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12" r:id="rId2"/>
    <p:sldId id="258" r:id="rId3"/>
    <p:sldId id="295" r:id="rId4"/>
    <p:sldId id="290" r:id="rId5"/>
    <p:sldId id="313" r:id="rId6"/>
    <p:sldId id="331" r:id="rId7"/>
    <p:sldId id="288" r:id="rId8"/>
    <p:sldId id="314" r:id="rId9"/>
    <p:sldId id="334" r:id="rId10"/>
    <p:sldId id="310" r:id="rId11"/>
    <p:sldId id="261" r:id="rId12"/>
    <p:sldId id="262" r:id="rId13"/>
    <p:sldId id="272" r:id="rId14"/>
    <p:sldId id="293" r:id="rId15"/>
    <p:sldId id="315" r:id="rId16"/>
    <p:sldId id="316" r:id="rId17"/>
    <p:sldId id="339" r:id="rId18"/>
    <p:sldId id="337" r:id="rId19"/>
    <p:sldId id="336" r:id="rId20"/>
    <p:sldId id="338" r:id="rId21"/>
    <p:sldId id="333" r:id="rId22"/>
    <p:sldId id="325" r:id="rId23"/>
    <p:sldId id="326" r:id="rId24"/>
    <p:sldId id="318" r:id="rId25"/>
    <p:sldId id="319" r:id="rId26"/>
    <p:sldId id="323" r:id="rId27"/>
    <p:sldId id="321" r:id="rId28"/>
    <p:sldId id="327" r:id="rId29"/>
    <p:sldId id="329" r:id="rId30"/>
    <p:sldId id="328" r:id="rId31"/>
    <p:sldId id="322" r:id="rId32"/>
    <p:sldId id="335" r:id="rId33"/>
    <p:sldId id="324" r:id="rId34"/>
  </p:sldIdLst>
  <p:sldSz cx="9144000" cy="6858000" type="screen4x3"/>
  <p:notesSz cx="6797675" cy="9926638"/>
  <p:defaultTex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504D"/>
    <a:srgbClr val="4BACC6"/>
    <a:srgbClr val="FFCC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éma alapján készült stílus 1 – 1. jelölőszín">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1429" autoAdjust="0"/>
  </p:normalViewPr>
  <p:slideViewPr>
    <p:cSldViewPr>
      <p:cViewPr>
        <p:scale>
          <a:sx n="50" d="100"/>
          <a:sy n="50" d="100"/>
        </p:scale>
        <p:origin x="-522"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hu-HU"/>
          </a:p>
        </p:txBody>
      </p:sp>
      <p:sp>
        <p:nvSpPr>
          <p:cNvPr id="8195"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hu-HU"/>
          </a:p>
        </p:txBody>
      </p:sp>
      <p:sp>
        <p:nvSpPr>
          <p:cNvPr id="81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8198"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hu-HU"/>
          </a:p>
        </p:txBody>
      </p:sp>
      <p:sp>
        <p:nvSpPr>
          <p:cNvPr id="8199"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7166928-2111-4AF3-8D68-2FA9DA7D702A}" type="slidenum">
              <a:rPr lang="hu-HU"/>
              <a:pPr/>
              <a:t>‹#›</a:t>
            </a:fld>
            <a:endParaRPr lang="hu-HU"/>
          </a:p>
        </p:txBody>
      </p:sp>
    </p:spTree>
    <p:extLst>
      <p:ext uri="{BB962C8B-B14F-4D97-AF65-F5344CB8AC3E}">
        <p14:creationId xmlns:p14="http://schemas.microsoft.com/office/powerpoint/2010/main" val="23518470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2482D4-F5D8-432E-B1BF-A6C4AFD4C399}" type="slidenum">
              <a:rPr lang="hu-HU"/>
              <a:pPr/>
              <a:t>2</a:t>
            </a:fld>
            <a:endParaRPr lang="hu-HU" dirty="0"/>
          </a:p>
        </p:txBody>
      </p:sp>
      <p:sp>
        <p:nvSpPr>
          <p:cNvPr id="9218" name="Rectangle 2"/>
          <p:cNvSpPr>
            <a:spLocks noGrp="1" noRot="1" noChangeAspect="1" noChangeArrowheads="1" noTextEdit="1"/>
          </p:cNvSpPr>
          <p:nvPr>
            <p:ph type="sldImg"/>
          </p:nvPr>
        </p:nvSpPr>
        <p:spPr>
          <a:xfrm>
            <a:off x="920750" y="746125"/>
            <a:ext cx="4957763" cy="3719513"/>
          </a:xfrm>
          <a:ln/>
        </p:spPr>
      </p:sp>
      <p:sp>
        <p:nvSpPr>
          <p:cNvPr id="9219" name="Rectangle 3"/>
          <p:cNvSpPr>
            <a:spLocks noGrp="1" noChangeArrowheads="1"/>
          </p:cNvSpPr>
          <p:nvPr>
            <p:ph type="body" idx="1"/>
          </p:nvPr>
        </p:nvSpPr>
        <p:spPr>
          <a:xfrm>
            <a:off x="904784" y="4716878"/>
            <a:ext cx="4988109" cy="4463540"/>
          </a:xfrm>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2482D4-F5D8-432E-B1BF-A6C4AFD4C399}" type="slidenum">
              <a:rPr lang="hu-HU"/>
              <a:pPr/>
              <a:t>10</a:t>
            </a:fld>
            <a:endParaRPr lang="hu-HU" dirty="0"/>
          </a:p>
        </p:txBody>
      </p:sp>
      <p:sp>
        <p:nvSpPr>
          <p:cNvPr id="9218" name="Rectangle 2"/>
          <p:cNvSpPr>
            <a:spLocks noGrp="1" noRot="1" noChangeAspect="1" noChangeArrowheads="1" noTextEdit="1"/>
          </p:cNvSpPr>
          <p:nvPr>
            <p:ph type="sldImg"/>
          </p:nvPr>
        </p:nvSpPr>
        <p:spPr>
          <a:xfrm>
            <a:off x="920750" y="746125"/>
            <a:ext cx="4957763" cy="3719513"/>
          </a:xfrm>
          <a:ln/>
        </p:spPr>
      </p:sp>
      <p:sp>
        <p:nvSpPr>
          <p:cNvPr id="9219" name="Rectangle 3"/>
          <p:cNvSpPr>
            <a:spLocks noGrp="1" noChangeArrowheads="1"/>
          </p:cNvSpPr>
          <p:nvPr>
            <p:ph type="body" idx="1"/>
          </p:nvPr>
        </p:nvSpPr>
        <p:spPr>
          <a:xfrm>
            <a:off x="904784" y="4716878"/>
            <a:ext cx="4988109" cy="4463540"/>
          </a:xfrm>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C9862A-F7D6-4EEB-B2E7-7160DCEA70BA}" type="slidenum">
              <a:rPr lang="hu-HU"/>
              <a:pPr/>
              <a:t>11</a:t>
            </a:fld>
            <a:endParaRPr lang="hu-HU"/>
          </a:p>
        </p:txBody>
      </p:sp>
      <p:sp>
        <p:nvSpPr>
          <p:cNvPr id="14338" name="Rectangle 2"/>
          <p:cNvSpPr>
            <a:spLocks noGrp="1" noRot="1" noChangeAspect="1" noChangeArrowheads="1" noTextEdit="1"/>
          </p:cNvSpPr>
          <p:nvPr>
            <p:ph type="sldImg"/>
          </p:nvPr>
        </p:nvSpPr>
        <p:spPr>
          <a:xfrm>
            <a:off x="922338" y="746125"/>
            <a:ext cx="4957762" cy="3719513"/>
          </a:xfrm>
          <a:ln/>
        </p:spPr>
      </p:sp>
      <p:sp>
        <p:nvSpPr>
          <p:cNvPr id="14339" name="Rectangle 3"/>
          <p:cNvSpPr>
            <a:spLocks noGrp="1" noChangeArrowheads="1"/>
          </p:cNvSpPr>
          <p:nvPr>
            <p:ph type="body" idx="1"/>
          </p:nvPr>
        </p:nvSpPr>
        <p:spPr>
          <a:xfrm>
            <a:off x="904784" y="4716877"/>
            <a:ext cx="4988109" cy="4465263"/>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smtClean="0"/>
              <a:t>Auction</a:t>
            </a:r>
            <a:r>
              <a:rPr lang="hu-HU" dirty="0" smtClean="0"/>
              <a:t> </a:t>
            </a:r>
            <a:r>
              <a:rPr lang="hu-HU" dirty="0" err="1" smtClean="0"/>
              <a:t>stakeholder</a:t>
            </a:r>
            <a:r>
              <a:rPr lang="hu-HU" dirty="0" smtClean="0"/>
              <a:t> is </a:t>
            </a:r>
            <a:r>
              <a:rPr lang="hu-HU" dirty="0" err="1" smtClean="0"/>
              <a:t>any</a:t>
            </a:r>
            <a:r>
              <a:rPr lang="hu-HU" dirty="0" smtClean="0"/>
              <a:t> </a:t>
            </a:r>
            <a:r>
              <a:rPr lang="hu-HU" dirty="0" err="1" smtClean="0"/>
              <a:t>trader</a:t>
            </a:r>
            <a:r>
              <a:rPr lang="hu-HU" dirty="0" smtClean="0"/>
              <a:t> </a:t>
            </a:r>
            <a:r>
              <a:rPr lang="hu-HU" dirty="0" err="1" smtClean="0"/>
              <a:t>including</a:t>
            </a:r>
            <a:r>
              <a:rPr lang="hu-HU" dirty="0" smtClean="0"/>
              <a:t> BRP </a:t>
            </a:r>
            <a:r>
              <a:rPr lang="hu-HU" dirty="0" err="1" smtClean="0"/>
              <a:t>to</a:t>
            </a:r>
            <a:r>
              <a:rPr lang="hu-HU" dirty="0" smtClean="0"/>
              <a:t> </a:t>
            </a:r>
            <a:r>
              <a:rPr lang="hu-HU" dirty="0" err="1" smtClean="0"/>
              <a:t>obtain</a:t>
            </a:r>
            <a:r>
              <a:rPr lang="hu-HU" dirty="0" smtClean="0"/>
              <a:t> </a:t>
            </a:r>
            <a:r>
              <a:rPr lang="hu-HU" dirty="0" err="1" smtClean="0"/>
              <a:t>cross</a:t>
            </a:r>
            <a:r>
              <a:rPr lang="hu-HU" dirty="0" smtClean="0"/>
              <a:t> </a:t>
            </a:r>
            <a:r>
              <a:rPr lang="hu-HU" dirty="0" err="1" smtClean="0"/>
              <a:t>border</a:t>
            </a:r>
            <a:r>
              <a:rPr lang="hu-HU" dirty="0" smtClean="0"/>
              <a:t> </a:t>
            </a:r>
            <a:r>
              <a:rPr lang="hu-HU" dirty="0" err="1" smtClean="0"/>
              <a:t>capacity</a:t>
            </a:r>
            <a:r>
              <a:rPr lang="hu-HU" dirty="0" smtClean="0"/>
              <a:t>.</a:t>
            </a:r>
            <a:endParaRPr lang="hu-HU" dirty="0"/>
          </a:p>
        </p:txBody>
      </p:sp>
      <p:sp>
        <p:nvSpPr>
          <p:cNvPr id="4" name="Dia számának helye 3"/>
          <p:cNvSpPr>
            <a:spLocks noGrp="1"/>
          </p:cNvSpPr>
          <p:nvPr>
            <p:ph type="sldNum" sz="quarter" idx="10"/>
          </p:nvPr>
        </p:nvSpPr>
        <p:spPr/>
        <p:txBody>
          <a:bodyPr/>
          <a:lstStyle/>
          <a:p>
            <a:fld id="{57166928-2111-4AF3-8D68-2FA9DA7D702A}" type="slidenum">
              <a:rPr lang="hu-HU" smtClean="0"/>
              <a:pPr/>
              <a:t>15</a:t>
            </a:fld>
            <a:endParaRPr lang="hu-HU"/>
          </a:p>
        </p:txBody>
      </p:sp>
    </p:spTree>
    <p:extLst>
      <p:ext uri="{BB962C8B-B14F-4D97-AF65-F5344CB8AC3E}">
        <p14:creationId xmlns:p14="http://schemas.microsoft.com/office/powerpoint/2010/main" val="2916296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smtClean="0"/>
              <a:t>If</a:t>
            </a:r>
            <a:r>
              <a:rPr lang="hu-HU" dirty="0" smtClean="0"/>
              <a:t> </a:t>
            </a:r>
            <a:r>
              <a:rPr lang="hu-HU" dirty="0" err="1" smtClean="0"/>
              <a:t>there</a:t>
            </a:r>
            <a:r>
              <a:rPr lang="hu-HU" dirty="0" smtClean="0"/>
              <a:t> is </a:t>
            </a:r>
            <a:r>
              <a:rPr lang="hu-HU" dirty="0" err="1" smtClean="0"/>
              <a:t>available</a:t>
            </a:r>
            <a:r>
              <a:rPr lang="hu-HU" dirty="0" smtClean="0"/>
              <a:t> </a:t>
            </a:r>
            <a:r>
              <a:rPr lang="hu-HU" dirty="0" err="1" smtClean="0"/>
              <a:t>capacity</a:t>
            </a:r>
            <a:r>
              <a:rPr lang="hu-HU" dirty="0" smtClean="0"/>
              <a:t> </a:t>
            </a:r>
            <a:r>
              <a:rPr lang="hu-HU" dirty="0" err="1" smtClean="0"/>
              <a:t>at</a:t>
            </a:r>
            <a:r>
              <a:rPr lang="hu-HU" dirty="0" smtClean="0"/>
              <a:t> </a:t>
            </a:r>
            <a:r>
              <a:rPr lang="hu-HU" dirty="0" err="1" smtClean="0"/>
              <a:t>the</a:t>
            </a:r>
            <a:r>
              <a:rPr lang="hu-HU" dirty="0" smtClean="0"/>
              <a:t> </a:t>
            </a:r>
            <a:r>
              <a:rPr lang="hu-HU" dirty="0" err="1" smtClean="0"/>
              <a:t>relevant</a:t>
            </a:r>
            <a:r>
              <a:rPr lang="hu-HU" dirty="0" smtClean="0"/>
              <a:t> </a:t>
            </a:r>
            <a:r>
              <a:rPr lang="hu-HU" dirty="0" err="1" smtClean="0"/>
              <a:t>border</a:t>
            </a:r>
            <a:r>
              <a:rPr lang="hu-HU" dirty="0" smtClean="0"/>
              <a:t>.</a:t>
            </a:r>
            <a:endParaRPr lang="hu-HU" dirty="0"/>
          </a:p>
        </p:txBody>
      </p:sp>
      <p:sp>
        <p:nvSpPr>
          <p:cNvPr id="4" name="Dia számának helye 3"/>
          <p:cNvSpPr>
            <a:spLocks noGrp="1"/>
          </p:cNvSpPr>
          <p:nvPr>
            <p:ph type="sldNum" sz="quarter" idx="10"/>
          </p:nvPr>
        </p:nvSpPr>
        <p:spPr/>
        <p:txBody>
          <a:bodyPr/>
          <a:lstStyle/>
          <a:p>
            <a:fld id="{57166928-2111-4AF3-8D68-2FA9DA7D702A}" type="slidenum">
              <a:rPr lang="hu-HU" smtClean="0"/>
              <a:pPr/>
              <a:t>22</a:t>
            </a:fld>
            <a:endParaRPr lang="hu-HU"/>
          </a:p>
        </p:txBody>
      </p:sp>
    </p:spTree>
    <p:extLst>
      <p:ext uri="{BB962C8B-B14F-4D97-AF65-F5344CB8AC3E}">
        <p14:creationId xmlns:p14="http://schemas.microsoft.com/office/powerpoint/2010/main" val="2717492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PCR=</a:t>
            </a:r>
            <a:r>
              <a:rPr lang="hu-HU" baseline="0" dirty="0" smtClean="0"/>
              <a:t> Price </a:t>
            </a:r>
            <a:r>
              <a:rPr lang="hu-HU" baseline="0" dirty="0" err="1" smtClean="0"/>
              <a:t>Coupling</a:t>
            </a:r>
            <a:r>
              <a:rPr lang="hu-HU" baseline="0" dirty="0" smtClean="0"/>
              <a:t> </a:t>
            </a:r>
            <a:r>
              <a:rPr lang="hu-HU" baseline="0" dirty="0" err="1" smtClean="0"/>
              <a:t>regions</a:t>
            </a:r>
            <a:r>
              <a:rPr lang="hu-HU" baseline="0" dirty="0" smtClean="0"/>
              <a:t> (PX </a:t>
            </a:r>
            <a:r>
              <a:rPr lang="hu-HU" baseline="0" dirty="0" err="1" smtClean="0"/>
              <a:t>cooperation</a:t>
            </a:r>
            <a:r>
              <a:rPr lang="hu-HU" baseline="0" dirty="0" smtClean="0"/>
              <a:t>).</a:t>
            </a:r>
            <a:endParaRPr lang="hu-HU" dirty="0"/>
          </a:p>
        </p:txBody>
      </p:sp>
      <p:sp>
        <p:nvSpPr>
          <p:cNvPr id="4" name="Dia számának helye 3"/>
          <p:cNvSpPr>
            <a:spLocks noGrp="1"/>
          </p:cNvSpPr>
          <p:nvPr>
            <p:ph type="sldNum" sz="quarter" idx="10"/>
          </p:nvPr>
        </p:nvSpPr>
        <p:spPr/>
        <p:txBody>
          <a:bodyPr/>
          <a:lstStyle/>
          <a:p>
            <a:fld id="{57166928-2111-4AF3-8D68-2FA9DA7D702A}" type="slidenum">
              <a:rPr lang="hu-HU" smtClean="0"/>
              <a:pPr/>
              <a:t>26</a:t>
            </a:fld>
            <a:endParaRPr lang="hu-HU"/>
          </a:p>
        </p:txBody>
      </p:sp>
    </p:spTree>
    <p:extLst>
      <p:ext uri="{BB962C8B-B14F-4D97-AF65-F5344CB8AC3E}">
        <p14:creationId xmlns:p14="http://schemas.microsoft.com/office/powerpoint/2010/main" val="3852213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The</a:t>
            </a:r>
            <a:r>
              <a:rPr lang="hu-HU" baseline="0" dirty="0" smtClean="0"/>
              <a:t> top </a:t>
            </a:r>
            <a:r>
              <a:rPr lang="hu-HU" baseline="0" dirty="0" err="1" smtClean="0"/>
              <a:t>two</a:t>
            </a:r>
            <a:r>
              <a:rPr lang="hu-HU" baseline="0" dirty="0" smtClean="0"/>
              <a:t> </a:t>
            </a:r>
            <a:r>
              <a:rPr lang="hu-HU" baseline="0" dirty="0" err="1" smtClean="0"/>
              <a:t>graphs</a:t>
            </a:r>
            <a:r>
              <a:rPr lang="hu-HU" baseline="0" dirty="0" smtClean="0"/>
              <a:t> – </a:t>
            </a:r>
            <a:r>
              <a:rPr lang="hu-HU" baseline="0" dirty="0" err="1" smtClean="0"/>
              <a:t>the</a:t>
            </a:r>
            <a:r>
              <a:rPr lang="hu-HU" baseline="0" dirty="0" smtClean="0"/>
              <a:t> </a:t>
            </a:r>
            <a:r>
              <a:rPr lang="hu-HU" baseline="0" dirty="0" err="1" smtClean="0"/>
              <a:t>use</a:t>
            </a:r>
            <a:r>
              <a:rPr lang="hu-HU" baseline="0" dirty="0" smtClean="0"/>
              <a:t> of </a:t>
            </a:r>
            <a:r>
              <a:rPr lang="hu-HU" baseline="0" dirty="0" err="1" smtClean="0"/>
              <a:t>cross</a:t>
            </a:r>
            <a:r>
              <a:rPr lang="hu-HU" baseline="0" dirty="0" smtClean="0"/>
              <a:t> </a:t>
            </a:r>
            <a:r>
              <a:rPr lang="hu-HU" baseline="0" dirty="0" err="1" smtClean="0"/>
              <a:t>border</a:t>
            </a:r>
            <a:r>
              <a:rPr lang="hu-HU" baseline="0" dirty="0" smtClean="0"/>
              <a:t> </a:t>
            </a:r>
            <a:r>
              <a:rPr lang="hu-HU" baseline="0" dirty="0" err="1" smtClean="0"/>
              <a:t>capacity</a:t>
            </a:r>
            <a:r>
              <a:rPr lang="hu-HU" baseline="0" dirty="0" smtClean="0"/>
              <a:t> </a:t>
            </a:r>
            <a:r>
              <a:rPr lang="hu-HU" baseline="0" dirty="0" err="1" smtClean="0"/>
              <a:t>became</a:t>
            </a:r>
            <a:r>
              <a:rPr lang="hu-HU" baseline="0" dirty="0" smtClean="0"/>
              <a:t>, </a:t>
            </a:r>
            <a:r>
              <a:rPr lang="hu-HU" baseline="0" dirty="0" err="1" smtClean="0"/>
              <a:t>better</a:t>
            </a:r>
            <a:r>
              <a:rPr lang="hu-HU" baseline="0" dirty="0" smtClean="0"/>
              <a:t>.   </a:t>
            </a:r>
            <a:r>
              <a:rPr lang="hu-HU" baseline="0" dirty="0" err="1" smtClean="0"/>
              <a:t>Lower</a:t>
            </a:r>
            <a:r>
              <a:rPr lang="hu-HU" baseline="0" dirty="0" smtClean="0"/>
              <a:t>: Price </a:t>
            </a:r>
            <a:r>
              <a:rPr lang="hu-HU" baseline="0" dirty="0" err="1" smtClean="0"/>
              <a:t>level</a:t>
            </a:r>
            <a:r>
              <a:rPr lang="hu-HU" baseline="0" dirty="0" smtClean="0"/>
              <a:t> </a:t>
            </a:r>
            <a:r>
              <a:rPr lang="hu-HU" baseline="0" dirty="0" err="1" smtClean="0"/>
              <a:t>became</a:t>
            </a:r>
            <a:r>
              <a:rPr lang="hu-HU" baseline="0" dirty="0" smtClean="0"/>
              <a:t> </a:t>
            </a:r>
            <a:r>
              <a:rPr lang="hu-HU" baseline="0" dirty="0" err="1" smtClean="0"/>
              <a:t>closer</a:t>
            </a:r>
            <a:r>
              <a:rPr lang="hu-HU" baseline="0" dirty="0" smtClean="0"/>
              <a:t>.</a:t>
            </a:r>
            <a:endParaRPr lang="hu-HU" dirty="0"/>
          </a:p>
        </p:txBody>
      </p:sp>
      <p:sp>
        <p:nvSpPr>
          <p:cNvPr id="4" name="Dia számának helye 3"/>
          <p:cNvSpPr>
            <a:spLocks noGrp="1"/>
          </p:cNvSpPr>
          <p:nvPr>
            <p:ph type="sldNum" sz="quarter" idx="10"/>
          </p:nvPr>
        </p:nvSpPr>
        <p:spPr/>
        <p:txBody>
          <a:bodyPr/>
          <a:lstStyle/>
          <a:p>
            <a:fld id="{57166928-2111-4AF3-8D68-2FA9DA7D702A}" type="slidenum">
              <a:rPr lang="hu-HU" smtClean="0"/>
              <a:pPr/>
              <a:t>27</a:t>
            </a:fld>
            <a:endParaRPr lang="hu-HU"/>
          </a:p>
        </p:txBody>
      </p:sp>
    </p:spTree>
    <p:extLst>
      <p:ext uri="{BB962C8B-B14F-4D97-AF65-F5344CB8AC3E}">
        <p14:creationId xmlns:p14="http://schemas.microsoft.com/office/powerpoint/2010/main" val="1296094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Explicit:</a:t>
            </a:r>
            <a:r>
              <a:rPr lang="hu-HU" baseline="0" dirty="0" smtClean="0"/>
              <a:t> </a:t>
            </a:r>
            <a:r>
              <a:rPr lang="hu-HU" baseline="0" dirty="0" err="1" smtClean="0"/>
              <a:t>capacity</a:t>
            </a:r>
            <a:r>
              <a:rPr lang="hu-HU" baseline="0" dirty="0" smtClean="0"/>
              <a:t>    Implicit: </a:t>
            </a:r>
            <a:r>
              <a:rPr lang="hu-HU" baseline="0" dirty="0" err="1" smtClean="0"/>
              <a:t>capacity</a:t>
            </a:r>
            <a:r>
              <a:rPr lang="hu-HU" baseline="0" dirty="0" smtClean="0"/>
              <a:t> + </a:t>
            </a:r>
            <a:r>
              <a:rPr lang="hu-HU" baseline="0" dirty="0" err="1" smtClean="0"/>
              <a:t>amount</a:t>
            </a:r>
            <a:r>
              <a:rPr lang="hu-HU" baseline="0" dirty="0" smtClean="0"/>
              <a:t> of </a:t>
            </a:r>
            <a:r>
              <a:rPr lang="hu-HU" baseline="0" dirty="0" err="1" smtClean="0"/>
              <a:t>energy</a:t>
            </a:r>
            <a:endParaRPr lang="hu-HU" dirty="0"/>
          </a:p>
        </p:txBody>
      </p:sp>
      <p:sp>
        <p:nvSpPr>
          <p:cNvPr id="4" name="Dia számának helye 3"/>
          <p:cNvSpPr>
            <a:spLocks noGrp="1"/>
          </p:cNvSpPr>
          <p:nvPr>
            <p:ph type="sldNum" sz="quarter" idx="10"/>
          </p:nvPr>
        </p:nvSpPr>
        <p:spPr/>
        <p:txBody>
          <a:bodyPr/>
          <a:lstStyle/>
          <a:p>
            <a:fld id="{57166928-2111-4AF3-8D68-2FA9DA7D702A}" type="slidenum">
              <a:rPr lang="hu-HU" smtClean="0"/>
              <a:pPr/>
              <a:t>30</a:t>
            </a:fld>
            <a:endParaRPr lang="hu-HU"/>
          </a:p>
        </p:txBody>
      </p:sp>
    </p:spTree>
    <p:extLst>
      <p:ext uri="{BB962C8B-B14F-4D97-AF65-F5344CB8AC3E}">
        <p14:creationId xmlns:p14="http://schemas.microsoft.com/office/powerpoint/2010/main" val="105167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178C20BA-9253-4850-90FC-00C188B5133B}" type="slidenum">
              <a:rPr lang="hu-HU"/>
              <a:pPr/>
              <a:t>‹#›</a:t>
            </a:fld>
            <a:endParaRPr lang="hu-HU"/>
          </a:p>
        </p:txBody>
      </p:sp>
    </p:spTree>
    <p:extLst>
      <p:ext uri="{BB962C8B-B14F-4D97-AF65-F5344CB8AC3E}">
        <p14:creationId xmlns:p14="http://schemas.microsoft.com/office/powerpoint/2010/main" val="3676251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6CE244F5-57E4-4D1D-822A-3B1F9C2F7964}" type="slidenum">
              <a:rPr lang="hu-HU"/>
              <a:pPr/>
              <a:t>‹#›</a:t>
            </a:fld>
            <a:endParaRPr lang="hu-HU"/>
          </a:p>
        </p:txBody>
      </p:sp>
    </p:spTree>
    <p:extLst>
      <p:ext uri="{BB962C8B-B14F-4D97-AF65-F5344CB8AC3E}">
        <p14:creationId xmlns:p14="http://schemas.microsoft.com/office/powerpoint/2010/main" val="3508109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AA5D1EF6-D02D-4705-9A28-F6AE32032364}" type="slidenum">
              <a:rPr lang="hu-HU"/>
              <a:pPr/>
              <a:t>‹#›</a:t>
            </a:fld>
            <a:endParaRPr lang="hu-HU"/>
          </a:p>
        </p:txBody>
      </p:sp>
    </p:spTree>
    <p:extLst>
      <p:ext uri="{BB962C8B-B14F-4D97-AF65-F5344CB8AC3E}">
        <p14:creationId xmlns:p14="http://schemas.microsoft.com/office/powerpoint/2010/main" val="128987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Cím és szerkezeti vagy szervezeti diagram">
    <p:spTree>
      <p:nvGrpSpPr>
        <p:cNvPr id="1" name=""/>
        <p:cNvGrpSpPr/>
        <p:nvPr/>
      </p:nvGrpSpPr>
      <p:grpSpPr>
        <a:xfrm>
          <a:off x="0" y="0"/>
          <a:ext cx="0" cy="0"/>
          <a:chOff x="0" y="0"/>
          <a:chExt cx="0" cy="0"/>
        </a:xfrm>
      </p:grpSpPr>
      <p:sp>
        <p:nvSpPr>
          <p:cNvPr id="2" name="Cím 1"/>
          <p:cNvSpPr>
            <a:spLocks noGrp="1"/>
          </p:cNvSpPr>
          <p:nvPr>
            <p:ph type="title"/>
          </p:nvPr>
        </p:nvSpPr>
        <p:spPr>
          <a:xfrm>
            <a:off x="685800" y="1066800"/>
            <a:ext cx="7772400" cy="685800"/>
          </a:xfrm>
        </p:spPr>
        <p:txBody>
          <a:bodyPr/>
          <a:lstStyle/>
          <a:p>
            <a:r>
              <a:rPr lang="hu-HU" smtClean="0"/>
              <a:t>Mintacím szerkesztése</a:t>
            </a:r>
            <a:endParaRPr lang="hu-HU"/>
          </a:p>
        </p:txBody>
      </p:sp>
      <p:sp>
        <p:nvSpPr>
          <p:cNvPr id="3" name="SmartArt-ábra helye 2"/>
          <p:cNvSpPr>
            <a:spLocks noGrp="1"/>
          </p:cNvSpPr>
          <p:nvPr>
            <p:ph type="dgm" idx="1"/>
          </p:nvPr>
        </p:nvSpPr>
        <p:spPr>
          <a:xfrm>
            <a:off x="685800" y="1981200"/>
            <a:ext cx="7772400" cy="4114800"/>
          </a:xfrm>
        </p:spPr>
        <p:txBody>
          <a:bodyPr/>
          <a:lstStyle/>
          <a:p>
            <a:pPr lvl="0"/>
            <a:endParaRPr lang="hu-HU" noProof="0" smtClean="0"/>
          </a:p>
        </p:txBody>
      </p:sp>
      <p:sp>
        <p:nvSpPr>
          <p:cNvPr id="4" name="Rectangle 4"/>
          <p:cNvSpPr>
            <a:spLocks noGrp="1" noChangeArrowheads="1"/>
          </p:cNvSpPr>
          <p:nvPr>
            <p:ph type="dt" sz="half" idx="10"/>
          </p:nvPr>
        </p:nvSpPr>
        <p:spPr>
          <a:xfrm>
            <a:off x="685800" y="6248400"/>
            <a:ext cx="1905000" cy="457200"/>
          </a:xfrm>
          <a:prstGeom prst="rect">
            <a:avLst/>
          </a:prstGeom>
        </p:spPr>
        <p:txBody>
          <a:bodyPr lIns="91431" tIns="45715" rIns="91431" bIns="45715"/>
          <a:lstStyle>
            <a:lvl1pPr algn="ctr">
              <a:spcBef>
                <a:spcPct val="20000"/>
              </a:spcBef>
              <a:buClr>
                <a:schemeClr val="tx2"/>
              </a:buClr>
              <a:buFontTx/>
              <a:buChar char="•"/>
              <a:defRPr>
                <a:solidFill>
                  <a:srgbClr val="000000"/>
                </a:solidFill>
                <a:latin typeface="Arial" charset="0"/>
                <a:cs typeface="+mn-cs"/>
              </a:defRPr>
            </a:lvl1pPr>
          </a:lstStyle>
          <a:p>
            <a:pPr>
              <a:defRPr/>
            </a:pPr>
            <a:endParaRPr lang="hu-HU"/>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hu-HU"/>
          </a:p>
        </p:txBody>
      </p:sp>
      <p:sp>
        <p:nvSpPr>
          <p:cNvPr id="6" name="Rectangle 6"/>
          <p:cNvSpPr>
            <a:spLocks noGrp="1" noChangeArrowheads="1"/>
          </p:cNvSpPr>
          <p:nvPr>
            <p:ph type="sldNum" sz="quarter" idx="12"/>
          </p:nvPr>
        </p:nvSpPr>
        <p:spPr/>
        <p:txBody>
          <a:bodyPr/>
          <a:lstStyle>
            <a:lvl1pPr>
              <a:defRPr sz="1200">
                <a:solidFill>
                  <a:srgbClr val="000000"/>
                </a:solidFill>
              </a:defRPr>
            </a:lvl1pPr>
          </a:lstStyle>
          <a:p>
            <a:pPr>
              <a:defRPr/>
            </a:pPr>
            <a:fld id="{96048061-A2F8-44CE-97AB-116B0BBC5F3E}" type="slidenum">
              <a:rPr lang="hu-HU"/>
              <a:pPr>
                <a:defRPr/>
              </a:pPr>
              <a:t>‹#›</a:t>
            </a:fld>
            <a:endParaRPr lang="hu-HU"/>
          </a:p>
        </p:txBody>
      </p:sp>
    </p:spTree>
    <p:extLst>
      <p:ext uri="{BB962C8B-B14F-4D97-AF65-F5344CB8AC3E}">
        <p14:creationId xmlns:p14="http://schemas.microsoft.com/office/powerpoint/2010/main" val="207435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3EB9BA4A-BC9B-40F4-BA15-3EF281E8334D}" type="slidenum">
              <a:rPr lang="hu-HU"/>
              <a:pPr/>
              <a:t>‹#›</a:t>
            </a:fld>
            <a:endParaRPr lang="hu-HU"/>
          </a:p>
        </p:txBody>
      </p:sp>
    </p:spTree>
    <p:extLst>
      <p:ext uri="{BB962C8B-B14F-4D97-AF65-F5344CB8AC3E}">
        <p14:creationId xmlns:p14="http://schemas.microsoft.com/office/powerpoint/2010/main" val="1197681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F9399551-32B7-4770-B22B-D1E7720B5CAD}" type="slidenum">
              <a:rPr lang="hu-HU"/>
              <a:pPr/>
              <a:t>‹#›</a:t>
            </a:fld>
            <a:endParaRPr lang="hu-HU"/>
          </a:p>
        </p:txBody>
      </p:sp>
    </p:spTree>
    <p:extLst>
      <p:ext uri="{BB962C8B-B14F-4D97-AF65-F5344CB8AC3E}">
        <p14:creationId xmlns:p14="http://schemas.microsoft.com/office/powerpoint/2010/main" val="357418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a:lvl1pPr>
          </a:lstStyle>
          <a:p>
            <a:fld id="{DB8FDE40-A164-4011-908C-EAE6F8DB373F}" type="slidenum">
              <a:rPr lang="hu-HU"/>
              <a:pPr/>
              <a:t>‹#›</a:t>
            </a:fld>
            <a:endParaRPr lang="hu-HU"/>
          </a:p>
        </p:txBody>
      </p:sp>
    </p:spTree>
    <p:extLst>
      <p:ext uri="{BB962C8B-B14F-4D97-AF65-F5344CB8AC3E}">
        <p14:creationId xmlns:p14="http://schemas.microsoft.com/office/powerpoint/2010/main" val="1441809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hu-HU"/>
          </a:p>
        </p:txBody>
      </p:sp>
      <p:sp>
        <p:nvSpPr>
          <p:cNvPr id="8" name="Élőláb helye 7"/>
          <p:cNvSpPr>
            <a:spLocks noGrp="1"/>
          </p:cNvSpPr>
          <p:nvPr>
            <p:ph type="ftr" sz="quarter" idx="11"/>
          </p:nvPr>
        </p:nvSpPr>
        <p:spPr/>
        <p:txBody>
          <a:bodyPr/>
          <a:lstStyle>
            <a:lvl1pPr>
              <a:defRPr/>
            </a:lvl1pPr>
          </a:lstStyle>
          <a:p>
            <a:endParaRPr lang="hu-HU"/>
          </a:p>
        </p:txBody>
      </p:sp>
      <p:sp>
        <p:nvSpPr>
          <p:cNvPr id="9" name="Dia számának helye 8"/>
          <p:cNvSpPr>
            <a:spLocks noGrp="1"/>
          </p:cNvSpPr>
          <p:nvPr>
            <p:ph type="sldNum" sz="quarter" idx="12"/>
          </p:nvPr>
        </p:nvSpPr>
        <p:spPr/>
        <p:txBody>
          <a:bodyPr/>
          <a:lstStyle>
            <a:lvl1pPr>
              <a:defRPr/>
            </a:lvl1pPr>
          </a:lstStyle>
          <a:p>
            <a:fld id="{402214F4-9A81-4366-99BC-25232E327712}" type="slidenum">
              <a:rPr lang="hu-HU"/>
              <a:pPr/>
              <a:t>‹#›</a:t>
            </a:fld>
            <a:endParaRPr lang="hu-HU"/>
          </a:p>
        </p:txBody>
      </p:sp>
    </p:spTree>
    <p:extLst>
      <p:ext uri="{BB962C8B-B14F-4D97-AF65-F5344CB8AC3E}">
        <p14:creationId xmlns:p14="http://schemas.microsoft.com/office/powerpoint/2010/main" val="402759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hu-HU"/>
          </a:p>
        </p:txBody>
      </p:sp>
      <p:sp>
        <p:nvSpPr>
          <p:cNvPr id="4" name="Élőláb helye 3"/>
          <p:cNvSpPr>
            <a:spLocks noGrp="1"/>
          </p:cNvSpPr>
          <p:nvPr>
            <p:ph type="ftr" sz="quarter" idx="11"/>
          </p:nvPr>
        </p:nvSpPr>
        <p:spPr/>
        <p:txBody>
          <a:bodyPr/>
          <a:lstStyle>
            <a:lvl1pPr>
              <a:defRPr/>
            </a:lvl1pPr>
          </a:lstStyle>
          <a:p>
            <a:endParaRPr lang="hu-HU"/>
          </a:p>
        </p:txBody>
      </p:sp>
      <p:sp>
        <p:nvSpPr>
          <p:cNvPr id="5" name="Dia számának helye 4"/>
          <p:cNvSpPr>
            <a:spLocks noGrp="1"/>
          </p:cNvSpPr>
          <p:nvPr>
            <p:ph type="sldNum" sz="quarter" idx="12"/>
          </p:nvPr>
        </p:nvSpPr>
        <p:spPr/>
        <p:txBody>
          <a:bodyPr/>
          <a:lstStyle>
            <a:lvl1pPr>
              <a:defRPr/>
            </a:lvl1pPr>
          </a:lstStyle>
          <a:p>
            <a:fld id="{631022EE-07B7-4100-A6FA-5C9C50848DB3}" type="slidenum">
              <a:rPr lang="hu-HU"/>
              <a:pPr/>
              <a:t>‹#›</a:t>
            </a:fld>
            <a:endParaRPr lang="hu-HU"/>
          </a:p>
        </p:txBody>
      </p:sp>
    </p:spTree>
    <p:extLst>
      <p:ext uri="{BB962C8B-B14F-4D97-AF65-F5344CB8AC3E}">
        <p14:creationId xmlns:p14="http://schemas.microsoft.com/office/powerpoint/2010/main" val="1423058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hu-HU"/>
          </a:p>
        </p:txBody>
      </p:sp>
      <p:sp>
        <p:nvSpPr>
          <p:cNvPr id="3" name="Élőláb helye 2"/>
          <p:cNvSpPr>
            <a:spLocks noGrp="1"/>
          </p:cNvSpPr>
          <p:nvPr>
            <p:ph type="ftr" sz="quarter" idx="11"/>
          </p:nvPr>
        </p:nvSpPr>
        <p:spPr/>
        <p:txBody>
          <a:bodyPr/>
          <a:lstStyle>
            <a:lvl1pPr>
              <a:defRPr/>
            </a:lvl1pPr>
          </a:lstStyle>
          <a:p>
            <a:endParaRPr lang="hu-HU"/>
          </a:p>
        </p:txBody>
      </p:sp>
      <p:sp>
        <p:nvSpPr>
          <p:cNvPr id="4" name="Dia számának helye 3"/>
          <p:cNvSpPr>
            <a:spLocks noGrp="1"/>
          </p:cNvSpPr>
          <p:nvPr>
            <p:ph type="sldNum" sz="quarter" idx="12"/>
          </p:nvPr>
        </p:nvSpPr>
        <p:spPr/>
        <p:txBody>
          <a:bodyPr/>
          <a:lstStyle>
            <a:lvl1pPr>
              <a:defRPr/>
            </a:lvl1pPr>
          </a:lstStyle>
          <a:p>
            <a:fld id="{53EE465A-0AF4-4657-BA4B-F7333063A828}" type="slidenum">
              <a:rPr lang="hu-HU"/>
              <a:pPr/>
              <a:t>‹#›</a:t>
            </a:fld>
            <a:endParaRPr lang="hu-HU"/>
          </a:p>
        </p:txBody>
      </p:sp>
    </p:spTree>
    <p:extLst>
      <p:ext uri="{BB962C8B-B14F-4D97-AF65-F5344CB8AC3E}">
        <p14:creationId xmlns:p14="http://schemas.microsoft.com/office/powerpoint/2010/main" val="1255712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a:lvl1pPr>
          </a:lstStyle>
          <a:p>
            <a:fld id="{56B779D1-3DFC-4C51-B8EF-D5863A49A39B}" type="slidenum">
              <a:rPr lang="hu-HU"/>
              <a:pPr/>
              <a:t>‹#›</a:t>
            </a:fld>
            <a:endParaRPr lang="hu-HU"/>
          </a:p>
        </p:txBody>
      </p:sp>
    </p:spTree>
    <p:extLst>
      <p:ext uri="{BB962C8B-B14F-4D97-AF65-F5344CB8AC3E}">
        <p14:creationId xmlns:p14="http://schemas.microsoft.com/office/powerpoint/2010/main" val="113092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a:lvl1pPr>
          </a:lstStyle>
          <a:p>
            <a:fld id="{DCF8F9CA-AF8F-4611-B336-7D7B14EAE2AC}" type="slidenum">
              <a:rPr lang="hu-HU"/>
              <a:pPr/>
              <a:t>‹#›</a:t>
            </a:fld>
            <a:endParaRPr lang="hu-HU"/>
          </a:p>
        </p:txBody>
      </p:sp>
    </p:spTree>
    <p:extLst>
      <p:ext uri="{BB962C8B-B14F-4D97-AF65-F5344CB8AC3E}">
        <p14:creationId xmlns:p14="http://schemas.microsoft.com/office/powerpoint/2010/main" val="4276752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hu-H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hu-H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A09E029-0369-46E7-877C-253071F3B3AE}" type="slidenum">
              <a:rPr lang="hu-HU"/>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mekh.hu/index.php"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 Id="rId9"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Magyar Energetikai és Közmű-szabályozási Hivatal">
            <a:hlinkClick r:id="rId2" tooltip="Magyar Energetikai és Közmű-szabályozási Hivatal"/>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7704" cy="1052736"/>
          </a:xfrm>
          <a:prstGeom prst="rect">
            <a:avLst/>
          </a:prstGeom>
          <a:noFill/>
          <a:extLst>
            <a:ext uri="{909E8E84-426E-40DD-AFC4-6F175D3DCCD1}">
              <a14:hiddenFill xmlns:a14="http://schemas.microsoft.com/office/drawing/2010/main">
                <a:solidFill>
                  <a:srgbClr val="FFFFFF"/>
                </a:solidFill>
              </a14:hiddenFill>
            </a:ext>
          </a:extLst>
        </p:spPr>
      </p:pic>
      <p:sp>
        <p:nvSpPr>
          <p:cNvPr id="7" name="Szövegdoboz 6"/>
          <p:cNvSpPr txBox="1"/>
          <p:nvPr/>
        </p:nvSpPr>
        <p:spPr>
          <a:xfrm>
            <a:off x="2051720" y="44624"/>
            <a:ext cx="2736304" cy="276999"/>
          </a:xfrm>
          <a:prstGeom prst="rect">
            <a:avLst/>
          </a:prstGeom>
          <a:solidFill>
            <a:schemeClr val="bg1">
              <a:lumMod val="65000"/>
            </a:schemeClr>
          </a:solidFill>
        </p:spPr>
        <p:txBody>
          <a:bodyPr wrap="square" rtlCol="0">
            <a:spAutoFit/>
          </a:bodyPr>
          <a:lstStyle/>
          <a:p>
            <a:pPr algn="ctr" fontAlgn="auto">
              <a:spcBef>
                <a:spcPts val="0"/>
              </a:spcBef>
              <a:spcAft>
                <a:spcPts val="0"/>
              </a:spcAft>
            </a:pPr>
            <a:r>
              <a:rPr lang="hu-HU" sz="1200" dirty="0" smtClean="0">
                <a:solidFill>
                  <a:srgbClr val="FFFFFF"/>
                </a:solidFill>
                <a:latin typeface="Arial"/>
              </a:rPr>
              <a:t>Homepage: </a:t>
            </a:r>
            <a:r>
              <a:rPr lang="hu-HU" sz="1200" dirty="0">
                <a:solidFill>
                  <a:srgbClr val="FFFFFF"/>
                </a:solidFill>
                <a:latin typeface="Arial"/>
              </a:rPr>
              <a:t>http://</a:t>
            </a:r>
            <a:r>
              <a:rPr lang="hu-HU" sz="1200" dirty="0" smtClean="0">
                <a:solidFill>
                  <a:srgbClr val="FFFFFF"/>
                </a:solidFill>
                <a:latin typeface="Arial"/>
              </a:rPr>
              <a:t>www.mekh.hu/en</a:t>
            </a:r>
            <a:endParaRPr lang="hu-HU" sz="1200" dirty="0">
              <a:solidFill>
                <a:srgbClr val="FFFFFF"/>
              </a:solidFill>
              <a:latin typeface="Arial"/>
            </a:endParaRPr>
          </a:p>
        </p:txBody>
      </p:sp>
      <p:sp>
        <p:nvSpPr>
          <p:cNvPr id="8" name="Szövegdoboz 7"/>
          <p:cNvSpPr txBox="1"/>
          <p:nvPr/>
        </p:nvSpPr>
        <p:spPr>
          <a:xfrm>
            <a:off x="0" y="1124744"/>
            <a:ext cx="430887" cy="5733256"/>
          </a:xfrm>
          <a:prstGeom prst="rect">
            <a:avLst/>
          </a:prstGeom>
          <a:solidFill>
            <a:schemeClr val="bg1">
              <a:lumMod val="85000"/>
            </a:schemeClr>
          </a:solidFill>
        </p:spPr>
        <p:txBody>
          <a:bodyPr vert="vert270" wrap="square" rtlCol="0">
            <a:spAutoFit/>
          </a:bodyPr>
          <a:lstStyle/>
          <a:p>
            <a:pPr algn="ctr" fontAlgn="auto">
              <a:spcBef>
                <a:spcPts val="0"/>
              </a:spcBef>
              <a:spcAft>
                <a:spcPts val="0"/>
              </a:spcAft>
            </a:pPr>
            <a:r>
              <a:rPr lang="en-US" sz="1600" b="1" dirty="0" smtClean="0">
                <a:solidFill>
                  <a:srgbClr val="000000">
                    <a:lumMod val="50000"/>
                    <a:lumOff val="50000"/>
                  </a:srgbClr>
                </a:solidFill>
                <a:latin typeface="Arial"/>
              </a:rPr>
              <a:t>Hungarian Energy and Public Utility Regulatory Authority</a:t>
            </a:r>
            <a:endParaRPr lang="en-US" sz="1600" b="1" dirty="0">
              <a:solidFill>
                <a:srgbClr val="000000">
                  <a:lumMod val="50000"/>
                  <a:lumOff val="50000"/>
                </a:srgbClr>
              </a:solidFill>
              <a:latin typeface="Arial"/>
            </a:endParaRPr>
          </a:p>
        </p:txBody>
      </p:sp>
      <p:sp>
        <p:nvSpPr>
          <p:cNvPr id="15" name="Rectangle 2"/>
          <p:cNvSpPr>
            <a:spLocks noGrp="1" noChangeArrowheads="1"/>
          </p:cNvSpPr>
          <p:nvPr>
            <p:ph type="ctrTitle"/>
          </p:nvPr>
        </p:nvSpPr>
        <p:spPr>
          <a:xfrm>
            <a:off x="2483768" y="692696"/>
            <a:ext cx="6200874" cy="2376611"/>
          </a:xfrm>
        </p:spPr>
        <p:txBody>
          <a:bodyPr/>
          <a:lstStyle/>
          <a:p>
            <a:r>
              <a:rPr lang="hu-HU" sz="3200" b="1" dirty="0" smtClean="0"/>
              <a:t>HUNGARIAN EXPERIENCE</a:t>
            </a:r>
            <a:br>
              <a:rPr lang="hu-HU" sz="3200" b="1" dirty="0" smtClean="0"/>
            </a:br>
            <a:r>
              <a:rPr lang="en-US" sz="3200" b="1" dirty="0" smtClean="0"/>
              <a:t> </a:t>
            </a:r>
            <a:r>
              <a:rPr lang="hu-HU" sz="3200" b="1" dirty="0" smtClean="0"/>
              <a:t>IN THE </a:t>
            </a:r>
            <a:r>
              <a:rPr lang="en-US" sz="3200" b="1" dirty="0" smtClean="0"/>
              <a:t>ELECTRICITY </a:t>
            </a:r>
            <a:r>
              <a:rPr lang="hu-HU" sz="3200" b="1" dirty="0" smtClean="0"/>
              <a:t>MARKET LIBERALIZATION :</a:t>
            </a:r>
            <a:br>
              <a:rPr lang="hu-HU" sz="3200" b="1" dirty="0" smtClean="0"/>
            </a:br>
            <a:r>
              <a:rPr lang="hu-HU" sz="3200" b="1" dirty="0" smtClean="0"/>
              <a:t/>
            </a:r>
            <a:br>
              <a:rPr lang="hu-HU" sz="3200" b="1" dirty="0" smtClean="0"/>
            </a:br>
            <a:r>
              <a:rPr lang="hu-HU" sz="3200" b="1" dirty="0" smtClean="0"/>
              <a:t>LESSONS LEARNED </a:t>
            </a:r>
            <a:endParaRPr lang="en-US" sz="3200" b="1"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943" y="2636912"/>
            <a:ext cx="3913187" cy="384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3"/>
          <p:cNvSpPr txBox="1">
            <a:spLocks noGrp="1" noChangeArrowheads="1"/>
          </p:cNvSpPr>
          <p:nvPr>
            <p:ph type="subTitle" idx="1"/>
          </p:nvPr>
        </p:nvSpPr>
        <p:spPr>
          <a:xfrm>
            <a:off x="4572000" y="4508500"/>
            <a:ext cx="3962400" cy="1752600"/>
          </a:xfrm>
          <a:noFill/>
          <a:ln/>
        </p:spPr>
        <p:txBody>
          <a:bodyPr/>
          <a:lstStyle/>
          <a:p>
            <a:pPr>
              <a:spcBef>
                <a:spcPct val="50000"/>
              </a:spcBef>
            </a:pPr>
            <a:endParaRPr lang="en-US" sz="2400" b="1" dirty="0"/>
          </a:p>
          <a:p>
            <a:pPr>
              <a:spcBef>
                <a:spcPct val="0"/>
              </a:spcBef>
            </a:pPr>
            <a:r>
              <a:rPr lang="hu-HU" sz="2400" b="1" dirty="0" smtClean="0"/>
              <a:t>Péter Tilesch</a:t>
            </a:r>
          </a:p>
          <a:p>
            <a:r>
              <a:rPr lang="hu-HU" sz="1000" b="1" dirty="0" smtClean="0">
                <a:latin typeface="MyriadPro-Cond"/>
              </a:rPr>
              <a:t>DIRECTOR</a:t>
            </a:r>
            <a:endParaRPr lang="hu-HU" sz="1000" b="1" i="0" u="none" strike="noStrike" baseline="0" dirty="0" smtClean="0">
              <a:latin typeface="MyriadPro-Cond"/>
            </a:endParaRPr>
          </a:p>
          <a:p>
            <a:r>
              <a:rPr lang="hu-HU" sz="1000" b="1" i="0" u="none" strike="noStrike" baseline="0" dirty="0" smtClean="0">
                <a:latin typeface="MyriadPro-Cond"/>
              </a:rPr>
              <a:t>ELECTRICITY AND DISTRICT HEATING</a:t>
            </a:r>
          </a:p>
          <a:p>
            <a:r>
              <a:rPr lang="hu-HU" sz="1000" b="1" i="0" u="none" strike="noStrike" baseline="0" dirty="0" smtClean="0">
                <a:latin typeface="MyriadPro-Cond"/>
              </a:rPr>
              <a:t>SUPERVISION AND REGULATION</a:t>
            </a:r>
            <a:endParaRPr lang="en-US" sz="1000" b="1" dirty="0"/>
          </a:p>
        </p:txBody>
      </p:sp>
    </p:spTree>
    <p:extLst>
      <p:ext uri="{BB962C8B-B14F-4D97-AF65-F5344CB8AC3E}">
        <p14:creationId xmlns:p14="http://schemas.microsoft.com/office/powerpoint/2010/main" val="2328721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611560" y="548680"/>
            <a:ext cx="777240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p>
            <a:pPr algn="ctr">
              <a:spcBef>
                <a:spcPct val="20000"/>
              </a:spcBef>
            </a:pPr>
            <a:r>
              <a:rPr lang="en-US" sz="2400" b="1" dirty="0">
                <a:solidFill>
                  <a:schemeClr val="tx2"/>
                </a:solidFill>
              </a:rPr>
              <a:t> </a:t>
            </a:r>
            <a:r>
              <a:rPr lang="en-US" sz="2200" b="1" dirty="0" smtClean="0">
                <a:latin typeface="+mn-lt"/>
              </a:rPr>
              <a:t>Restructuring of the Hungarian Electricity Sector</a:t>
            </a:r>
            <a:endParaRPr lang="en-US" sz="2200" b="1" dirty="0">
              <a:latin typeface="+mn-lt"/>
            </a:endParaRPr>
          </a:p>
        </p:txBody>
      </p:sp>
      <p:sp>
        <p:nvSpPr>
          <p:cNvPr id="7172" name="Rectangle 4"/>
          <p:cNvSpPr>
            <a:spLocks noChangeArrowheads="1"/>
          </p:cNvSpPr>
          <p:nvPr/>
        </p:nvSpPr>
        <p:spPr bwMode="auto">
          <a:xfrm>
            <a:off x="580339" y="1158092"/>
            <a:ext cx="8153400"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lgn="just">
              <a:spcBef>
                <a:spcPct val="20000"/>
              </a:spcBef>
            </a:pPr>
            <a:r>
              <a:rPr lang="en-US" sz="2000" b="1" dirty="0" smtClean="0"/>
              <a:t>I. Phase</a:t>
            </a:r>
          </a:p>
          <a:p>
            <a:pPr marL="742950" lvl="1" indent="-285750" algn="just">
              <a:spcBef>
                <a:spcPts val="0"/>
              </a:spcBef>
              <a:buFontTx/>
              <a:buChar char="–"/>
            </a:pPr>
            <a:r>
              <a:rPr lang="en-US" b="1" dirty="0" smtClean="0"/>
              <a:t>1992 Dismantling (Legal separation)</a:t>
            </a:r>
          </a:p>
          <a:p>
            <a:pPr marL="742950" lvl="1" indent="-285750" algn="just">
              <a:spcBef>
                <a:spcPct val="20000"/>
              </a:spcBef>
              <a:buFontTx/>
              <a:buChar char="–"/>
            </a:pPr>
            <a:r>
              <a:rPr lang="en-US" b="1" dirty="0" smtClean="0"/>
              <a:t>1994 Legal framework (Act on Electricity (AE ’94), etc.), licensing</a:t>
            </a:r>
          </a:p>
          <a:p>
            <a:pPr marL="742950" lvl="1" indent="-285750" algn="just">
              <a:spcBef>
                <a:spcPct val="20000"/>
              </a:spcBef>
              <a:buFontTx/>
              <a:buChar char="–"/>
            </a:pPr>
            <a:r>
              <a:rPr lang="en-US" b="1" dirty="0" smtClean="0"/>
              <a:t>1995-96 Privatization</a:t>
            </a:r>
          </a:p>
          <a:p>
            <a:pPr marL="742950" lvl="1" indent="-285750" algn="just">
              <a:spcBef>
                <a:spcPct val="20000"/>
              </a:spcBef>
              <a:buFontTx/>
              <a:buChar char="–"/>
            </a:pPr>
            <a:r>
              <a:rPr lang="en-US" b="1" dirty="0" smtClean="0"/>
              <a:t>1994-2001 Operation and regulation according to AE ‘94</a:t>
            </a:r>
          </a:p>
          <a:p>
            <a:pPr marL="342900" indent="-342900" algn="just">
              <a:spcBef>
                <a:spcPct val="20000"/>
              </a:spcBef>
            </a:pPr>
            <a:r>
              <a:rPr lang="en-US" sz="2000" b="1" dirty="0" smtClean="0"/>
              <a:t>II. Phase</a:t>
            </a:r>
          </a:p>
          <a:p>
            <a:pPr marL="742950" lvl="1" indent="-285750" algn="just">
              <a:spcBef>
                <a:spcPct val="20000"/>
              </a:spcBef>
              <a:buFontTx/>
              <a:buChar char="–"/>
            </a:pPr>
            <a:r>
              <a:rPr lang="en-US" b="1" dirty="0" smtClean="0"/>
              <a:t>2002 “New” legal framework (EU Directive 96/92 </a:t>
            </a:r>
            <a:r>
              <a:rPr lang="en-US" b="1" dirty="0" smtClean="0">
                <a:cs typeface="Times New Roman" pitchFamily="18" charset="0"/>
              </a:rPr>
              <a:t>→ </a:t>
            </a:r>
            <a:r>
              <a:rPr lang="en-US" b="1" dirty="0" smtClean="0"/>
              <a:t>AE ’01)</a:t>
            </a:r>
          </a:p>
          <a:p>
            <a:pPr marL="742950" lvl="1" indent="-285750" algn="just">
              <a:spcBef>
                <a:spcPct val="20000"/>
              </a:spcBef>
              <a:buFontTx/>
              <a:buChar char="–"/>
            </a:pPr>
            <a:r>
              <a:rPr lang="en-US" b="1" dirty="0" smtClean="0"/>
              <a:t>2002 - …</a:t>
            </a:r>
            <a:r>
              <a:rPr lang="hu-HU" b="1" dirty="0" smtClean="0"/>
              <a:t> </a:t>
            </a:r>
            <a:r>
              <a:rPr lang="en-US" b="1" dirty="0" smtClean="0"/>
              <a:t>Gradual opening the competitive market, limited competition</a:t>
            </a:r>
          </a:p>
          <a:p>
            <a:pPr marL="742950" lvl="1" indent="-285750" algn="just">
              <a:spcBef>
                <a:spcPct val="20000"/>
              </a:spcBef>
              <a:buFontTx/>
              <a:buChar char="–"/>
            </a:pPr>
            <a:r>
              <a:rPr lang="en-GB" b="1" dirty="0" smtClean="0"/>
              <a:t>2004  Accession to the </a:t>
            </a:r>
            <a:r>
              <a:rPr lang="en-US" b="1" dirty="0" smtClean="0"/>
              <a:t>EU</a:t>
            </a:r>
          </a:p>
          <a:p>
            <a:pPr marL="342900" indent="-342900" algn="just">
              <a:spcBef>
                <a:spcPct val="20000"/>
              </a:spcBef>
            </a:pPr>
            <a:r>
              <a:rPr lang="en-US" sz="2000" b="1" dirty="0" smtClean="0"/>
              <a:t>III. Phase</a:t>
            </a:r>
          </a:p>
          <a:p>
            <a:pPr marL="742950" lvl="1" indent="-285750" algn="just">
              <a:spcBef>
                <a:spcPct val="20000"/>
              </a:spcBef>
              <a:buFontTx/>
              <a:buChar char="–"/>
            </a:pPr>
            <a:r>
              <a:rPr lang="en-US" b="1" dirty="0" smtClean="0"/>
              <a:t>2007 “New” legal framework (EU Directive 2003/54 </a:t>
            </a:r>
            <a:r>
              <a:rPr lang="en-US" b="1" dirty="0" smtClean="0">
                <a:cs typeface="Times New Roman" pitchFamily="18" charset="0"/>
              </a:rPr>
              <a:t>→ </a:t>
            </a:r>
            <a:r>
              <a:rPr lang="en-US" b="1" dirty="0" smtClean="0"/>
              <a:t>AE ’07)</a:t>
            </a:r>
          </a:p>
          <a:p>
            <a:pPr marL="742950" lvl="1" indent="-285750" algn="just">
              <a:spcBef>
                <a:spcPct val="20000"/>
              </a:spcBef>
              <a:buFontTx/>
              <a:buChar char="–"/>
            </a:pPr>
            <a:r>
              <a:rPr lang="en-US" b="1" dirty="0" smtClean="0"/>
              <a:t>2007  New market model, fully opening the market </a:t>
            </a:r>
          </a:p>
          <a:p>
            <a:pPr marL="342900" indent="-342900" algn="just">
              <a:spcBef>
                <a:spcPct val="20000"/>
              </a:spcBef>
            </a:pPr>
            <a:r>
              <a:rPr lang="en-US" sz="2000" b="1" dirty="0" smtClean="0"/>
              <a:t>IV. Phase</a:t>
            </a:r>
          </a:p>
          <a:p>
            <a:pPr marL="800100" lvl="1" indent="-342900" algn="just">
              <a:spcBef>
                <a:spcPct val="20000"/>
              </a:spcBef>
            </a:pPr>
            <a:r>
              <a:rPr lang="en-US" sz="2000" dirty="0" smtClean="0"/>
              <a:t>-   </a:t>
            </a:r>
            <a:r>
              <a:rPr lang="en-US" b="1" dirty="0" smtClean="0"/>
              <a:t>2009-…</a:t>
            </a:r>
            <a:r>
              <a:rPr lang="hu-HU" b="1" dirty="0" smtClean="0"/>
              <a:t> </a:t>
            </a:r>
            <a:r>
              <a:rPr lang="en-US" b="1" dirty="0" smtClean="0"/>
              <a:t>Harmonization of EU third energy package </a:t>
            </a:r>
            <a:r>
              <a:rPr lang="en-US" b="1" dirty="0" smtClean="0">
                <a:cs typeface="Times New Roman" pitchFamily="18" charset="0"/>
              </a:rPr>
              <a:t>→ upgrading </a:t>
            </a:r>
            <a:r>
              <a:rPr lang="en-US" b="1" dirty="0" smtClean="0"/>
              <a:t>AE ’07</a:t>
            </a:r>
          </a:p>
          <a:p>
            <a:pPr marL="342900" indent="-342900">
              <a:spcBef>
                <a:spcPct val="20000"/>
              </a:spcBef>
            </a:pPr>
            <a:endParaRPr lang="en-US" sz="2000" i="1" dirty="0"/>
          </a:p>
        </p:txBody>
      </p:sp>
      <p:sp>
        <p:nvSpPr>
          <p:cNvPr id="2" name="Dia számának helye 1"/>
          <p:cNvSpPr>
            <a:spLocks noGrp="1"/>
          </p:cNvSpPr>
          <p:nvPr>
            <p:ph type="sldNum" sz="quarter" idx="12"/>
          </p:nvPr>
        </p:nvSpPr>
        <p:spPr/>
        <p:txBody>
          <a:bodyPr/>
          <a:lstStyle/>
          <a:p>
            <a:fld id="{53EE465A-0AF4-4657-BA4B-F7333063A828}" type="slidenum">
              <a:rPr lang="en-US" smtClean="0"/>
              <a:pPr/>
              <a:t>10</a:t>
            </a:fld>
            <a:endParaRPr lang="en-US" dirty="0"/>
          </a:p>
        </p:txBody>
      </p:sp>
      <p:sp>
        <p:nvSpPr>
          <p:cNvPr id="6" name="Text Box 5"/>
          <p:cNvSpPr txBox="1">
            <a:spLocks noChangeArrowheads="1"/>
          </p:cNvSpPr>
          <p:nvPr/>
        </p:nvSpPr>
        <p:spPr bwMode="auto">
          <a:xfrm>
            <a:off x="0" y="0"/>
            <a:ext cx="3131840" cy="400110"/>
          </a:xfrm>
          <a:prstGeom prst="rect">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000" b="1" dirty="0">
                <a:solidFill>
                  <a:schemeClr val="bg1"/>
                </a:solidFill>
                <a:latin typeface="Arial Black" pitchFamily="34" charset="0"/>
              </a:rPr>
              <a:t>Hungarian Energy and Public Utility Regulatory Authority</a:t>
            </a:r>
          </a:p>
        </p:txBody>
      </p:sp>
    </p:spTree>
    <p:extLst>
      <p:ext uri="{BB962C8B-B14F-4D97-AF65-F5344CB8AC3E}">
        <p14:creationId xmlns:p14="http://schemas.microsoft.com/office/powerpoint/2010/main" val="1980244049"/>
      </p:ext>
    </p:extLst>
  </p:cSld>
  <p:clrMapOvr>
    <a:masterClrMapping/>
  </p:clrMapOvr>
  <p:transition>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1795463" y="1422400"/>
            <a:ext cx="1803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dirty="0">
                <a:latin typeface="Times New Roman" pitchFamily="18" charset="0"/>
              </a:rPr>
              <a:t>Operational (Grid) Code</a:t>
            </a:r>
          </a:p>
        </p:txBody>
      </p:sp>
      <p:sp>
        <p:nvSpPr>
          <p:cNvPr id="13316" name="Text Box 4"/>
          <p:cNvSpPr txBox="1">
            <a:spLocks noChangeArrowheads="1"/>
          </p:cNvSpPr>
          <p:nvPr/>
        </p:nvSpPr>
        <p:spPr bwMode="auto">
          <a:xfrm>
            <a:off x="4106863" y="1422400"/>
            <a:ext cx="1374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b="1" dirty="0">
                <a:latin typeface="Times New Roman" pitchFamily="18" charset="0"/>
              </a:rPr>
              <a:t>Business Conduct </a:t>
            </a:r>
          </a:p>
          <a:p>
            <a:pPr algn="ctr"/>
            <a:r>
              <a:rPr lang="en-US" sz="1200" b="1" dirty="0">
                <a:latin typeface="Times New Roman" pitchFamily="18" charset="0"/>
              </a:rPr>
              <a:t>Rule</a:t>
            </a:r>
          </a:p>
        </p:txBody>
      </p:sp>
      <p:sp>
        <p:nvSpPr>
          <p:cNvPr id="13317" name="Text Box 5"/>
          <p:cNvSpPr txBox="1">
            <a:spLocks noChangeArrowheads="1"/>
          </p:cNvSpPr>
          <p:nvPr/>
        </p:nvSpPr>
        <p:spPr bwMode="auto">
          <a:xfrm>
            <a:off x="6492875" y="1422400"/>
            <a:ext cx="1336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b="1" dirty="0">
                <a:latin typeface="Times New Roman" pitchFamily="18" charset="0"/>
              </a:rPr>
              <a:t>Business Conduct</a:t>
            </a:r>
          </a:p>
          <a:p>
            <a:pPr algn="ctr"/>
            <a:r>
              <a:rPr lang="en-US" sz="1200" b="1" dirty="0">
                <a:latin typeface="Times New Roman" pitchFamily="18" charset="0"/>
              </a:rPr>
              <a:t> Rules</a:t>
            </a:r>
          </a:p>
        </p:txBody>
      </p:sp>
      <p:sp>
        <p:nvSpPr>
          <p:cNvPr id="13318" name="Text Box 6"/>
          <p:cNvSpPr txBox="1">
            <a:spLocks noChangeArrowheads="1"/>
          </p:cNvSpPr>
          <p:nvPr/>
        </p:nvSpPr>
        <p:spPr bwMode="auto">
          <a:xfrm>
            <a:off x="533400" y="3124200"/>
            <a:ext cx="1066800" cy="192722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sz="1200" b="1" dirty="0">
              <a:latin typeface="Times New Roman" pitchFamily="18" charset="0"/>
            </a:endParaRPr>
          </a:p>
          <a:p>
            <a:pPr algn="ctr"/>
            <a:r>
              <a:rPr lang="en-US" sz="1200" b="1" dirty="0">
                <a:latin typeface="Times New Roman" pitchFamily="18" charset="0"/>
              </a:rPr>
              <a:t>Power Plant</a:t>
            </a:r>
          </a:p>
          <a:p>
            <a:pPr algn="ctr"/>
            <a:r>
              <a:rPr lang="en-US" sz="1200" b="1" dirty="0">
                <a:latin typeface="Times New Roman" pitchFamily="18" charset="0"/>
              </a:rPr>
              <a:t>Companies</a:t>
            </a:r>
          </a:p>
          <a:p>
            <a:pPr algn="ctr"/>
            <a:endParaRPr lang="en-US" sz="1200" b="1" dirty="0">
              <a:latin typeface="Times New Roman" pitchFamily="18" charset="0"/>
            </a:endParaRPr>
          </a:p>
          <a:p>
            <a:pPr algn="ctr"/>
            <a:endParaRPr lang="en-US" sz="1200" b="1" dirty="0">
              <a:latin typeface="Times New Roman" pitchFamily="18" charset="0"/>
            </a:endParaRPr>
          </a:p>
          <a:p>
            <a:pPr algn="ctr"/>
            <a:endParaRPr lang="en-US" sz="1200" b="1" dirty="0">
              <a:latin typeface="Times New Roman" pitchFamily="18" charset="0"/>
            </a:endParaRPr>
          </a:p>
          <a:p>
            <a:pPr algn="ctr"/>
            <a:r>
              <a:rPr lang="en-US" sz="1200" dirty="0">
                <a:latin typeface="Times New Roman" pitchFamily="18" charset="0"/>
              </a:rPr>
              <a:t>Electricity</a:t>
            </a:r>
          </a:p>
          <a:p>
            <a:pPr algn="ctr"/>
            <a:r>
              <a:rPr lang="en-US" sz="1200" dirty="0">
                <a:latin typeface="Times New Roman" pitchFamily="18" charset="0"/>
              </a:rPr>
              <a:t>production</a:t>
            </a:r>
          </a:p>
          <a:p>
            <a:pPr algn="ctr"/>
            <a:endParaRPr lang="en-US" sz="1200" dirty="0">
              <a:latin typeface="Times New Roman" pitchFamily="18" charset="0"/>
            </a:endParaRPr>
          </a:p>
          <a:p>
            <a:pPr algn="ctr"/>
            <a:endParaRPr lang="en-US" sz="1200" b="1" dirty="0">
              <a:latin typeface="Times New Roman" pitchFamily="18" charset="0"/>
            </a:endParaRPr>
          </a:p>
        </p:txBody>
      </p:sp>
      <p:sp>
        <p:nvSpPr>
          <p:cNvPr id="13319" name="Text Box 7"/>
          <p:cNvSpPr txBox="1">
            <a:spLocks noChangeArrowheads="1"/>
          </p:cNvSpPr>
          <p:nvPr/>
        </p:nvSpPr>
        <p:spPr bwMode="auto">
          <a:xfrm>
            <a:off x="2617788" y="3127375"/>
            <a:ext cx="1371600" cy="192722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200" b="1" dirty="0">
              <a:solidFill>
                <a:schemeClr val="bg2"/>
              </a:solidFill>
              <a:latin typeface="Times New Roman" pitchFamily="18" charset="0"/>
            </a:endParaRPr>
          </a:p>
          <a:p>
            <a:r>
              <a:rPr lang="en-US" sz="1200" b="1" dirty="0">
                <a:latin typeface="Times New Roman" pitchFamily="18" charset="0"/>
              </a:rPr>
              <a:t>    Transmission</a:t>
            </a:r>
          </a:p>
          <a:p>
            <a:r>
              <a:rPr lang="en-US" sz="1200" b="1" dirty="0">
                <a:latin typeface="Times New Roman" pitchFamily="18" charset="0"/>
              </a:rPr>
              <a:t>    Company</a:t>
            </a:r>
          </a:p>
          <a:p>
            <a:endParaRPr lang="en-US" sz="1200" b="1" dirty="0">
              <a:latin typeface="Times New Roman" pitchFamily="18" charset="0"/>
            </a:endParaRPr>
          </a:p>
          <a:p>
            <a:r>
              <a:rPr lang="en-US" sz="1200" b="1" dirty="0">
                <a:latin typeface="Times New Roman" pitchFamily="18" charset="0"/>
              </a:rPr>
              <a:t>- Single Buyer</a:t>
            </a:r>
          </a:p>
          <a:p>
            <a:r>
              <a:rPr lang="en-US" sz="1200" dirty="0">
                <a:latin typeface="Times New Roman" pitchFamily="18" charset="0"/>
              </a:rPr>
              <a:t>- Dispatching,</a:t>
            </a:r>
          </a:p>
          <a:p>
            <a:r>
              <a:rPr lang="en-US" sz="1200" dirty="0">
                <a:latin typeface="Times New Roman" pitchFamily="18" charset="0"/>
              </a:rPr>
              <a:t>- Transmission,</a:t>
            </a:r>
          </a:p>
          <a:p>
            <a:r>
              <a:rPr lang="en-US" sz="1200" dirty="0">
                <a:latin typeface="Times New Roman" pitchFamily="18" charset="0"/>
              </a:rPr>
              <a:t>- Capacity balance,</a:t>
            </a:r>
          </a:p>
          <a:p>
            <a:r>
              <a:rPr lang="en-US" sz="1200" dirty="0">
                <a:latin typeface="Times New Roman" pitchFamily="18" charset="0"/>
              </a:rPr>
              <a:t>- Export, Import</a:t>
            </a:r>
            <a:endParaRPr lang="en-US" sz="1200" b="1" dirty="0">
              <a:latin typeface="Times New Roman" pitchFamily="18" charset="0"/>
            </a:endParaRPr>
          </a:p>
          <a:p>
            <a:endParaRPr lang="en-US" sz="1200" b="1" dirty="0">
              <a:solidFill>
                <a:schemeClr val="bg2"/>
              </a:solidFill>
              <a:latin typeface="Times New Roman" pitchFamily="18" charset="0"/>
            </a:endParaRPr>
          </a:p>
        </p:txBody>
      </p:sp>
      <p:sp>
        <p:nvSpPr>
          <p:cNvPr id="13320" name="Text Box 8"/>
          <p:cNvSpPr txBox="1">
            <a:spLocks noChangeArrowheads="1"/>
          </p:cNvSpPr>
          <p:nvPr/>
        </p:nvSpPr>
        <p:spPr bwMode="auto">
          <a:xfrm>
            <a:off x="5167313" y="4379913"/>
            <a:ext cx="184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200" b="1" dirty="0">
              <a:latin typeface="Times New Roman" pitchFamily="18" charset="0"/>
            </a:endParaRPr>
          </a:p>
        </p:txBody>
      </p:sp>
      <p:sp>
        <p:nvSpPr>
          <p:cNvPr id="13321" name="Text Box 9"/>
          <p:cNvSpPr txBox="1">
            <a:spLocks noChangeArrowheads="1"/>
          </p:cNvSpPr>
          <p:nvPr/>
        </p:nvSpPr>
        <p:spPr bwMode="auto">
          <a:xfrm>
            <a:off x="5243513" y="3124200"/>
            <a:ext cx="1309687" cy="2109788"/>
          </a:xfrm>
          <a:prstGeom prst="rect">
            <a:avLst/>
          </a:prstGeom>
          <a:solidFill>
            <a:srgbClr val="8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sz="1200" b="1" dirty="0">
              <a:latin typeface="Times New Roman" pitchFamily="18" charset="0"/>
            </a:endParaRPr>
          </a:p>
          <a:p>
            <a:pPr algn="ctr"/>
            <a:r>
              <a:rPr lang="en-US" sz="1200" b="1" dirty="0">
                <a:latin typeface="Times New Roman" pitchFamily="18" charset="0"/>
              </a:rPr>
              <a:t>Distribution</a:t>
            </a:r>
            <a:r>
              <a:rPr lang="hu-HU" sz="1200" b="1" dirty="0">
                <a:latin typeface="Times New Roman" pitchFamily="18" charset="0"/>
              </a:rPr>
              <a:t/>
            </a:r>
            <a:br>
              <a:rPr lang="hu-HU" sz="1200" b="1" dirty="0">
                <a:latin typeface="Times New Roman" pitchFamily="18" charset="0"/>
              </a:rPr>
            </a:br>
            <a:r>
              <a:rPr lang="hu-HU" sz="1200" b="1" dirty="0">
                <a:latin typeface="Times New Roman" pitchFamily="18" charset="0"/>
              </a:rPr>
              <a:t>&amp; </a:t>
            </a:r>
            <a:r>
              <a:rPr lang="en-US" sz="1200" b="1" dirty="0">
                <a:latin typeface="Times New Roman" pitchFamily="18" charset="0"/>
              </a:rPr>
              <a:t>Supply</a:t>
            </a:r>
          </a:p>
          <a:p>
            <a:pPr algn="ctr"/>
            <a:r>
              <a:rPr lang="en-US" sz="1200" b="1" dirty="0">
                <a:latin typeface="Times New Roman" pitchFamily="18" charset="0"/>
              </a:rPr>
              <a:t>Companies</a:t>
            </a:r>
          </a:p>
          <a:p>
            <a:pPr algn="ctr"/>
            <a:endParaRPr lang="en-US" sz="1200" b="1" dirty="0">
              <a:latin typeface="Times New Roman" pitchFamily="18" charset="0"/>
            </a:endParaRPr>
          </a:p>
          <a:p>
            <a:pPr algn="ctr"/>
            <a:endParaRPr lang="en-US" sz="1200" b="1" dirty="0">
              <a:latin typeface="Times New Roman" pitchFamily="18" charset="0"/>
            </a:endParaRPr>
          </a:p>
          <a:p>
            <a:pPr algn="ctr"/>
            <a:endParaRPr lang="en-US" sz="1200" b="1" dirty="0">
              <a:latin typeface="Times New Roman" pitchFamily="18" charset="0"/>
            </a:endParaRPr>
          </a:p>
          <a:p>
            <a:pPr algn="ctr"/>
            <a:r>
              <a:rPr lang="en-US" sz="1200" dirty="0">
                <a:latin typeface="Times New Roman" pitchFamily="18" charset="0"/>
              </a:rPr>
              <a:t>Distribution</a:t>
            </a:r>
          </a:p>
          <a:p>
            <a:pPr algn="ctr"/>
            <a:r>
              <a:rPr lang="en-US" sz="1200" dirty="0">
                <a:latin typeface="Times New Roman" pitchFamily="18" charset="0"/>
              </a:rPr>
              <a:t>Supply</a:t>
            </a:r>
            <a:endParaRPr lang="en-US" sz="1200" b="1" dirty="0">
              <a:latin typeface="Times New Roman" pitchFamily="18" charset="0"/>
            </a:endParaRPr>
          </a:p>
          <a:p>
            <a:pPr algn="ctr"/>
            <a:endParaRPr lang="en-US" sz="1200" b="1" dirty="0">
              <a:latin typeface="Times New Roman" pitchFamily="18" charset="0"/>
            </a:endParaRPr>
          </a:p>
          <a:p>
            <a:pPr algn="ctr"/>
            <a:endParaRPr lang="en-US" sz="1200" b="1" dirty="0">
              <a:latin typeface="Times New Roman" pitchFamily="18" charset="0"/>
            </a:endParaRPr>
          </a:p>
        </p:txBody>
      </p:sp>
      <p:sp>
        <p:nvSpPr>
          <p:cNvPr id="13322" name="Text Box 10"/>
          <p:cNvSpPr txBox="1">
            <a:spLocks noChangeArrowheads="1"/>
          </p:cNvSpPr>
          <p:nvPr/>
        </p:nvSpPr>
        <p:spPr bwMode="auto">
          <a:xfrm>
            <a:off x="7580313" y="3127375"/>
            <a:ext cx="928687" cy="1927225"/>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200" b="1" dirty="0">
              <a:latin typeface="Times New Roman" pitchFamily="18" charset="0"/>
            </a:endParaRPr>
          </a:p>
          <a:p>
            <a:endParaRPr lang="en-US" sz="1200" b="1" dirty="0">
              <a:latin typeface="Times New Roman" pitchFamily="18" charset="0"/>
            </a:endParaRPr>
          </a:p>
          <a:p>
            <a:endParaRPr lang="en-US" sz="1200" b="1" dirty="0">
              <a:latin typeface="Times New Roman" pitchFamily="18" charset="0"/>
            </a:endParaRPr>
          </a:p>
          <a:p>
            <a:endParaRPr lang="en-US" sz="1200" b="1" dirty="0">
              <a:latin typeface="Times New Roman" pitchFamily="18" charset="0"/>
            </a:endParaRPr>
          </a:p>
          <a:p>
            <a:r>
              <a:rPr lang="en-US" sz="1200" b="1" dirty="0">
                <a:latin typeface="Times New Roman" pitchFamily="18" charset="0"/>
              </a:rPr>
              <a:t>Consumers</a:t>
            </a:r>
          </a:p>
          <a:p>
            <a:endParaRPr lang="en-US" sz="1200" b="1" dirty="0">
              <a:latin typeface="Times New Roman" pitchFamily="18" charset="0"/>
            </a:endParaRPr>
          </a:p>
          <a:p>
            <a:endParaRPr lang="en-US" sz="1200" b="1" dirty="0">
              <a:latin typeface="Times New Roman" pitchFamily="18" charset="0"/>
            </a:endParaRPr>
          </a:p>
          <a:p>
            <a:endParaRPr lang="en-US" sz="1200" b="1" dirty="0">
              <a:latin typeface="Times New Roman" pitchFamily="18" charset="0"/>
            </a:endParaRPr>
          </a:p>
          <a:p>
            <a:endParaRPr lang="en-US" sz="1200" b="1" dirty="0">
              <a:latin typeface="Times New Roman" pitchFamily="18" charset="0"/>
            </a:endParaRPr>
          </a:p>
          <a:p>
            <a:endParaRPr lang="en-US" sz="1200" b="1" dirty="0">
              <a:latin typeface="Times New Roman" pitchFamily="18" charset="0"/>
            </a:endParaRPr>
          </a:p>
        </p:txBody>
      </p:sp>
      <p:sp>
        <p:nvSpPr>
          <p:cNvPr id="13323" name="Text Box 11"/>
          <p:cNvSpPr txBox="1">
            <a:spLocks noChangeArrowheads="1"/>
          </p:cNvSpPr>
          <p:nvPr/>
        </p:nvSpPr>
        <p:spPr bwMode="auto">
          <a:xfrm>
            <a:off x="601663" y="517320"/>
            <a:ext cx="792003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mpd="tri">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200" b="1" dirty="0" smtClean="0">
                <a:latin typeface="+mn-lt"/>
              </a:rPr>
              <a:t>Basic Idea of the 1994 Electricity Law</a:t>
            </a:r>
          </a:p>
          <a:p>
            <a:pPr algn="ctr"/>
            <a:r>
              <a:rPr lang="en-US" sz="2200" b="1" dirty="0" smtClean="0">
                <a:latin typeface="+mn-lt"/>
              </a:rPr>
              <a:t>Operational Model of the Electricity </a:t>
            </a:r>
            <a:r>
              <a:rPr lang="hu-HU" sz="2200" b="1" dirty="0" smtClean="0">
                <a:latin typeface="+mn-lt"/>
              </a:rPr>
              <a:t>System</a:t>
            </a:r>
            <a:endParaRPr lang="en-US" sz="2200" b="1" dirty="0">
              <a:latin typeface="+mn-lt"/>
            </a:endParaRPr>
          </a:p>
        </p:txBody>
      </p:sp>
      <p:sp>
        <p:nvSpPr>
          <p:cNvPr id="13325" name="Text Box 13"/>
          <p:cNvSpPr txBox="1">
            <a:spLocks noChangeArrowheads="1"/>
          </p:cNvSpPr>
          <p:nvPr/>
        </p:nvSpPr>
        <p:spPr bwMode="auto">
          <a:xfrm>
            <a:off x="1785938" y="4557713"/>
            <a:ext cx="654050" cy="406400"/>
          </a:xfrm>
          <a:prstGeom prst="rect">
            <a:avLst/>
          </a:prstGeom>
          <a:noFill/>
          <a:ln w="9525">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000" dirty="0">
                <a:latin typeface="Times New Roman" pitchFamily="18" charset="0"/>
              </a:rPr>
              <a:t>Producer</a:t>
            </a:r>
          </a:p>
          <a:p>
            <a:pPr algn="ctr"/>
            <a:r>
              <a:rPr lang="en-US" sz="1000" dirty="0">
                <a:latin typeface="Times New Roman" pitchFamily="18" charset="0"/>
              </a:rPr>
              <a:t>price</a:t>
            </a:r>
          </a:p>
        </p:txBody>
      </p:sp>
      <p:sp>
        <p:nvSpPr>
          <p:cNvPr id="13326" name="Text Box 14"/>
          <p:cNvSpPr txBox="1">
            <a:spLocks noChangeArrowheads="1"/>
          </p:cNvSpPr>
          <p:nvPr/>
        </p:nvSpPr>
        <p:spPr bwMode="auto">
          <a:xfrm>
            <a:off x="4308475" y="4557713"/>
            <a:ext cx="731838" cy="406400"/>
          </a:xfrm>
          <a:prstGeom prst="rect">
            <a:avLst/>
          </a:prstGeom>
          <a:noFill/>
          <a:ln w="9525">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000" dirty="0">
                <a:latin typeface="Times New Roman" pitchFamily="18" charset="0"/>
              </a:rPr>
              <a:t>Wholesale</a:t>
            </a:r>
          </a:p>
          <a:p>
            <a:pPr algn="ctr"/>
            <a:r>
              <a:rPr lang="en-US" sz="1000" dirty="0">
                <a:latin typeface="Times New Roman" pitchFamily="18" charset="0"/>
              </a:rPr>
              <a:t>price</a:t>
            </a:r>
          </a:p>
        </p:txBody>
      </p:sp>
      <p:sp>
        <p:nvSpPr>
          <p:cNvPr id="13327" name="Text Box 15"/>
          <p:cNvSpPr txBox="1">
            <a:spLocks noChangeArrowheads="1"/>
          </p:cNvSpPr>
          <p:nvPr/>
        </p:nvSpPr>
        <p:spPr bwMode="auto">
          <a:xfrm>
            <a:off x="6738938" y="4557713"/>
            <a:ext cx="654050" cy="406400"/>
          </a:xfrm>
          <a:prstGeom prst="rect">
            <a:avLst/>
          </a:prstGeom>
          <a:noFill/>
          <a:ln w="9525">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000" dirty="0">
                <a:latin typeface="Times New Roman" pitchFamily="18" charset="0"/>
              </a:rPr>
              <a:t>End-user</a:t>
            </a:r>
          </a:p>
          <a:p>
            <a:pPr algn="ctr"/>
            <a:r>
              <a:rPr lang="en-US" sz="1000" dirty="0">
                <a:latin typeface="Times New Roman" pitchFamily="18" charset="0"/>
              </a:rPr>
              <a:t>price</a:t>
            </a:r>
          </a:p>
        </p:txBody>
      </p:sp>
      <p:sp>
        <p:nvSpPr>
          <p:cNvPr id="13328" name="Text Box 16"/>
          <p:cNvSpPr txBox="1">
            <a:spLocks noChangeArrowheads="1"/>
          </p:cNvSpPr>
          <p:nvPr/>
        </p:nvSpPr>
        <p:spPr bwMode="auto">
          <a:xfrm>
            <a:off x="1160463" y="2678113"/>
            <a:ext cx="658812" cy="284162"/>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dirty="0">
                <a:latin typeface="Times New Roman" pitchFamily="18" charset="0"/>
              </a:rPr>
              <a:t>Import</a:t>
            </a:r>
          </a:p>
        </p:txBody>
      </p:sp>
      <p:sp>
        <p:nvSpPr>
          <p:cNvPr id="13329" name="Text Box 17"/>
          <p:cNvSpPr txBox="1">
            <a:spLocks noChangeArrowheads="1"/>
          </p:cNvSpPr>
          <p:nvPr/>
        </p:nvSpPr>
        <p:spPr bwMode="auto">
          <a:xfrm>
            <a:off x="4278313" y="2757488"/>
            <a:ext cx="650875" cy="284162"/>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dirty="0">
                <a:latin typeface="Times New Roman" pitchFamily="18" charset="0"/>
              </a:rPr>
              <a:t>Export</a:t>
            </a:r>
          </a:p>
        </p:txBody>
      </p:sp>
      <p:sp>
        <p:nvSpPr>
          <p:cNvPr id="13330" name="Text Box 18"/>
          <p:cNvSpPr txBox="1">
            <a:spLocks noChangeArrowheads="1"/>
          </p:cNvSpPr>
          <p:nvPr/>
        </p:nvSpPr>
        <p:spPr bwMode="auto">
          <a:xfrm>
            <a:off x="700088" y="5503863"/>
            <a:ext cx="982662" cy="466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b="1" dirty="0">
                <a:latin typeface="Times New Roman" pitchFamily="18" charset="0"/>
              </a:rPr>
              <a:t>Operational</a:t>
            </a:r>
          </a:p>
          <a:p>
            <a:pPr algn="ctr"/>
            <a:r>
              <a:rPr lang="en-US" sz="1200" b="1" dirty="0" err="1">
                <a:latin typeface="Times New Roman" pitchFamily="18" charset="0"/>
              </a:rPr>
              <a:t>licences</a:t>
            </a:r>
            <a:endParaRPr lang="en-US" sz="1200" b="1">
              <a:latin typeface="Times New Roman" pitchFamily="18" charset="0"/>
            </a:endParaRPr>
          </a:p>
        </p:txBody>
      </p:sp>
      <p:sp>
        <p:nvSpPr>
          <p:cNvPr id="13331" name="Text Box 19"/>
          <p:cNvSpPr txBox="1">
            <a:spLocks noChangeArrowheads="1"/>
          </p:cNvSpPr>
          <p:nvPr/>
        </p:nvSpPr>
        <p:spPr bwMode="auto">
          <a:xfrm>
            <a:off x="2797175" y="5537200"/>
            <a:ext cx="982663" cy="466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b="1">
                <a:latin typeface="Times New Roman" pitchFamily="18" charset="0"/>
              </a:rPr>
              <a:t>Operational</a:t>
            </a:r>
          </a:p>
          <a:p>
            <a:pPr algn="ctr"/>
            <a:r>
              <a:rPr lang="en-US" sz="1200" b="1">
                <a:latin typeface="Times New Roman" pitchFamily="18" charset="0"/>
              </a:rPr>
              <a:t>licence</a:t>
            </a:r>
          </a:p>
        </p:txBody>
      </p:sp>
      <p:sp>
        <p:nvSpPr>
          <p:cNvPr id="13332" name="Text Box 20"/>
          <p:cNvSpPr txBox="1">
            <a:spLocks noChangeArrowheads="1"/>
          </p:cNvSpPr>
          <p:nvPr/>
        </p:nvSpPr>
        <p:spPr bwMode="auto">
          <a:xfrm>
            <a:off x="5311775" y="5537200"/>
            <a:ext cx="982663" cy="466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b="1">
                <a:latin typeface="Times New Roman" pitchFamily="18" charset="0"/>
              </a:rPr>
              <a:t>Operational</a:t>
            </a:r>
          </a:p>
          <a:p>
            <a:pPr algn="ctr"/>
            <a:r>
              <a:rPr lang="en-US" sz="1200" b="1">
                <a:latin typeface="Times New Roman" pitchFamily="18" charset="0"/>
              </a:rPr>
              <a:t>licences</a:t>
            </a:r>
          </a:p>
        </p:txBody>
      </p:sp>
      <p:sp>
        <p:nvSpPr>
          <p:cNvPr id="13333" name="AutoShape 21"/>
          <p:cNvSpPr>
            <a:spLocks noChangeArrowheads="1"/>
          </p:cNvSpPr>
          <p:nvPr/>
        </p:nvSpPr>
        <p:spPr bwMode="auto">
          <a:xfrm>
            <a:off x="1600200" y="3886200"/>
            <a:ext cx="1017588" cy="685800"/>
          </a:xfrm>
          <a:prstGeom prst="rightArrow">
            <a:avLst>
              <a:gd name="adj1" fmla="val 50000"/>
              <a:gd name="adj2" fmla="val 37095"/>
            </a:avLst>
          </a:prstGeom>
          <a:noFill/>
          <a:ln w="9525">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sp>
        <p:nvSpPr>
          <p:cNvPr id="13334" name="AutoShape 22"/>
          <p:cNvSpPr>
            <a:spLocks noChangeArrowheads="1"/>
          </p:cNvSpPr>
          <p:nvPr/>
        </p:nvSpPr>
        <p:spPr bwMode="auto">
          <a:xfrm>
            <a:off x="3995738" y="3886200"/>
            <a:ext cx="1247775" cy="685800"/>
          </a:xfrm>
          <a:prstGeom prst="rightArrow">
            <a:avLst>
              <a:gd name="adj1" fmla="val 50000"/>
              <a:gd name="adj2" fmla="val 45486"/>
            </a:avLst>
          </a:prstGeom>
          <a:noFill/>
          <a:ln w="9525">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sp>
        <p:nvSpPr>
          <p:cNvPr id="13335" name="AutoShape 23"/>
          <p:cNvSpPr>
            <a:spLocks noChangeArrowheads="1"/>
          </p:cNvSpPr>
          <p:nvPr/>
        </p:nvSpPr>
        <p:spPr bwMode="auto">
          <a:xfrm>
            <a:off x="6553200" y="3810000"/>
            <a:ext cx="1017588" cy="685800"/>
          </a:xfrm>
          <a:prstGeom prst="rightArrow">
            <a:avLst>
              <a:gd name="adj1" fmla="val 50000"/>
              <a:gd name="adj2" fmla="val 37095"/>
            </a:avLst>
          </a:prstGeom>
          <a:noFill/>
          <a:ln w="9525">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sp>
        <p:nvSpPr>
          <p:cNvPr id="13336" name="AutoShape 24"/>
          <p:cNvSpPr>
            <a:spLocks noChangeArrowheads="1"/>
          </p:cNvSpPr>
          <p:nvPr/>
        </p:nvSpPr>
        <p:spPr bwMode="auto">
          <a:xfrm>
            <a:off x="4114800" y="3048000"/>
            <a:ext cx="620713" cy="2286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noFill/>
          <a:ln w="9525">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grpSp>
        <p:nvGrpSpPr>
          <p:cNvPr id="13337" name="Group 25"/>
          <p:cNvGrpSpPr>
            <a:grpSpLocks/>
          </p:cNvGrpSpPr>
          <p:nvPr/>
        </p:nvGrpSpPr>
        <p:grpSpPr bwMode="auto">
          <a:xfrm>
            <a:off x="1828800" y="2776538"/>
            <a:ext cx="785813" cy="588962"/>
            <a:chOff x="1152" y="1749"/>
            <a:chExt cx="494" cy="371"/>
          </a:xfrm>
        </p:grpSpPr>
        <p:sp>
          <p:nvSpPr>
            <p:cNvPr id="13338" name="Line 26"/>
            <p:cNvSpPr>
              <a:spLocks noChangeShapeType="1"/>
            </p:cNvSpPr>
            <p:nvPr/>
          </p:nvSpPr>
          <p:spPr bwMode="auto">
            <a:xfrm>
              <a:off x="1584" y="2010"/>
              <a:ext cx="0" cy="26"/>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13339" name="Line 27"/>
            <p:cNvSpPr>
              <a:spLocks noChangeShapeType="1"/>
            </p:cNvSpPr>
            <p:nvPr/>
          </p:nvSpPr>
          <p:spPr bwMode="auto">
            <a:xfrm>
              <a:off x="1588" y="2088"/>
              <a:ext cx="0" cy="26"/>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grpSp>
          <p:nvGrpSpPr>
            <p:cNvPr id="13340" name="Group 28"/>
            <p:cNvGrpSpPr>
              <a:grpSpLocks/>
            </p:cNvGrpSpPr>
            <p:nvPr/>
          </p:nvGrpSpPr>
          <p:grpSpPr bwMode="auto">
            <a:xfrm>
              <a:off x="1152" y="1749"/>
              <a:ext cx="494" cy="371"/>
              <a:chOff x="1152" y="1728"/>
              <a:chExt cx="494" cy="371"/>
            </a:xfrm>
          </p:grpSpPr>
          <p:grpSp>
            <p:nvGrpSpPr>
              <p:cNvPr id="13341" name="Group 29"/>
              <p:cNvGrpSpPr>
                <a:grpSpLocks/>
              </p:cNvGrpSpPr>
              <p:nvPr/>
            </p:nvGrpSpPr>
            <p:grpSpPr bwMode="auto">
              <a:xfrm>
                <a:off x="1152" y="1728"/>
                <a:ext cx="434" cy="338"/>
                <a:chOff x="1152" y="1728"/>
                <a:chExt cx="434" cy="338"/>
              </a:xfrm>
            </p:grpSpPr>
            <p:sp>
              <p:nvSpPr>
                <p:cNvPr id="13342" name="Line 30"/>
                <p:cNvSpPr>
                  <a:spLocks noChangeShapeType="1"/>
                </p:cNvSpPr>
                <p:nvPr/>
              </p:nvSpPr>
              <p:spPr bwMode="auto">
                <a:xfrm>
                  <a:off x="1152" y="1789"/>
                  <a:ext cx="266"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13343" name="Line 31"/>
                <p:cNvSpPr>
                  <a:spLocks noChangeShapeType="1"/>
                </p:cNvSpPr>
                <p:nvPr/>
              </p:nvSpPr>
              <p:spPr bwMode="auto">
                <a:xfrm>
                  <a:off x="1418" y="1789"/>
                  <a:ext cx="0" cy="275"/>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sp>
              <p:nvSpPr>
                <p:cNvPr id="13344" name="Line 32"/>
                <p:cNvSpPr>
                  <a:spLocks noChangeShapeType="1"/>
                </p:cNvSpPr>
                <p:nvPr/>
              </p:nvSpPr>
              <p:spPr bwMode="auto">
                <a:xfrm>
                  <a:off x="1152" y="1728"/>
                  <a:ext cx="336"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sp>
              <p:nvSpPr>
                <p:cNvPr id="13345" name="Line 33"/>
                <p:cNvSpPr>
                  <a:spLocks noChangeShapeType="1"/>
                </p:cNvSpPr>
                <p:nvPr/>
              </p:nvSpPr>
              <p:spPr bwMode="auto">
                <a:xfrm>
                  <a:off x="1488" y="1728"/>
                  <a:ext cx="0" cy="288"/>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sp>
              <p:nvSpPr>
                <p:cNvPr id="13346" name="Line 34"/>
                <p:cNvSpPr>
                  <a:spLocks noChangeShapeType="1"/>
                </p:cNvSpPr>
                <p:nvPr/>
              </p:nvSpPr>
              <p:spPr bwMode="auto">
                <a:xfrm>
                  <a:off x="1488" y="2016"/>
                  <a:ext cx="96"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13347" name="Line 35"/>
                <p:cNvSpPr>
                  <a:spLocks noChangeShapeType="1"/>
                </p:cNvSpPr>
                <p:nvPr/>
              </p:nvSpPr>
              <p:spPr bwMode="auto">
                <a:xfrm>
                  <a:off x="1418" y="2064"/>
                  <a:ext cx="168" cy="2"/>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grpSp>
          <p:sp>
            <p:nvSpPr>
              <p:cNvPr id="13348" name="Line 36"/>
              <p:cNvSpPr>
                <a:spLocks noChangeShapeType="1"/>
              </p:cNvSpPr>
              <p:nvPr/>
            </p:nvSpPr>
            <p:spPr bwMode="auto">
              <a:xfrm>
                <a:off x="1584" y="1990"/>
                <a:ext cx="62" cy="62"/>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13349" name="Line 37"/>
              <p:cNvSpPr>
                <a:spLocks noChangeShapeType="1"/>
              </p:cNvSpPr>
              <p:nvPr/>
            </p:nvSpPr>
            <p:spPr bwMode="auto">
              <a:xfrm rot="6029875">
                <a:off x="1591" y="2050"/>
                <a:ext cx="52" cy="46"/>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grpSp>
      </p:grpSp>
      <p:sp>
        <p:nvSpPr>
          <p:cNvPr id="13350" name="AutoShape 38"/>
          <p:cNvSpPr>
            <a:spLocks noChangeArrowheads="1"/>
          </p:cNvSpPr>
          <p:nvPr/>
        </p:nvSpPr>
        <p:spPr bwMode="auto">
          <a:xfrm>
            <a:off x="601663" y="6134100"/>
            <a:ext cx="492125" cy="381000"/>
          </a:xfrm>
          <a:prstGeom prst="rightArrow">
            <a:avLst>
              <a:gd name="adj1" fmla="val 50000"/>
              <a:gd name="adj2" fmla="val 32292"/>
            </a:avLst>
          </a:prstGeom>
          <a:noFill/>
          <a:ln w="9525">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sp>
        <p:nvSpPr>
          <p:cNvPr id="13351" name="Text Box 39"/>
          <p:cNvSpPr txBox="1">
            <a:spLocks noChangeArrowheads="1"/>
          </p:cNvSpPr>
          <p:nvPr/>
        </p:nvSpPr>
        <p:spPr bwMode="auto">
          <a:xfrm>
            <a:off x="1270000" y="6230938"/>
            <a:ext cx="1192213" cy="284162"/>
          </a:xfrm>
          <a:prstGeom prst="rect">
            <a:avLst/>
          </a:prstGeom>
          <a:noFill/>
          <a:ln w="9525">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200" b="1" dirty="0">
                <a:latin typeface="Times New Roman" pitchFamily="18" charset="0"/>
              </a:rPr>
              <a:t>Electricity flow</a:t>
            </a:r>
          </a:p>
        </p:txBody>
      </p:sp>
      <p:sp>
        <p:nvSpPr>
          <p:cNvPr id="13352" name="Line 40"/>
          <p:cNvSpPr>
            <a:spLocks noChangeShapeType="1"/>
          </p:cNvSpPr>
          <p:nvPr/>
        </p:nvSpPr>
        <p:spPr bwMode="auto">
          <a:xfrm>
            <a:off x="3306763" y="1743075"/>
            <a:ext cx="0" cy="1381125"/>
          </a:xfrm>
          <a:prstGeom prst="line">
            <a:avLst/>
          </a:prstGeom>
          <a:noFill/>
          <a:ln w="9525">
            <a:solidFill>
              <a:srgbClr val="99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13353" name="Line 41"/>
          <p:cNvSpPr>
            <a:spLocks noChangeShapeType="1"/>
          </p:cNvSpPr>
          <p:nvPr/>
        </p:nvSpPr>
        <p:spPr bwMode="auto">
          <a:xfrm flipH="1">
            <a:off x="944563" y="1752600"/>
            <a:ext cx="2351087" cy="704850"/>
          </a:xfrm>
          <a:prstGeom prst="line">
            <a:avLst/>
          </a:prstGeom>
          <a:noFill/>
          <a:ln w="9525">
            <a:solidFill>
              <a:srgbClr val="99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13354" name="Line 42"/>
          <p:cNvSpPr>
            <a:spLocks noChangeShapeType="1"/>
          </p:cNvSpPr>
          <p:nvPr/>
        </p:nvSpPr>
        <p:spPr bwMode="auto">
          <a:xfrm>
            <a:off x="933450" y="2466975"/>
            <a:ext cx="0" cy="657225"/>
          </a:xfrm>
          <a:prstGeom prst="line">
            <a:avLst/>
          </a:prstGeom>
          <a:noFill/>
          <a:ln w="9525">
            <a:solidFill>
              <a:srgbClr val="99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13355" name="Line 43"/>
          <p:cNvSpPr>
            <a:spLocks noChangeShapeType="1"/>
          </p:cNvSpPr>
          <p:nvPr/>
        </p:nvSpPr>
        <p:spPr bwMode="auto">
          <a:xfrm>
            <a:off x="3306763" y="1752600"/>
            <a:ext cx="2324100" cy="1371600"/>
          </a:xfrm>
          <a:prstGeom prst="line">
            <a:avLst/>
          </a:prstGeom>
          <a:noFill/>
          <a:ln w="9525">
            <a:solidFill>
              <a:srgbClr val="99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13356" name="Line 44"/>
          <p:cNvSpPr>
            <a:spLocks noChangeShapeType="1"/>
          </p:cNvSpPr>
          <p:nvPr/>
        </p:nvSpPr>
        <p:spPr bwMode="auto">
          <a:xfrm flipH="1">
            <a:off x="1592263" y="1847850"/>
            <a:ext cx="3132137" cy="1285875"/>
          </a:xfrm>
          <a:prstGeom prst="line">
            <a:avLst/>
          </a:prstGeom>
          <a:noFill/>
          <a:ln w="9525">
            <a:solidFill>
              <a:srgbClr val="99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13357" name="Line 45"/>
          <p:cNvSpPr>
            <a:spLocks noChangeShapeType="1"/>
          </p:cNvSpPr>
          <p:nvPr/>
        </p:nvSpPr>
        <p:spPr bwMode="auto">
          <a:xfrm flipH="1">
            <a:off x="3573463" y="1847850"/>
            <a:ext cx="1143000" cy="1285875"/>
          </a:xfrm>
          <a:prstGeom prst="line">
            <a:avLst/>
          </a:prstGeom>
          <a:noFill/>
          <a:ln w="9525">
            <a:solidFill>
              <a:srgbClr val="99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13358" name="Line 46"/>
          <p:cNvSpPr>
            <a:spLocks noChangeShapeType="1"/>
          </p:cNvSpPr>
          <p:nvPr/>
        </p:nvSpPr>
        <p:spPr bwMode="auto">
          <a:xfrm>
            <a:off x="4705350" y="1847850"/>
            <a:ext cx="1268413" cy="1276350"/>
          </a:xfrm>
          <a:prstGeom prst="line">
            <a:avLst/>
          </a:prstGeom>
          <a:noFill/>
          <a:ln w="9525">
            <a:solidFill>
              <a:srgbClr val="99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13359" name="Line 47"/>
          <p:cNvSpPr>
            <a:spLocks noChangeShapeType="1"/>
          </p:cNvSpPr>
          <p:nvPr/>
        </p:nvSpPr>
        <p:spPr bwMode="auto">
          <a:xfrm flipH="1">
            <a:off x="6191250" y="1866900"/>
            <a:ext cx="895350" cy="1276350"/>
          </a:xfrm>
          <a:prstGeom prst="line">
            <a:avLst/>
          </a:prstGeom>
          <a:noFill/>
          <a:ln w="9525">
            <a:solidFill>
              <a:srgbClr val="99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sp>
        <p:nvSpPr>
          <p:cNvPr id="13360" name="Line 48"/>
          <p:cNvSpPr>
            <a:spLocks noChangeShapeType="1"/>
          </p:cNvSpPr>
          <p:nvPr/>
        </p:nvSpPr>
        <p:spPr bwMode="auto">
          <a:xfrm>
            <a:off x="7078663" y="1876425"/>
            <a:ext cx="1047750" cy="1238250"/>
          </a:xfrm>
          <a:prstGeom prst="line">
            <a:avLst/>
          </a:prstGeom>
          <a:noFill/>
          <a:ln w="9525">
            <a:solidFill>
              <a:srgbClr val="99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13361" name="Line 49"/>
          <p:cNvSpPr>
            <a:spLocks noChangeShapeType="1"/>
          </p:cNvSpPr>
          <p:nvPr/>
        </p:nvSpPr>
        <p:spPr bwMode="auto">
          <a:xfrm>
            <a:off x="742950" y="5362575"/>
            <a:ext cx="7459663"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sp>
        <p:nvSpPr>
          <p:cNvPr id="13362" name="Line 50"/>
          <p:cNvSpPr>
            <a:spLocks noChangeShapeType="1"/>
          </p:cNvSpPr>
          <p:nvPr/>
        </p:nvSpPr>
        <p:spPr bwMode="auto">
          <a:xfrm>
            <a:off x="876300" y="5229225"/>
            <a:ext cx="49530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sp>
        <p:nvSpPr>
          <p:cNvPr id="13363" name="Line 51"/>
          <p:cNvSpPr>
            <a:spLocks noChangeShapeType="1"/>
          </p:cNvSpPr>
          <p:nvPr/>
        </p:nvSpPr>
        <p:spPr bwMode="auto">
          <a:xfrm flipV="1">
            <a:off x="741363" y="5048250"/>
            <a:ext cx="0" cy="314325"/>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13364" name="Line 52"/>
          <p:cNvSpPr>
            <a:spLocks noChangeShapeType="1"/>
          </p:cNvSpPr>
          <p:nvPr/>
        </p:nvSpPr>
        <p:spPr bwMode="auto">
          <a:xfrm flipV="1">
            <a:off x="876300" y="5048250"/>
            <a:ext cx="0" cy="180975"/>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13365" name="Line 53"/>
          <p:cNvSpPr>
            <a:spLocks noChangeShapeType="1"/>
          </p:cNvSpPr>
          <p:nvPr/>
        </p:nvSpPr>
        <p:spPr bwMode="auto">
          <a:xfrm>
            <a:off x="5980113" y="5229225"/>
            <a:ext cx="2065337"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grpSp>
        <p:nvGrpSpPr>
          <p:cNvPr id="13366" name="Group 54"/>
          <p:cNvGrpSpPr>
            <a:grpSpLocks/>
          </p:cNvGrpSpPr>
          <p:nvPr/>
        </p:nvGrpSpPr>
        <p:grpSpPr bwMode="auto">
          <a:xfrm>
            <a:off x="5764213" y="5043488"/>
            <a:ext cx="276225" cy="185737"/>
            <a:chOff x="3630" y="3177"/>
            <a:chExt cx="175" cy="117"/>
          </a:xfrm>
        </p:grpSpPr>
        <p:sp>
          <p:nvSpPr>
            <p:cNvPr id="13367" name="Line 55"/>
            <p:cNvSpPr>
              <a:spLocks noChangeShapeType="1"/>
            </p:cNvSpPr>
            <p:nvPr/>
          </p:nvSpPr>
          <p:spPr bwMode="auto">
            <a:xfrm>
              <a:off x="3672" y="3232"/>
              <a:ext cx="0" cy="62"/>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13368" name="Line 56"/>
            <p:cNvSpPr>
              <a:spLocks noChangeShapeType="1"/>
            </p:cNvSpPr>
            <p:nvPr/>
          </p:nvSpPr>
          <p:spPr bwMode="auto">
            <a:xfrm>
              <a:off x="3766" y="3232"/>
              <a:ext cx="0" cy="62"/>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13369" name="Line 57"/>
            <p:cNvSpPr>
              <a:spLocks noChangeShapeType="1"/>
            </p:cNvSpPr>
            <p:nvPr/>
          </p:nvSpPr>
          <p:spPr bwMode="auto">
            <a:xfrm flipH="1">
              <a:off x="3632" y="3232"/>
              <a:ext cx="38"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13370" name="Line 58"/>
            <p:cNvSpPr>
              <a:spLocks noChangeShapeType="1"/>
            </p:cNvSpPr>
            <p:nvPr/>
          </p:nvSpPr>
          <p:spPr bwMode="auto">
            <a:xfrm flipV="1">
              <a:off x="3630" y="3182"/>
              <a:ext cx="79" cy="5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sp>
          <p:nvSpPr>
            <p:cNvPr id="13371" name="Line 59"/>
            <p:cNvSpPr>
              <a:spLocks noChangeShapeType="1"/>
            </p:cNvSpPr>
            <p:nvPr/>
          </p:nvSpPr>
          <p:spPr bwMode="auto">
            <a:xfrm>
              <a:off x="3765" y="3232"/>
              <a:ext cx="38"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13372" name="Line 60"/>
            <p:cNvSpPr>
              <a:spLocks noChangeShapeType="1"/>
            </p:cNvSpPr>
            <p:nvPr/>
          </p:nvSpPr>
          <p:spPr bwMode="auto">
            <a:xfrm flipH="1" flipV="1">
              <a:off x="3718" y="3177"/>
              <a:ext cx="87" cy="55"/>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grpSp>
      <p:sp>
        <p:nvSpPr>
          <p:cNvPr id="13373" name="Line 61"/>
          <p:cNvSpPr>
            <a:spLocks noChangeShapeType="1"/>
          </p:cNvSpPr>
          <p:nvPr/>
        </p:nvSpPr>
        <p:spPr bwMode="auto">
          <a:xfrm>
            <a:off x="8050213" y="5130800"/>
            <a:ext cx="0" cy="98425"/>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13374" name="Line 62"/>
          <p:cNvSpPr>
            <a:spLocks noChangeShapeType="1"/>
          </p:cNvSpPr>
          <p:nvPr/>
        </p:nvSpPr>
        <p:spPr bwMode="auto">
          <a:xfrm>
            <a:off x="8197850" y="5130800"/>
            <a:ext cx="0" cy="23495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sp>
        <p:nvSpPr>
          <p:cNvPr id="13375" name="Line 63"/>
          <p:cNvSpPr>
            <a:spLocks noChangeShapeType="1"/>
          </p:cNvSpPr>
          <p:nvPr/>
        </p:nvSpPr>
        <p:spPr bwMode="auto">
          <a:xfrm flipH="1">
            <a:off x="7986713" y="5130800"/>
            <a:ext cx="58737"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13376" name="Line 64"/>
          <p:cNvSpPr>
            <a:spLocks noChangeShapeType="1"/>
          </p:cNvSpPr>
          <p:nvPr/>
        </p:nvSpPr>
        <p:spPr bwMode="auto">
          <a:xfrm flipV="1">
            <a:off x="7981950" y="5051425"/>
            <a:ext cx="125413" cy="79375"/>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sp>
        <p:nvSpPr>
          <p:cNvPr id="13377" name="Line 65"/>
          <p:cNvSpPr>
            <a:spLocks noChangeShapeType="1"/>
          </p:cNvSpPr>
          <p:nvPr/>
        </p:nvSpPr>
        <p:spPr bwMode="auto">
          <a:xfrm>
            <a:off x="8196263" y="5130800"/>
            <a:ext cx="60325"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13378" name="Line 66"/>
          <p:cNvSpPr>
            <a:spLocks noChangeShapeType="1"/>
          </p:cNvSpPr>
          <p:nvPr/>
        </p:nvSpPr>
        <p:spPr bwMode="auto">
          <a:xfrm flipH="1" flipV="1">
            <a:off x="8121650" y="5043488"/>
            <a:ext cx="138113" cy="87312"/>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sp>
        <p:nvSpPr>
          <p:cNvPr id="2" name="Dia számának helye 1"/>
          <p:cNvSpPr>
            <a:spLocks noGrp="1"/>
          </p:cNvSpPr>
          <p:nvPr>
            <p:ph type="sldNum" sz="quarter" idx="12"/>
          </p:nvPr>
        </p:nvSpPr>
        <p:spPr/>
        <p:txBody>
          <a:bodyPr/>
          <a:lstStyle/>
          <a:p>
            <a:fld id="{53EE465A-0AF4-4657-BA4B-F7333063A828}" type="slidenum">
              <a:rPr lang="hu-HU" smtClean="0"/>
              <a:pPr/>
              <a:t>11</a:t>
            </a:fld>
            <a:endParaRPr lang="hu-HU"/>
          </a:p>
        </p:txBody>
      </p:sp>
      <p:sp>
        <p:nvSpPr>
          <p:cNvPr id="68" name="Text Box 5"/>
          <p:cNvSpPr txBox="1">
            <a:spLocks noChangeArrowheads="1"/>
          </p:cNvSpPr>
          <p:nvPr/>
        </p:nvSpPr>
        <p:spPr bwMode="auto">
          <a:xfrm>
            <a:off x="0" y="0"/>
            <a:ext cx="3131840" cy="400110"/>
          </a:xfrm>
          <a:prstGeom prst="rect">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000" b="1" dirty="0">
                <a:solidFill>
                  <a:schemeClr val="bg1"/>
                </a:solidFill>
                <a:latin typeface="Arial Black" pitchFamily="34" charset="0"/>
              </a:rPr>
              <a:t>Hungarian Energy and Public Utility Regulatory Authority</a:t>
            </a:r>
          </a:p>
        </p:txBody>
      </p:sp>
    </p:spTree>
  </p:cSld>
  <p:clrMapOvr>
    <a:masterClrMapping/>
  </p:clrMapOvr>
  <p:transition>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6" name="Text Box 36"/>
          <p:cNvSpPr txBox="1">
            <a:spLocks noChangeArrowheads="1"/>
          </p:cNvSpPr>
          <p:nvPr/>
        </p:nvSpPr>
        <p:spPr bwMode="auto">
          <a:xfrm>
            <a:off x="1276802" y="548680"/>
            <a:ext cx="65913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200" b="1" dirty="0" smtClean="0">
                <a:latin typeface="+mn-lt"/>
              </a:rPr>
              <a:t>The Hungarian Electricity Model in 2001</a:t>
            </a:r>
            <a:endParaRPr lang="en-US" sz="2200" b="1" dirty="0">
              <a:latin typeface="+mn-lt"/>
            </a:endParaRPr>
          </a:p>
        </p:txBody>
      </p:sp>
      <p:grpSp>
        <p:nvGrpSpPr>
          <p:cNvPr id="3" name="Csoportba foglalás 2"/>
          <p:cNvGrpSpPr/>
          <p:nvPr/>
        </p:nvGrpSpPr>
        <p:grpSpPr>
          <a:xfrm>
            <a:off x="683568" y="1052736"/>
            <a:ext cx="7252345" cy="5652863"/>
            <a:chOff x="101600" y="762000"/>
            <a:chExt cx="7834313" cy="5943600"/>
          </a:xfrm>
        </p:grpSpPr>
        <p:sp>
          <p:nvSpPr>
            <p:cNvPr id="15362" name="Rectangle 2"/>
            <p:cNvSpPr>
              <a:spLocks noChangeArrowheads="1"/>
            </p:cNvSpPr>
            <p:nvPr/>
          </p:nvSpPr>
          <p:spPr bwMode="auto">
            <a:xfrm>
              <a:off x="1898650" y="2784475"/>
              <a:ext cx="1911350" cy="787400"/>
            </a:xfrm>
            <a:prstGeom prst="rect">
              <a:avLst/>
            </a:prstGeom>
            <a:solidFill>
              <a:srgbClr val="FFFFCC"/>
            </a:solidFill>
            <a:ln w="9525">
              <a:solidFill>
                <a:schemeClr val="bg2"/>
              </a:solidFill>
              <a:miter lim="800000"/>
              <a:headEnd/>
              <a:tailEnd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5363" name="Rectangle 3"/>
            <p:cNvSpPr>
              <a:spLocks noChangeArrowheads="1"/>
            </p:cNvSpPr>
            <p:nvPr/>
          </p:nvSpPr>
          <p:spPr bwMode="auto">
            <a:xfrm>
              <a:off x="1898650" y="4308475"/>
              <a:ext cx="1911350" cy="787400"/>
            </a:xfrm>
            <a:prstGeom prst="rect">
              <a:avLst/>
            </a:prstGeom>
            <a:solidFill>
              <a:srgbClr val="FFFFCC"/>
            </a:solidFill>
            <a:ln w="9525">
              <a:solidFill>
                <a:schemeClr val="bg2"/>
              </a:solidFill>
              <a:miter lim="800000"/>
              <a:headEnd/>
              <a:tailEnd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5364" name="Rectangle 4"/>
            <p:cNvSpPr>
              <a:spLocks noChangeArrowheads="1"/>
            </p:cNvSpPr>
            <p:nvPr/>
          </p:nvSpPr>
          <p:spPr bwMode="auto">
            <a:xfrm>
              <a:off x="1905000" y="5791200"/>
              <a:ext cx="1981200" cy="914400"/>
            </a:xfrm>
            <a:prstGeom prst="rect">
              <a:avLst/>
            </a:prstGeom>
            <a:solidFill>
              <a:srgbClr val="FFFFCC"/>
            </a:solidFill>
            <a:ln w="9525">
              <a:solidFill>
                <a:schemeClr val="bg2"/>
              </a:solidFill>
              <a:miter lim="800000"/>
              <a:headEnd/>
              <a:tailEnd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000" b="1"/>
            </a:p>
          </p:txBody>
        </p:sp>
        <p:sp>
          <p:nvSpPr>
            <p:cNvPr id="15365" name="Rectangle 5"/>
            <p:cNvSpPr>
              <a:spLocks noChangeArrowheads="1"/>
            </p:cNvSpPr>
            <p:nvPr/>
          </p:nvSpPr>
          <p:spPr bwMode="auto">
            <a:xfrm>
              <a:off x="1905000" y="762000"/>
              <a:ext cx="3095625" cy="1358900"/>
            </a:xfrm>
            <a:prstGeom prst="rect">
              <a:avLst/>
            </a:prstGeom>
            <a:solidFill>
              <a:srgbClr val="FFFFCC"/>
            </a:solidFill>
            <a:ln w="9525">
              <a:solidFill>
                <a:schemeClr val="bg2"/>
              </a:solidFill>
              <a:miter lim="800000"/>
              <a:headEnd/>
              <a:tailEnd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5366" name="Rectangle 6"/>
            <p:cNvSpPr>
              <a:spLocks noChangeArrowheads="1"/>
            </p:cNvSpPr>
            <p:nvPr/>
          </p:nvSpPr>
          <p:spPr bwMode="auto">
            <a:xfrm>
              <a:off x="4676775" y="4308475"/>
              <a:ext cx="2181225" cy="787400"/>
            </a:xfrm>
            <a:prstGeom prst="rect">
              <a:avLst/>
            </a:prstGeom>
            <a:solidFill>
              <a:srgbClr val="FFFFCC"/>
            </a:solidFill>
            <a:ln w="9525">
              <a:solidFill>
                <a:schemeClr val="bg2"/>
              </a:solidFill>
              <a:miter lim="800000"/>
              <a:headEnd/>
              <a:tailEnd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5367" name="Rectangle 7"/>
            <p:cNvSpPr>
              <a:spLocks noChangeArrowheads="1"/>
            </p:cNvSpPr>
            <p:nvPr/>
          </p:nvSpPr>
          <p:spPr bwMode="auto">
            <a:xfrm>
              <a:off x="3962400" y="5791200"/>
              <a:ext cx="3657600" cy="914400"/>
            </a:xfrm>
            <a:prstGeom prst="rect">
              <a:avLst/>
            </a:prstGeom>
            <a:solidFill>
              <a:srgbClr val="FFFFCC"/>
            </a:solidFill>
            <a:ln w="9525">
              <a:solidFill>
                <a:schemeClr val="bg2"/>
              </a:solidFill>
              <a:miter lim="800000"/>
              <a:headEnd/>
              <a:tailEnd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5368" name="Rectangle 8"/>
            <p:cNvSpPr>
              <a:spLocks noChangeArrowheads="1"/>
            </p:cNvSpPr>
            <p:nvPr/>
          </p:nvSpPr>
          <p:spPr bwMode="auto">
            <a:xfrm>
              <a:off x="5791200" y="762000"/>
              <a:ext cx="2144713" cy="690563"/>
            </a:xfrm>
            <a:prstGeom prst="rect">
              <a:avLst/>
            </a:prstGeom>
            <a:solidFill>
              <a:srgbClr val="FFFFCC"/>
            </a:solidFill>
            <a:ln w="9525">
              <a:solidFill>
                <a:schemeClr val="bg2"/>
              </a:solidFill>
              <a:miter lim="800000"/>
              <a:headEnd/>
              <a:tailEnd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5369" name="Text Box 9"/>
            <p:cNvSpPr txBox="1">
              <a:spLocks noChangeArrowheads="1"/>
            </p:cNvSpPr>
            <p:nvPr/>
          </p:nvSpPr>
          <p:spPr bwMode="auto">
            <a:xfrm>
              <a:off x="5854700" y="914400"/>
              <a:ext cx="1833563" cy="3968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dirty="0">
                  <a:solidFill>
                    <a:schemeClr val="bg2"/>
                  </a:solidFill>
                </a:rPr>
                <a:t>Import-export</a:t>
              </a:r>
              <a:endParaRPr lang="hu-HU" sz="2000" dirty="0">
                <a:solidFill>
                  <a:schemeClr val="bg2"/>
                </a:solidFill>
              </a:endParaRPr>
            </a:p>
          </p:txBody>
        </p:sp>
        <p:sp>
          <p:nvSpPr>
            <p:cNvPr id="15370" name="Rectangle 10"/>
            <p:cNvSpPr>
              <a:spLocks noChangeArrowheads="1"/>
            </p:cNvSpPr>
            <p:nvPr/>
          </p:nvSpPr>
          <p:spPr bwMode="auto">
            <a:xfrm>
              <a:off x="2590800" y="2119313"/>
              <a:ext cx="762000" cy="471487"/>
            </a:xfrm>
            <a:prstGeom prst="rect">
              <a:avLst/>
            </a:prstGeom>
            <a:solidFill>
              <a:schemeClr val="accent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5377" name="AutoShape 17"/>
            <p:cNvSpPr>
              <a:spLocks noChangeArrowheads="1"/>
            </p:cNvSpPr>
            <p:nvPr/>
          </p:nvSpPr>
          <p:spPr bwMode="auto">
            <a:xfrm>
              <a:off x="2514600" y="2590800"/>
              <a:ext cx="914400" cy="190500"/>
            </a:xfrm>
            <a:prstGeom prst="flowChartMerge">
              <a:avLst/>
            </a:prstGeom>
            <a:solidFill>
              <a:schemeClr val="accent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5378" name="Rectangle 18"/>
            <p:cNvSpPr>
              <a:spLocks noChangeArrowheads="1"/>
            </p:cNvSpPr>
            <p:nvPr/>
          </p:nvSpPr>
          <p:spPr bwMode="auto">
            <a:xfrm>
              <a:off x="2590800" y="3576638"/>
              <a:ext cx="762000" cy="538162"/>
            </a:xfrm>
            <a:prstGeom prst="rect">
              <a:avLst/>
            </a:prstGeom>
            <a:solidFill>
              <a:schemeClr val="accent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5379" name="AutoShape 19"/>
            <p:cNvSpPr>
              <a:spLocks noChangeArrowheads="1"/>
            </p:cNvSpPr>
            <p:nvPr/>
          </p:nvSpPr>
          <p:spPr bwMode="auto">
            <a:xfrm>
              <a:off x="2514600" y="4114800"/>
              <a:ext cx="914400" cy="190500"/>
            </a:xfrm>
            <a:prstGeom prst="flowChartMerge">
              <a:avLst/>
            </a:prstGeom>
            <a:solidFill>
              <a:schemeClr val="accent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5380" name="Rectangle 20"/>
            <p:cNvSpPr>
              <a:spLocks noChangeArrowheads="1"/>
            </p:cNvSpPr>
            <p:nvPr/>
          </p:nvSpPr>
          <p:spPr bwMode="auto">
            <a:xfrm>
              <a:off x="2590800" y="5095875"/>
              <a:ext cx="762000" cy="547688"/>
            </a:xfrm>
            <a:prstGeom prst="rect">
              <a:avLst/>
            </a:prstGeom>
            <a:solidFill>
              <a:schemeClr val="accent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5381" name="AutoShape 21"/>
            <p:cNvSpPr>
              <a:spLocks noChangeArrowheads="1"/>
            </p:cNvSpPr>
            <p:nvPr/>
          </p:nvSpPr>
          <p:spPr bwMode="auto">
            <a:xfrm>
              <a:off x="2514601" y="5643563"/>
              <a:ext cx="914400" cy="147637"/>
            </a:xfrm>
            <a:prstGeom prst="flowChartMerge">
              <a:avLst/>
            </a:prstGeom>
            <a:solidFill>
              <a:schemeClr val="accent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5382" name="Line 22"/>
            <p:cNvSpPr>
              <a:spLocks noChangeShapeType="1"/>
            </p:cNvSpPr>
            <p:nvPr/>
          </p:nvSpPr>
          <p:spPr bwMode="auto">
            <a:xfrm>
              <a:off x="3657600" y="812800"/>
              <a:ext cx="0" cy="1295400"/>
            </a:xfrm>
            <a:prstGeom prst="line">
              <a:avLst/>
            </a:prstGeom>
            <a:noFill/>
            <a:ln w="9525">
              <a:solidFill>
                <a:schemeClr val="bg2"/>
              </a:solidFill>
              <a:prstDash val="dash"/>
              <a:round/>
              <a:headEnd/>
              <a:tailEnd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5383" name="Line 23"/>
            <p:cNvSpPr>
              <a:spLocks noChangeShapeType="1"/>
            </p:cNvSpPr>
            <p:nvPr/>
          </p:nvSpPr>
          <p:spPr bwMode="auto">
            <a:xfrm>
              <a:off x="3810000" y="3200400"/>
              <a:ext cx="1752600" cy="0"/>
            </a:xfrm>
            <a:prstGeom prst="line">
              <a:avLst/>
            </a:prstGeom>
            <a:noFill/>
            <a:ln w="76200">
              <a:solidFill>
                <a:schemeClr val="accent2"/>
              </a:solidFill>
              <a:round/>
              <a:headEnd/>
              <a:tailEnd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5384" name="Line 24"/>
            <p:cNvSpPr>
              <a:spLocks noChangeShapeType="1"/>
            </p:cNvSpPr>
            <p:nvPr/>
          </p:nvSpPr>
          <p:spPr bwMode="auto">
            <a:xfrm>
              <a:off x="5520489" y="3200399"/>
              <a:ext cx="0" cy="1100137"/>
            </a:xfrm>
            <a:prstGeom prst="line">
              <a:avLst/>
            </a:prstGeom>
            <a:noFill/>
            <a:ln w="76200">
              <a:solidFill>
                <a:schemeClr val="accent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5385" name="Line 25"/>
            <p:cNvSpPr>
              <a:spLocks noChangeShapeType="1"/>
            </p:cNvSpPr>
            <p:nvPr/>
          </p:nvSpPr>
          <p:spPr bwMode="auto">
            <a:xfrm>
              <a:off x="3810000" y="4648200"/>
              <a:ext cx="863600" cy="0"/>
            </a:xfrm>
            <a:prstGeom prst="line">
              <a:avLst/>
            </a:prstGeom>
            <a:noFill/>
            <a:ln w="76200">
              <a:solidFill>
                <a:schemeClr val="accent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5386" name="Line 26"/>
            <p:cNvSpPr>
              <a:spLocks noChangeShapeType="1"/>
            </p:cNvSpPr>
            <p:nvPr/>
          </p:nvSpPr>
          <p:spPr bwMode="auto">
            <a:xfrm>
              <a:off x="5562600" y="5095875"/>
              <a:ext cx="0" cy="695326"/>
            </a:xfrm>
            <a:prstGeom prst="line">
              <a:avLst/>
            </a:prstGeom>
            <a:noFill/>
            <a:ln w="76200">
              <a:solidFill>
                <a:schemeClr val="accent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5387" name="Line 27"/>
            <p:cNvSpPr>
              <a:spLocks noChangeShapeType="1"/>
            </p:cNvSpPr>
            <p:nvPr/>
          </p:nvSpPr>
          <p:spPr bwMode="auto">
            <a:xfrm flipH="1">
              <a:off x="3581400" y="2454275"/>
              <a:ext cx="2514600" cy="0"/>
            </a:xfrm>
            <a:prstGeom prst="line">
              <a:avLst/>
            </a:prstGeom>
            <a:noFill/>
            <a:ln w="76200">
              <a:solidFill>
                <a:schemeClr val="accent2"/>
              </a:solidFill>
              <a:round/>
              <a:headEnd/>
              <a:tailEnd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5388" name="Line 28"/>
            <p:cNvSpPr>
              <a:spLocks noChangeShapeType="1"/>
            </p:cNvSpPr>
            <p:nvPr/>
          </p:nvSpPr>
          <p:spPr bwMode="auto">
            <a:xfrm>
              <a:off x="3622535" y="2425701"/>
              <a:ext cx="0" cy="355599"/>
            </a:xfrm>
            <a:prstGeom prst="line">
              <a:avLst/>
            </a:prstGeom>
            <a:noFill/>
            <a:ln w="76200">
              <a:solidFill>
                <a:schemeClr val="accent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5389" name="Oval 29"/>
            <p:cNvSpPr>
              <a:spLocks noChangeArrowheads="1"/>
            </p:cNvSpPr>
            <p:nvPr/>
          </p:nvSpPr>
          <p:spPr bwMode="auto">
            <a:xfrm>
              <a:off x="139700" y="2133600"/>
              <a:ext cx="1238250" cy="685800"/>
            </a:xfrm>
            <a:prstGeom prst="ellipse">
              <a:avLst/>
            </a:prstGeom>
            <a:solidFill>
              <a:schemeClr val="bg1"/>
            </a:solidFill>
            <a:ln w="19050">
              <a:solidFill>
                <a:srgbClr val="FF0000"/>
              </a:solidFill>
              <a:round/>
              <a:headEnd/>
              <a:tailEnd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200" b="1"/>
                <a:t>Regulated</a:t>
              </a:r>
            </a:p>
            <a:p>
              <a:pPr algn="ctr"/>
              <a:r>
                <a:rPr lang="en-GB" sz="1200" b="1"/>
                <a:t>price (- 2004)</a:t>
              </a:r>
            </a:p>
          </p:txBody>
        </p:sp>
        <p:sp>
          <p:nvSpPr>
            <p:cNvPr id="15390" name="Line 30"/>
            <p:cNvSpPr>
              <a:spLocks noChangeShapeType="1"/>
            </p:cNvSpPr>
            <p:nvPr/>
          </p:nvSpPr>
          <p:spPr bwMode="auto">
            <a:xfrm>
              <a:off x="1371600" y="3962400"/>
              <a:ext cx="1219200" cy="0"/>
            </a:xfrm>
            <a:prstGeom prst="line">
              <a:avLst/>
            </a:prstGeom>
            <a:noFill/>
            <a:ln w="19050">
              <a:solidFill>
                <a:srgbClr val="FF00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5391" name="Line 31"/>
            <p:cNvSpPr>
              <a:spLocks noChangeShapeType="1"/>
            </p:cNvSpPr>
            <p:nvPr/>
          </p:nvSpPr>
          <p:spPr bwMode="auto">
            <a:xfrm>
              <a:off x="1371600" y="5486400"/>
              <a:ext cx="1219200" cy="0"/>
            </a:xfrm>
            <a:prstGeom prst="line">
              <a:avLst/>
            </a:prstGeom>
            <a:noFill/>
            <a:ln w="19050">
              <a:solidFill>
                <a:srgbClr val="FF00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5392" name="Line 32"/>
            <p:cNvSpPr>
              <a:spLocks noChangeShapeType="1"/>
            </p:cNvSpPr>
            <p:nvPr/>
          </p:nvSpPr>
          <p:spPr bwMode="auto">
            <a:xfrm>
              <a:off x="1390650" y="2476500"/>
              <a:ext cx="1219200" cy="0"/>
            </a:xfrm>
            <a:prstGeom prst="line">
              <a:avLst/>
            </a:prstGeom>
            <a:noFill/>
            <a:ln w="19050">
              <a:solidFill>
                <a:srgbClr val="FF00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5394" name="Line 34"/>
            <p:cNvSpPr>
              <a:spLocks noChangeShapeType="1"/>
            </p:cNvSpPr>
            <p:nvPr/>
          </p:nvSpPr>
          <p:spPr bwMode="auto">
            <a:xfrm flipV="1">
              <a:off x="6059622" y="1452563"/>
              <a:ext cx="0" cy="1023939"/>
            </a:xfrm>
            <a:prstGeom prst="line">
              <a:avLst/>
            </a:prstGeom>
            <a:noFill/>
            <a:ln w="57150">
              <a:solidFill>
                <a:schemeClr val="accent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5397" name="Text Box 37"/>
            <p:cNvSpPr txBox="1">
              <a:spLocks noChangeArrowheads="1"/>
            </p:cNvSpPr>
            <p:nvPr/>
          </p:nvSpPr>
          <p:spPr bwMode="auto">
            <a:xfrm>
              <a:off x="1981200" y="927100"/>
              <a:ext cx="1662113" cy="10064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dirty="0">
                  <a:solidFill>
                    <a:schemeClr val="bg2"/>
                  </a:solidFill>
                </a:rPr>
                <a:t>Public      Service           Generators              </a:t>
              </a:r>
            </a:p>
          </p:txBody>
        </p:sp>
        <p:sp>
          <p:nvSpPr>
            <p:cNvPr id="15398" name="Text Box 38"/>
            <p:cNvSpPr txBox="1">
              <a:spLocks noChangeArrowheads="1"/>
            </p:cNvSpPr>
            <p:nvPr/>
          </p:nvSpPr>
          <p:spPr bwMode="auto">
            <a:xfrm>
              <a:off x="3606800" y="1295400"/>
              <a:ext cx="1447800" cy="38832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smtClean="0">
                  <a:solidFill>
                    <a:schemeClr val="bg2"/>
                  </a:solidFill>
                </a:rPr>
                <a:t>Generators</a:t>
              </a:r>
              <a:endParaRPr lang="en-US" dirty="0">
                <a:solidFill>
                  <a:schemeClr val="bg2"/>
                </a:solidFill>
              </a:endParaRPr>
            </a:p>
          </p:txBody>
        </p:sp>
        <p:sp>
          <p:nvSpPr>
            <p:cNvPr id="15399" name="Rectangle 39"/>
            <p:cNvSpPr>
              <a:spLocks noChangeArrowheads="1"/>
            </p:cNvSpPr>
            <p:nvPr/>
          </p:nvSpPr>
          <p:spPr bwMode="auto">
            <a:xfrm>
              <a:off x="1943100" y="2819400"/>
              <a:ext cx="1795463" cy="7016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hu-HU" dirty="0">
                  <a:solidFill>
                    <a:schemeClr val="bg2"/>
                  </a:solidFill>
                </a:rPr>
                <a:t>Public Service</a:t>
              </a:r>
            </a:p>
            <a:p>
              <a:pPr algn="ctr"/>
              <a:r>
                <a:rPr lang="en-US" dirty="0" smtClean="0">
                  <a:solidFill>
                    <a:schemeClr val="bg2"/>
                  </a:solidFill>
                </a:rPr>
                <a:t>Wholesaler</a:t>
              </a:r>
              <a:endParaRPr lang="en-US" dirty="0">
                <a:solidFill>
                  <a:schemeClr val="bg2"/>
                </a:solidFill>
              </a:endParaRPr>
            </a:p>
          </p:txBody>
        </p:sp>
        <p:sp>
          <p:nvSpPr>
            <p:cNvPr id="15400" name="Rectangle 40"/>
            <p:cNvSpPr>
              <a:spLocks noChangeArrowheads="1"/>
            </p:cNvSpPr>
            <p:nvPr/>
          </p:nvSpPr>
          <p:spPr bwMode="auto">
            <a:xfrm>
              <a:off x="1981200" y="4343400"/>
              <a:ext cx="1795463" cy="7016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hu-HU" dirty="0">
                  <a:solidFill>
                    <a:schemeClr val="bg2"/>
                  </a:solidFill>
                </a:rPr>
                <a:t>Public Service</a:t>
              </a:r>
            </a:p>
            <a:p>
              <a:pPr algn="ctr"/>
              <a:r>
                <a:rPr lang="en-US" dirty="0" smtClean="0">
                  <a:solidFill>
                    <a:schemeClr val="bg2"/>
                  </a:solidFill>
                </a:rPr>
                <a:t>Supplier</a:t>
              </a:r>
              <a:r>
                <a:rPr lang="hu-HU" dirty="0" smtClean="0">
                  <a:solidFill>
                    <a:schemeClr val="bg2"/>
                  </a:solidFill>
                </a:rPr>
                <a:t>(s</a:t>
              </a:r>
              <a:r>
                <a:rPr lang="hu-HU" dirty="0">
                  <a:solidFill>
                    <a:schemeClr val="bg2"/>
                  </a:solidFill>
                </a:rPr>
                <a:t>)</a:t>
              </a:r>
              <a:endParaRPr lang="en-GB" dirty="0">
                <a:solidFill>
                  <a:schemeClr val="bg2"/>
                </a:solidFill>
              </a:endParaRPr>
            </a:p>
          </p:txBody>
        </p:sp>
        <p:sp>
          <p:nvSpPr>
            <p:cNvPr id="15401" name="Text Box 41"/>
            <p:cNvSpPr txBox="1">
              <a:spLocks noChangeArrowheads="1"/>
            </p:cNvSpPr>
            <p:nvPr/>
          </p:nvSpPr>
          <p:spPr bwMode="auto">
            <a:xfrm>
              <a:off x="1981200" y="5867400"/>
              <a:ext cx="1795462" cy="77665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400" b="1" dirty="0">
                  <a:solidFill>
                    <a:schemeClr val="bg2"/>
                  </a:solidFill>
                </a:rPr>
                <a:t>Public Service</a:t>
              </a:r>
            </a:p>
            <a:p>
              <a:pPr algn="ctr"/>
              <a:r>
                <a:rPr lang="en-US" sz="1400" b="1" dirty="0">
                  <a:solidFill>
                    <a:schemeClr val="bg2"/>
                  </a:solidFill>
                </a:rPr>
                <a:t>(„captive”)</a:t>
              </a:r>
            </a:p>
            <a:p>
              <a:pPr algn="ctr"/>
              <a:r>
                <a:rPr lang="en-US" sz="1400" b="1" dirty="0">
                  <a:solidFill>
                    <a:schemeClr val="bg2"/>
                  </a:solidFill>
                </a:rPr>
                <a:t>Customers</a:t>
              </a:r>
              <a:endParaRPr lang="hu-HU" sz="1400" dirty="0">
                <a:solidFill>
                  <a:schemeClr val="bg2"/>
                </a:solidFill>
              </a:endParaRPr>
            </a:p>
          </p:txBody>
        </p:sp>
        <p:sp>
          <p:nvSpPr>
            <p:cNvPr id="15402" name="Text Box 42"/>
            <p:cNvSpPr txBox="1">
              <a:spLocks noChangeArrowheads="1"/>
            </p:cNvSpPr>
            <p:nvPr/>
          </p:nvSpPr>
          <p:spPr bwMode="auto">
            <a:xfrm>
              <a:off x="5030788" y="5867400"/>
              <a:ext cx="1411287" cy="7016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a:solidFill>
                    <a:schemeClr val="bg2"/>
                  </a:solidFill>
                </a:rPr>
                <a:t>Eligible</a:t>
              </a:r>
            </a:p>
            <a:p>
              <a:pPr algn="ctr"/>
              <a:r>
                <a:rPr lang="en-US" dirty="0">
                  <a:solidFill>
                    <a:schemeClr val="bg2"/>
                  </a:solidFill>
                </a:rPr>
                <a:t>Customers</a:t>
              </a:r>
              <a:endParaRPr lang="hu-HU" dirty="0">
                <a:solidFill>
                  <a:schemeClr val="bg2"/>
                </a:solidFill>
              </a:endParaRPr>
            </a:p>
          </p:txBody>
        </p:sp>
        <p:sp>
          <p:nvSpPr>
            <p:cNvPr id="15403" name="Text Box 43"/>
            <p:cNvSpPr txBox="1">
              <a:spLocks noChangeArrowheads="1"/>
            </p:cNvSpPr>
            <p:nvPr/>
          </p:nvSpPr>
          <p:spPr bwMode="auto">
            <a:xfrm>
              <a:off x="5034876" y="4325937"/>
              <a:ext cx="1403111" cy="74429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dirty="0" smtClean="0">
                  <a:solidFill>
                    <a:schemeClr val="bg2"/>
                  </a:solidFill>
                </a:rPr>
                <a:t>Energy</a:t>
              </a:r>
            </a:p>
            <a:p>
              <a:pPr algn="ctr"/>
              <a:r>
                <a:rPr lang="en-US" sz="2000" dirty="0" smtClean="0">
                  <a:solidFill>
                    <a:schemeClr val="bg2"/>
                  </a:solidFill>
                </a:rPr>
                <a:t>Trader (</a:t>
              </a:r>
              <a:r>
                <a:rPr lang="hu-HU" sz="2000" dirty="0" smtClean="0">
                  <a:solidFill>
                    <a:schemeClr val="bg2"/>
                  </a:solidFill>
                </a:rPr>
                <a:t>s</a:t>
              </a:r>
              <a:r>
                <a:rPr lang="hu-HU" sz="2000" dirty="0">
                  <a:solidFill>
                    <a:schemeClr val="bg2"/>
                  </a:solidFill>
                </a:rPr>
                <a:t>)</a:t>
              </a:r>
            </a:p>
          </p:txBody>
        </p:sp>
        <p:sp>
          <p:nvSpPr>
            <p:cNvPr id="15404" name="Oval 44"/>
            <p:cNvSpPr>
              <a:spLocks noChangeArrowheads="1"/>
            </p:cNvSpPr>
            <p:nvPr/>
          </p:nvSpPr>
          <p:spPr bwMode="auto">
            <a:xfrm>
              <a:off x="114300" y="3635375"/>
              <a:ext cx="1238250" cy="685800"/>
            </a:xfrm>
            <a:prstGeom prst="ellipse">
              <a:avLst/>
            </a:prstGeom>
            <a:solidFill>
              <a:schemeClr val="bg1"/>
            </a:solidFill>
            <a:ln w="19050">
              <a:solidFill>
                <a:srgbClr val="FF0000"/>
              </a:solidFill>
              <a:round/>
              <a:headEnd/>
              <a:tailEnd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200" b="1"/>
                <a:t>Regulated</a:t>
              </a:r>
            </a:p>
            <a:p>
              <a:pPr algn="ctr"/>
              <a:r>
                <a:rPr lang="en-GB" sz="1200" b="1"/>
                <a:t>price</a:t>
              </a:r>
            </a:p>
          </p:txBody>
        </p:sp>
        <p:sp>
          <p:nvSpPr>
            <p:cNvPr id="15405" name="Oval 45"/>
            <p:cNvSpPr>
              <a:spLocks noChangeArrowheads="1"/>
            </p:cNvSpPr>
            <p:nvPr/>
          </p:nvSpPr>
          <p:spPr bwMode="auto">
            <a:xfrm>
              <a:off x="101600" y="5133975"/>
              <a:ext cx="1238250" cy="685800"/>
            </a:xfrm>
            <a:prstGeom prst="ellipse">
              <a:avLst/>
            </a:prstGeom>
            <a:solidFill>
              <a:schemeClr val="bg1"/>
            </a:solidFill>
            <a:ln w="19050">
              <a:solidFill>
                <a:srgbClr val="FF0000"/>
              </a:solidFill>
              <a:round/>
              <a:headEnd/>
              <a:tailEnd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200" b="1"/>
                <a:t>Regulated</a:t>
              </a:r>
            </a:p>
            <a:p>
              <a:pPr algn="ctr"/>
              <a:r>
                <a:rPr lang="en-GB" sz="1200" b="1"/>
                <a:t>price</a:t>
              </a:r>
            </a:p>
          </p:txBody>
        </p:sp>
        <p:sp>
          <p:nvSpPr>
            <p:cNvPr id="15406" name="Line 46"/>
            <p:cNvSpPr>
              <a:spLocks noChangeShapeType="1"/>
            </p:cNvSpPr>
            <p:nvPr/>
          </p:nvSpPr>
          <p:spPr bwMode="auto">
            <a:xfrm flipV="1">
              <a:off x="6477000" y="1447799"/>
              <a:ext cx="0" cy="2854325"/>
            </a:xfrm>
            <a:prstGeom prst="line">
              <a:avLst/>
            </a:prstGeom>
            <a:noFill/>
            <a:ln w="76200">
              <a:solidFill>
                <a:schemeClr val="accent2"/>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grpSp>
      <p:sp>
        <p:nvSpPr>
          <p:cNvPr id="2" name="Dia számának helye 1"/>
          <p:cNvSpPr>
            <a:spLocks noGrp="1"/>
          </p:cNvSpPr>
          <p:nvPr>
            <p:ph type="sldNum" sz="quarter" idx="12"/>
          </p:nvPr>
        </p:nvSpPr>
        <p:spPr/>
        <p:txBody>
          <a:bodyPr/>
          <a:lstStyle/>
          <a:p>
            <a:fld id="{53EE465A-0AF4-4657-BA4B-F7333063A828}" type="slidenum">
              <a:rPr lang="hu-HU" smtClean="0"/>
              <a:pPr/>
              <a:t>12</a:t>
            </a:fld>
            <a:endParaRPr lang="hu-HU"/>
          </a:p>
        </p:txBody>
      </p:sp>
      <p:sp>
        <p:nvSpPr>
          <p:cNvPr id="48" name="Text Box 5"/>
          <p:cNvSpPr txBox="1">
            <a:spLocks noChangeArrowheads="1"/>
          </p:cNvSpPr>
          <p:nvPr/>
        </p:nvSpPr>
        <p:spPr bwMode="auto">
          <a:xfrm>
            <a:off x="0" y="0"/>
            <a:ext cx="3131840" cy="400110"/>
          </a:xfrm>
          <a:prstGeom prst="rect">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000" b="1" dirty="0">
                <a:solidFill>
                  <a:schemeClr val="bg1"/>
                </a:solidFill>
                <a:latin typeface="Arial Black" pitchFamily="34" charset="0"/>
              </a:rPr>
              <a:t>Hungarian Energy and Public Utility Regulatory Authority</a:t>
            </a:r>
          </a:p>
        </p:txBody>
      </p:sp>
      <p:sp>
        <p:nvSpPr>
          <p:cNvPr id="49" name="Line 24"/>
          <p:cNvSpPr>
            <a:spLocks noChangeShapeType="1"/>
          </p:cNvSpPr>
          <p:nvPr/>
        </p:nvSpPr>
        <p:spPr bwMode="auto">
          <a:xfrm>
            <a:off x="4572451" y="2345164"/>
            <a:ext cx="26059" cy="3490764"/>
          </a:xfrm>
          <a:prstGeom prst="line">
            <a:avLst/>
          </a:prstGeom>
          <a:noFill/>
          <a:ln w="76200">
            <a:solidFill>
              <a:schemeClr val="accent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0" name="Line 24"/>
          <p:cNvSpPr>
            <a:spLocks noChangeShapeType="1"/>
          </p:cNvSpPr>
          <p:nvPr/>
        </p:nvSpPr>
        <p:spPr bwMode="auto">
          <a:xfrm>
            <a:off x="7236296" y="1704988"/>
            <a:ext cx="26059" cy="4130940"/>
          </a:xfrm>
          <a:prstGeom prst="line">
            <a:avLst/>
          </a:prstGeom>
          <a:noFill/>
          <a:ln w="76200">
            <a:solidFill>
              <a:schemeClr val="accent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1" name="Line 24"/>
          <p:cNvSpPr>
            <a:spLocks noChangeShapeType="1"/>
          </p:cNvSpPr>
          <p:nvPr/>
        </p:nvSpPr>
        <p:spPr bwMode="auto">
          <a:xfrm>
            <a:off x="5038405" y="2343655"/>
            <a:ext cx="0" cy="2076036"/>
          </a:xfrm>
          <a:prstGeom prst="line">
            <a:avLst/>
          </a:prstGeom>
          <a:noFill/>
          <a:ln w="76200">
            <a:solidFill>
              <a:schemeClr val="accent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Oval 2"/>
          <p:cNvSpPr>
            <a:spLocks noChangeArrowheads="1"/>
          </p:cNvSpPr>
          <p:nvPr/>
        </p:nvSpPr>
        <p:spPr bwMode="auto">
          <a:xfrm>
            <a:off x="244475" y="4967288"/>
            <a:ext cx="974725" cy="550862"/>
          </a:xfrm>
          <a:prstGeom prst="ellipse">
            <a:avLst/>
          </a:prstGeom>
          <a:solidFill>
            <a:schemeClr val="bg1"/>
          </a:solidFill>
          <a:ln w="19050">
            <a:solidFill>
              <a:srgbClr val="FF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a:t>Regulated</a:t>
            </a:r>
          </a:p>
          <a:p>
            <a:pPr algn="ctr"/>
            <a:r>
              <a:rPr lang="en-US" sz="1200"/>
              <a:t>Price</a:t>
            </a:r>
            <a:endParaRPr lang="en-US" sz="1100"/>
          </a:p>
        </p:txBody>
      </p:sp>
      <p:sp>
        <p:nvSpPr>
          <p:cNvPr id="61443" name="Rectangle 3"/>
          <p:cNvSpPr>
            <a:spLocks noGrp="1" noChangeArrowheads="1"/>
          </p:cNvSpPr>
          <p:nvPr>
            <p:ph type="title"/>
          </p:nvPr>
        </p:nvSpPr>
        <p:spPr>
          <a:xfrm>
            <a:off x="1636712" y="620688"/>
            <a:ext cx="5395913" cy="635000"/>
          </a:xfrm>
          <a:noFill/>
          <a:ln/>
        </p:spPr>
        <p:txBody>
          <a:bodyPr/>
          <a:lstStyle/>
          <a:p>
            <a:r>
              <a:rPr lang="hu-HU" sz="2200" b="1" kern="1200" dirty="0">
                <a:solidFill>
                  <a:schemeClr val="tx1"/>
                </a:solidFill>
                <a:latin typeface="+mn-lt"/>
                <a:ea typeface="+mn-ea"/>
                <a:cs typeface="+mn-cs"/>
              </a:rPr>
              <a:t>AE </a:t>
            </a:r>
            <a:r>
              <a:rPr lang="hu-HU" sz="2200" b="1" kern="1200" dirty="0" smtClean="0">
                <a:solidFill>
                  <a:schemeClr val="tx1"/>
                </a:solidFill>
                <a:latin typeface="+mn-lt"/>
                <a:ea typeface="+mn-ea"/>
                <a:cs typeface="+mn-cs"/>
              </a:rPr>
              <a:t>2007 Free Market </a:t>
            </a:r>
            <a:r>
              <a:rPr lang="en-US" sz="2200" b="1" kern="1200" dirty="0" smtClean="0">
                <a:solidFill>
                  <a:schemeClr val="tx1"/>
                </a:solidFill>
                <a:latin typeface="+mn-lt"/>
                <a:ea typeface="+mn-ea"/>
                <a:cs typeface="+mn-cs"/>
              </a:rPr>
              <a:t>Model</a:t>
            </a:r>
            <a:br>
              <a:rPr lang="en-US" sz="2200" b="1" kern="1200" dirty="0" smtClean="0">
                <a:solidFill>
                  <a:schemeClr val="tx1"/>
                </a:solidFill>
                <a:latin typeface="+mn-lt"/>
                <a:ea typeface="+mn-ea"/>
                <a:cs typeface="+mn-cs"/>
              </a:rPr>
            </a:br>
            <a:r>
              <a:rPr lang="en-US" sz="2200" b="1" kern="1200" dirty="0" smtClean="0">
                <a:solidFill>
                  <a:schemeClr val="tx1"/>
                </a:solidFill>
                <a:latin typeface="+mn-lt"/>
                <a:ea typeface="+mn-ea"/>
                <a:cs typeface="+mn-cs"/>
              </a:rPr>
              <a:t>Capacity </a:t>
            </a:r>
            <a:r>
              <a:rPr lang="en-US" sz="2200" b="1" kern="1200" dirty="0">
                <a:solidFill>
                  <a:schemeClr val="tx1"/>
                </a:solidFill>
                <a:latin typeface="+mn-lt"/>
                <a:ea typeface="+mn-ea"/>
                <a:cs typeface="+mn-cs"/>
              </a:rPr>
              <a:t>&amp; Energy Flows</a:t>
            </a:r>
          </a:p>
        </p:txBody>
      </p:sp>
      <p:sp>
        <p:nvSpPr>
          <p:cNvPr id="61444" name="Rectangle 4"/>
          <p:cNvSpPr>
            <a:spLocks noChangeArrowheads="1"/>
          </p:cNvSpPr>
          <p:nvPr/>
        </p:nvSpPr>
        <p:spPr bwMode="auto">
          <a:xfrm>
            <a:off x="1123950" y="4357688"/>
            <a:ext cx="1878013" cy="657225"/>
          </a:xfrm>
          <a:prstGeom prst="rect">
            <a:avLst/>
          </a:prstGeom>
          <a:solidFill>
            <a:srgbClr val="FFFFCC"/>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1445" name="Rectangle 5"/>
          <p:cNvSpPr>
            <a:spLocks noChangeArrowheads="1"/>
          </p:cNvSpPr>
          <p:nvPr/>
        </p:nvSpPr>
        <p:spPr bwMode="auto">
          <a:xfrm>
            <a:off x="842963" y="5597525"/>
            <a:ext cx="2489200" cy="785813"/>
          </a:xfrm>
          <a:prstGeom prst="rect">
            <a:avLst/>
          </a:prstGeom>
          <a:solidFill>
            <a:srgbClr val="FFFFCC"/>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000" b="1"/>
          </a:p>
        </p:txBody>
      </p:sp>
      <p:sp>
        <p:nvSpPr>
          <p:cNvPr id="61446" name="Rectangle 6"/>
          <p:cNvSpPr>
            <a:spLocks noChangeArrowheads="1"/>
          </p:cNvSpPr>
          <p:nvPr/>
        </p:nvSpPr>
        <p:spPr bwMode="auto">
          <a:xfrm>
            <a:off x="1219200" y="1524000"/>
            <a:ext cx="2514600" cy="1017588"/>
          </a:xfrm>
          <a:prstGeom prst="rect">
            <a:avLst/>
          </a:prstGeom>
          <a:solidFill>
            <a:srgbClr val="FFFFCC"/>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hu-HU" b="1">
                <a:solidFill>
                  <a:schemeClr val="bg2"/>
                </a:solidFill>
              </a:rPr>
              <a:t>Generators</a:t>
            </a:r>
          </a:p>
        </p:txBody>
      </p:sp>
      <p:sp>
        <p:nvSpPr>
          <p:cNvPr id="61447" name="Rectangle 7"/>
          <p:cNvSpPr>
            <a:spLocks noChangeArrowheads="1"/>
          </p:cNvSpPr>
          <p:nvPr/>
        </p:nvSpPr>
        <p:spPr bwMode="auto">
          <a:xfrm>
            <a:off x="4038600" y="4164013"/>
            <a:ext cx="2141538" cy="863600"/>
          </a:xfrm>
          <a:prstGeom prst="rect">
            <a:avLst/>
          </a:prstGeom>
          <a:solidFill>
            <a:srgbClr val="FFFFCC"/>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
              </a:spcBef>
            </a:pPr>
            <a:r>
              <a:rPr lang="en-US" sz="1600" b="1">
                <a:solidFill>
                  <a:schemeClr val="bg2"/>
                </a:solidFill>
              </a:rPr>
              <a:t>Energy Traders</a:t>
            </a:r>
          </a:p>
        </p:txBody>
      </p:sp>
      <p:sp>
        <p:nvSpPr>
          <p:cNvPr id="61448" name="Rectangle 8"/>
          <p:cNvSpPr>
            <a:spLocks noChangeArrowheads="1"/>
          </p:cNvSpPr>
          <p:nvPr/>
        </p:nvSpPr>
        <p:spPr bwMode="auto">
          <a:xfrm>
            <a:off x="3505200" y="5597525"/>
            <a:ext cx="3971925" cy="731838"/>
          </a:xfrm>
          <a:prstGeom prst="rect">
            <a:avLst/>
          </a:prstGeom>
          <a:solidFill>
            <a:srgbClr val="FFFFCC"/>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hu-HU" sz="1200"/>
          </a:p>
        </p:txBody>
      </p:sp>
      <p:sp>
        <p:nvSpPr>
          <p:cNvPr id="61449" name="Rectangle 9"/>
          <p:cNvSpPr>
            <a:spLocks noChangeArrowheads="1"/>
          </p:cNvSpPr>
          <p:nvPr/>
        </p:nvSpPr>
        <p:spPr bwMode="auto">
          <a:xfrm>
            <a:off x="5486400" y="1511300"/>
            <a:ext cx="1735138" cy="700088"/>
          </a:xfrm>
          <a:prstGeom prst="rect">
            <a:avLst/>
          </a:prstGeom>
          <a:solidFill>
            <a:srgbClr val="FFFFCC"/>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hu-HU" sz="1600" b="1">
                <a:solidFill>
                  <a:schemeClr val="bg2"/>
                </a:solidFill>
              </a:rPr>
              <a:t>Import-export</a:t>
            </a:r>
          </a:p>
        </p:txBody>
      </p:sp>
      <p:sp>
        <p:nvSpPr>
          <p:cNvPr id="61452" name="Oval 12"/>
          <p:cNvSpPr>
            <a:spLocks noChangeArrowheads="1"/>
          </p:cNvSpPr>
          <p:nvPr/>
        </p:nvSpPr>
        <p:spPr bwMode="auto">
          <a:xfrm>
            <a:off x="6827838" y="2854325"/>
            <a:ext cx="1397000" cy="1155700"/>
          </a:xfrm>
          <a:prstGeom prst="ellipse">
            <a:avLst/>
          </a:prstGeom>
          <a:solidFill>
            <a:srgbClr val="DFDFF5"/>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
              </a:spcBef>
            </a:pPr>
            <a:r>
              <a:rPr lang="en-US" sz="1400" b="1" dirty="0">
                <a:solidFill>
                  <a:srgbClr val="5F5F5F"/>
                </a:solidFill>
              </a:rPr>
              <a:t>Organized</a:t>
            </a:r>
          </a:p>
          <a:p>
            <a:pPr algn="ctr">
              <a:spcBef>
                <a:spcPct val="5000"/>
              </a:spcBef>
            </a:pPr>
            <a:r>
              <a:rPr lang="en-US" sz="1400" b="1" dirty="0">
                <a:solidFill>
                  <a:srgbClr val="5F5F5F"/>
                </a:solidFill>
              </a:rPr>
              <a:t>Market </a:t>
            </a:r>
          </a:p>
          <a:p>
            <a:pPr algn="ctr">
              <a:spcBef>
                <a:spcPct val="5000"/>
              </a:spcBef>
            </a:pPr>
            <a:r>
              <a:rPr lang="en-US" sz="1400" b="1" dirty="0">
                <a:solidFill>
                  <a:srgbClr val="5F5F5F"/>
                </a:solidFill>
              </a:rPr>
              <a:t>(OM)</a:t>
            </a:r>
          </a:p>
        </p:txBody>
      </p:sp>
      <p:sp>
        <p:nvSpPr>
          <p:cNvPr id="61453" name="Rectangle 13"/>
          <p:cNvSpPr>
            <a:spLocks noChangeArrowheads="1"/>
          </p:cNvSpPr>
          <p:nvPr/>
        </p:nvSpPr>
        <p:spPr bwMode="auto">
          <a:xfrm>
            <a:off x="1127125" y="4386263"/>
            <a:ext cx="19351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a:solidFill>
                  <a:schemeClr val="bg2"/>
                </a:solidFill>
              </a:rPr>
              <a:t>Universal Service </a:t>
            </a:r>
          </a:p>
          <a:p>
            <a:pPr algn="ctr"/>
            <a:r>
              <a:rPr lang="en-US" sz="1600" b="1">
                <a:solidFill>
                  <a:schemeClr val="bg2"/>
                </a:solidFill>
              </a:rPr>
              <a:t>Provider</a:t>
            </a:r>
            <a:r>
              <a:rPr lang="hu-HU" sz="1600" b="1">
                <a:solidFill>
                  <a:schemeClr val="bg2"/>
                </a:solidFill>
              </a:rPr>
              <a:t>(</a:t>
            </a:r>
            <a:r>
              <a:rPr lang="en-US" sz="1600" b="1">
                <a:solidFill>
                  <a:schemeClr val="bg2"/>
                </a:solidFill>
              </a:rPr>
              <a:t>s</a:t>
            </a:r>
            <a:r>
              <a:rPr lang="hu-HU" sz="1600" b="1">
                <a:solidFill>
                  <a:schemeClr val="bg2"/>
                </a:solidFill>
              </a:rPr>
              <a:t>) (USP)</a:t>
            </a:r>
            <a:endParaRPr lang="en-US" sz="1600" b="1">
              <a:solidFill>
                <a:schemeClr val="bg2"/>
              </a:solidFill>
            </a:endParaRPr>
          </a:p>
        </p:txBody>
      </p:sp>
      <p:sp>
        <p:nvSpPr>
          <p:cNvPr id="61454" name="Text Box 14"/>
          <p:cNvSpPr txBox="1">
            <a:spLocks noChangeArrowheads="1"/>
          </p:cNvSpPr>
          <p:nvPr/>
        </p:nvSpPr>
        <p:spPr bwMode="auto">
          <a:xfrm>
            <a:off x="842963" y="5599113"/>
            <a:ext cx="2462212"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
              </a:spcBef>
            </a:pPr>
            <a:r>
              <a:rPr lang="en-US" sz="1400" b="1">
                <a:solidFill>
                  <a:schemeClr val="bg2"/>
                </a:solidFill>
              </a:rPr>
              <a:t>Household &amp;</a:t>
            </a:r>
            <a:r>
              <a:rPr lang="hu-HU" sz="1400" b="1">
                <a:solidFill>
                  <a:schemeClr val="bg2"/>
                </a:solidFill>
              </a:rPr>
              <a:t> </a:t>
            </a:r>
            <a:r>
              <a:rPr lang="en-US" sz="1400" b="1">
                <a:solidFill>
                  <a:schemeClr val="bg2"/>
                </a:solidFill>
              </a:rPr>
              <a:t>Small Enterprise</a:t>
            </a:r>
            <a:r>
              <a:rPr lang="hu-HU" sz="1400" b="1">
                <a:solidFill>
                  <a:schemeClr val="bg2"/>
                </a:solidFill>
              </a:rPr>
              <a:t> </a:t>
            </a:r>
            <a:r>
              <a:rPr lang="en-US" sz="1400" b="1">
                <a:solidFill>
                  <a:schemeClr val="bg2"/>
                </a:solidFill>
              </a:rPr>
              <a:t>Customers</a:t>
            </a:r>
          </a:p>
          <a:p>
            <a:pPr algn="ctr">
              <a:spcBef>
                <a:spcPct val="5000"/>
              </a:spcBef>
            </a:pPr>
            <a:r>
              <a:rPr lang="en-US" sz="1400" b="1">
                <a:solidFill>
                  <a:schemeClr val="bg2"/>
                </a:solidFill>
              </a:rPr>
              <a:t>(Universal Service)</a:t>
            </a:r>
            <a:endParaRPr lang="hu-HU" sz="1400" b="1">
              <a:solidFill>
                <a:schemeClr val="bg2"/>
              </a:solidFill>
            </a:endParaRPr>
          </a:p>
        </p:txBody>
      </p:sp>
      <p:sp>
        <p:nvSpPr>
          <p:cNvPr id="61455" name="Text Box 15"/>
          <p:cNvSpPr txBox="1">
            <a:spLocks noChangeArrowheads="1"/>
          </p:cNvSpPr>
          <p:nvPr/>
        </p:nvSpPr>
        <p:spPr bwMode="auto">
          <a:xfrm>
            <a:off x="3505200" y="5689600"/>
            <a:ext cx="3886200"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
              </a:spcBef>
            </a:pPr>
            <a:r>
              <a:rPr lang="en-US" sz="1600" b="1" dirty="0">
                <a:solidFill>
                  <a:schemeClr val="bg2"/>
                </a:solidFill>
              </a:rPr>
              <a:t>Eligible</a:t>
            </a:r>
            <a:r>
              <a:rPr lang="hu-HU" sz="1600" b="1" dirty="0">
                <a:solidFill>
                  <a:schemeClr val="bg2"/>
                </a:solidFill>
              </a:rPr>
              <a:t> </a:t>
            </a:r>
            <a:r>
              <a:rPr lang="en-US" sz="1600" b="1" dirty="0">
                <a:solidFill>
                  <a:schemeClr val="bg2"/>
                </a:solidFill>
              </a:rPr>
              <a:t>Customers</a:t>
            </a:r>
            <a:endParaRPr lang="hu-HU" sz="1600" b="1" dirty="0">
              <a:solidFill>
                <a:schemeClr val="bg2"/>
              </a:solidFill>
            </a:endParaRPr>
          </a:p>
          <a:p>
            <a:pPr algn="ctr">
              <a:spcBef>
                <a:spcPct val="5000"/>
              </a:spcBef>
            </a:pPr>
            <a:r>
              <a:rPr lang="hu-HU" sz="1400" b="1" dirty="0">
                <a:solidFill>
                  <a:schemeClr val="bg2"/>
                </a:solidFill>
              </a:rPr>
              <a:t>(</a:t>
            </a:r>
            <a:r>
              <a:rPr lang="en-US" sz="1400" b="1" dirty="0">
                <a:solidFill>
                  <a:schemeClr val="bg2"/>
                </a:solidFill>
              </a:rPr>
              <a:t>Excludes Households prior to 1 July 2007</a:t>
            </a:r>
            <a:r>
              <a:rPr lang="hu-HU" sz="1400" b="1" dirty="0">
                <a:solidFill>
                  <a:schemeClr val="bg2"/>
                </a:solidFill>
              </a:rPr>
              <a:t>)</a:t>
            </a:r>
          </a:p>
        </p:txBody>
      </p:sp>
      <p:sp>
        <p:nvSpPr>
          <p:cNvPr id="61456" name="Line 16"/>
          <p:cNvSpPr>
            <a:spLocks noChangeShapeType="1"/>
          </p:cNvSpPr>
          <p:nvPr/>
        </p:nvSpPr>
        <p:spPr bwMode="auto">
          <a:xfrm>
            <a:off x="3733800" y="1828800"/>
            <a:ext cx="1752600" cy="0"/>
          </a:xfrm>
          <a:prstGeom prst="line">
            <a:avLst/>
          </a:prstGeom>
          <a:noFill/>
          <a:ln w="76200">
            <a:solidFill>
              <a:schemeClr val="accent2"/>
            </a:solidFill>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61457" name="Text Box 17"/>
          <p:cNvSpPr txBox="1">
            <a:spLocks noChangeArrowheads="1"/>
          </p:cNvSpPr>
          <p:nvPr/>
        </p:nvSpPr>
        <p:spPr bwMode="auto">
          <a:xfrm>
            <a:off x="244475" y="3754438"/>
            <a:ext cx="681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2000"/>
          </a:p>
        </p:txBody>
      </p:sp>
      <p:sp>
        <p:nvSpPr>
          <p:cNvPr id="61458" name="Line 18"/>
          <p:cNvSpPr>
            <a:spLocks noChangeShapeType="1"/>
          </p:cNvSpPr>
          <p:nvPr/>
        </p:nvSpPr>
        <p:spPr bwMode="auto">
          <a:xfrm>
            <a:off x="1219201" y="5278438"/>
            <a:ext cx="552450" cy="0"/>
          </a:xfrm>
          <a:prstGeom prst="line">
            <a:avLst/>
          </a:prstGeom>
          <a:noFill/>
          <a:ln w="1905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1459" name="Line 19"/>
          <p:cNvSpPr>
            <a:spLocks noChangeShapeType="1"/>
          </p:cNvSpPr>
          <p:nvPr/>
        </p:nvSpPr>
        <p:spPr bwMode="auto">
          <a:xfrm>
            <a:off x="1771650" y="2549525"/>
            <a:ext cx="0" cy="1808163"/>
          </a:xfrm>
          <a:prstGeom prst="line">
            <a:avLst/>
          </a:prstGeom>
          <a:noFill/>
          <a:ln w="76200">
            <a:solidFill>
              <a:schemeClr val="accent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cxnSp>
        <p:nvCxnSpPr>
          <p:cNvPr id="61460" name="AutoShape 20"/>
          <p:cNvCxnSpPr>
            <a:cxnSpLocks noChangeShapeType="1"/>
          </p:cNvCxnSpPr>
          <p:nvPr/>
        </p:nvCxnSpPr>
        <p:spPr bwMode="auto">
          <a:xfrm rot="16200000" flipH="1">
            <a:off x="1471614" y="3252789"/>
            <a:ext cx="3060698" cy="1638299"/>
          </a:xfrm>
          <a:prstGeom prst="bentConnector3">
            <a:avLst>
              <a:gd name="adj1" fmla="val 50000"/>
            </a:avLst>
          </a:prstGeom>
          <a:noFill/>
          <a:ln w="76200">
            <a:solidFill>
              <a:schemeClr val="accent2"/>
            </a:solidFill>
            <a:miter lim="800000"/>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61" name="AutoShape 21"/>
          <p:cNvCxnSpPr>
            <a:cxnSpLocks noChangeShapeType="1"/>
            <a:stCxn id="61452" idx="4"/>
          </p:cNvCxnSpPr>
          <p:nvPr/>
        </p:nvCxnSpPr>
        <p:spPr bwMode="auto">
          <a:xfrm rot="5400000">
            <a:off x="6538119" y="4599781"/>
            <a:ext cx="1577975" cy="398463"/>
          </a:xfrm>
          <a:prstGeom prst="bentConnector3">
            <a:avLst>
              <a:gd name="adj1" fmla="val 50000"/>
            </a:avLst>
          </a:prstGeom>
          <a:noFill/>
          <a:ln w="76200">
            <a:solidFill>
              <a:schemeClr val="accent2"/>
            </a:solidFill>
            <a:miter lim="800000"/>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462" name="Line 22"/>
          <p:cNvSpPr>
            <a:spLocks noChangeShapeType="1"/>
          </p:cNvSpPr>
          <p:nvPr/>
        </p:nvSpPr>
        <p:spPr bwMode="auto">
          <a:xfrm flipH="1">
            <a:off x="2986088" y="4800600"/>
            <a:ext cx="1052512" cy="0"/>
          </a:xfrm>
          <a:prstGeom prst="line">
            <a:avLst/>
          </a:prstGeom>
          <a:noFill/>
          <a:ln w="76200">
            <a:solidFill>
              <a:schemeClr val="accent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61463" name="Line 23"/>
          <p:cNvSpPr>
            <a:spLocks noChangeShapeType="1"/>
          </p:cNvSpPr>
          <p:nvPr/>
        </p:nvSpPr>
        <p:spPr bwMode="auto">
          <a:xfrm>
            <a:off x="6516216" y="2211390"/>
            <a:ext cx="0" cy="3390898"/>
          </a:xfrm>
          <a:prstGeom prst="line">
            <a:avLst/>
          </a:prstGeom>
          <a:noFill/>
          <a:ln w="76200">
            <a:solidFill>
              <a:schemeClr val="accent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cxnSp>
        <p:nvCxnSpPr>
          <p:cNvPr id="61464" name="AutoShape 24"/>
          <p:cNvCxnSpPr>
            <a:cxnSpLocks noChangeShapeType="1"/>
          </p:cNvCxnSpPr>
          <p:nvPr/>
        </p:nvCxnSpPr>
        <p:spPr bwMode="auto">
          <a:xfrm rot="10800000" flipV="1">
            <a:off x="3001964" y="3573015"/>
            <a:ext cx="3825877" cy="984698"/>
          </a:xfrm>
          <a:prstGeom prst="bentConnector3">
            <a:avLst>
              <a:gd name="adj1" fmla="val 84537"/>
            </a:avLst>
          </a:prstGeom>
          <a:noFill/>
          <a:ln w="76200">
            <a:solidFill>
              <a:schemeClr val="accent2"/>
            </a:solidFill>
            <a:miter lim="800000"/>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65" name="AutoShape 25"/>
          <p:cNvCxnSpPr>
            <a:cxnSpLocks noChangeShapeType="1"/>
          </p:cNvCxnSpPr>
          <p:nvPr/>
        </p:nvCxnSpPr>
        <p:spPr bwMode="auto">
          <a:xfrm>
            <a:off x="3733800" y="2236788"/>
            <a:ext cx="3094039" cy="1059656"/>
          </a:xfrm>
          <a:prstGeom prst="bentConnector3">
            <a:avLst>
              <a:gd name="adj1" fmla="val 50000"/>
            </a:avLst>
          </a:prstGeom>
          <a:noFill/>
          <a:ln w="76200">
            <a:solidFill>
              <a:schemeClr val="accent2"/>
            </a:solidFill>
            <a:miter lim="800000"/>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66" name="AutoShape 26"/>
          <p:cNvCxnSpPr>
            <a:cxnSpLocks noChangeShapeType="1"/>
          </p:cNvCxnSpPr>
          <p:nvPr/>
        </p:nvCxnSpPr>
        <p:spPr bwMode="auto">
          <a:xfrm rot="5400000">
            <a:off x="3054797" y="1691482"/>
            <a:ext cx="2170113" cy="3209925"/>
          </a:xfrm>
          <a:prstGeom prst="bentConnector3">
            <a:avLst>
              <a:gd name="adj1" fmla="val 37796"/>
            </a:avLst>
          </a:prstGeom>
          <a:noFill/>
          <a:ln w="76200">
            <a:solidFill>
              <a:schemeClr val="accent2"/>
            </a:solidFill>
            <a:miter lim="800000"/>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67" name="AutoShape 27"/>
          <p:cNvCxnSpPr>
            <a:cxnSpLocks noChangeShapeType="1"/>
            <a:stCxn id="61447" idx="3"/>
            <a:endCxn id="61452" idx="3"/>
          </p:cNvCxnSpPr>
          <p:nvPr/>
        </p:nvCxnSpPr>
        <p:spPr bwMode="auto">
          <a:xfrm flipV="1">
            <a:off x="6180138" y="3840163"/>
            <a:ext cx="852487" cy="755650"/>
          </a:xfrm>
          <a:prstGeom prst="bentConnector2">
            <a:avLst/>
          </a:prstGeom>
          <a:noFill/>
          <a:ln w="76200">
            <a:solidFill>
              <a:schemeClr val="accent2"/>
            </a:solidFill>
            <a:miter lim="800000"/>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68" name="AutoShape 28"/>
          <p:cNvCxnSpPr>
            <a:cxnSpLocks noChangeShapeType="1"/>
          </p:cNvCxnSpPr>
          <p:nvPr/>
        </p:nvCxnSpPr>
        <p:spPr bwMode="auto">
          <a:xfrm rot="5400000">
            <a:off x="5035849" y="3187702"/>
            <a:ext cx="1952624" cy="1"/>
          </a:xfrm>
          <a:prstGeom prst="bentConnector3">
            <a:avLst>
              <a:gd name="adj1" fmla="val 50000"/>
            </a:avLst>
          </a:prstGeom>
          <a:noFill/>
          <a:ln w="76200">
            <a:solidFill>
              <a:schemeClr val="accent2"/>
            </a:solidFill>
            <a:miter lim="800000"/>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469" name="Line 29"/>
          <p:cNvSpPr>
            <a:spLocks noChangeShapeType="1"/>
          </p:cNvSpPr>
          <p:nvPr/>
        </p:nvSpPr>
        <p:spPr bwMode="auto">
          <a:xfrm>
            <a:off x="4935538" y="5027613"/>
            <a:ext cx="0" cy="560387"/>
          </a:xfrm>
          <a:prstGeom prst="line">
            <a:avLst/>
          </a:prstGeom>
          <a:noFill/>
          <a:ln w="76200">
            <a:solidFill>
              <a:schemeClr val="accent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cxnSp>
        <p:nvCxnSpPr>
          <p:cNvPr id="61470" name="AutoShape 30"/>
          <p:cNvCxnSpPr>
            <a:cxnSpLocks noChangeShapeType="1"/>
            <a:stCxn id="61446" idx="3"/>
          </p:cNvCxnSpPr>
          <p:nvPr/>
        </p:nvCxnSpPr>
        <p:spPr bwMode="auto">
          <a:xfrm>
            <a:off x="3733800" y="2033588"/>
            <a:ext cx="777875" cy="2117725"/>
          </a:xfrm>
          <a:prstGeom prst="bentConnector2">
            <a:avLst/>
          </a:prstGeom>
          <a:noFill/>
          <a:ln w="76200">
            <a:solidFill>
              <a:schemeClr val="accent2"/>
            </a:solidFill>
            <a:miter lim="800000"/>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Dia számának helye 1"/>
          <p:cNvSpPr>
            <a:spLocks noGrp="1"/>
          </p:cNvSpPr>
          <p:nvPr>
            <p:ph type="sldNum" sz="quarter" idx="12"/>
          </p:nvPr>
        </p:nvSpPr>
        <p:spPr/>
        <p:txBody>
          <a:bodyPr/>
          <a:lstStyle/>
          <a:p>
            <a:fld id="{3EB9BA4A-BC9B-40F4-BA15-3EF281E8334D}" type="slidenum">
              <a:rPr lang="hu-HU" smtClean="0"/>
              <a:pPr/>
              <a:t>13</a:t>
            </a:fld>
            <a:endParaRPr lang="hu-HU"/>
          </a:p>
        </p:txBody>
      </p:sp>
      <p:sp>
        <p:nvSpPr>
          <p:cNvPr id="34" name="Text Box 5"/>
          <p:cNvSpPr txBox="1">
            <a:spLocks noChangeArrowheads="1"/>
          </p:cNvSpPr>
          <p:nvPr/>
        </p:nvSpPr>
        <p:spPr bwMode="auto">
          <a:xfrm>
            <a:off x="0" y="0"/>
            <a:ext cx="3131840" cy="400110"/>
          </a:xfrm>
          <a:prstGeom prst="rect">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000" b="1" dirty="0">
                <a:solidFill>
                  <a:schemeClr val="bg1"/>
                </a:solidFill>
                <a:latin typeface="Arial Black" pitchFamily="34" charset="0"/>
              </a:rPr>
              <a:t>Hungarian Energy and Public Utility Regulatory Authority</a:t>
            </a:r>
          </a:p>
        </p:txBody>
      </p:sp>
      <p:sp>
        <p:nvSpPr>
          <p:cNvPr id="41" name="Line 19"/>
          <p:cNvSpPr>
            <a:spLocks noChangeShapeType="1"/>
          </p:cNvSpPr>
          <p:nvPr/>
        </p:nvSpPr>
        <p:spPr bwMode="auto">
          <a:xfrm>
            <a:off x="1771650" y="5027613"/>
            <a:ext cx="0" cy="560387"/>
          </a:xfrm>
          <a:prstGeom prst="line">
            <a:avLst/>
          </a:prstGeom>
          <a:noFill/>
          <a:ln w="76200">
            <a:solidFill>
              <a:schemeClr val="accent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Egyenes összekötő nyíllal 12"/>
          <p:cNvCxnSpPr/>
          <p:nvPr/>
        </p:nvCxnSpPr>
        <p:spPr>
          <a:xfrm flipH="1">
            <a:off x="2123729" y="1776413"/>
            <a:ext cx="12922" cy="867620"/>
          </a:xfrm>
          <a:prstGeom prst="straightConnector1">
            <a:avLst/>
          </a:prstGeom>
          <a:noFill/>
          <a:ln w="127000">
            <a:solidFill>
              <a:srgbClr val="3366FF"/>
            </a:solidFill>
            <a:round/>
            <a:headEnd type="none" w="sm" len="med"/>
            <a:tailEnd type="triangle" w="sm" len="med"/>
          </a:ln>
        </p:spPr>
      </p:cxnSp>
      <p:sp>
        <p:nvSpPr>
          <p:cNvPr id="28685" name="Line 22"/>
          <p:cNvSpPr>
            <a:spLocks noChangeShapeType="1"/>
          </p:cNvSpPr>
          <p:nvPr/>
        </p:nvSpPr>
        <p:spPr bwMode="auto">
          <a:xfrm>
            <a:off x="3059908" y="3789040"/>
            <a:ext cx="1324893" cy="1171053"/>
          </a:xfrm>
          <a:prstGeom prst="line">
            <a:avLst/>
          </a:prstGeom>
          <a:noFill/>
          <a:ln w="127000">
            <a:solidFill>
              <a:srgbClr val="3366FF"/>
            </a:solidFill>
            <a:round/>
            <a:headEnd/>
            <a:tailEnd type="triangle" w="sm" len="med"/>
          </a:ln>
          <a:extLst>
            <a:ext uri="{909E8E84-426E-40DD-AFC4-6F175D3DCCD1}">
              <a14:hiddenFill xmlns:a14="http://schemas.microsoft.com/office/drawing/2010/main">
                <a:noFill/>
              </a14:hiddenFill>
            </a:ext>
          </a:extLst>
        </p:spPr>
        <p:txBody>
          <a:bodyPr wrap="square" lIns="91431" tIns="45715" rIns="91431" bIns="45715">
            <a:spAutoFit/>
          </a:bodyPr>
          <a:lstStyle/>
          <a:p>
            <a:endParaRPr lang="en-US"/>
          </a:p>
        </p:txBody>
      </p:sp>
      <p:sp>
        <p:nvSpPr>
          <p:cNvPr id="49" name="Line 21"/>
          <p:cNvSpPr>
            <a:spLocks noChangeShapeType="1"/>
          </p:cNvSpPr>
          <p:nvPr/>
        </p:nvSpPr>
        <p:spPr bwMode="auto">
          <a:xfrm flipH="1">
            <a:off x="5905615" y="4475809"/>
            <a:ext cx="1131871" cy="825399"/>
          </a:xfrm>
          <a:prstGeom prst="line">
            <a:avLst/>
          </a:prstGeom>
          <a:noFill/>
          <a:ln w="57150">
            <a:solidFill>
              <a:srgbClr val="3366FF"/>
            </a:solidFill>
            <a:round/>
            <a:headEnd/>
            <a:tailEnd type="triangle" w="sm" len="med"/>
          </a:ln>
          <a:extLst>
            <a:ext uri="{909E8E84-426E-40DD-AFC4-6F175D3DCCD1}">
              <a14:hiddenFill xmlns:a14="http://schemas.microsoft.com/office/drawing/2010/main">
                <a:noFill/>
              </a14:hiddenFill>
            </a:ext>
          </a:extLst>
        </p:spPr>
        <p:txBody>
          <a:bodyPr wrap="square" lIns="91431" tIns="45715" rIns="91431" bIns="45715">
            <a:spAutoFit/>
          </a:bodyPr>
          <a:lstStyle/>
          <a:p>
            <a:endParaRPr lang="en-US"/>
          </a:p>
        </p:txBody>
      </p:sp>
      <p:sp>
        <p:nvSpPr>
          <p:cNvPr id="28708" name="Line 22"/>
          <p:cNvSpPr>
            <a:spLocks noChangeShapeType="1"/>
          </p:cNvSpPr>
          <p:nvPr/>
        </p:nvSpPr>
        <p:spPr bwMode="auto">
          <a:xfrm>
            <a:off x="5320506" y="1776413"/>
            <a:ext cx="1195710" cy="577850"/>
          </a:xfrm>
          <a:prstGeom prst="line">
            <a:avLst/>
          </a:prstGeom>
          <a:noFill/>
          <a:ln w="57150">
            <a:solidFill>
              <a:srgbClr val="00B050"/>
            </a:solidFill>
            <a:round/>
            <a:headEnd/>
            <a:tailEnd type="triangle" w="sm" len="med"/>
          </a:ln>
          <a:extLst>
            <a:ext uri="{909E8E84-426E-40DD-AFC4-6F175D3DCCD1}">
              <a14:hiddenFill xmlns:a14="http://schemas.microsoft.com/office/drawing/2010/main">
                <a:noFill/>
              </a14:hiddenFill>
            </a:ext>
          </a:extLst>
        </p:spPr>
        <p:txBody>
          <a:bodyPr wrap="square" lIns="91431" tIns="45715" rIns="91431" bIns="45715">
            <a:spAutoFit/>
          </a:bodyPr>
          <a:lstStyle/>
          <a:p>
            <a:endParaRPr lang="en-US"/>
          </a:p>
        </p:txBody>
      </p:sp>
      <p:sp>
        <p:nvSpPr>
          <p:cNvPr id="32772" name="Text Box 9"/>
          <p:cNvSpPr txBox="1">
            <a:spLocks noChangeArrowheads="1"/>
          </p:cNvSpPr>
          <p:nvPr/>
        </p:nvSpPr>
        <p:spPr bwMode="auto">
          <a:xfrm>
            <a:off x="1042988" y="1196975"/>
            <a:ext cx="4392612" cy="609600"/>
          </a:xfrm>
          <a:prstGeom prst="rect">
            <a:avLst/>
          </a:prstGeom>
          <a:solidFill>
            <a:srgbClr val="FFFF99"/>
          </a:solidFill>
          <a:ln w="12700" algn="ctr">
            <a:solidFill>
              <a:schemeClr val="tx1"/>
            </a:solidFill>
            <a:miter lim="800000"/>
            <a:headEnd/>
            <a:tailEnd/>
          </a:ln>
        </p:spPr>
        <p:txBody>
          <a:bodyPr lIns="91431" tIns="45715" rIns="91431" bIns="45715">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20000"/>
              </a:spcBef>
              <a:spcAft>
                <a:spcPct val="0"/>
              </a:spcAft>
              <a:buClr>
                <a:schemeClr val="tx2"/>
              </a:buClr>
              <a:buChar char="•"/>
              <a:defRPr sz="2400">
                <a:solidFill>
                  <a:schemeClr val="tx1"/>
                </a:solidFill>
                <a:latin typeface="Arial" charset="0"/>
              </a:defRPr>
            </a:lvl6pPr>
            <a:lvl7pPr marL="2971800" indent="-228600" algn="ctr" eaLnBrk="0" fontAlgn="base" hangingPunct="0">
              <a:spcBef>
                <a:spcPct val="20000"/>
              </a:spcBef>
              <a:spcAft>
                <a:spcPct val="0"/>
              </a:spcAft>
              <a:buClr>
                <a:schemeClr val="tx2"/>
              </a:buClr>
              <a:buChar char="•"/>
              <a:defRPr sz="2400">
                <a:solidFill>
                  <a:schemeClr val="tx1"/>
                </a:solidFill>
                <a:latin typeface="Arial" charset="0"/>
              </a:defRPr>
            </a:lvl7pPr>
            <a:lvl8pPr marL="3429000" indent="-228600" algn="ctr" eaLnBrk="0" fontAlgn="base" hangingPunct="0">
              <a:spcBef>
                <a:spcPct val="20000"/>
              </a:spcBef>
              <a:spcAft>
                <a:spcPct val="0"/>
              </a:spcAft>
              <a:buClr>
                <a:schemeClr val="tx2"/>
              </a:buClr>
              <a:buChar char="•"/>
              <a:defRPr sz="2400">
                <a:solidFill>
                  <a:schemeClr val="tx1"/>
                </a:solidFill>
                <a:latin typeface="Arial" charset="0"/>
              </a:defRPr>
            </a:lvl8pPr>
            <a:lvl9pPr marL="3886200" indent="-228600" algn="ctr" eaLnBrk="0" fontAlgn="base" hangingPunct="0">
              <a:spcBef>
                <a:spcPct val="20000"/>
              </a:spcBef>
              <a:spcAft>
                <a:spcPct val="0"/>
              </a:spcAft>
              <a:buClr>
                <a:schemeClr val="tx2"/>
              </a:buClr>
              <a:buChar char="•"/>
              <a:defRPr sz="2400">
                <a:solidFill>
                  <a:schemeClr val="tx1"/>
                </a:solidFill>
                <a:latin typeface="Arial" charset="0"/>
              </a:defRPr>
            </a:lvl9pPr>
          </a:lstStyle>
          <a:p>
            <a:pPr algn="ctr" eaLnBrk="1" hangingPunct="1">
              <a:lnSpc>
                <a:spcPct val="105000"/>
              </a:lnSpc>
              <a:spcBef>
                <a:spcPct val="30000"/>
              </a:spcBef>
              <a:buClr>
                <a:schemeClr val="tx2"/>
              </a:buClr>
              <a:defRPr/>
            </a:pPr>
            <a:r>
              <a:rPr lang="en-US" sz="1600" dirty="0">
                <a:solidFill>
                  <a:srgbClr val="000000"/>
                </a:solidFill>
                <a:latin typeface="+mn-lt"/>
                <a:cs typeface="+mn-cs"/>
              </a:rPr>
              <a:t>Domestic</a:t>
            </a:r>
            <a:br>
              <a:rPr lang="en-US" sz="1600" dirty="0">
                <a:solidFill>
                  <a:srgbClr val="000000"/>
                </a:solidFill>
                <a:latin typeface="+mn-lt"/>
                <a:cs typeface="+mn-cs"/>
              </a:rPr>
            </a:br>
            <a:r>
              <a:rPr lang="en-US" sz="1600" dirty="0">
                <a:solidFill>
                  <a:srgbClr val="000000"/>
                </a:solidFill>
                <a:latin typeface="+mn-lt"/>
                <a:cs typeface="+mn-cs"/>
              </a:rPr>
              <a:t>generators</a:t>
            </a:r>
            <a:endParaRPr lang="en-US" sz="1600" i="1" dirty="0">
              <a:solidFill>
                <a:srgbClr val="FF9900"/>
              </a:solidFill>
              <a:latin typeface="+mn-lt"/>
              <a:cs typeface="+mn-cs"/>
            </a:endParaRPr>
          </a:p>
        </p:txBody>
      </p:sp>
      <p:sp>
        <p:nvSpPr>
          <p:cNvPr id="32773" name="Text Box 10"/>
          <p:cNvSpPr txBox="1">
            <a:spLocks noChangeArrowheads="1"/>
          </p:cNvSpPr>
          <p:nvPr/>
        </p:nvSpPr>
        <p:spPr bwMode="auto">
          <a:xfrm>
            <a:off x="5960269" y="1326337"/>
            <a:ext cx="2564445" cy="350855"/>
          </a:xfrm>
          <a:prstGeom prst="rect">
            <a:avLst/>
          </a:prstGeom>
          <a:solidFill>
            <a:srgbClr val="FFFF99"/>
          </a:solidFill>
          <a:ln w="12700" algn="ctr">
            <a:solidFill>
              <a:schemeClr val="tx1"/>
            </a:solidFill>
            <a:miter lim="800000"/>
            <a:headEnd/>
            <a:tailEnd/>
          </a:ln>
        </p:spPr>
        <p:txBody>
          <a:bodyPr wrap="square" lIns="91431" tIns="45715" rIns="91431" bIns="45715">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20000"/>
              </a:spcBef>
              <a:spcAft>
                <a:spcPct val="0"/>
              </a:spcAft>
              <a:buClr>
                <a:schemeClr val="tx2"/>
              </a:buClr>
              <a:buChar char="•"/>
              <a:defRPr sz="2400">
                <a:solidFill>
                  <a:schemeClr val="tx1"/>
                </a:solidFill>
                <a:latin typeface="Arial" charset="0"/>
              </a:defRPr>
            </a:lvl6pPr>
            <a:lvl7pPr marL="2971800" indent="-228600" algn="ctr" eaLnBrk="0" fontAlgn="base" hangingPunct="0">
              <a:spcBef>
                <a:spcPct val="20000"/>
              </a:spcBef>
              <a:spcAft>
                <a:spcPct val="0"/>
              </a:spcAft>
              <a:buClr>
                <a:schemeClr val="tx2"/>
              </a:buClr>
              <a:buChar char="•"/>
              <a:defRPr sz="2400">
                <a:solidFill>
                  <a:schemeClr val="tx1"/>
                </a:solidFill>
                <a:latin typeface="Arial" charset="0"/>
              </a:defRPr>
            </a:lvl7pPr>
            <a:lvl8pPr marL="3429000" indent="-228600" algn="ctr" eaLnBrk="0" fontAlgn="base" hangingPunct="0">
              <a:spcBef>
                <a:spcPct val="20000"/>
              </a:spcBef>
              <a:spcAft>
                <a:spcPct val="0"/>
              </a:spcAft>
              <a:buClr>
                <a:schemeClr val="tx2"/>
              </a:buClr>
              <a:buChar char="•"/>
              <a:defRPr sz="2400">
                <a:solidFill>
                  <a:schemeClr val="tx1"/>
                </a:solidFill>
                <a:latin typeface="Arial" charset="0"/>
              </a:defRPr>
            </a:lvl8pPr>
            <a:lvl9pPr marL="3886200" indent="-228600" algn="ctr" eaLnBrk="0" fontAlgn="base" hangingPunct="0">
              <a:spcBef>
                <a:spcPct val="20000"/>
              </a:spcBef>
              <a:spcAft>
                <a:spcPct val="0"/>
              </a:spcAft>
              <a:buClr>
                <a:schemeClr val="tx2"/>
              </a:buClr>
              <a:buChar char="•"/>
              <a:defRPr sz="2400">
                <a:solidFill>
                  <a:schemeClr val="tx1"/>
                </a:solidFill>
                <a:latin typeface="Arial" charset="0"/>
              </a:defRPr>
            </a:lvl9pPr>
          </a:lstStyle>
          <a:p>
            <a:pPr algn="ctr" eaLnBrk="1" hangingPunct="1">
              <a:lnSpc>
                <a:spcPct val="105000"/>
              </a:lnSpc>
              <a:spcBef>
                <a:spcPct val="30000"/>
              </a:spcBef>
              <a:buClr>
                <a:schemeClr val="tx2"/>
              </a:buClr>
              <a:defRPr/>
            </a:pPr>
            <a:r>
              <a:rPr lang="en-US" sz="1600" smtClean="0">
                <a:solidFill>
                  <a:srgbClr val="000000"/>
                </a:solidFill>
                <a:latin typeface="+mn-lt"/>
                <a:cs typeface="+mn-cs"/>
              </a:rPr>
              <a:t>Import - Export</a:t>
            </a:r>
            <a:endParaRPr lang="en-US" sz="1600">
              <a:solidFill>
                <a:srgbClr val="000000"/>
              </a:solidFill>
              <a:latin typeface="+mn-lt"/>
              <a:cs typeface="+mn-cs"/>
            </a:endParaRPr>
          </a:p>
        </p:txBody>
      </p:sp>
      <p:sp>
        <p:nvSpPr>
          <p:cNvPr id="32776" name="Text Box 15"/>
          <p:cNvSpPr txBox="1">
            <a:spLocks noChangeArrowheads="1"/>
          </p:cNvSpPr>
          <p:nvPr/>
        </p:nvSpPr>
        <p:spPr bwMode="auto">
          <a:xfrm>
            <a:off x="989808" y="4891881"/>
            <a:ext cx="2070100" cy="674687"/>
          </a:xfrm>
          <a:prstGeom prst="rect">
            <a:avLst/>
          </a:prstGeom>
          <a:solidFill>
            <a:srgbClr val="FFFF99"/>
          </a:solidFill>
          <a:ln w="12700" algn="ctr">
            <a:solidFill>
              <a:schemeClr val="tx1"/>
            </a:solidFill>
            <a:miter lim="800000"/>
            <a:headEnd/>
            <a:tailEnd/>
          </a:ln>
        </p:spPr>
        <p:txBody>
          <a:bodyPr lIns="91431" tIns="45715" rIns="91431" bIns="45715">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20000"/>
              </a:spcBef>
              <a:spcAft>
                <a:spcPct val="0"/>
              </a:spcAft>
              <a:buClr>
                <a:schemeClr val="tx2"/>
              </a:buClr>
              <a:buChar char="•"/>
              <a:defRPr sz="2400">
                <a:solidFill>
                  <a:schemeClr val="tx1"/>
                </a:solidFill>
                <a:latin typeface="Arial" charset="0"/>
              </a:defRPr>
            </a:lvl6pPr>
            <a:lvl7pPr marL="2971800" indent="-228600" algn="ctr" eaLnBrk="0" fontAlgn="base" hangingPunct="0">
              <a:spcBef>
                <a:spcPct val="20000"/>
              </a:spcBef>
              <a:spcAft>
                <a:spcPct val="0"/>
              </a:spcAft>
              <a:buClr>
                <a:schemeClr val="tx2"/>
              </a:buClr>
              <a:buChar char="•"/>
              <a:defRPr sz="2400">
                <a:solidFill>
                  <a:schemeClr val="tx1"/>
                </a:solidFill>
                <a:latin typeface="Arial" charset="0"/>
              </a:defRPr>
            </a:lvl7pPr>
            <a:lvl8pPr marL="3429000" indent="-228600" algn="ctr" eaLnBrk="0" fontAlgn="base" hangingPunct="0">
              <a:spcBef>
                <a:spcPct val="20000"/>
              </a:spcBef>
              <a:spcAft>
                <a:spcPct val="0"/>
              </a:spcAft>
              <a:buClr>
                <a:schemeClr val="tx2"/>
              </a:buClr>
              <a:buChar char="•"/>
              <a:defRPr sz="2400">
                <a:solidFill>
                  <a:schemeClr val="tx1"/>
                </a:solidFill>
                <a:latin typeface="Arial" charset="0"/>
              </a:defRPr>
            </a:lvl8pPr>
            <a:lvl9pPr marL="3886200" indent="-228600" algn="ctr" eaLnBrk="0" fontAlgn="base" hangingPunct="0">
              <a:spcBef>
                <a:spcPct val="20000"/>
              </a:spcBef>
              <a:spcAft>
                <a:spcPct val="0"/>
              </a:spcAft>
              <a:buClr>
                <a:schemeClr val="tx2"/>
              </a:buClr>
              <a:buChar char="•"/>
              <a:defRPr sz="2400">
                <a:solidFill>
                  <a:schemeClr val="tx1"/>
                </a:solidFill>
                <a:latin typeface="Arial" charset="0"/>
              </a:defRPr>
            </a:lvl9pPr>
          </a:lstStyle>
          <a:p>
            <a:pPr algn="ctr" eaLnBrk="1" hangingPunct="1">
              <a:lnSpc>
                <a:spcPct val="105000"/>
              </a:lnSpc>
              <a:spcBef>
                <a:spcPct val="30000"/>
              </a:spcBef>
              <a:buClr>
                <a:schemeClr val="tx2"/>
              </a:buClr>
              <a:defRPr/>
            </a:pPr>
            <a:r>
              <a:rPr lang="en-US" sz="1200" dirty="0">
                <a:solidFill>
                  <a:srgbClr val="000000"/>
                </a:solidFill>
                <a:latin typeface="+mn-lt"/>
                <a:cs typeface="+mn-cs"/>
              </a:rPr>
              <a:t>Household consumers and consumers entitled to universal service</a:t>
            </a:r>
          </a:p>
        </p:txBody>
      </p:sp>
      <p:sp>
        <p:nvSpPr>
          <p:cNvPr id="32778" name="Text Box 17"/>
          <p:cNvSpPr txBox="1">
            <a:spLocks noChangeArrowheads="1"/>
          </p:cNvSpPr>
          <p:nvPr/>
        </p:nvSpPr>
        <p:spPr bwMode="auto">
          <a:xfrm>
            <a:off x="1042988" y="2644033"/>
            <a:ext cx="4397176" cy="1191085"/>
          </a:xfrm>
          <a:prstGeom prst="rect">
            <a:avLst/>
          </a:prstGeom>
          <a:solidFill>
            <a:srgbClr val="FFFF99"/>
          </a:solidFill>
          <a:ln w="12700" algn="ctr">
            <a:solidFill>
              <a:schemeClr val="tx1"/>
            </a:solidFill>
            <a:miter lim="800000"/>
            <a:headEnd/>
            <a:tailEnd/>
          </a:ln>
        </p:spPr>
        <p:txBody>
          <a:bodyPr wrap="square" lIns="91431" tIns="45715" rIns="91431" bIns="45715">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20000"/>
              </a:spcBef>
              <a:spcAft>
                <a:spcPct val="0"/>
              </a:spcAft>
              <a:buClr>
                <a:schemeClr val="tx2"/>
              </a:buClr>
              <a:buChar char="•"/>
              <a:defRPr sz="2400">
                <a:solidFill>
                  <a:schemeClr val="tx1"/>
                </a:solidFill>
                <a:latin typeface="Arial" charset="0"/>
              </a:defRPr>
            </a:lvl6pPr>
            <a:lvl7pPr marL="2971800" indent="-228600" algn="ctr" eaLnBrk="0" fontAlgn="base" hangingPunct="0">
              <a:spcBef>
                <a:spcPct val="20000"/>
              </a:spcBef>
              <a:spcAft>
                <a:spcPct val="0"/>
              </a:spcAft>
              <a:buClr>
                <a:schemeClr val="tx2"/>
              </a:buClr>
              <a:buChar char="•"/>
              <a:defRPr sz="2400">
                <a:solidFill>
                  <a:schemeClr val="tx1"/>
                </a:solidFill>
                <a:latin typeface="Arial" charset="0"/>
              </a:defRPr>
            </a:lvl7pPr>
            <a:lvl8pPr marL="3429000" indent="-228600" algn="ctr" eaLnBrk="0" fontAlgn="base" hangingPunct="0">
              <a:spcBef>
                <a:spcPct val="20000"/>
              </a:spcBef>
              <a:spcAft>
                <a:spcPct val="0"/>
              </a:spcAft>
              <a:buClr>
                <a:schemeClr val="tx2"/>
              </a:buClr>
              <a:buChar char="•"/>
              <a:defRPr sz="2400">
                <a:solidFill>
                  <a:schemeClr val="tx1"/>
                </a:solidFill>
                <a:latin typeface="Arial" charset="0"/>
              </a:defRPr>
            </a:lvl8pPr>
            <a:lvl9pPr marL="3886200" indent="-228600" algn="ctr" eaLnBrk="0" fontAlgn="base" hangingPunct="0">
              <a:spcBef>
                <a:spcPct val="20000"/>
              </a:spcBef>
              <a:spcAft>
                <a:spcPct val="0"/>
              </a:spcAft>
              <a:buClr>
                <a:schemeClr val="tx2"/>
              </a:buClr>
              <a:buChar char="•"/>
              <a:defRPr sz="2400">
                <a:solidFill>
                  <a:schemeClr val="tx1"/>
                </a:solidFill>
                <a:latin typeface="Arial" charset="0"/>
              </a:defRPr>
            </a:lvl9pPr>
          </a:lstStyle>
          <a:p>
            <a:pPr algn="ctr" eaLnBrk="1" hangingPunct="1">
              <a:lnSpc>
                <a:spcPct val="105000"/>
              </a:lnSpc>
              <a:spcBef>
                <a:spcPct val="30000"/>
              </a:spcBef>
              <a:buClr>
                <a:schemeClr val="tx2"/>
              </a:buClr>
              <a:defRPr/>
            </a:pPr>
            <a:r>
              <a:rPr lang="en-US" sz="1400" dirty="0" smtClean="0">
                <a:solidFill>
                  <a:srgbClr val="000000"/>
                </a:solidFill>
                <a:latin typeface="+mn-lt"/>
                <a:cs typeface="+mn-cs"/>
              </a:rPr>
              <a:t>Traders</a:t>
            </a:r>
            <a:endParaRPr lang="hu-HU" sz="1400" b="1" dirty="0" smtClean="0">
              <a:solidFill>
                <a:srgbClr val="FF0000"/>
              </a:solidFill>
              <a:latin typeface="+mn-lt"/>
            </a:endParaRPr>
          </a:p>
          <a:p>
            <a:pPr algn="ctr" eaLnBrk="1" hangingPunct="1">
              <a:lnSpc>
                <a:spcPct val="105000"/>
              </a:lnSpc>
              <a:spcBef>
                <a:spcPct val="30000"/>
              </a:spcBef>
              <a:buClr>
                <a:schemeClr val="tx2"/>
              </a:buClr>
              <a:defRPr/>
            </a:pPr>
            <a:endParaRPr lang="hu-HU" sz="1400" dirty="0">
              <a:solidFill>
                <a:srgbClr val="000000"/>
              </a:solidFill>
              <a:latin typeface="+mn-lt"/>
            </a:endParaRPr>
          </a:p>
          <a:p>
            <a:pPr algn="ctr" eaLnBrk="1" hangingPunct="1">
              <a:lnSpc>
                <a:spcPct val="105000"/>
              </a:lnSpc>
              <a:spcBef>
                <a:spcPct val="30000"/>
              </a:spcBef>
              <a:buClr>
                <a:schemeClr val="tx2"/>
              </a:buClr>
              <a:defRPr/>
            </a:pPr>
            <a:endParaRPr lang="hu-HU" sz="1400" dirty="0" smtClean="0">
              <a:solidFill>
                <a:srgbClr val="000000"/>
              </a:solidFill>
              <a:latin typeface="+mn-lt"/>
              <a:cs typeface="+mn-cs"/>
            </a:endParaRPr>
          </a:p>
          <a:p>
            <a:pPr algn="ctr" eaLnBrk="1" hangingPunct="1">
              <a:lnSpc>
                <a:spcPct val="105000"/>
              </a:lnSpc>
              <a:spcBef>
                <a:spcPct val="30000"/>
              </a:spcBef>
              <a:buClr>
                <a:schemeClr val="tx2"/>
              </a:buClr>
              <a:defRPr/>
            </a:pPr>
            <a:endParaRPr lang="en-US" sz="1400" dirty="0">
              <a:solidFill>
                <a:srgbClr val="000000"/>
              </a:solidFill>
              <a:latin typeface="+mn-lt"/>
              <a:cs typeface="+mn-cs"/>
            </a:endParaRPr>
          </a:p>
        </p:txBody>
      </p:sp>
      <p:sp>
        <p:nvSpPr>
          <p:cNvPr id="28687" name="AutoShape 27"/>
          <p:cNvSpPr>
            <a:spLocks noChangeArrowheads="1"/>
          </p:cNvSpPr>
          <p:nvPr/>
        </p:nvSpPr>
        <p:spPr bwMode="auto">
          <a:xfrm rot="5400000">
            <a:off x="3598640" y="2219952"/>
            <a:ext cx="1189804" cy="369322"/>
          </a:xfrm>
          <a:prstGeom prst="homePlate">
            <a:avLst>
              <a:gd name="adj" fmla="val 25000"/>
            </a:avLst>
          </a:prstGeom>
          <a:solidFill>
            <a:srgbClr val="3366FF"/>
          </a:solidFill>
          <a:ln w="12700" algn="ctr">
            <a:solidFill>
              <a:schemeClr val="tx1"/>
            </a:solidFill>
            <a:miter lim="800000"/>
            <a:headEnd/>
            <a:tailEnd/>
          </a:ln>
        </p:spPr>
        <p:txBody>
          <a:bodyPr wrap="square" lIns="91431" tIns="45715" rIns="91431" bIns="45715" anchor="ctr">
            <a:spAutoFit/>
          </a:bodyPr>
          <a:lstStyle/>
          <a:p>
            <a:pPr algn="ctr">
              <a:buClr>
                <a:schemeClr val="tx2"/>
              </a:buClr>
              <a:buFontTx/>
              <a:buChar char="•"/>
            </a:pPr>
            <a:endParaRPr lang="en-US">
              <a:solidFill>
                <a:srgbClr val="000000"/>
              </a:solidFill>
              <a:latin typeface="Times New Roman" pitchFamily="18" charset="0"/>
            </a:endParaRPr>
          </a:p>
        </p:txBody>
      </p:sp>
      <p:sp>
        <p:nvSpPr>
          <p:cNvPr id="28688" name="AutoShape 28"/>
          <p:cNvSpPr>
            <a:spLocks noChangeArrowheads="1"/>
          </p:cNvSpPr>
          <p:nvPr/>
        </p:nvSpPr>
        <p:spPr bwMode="auto">
          <a:xfrm rot="5400000">
            <a:off x="1268057" y="4084981"/>
            <a:ext cx="1244477" cy="369322"/>
          </a:xfrm>
          <a:prstGeom prst="homePlate">
            <a:avLst>
              <a:gd name="adj" fmla="val 25000"/>
            </a:avLst>
          </a:prstGeom>
          <a:solidFill>
            <a:srgbClr val="3366FF"/>
          </a:solidFill>
          <a:ln w="12700" algn="ctr">
            <a:solidFill>
              <a:schemeClr val="tx1"/>
            </a:solidFill>
            <a:miter lim="800000"/>
            <a:headEnd/>
            <a:tailEnd/>
          </a:ln>
        </p:spPr>
        <p:txBody>
          <a:bodyPr wrap="square" lIns="91431" tIns="45715" rIns="91431" bIns="45715" anchor="ctr">
            <a:spAutoFit/>
          </a:bodyPr>
          <a:lstStyle/>
          <a:p>
            <a:pPr algn="ctr">
              <a:buClr>
                <a:schemeClr val="tx2"/>
              </a:buClr>
              <a:buFontTx/>
              <a:buChar char="•"/>
            </a:pPr>
            <a:endParaRPr lang="en-US">
              <a:solidFill>
                <a:srgbClr val="000000"/>
              </a:solidFill>
              <a:latin typeface="Times New Roman" pitchFamily="18" charset="0"/>
            </a:endParaRPr>
          </a:p>
        </p:txBody>
      </p:sp>
      <p:sp>
        <p:nvSpPr>
          <p:cNvPr id="28689" name="AutoShape 30"/>
          <p:cNvSpPr>
            <a:spLocks noChangeArrowheads="1"/>
          </p:cNvSpPr>
          <p:nvPr/>
        </p:nvSpPr>
        <p:spPr bwMode="auto">
          <a:xfrm rot="10800000">
            <a:off x="2615369" y="3190366"/>
            <a:ext cx="626207" cy="369322"/>
          </a:xfrm>
          <a:prstGeom prst="homePlate">
            <a:avLst>
              <a:gd name="adj" fmla="val 32737"/>
            </a:avLst>
          </a:prstGeom>
          <a:solidFill>
            <a:srgbClr val="3366FF"/>
          </a:solidFill>
          <a:ln w="12700" algn="ctr">
            <a:solidFill>
              <a:schemeClr val="tx1"/>
            </a:solidFill>
            <a:miter lim="800000"/>
            <a:headEnd/>
            <a:tailEnd/>
          </a:ln>
        </p:spPr>
        <p:txBody>
          <a:bodyPr wrap="square" lIns="91431" tIns="45715" rIns="91431" bIns="45715" anchor="ctr">
            <a:spAutoFit/>
          </a:bodyPr>
          <a:lstStyle/>
          <a:p>
            <a:pPr algn="ctr">
              <a:buClr>
                <a:schemeClr val="tx2"/>
              </a:buClr>
              <a:buFontTx/>
              <a:buChar char="•"/>
            </a:pPr>
            <a:endParaRPr lang="en-US">
              <a:solidFill>
                <a:srgbClr val="000000"/>
              </a:solidFill>
              <a:latin typeface="Times New Roman" pitchFamily="18" charset="0"/>
            </a:endParaRPr>
          </a:p>
        </p:txBody>
      </p:sp>
      <p:sp>
        <p:nvSpPr>
          <p:cNvPr id="32789" name="Text Box 40"/>
          <p:cNvSpPr txBox="1">
            <a:spLocks noChangeArrowheads="1"/>
          </p:cNvSpPr>
          <p:nvPr/>
        </p:nvSpPr>
        <p:spPr bwMode="auto">
          <a:xfrm rot="-5400000">
            <a:off x="5306" y="4777345"/>
            <a:ext cx="1334000" cy="286222"/>
          </a:xfrm>
          <a:prstGeom prst="rect">
            <a:avLst/>
          </a:prstGeom>
          <a:noFill/>
          <a:ln w="44450" algn="ctr">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1431" tIns="45715" rIns="91431" bIns="45715">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20000"/>
              </a:spcBef>
              <a:spcAft>
                <a:spcPct val="0"/>
              </a:spcAft>
              <a:buClr>
                <a:schemeClr val="tx2"/>
              </a:buClr>
              <a:buChar char="•"/>
              <a:defRPr sz="2400">
                <a:solidFill>
                  <a:schemeClr val="tx1"/>
                </a:solidFill>
                <a:latin typeface="Arial" charset="0"/>
              </a:defRPr>
            </a:lvl6pPr>
            <a:lvl7pPr marL="2971800" indent="-228600" algn="ctr" eaLnBrk="0" fontAlgn="base" hangingPunct="0">
              <a:spcBef>
                <a:spcPct val="20000"/>
              </a:spcBef>
              <a:spcAft>
                <a:spcPct val="0"/>
              </a:spcAft>
              <a:buClr>
                <a:schemeClr val="tx2"/>
              </a:buClr>
              <a:buChar char="•"/>
              <a:defRPr sz="2400">
                <a:solidFill>
                  <a:schemeClr val="tx1"/>
                </a:solidFill>
                <a:latin typeface="Arial" charset="0"/>
              </a:defRPr>
            </a:lvl7pPr>
            <a:lvl8pPr marL="3429000" indent="-228600" algn="ctr" eaLnBrk="0" fontAlgn="base" hangingPunct="0">
              <a:spcBef>
                <a:spcPct val="20000"/>
              </a:spcBef>
              <a:spcAft>
                <a:spcPct val="0"/>
              </a:spcAft>
              <a:buClr>
                <a:schemeClr val="tx2"/>
              </a:buClr>
              <a:buChar char="•"/>
              <a:defRPr sz="2400">
                <a:solidFill>
                  <a:schemeClr val="tx1"/>
                </a:solidFill>
                <a:latin typeface="Arial" charset="0"/>
              </a:defRPr>
            </a:lvl8pPr>
            <a:lvl9pPr marL="3886200" indent="-228600" algn="ctr" eaLnBrk="0" fontAlgn="base" hangingPunct="0">
              <a:spcBef>
                <a:spcPct val="20000"/>
              </a:spcBef>
              <a:spcAft>
                <a:spcPct val="0"/>
              </a:spcAft>
              <a:buClr>
                <a:schemeClr val="tx2"/>
              </a:buClr>
              <a:buChar char="•"/>
              <a:defRPr sz="2400">
                <a:solidFill>
                  <a:schemeClr val="tx1"/>
                </a:solidFill>
                <a:latin typeface="Arial" charset="0"/>
              </a:defRPr>
            </a:lvl9pPr>
          </a:lstStyle>
          <a:p>
            <a:pPr algn="ctr" eaLnBrk="1" hangingPunct="1">
              <a:lnSpc>
                <a:spcPct val="105000"/>
              </a:lnSpc>
              <a:spcBef>
                <a:spcPct val="30000"/>
              </a:spcBef>
              <a:buClr>
                <a:schemeClr val="tx2"/>
              </a:buClr>
              <a:defRPr/>
            </a:pPr>
            <a:r>
              <a:rPr lang="en-US" sz="1200" smtClean="0">
                <a:solidFill>
                  <a:srgbClr val="000000"/>
                </a:solidFill>
                <a:latin typeface="+mn-lt"/>
                <a:cs typeface="+mn-cs"/>
              </a:rPr>
              <a:t>Regulated</a:t>
            </a:r>
            <a:r>
              <a:rPr lang="en-US" sz="1200" b="1" smtClean="0">
                <a:solidFill>
                  <a:srgbClr val="000000"/>
                </a:solidFill>
                <a:latin typeface="+mn-lt"/>
                <a:cs typeface="+mn-cs"/>
              </a:rPr>
              <a:t> </a:t>
            </a:r>
            <a:r>
              <a:rPr lang="en-US" sz="1200" smtClean="0">
                <a:solidFill>
                  <a:srgbClr val="000000"/>
                </a:solidFill>
                <a:latin typeface="+mn-lt"/>
                <a:cs typeface="+mn-cs"/>
              </a:rPr>
              <a:t>prices</a:t>
            </a:r>
            <a:endParaRPr lang="en-US" sz="1200">
              <a:solidFill>
                <a:srgbClr val="000000"/>
              </a:solidFill>
              <a:latin typeface="+mn-lt"/>
              <a:cs typeface="+mn-cs"/>
            </a:endParaRPr>
          </a:p>
        </p:txBody>
      </p:sp>
      <p:sp>
        <p:nvSpPr>
          <p:cNvPr id="28694" name="Line 41"/>
          <p:cNvSpPr>
            <a:spLocks noChangeShapeType="1"/>
          </p:cNvSpPr>
          <p:nvPr/>
        </p:nvSpPr>
        <p:spPr bwMode="auto">
          <a:xfrm>
            <a:off x="887413" y="4660900"/>
            <a:ext cx="818221" cy="0"/>
          </a:xfrm>
          <a:prstGeom prst="line">
            <a:avLst/>
          </a:prstGeom>
          <a:noFill/>
          <a:ln w="4445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square" lIns="91431" tIns="45715" rIns="91431" bIns="45715">
            <a:spAutoFit/>
          </a:bodyPr>
          <a:lstStyle/>
          <a:p>
            <a:endParaRPr lang="en-US"/>
          </a:p>
        </p:txBody>
      </p:sp>
      <p:sp>
        <p:nvSpPr>
          <p:cNvPr id="32791" name="Oval 42"/>
          <p:cNvSpPr>
            <a:spLocks noChangeArrowheads="1"/>
          </p:cNvSpPr>
          <p:nvPr/>
        </p:nvSpPr>
        <p:spPr bwMode="auto">
          <a:xfrm rot="-5400000">
            <a:off x="-338136" y="1848643"/>
            <a:ext cx="1979612" cy="676275"/>
          </a:xfrm>
          <a:prstGeom prst="ellipse">
            <a:avLst/>
          </a:prstGeom>
          <a:noFill/>
          <a:ln w="44450" algn="ctr">
            <a:solidFill>
              <a:srgbClr val="00B0F0"/>
            </a:solidFill>
            <a:prstDash val="dash"/>
            <a:round/>
            <a:headEnd/>
            <a:tailEnd/>
          </a:ln>
          <a:extLst>
            <a:ext uri="{909E8E84-426E-40DD-AFC4-6F175D3DCCD1}">
              <a14:hiddenFill xmlns:a14="http://schemas.microsoft.com/office/drawing/2010/main">
                <a:solidFill>
                  <a:srgbClr val="FFFFFF"/>
                </a:solidFill>
              </a14:hiddenFill>
            </a:ext>
          </a:extLst>
        </p:spPr>
        <p:txBody>
          <a:bodyPr lIns="91431" tIns="45715" rIns="91431" bIns="45715" anchor="ctr">
            <a:spAutoFit/>
          </a:bodyPr>
          <a:lstStyle/>
          <a:p>
            <a:pPr algn="ctr">
              <a:lnSpc>
                <a:spcPct val="105000"/>
              </a:lnSpc>
              <a:spcBef>
                <a:spcPct val="30000"/>
              </a:spcBef>
              <a:buClr>
                <a:schemeClr val="tx2"/>
              </a:buClr>
              <a:defRPr/>
            </a:pPr>
            <a:r>
              <a:rPr lang="en-US" sz="1200" smtClean="0">
                <a:solidFill>
                  <a:srgbClr val="000000"/>
                </a:solidFill>
                <a:latin typeface="+mn-lt"/>
                <a:cs typeface="+mn-cs"/>
              </a:rPr>
              <a:t>Medium-term</a:t>
            </a:r>
            <a:r>
              <a:rPr lang="en-US" sz="1200" b="1" smtClean="0">
                <a:solidFill>
                  <a:srgbClr val="000000"/>
                </a:solidFill>
                <a:latin typeface="+mn-lt"/>
                <a:cs typeface="+mn-cs"/>
              </a:rPr>
              <a:t> </a:t>
            </a:r>
            <a:r>
              <a:rPr lang="en-US" sz="1200" smtClean="0">
                <a:solidFill>
                  <a:srgbClr val="000000"/>
                </a:solidFill>
                <a:latin typeface="+mn-lt"/>
                <a:cs typeface="+mn-cs"/>
              </a:rPr>
              <a:t>contracts</a:t>
            </a:r>
            <a:endParaRPr lang="en-US" sz="1200">
              <a:solidFill>
                <a:srgbClr val="000000"/>
              </a:solidFill>
              <a:latin typeface="+mn-lt"/>
              <a:cs typeface="+mn-cs"/>
            </a:endParaRPr>
          </a:p>
        </p:txBody>
      </p:sp>
      <p:sp>
        <p:nvSpPr>
          <p:cNvPr id="28696" name="Line 43"/>
          <p:cNvSpPr>
            <a:spLocks noChangeShapeType="1"/>
          </p:cNvSpPr>
          <p:nvPr/>
        </p:nvSpPr>
        <p:spPr bwMode="auto">
          <a:xfrm>
            <a:off x="976312" y="2178843"/>
            <a:ext cx="1882484" cy="997744"/>
          </a:xfrm>
          <a:prstGeom prst="line">
            <a:avLst/>
          </a:prstGeom>
          <a:noFill/>
          <a:ln w="44450">
            <a:solidFill>
              <a:srgbClr val="00B0F0"/>
            </a:solidFill>
            <a:prstDash val="dash"/>
            <a:round/>
            <a:headEnd/>
            <a:tailEnd type="triangle" w="med" len="med"/>
          </a:ln>
          <a:extLst>
            <a:ext uri="{909E8E84-426E-40DD-AFC4-6F175D3DCCD1}">
              <a14:hiddenFill xmlns:a14="http://schemas.microsoft.com/office/drawing/2010/main">
                <a:noFill/>
              </a14:hiddenFill>
            </a:ext>
          </a:extLst>
        </p:spPr>
        <p:txBody>
          <a:bodyPr wrap="square" lIns="91431" tIns="45715" rIns="91431" bIns="45715">
            <a:spAutoFit/>
          </a:bodyPr>
          <a:lstStyle/>
          <a:p>
            <a:endParaRPr lang="en-US"/>
          </a:p>
        </p:txBody>
      </p:sp>
      <p:sp>
        <p:nvSpPr>
          <p:cNvPr id="28697" name="Line 45"/>
          <p:cNvSpPr>
            <a:spLocks noChangeShapeType="1"/>
          </p:cNvSpPr>
          <p:nvPr/>
        </p:nvSpPr>
        <p:spPr bwMode="auto">
          <a:xfrm>
            <a:off x="3059908" y="5124450"/>
            <a:ext cx="592089" cy="0"/>
          </a:xfrm>
          <a:prstGeom prst="line">
            <a:avLst/>
          </a:prstGeom>
          <a:noFill/>
          <a:ln w="4127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lIns="91431" tIns="45715" rIns="91431" bIns="45715">
            <a:spAutoFit/>
          </a:bodyPr>
          <a:lstStyle/>
          <a:p>
            <a:endParaRPr lang="en-US"/>
          </a:p>
        </p:txBody>
      </p:sp>
      <p:sp>
        <p:nvSpPr>
          <p:cNvPr id="28698" name="Line 46"/>
          <p:cNvSpPr>
            <a:spLocks noChangeShapeType="1"/>
          </p:cNvSpPr>
          <p:nvPr/>
        </p:nvSpPr>
        <p:spPr bwMode="auto">
          <a:xfrm flipH="1">
            <a:off x="3059908" y="5301208"/>
            <a:ext cx="604834" cy="0"/>
          </a:xfrm>
          <a:prstGeom prst="line">
            <a:avLst/>
          </a:prstGeom>
          <a:noFill/>
          <a:ln w="4127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lIns="91431" tIns="45715" rIns="91431" bIns="45715">
            <a:spAutoFit/>
          </a:bodyPr>
          <a:lstStyle/>
          <a:p>
            <a:endParaRPr lang="en-US"/>
          </a:p>
        </p:txBody>
      </p:sp>
      <p:sp>
        <p:nvSpPr>
          <p:cNvPr id="26652" name="Rectangle 49"/>
          <p:cNvSpPr>
            <a:spLocks noChangeArrowheads="1"/>
          </p:cNvSpPr>
          <p:nvPr/>
        </p:nvSpPr>
        <p:spPr bwMode="auto">
          <a:xfrm>
            <a:off x="537369" y="528941"/>
            <a:ext cx="8069262" cy="342900"/>
          </a:xfrm>
          <a:prstGeom prst="rect">
            <a:avLst/>
          </a:prstGeom>
          <a:noFill/>
          <a:ln w="9525">
            <a:noFill/>
            <a:miter lim="800000"/>
            <a:headEnd/>
            <a:tailEnd/>
          </a:ln>
          <a:effectLst/>
        </p:spPr>
        <p:txBody>
          <a:bodyPr lIns="91431" tIns="45715" rIns="91431" bIns="45715" anchor="ctr"/>
          <a:lstStyle/>
          <a:p>
            <a:pPr algn="ctr">
              <a:buClr>
                <a:schemeClr val="tx2"/>
              </a:buClr>
              <a:defRPr/>
            </a:pPr>
            <a:r>
              <a:rPr lang="en-US" sz="2400" b="1" dirty="0" smtClean="0">
                <a:latin typeface="+mn-lt"/>
                <a:cs typeface="+mn-cs"/>
              </a:rPr>
              <a:t>Existing Model of the Hungarian Power Market</a:t>
            </a:r>
            <a:endParaRPr lang="en-US" sz="2400" b="1" dirty="0">
              <a:latin typeface="+mn-lt"/>
              <a:cs typeface="+mn-cs"/>
            </a:endParaRPr>
          </a:p>
        </p:txBody>
      </p:sp>
      <p:sp>
        <p:nvSpPr>
          <p:cNvPr id="28707" name="Line 21"/>
          <p:cNvSpPr>
            <a:spLocks noChangeShapeType="1"/>
          </p:cNvSpPr>
          <p:nvPr/>
        </p:nvSpPr>
        <p:spPr bwMode="auto">
          <a:xfrm flipH="1" flipV="1">
            <a:off x="5449280" y="3375027"/>
            <a:ext cx="1159481" cy="837748"/>
          </a:xfrm>
          <a:prstGeom prst="line">
            <a:avLst/>
          </a:prstGeom>
          <a:noFill/>
          <a:ln w="127000">
            <a:solidFill>
              <a:srgbClr val="3366FF"/>
            </a:solidFill>
            <a:round/>
            <a:headEnd type="triangle" w="sm" len="med"/>
            <a:tailEnd type="triangle" w="sm" len="med"/>
          </a:ln>
          <a:extLst>
            <a:ext uri="{909E8E84-426E-40DD-AFC4-6F175D3DCCD1}">
              <a14:hiddenFill xmlns:a14="http://schemas.microsoft.com/office/drawing/2010/main">
                <a:noFill/>
              </a14:hiddenFill>
            </a:ext>
          </a:extLst>
        </p:spPr>
        <p:txBody>
          <a:bodyPr wrap="square" lIns="91431" tIns="45715" rIns="91431" bIns="45715">
            <a:spAutoFit/>
          </a:bodyPr>
          <a:lstStyle/>
          <a:p>
            <a:endParaRPr lang="en-US"/>
          </a:p>
        </p:txBody>
      </p:sp>
      <p:sp>
        <p:nvSpPr>
          <p:cNvPr id="28714" name="Line 22"/>
          <p:cNvSpPr>
            <a:spLocks noChangeShapeType="1"/>
          </p:cNvSpPr>
          <p:nvPr/>
        </p:nvSpPr>
        <p:spPr bwMode="auto">
          <a:xfrm flipH="1">
            <a:off x="5435600" y="2805536"/>
            <a:ext cx="746686" cy="0"/>
          </a:xfrm>
          <a:prstGeom prst="line">
            <a:avLst/>
          </a:prstGeom>
          <a:noFill/>
          <a:ln w="57150">
            <a:solidFill>
              <a:srgbClr val="00B050"/>
            </a:solidFill>
            <a:round/>
            <a:headEnd type="triangle" w="sm" len="med"/>
            <a:tailEnd type="triangle" w="sm" len="med"/>
          </a:ln>
          <a:extLst>
            <a:ext uri="{909E8E84-426E-40DD-AFC4-6F175D3DCCD1}">
              <a14:hiddenFill xmlns:a14="http://schemas.microsoft.com/office/drawing/2010/main">
                <a:noFill/>
              </a14:hiddenFill>
            </a:ext>
          </a:extLst>
        </p:spPr>
        <p:txBody>
          <a:bodyPr wrap="square" lIns="91431" tIns="45715" rIns="91431" bIns="45715">
            <a:spAutoFit/>
          </a:bodyPr>
          <a:lstStyle/>
          <a:p>
            <a:endParaRPr lang="en-US"/>
          </a:p>
        </p:txBody>
      </p:sp>
      <p:sp>
        <p:nvSpPr>
          <p:cNvPr id="2" name="Dia számának helye 1"/>
          <p:cNvSpPr>
            <a:spLocks noGrp="1"/>
          </p:cNvSpPr>
          <p:nvPr>
            <p:ph type="sldNum" sz="quarter" idx="12"/>
          </p:nvPr>
        </p:nvSpPr>
        <p:spPr/>
        <p:txBody>
          <a:bodyPr/>
          <a:lstStyle/>
          <a:p>
            <a:pPr>
              <a:defRPr/>
            </a:pPr>
            <a:fld id="{96048061-A2F8-44CE-97AB-116B0BBC5F3E}" type="slidenum">
              <a:rPr lang="en-US" smtClean="0"/>
              <a:pPr>
                <a:defRPr/>
              </a:pPr>
              <a:t>14</a:t>
            </a:fld>
            <a:endParaRPr lang="en-US"/>
          </a:p>
        </p:txBody>
      </p:sp>
      <p:sp>
        <p:nvSpPr>
          <p:cNvPr id="45" name="Text Box 5"/>
          <p:cNvSpPr txBox="1">
            <a:spLocks noChangeArrowheads="1"/>
          </p:cNvSpPr>
          <p:nvPr/>
        </p:nvSpPr>
        <p:spPr bwMode="auto">
          <a:xfrm>
            <a:off x="0" y="0"/>
            <a:ext cx="3131840" cy="400110"/>
          </a:xfrm>
          <a:prstGeom prst="rect">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000" b="1" dirty="0">
                <a:solidFill>
                  <a:schemeClr val="bg1"/>
                </a:solidFill>
                <a:latin typeface="Arial Black" pitchFamily="34" charset="0"/>
              </a:rPr>
              <a:t>Hungarian Energy and Public Utility Regulatory Authority</a:t>
            </a:r>
          </a:p>
        </p:txBody>
      </p:sp>
      <p:sp>
        <p:nvSpPr>
          <p:cNvPr id="47" name="Line 22"/>
          <p:cNvSpPr>
            <a:spLocks noChangeShapeType="1"/>
          </p:cNvSpPr>
          <p:nvPr/>
        </p:nvSpPr>
        <p:spPr bwMode="auto">
          <a:xfrm>
            <a:off x="5435600" y="1501775"/>
            <a:ext cx="524669" cy="0"/>
          </a:xfrm>
          <a:prstGeom prst="line">
            <a:avLst/>
          </a:prstGeom>
          <a:noFill/>
          <a:ln w="57150">
            <a:solidFill>
              <a:srgbClr val="3366FF"/>
            </a:solidFill>
            <a:round/>
            <a:headEnd/>
            <a:tailEnd type="triangle" w="sm" len="med"/>
          </a:ln>
          <a:extLst>
            <a:ext uri="{909E8E84-426E-40DD-AFC4-6F175D3DCCD1}">
              <a14:hiddenFill xmlns:a14="http://schemas.microsoft.com/office/drawing/2010/main">
                <a:noFill/>
              </a14:hiddenFill>
            </a:ext>
          </a:extLst>
        </p:spPr>
        <p:txBody>
          <a:bodyPr wrap="square" lIns="91431" tIns="45715" rIns="91431" bIns="45715">
            <a:spAutoFit/>
          </a:bodyPr>
          <a:lstStyle/>
          <a:p>
            <a:endParaRPr lang="en-US"/>
          </a:p>
        </p:txBody>
      </p:sp>
      <p:sp>
        <p:nvSpPr>
          <p:cNvPr id="48" name="Line 22"/>
          <p:cNvSpPr>
            <a:spLocks noChangeShapeType="1"/>
          </p:cNvSpPr>
          <p:nvPr/>
        </p:nvSpPr>
        <p:spPr bwMode="auto">
          <a:xfrm flipV="1">
            <a:off x="5004048" y="1677192"/>
            <a:ext cx="1395165" cy="966840"/>
          </a:xfrm>
          <a:prstGeom prst="line">
            <a:avLst/>
          </a:prstGeom>
          <a:noFill/>
          <a:ln w="127000">
            <a:solidFill>
              <a:srgbClr val="3366FF"/>
            </a:solidFill>
            <a:round/>
            <a:headEnd type="triangle" w="sm" len="med"/>
            <a:tailEnd type="triangle" w="sm" len="med"/>
          </a:ln>
          <a:extLst>
            <a:ext uri="{909E8E84-426E-40DD-AFC4-6F175D3DCCD1}">
              <a14:hiddenFill xmlns:a14="http://schemas.microsoft.com/office/drawing/2010/main">
                <a:noFill/>
              </a14:hiddenFill>
            </a:ext>
          </a:extLst>
        </p:spPr>
        <p:txBody>
          <a:bodyPr wrap="square" lIns="91431" tIns="45715" rIns="91431" bIns="45715">
            <a:spAutoFit/>
          </a:bodyPr>
          <a:lstStyle/>
          <a:p>
            <a:endParaRPr lang="en-US"/>
          </a:p>
        </p:txBody>
      </p:sp>
      <p:sp>
        <p:nvSpPr>
          <p:cNvPr id="50" name="Text Box 17"/>
          <p:cNvSpPr txBox="1">
            <a:spLocks noChangeArrowheads="1"/>
          </p:cNvSpPr>
          <p:nvPr/>
        </p:nvSpPr>
        <p:spPr bwMode="auto">
          <a:xfrm>
            <a:off x="6608762" y="3981079"/>
            <a:ext cx="1725402" cy="835603"/>
          </a:xfrm>
          <a:prstGeom prst="rect">
            <a:avLst/>
          </a:prstGeom>
          <a:solidFill>
            <a:srgbClr val="FFFF99"/>
          </a:solidFill>
          <a:ln w="12700" algn="ctr">
            <a:solidFill>
              <a:schemeClr val="tx1"/>
            </a:solidFill>
            <a:miter lim="800000"/>
            <a:headEnd/>
            <a:tailEnd/>
          </a:ln>
        </p:spPr>
        <p:txBody>
          <a:bodyPr wrap="square" lIns="91431" tIns="45715" rIns="91431" bIns="45715">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20000"/>
              </a:spcBef>
              <a:spcAft>
                <a:spcPct val="0"/>
              </a:spcAft>
              <a:buClr>
                <a:schemeClr val="tx2"/>
              </a:buClr>
              <a:buChar char="•"/>
              <a:defRPr sz="2400">
                <a:solidFill>
                  <a:schemeClr val="tx1"/>
                </a:solidFill>
                <a:latin typeface="Arial" charset="0"/>
              </a:defRPr>
            </a:lvl6pPr>
            <a:lvl7pPr marL="2971800" indent="-228600" algn="ctr" eaLnBrk="0" fontAlgn="base" hangingPunct="0">
              <a:spcBef>
                <a:spcPct val="20000"/>
              </a:spcBef>
              <a:spcAft>
                <a:spcPct val="0"/>
              </a:spcAft>
              <a:buClr>
                <a:schemeClr val="tx2"/>
              </a:buClr>
              <a:buChar char="•"/>
              <a:defRPr sz="2400">
                <a:solidFill>
                  <a:schemeClr val="tx1"/>
                </a:solidFill>
                <a:latin typeface="Arial" charset="0"/>
              </a:defRPr>
            </a:lvl7pPr>
            <a:lvl8pPr marL="3429000" indent="-228600" algn="ctr" eaLnBrk="0" fontAlgn="base" hangingPunct="0">
              <a:spcBef>
                <a:spcPct val="20000"/>
              </a:spcBef>
              <a:spcAft>
                <a:spcPct val="0"/>
              </a:spcAft>
              <a:buClr>
                <a:schemeClr val="tx2"/>
              </a:buClr>
              <a:buChar char="•"/>
              <a:defRPr sz="2400">
                <a:solidFill>
                  <a:schemeClr val="tx1"/>
                </a:solidFill>
                <a:latin typeface="Arial" charset="0"/>
              </a:defRPr>
            </a:lvl8pPr>
            <a:lvl9pPr marL="3886200" indent="-228600" algn="ctr" eaLnBrk="0" fontAlgn="base" hangingPunct="0">
              <a:spcBef>
                <a:spcPct val="20000"/>
              </a:spcBef>
              <a:spcAft>
                <a:spcPct val="0"/>
              </a:spcAft>
              <a:buClr>
                <a:schemeClr val="tx2"/>
              </a:buClr>
              <a:buChar char="•"/>
              <a:defRPr sz="2400">
                <a:solidFill>
                  <a:schemeClr val="tx1"/>
                </a:solidFill>
                <a:latin typeface="Arial" charset="0"/>
              </a:defRPr>
            </a:lvl9pPr>
          </a:lstStyle>
          <a:p>
            <a:pPr algn="ctr" eaLnBrk="1" hangingPunct="1">
              <a:lnSpc>
                <a:spcPct val="105000"/>
              </a:lnSpc>
              <a:spcBef>
                <a:spcPct val="30000"/>
              </a:spcBef>
              <a:buClr>
                <a:schemeClr val="tx2"/>
              </a:buClr>
              <a:defRPr/>
            </a:pPr>
            <a:r>
              <a:rPr lang="en-US" sz="1400" dirty="0" smtClean="0">
                <a:solidFill>
                  <a:srgbClr val="000000"/>
                </a:solidFill>
                <a:latin typeface="+mn-lt"/>
              </a:rPr>
              <a:t>Organized Market (Power Exchange)</a:t>
            </a:r>
            <a:endParaRPr lang="hu-HU" sz="1400" dirty="0" smtClean="0">
              <a:solidFill>
                <a:srgbClr val="000000"/>
              </a:solidFill>
              <a:latin typeface="+mn-lt"/>
            </a:endParaRPr>
          </a:p>
          <a:p>
            <a:pPr algn="ctr" eaLnBrk="1" hangingPunct="1">
              <a:lnSpc>
                <a:spcPct val="105000"/>
              </a:lnSpc>
              <a:spcBef>
                <a:spcPct val="30000"/>
              </a:spcBef>
              <a:buClr>
                <a:schemeClr val="tx2"/>
              </a:buClr>
              <a:defRPr/>
            </a:pPr>
            <a:r>
              <a:rPr lang="en-US" sz="1400" b="1" dirty="0" smtClean="0">
                <a:solidFill>
                  <a:srgbClr val="FF0000"/>
                </a:solidFill>
                <a:latin typeface="+mn-lt"/>
              </a:rPr>
              <a:t>Organized</a:t>
            </a:r>
            <a:r>
              <a:rPr lang="hu-HU" sz="1400" b="1" dirty="0" smtClean="0">
                <a:solidFill>
                  <a:srgbClr val="FF0000"/>
                </a:solidFill>
                <a:latin typeface="+mn-lt"/>
              </a:rPr>
              <a:t> Market</a:t>
            </a:r>
            <a:endParaRPr lang="en-US" sz="1400" b="1" dirty="0">
              <a:solidFill>
                <a:srgbClr val="FF0000"/>
              </a:solidFill>
              <a:latin typeface="+mn-lt"/>
            </a:endParaRPr>
          </a:p>
        </p:txBody>
      </p:sp>
      <p:cxnSp>
        <p:nvCxnSpPr>
          <p:cNvPr id="4" name="Egyenes összekötő nyíllal 3"/>
          <p:cNvCxnSpPr/>
          <p:nvPr/>
        </p:nvCxnSpPr>
        <p:spPr>
          <a:xfrm>
            <a:off x="7084566" y="1677192"/>
            <a:ext cx="0" cy="677070"/>
          </a:xfrm>
          <a:prstGeom prst="straightConnector1">
            <a:avLst/>
          </a:prstGeom>
          <a:ln w="57150">
            <a:solidFill>
              <a:srgbClr val="00B050"/>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54" name="Egyenes összekötő nyíllal 53"/>
          <p:cNvCxnSpPr/>
          <p:nvPr/>
        </p:nvCxnSpPr>
        <p:spPr>
          <a:xfrm>
            <a:off x="7316191" y="3256809"/>
            <a:ext cx="0" cy="741432"/>
          </a:xfrm>
          <a:prstGeom prst="straightConnector1">
            <a:avLst/>
          </a:prstGeom>
          <a:ln w="57150">
            <a:solidFill>
              <a:srgbClr val="00B050"/>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0" name="Egyenes összekötő nyíllal 9"/>
          <p:cNvCxnSpPr/>
          <p:nvPr/>
        </p:nvCxnSpPr>
        <p:spPr>
          <a:xfrm flipH="1">
            <a:off x="5440164" y="2673349"/>
            <a:ext cx="959049" cy="2286744"/>
          </a:xfrm>
          <a:prstGeom prst="straightConnector1">
            <a:avLst/>
          </a:prstGeom>
          <a:ln w="57150">
            <a:solidFill>
              <a:srgbClr val="00B050"/>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32801" name="Text Box 17"/>
          <p:cNvSpPr txBox="1">
            <a:spLocks noChangeArrowheads="1"/>
          </p:cNvSpPr>
          <p:nvPr/>
        </p:nvSpPr>
        <p:spPr bwMode="auto">
          <a:xfrm>
            <a:off x="6167438" y="2354264"/>
            <a:ext cx="1979612" cy="902545"/>
          </a:xfrm>
          <a:prstGeom prst="rect">
            <a:avLst/>
          </a:prstGeom>
          <a:solidFill>
            <a:srgbClr val="FFFF99"/>
          </a:solidFill>
          <a:ln w="12700" algn="ctr">
            <a:solidFill>
              <a:schemeClr val="tx1"/>
            </a:solidFill>
            <a:miter lim="800000"/>
            <a:headEnd/>
            <a:tailEnd/>
          </a:ln>
        </p:spPr>
        <p:txBody>
          <a:bodyPr lIns="91431" tIns="45715" rIns="91431" bIns="45715">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20000"/>
              </a:spcBef>
              <a:spcAft>
                <a:spcPct val="0"/>
              </a:spcAft>
              <a:buClr>
                <a:schemeClr val="tx2"/>
              </a:buClr>
              <a:buChar char="•"/>
              <a:defRPr sz="2400">
                <a:solidFill>
                  <a:schemeClr val="tx1"/>
                </a:solidFill>
                <a:latin typeface="Arial" charset="0"/>
              </a:defRPr>
            </a:lvl6pPr>
            <a:lvl7pPr marL="2971800" indent="-228600" algn="ctr" eaLnBrk="0" fontAlgn="base" hangingPunct="0">
              <a:spcBef>
                <a:spcPct val="20000"/>
              </a:spcBef>
              <a:spcAft>
                <a:spcPct val="0"/>
              </a:spcAft>
              <a:buClr>
                <a:schemeClr val="tx2"/>
              </a:buClr>
              <a:buChar char="•"/>
              <a:defRPr sz="2400">
                <a:solidFill>
                  <a:schemeClr val="tx1"/>
                </a:solidFill>
                <a:latin typeface="Arial" charset="0"/>
              </a:defRPr>
            </a:lvl7pPr>
            <a:lvl8pPr marL="3429000" indent="-228600" algn="ctr" eaLnBrk="0" fontAlgn="base" hangingPunct="0">
              <a:spcBef>
                <a:spcPct val="20000"/>
              </a:spcBef>
              <a:spcAft>
                <a:spcPct val="0"/>
              </a:spcAft>
              <a:buClr>
                <a:schemeClr val="tx2"/>
              </a:buClr>
              <a:buChar char="•"/>
              <a:defRPr sz="2400">
                <a:solidFill>
                  <a:schemeClr val="tx1"/>
                </a:solidFill>
                <a:latin typeface="Arial" charset="0"/>
              </a:defRPr>
            </a:lvl8pPr>
            <a:lvl9pPr marL="3886200" indent="-228600" algn="ctr" eaLnBrk="0" fontAlgn="base" hangingPunct="0">
              <a:spcBef>
                <a:spcPct val="20000"/>
              </a:spcBef>
              <a:spcAft>
                <a:spcPct val="0"/>
              </a:spcAft>
              <a:buClr>
                <a:schemeClr val="tx2"/>
              </a:buClr>
              <a:buChar char="•"/>
              <a:defRPr sz="2400">
                <a:solidFill>
                  <a:schemeClr val="tx1"/>
                </a:solidFill>
                <a:latin typeface="Arial" charset="0"/>
              </a:defRPr>
            </a:lvl9pPr>
          </a:lstStyle>
          <a:p>
            <a:pPr algn="ctr" eaLnBrk="1" hangingPunct="1">
              <a:lnSpc>
                <a:spcPct val="105000"/>
              </a:lnSpc>
              <a:spcBef>
                <a:spcPct val="30000"/>
              </a:spcBef>
              <a:buClr>
                <a:schemeClr val="tx2"/>
              </a:buClr>
              <a:defRPr/>
            </a:pPr>
            <a:r>
              <a:rPr lang="en-US" sz="1400" dirty="0" smtClean="0">
                <a:solidFill>
                  <a:srgbClr val="000000"/>
                </a:solidFill>
                <a:latin typeface="+mn-lt"/>
                <a:cs typeface="+mn-cs"/>
              </a:rPr>
              <a:t>TSO</a:t>
            </a:r>
            <a:endParaRPr lang="hu-HU" sz="1400" dirty="0">
              <a:solidFill>
                <a:srgbClr val="000000"/>
              </a:solidFill>
              <a:latin typeface="+mn-lt"/>
            </a:endParaRPr>
          </a:p>
          <a:p>
            <a:pPr algn="ctr" eaLnBrk="1" hangingPunct="1">
              <a:lnSpc>
                <a:spcPct val="105000"/>
              </a:lnSpc>
              <a:spcBef>
                <a:spcPct val="30000"/>
              </a:spcBef>
              <a:buClr>
                <a:schemeClr val="tx2"/>
              </a:buClr>
              <a:defRPr/>
            </a:pPr>
            <a:r>
              <a:rPr lang="hu-HU" sz="1100" dirty="0" smtClean="0">
                <a:solidFill>
                  <a:srgbClr val="000000"/>
                </a:solidFill>
                <a:latin typeface="+mn-lt"/>
                <a:cs typeface="+mn-cs"/>
              </a:rPr>
              <a:t>(</a:t>
            </a:r>
            <a:r>
              <a:rPr lang="en-US" sz="1100" dirty="0" smtClean="0">
                <a:solidFill>
                  <a:srgbClr val="000000"/>
                </a:solidFill>
                <a:latin typeface="+mn-lt"/>
                <a:cs typeface="+mn-cs"/>
              </a:rPr>
              <a:t>Ancillary Services – Balancing Energy &amp; GCC, Purchase obligation </a:t>
            </a:r>
            <a:r>
              <a:rPr lang="hu-HU" sz="1100" dirty="0" smtClean="0">
                <a:solidFill>
                  <a:srgbClr val="000000"/>
                </a:solidFill>
                <a:latin typeface="+mn-lt"/>
                <a:cs typeface="+mn-cs"/>
              </a:rPr>
              <a:t>– RES)</a:t>
            </a:r>
            <a:endParaRPr lang="en-US" sz="1100" dirty="0">
              <a:solidFill>
                <a:srgbClr val="000000"/>
              </a:solidFill>
              <a:latin typeface="+mn-lt"/>
              <a:cs typeface="+mn-cs"/>
            </a:endParaRPr>
          </a:p>
        </p:txBody>
      </p:sp>
      <p:sp>
        <p:nvSpPr>
          <p:cNvPr id="32774" name="Text Box 11"/>
          <p:cNvSpPr txBox="1">
            <a:spLocks noChangeArrowheads="1"/>
          </p:cNvSpPr>
          <p:nvPr/>
        </p:nvSpPr>
        <p:spPr bwMode="auto">
          <a:xfrm>
            <a:off x="3241577" y="2999515"/>
            <a:ext cx="2194024" cy="835603"/>
          </a:xfrm>
          <a:prstGeom prst="rect">
            <a:avLst/>
          </a:prstGeom>
          <a:solidFill>
            <a:srgbClr val="FFC000"/>
          </a:solidFill>
          <a:ln w="12700" algn="ctr">
            <a:solidFill>
              <a:schemeClr val="tx1"/>
            </a:solidFill>
            <a:miter lim="800000"/>
            <a:headEnd/>
            <a:tailEnd/>
          </a:ln>
        </p:spPr>
        <p:txBody>
          <a:bodyPr wrap="square" lIns="91431" tIns="45715" rIns="91431" bIns="45715">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20000"/>
              </a:spcBef>
              <a:spcAft>
                <a:spcPct val="0"/>
              </a:spcAft>
              <a:buClr>
                <a:schemeClr val="tx2"/>
              </a:buClr>
              <a:buChar char="•"/>
              <a:defRPr sz="2400">
                <a:solidFill>
                  <a:schemeClr val="tx1"/>
                </a:solidFill>
                <a:latin typeface="Arial" charset="0"/>
              </a:defRPr>
            </a:lvl6pPr>
            <a:lvl7pPr marL="2971800" indent="-228600" algn="ctr" eaLnBrk="0" fontAlgn="base" hangingPunct="0">
              <a:spcBef>
                <a:spcPct val="20000"/>
              </a:spcBef>
              <a:spcAft>
                <a:spcPct val="0"/>
              </a:spcAft>
              <a:buClr>
                <a:schemeClr val="tx2"/>
              </a:buClr>
              <a:buChar char="•"/>
              <a:defRPr sz="2400">
                <a:solidFill>
                  <a:schemeClr val="tx1"/>
                </a:solidFill>
                <a:latin typeface="Arial" charset="0"/>
              </a:defRPr>
            </a:lvl7pPr>
            <a:lvl8pPr marL="3429000" indent="-228600" algn="ctr" eaLnBrk="0" fontAlgn="base" hangingPunct="0">
              <a:spcBef>
                <a:spcPct val="20000"/>
              </a:spcBef>
              <a:spcAft>
                <a:spcPct val="0"/>
              </a:spcAft>
              <a:buClr>
                <a:schemeClr val="tx2"/>
              </a:buClr>
              <a:buChar char="•"/>
              <a:defRPr sz="2400">
                <a:solidFill>
                  <a:schemeClr val="tx1"/>
                </a:solidFill>
                <a:latin typeface="Arial" charset="0"/>
              </a:defRPr>
            </a:lvl8pPr>
            <a:lvl9pPr marL="3886200" indent="-228600" algn="ctr" eaLnBrk="0" fontAlgn="base" hangingPunct="0">
              <a:spcBef>
                <a:spcPct val="20000"/>
              </a:spcBef>
              <a:spcAft>
                <a:spcPct val="0"/>
              </a:spcAft>
              <a:buClr>
                <a:schemeClr val="tx2"/>
              </a:buClr>
              <a:buChar char="•"/>
              <a:defRPr sz="2400">
                <a:solidFill>
                  <a:schemeClr val="tx1"/>
                </a:solidFill>
                <a:latin typeface="Arial" charset="0"/>
              </a:defRPr>
            </a:lvl9pPr>
          </a:lstStyle>
          <a:p>
            <a:pPr algn="ctr" eaLnBrk="1" hangingPunct="1">
              <a:lnSpc>
                <a:spcPct val="105000"/>
              </a:lnSpc>
              <a:spcBef>
                <a:spcPct val="30000"/>
              </a:spcBef>
              <a:buClr>
                <a:schemeClr val="tx2"/>
              </a:buClr>
              <a:defRPr/>
            </a:pPr>
            <a:r>
              <a:rPr lang="en-US" sz="1400" dirty="0">
                <a:solidFill>
                  <a:srgbClr val="000000"/>
                </a:solidFill>
                <a:latin typeface="+mn-lt"/>
                <a:cs typeface="+mn-cs"/>
              </a:rPr>
              <a:t>MVM as trader with significant market </a:t>
            </a:r>
            <a:r>
              <a:rPr lang="en-US" sz="1400" dirty="0" smtClean="0">
                <a:solidFill>
                  <a:srgbClr val="000000"/>
                </a:solidFill>
                <a:latin typeface="+mn-lt"/>
                <a:cs typeface="+mn-cs"/>
              </a:rPr>
              <a:t>power</a:t>
            </a:r>
            <a:endParaRPr lang="hu-HU" sz="1400" dirty="0" smtClean="0">
              <a:solidFill>
                <a:srgbClr val="000000"/>
              </a:solidFill>
              <a:latin typeface="+mn-lt"/>
              <a:cs typeface="+mn-cs"/>
            </a:endParaRPr>
          </a:p>
          <a:p>
            <a:pPr algn="ctr" eaLnBrk="1" hangingPunct="1">
              <a:lnSpc>
                <a:spcPct val="105000"/>
              </a:lnSpc>
              <a:spcBef>
                <a:spcPct val="30000"/>
              </a:spcBef>
              <a:buClr>
                <a:schemeClr val="tx2"/>
              </a:buClr>
              <a:defRPr/>
            </a:pPr>
            <a:r>
              <a:rPr lang="en-US" sz="1400" b="1" dirty="0" smtClean="0">
                <a:solidFill>
                  <a:srgbClr val="FF0000"/>
                </a:solidFill>
                <a:latin typeface="+mn-lt"/>
                <a:cs typeface="+mn-cs"/>
              </a:rPr>
              <a:t>Auction</a:t>
            </a:r>
            <a:r>
              <a:rPr lang="hu-HU" sz="1400" b="1" dirty="0" smtClean="0">
                <a:solidFill>
                  <a:srgbClr val="FF0000"/>
                </a:solidFill>
                <a:latin typeface="+mn-lt"/>
                <a:cs typeface="+mn-cs"/>
              </a:rPr>
              <a:t>/</a:t>
            </a:r>
            <a:r>
              <a:rPr lang="en-US" sz="1400" b="1" dirty="0" err="1" smtClean="0">
                <a:solidFill>
                  <a:srgbClr val="FF0000"/>
                </a:solidFill>
                <a:latin typeface="+mn-lt"/>
                <a:cs typeface="+mn-cs"/>
              </a:rPr>
              <a:t>Powerforum</a:t>
            </a:r>
            <a:r>
              <a:rPr lang="en-US" sz="1400" b="1" dirty="0" smtClean="0">
                <a:solidFill>
                  <a:srgbClr val="FF0000"/>
                </a:solidFill>
                <a:latin typeface="+mn-lt"/>
                <a:cs typeface="+mn-cs"/>
              </a:rPr>
              <a:t> </a:t>
            </a:r>
            <a:endParaRPr lang="en-US" sz="1400" b="1" dirty="0">
              <a:solidFill>
                <a:srgbClr val="FF0000"/>
              </a:solidFill>
              <a:latin typeface="+mn-lt"/>
              <a:cs typeface="+mn-cs"/>
            </a:endParaRPr>
          </a:p>
        </p:txBody>
      </p:sp>
      <p:sp>
        <p:nvSpPr>
          <p:cNvPr id="32775" name="Text Box 13"/>
          <p:cNvSpPr txBox="1">
            <a:spLocks noChangeArrowheads="1"/>
          </p:cNvSpPr>
          <p:nvPr/>
        </p:nvSpPr>
        <p:spPr bwMode="auto">
          <a:xfrm>
            <a:off x="1165223" y="3102650"/>
            <a:ext cx="1450147" cy="544754"/>
          </a:xfrm>
          <a:prstGeom prst="rect">
            <a:avLst/>
          </a:prstGeom>
          <a:solidFill>
            <a:srgbClr val="FFCC00"/>
          </a:solidFill>
          <a:ln w="12700" algn="ctr">
            <a:solidFill>
              <a:schemeClr val="tx1"/>
            </a:solidFill>
            <a:miter lim="800000"/>
            <a:headEnd/>
            <a:tailEnd/>
          </a:ln>
        </p:spPr>
        <p:txBody>
          <a:bodyPr wrap="square" lIns="91431" tIns="45715" rIns="91431" bIns="45715">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20000"/>
              </a:spcBef>
              <a:spcAft>
                <a:spcPct val="0"/>
              </a:spcAft>
              <a:buClr>
                <a:schemeClr val="tx2"/>
              </a:buClr>
              <a:buChar char="•"/>
              <a:defRPr sz="2400">
                <a:solidFill>
                  <a:schemeClr val="tx1"/>
                </a:solidFill>
                <a:latin typeface="Arial" charset="0"/>
              </a:defRPr>
            </a:lvl6pPr>
            <a:lvl7pPr marL="2971800" indent="-228600" algn="ctr" eaLnBrk="0" fontAlgn="base" hangingPunct="0">
              <a:spcBef>
                <a:spcPct val="20000"/>
              </a:spcBef>
              <a:spcAft>
                <a:spcPct val="0"/>
              </a:spcAft>
              <a:buClr>
                <a:schemeClr val="tx2"/>
              </a:buClr>
              <a:buChar char="•"/>
              <a:defRPr sz="2400">
                <a:solidFill>
                  <a:schemeClr val="tx1"/>
                </a:solidFill>
                <a:latin typeface="Arial" charset="0"/>
              </a:defRPr>
            </a:lvl7pPr>
            <a:lvl8pPr marL="3429000" indent="-228600" algn="ctr" eaLnBrk="0" fontAlgn="base" hangingPunct="0">
              <a:spcBef>
                <a:spcPct val="20000"/>
              </a:spcBef>
              <a:spcAft>
                <a:spcPct val="0"/>
              </a:spcAft>
              <a:buClr>
                <a:schemeClr val="tx2"/>
              </a:buClr>
              <a:buChar char="•"/>
              <a:defRPr sz="2400">
                <a:solidFill>
                  <a:schemeClr val="tx1"/>
                </a:solidFill>
                <a:latin typeface="Arial" charset="0"/>
              </a:defRPr>
            </a:lvl8pPr>
            <a:lvl9pPr marL="3886200" indent="-228600" algn="ctr" eaLnBrk="0" fontAlgn="base" hangingPunct="0">
              <a:spcBef>
                <a:spcPct val="20000"/>
              </a:spcBef>
              <a:spcAft>
                <a:spcPct val="0"/>
              </a:spcAft>
              <a:buClr>
                <a:schemeClr val="tx2"/>
              </a:buClr>
              <a:buChar char="•"/>
              <a:defRPr sz="2400">
                <a:solidFill>
                  <a:schemeClr val="tx1"/>
                </a:solidFill>
                <a:latin typeface="Arial" charset="0"/>
              </a:defRPr>
            </a:lvl9pPr>
          </a:lstStyle>
          <a:p>
            <a:pPr algn="ctr" eaLnBrk="1" hangingPunct="1">
              <a:lnSpc>
                <a:spcPct val="105000"/>
              </a:lnSpc>
              <a:spcBef>
                <a:spcPct val="30000"/>
              </a:spcBef>
              <a:buClr>
                <a:schemeClr val="tx2"/>
              </a:buClr>
              <a:defRPr/>
            </a:pPr>
            <a:r>
              <a:rPr lang="en-US" sz="1400" dirty="0">
                <a:solidFill>
                  <a:srgbClr val="000000"/>
                </a:solidFill>
                <a:latin typeface="+mn-lt"/>
                <a:cs typeface="+mn-cs"/>
              </a:rPr>
              <a:t>Universal suppliers</a:t>
            </a:r>
          </a:p>
        </p:txBody>
      </p:sp>
      <p:sp>
        <p:nvSpPr>
          <p:cNvPr id="32777" name="Text Box 16"/>
          <p:cNvSpPr txBox="1">
            <a:spLocks noChangeArrowheads="1"/>
          </p:cNvSpPr>
          <p:nvPr/>
        </p:nvSpPr>
        <p:spPr bwMode="auto">
          <a:xfrm>
            <a:off x="3651997" y="4956847"/>
            <a:ext cx="2253619" cy="544754"/>
          </a:xfrm>
          <a:prstGeom prst="rect">
            <a:avLst/>
          </a:prstGeom>
          <a:solidFill>
            <a:srgbClr val="FFFF99"/>
          </a:solidFill>
          <a:ln w="12700" algn="ctr">
            <a:solidFill>
              <a:schemeClr val="tx1"/>
            </a:solidFill>
            <a:miter lim="800000"/>
            <a:headEnd/>
            <a:tailEnd/>
          </a:ln>
        </p:spPr>
        <p:txBody>
          <a:bodyPr wrap="square" lIns="91431" tIns="45715" rIns="91431" bIns="45715">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20000"/>
              </a:spcBef>
              <a:spcAft>
                <a:spcPct val="0"/>
              </a:spcAft>
              <a:buClr>
                <a:schemeClr val="tx2"/>
              </a:buClr>
              <a:buChar char="•"/>
              <a:defRPr sz="2400">
                <a:solidFill>
                  <a:schemeClr val="tx1"/>
                </a:solidFill>
                <a:latin typeface="Arial" charset="0"/>
              </a:defRPr>
            </a:lvl6pPr>
            <a:lvl7pPr marL="2971800" indent="-228600" algn="ctr" eaLnBrk="0" fontAlgn="base" hangingPunct="0">
              <a:spcBef>
                <a:spcPct val="20000"/>
              </a:spcBef>
              <a:spcAft>
                <a:spcPct val="0"/>
              </a:spcAft>
              <a:buClr>
                <a:schemeClr val="tx2"/>
              </a:buClr>
              <a:buChar char="•"/>
              <a:defRPr sz="2400">
                <a:solidFill>
                  <a:schemeClr val="tx1"/>
                </a:solidFill>
                <a:latin typeface="Arial" charset="0"/>
              </a:defRPr>
            </a:lvl7pPr>
            <a:lvl8pPr marL="3429000" indent="-228600" algn="ctr" eaLnBrk="0" fontAlgn="base" hangingPunct="0">
              <a:spcBef>
                <a:spcPct val="20000"/>
              </a:spcBef>
              <a:spcAft>
                <a:spcPct val="0"/>
              </a:spcAft>
              <a:buClr>
                <a:schemeClr val="tx2"/>
              </a:buClr>
              <a:buChar char="•"/>
              <a:defRPr sz="2400">
                <a:solidFill>
                  <a:schemeClr val="tx1"/>
                </a:solidFill>
                <a:latin typeface="Arial" charset="0"/>
              </a:defRPr>
            </a:lvl8pPr>
            <a:lvl9pPr marL="3886200" indent="-228600" algn="ctr" eaLnBrk="0" fontAlgn="base" hangingPunct="0">
              <a:spcBef>
                <a:spcPct val="20000"/>
              </a:spcBef>
              <a:spcAft>
                <a:spcPct val="0"/>
              </a:spcAft>
              <a:buClr>
                <a:schemeClr val="tx2"/>
              </a:buClr>
              <a:buChar char="•"/>
              <a:defRPr sz="2400">
                <a:solidFill>
                  <a:schemeClr val="tx1"/>
                </a:solidFill>
                <a:latin typeface="Arial" charset="0"/>
              </a:defRPr>
            </a:lvl9pPr>
          </a:lstStyle>
          <a:p>
            <a:pPr algn="ctr" eaLnBrk="1" hangingPunct="1">
              <a:lnSpc>
                <a:spcPct val="105000"/>
              </a:lnSpc>
              <a:spcBef>
                <a:spcPct val="30000"/>
              </a:spcBef>
              <a:buClr>
                <a:schemeClr val="tx2"/>
              </a:buClr>
              <a:defRPr/>
            </a:pPr>
            <a:r>
              <a:rPr lang="en-US" sz="1400" dirty="0">
                <a:solidFill>
                  <a:srgbClr val="000000"/>
                </a:solidFill>
                <a:latin typeface="+mn-lt"/>
                <a:cs typeface="+mn-cs"/>
              </a:rPr>
              <a:t>Competitive market consumers</a:t>
            </a:r>
          </a:p>
        </p:txBody>
      </p:sp>
      <p:sp>
        <p:nvSpPr>
          <p:cNvPr id="32799" name="Oval 42"/>
          <p:cNvSpPr>
            <a:spLocks noChangeArrowheads="1"/>
          </p:cNvSpPr>
          <p:nvPr/>
        </p:nvSpPr>
        <p:spPr bwMode="auto">
          <a:xfrm>
            <a:off x="7596336" y="1255849"/>
            <a:ext cx="1475656" cy="3219960"/>
          </a:xfrm>
          <a:prstGeom prst="ellipse">
            <a:avLst/>
          </a:prstGeom>
          <a:noFill/>
          <a:ln w="44450"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square" lIns="91431" tIns="45715" rIns="91431" bIns="45715" anchor="ctr">
            <a:spAutoFit/>
          </a:bodyPr>
          <a:lstStyle/>
          <a:p>
            <a:pPr algn="ctr">
              <a:lnSpc>
                <a:spcPct val="105000"/>
              </a:lnSpc>
              <a:spcBef>
                <a:spcPct val="30000"/>
              </a:spcBef>
              <a:buClr>
                <a:schemeClr val="tx2"/>
              </a:buClr>
              <a:defRPr/>
            </a:pPr>
            <a:endParaRPr lang="hu-HU" sz="1400" dirty="0" smtClean="0">
              <a:solidFill>
                <a:srgbClr val="000000"/>
              </a:solidFill>
              <a:latin typeface="+mn-lt"/>
              <a:cs typeface="+mn-cs"/>
            </a:endParaRPr>
          </a:p>
          <a:p>
            <a:pPr algn="ctr">
              <a:lnSpc>
                <a:spcPct val="105000"/>
              </a:lnSpc>
              <a:spcBef>
                <a:spcPct val="30000"/>
              </a:spcBef>
              <a:buClr>
                <a:schemeClr val="tx2"/>
              </a:buClr>
              <a:defRPr/>
            </a:pPr>
            <a:endParaRPr lang="hu-HU" sz="1400" dirty="0" smtClean="0">
              <a:solidFill>
                <a:srgbClr val="000000"/>
              </a:solidFill>
              <a:latin typeface="+mn-lt"/>
              <a:cs typeface="+mn-cs"/>
            </a:endParaRPr>
          </a:p>
          <a:p>
            <a:pPr algn="ctr">
              <a:lnSpc>
                <a:spcPct val="105000"/>
              </a:lnSpc>
              <a:spcBef>
                <a:spcPct val="30000"/>
              </a:spcBef>
              <a:buClr>
                <a:schemeClr val="tx2"/>
              </a:buClr>
              <a:defRPr/>
            </a:pPr>
            <a:endParaRPr lang="hu-HU" sz="1400" dirty="0" smtClean="0">
              <a:solidFill>
                <a:srgbClr val="000000"/>
              </a:solidFill>
              <a:latin typeface="+mn-lt"/>
              <a:cs typeface="+mn-cs"/>
            </a:endParaRPr>
          </a:p>
          <a:p>
            <a:pPr algn="ctr">
              <a:lnSpc>
                <a:spcPct val="105000"/>
              </a:lnSpc>
              <a:spcBef>
                <a:spcPct val="30000"/>
              </a:spcBef>
              <a:buClr>
                <a:schemeClr val="tx2"/>
              </a:buClr>
              <a:defRPr/>
            </a:pPr>
            <a:r>
              <a:rPr lang="en-US" sz="1400" b="1" dirty="0" smtClean="0">
                <a:solidFill>
                  <a:srgbClr val="FF0000"/>
                </a:solidFill>
                <a:latin typeface="+mn-lt"/>
                <a:cs typeface="+mn-cs"/>
              </a:rPr>
              <a:t>Market Coupling</a:t>
            </a:r>
            <a:endParaRPr lang="hu-HU" sz="1400" b="1" dirty="0" smtClean="0">
              <a:solidFill>
                <a:srgbClr val="FF0000"/>
              </a:solidFill>
              <a:latin typeface="+mn-lt"/>
              <a:cs typeface="+mn-cs"/>
            </a:endParaRPr>
          </a:p>
          <a:p>
            <a:pPr algn="ctr">
              <a:lnSpc>
                <a:spcPct val="105000"/>
              </a:lnSpc>
              <a:spcBef>
                <a:spcPct val="30000"/>
              </a:spcBef>
              <a:buClr>
                <a:schemeClr val="tx2"/>
              </a:buClr>
              <a:defRPr/>
            </a:pPr>
            <a:endParaRPr lang="hu-HU" sz="1400" dirty="0" smtClean="0">
              <a:solidFill>
                <a:srgbClr val="000000"/>
              </a:solidFill>
              <a:latin typeface="+mn-lt"/>
              <a:cs typeface="+mn-cs"/>
            </a:endParaRPr>
          </a:p>
          <a:p>
            <a:pPr algn="ctr">
              <a:lnSpc>
                <a:spcPct val="105000"/>
              </a:lnSpc>
              <a:spcBef>
                <a:spcPct val="30000"/>
              </a:spcBef>
              <a:buClr>
                <a:schemeClr val="tx2"/>
              </a:buClr>
              <a:defRPr/>
            </a:pPr>
            <a:endParaRPr lang="hu-HU" sz="1400" dirty="0" smtClean="0">
              <a:solidFill>
                <a:srgbClr val="000000"/>
              </a:solidFill>
              <a:latin typeface="+mn-lt"/>
              <a:cs typeface="+mn-cs"/>
            </a:endParaRPr>
          </a:p>
          <a:p>
            <a:pPr algn="ctr">
              <a:lnSpc>
                <a:spcPct val="105000"/>
              </a:lnSpc>
              <a:spcBef>
                <a:spcPct val="30000"/>
              </a:spcBef>
              <a:buClr>
                <a:schemeClr val="tx2"/>
              </a:buClr>
              <a:defRPr/>
            </a:pPr>
            <a:endParaRPr lang="en-US" sz="1400" dirty="0">
              <a:solidFill>
                <a:srgbClr val="000000"/>
              </a:solidFill>
              <a:latin typeface="+mn-lt"/>
              <a:cs typeface="+mn-cs"/>
            </a:endParaRPr>
          </a:p>
        </p:txBody>
      </p:sp>
      <p:sp>
        <p:nvSpPr>
          <p:cNvPr id="46" name="Oval 42"/>
          <p:cNvSpPr>
            <a:spLocks noChangeArrowheads="1"/>
          </p:cNvSpPr>
          <p:nvPr/>
        </p:nvSpPr>
        <p:spPr bwMode="auto">
          <a:xfrm>
            <a:off x="4370066" y="1285062"/>
            <a:ext cx="1475656" cy="4037937"/>
          </a:xfrm>
          <a:prstGeom prst="ellipse">
            <a:avLst/>
          </a:prstGeom>
          <a:noFill/>
          <a:ln w="44450"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square" lIns="91431" tIns="45715" rIns="91431" bIns="45715" anchor="ctr">
            <a:spAutoFit/>
          </a:bodyPr>
          <a:lstStyle/>
          <a:p>
            <a:pPr algn="ctr">
              <a:lnSpc>
                <a:spcPct val="105000"/>
              </a:lnSpc>
              <a:spcBef>
                <a:spcPct val="30000"/>
              </a:spcBef>
              <a:buClr>
                <a:schemeClr val="tx2"/>
              </a:buClr>
              <a:defRPr/>
            </a:pPr>
            <a:r>
              <a:rPr lang="hu-HU" sz="1400" b="1" dirty="0" smtClean="0">
                <a:solidFill>
                  <a:srgbClr val="FF0000"/>
                </a:solidFill>
                <a:latin typeface="+mn-lt"/>
                <a:cs typeface="+mn-cs"/>
              </a:rPr>
              <a:t>OTC Market</a:t>
            </a:r>
          </a:p>
          <a:p>
            <a:pPr algn="ctr">
              <a:lnSpc>
                <a:spcPct val="105000"/>
              </a:lnSpc>
              <a:spcBef>
                <a:spcPct val="30000"/>
              </a:spcBef>
              <a:buClr>
                <a:schemeClr val="tx2"/>
              </a:buClr>
              <a:defRPr/>
            </a:pPr>
            <a:endParaRPr lang="hu-HU" sz="1400" dirty="0" smtClean="0">
              <a:solidFill>
                <a:srgbClr val="000000"/>
              </a:solidFill>
              <a:latin typeface="+mn-lt"/>
              <a:cs typeface="+mn-cs"/>
            </a:endParaRPr>
          </a:p>
          <a:p>
            <a:pPr algn="ctr">
              <a:lnSpc>
                <a:spcPct val="105000"/>
              </a:lnSpc>
              <a:spcBef>
                <a:spcPct val="30000"/>
              </a:spcBef>
              <a:buClr>
                <a:schemeClr val="tx2"/>
              </a:buClr>
              <a:defRPr/>
            </a:pPr>
            <a:endParaRPr lang="hu-HU" sz="1400" dirty="0" smtClean="0">
              <a:solidFill>
                <a:srgbClr val="000000"/>
              </a:solidFill>
              <a:latin typeface="+mn-lt"/>
              <a:cs typeface="+mn-cs"/>
            </a:endParaRPr>
          </a:p>
          <a:p>
            <a:pPr algn="ctr">
              <a:lnSpc>
                <a:spcPct val="105000"/>
              </a:lnSpc>
              <a:spcBef>
                <a:spcPct val="30000"/>
              </a:spcBef>
              <a:buClr>
                <a:schemeClr val="tx2"/>
              </a:buClr>
              <a:defRPr/>
            </a:pPr>
            <a:endParaRPr lang="hu-HU" sz="1400" dirty="0" smtClean="0">
              <a:solidFill>
                <a:srgbClr val="000000"/>
              </a:solidFill>
              <a:latin typeface="+mn-lt"/>
              <a:cs typeface="+mn-cs"/>
            </a:endParaRPr>
          </a:p>
          <a:p>
            <a:pPr algn="ctr">
              <a:lnSpc>
                <a:spcPct val="105000"/>
              </a:lnSpc>
              <a:spcBef>
                <a:spcPct val="30000"/>
              </a:spcBef>
              <a:buClr>
                <a:schemeClr val="tx2"/>
              </a:buClr>
              <a:defRPr/>
            </a:pPr>
            <a:endParaRPr lang="hu-HU" sz="1400" b="1" dirty="0">
              <a:solidFill>
                <a:srgbClr val="FF0000"/>
              </a:solidFill>
              <a:latin typeface="+mn-lt"/>
            </a:endParaRPr>
          </a:p>
          <a:p>
            <a:pPr algn="ctr">
              <a:lnSpc>
                <a:spcPct val="105000"/>
              </a:lnSpc>
              <a:spcBef>
                <a:spcPct val="30000"/>
              </a:spcBef>
              <a:buClr>
                <a:schemeClr val="tx2"/>
              </a:buClr>
              <a:defRPr/>
            </a:pPr>
            <a:endParaRPr lang="hu-HU" sz="1400" b="1" dirty="0" smtClean="0">
              <a:solidFill>
                <a:srgbClr val="FF0000"/>
              </a:solidFill>
              <a:latin typeface="+mn-lt"/>
              <a:cs typeface="+mn-cs"/>
            </a:endParaRPr>
          </a:p>
          <a:p>
            <a:pPr algn="ctr">
              <a:lnSpc>
                <a:spcPct val="105000"/>
              </a:lnSpc>
              <a:spcBef>
                <a:spcPct val="30000"/>
              </a:spcBef>
              <a:buClr>
                <a:schemeClr val="tx2"/>
              </a:buClr>
              <a:defRPr/>
            </a:pPr>
            <a:endParaRPr lang="hu-HU" sz="1400" dirty="0" smtClean="0">
              <a:solidFill>
                <a:srgbClr val="000000"/>
              </a:solidFill>
              <a:latin typeface="+mn-lt"/>
              <a:cs typeface="+mn-cs"/>
            </a:endParaRPr>
          </a:p>
          <a:p>
            <a:pPr algn="ctr">
              <a:lnSpc>
                <a:spcPct val="105000"/>
              </a:lnSpc>
              <a:spcBef>
                <a:spcPct val="30000"/>
              </a:spcBef>
              <a:buClr>
                <a:schemeClr val="tx2"/>
              </a:buClr>
              <a:defRPr/>
            </a:pPr>
            <a:endParaRPr lang="hu-HU" sz="1400" dirty="0" smtClean="0">
              <a:solidFill>
                <a:srgbClr val="000000"/>
              </a:solidFill>
              <a:latin typeface="+mn-lt"/>
              <a:cs typeface="+mn-cs"/>
            </a:endParaRPr>
          </a:p>
          <a:p>
            <a:pPr algn="ctr">
              <a:lnSpc>
                <a:spcPct val="105000"/>
              </a:lnSpc>
              <a:spcBef>
                <a:spcPct val="30000"/>
              </a:spcBef>
              <a:buClr>
                <a:schemeClr val="tx2"/>
              </a:buClr>
              <a:defRPr/>
            </a:pPr>
            <a:endParaRPr lang="en-US" sz="1400" dirty="0">
              <a:solidFill>
                <a:srgbClr val="000000"/>
              </a:solidFill>
              <a:latin typeface="+mn-lt"/>
              <a:cs typeface="+mn-cs"/>
            </a:endParaRPr>
          </a:p>
        </p:txBody>
      </p:sp>
    </p:spTree>
    <p:extLst>
      <p:ext uri="{BB962C8B-B14F-4D97-AF65-F5344CB8AC3E}">
        <p14:creationId xmlns:p14="http://schemas.microsoft.com/office/powerpoint/2010/main" val="263008151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52" name="Rectangle 49"/>
          <p:cNvSpPr>
            <a:spLocks noChangeArrowheads="1"/>
          </p:cNvSpPr>
          <p:nvPr/>
        </p:nvSpPr>
        <p:spPr bwMode="auto">
          <a:xfrm>
            <a:off x="537369" y="528941"/>
            <a:ext cx="8069262" cy="342900"/>
          </a:xfrm>
          <a:prstGeom prst="rect">
            <a:avLst/>
          </a:prstGeom>
          <a:noFill/>
          <a:ln w="9525">
            <a:noFill/>
            <a:miter lim="800000"/>
            <a:headEnd/>
            <a:tailEnd/>
          </a:ln>
          <a:effectLst/>
        </p:spPr>
        <p:txBody>
          <a:bodyPr lIns="91431" tIns="45715" rIns="91431" bIns="45715" anchor="ctr"/>
          <a:lstStyle/>
          <a:p>
            <a:pPr algn="ctr">
              <a:buClr>
                <a:schemeClr val="tx2"/>
              </a:buClr>
              <a:defRPr/>
            </a:pPr>
            <a:r>
              <a:rPr lang="en-US" sz="2400" b="1" dirty="0" smtClean="0"/>
              <a:t>Balance Circle </a:t>
            </a:r>
            <a:r>
              <a:rPr lang="hu-HU" sz="2400" b="1" dirty="0" smtClean="0"/>
              <a:t>(</a:t>
            </a:r>
            <a:r>
              <a:rPr lang="hu-HU" sz="2400" b="1" dirty="0"/>
              <a:t>BRP) </a:t>
            </a:r>
            <a:r>
              <a:rPr lang="hu-HU" sz="2400" b="1" dirty="0" smtClean="0"/>
              <a:t>System</a:t>
            </a:r>
            <a:endParaRPr lang="en-US" sz="2400" b="1" dirty="0">
              <a:latin typeface="+mn-lt"/>
            </a:endParaRPr>
          </a:p>
        </p:txBody>
      </p:sp>
      <p:sp>
        <p:nvSpPr>
          <p:cNvPr id="2" name="Dia számának helye 1"/>
          <p:cNvSpPr>
            <a:spLocks noGrp="1"/>
          </p:cNvSpPr>
          <p:nvPr>
            <p:ph type="sldNum" sz="quarter" idx="12"/>
          </p:nvPr>
        </p:nvSpPr>
        <p:spPr/>
        <p:txBody>
          <a:bodyPr/>
          <a:lstStyle/>
          <a:p>
            <a:pPr>
              <a:defRPr/>
            </a:pPr>
            <a:fld id="{96048061-A2F8-44CE-97AB-116B0BBC5F3E}" type="slidenum">
              <a:rPr lang="en-US" smtClean="0"/>
              <a:pPr>
                <a:defRPr/>
              </a:pPr>
              <a:t>15</a:t>
            </a:fld>
            <a:endParaRPr lang="en-US"/>
          </a:p>
        </p:txBody>
      </p:sp>
      <p:sp>
        <p:nvSpPr>
          <p:cNvPr id="45" name="Text Box 5"/>
          <p:cNvSpPr txBox="1">
            <a:spLocks noChangeArrowheads="1"/>
          </p:cNvSpPr>
          <p:nvPr/>
        </p:nvSpPr>
        <p:spPr bwMode="auto">
          <a:xfrm>
            <a:off x="0" y="0"/>
            <a:ext cx="3131840" cy="400110"/>
          </a:xfrm>
          <a:prstGeom prst="rect">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000" b="1" dirty="0">
                <a:solidFill>
                  <a:schemeClr val="bg1"/>
                </a:solidFill>
                <a:latin typeface="Arial Black" pitchFamily="34" charset="0"/>
              </a:rPr>
              <a:t>Hungarian Energy and Public Utility Regulatory Authority</a:t>
            </a:r>
          </a:p>
        </p:txBody>
      </p:sp>
      <p:grpSp>
        <p:nvGrpSpPr>
          <p:cNvPr id="40" name="Csoportba foglalás 39"/>
          <p:cNvGrpSpPr/>
          <p:nvPr/>
        </p:nvGrpSpPr>
        <p:grpSpPr>
          <a:xfrm>
            <a:off x="479424" y="979488"/>
            <a:ext cx="7764984" cy="5041800"/>
            <a:chOff x="755650" y="908050"/>
            <a:chExt cx="7199313" cy="4832350"/>
          </a:xfrm>
        </p:grpSpPr>
        <p:sp>
          <p:nvSpPr>
            <p:cNvPr id="41" name="Freeform 4"/>
            <p:cNvSpPr>
              <a:spLocks/>
            </p:cNvSpPr>
            <p:nvPr/>
          </p:nvSpPr>
          <p:spPr bwMode="auto">
            <a:xfrm>
              <a:off x="1042988" y="1484313"/>
              <a:ext cx="6911975" cy="4256087"/>
            </a:xfrm>
            <a:custGeom>
              <a:avLst/>
              <a:gdLst>
                <a:gd name="T0" fmla="*/ 2147483647 w 3469"/>
                <a:gd name="T1" fmla="*/ 2147483647 h 2051"/>
                <a:gd name="T2" fmla="*/ 2147483647 w 3469"/>
                <a:gd name="T3" fmla="*/ 2147483647 h 2051"/>
                <a:gd name="T4" fmla="*/ 2147483647 w 3469"/>
                <a:gd name="T5" fmla="*/ 2147483647 h 2051"/>
                <a:gd name="T6" fmla="*/ 2147483647 w 3469"/>
                <a:gd name="T7" fmla="*/ 2147483647 h 2051"/>
                <a:gd name="T8" fmla="*/ 2147483647 w 3469"/>
                <a:gd name="T9" fmla="*/ 2147483647 h 2051"/>
                <a:gd name="T10" fmla="*/ 2147483647 w 3469"/>
                <a:gd name="T11" fmla="*/ 2147483647 h 2051"/>
                <a:gd name="T12" fmla="*/ 2147483647 w 3469"/>
                <a:gd name="T13" fmla="*/ 2147483647 h 2051"/>
                <a:gd name="T14" fmla="*/ 2147483647 w 3469"/>
                <a:gd name="T15" fmla="*/ 2147483647 h 2051"/>
                <a:gd name="T16" fmla="*/ 2147483647 w 3469"/>
                <a:gd name="T17" fmla="*/ 2147483647 h 2051"/>
                <a:gd name="T18" fmla="*/ 2147483647 w 3469"/>
                <a:gd name="T19" fmla="*/ 2147483647 h 2051"/>
                <a:gd name="T20" fmla="*/ 2147483647 w 3469"/>
                <a:gd name="T21" fmla="*/ 2147483647 h 2051"/>
                <a:gd name="T22" fmla="*/ 2147483647 w 3469"/>
                <a:gd name="T23" fmla="*/ 2147483647 h 2051"/>
                <a:gd name="T24" fmla="*/ 2147483647 w 3469"/>
                <a:gd name="T25" fmla="*/ 2147483647 h 2051"/>
                <a:gd name="T26" fmla="*/ 2147483647 w 3469"/>
                <a:gd name="T27" fmla="*/ 2147483647 h 2051"/>
                <a:gd name="T28" fmla="*/ 2147483647 w 3469"/>
                <a:gd name="T29" fmla="*/ 2147483647 h 2051"/>
                <a:gd name="T30" fmla="*/ 2147483647 w 3469"/>
                <a:gd name="T31" fmla="*/ 2147483647 h 2051"/>
                <a:gd name="T32" fmla="*/ 2147483647 w 3469"/>
                <a:gd name="T33" fmla="*/ 2147483647 h 2051"/>
                <a:gd name="T34" fmla="*/ 2147483647 w 3469"/>
                <a:gd name="T35" fmla="*/ 2147483647 h 2051"/>
                <a:gd name="T36" fmla="*/ 2147483647 w 3469"/>
                <a:gd name="T37" fmla="*/ 2147483647 h 2051"/>
                <a:gd name="T38" fmla="*/ 2147483647 w 3469"/>
                <a:gd name="T39" fmla="*/ 2147483647 h 2051"/>
                <a:gd name="T40" fmla="*/ 2147483647 w 3469"/>
                <a:gd name="T41" fmla="*/ 2147483647 h 2051"/>
                <a:gd name="T42" fmla="*/ 2147483647 w 3469"/>
                <a:gd name="T43" fmla="*/ 2147483647 h 2051"/>
                <a:gd name="T44" fmla="*/ 2147483647 w 3469"/>
                <a:gd name="T45" fmla="*/ 2147483647 h 2051"/>
                <a:gd name="T46" fmla="*/ 2147483647 w 3469"/>
                <a:gd name="T47" fmla="*/ 2147483647 h 2051"/>
                <a:gd name="T48" fmla="*/ 2147483647 w 3469"/>
                <a:gd name="T49" fmla="*/ 2147483647 h 2051"/>
                <a:gd name="T50" fmla="*/ 2147483647 w 3469"/>
                <a:gd name="T51" fmla="*/ 2147483647 h 2051"/>
                <a:gd name="T52" fmla="*/ 2147483647 w 3469"/>
                <a:gd name="T53" fmla="*/ 2147483647 h 2051"/>
                <a:gd name="T54" fmla="*/ 2147483647 w 3469"/>
                <a:gd name="T55" fmla="*/ 2147483647 h 2051"/>
                <a:gd name="T56" fmla="*/ 2147483647 w 3469"/>
                <a:gd name="T57" fmla="*/ 2147483647 h 2051"/>
                <a:gd name="T58" fmla="*/ 2147483647 w 3469"/>
                <a:gd name="T59" fmla="*/ 2147483647 h 2051"/>
                <a:gd name="T60" fmla="*/ 2147483647 w 3469"/>
                <a:gd name="T61" fmla="*/ 2147483647 h 2051"/>
                <a:gd name="T62" fmla="*/ 2147483647 w 3469"/>
                <a:gd name="T63" fmla="*/ 2147483647 h 2051"/>
                <a:gd name="T64" fmla="*/ 2147483647 w 3469"/>
                <a:gd name="T65" fmla="*/ 2147483647 h 2051"/>
                <a:gd name="T66" fmla="*/ 2147483647 w 3469"/>
                <a:gd name="T67" fmla="*/ 2147483647 h 2051"/>
                <a:gd name="T68" fmla="*/ 2147483647 w 3469"/>
                <a:gd name="T69" fmla="*/ 2147483647 h 2051"/>
                <a:gd name="T70" fmla="*/ 2147483647 w 3469"/>
                <a:gd name="T71" fmla="*/ 2147483647 h 2051"/>
                <a:gd name="T72" fmla="*/ 2147483647 w 3469"/>
                <a:gd name="T73" fmla="*/ 0 h 2051"/>
                <a:gd name="T74" fmla="*/ 2147483647 w 3469"/>
                <a:gd name="T75" fmla="*/ 2147483647 h 2051"/>
                <a:gd name="T76" fmla="*/ 2147483647 w 3469"/>
                <a:gd name="T77" fmla="*/ 2147483647 h 2051"/>
                <a:gd name="T78" fmla="*/ 2147483647 w 3469"/>
                <a:gd name="T79" fmla="*/ 2147483647 h 2051"/>
                <a:gd name="T80" fmla="*/ 2147483647 w 3469"/>
                <a:gd name="T81" fmla="*/ 2147483647 h 2051"/>
                <a:gd name="T82" fmla="*/ 2147483647 w 3469"/>
                <a:gd name="T83" fmla="*/ 2147483647 h 2051"/>
                <a:gd name="T84" fmla="*/ 2147483647 w 3469"/>
                <a:gd name="T85" fmla="*/ 2147483647 h 2051"/>
                <a:gd name="T86" fmla="*/ 2147483647 w 3469"/>
                <a:gd name="T87" fmla="*/ 2147483647 h 2051"/>
                <a:gd name="T88" fmla="*/ 2147483647 w 3469"/>
                <a:gd name="T89" fmla="*/ 2147483647 h 2051"/>
                <a:gd name="T90" fmla="*/ 2147483647 w 3469"/>
                <a:gd name="T91" fmla="*/ 2147483647 h 2051"/>
                <a:gd name="T92" fmla="*/ 2147483647 w 3469"/>
                <a:gd name="T93" fmla="*/ 2147483647 h 2051"/>
                <a:gd name="T94" fmla="*/ 2147483647 w 3469"/>
                <a:gd name="T95" fmla="*/ 2147483647 h 2051"/>
                <a:gd name="T96" fmla="*/ 2147483647 w 3469"/>
                <a:gd name="T97" fmla="*/ 2147483647 h 2051"/>
                <a:gd name="T98" fmla="*/ 2147483647 w 3469"/>
                <a:gd name="T99" fmla="*/ 2147483647 h 20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469" h="2051">
                  <a:moveTo>
                    <a:pt x="300" y="580"/>
                  </a:moveTo>
                  <a:lnTo>
                    <a:pt x="278" y="600"/>
                  </a:lnTo>
                  <a:lnTo>
                    <a:pt x="239" y="617"/>
                  </a:lnTo>
                  <a:lnTo>
                    <a:pt x="202" y="617"/>
                  </a:lnTo>
                  <a:lnTo>
                    <a:pt x="221" y="646"/>
                  </a:lnTo>
                  <a:lnTo>
                    <a:pt x="251" y="666"/>
                  </a:lnTo>
                  <a:lnTo>
                    <a:pt x="288" y="682"/>
                  </a:lnTo>
                  <a:lnTo>
                    <a:pt x="307" y="712"/>
                  </a:lnTo>
                  <a:lnTo>
                    <a:pt x="318" y="759"/>
                  </a:lnTo>
                  <a:lnTo>
                    <a:pt x="296" y="779"/>
                  </a:lnTo>
                  <a:lnTo>
                    <a:pt x="277" y="806"/>
                  </a:lnTo>
                  <a:lnTo>
                    <a:pt x="243" y="826"/>
                  </a:lnTo>
                  <a:lnTo>
                    <a:pt x="229" y="833"/>
                  </a:lnTo>
                  <a:lnTo>
                    <a:pt x="199" y="842"/>
                  </a:lnTo>
                  <a:lnTo>
                    <a:pt x="199" y="870"/>
                  </a:lnTo>
                  <a:lnTo>
                    <a:pt x="210" y="898"/>
                  </a:lnTo>
                  <a:lnTo>
                    <a:pt x="200" y="928"/>
                  </a:lnTo>
                  <a:lnTo>
                    <a:pt x="200" y="977"/>
                  </a:lnTo>
                  <a:lnTo>
                    <a:pt x="220" y="1033"/>
                  </a:lnTo>
                  <a:lnTo>
                    <a:pt x="229" y="1079"/>
                  </a:lnTo>
                  <a:lnTo>
                    <a:pt x="208" y="1098"/>
                  </a:lnTo>
                  <a:lnTo>
                    <a:pt x="181" y="1116"/>
                  </a:lnTo>
                  <a:lnTo>
                    <a:pt x="130" y="1107"/>
                  </a:lnTo>
                  <a:lnTo>
                    <a:pt x="91" y="1148"/>
                  </a:lnTo>
                  <a:lnTo>
                    <a:pt x="60" y="1174"/>
                  </a:lnTo>
                  <a:lnTo>
                    <a:pt x="0" y="1192"/>
                  </a:lnTo>
                  <a:lnTo>
                    <a:pt x="21" y="1211"/>
                  </a:lnTo>
                  <a:lnTo>
                    <a:pt x="102" y="1220"/>
                  </a:lnTo>
                  <a:lnTo>
                    <a:pt x="113" y="1254"/>
                  </a:lnTo>
                  <a:lnTo>
                    <a:pt x="131" y="1287"/>
                  </a:lnTo>
                  <a:lnTo>
                    <a:pt x="131" y="1315"/>
                  </a:lnTo>
                  <a:lnTo>
                    <a:pt x="149" y="1342"/>
                  </a:lnTo>
                  <a:lnTo>
                    <a:pt x="130" y="1371"/>
                  </a:lnTo>
                  <a:lnTo>
                    <a:pt x="161" y="1407"/>
                  </a:lnTo>
                  <a:lnTo>
                    <a:pt x="191" y="1437"/>
                  </a:lnTo>
                  <a:lnTo>
                    <a:pt x="250" y="1506"/>
                  </a:lnTo>
                  <a:lnTo>
                    <a:pt x="299" y="1572"/>
                  </a:lnTo>
                  <a:lnTo>
                    <a:pt x="356" y="1587"/>
                  </a:lnTo>
                  <a:lnTo>
                    <a:pt x="400" y="1674"/>
                  </a:lnTo>
                  <a:lnTo>
                    <a:pt x="517" y="1730"/>
                  </a:lnTo>
                  <a:lnTo>
                    <a:pt x="535" y="1768"/>
                  </a:lnTo>
                  <a:lnTo>
                    <a:pt x="555" y="1799"/>
                  </a:lnTo>
                  <a:lnTo>
                    <a:pt x="572" y="1822"/>
                  </a:lnTo>
                  <a:lnTo>
                    <a:pt x="585" y="1872"/>
                  </a:lnTo>
                  <a:lnTo>
                    <a:pt x="633" y="1929"/>
                  </a:lnTo>
                  <a:lnTo>
                    <a:pt x="661" y="1929"/>
                  </a:lnTo>
                  <a:lnTo>
                    <a:pt x="723" y="1938"/>
                  </a:lnTo>
                  <a:lnTo>
                    <a:pt x="753" y="1966"/>
                  </a:lnTo>
                  <a:lnTo>
                    <a:pt x="798" y="1984"/>
                  </a:lnTo>
                  <a:lnTo>
                    <a:pt x="874" y="2014"/>
                  </a:lnTo>
                  <a:lnTo>
                    <a:pt x="891" y="2042"/>
                  </a:lnTo>
                  <a:lnTo>
                    <a:pt x="911" y="2024"/>
                  </a:lnTo>
                  <a:lnTo>
                    <a:pt x="990" y="2041"/>
                  </a:lnTo>
                  <a:lnTo>
                    <a:pt x="1080" y="2033"/>
                  </a:lnTo>
                  <a:lnTo>
                    <a:pt x="1160" y="2051"/>
                  </a:lnTo>
                  <a:lnTo>
                    <a:pt x="1210" y="2023"/>
                  </a:lnTo>
                  <a:lnTo>
                    <a:pt x="1259" y="2003"/>
                  </a:lnTo>
                  <a:lnTo>
                    <a:pt x="1325" y="1938"/>
                  </a:lnTo>
                  <a:lnTo>
                    <a:pt x="1386" y="1957"/>
                  </a:lnTo>
                  <a:lnTo>
                    <a:pt x="1420" y="1936"/>
                  </a:lnTo>
                  <a:lnTo>
                    <a:pt x="1496" y="1909"/>
                  </a:lnTo>
                  <a:lnTo>
                    <a:pt x="1533" y="1882"/>
                  </a:lnTo>
                  <a:lnTo>
                    <a:pt x="1553" y="1834"/>
                  </a:lnTo>
                  <a:lnTo>
                    <a:pt x="1586" y="1873"/>
                  </a:lnTo>
                  <a:lnTo>
                    <a:pt x="1622" y="1882"/>
                  </a:lnTo>
                  <a:lnTo>
                    <a:pt x="1662" y="1871"/>
                  </a:lnTo>
                  <a:lnTo>
                    <a:pt x="1654" y="1843"/>
                  </a:lnTo>
                  <a:lnTo>
                    <a:pt x="1676" y="1821"/>
                  </a:lnTo>
                  <a:lnTo>
                    <a:pt x="1733" y="1777"/>
                  </a:lnTo>
                  <a:lnTo>
                    <a:pt x="1850" y="1740"/>
                  </a:lnTo>
                  <a:lnTo>
                    <a:pt x="1909" y="1768"/>
                  </a:lnTo>
                  <a:lnTo>
                    <a:pt x="1979" y="1758"/>
                  </a:lnTo>
                  <a:lnTo>
                    <a:pt x="2018" y="1750"/>
                  </a:lnTo>
                  <a:lnTo>
                    <a:pt x="2109" y="1768"/>
                  </a:lnTo>
                  <a:lnTo>
                    <a:pt x="2146" y="1799"/>
                  </a:lnTo>
                  <a:lnTo>
                    <a:pt x="2216" y="1758"/>
                  </a:lnTo>
                  <a:lnTo>
                    <a:pt x="2267" y="1768"/>
                  </a:lnTo>
                  <a:lnTo>
                    <a:pt x="2275" y="1750"/>
                  </a:lnTo>
                  <a:lnTo>
                    <a:pt x="2335" y="1788"/>
                  </a:lnTo>
                  <a:lnTo>
                    <a:pt x="2382" y="1768"/>
                  </a:lnTo>
                  <a:lnTo>
                    <a:pt x="2374" y="1741"/>
                  </a:lnTo>
                  <a:lnTo>
                    <a:pt x="2396" y="1708"/>
                  </a:lnTo>
                  <a:lnTo>
                    <a:pt x="2435" y="1673"/>
                  </a:lnTo>
                  <a:lnTo>
                    <a:pt x="2459" y="1681"/>
                  </a:lnTo>
                  <a:lnTo>
                    <a:pt x="2571" y="1681"/>
                  </a:lnTo>
                  <a:lnTo>
                    <a:pt x="2603" y="1643"/>
                  </a:lnTo>
                  <a:lnTo>
                    <a:pt x="2622" y="1637"/>
                  </a:lnTo>
                  <a:lnTo>
                    <a:pt x="2632" y="1598"/>
                  </a:lnTo>
                  <a:lnTo>
                    <a:pt x="2672" y="1580"/>
                  </a:lnTo>
                  <a:lnTo>
                    <a:pt x="2691" y="1539"/>
                  </a:lnTo>
                  <a:lnTo>
                    <a:pt x="2678" y="1517"/>
                  </a:lnTo>
                  <a:lnTo>
                    <a:pt x="2672" y="1495"/>
                  </a:lnTo>
                  <a:lnTo>
                    <a:pt x="2691" y="1457"/>
                  </a:lnTo>
                  <a:lnTo>
                    <a:pt x="2699" y="1390"/>
                  </a:lnTo>
                  <a:lnTo>
                    <a:pt x="2741" y="1390"/>
                  </a:lnTo>
                  <a:lnTo>
                    <a:pt x="2790" y="1342"/>
                  </a:lnTo>
                  <a:lnTo>
                    <a:pt x="2790" y="1306"/>
                  </a:lnTo>
                  <a:lnTo>
                    <a:pt x="2780" y="1286"/>
                  </a:lnTo>
                  <a:lnTo>
                    <a:pt x="2790" y="1258"/>
                  </a:lnTo>
                  <a:lnTo>
                    <a:pt x="2828" y="1230"/>
                  </a:lnTo>
                  <a:lnTo>
                    <a:pt x="2828" y="1193"/>
                  </a:lnTo>
                  <a:lnTo>
                    <a:pt x="2851" y="1172"/>
                  </a:lnTo>
                  <a:lnTo>
                    <a:pt x="2869" y="1134"/>
                  </a:lnTo>
                  <a:lnTo>
                    <a:pt x="2869" y="1096"/>
                  </a:lnTo>
                  <a:lnTo>
                    <a:pt x="2916" y="1060"/>
                  </a:lnTo>
                  <a:lnTo>
                    <a:pt x="2929" y="1023"/>
                  </a:lnTo>
                  <a:lnTo>
                    <a:pt x="2958" y="995"/>
                  </a:lnTo>
                  <a:lnTo>
                    <a:pt x="2997" y="861"/>
                  </a:lnTo>
                  <a:lnTo>
                    <a:pt x="3036" y="835"/>
                  </a:lnTo>
                  <a:lnTo>
                    <a:pt x="3047" y="787"/>
                  </a:lnTo>
                  <a:lnTo>
                    <a:pt x="3045" y="760"/>
                  </a:lnTo>
                  <a:lnTo>
                    <a:pt x="3066" y="748"/>
                  </a:lnTo>
                  <a:lnTo>
                    <a:pt x="3085" y="700"/>
                  </a:lnTo>
                  <a:lnTo>
                    <a:pt x="3115" y="694"/>
                  </a:lnTo>
                  <a:lnTo>
                    <a:pt x="3133" y="647"/>
                  </a:lnTo>
                  <a:lnTo>
                    <a:pt x="3165" y="617"/>
                  </a:lnTo>
                  <a:lnTo>
                    <a:pt x="3185" y="569"/>
                  </a:lnTo>
                  <a:lnTo>
                    <a:pt x="3244" y="579"/>
                  </a:lnTo>
                  <a:lnTo>
                    <a:pt x="3265" y="523"/>
                  </a:lnTo>
                  <a:lnTo>
                    <a:pt x="3301" y="540"/>
                  </a:lnTo>
                  <a:lnTo>
                    <a:pt x="3332" y="559"/>
                  </a:lnTo>
                  <a:lnTo>
                    <a:pt x="3410" y="504"/>
                  </a:lnTo>
                  <a:lnTo>
                    <a:pt x="3411" y="475"/>
                  </a:lnTo>
                  <a:lnTo>
                    <a:pt x="3469" y="438"/>
                  </a:lnTo>
                  <a:lnTo>
                    <a:pt x="3453" y="410"/>
                  </a:lnTo>
                  <a:lnTo>
                    <a:pt x="3441" y="379"/>
                  </a:lnTo>
                  <a:lnTo>
                    <a:pt x="3452" y="351"/>
                  </a:lnTo>
                  <a:lnTo>
                    <a:pt x="3452" y="313"/>
                  </a:lnTo>
                  <a:lnTo>
                    <a:pt x="3364" y="305"/>
                  </a:lnTo>
                  <a:lnTo>
                    <a:pt x="3312" y="334"/>
                  </a:lnTo>
                  <a:lnTo>
                    <a:pt x="3302" y="283"/>
                  </a:lnTo>
                  <a:lnTo>
                    <a:pt x="3270" y="219"/>
                  </a:lnTo>
                  <a:lnTo>
                    <a:pt x="3205" y="210"/>
                  </a:lnTo>
                  <a:lnTo>
                    <a:pt x="3185" y="164"/>
                  </a:lnTo>
                  <a:lnTo>
                    <a:pt x="3166" y="146"/>
                  </a:lnTo>
                  <a:lnTo>
                    <a:pt x="3134" y="133"/>
                  </a:lnTo>
                  <a:lnTo>
                    <a:pt x="3126" y="98"/>
                  </a:lnTo>
                  <a:lnTo>
                    <a:pt x="3088" y="106"/>
                  </a:lnTo>
                  <a:lnTo>
                    <a:pt x="3059" y="135"/>
                  </a:lnTo>
                  <a:lnTo>
                    <a:pt x="3009" y="115"/>
                  </a:lnTo>
                  <a:lnTo>
                    <a:pt x="2927" y="152"/>
                  </a:lnTo>
                  <a:lnTo>
                    <a:pt x="2918" y="182"/>
                  </a:lnTo>
                  <a:lnTo>
                    <a:pt x="2840" y="136"/>
                  </a:lnTo>
                  <a:lnTo>
                    <a:pt x="2811" y="98"/>
                  </a:lnTo>
                  <a:lnTo>
                    <a:pt x="2790" y="59"/>
                  </a:lnTo>
                  <a:lnTo>
                    <a:pt x="2770" y="50"/>
                  </a:lnTo>
                  <a:lnTo>
                    <a:pt x="2762" y="22"/>
                  </a:lnTo>
                  <a:lnTo>
                    <a:pt x="2725" y="0"/>
                  </a:lnTo>
                  <a:lnTo>
                    <a:pt x="2691" y="21"/>
                  </a:lnTo>
                  <a:lnTo>
                    <a:pt x="2624" y="40"/>
                  </a:lnTo>
                  <a:lnTo>
                    <a:pt x="2570" y="60"/>
                  </a:lnTo>
                  <a:lnTo>
                    <a:pt x="2520" y="50"/>
                  </a:lnTo>
                  <a:lnTo>
                    <a:pt x="2486" y="23"/>
                  </a:lnTo>
                  <a:lnTo>
                    <a:pt x="2442" y="2"/>
                  </a:lnTo>
                  <a:lnTo>
                    <a:pt x="2403" y="2"/>
                  </a:lnTo>
                  <a:lnTo>
                    <a:pt x="2339" y="15"/>
                  </a:lnTo>
                  <a:lnTo>
                    <a:pt x="2255" y="31"/>
                  </a:lnTo>
                  <a:lnTo>
                    <a:pt x="2234" y="50"/>
                  </a:lnTo>
                  <a:lnTo>
                    <a:pt x="2216" y="97"/>
                  </a:lnTo>
                  <a:lnTo>
                    <a:pt x="2176" y="164"/>
                  </a:lnTo>
                  <a:lnTo>
                    <a:pt x="2156" y="219"/>
                  </a:lnTo>
                  <a:lnTo>
                    <a:pt x="2067" y="219"/>
                  </a:lnTo>
                  <a:lnTo>
                    <a:pt x="2059" y="258"/>
                  </a:lnTo>
                  <a:lnTo>
                    <a:pt x="1949" y="314"/>
                  </a:lnTo>
                  <a:lnTo>
                    <a:pt x="1930" y="296"/>
                  </a:lnTo>
                  <a:lnTo>
                    <a:pt x="1898" y="296"/>
                  </a:lnTo>
                  <a:lnTo>
                    <a:pt x="1881" y="267"/>
                  </a:lnTo>
                  <a:lnTo>
                    <a:pt x="1841" y="258"/>
                  </a:lnTo>
                  <a:lnTo>
                    <a:pt x="1819" y="212"/>
                  </a:lnTo>
                  <a:lnTo>
                    <a:pt x="1780" y="258"/>
                  </a:lnTo>
                  <a:lnTo>
                    <a:pt x="1732" y="285"/>
                  </a:lnTo>
                  <a:lnTo>
                    <a:pt x="1732" y="351"/>
                  </a:lnTo>
                  <a:lnTo>
                    <a:pt x="1676" y="360"/>
                  </a:lnTo>
                  <a:lnTo>
                    <a:pt x="1647" y="360"/>
                  </a:lnTo>
                  <a:lnTo>
                    <a:pt x="1612" y="381"/>
                  </a:lnTo>
                  <a:lnTo>
                    <a:pt x="1570" y="379"/>
                  </a:lnTo>
                  <a:lnTo>
                    <a:pt x="1544" y="371"/>
                  </a:lnTo>
                  <a:lnTo>
                    <a:pt x="1526" y="379"/>
                  </a:lnTo>
                  <a:lnTo>
                    <a:pt x="1474" y="379"/>
                  </a:lnTo>
                  <a:lnTo>
                    <a:pt x="1445" y="351"/>
                  </a:lnTo>
                  <a:lnTo>
                    <a:pt x="1396" y="390"/>
                  </a:lnTo>
                  <a:lnTo>
                    <a:pt x="1377" y="445"/>
                  </a:lnTo>
                  <a:lnTo>
                    <a:pt x="1377" y="491"/>
                  </a:lnTo>
                  <a:lnTo>
                    <a:pt x="1404" y="562"/>
                  </a:lnTo>
                  <a:lnTo>
                    <a:pt x="1346" y="591"/>
                  </a:lnTo>
                  <a:lnTo>
                    <a:pt x="1244" y="591"/>
                  </a:lnTo>
                  <a:lnTo>
                    <a:pt x="1054" y="606"/>
                  </a:lnTo>
                  <a:lnTo>
                    <a:pt x="894" y="591"/>
                  </a:lnTo>
                  <a:lnTo>
                    <a:pt x="782" y="542"/>
                  </a:lnTo>
                  <a:lnTo>
                    <a:pt x="761" y="512"/>
                  </a:lnTo>
                  <a:lnTo>
                    <a:pt x="711" y="482"/>
                  </a:lnTo>
                  <a:lnTo>
                    <a:pt x="675" y="445"/>
                  </a:lnTo>
                  <a:lnTo>
                    <a:pt x="616" y="417"/>
                  </a:lnTo>
                  <a:lnTo>
                    <a:pt x="555" y="409"/>
                  </a:lnTo>
                  <a:lnTo>
                    <a:pt x="536" y="453"/>
                  </a:lnTo>
                  <a:lnTo>
                    <a:pt x="527" y="492"/>
                  </a:lnTo>
                  <a:lnTo>
                    <a:pt x="496" y="515"/>
                  </a:lnTo>
                  <a:lnTo>
                    <a:pt x="514" y="551"/>
                  </a:lnTo>
                  <a:lnTo>
                    <a:pt x="514" y="656"/>
                  </a:lnTo>
                  <a:lnTo>
                    <a:pt x="452" y="656"/>
                  </a:lnTo>
                  <a:lnTo>
                    <a:pt x="349" y="635"/>
                  </a:lnTo>
                  <a:lnTo>
                    <a:pt x="349" y="600"/>
                  </a:lnTo>
                  <a:lnTo>
                    <a:pt x="300" y="580"/>
                  </a:lnTo>
                  <a:close/>
                </a:path>
              </a:pathLst>
            </a:custGeom>
            <a:solidFill>
              <a:srgbClr val="66FF99"/>
            </a:solidFill>
            <a:ln w="15875">
              <a:solidFill>
                <a:srgbClr val="000000"/>
              </a:solidFill>
              <a:prstDash val="solid"/>
              <a:round/>
              <a:headEnd/>
              <a:tailEnd/>
            </a:ln>
          </p:spPr>
          <p:txBody>
            <a:bodyPr/>
            <a:lstStyle/>
            <a:p>
              <a:endParaRPr lang="hu-HU"/>
            </a:p>
          </p:txBody>
        </p:sp>
        <p:sp>
          <p:nvSpPr>
            <p:cNvPr id="42" name="Freeform 4"/>
            <p:cNvSpPr>
              <a:spLocks/>
            </p:cNvSpPr>
            <p:nvPr/>
          </p:nvSpPr>
          <p:spPr bwMode="auto">
            <a:xfrm>
              <a:off x="1042988" y="1484313"/>
              <a:ext cx="6911975" cy="4256087"/>
            </a:xfrm>
            <a:custGeom>
              <a:avLst/>
              <a:gdLst>
                <a:gd name="T0" fmla="*/ 2147483647 w 3469"/>
                <a:gd name="T1" fmla="*/ 2147483647 h 2051"/>
                <a:gd name="T2" fmla="*/ 2147483647 w 3469"/>
                <a:gd name="T3" fmla="*/ 2147483647 h 2051"/>
                <a:gd name="T4" fmla="*/ 2147483647 w 3469"/>
                <a:gd name="T5" fmla="*/ 2147483647 h 2051"/>
                <a:gd name="T6" fmla="*/ 2147483647 w 3469"/>
                <a:gd name="T7" fmla="*/ 2147483647 h 2051"/>
                <a:gd name="T8" fmla="*/ 2147483647 w 3469"/>
                <a:gd name="T9" fmla="*/ 2147483647 h 2051"/>
                <a:gd name="T10" fmla="*/ 2147483647 w 3469"/>
                <a:gd name="T11" fmla="*/ 2147483647 h 2051"/>
                <a:gd name="T12" fmla="*/ 2147483647 w 3469"/>
                <a:gd name="T13" fmla="*/ 2147483647 h 2051"/>
                <a:gd name="T14" fmla="*/ 2147483647 w 3469"/>
                <a:gd name="T15" fmla="*/ 2147483647 h 2051"/>
                <a:gd name="T16" fmla="*/ 2147483647 w 3469"/>
                <a:gd name="T17" fmla="*/ 2147483647 h 2051"/>
                <a:gd name="T18" fmla="*/ 2147483647 w 3469"/>
                <a:gd name="T19" fmla="*/ 2147483647 h 2051"/>
                <a:gd name="T20" fmla="*/ 2147483647 w 3469"/>
                <a:gd name="T21" fmla="*/ 2147483647 h 2051"/>
                <a:gd name="T22" fmla="*/ 2147483647 w 3469"/>
                <a:gd name="T23" fmla="*/ 2147483647 h 2051"/>
                <a:gd name="T24" fmla="*/ 2147483647 w 3469"/>
                <a:gd name="T25" fmla="*/ 2147483647 h 2051"/>
                <a:gd name="T26" fmla="*/ 2147483647 w 3469"/>
                <a:gd name="T27" fmla="*/ 2147483647 h 2051"/>
                <a:gd name="T28" fmla="*/ 2147483647 w 3469"/>
                <a:gd name="T29" fmla="*/ 2147483647 h 2051"/>
                <a:gd name="T30" fmla="*/ 2147483647 w 3469"/>
                <a:gd name="T31" fmla="*/ 2147483647 h 2051"/>
                <a:gd name="T32" fmla="*/ 2147483647 w 3469"/>
                <a:gd name="T33" fmla="*/ 2147483647 h 2051"/>
                <a:gd name="T34" fmla="*/ 2147483647 w 3469"/>
                <a:gd name="T35" fmla="*/ 2147483647 h 2051"/>
                <a:gd name="T36" fmla="*/ 2147483647 w 3469"/>
                <a:gd name="T37" fmla="*/ 2147483647 h 2051"/>
                <a:gd name="T38" fmla="*/ 2147483647 w 3469"/>
                <a:gd name="T39" fmla="*/ 2147483647 h 2051"/>
                <a:gd name="T40" fmla="*/ 2147483647 w 3469"/>
                <a:gd name="T41" fmla="*/ 2147483647 h 2051"/>
                <a:gd name="T42" fmla="*/ 2147483647 w 3469"/>
                <a:gd name="T43" fmla="*/ 2147483647 h 2051"/>
                <a:gd name="T44" fmla="*/ 2147483647 w 3469"/>
                <a:gd name="T45" fmla="*/ 2147483647 h 2051"/>
                <a:gd name="T46" fmla="*/ 2147483647 w 3469"/>
                <a:gd name="T47" fmla="*/ 2147483647 h 2051"/>
                <a:gd name="T48" fmla="*/ 2147483647 w 3469"/>
                <a:gd name="T49" fmla="*/ 2147483647 h 2051"/>
                <a:gd name="T50" fmla="*/ 2147483647 w 3469"/>
                <a:gd name="T51" fmla="*/ 2147483647 h 2051"/>
                <a:gd name="T52" fmla="*/ 2147483647 w 3469"/>
                <a:gd name="T53" fmla="*/ 2147483647 h 2051"/>
                <a:gd name="T54" fmla="*/ 2147483647 w 3469"/>
                <a:gd name="T55" fmla="*/ 2147483647 h 2051"/>
                <a:gd name="T56" fmla="*/ 2147483647 w 3469"/>
                <a:gd name="T57" fmla="*/ 2147483647 h 2051"/>
                <a:gd name="T58" fmla="*/ 2147483647 w 3469"/>
                <a:gd name="T59" fmla="*/ 2147483647 h 2051"/>
                <a:gd name="T60" fmla="*/ 2147483647 w 3469"/>
                <a:gd name="T61" fmla="*/ 2147483647 h 2051"/>
                <a:gd name="T62" fmla="*/ 2147483647 w 3469"/>
                <a:gd name="T63" fmla="*/ 2147483647 h 2051"/>
                <a:gd name="T64" fmla="*/ 2147483647 w 3469"/>
                <a:gd name="T65" fmla="*/ 2147483647 h 2051"/>
                <a:gd name="T66" fmla="*/ 2147483647 w 3469"/>
                <a:gd name="T67" fmla="*/ 2147483647 h 2051"/>
                <a:gd name="T68" fmla="*/ 2147483647 w 3469"/>
                <a:gd name="T69" fmla="*/ 2147483647 h 2051"/>
                <a:gd name="T70" fmla="*/ 2147483647 w 3469"/>
                <a:gd name="T71" fmla="*/ 2147483647 h 2051"/>
                <a:gd name="T72" fmla="*/ 2147483647 w 3469"/>
                <a:gd name="T73" fmla="*/ 0 h 2051"/>
                <a:gd name="T74" fmla="*/ 2147483647 w 3469"/>
                <a:gd name="T75" fmla="*/ 2147483647 h 2051"/>
                <a:gd name="T76" fmla="*/ 2147483647 w 3469"/>
                <a:gd name="T77" fmla="*/ 2147483647 h 2051"/>
                <a:gd name="T78" fmla="*/ 2147483647 w 3469"/>
                <a:gd name="T79" fmla="*/ 2147483647 h 2051"/>
                <a:gd name="T80" fmla="*/ 2147483647 w 3469"/>
                <a:gd name="T81" fmla="*/ 2147483647 h 2051"/>
                <a:gd name="T82" fmla="*/ 2147483647 w 3469"/>
                <a:gd name="T83" fmla="*/ 2147483647 h 2051"/>
                <a:gd name="T84" fmla="*/ 2147483647 w 3469"/>
                <a:gd name="T85" fmla="*/ 2147483647 h 2051"/>
                <a:gd name="T86" fmla="*/ 2147483647 w 3469"/>
                <a:gd name="T87" fmla="*/ 2147483647 h 2051"/>
                <a:gd name="T88" fmla="*/ 2147483647 w 3469"/>
                <a:gd name="T89" fmla="*/ 2147483647 h 2051"/>
                <a:gd name="T90" fmla="*/ 2147483647 w 3469"/>
                <a:gd name="T91" fmla="*/ 2147483647 h 2051"/>
                <a:gd name="T92" fmla="*/ 2147483647 w 3469"/>
                <a:gd name="T93" fmla="*/ 2147483647 h 2051"/>
                <a:gd name="T94" fmla="*/ 2147483647 w 3469"/>
                <a:gd name="T95" fmla="*/ 2147483647 h 2051"/>
                <a:gd name="T96" fmla="*/ 2147483647 w 3469"/>
                <a:gd name="T97" fmla="*/ 2147483647 h 2051"/>
                <a:gd name="T98" fmla="*/ 2147483647 w 3469"/>
                <a:gd name="T99" fmla="*/ 2147483647 h 20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469" h="2051">
                  <a:moveTo>
                    <a:pt x="300" y="580"/>
                  </a:moveTo>
                  <a:lnTo>
                    <a:pt x="278" y="600"/>
                  </a:lnTo>
                  <a:lnTo>
                    <a:pt x="239" y="617"/>
                  </a:lnTo>
                  <a:lnTo>
                    <a:pt x="202" y="617"/>
                  </a:lnTo>
                  <a:lnTo>
                    <a:pt x="221" y="646"/>
                  </a:lnTo>
                  <a:lnTo>
                    <a:pt x="251" y="666"/>
                  </a:lnTo>
                  <a:lnTo>
                    <a:pt x="288" y="682"/>
                  </a:lnTo>
                  <a:lnTo>
                    <a:pt x="307" y="712"/>
                  </a:lnTo>
                  <a:lnTo>
                    <a:pt x="318" y="759"/>
                  </a:lnTo>
                  <a:lnTo>
                    <a:pt x="296" y="779"/>
                  </a:lnTo>
                  <a:lnTo>
                    <a:pt x="277" y="806"/>
                  </a:lnTo>
                  <a:lnTo>
                    <a:pt x="243" y="826"/>
                  </a:lnTo>
                  <a:lnTo>
                    <a:pt x="229" y="833"/>
                  </a:lnTo>
                  <a:lnTo>
                    <a:pt x="199" y="842"/>
                  </a:lnTo>
                  <a:lnTo>
                    <a:pt x="199" y="870"/>
                  </a:lnTo>
                  <a:lnTo>
                    <a:pt x="210" y="898"/>
                  </a:lnTo>
                  <a:lnTo>
                    <a:pt x="200" y="928"/>
                  </a:lnTo>
                  <a:lnTo>
                    <a:pt x="200" y="977"/>
                  </a:lnTo>
                  <a:lnTo>
                    <a:pt x="220" y="1033"/>
                  </a:lnTo>
                  <a:lnTo>
                    <a:pt x="229" y="1079"/>
                  </a:lnTo>
                  <a:lnTo>
                    <a:pt x="208" y="1098"/>
                  </a:lnTo>
                  <a:lnTo>
                    <a:pt x="181" y="1116"/>
                  </a:lnTo>
                  <a:lnTo>
                    <a:pt x="130" y="1107"/>
                  </a:lnTo>
                  <a:lnTo>
                    <a:pt x="91" y="1148"/>
                  </a:lnTo>
                  <a:lnTo>
                    <a:pt x="60" y="1174"/>
                  </a:lnTo>
                  <a:lnTo>
                    <a:pt x="0" y="1192"/>
                  </a:lnTo>
                  <a:lnTo>
                    <a:pt x="21" y="1211"/>
                  </a:lnTo>
                  <a:lnTo>
                    <a:pt x="102" y="1220"/>
                  </a:lnTo>
                  <a:lnTo>
                    <a:pt x="113" y="1254"/>
                  </a:lnTo>
                  <a:lnTo>
                    <a:pt x="131" y="1287"/>
                  </a:lnTo>
                  <a:lnTo>
                    <a:pt x="131" y="1315"/>
                  </a:lnTo>
                  <a:lnTo>
                    <a:pt x="149" y="1342"/>
                  </a:lnTo>
                  <a:lnTo>
                    <a:pt x="130" y="1371"/>
                  </a:lnTo>
                  <a:lnTo>
                    <a:pt x="161" y="1407"/>
                  </a:lnTo>
                  <a:lnTo>
                    <a:pt x="191" y="1437"/>
                  </a:lnTo>
                  <a:lnTo>
                    <a:pt x="250" y="1506"/>
                  </a:lnTo>
                  <a:lnTo>
                    <a:pt x="299" y="1572"/>
                  </a:lnTo>
                  <a:lnTo>
                    <a:pt x="356" y="1587"/>
                  </a:lnTo>
                  <a:lnTo>
                    <a:pt x="400" y="1674"/>
                  </a:lnTo>
                  <a:lnTo>
                    <a:pt x="517" y="1730"/>
                  </a:lnTo>
                  <a:lnTo>
                    <a:pt x="535" y="1768"/>
                  </a:lnTo>
                  <a:lnTo>
                    <a:pt x="555" y="1799"/>
                  </a:lnTo>
                  <a:lnTo>
                    <a:pt x="572" y="1822"/>
                  </a:lnTo>
                  <a:lnTo>
                    <a:pt x="585" y="1872"/>
                  </a:lnTo>
                  <a:lnTo>
                    <a:pt x="633" y="1929"/>
                  </a:lnTo>
                  <a:lnTo>
                    <a:pt x="661" y="1929"/>
                  </a:lnTo>
                  <a:lnTo>
                    <a:pt x="723" y="1938"/>
                  </a:lnTo>
                  <a:lnTo>
                    <a:pt x="753" y="1966"/>
                  </a:lnTo>
                  <a:lnTo>
                    <a:pt x="798" y="1984"/>
                  </a:lnTo>
                  <a:lnTo>
                    <a:pt x="874" y="2014"/>
                  </a:lnTo>
                  <a:lnTo>
                    <a:pt x="891" y="2042"/>
                  </a:lnTo>
                  <a:lnTo>
                    <a:pt x="911" y="2024"/>
                  </a:lnTo>
                  <a:lnTo>
                    <a:pt x="990" y="2041"/>
                  </a:lnTo>
                  <a:lnTo>
                    <a:pt x="1080" y="2033"/>
                  </a:lnTo>
                  <a:lnTo>
                    <a:pt x="1160" y="2051"/>
                  </a:lnTo>
                  <a:lnTo>
                    <a:pt x="1210" y="2023"/>
                  </a:lnTo>
                  <a:lnTo>
                    <a:pt x="1259" y="2003"/>
                  </a:lnTo>
                  <a:lnTo>
                    <a:pt x="1325" y="1938"/>
                  </a:lnTo>
                  <a:lnTo>
                    <a:pt x="1386" y="1957"/>
                  </a:lnTo>
                  <a:lnTo>
                    <a:pt x="1420" y="1936"/>
                  </a:lnTo>
                  <a:lnTo>
                    <a:pt x="1496" y="1909"/>
                  </a:lnTo>
                  <a:lnTo>
                    <a:pt x="1533" y="1882"/>
                  </a:lnTo>
                  <a:lnTo>
                    <a:pt x="1553" y="1834"/>
                  </a:lnTo>
                  <a:lnTo>
                    <a:pt x="1586" y="1873"/>
                  </a:lnTo>
                  <a:lnTo>
                    <a:pt x="1622" y="1882"/>
                  </a:lnTo>
                  <a:lnTo>
                    <a:pt x="1662" y="1871"/>
                  </a:lnTo>
                  <a:lnTo>
                    <a:pt x="1654" y="1843"/>
                  </a:lnTo>
                  <a:lnTo>
                    <a:pt x="1676" y="1821"/>
                  </a:lnTo>
                  <a:lnTo>
                    <a:pt x="1733" y="1777"/>
                  </a:lnTo>
                  <a:lnTo>
                    <a:pt x="1850" y="1740"/>
                  </a:lnTo>
                  <a:lnTo>
                    <a:pt x="1909" y="1768"/>
                  </a:lnTo>
                  <a:lnTo>
                    <a:pt x="1979" y="1758"/>
                  </a:lnTo>
                  <a:lnTo>
                    <a:pt x="2018" y="1750"/>
                  </a:lnTo>
                  <a:lnTo>
                    <a:pt x="2109" y="1768"/>
                  </a:lnTo>
                  <a:lnTo>
                    <a:pt x="2146" y="1799"/>
                  </a:lnTo>
                  <a:lnTo>
                    <a:pt x="2216" y="1758"/>
                  </a:lnTo>
                  <a:lnTo>
                    <a:pt x="2267" y="1768"/>
                  </a:lnTo>
                  <a:lnTo>
                    <a:pt x="2275" y="1750"/>
                  </a:lnTo>
                  <a:lnTo>
                    <a:pt x="2335" y="1788"/>
                  </a:lnTo>
                  <a:lnTo>
                    <a:pt x="2382" y="1768"/>
                  </a:lnTo>
                  <a:lnTo>
                    <a:pt x="2374" y="1741"/>
                  </a:lnTo>
                  <a:lnTo>
                    <a:pt x="2396" y="1708"/>
                  </a:lnTo>
                  <a:lnTo>
                    <a:pt x="2435" y="1673"/>
                  </a:lnTo>
                  <a:lnTo>
                    <a:pt x="2459" y="1681"/>
                  </a:lnTo>
                  <a:lnTo>
                    <a:pt x="2571" y="1681"/>
                  </a:lnTo>
                  <a:lnTo>
                    <a:pt x="2603" y="1643"/>
                  </a:lnTo>
                  <a:lnTo>
                    <a:pt x="2622" y="1637"/>
                  </a:lnTo>
                  <a:lnTo>
                    <a:pt x="2632" y="1598"/>
                  </a:lnTo>
                  <a:lnTo>
                    <a:pt x="2672" y="1580"/>
                  </a:lnTo>
                  <a:lnTo>
                    <a:pt x="2691" y="1539"/>
                  </a:lnTo>
                  <a:lnTo>
                    <a:pt x="2678" y="1517"/>
                  </a:lnTo>
                  <a:lnTo>
                    <a:pt x="2672" y="1495"/>
                  </a:lnTo>
                  <a:lnTo>
                    <a:pt x="2691" y="1457"/>
                  </a:lnTo>
                  <a:lnTo>
                    <a:pt x="2699" y="1390"/>
                  </a:lnTo>
                  <a:lnTo>
                    <a:pt x="2741" y="1390"/>
                  </a:lnTo>
                  <a:lnTo>
                    <a:pt x="2790" y="1342"/>
                  </a:lnTo>
                  <a:lnTo>
                    <a:pt x="2790" y="1306"/>
                  </a:lnTo>
                  <a:lnTo>
                    <a:pt x="2780" y="1286"/>
                  </a:lnTo>
                  <a:lnTo>
                    <a:pt x="2790" y="1258"/>
                  </a:lnTo>
                  <a:lnTo>
                    <a:pt x="2828" y="1230"/>
                  </a:lnTo>
                  <a:lnTo>
                    <a:pt x="2828" y="1193"/>
                  </a:lnTo>
                  <a:lnTo>
                    <a:pt x="2851" y="1172"/>
                  </a:lnTo>
                  <a:lnTo>
                    <a:pt x="2869" y="1134"/>
                  </a:lnTo>
                  <a:lnTo>
                    <a:pt x="2869" y="1096"/>
                  </a:lnTo>
                  <a:lnTo>
                    <a:pt x="2916" y="1060"/>
                  </a:lnTo>
                  <a:lnTo>
                    <a:pt x="2929" y="1023"/>
                  </a:lnTo>
                  <a:lnTo>
                    <a:pt x="2958" y="995"/>
                  </a:lnTo>
                  <a:lnTo>
                    <a:pt x="2997" y="861"/>
                  </a:lnTo>
                  <a:lnTo>
                    <a:pt x="3036" y="835"/>
                  </a:lnTo>
                  <a:lnTo>
                    <a:pt x="3047" y="787"/>
                  </a:lnTo>
                  <a:lnTo>
                    <a:pt x="3045" y="760"/>
                  </a:lnTo>
                  <a:lnTo>
                    <a:pt x="3066" y="748"/>
                  </a:lnTo>
                  <a:lnTo>
                    <a:pt x="3085" y="700"/>
                  </a:lnTo>
                  <a:lnTo>
                    <a:pt x="3115" y="694"/>
                  </a:lnTo>
                  <a:lnTo>
                    <a:pt x="3133" y="647"/>
                  </a:lnTo>
                  <a:lnTo>
                    <a:pt x="3165" y="617"/>
                  </a:lnTo>
                  <a:lnTo>
                    <a:pt x="3185" y="569"/>
                  </a:lnTo>
                  <a:lnTo>
                    <a:pt x="3244" y="579"/>
                  </a:lnTo>
                  <a:lnTo>
                    <a:pt x="3265" y="523"/>
                  </a:lnTo>
                  <a:lnTo>
                    <a:pt x="3301" y="540"/>
                  </a:lnTo>
                  <a:lnTo>
                    <a:pt x="3332" y="559"/>
                  </a:lnTo>
                  <a:lnTo>
                    <a:pt x="3410" y="504"/>
                  </a:lnTo>
                  <a:lnTo>
                    <a:pt x="3411" y="475"/>
                  </a:lnTo>
                  <a:lnTo>
                    <a:pt x="3469" y="438"/>
                  </a:lnTo>
                  <a:lnTo>
                    <a:pt x="3453" y="410"/>
                  </a:lnTo>
                  <a:lnTo>
                    <a:pt x="3441" y="379"/>
                  </a:lnTo>
                  <a:lnTo>
                    <a:pt x="3452" y="351"/>
                  </a:lnTo>
                  <a:lnTo>
                    <a:pt x="3452" y="313"/>
                  </a:lnTo>
                  <a:lnTo>
                    <a:pt x="3364" y="305"/>
                  </a:lnTo>
                  <a:lnTo>
                    <a:pt x="3312" y="334"/>
                  </a:lnTo>
                  <a:lnTo>
                    <a:pt x="3302" y="283"/>
                  </a:lnTo>
                  <a:lnTo>
                    <a:pt x="3270" y="219"/>
                  </a:lnTo>
                  <a:lnTo>
                    <a:pt x="3205" y="210"/>
                  </a:lnTo>
                  <a:lnTo>
                    <a:pt x="3185" y="164"/>
                  </a:lnTo>
                  <a:lnTo>
                    <a:pt x="3166" y="146"/>
                  </a:lnTo>
                  <a:lnTo>
                    <a:pt x="3134" y="133"/>
                  </a:lnTo>
                  <a:lnTo>
                    <a:pt x="3126" y="98"/>
                  </a:lnTo>
                  <a:lnTo>
                    <a:pt x="3088" y="106"/>
                  </a:lnTo>
                  <a:lnTo>
                    <a:pt x="3059" y="135"/>
                  </a:lnTo>
                  <a:lnTo>
                    <a:pt x="3009" y="115"/>
                  </a:lnTo>
                  <a:lnTo>
                    <a:pt x="2927" y="152"/>
                  </a:lnTo>
                  <a:lnTo>
                    <a:pt x="2918" y="182"/>
                  </a:lnTo>
                  <a:lnTo>
                    <a:pt x="2840" y="136"/>
                  </a:lnTo>
                  <a:lnTo>
                    <a:pt x="2811" y="98"/>
                  </a:lnTo>
                  <a:lnTo>
                    <a:pt x="2790" y="59"/>
                  </a:lnTo>
                  <a:lnTo>
                    <a:pt x="2770" y="50"/>
                  </a:lnTo>
                  <a:lnTo>
                    <a:pt x="2762" y="22"/>
                  </a:lnTo>
                  <a:lnTo>
                    <a:pt x="2725" y="0"/>
                  </a:lnTo>
                  <a:lnTo>
                    <a:pt x="2691" y="21"/>
                  </a:lnTo>
                  <a:lnTo>
                    <a:pt x="2624" y="40"/>
                  </a:lnTo>
                  <a:lnTo>
                    <a:pt x="2570" y="60"/>
                  </a:lnTo>
                  <a:lnTo>
                    <a:pt x="2520" y="50"/>
                  </a:lnTo>
                  <a:lnTo>
                    <a:pt x="2486" y="23"/>
                  </a:lnTo>
                  <a:lnTo>
                    <a:pt x="2442" y="2"/>
                  </a:lnTo>
                  <a:lnTo>
                    <a:pt x="2403" y="2"/>
                  </a:lnTo>
                  <a:lnTo>
                    <a:pt x="2339" y="15"/>
                  </a:lnTo>
                  <a:lnTo>
                    <a:pt x="2255" y="31"/>
                  </a:lnTo>
                  <a:lnTo>
                    <a:pt x="2234" y="50"/>
                  </a:lnTo>
                  <a:lnTo>
                    <a:pt x="2216" y="97"/>
                  </a:lnTo>
                  <a:lnTo>
                    <a:pt x="2176" y="164"/>
                  </a:lnTo>
                  <a:lnTo>
                    <a:pt x="2156" y="219"/>
                  </a:lnTo>
                  <a:lnTo>
                    <a:pt x="2067" y="219"/>
                  </a:lnTo>
                  <a:lnTo>
                    <a:pt x="2059" y="258"/>
                  </a:lnTo>
                  <a:lnTo>
                    <a:pt x="1949" y="314"/>
                  </a:lnTo>
                  <a:lnTo>
                    <a:pt x="1930" y="296"/>
                  </a:lnTo>
                  <a:lnTo>
                    <a:pt x="1898" y="296"/>
                  </a:lnTo>
                  <a:lnTo>
                    <a:pt x="1881" y="267"/>
                  </a:lnTo>
                  <a:lnTo>
                    <a:pt x="1841" y="258"/>
                  </a:lnTo>
                  <a:lnTo>
                    <a:pt x="1819" y="212"/>
                  </a:lnTo>
                  <a:lnTo>
                    <a:pt x="1780" y="258"/>
                  </a:lnTo>
                  <a:lnTo>
                    <a:pt x="1732" y="285"/>
                  </a:lnTo>
                  <a:lnTo>
                    <a:pt x="1732" y="351"/>
                  </a:lnTo>
                  <a:lnTo>
                    <a:pt x="1676" y="360"/>
                  </a:lnTo>
                  <a:lnTo>
                    <a:pt x="1647" y="360"/>
                  </a:lnTo>
                  <a:lnTo>
                    <a:pt x="1612" y="381"/>
                  </a:lnTo>
                  <a:lnTo>
                    <a:pt x="1570" y="379"/>
                  </a:lnTo>
                  <a:lnTo>
                    <a:pt x="1544" y="371"/>
                  </a:lnTo>
                  <a:lnTo>
                    <a:pt x="1526" y="379"/>
                  </a:lnTo>
                  <a:lnTo>
                    <a:pt x="1474" y="379"/>
                  </a:lnTo>
                  <a:lnTo>
                    <a:pt x="1445" y="351"/>
                  </a:lnTo>
                  <a:lnTo>
                    <a:pt x="1396" y="390"/>
                  </a:lnTo>
                  <a:lnTo>
                    <a:pt x="1377" y="445"/>
                  </a:lnTo>
                  <a:lnTo>
                    <a:pt x="1377" y="491"/>
                  </a:lnTo>
                  <a:lnTo>
                    <a:pt x="1404" y="562"/>
                  </a:lnTo>
                  <a:lnTo>
                    <a:pt x="1346" y="591"/>
                  </a:lnTo>
                  <a:lnTo>
                    <a:pt x="1244" y="591"/>
                  </a:lnTo>
                  <a:lnTo>
                    <a:pt x="1054" y="606"/>
                  </a:lnTo>
                  <a:lnTo>
                    <a:pt x="894" y="591"/>
                  </a:lnTo>
                  <a:lnTo>
                    <a:pt x="782" y="542"/>
                  </a:lnTo>
                  <a:lnTo>
                    <a:pt x="761" y="512"/>
                  </a:lnTo>
                  <a:lnTo>
                    <a:pt x="711" y="482"/>
                  </a:lnTo>
                  <a:lnTo>
                    <a:pt x="675" y="445"/>
                  </a:lnTo>
                  <a:lnTo>
                    <a:pt x="616" y="417"/>
                  </a:lnTo>
                  <a:lnTo>
                    <a:pt x="555" y="409"/>
                  </a:lnTo>
                  <a:lnTo>
                    <a:pt x="536" y="453"/>
                  </a:lnTo>
                  <a:lnTo>
                    <a:pt x="527" y="492"/>
                  </a:lnTo>
                  <a:lnTo>
                    <a:pt x="496" y="515"/>
                  </a:lnTo>
                  <a:lnTo>
                    <a:pt x="514" y="551"/>
                  </a:lnTo>
                  <a:lnTo>
                    <a:pt x="514" y="656"/>
                  </a:lnTo>
                  <a:lnTo>
                    <a:pt x="452" y="656"/>
                  </a:lnTo>
                  <a:lnTo>
                    <a:pt x="349" y="635"/>
                  </a:lnTo>
                  <a:lnTo>
                    <a:pt x="349" y="600"/>
                  </a:lnTo>
                  <a:lnTo>
                    <a:pt x="300" y="580"/>
                  </a:lnTo>
                  <a:close/>
                </a:path>
              </a:pathLst>
            </a:custGeom>
            <a:solidFill>
              <a:srgbClr val="66FF99"/>
            </a:solidFill>
            <a:ln w="15875">
              <a:solidFill>
                <a:srgbClr val="000000"/>
              </a:solidFill>
              <a:prstDash val="solid"/>
              <a:round/>
              <a:headEnd/>
              <a:tailEnd/>
            </a:ln>
          </p:spPr>
          <p:txBody>
            <a:bodyPr/>
            <a:lstStyle/>
            <a:p>
              <a:endParaRPr lang="hu-HU"/>
            </a:p>
          </p:txBody>
        </p:sp>
        <p:sp>
          <p:nvSpPr>
            <p:cNvPr id="43" name="Text Box 7"/>
            <p:cNvSpPr txBox="1">
              <a:spLocks noChangeArrowheads="1"/>
            </p:cNvSpPr>
            <p:nvPr/>
          </p:nvSpPr>
          <p:spPr bwMode="auto">
            <a:xfrm>
              <a:off x="4005263" y="2370138"/>
              <a:ext cx="1403350" cy="300037"/>
            </a:xfrm>
            <a:prstGeom prst="rect">
              <a:avLst/>
            </a:prstGeom>
            <a:gradFill rotWithShape="1">
              <a:gsLst>
                <a:gs pos="0">
                  <a:srgbClr val="FFFFFF"/>
                </a:gs>
                <a:gs pos="100000">
                  <a:srgbClr val="6699FF">
                    <a:alpha val="49001"/>
                  </a:srgbClr>
                </a:gs>
              </a:gsLst>
              <a:path path="shape">
                <a:fillToRect l="50000" t="50000" r="50000" b="50000"/>
              </a:path>
            </a:gradFill>
            <a:ln w="9525">
              <a:solidFill>
                <a:srgbClr val="666699"/>
              </a:solidFill>
              <a:miter lim="800000"/>
              <a:headEnd/>
              <a:tailEnd/>
            </a:ln>
          </p:spPr>
          <p:txBody>
            <a:bodyPr lIns="58522" tIns="29261" rIns="58522" bIns="29261"/>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algn="ctr" eaLnBrk="1" hangingPunct="1">
                <a:spcBef>
                  <a:spcPct val="50000"/>
                </a:spcBef>
              </a:pPr>
              <a:r>
                <a:rPr lang="hu-HU" sz="900">
                  <a:solidFill>
                    <a:srgbClr val="666699"/>
                  </a:solidFill>
                  <a:latin typeface="Arial" charset="0"/>
                </a:rPr>
                <a:t>System Operator</a:t>
              </a:r>
              <a:endParaRPr lang="hu-HU"/>
            </a:p>
          </p:txBody>
        </p:sp>
        <p:sp>
          <p:nvSpPr>
            <p:cNvPr id="44" name="Text Box 8"/>
            <p:cNvSpPr txBox="1">
              <a:spLocks noChangeArrowheads="1"/>
            </p:cNvSpPr>
            <p:nvPr/>
          </p:nvSpPr>
          <p:spPr bwMode="auto">
            <a:xfrm>
              <a:off x="3863975" y="2851150"/>
              <a:ext cx="1793875" cy="206375"/>
            </a:xfrm>
            <a:prstGeom prst="rect">
              <a:avLst/>
            </a:prstGeom>
            <a:solidFill>
              <a:schemeClr val="accent1">
                <a:alpha val="49019"/>
              </a:schemeClr>
            </a:solidFill>
            <a:ln>
              <a:noFill/>
            </a:ln>
            <a:effectLst/>
            <a:extLst>
              <a:ext uri="{91240B29-F687-4F45-9708-019B960494DF}">
                <a14:hiddenLine xmlns:a14="http://schemas.microsoft.com/office/drawing/2010/main" w="9525" algn="ctr">
                  <a:solidFill>
                    <a:srgbClr val="6666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8522" tIns="29261" rIns="58522" bIns="29261"/>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algn="ctr" eaLnBrk="1" hangingPunct="1">
                <a:spcBef>
                  <a:spcPct val="50000"/>
                </a:spcBef>
              </a:pPr>
              <a:r>
                <a:rPr lang="en-US" sz="900" dirty="0" smtClean="0">
                  <a:solidFill>
                    <a:srgbClr val="666699"/>
                  </a:solidFill>
                  <a:latin typeface="Arial" charset="0"/>
                </a:rPr>
                <a:t>Balance circle contracts</a:t>
              </a:r>
              <a:endParaRPr lang="en-US" dirty="0"/>
            </a:p>
          </p:txBody>
        </p:sp>
        <p:sp>
          <p:nvSpPr>
            <p:cNvPr id="46" name="Line 9"/>
            <p:cNvSpPr>
              <a:spLocks noChangeShapeType="1"/>
            </p:cNvSpPr>
            <p:nvPr/>
          </p:nvSpPr>
          <p:spPr bwMode="auto">
            <a:xfrm flipH="1" flipV="1">
              <a:off x="2806700" y="1890713"/>
              <a:ext cx="1128713" cy="617537"/>
            </a:xfrm>
            <a:prstGeom prst="line">
              <a:avLst/>
            </a:prstGeom>
            <a:noFill/>
            <a:ln w="9525">
              <a:solidFill>
                <a:srgbClr val="666699"/>
              </a:solidFill>
              <a:round/>
              <a:headEnd type="stealth" w="lg" len="me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grpSp>
          <p:nvGrpSpPr>
            <p:cNvPr id="51" name="Group 61"/>
            <p:cNvGrpSpPr>
              <a:grpSpLocks/>
            </p:cNvGrpSpPr>
            <p:nvPr/>
          </p:nvGrpSpPr>
          <p:grpSpPr bwMode="auto">
            <a:xfrm>
              <a:off x="1890713" y="3949700"/>
              <a:ext cx="777875" cy="542925"/>
              <a:chOff x="884" y="3203"/>
              <a:chExt cx="500" cy="358"/>
            </a:xfrm>
          </p:grpSpPr>
          <p:sp>
            <p:nvSpPr>
              <p:cNvPr id="80" name="Oval 12"/>
              <p:cNvSpPr>
                <a:spLocks noChangeArrowheads="1"/>
              </p:cNvSpPr>
              <p:nvPr/>
            </p:nvSpPr>
            <p:spPr bwMode="auto">
              <a:xfrm>
                <a:off x="884" y="3254"/>
                <a:ext cx="500" cy="307"/>
              </a:xfrm>
              <a:prstGeom prst="ellipse">
                <a:avLst/>
              </a:prstGeom>
              <a:gradFill rotWithShape="1">
                <a:gsLst>
                  <a:gs pos="0">
                    <a:srgbClr val="FFFFFF"/>
                  </a:gs>
                  <a:gs pos="100000">
                    <a:srgbClr val="FFFF99">
                      <a:alpha val="49001"/>
                    </a:srgbClr>
                  </a:gs>
                </a:gsLst>
                <a:path path="shape">
                  <a:fillToRect l="50000" t="50000" r="50000" b="50000"/>
                </a:path>
              </a:gradFill>
              <a:ln w="9525" algn="ctr">
                <a:solidFill>
                  <a:srgbClr val="6666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81" name="Text Box 13"/>
              <p:cNvSpPr txBox="1">
                <a:spLocks noChangeArrowheads="1"/>
              </p:cNvSpPr>
              <p:nvPr/>
            </p:nvSpPr>
            <p:spPr bwMode="auto">
              <a:xfrm>
                <a:off x="884" y="3203"/>
                <a:ext cx="486" cy="136"/>
              </a:xfrm>
              <a:prstGeom prst="rect">
                <a:avLst/>
              </a:prstGeom>
              <a:noFill/>
              <a:ln>
                <a:noFill/>
              </a:ln>
              <a:extLst>
                <a:ext uri="{909E8E84-426E-40DD-AFC4-6F175D3DCCD1}">
                  <a14:hiddenFill xmlns:a14="http://schemas.microsoft.com/office/drawing/2010/main">
                    <a:solidFill>
                      <a:srgbClr val="FFFF99">
                        <a:alpha val="49019"/>
                      </a:srgbClr>
                    </a:solidFill>
                  </a14:hiddenFill>
                </a:ext>
                <a:ext uri="{91240B29-F687-4F45-9708-019B960494DF}">
                  <a14:hiddenLine xmlns:a14="http://schemas.microsoft.com/office/drawing/2010/main" w="9525">
                    <a:solidFill>
                      <a:srgbClr val="666699"/>
                    </a:solidFill>
                    <a:miter lim="800000"/>
                    <a:headEnd/>
                    <a:tailEnd/>
                  </a14:hiddenLine>
                </a:ext>
              </a:extLst>
            </p:spPr>
            <p:txBody>
              <a:bodyPr lIns="58522" tIns="29261" rIns="58522" bIns="29261"/>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algn="ctr" eaLnBrk="1" hangingPunct="1">
                  <a:spcBef>
                    <a:spcPct val="50000"/>
                  </a:spcBef>
                </a:pPr>
                <a:endParaRPr lang="hu-HU" sz="900">
                  <a:solidFill>
                    <a:srgbClr val="008000"/>
                  </a:solidFill>
                  <a:latin typeface="Arial" charset="0"/>
                </a:endParaRPr>
              </a:p>
              <a:p>
                <a:pPr algn="ctr" eaLnBrk="1" hangingPunct="1">
                  <a:spcBef>
                    <a:spcPct val="50000"/>
                  </a:spcBef>
                </a:pPr>
                <a:r>
                  <a:rPr lang="hu-HU" sz="900">
                    <a:solidFill>
                      <a:srgbClr val="008000"/>
                    </a:solidFill>
                    <a:latin typeface="Arial" charset="0"/>
                  </a:rPr>
                  <a:t>Generators</a:t>
                </a:r>
                <a:endParaRPr lang="hu-HU"/>
              </a:p>
            </p:txBody>
          </p:sp>
        </p:grpSp>
        <p:sp>
          <p:nvSpPr>
            <p:cNvPr id="52" name="Text Box 15"/>
            <p:cNvSpPr txBox="1">
              <a:spLocks noChangeArrowheads="1"/>
            </p:cNvSpPr>
            <p:nvPr/>
          </p:nvSpPr>
          <p:spPr bwMode="auto">
            <a:xfrm>
              <a:off x="2381250" y="3175000"/>
              <a:ext cx="1265238" cy="225425"/>
            </a:xfrm>
            <a:prstGeom prst="rect">
              <a:avLst/>
            </a:prstGeom>
            <a:gradFill rotWithShape="1">
              <a:gsLst>
                <a:gs pos="0">
                  <a:srgbClr val="FFFFFF"/>
                </a:gs>
                <a:gs pos="100000">
                  <a:srgbClr val="FFFF99">
                    <a:alpha val="49001"/>
                  </a:srgbClr>
                </a:gs>
              </a:gsLst>
              <a:path path="shape">
                <a:fillToRect l="50000" t="50000" r="50000" b="50000"/>
              </a:path>
            </a:gradFill>
            <a:ln w="9525">
              <a:solidFill>
                <a:srgbClr val="666699"/>
              </a:solidFill>
              <a:miter lim="800000"/>
              <a:headEnd/>
              <a:tailEnd/>
            </a:ln>
          </p:spPr>
          <p:txBody>
            <a:bodyPr lIns="58522" tIns="29261" rIns="58522" bIns="29261"/>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algn="ctr" eaLnBrk="1" hangingPunct="1">
                <a:spcBef>
                  <a:spcPct val="50000"/>
                </a:spcBef>
              </a:pPr>
              <a:r>
                <a:rPr lang="hu-HU" sz="900">
                  <a:solidFill>
                    <a:srgbClr val="008000"/>
                  </a:solidFill>
                  <a:latin typeface="Arial" charset="0"/>
                </a:rPr>
                <a:t>BRP</a:t>
              </a:r>
              <a:endParaRPr lang="hu-HU"/>
            </a:p>
          </p:txBody>
        </p:sp>
        <p:grpSp>
          <p:nvGrpSpPr>
            <p:cNvPr id="53" name="Group 62"/>
            <p:cNvGrpSpPr>
              <a:grpSpLocks/>
            </p:cNvGrpSpPr>
            <p:nvPr/>
          </p:nvGrpSpPr>
          <p:grpSpPr bwMode="auto">
            <a:xfrm>
              <a:off x="2171700" y="4567238"/>
              <a:ext cx="787400" cy="531812"/>
              <a:chOff x="1136" y="3612"/>
              <a:chExt cx="506" cy="351"/>
            </a:xfrm>
          </p:grpSpPr>
          <p:sp>
            <p:nvSpPr>
              <p:cNvPr id="78" name="Oval 17"/>
              <p:cNvSpPr>
                <a:spLocks noChangeArrowheads="1"/>
              </p:cNvSpPr>
              <p:nvPr/>
            </p:nvSpPr>
            <p:spPr bwMode="auto">
              <a:xfrm>
                <a:off x="1136" y="3656"/>
                <a:ext cx="500" cy="307"/>
              </a:xfrm>
              <a:prstGeom prst="ellipse">
                <a:avLst/>
              </a:prstGeom>
              <a:gradFill rotWithShape="1">
                <a:gsLst>
                  <a:gs pos="0">
                    <a:srgbClr val="FFFFFF"/>
                  </a:gs>
                  <a:gs pos="100000">
                    <a:srgbClr val="FFFF99">
                      <a:alpha val="49001"/>
                    </a:srgbClr>
                  </a:gs>
                </a:gsLst>
                <a:path path="shape">
                  <a:fillToRect l="50000" t="50000" r="50000" b="50000"/>
                </a:path>
              </a:gradFill>
              <a:ln w="9525" algn="ctr">
                <a:solidFill>
                  <a:srgbClr val="6666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79" name="Text Box 18"/>
              <p:cNvSpPr txBox="1">
                <a:spLocks noChangeArrowheads="1"/>
              </p:cNvSpPr>
              <p:nvPr/>
            </p:nvSpPr>
            <p:spPr bwMode="auto">
              <a:xfrm>
                <a:off x="1156" y="3612"/>
                <a:ext cx="486" cy="220"/>
              </a:xfrm>
              <a:prstGeom prst="rect">
                <a:avLst/>
              </a:prstGeom>
              <a:noFill/>
              <a:ln>
                <a:noFill/>
              </a:ln>
              <a:extLst>
                <a:ext uri="{909E8E84-426E-40DD-AFC4-6F175D3DCCD1}">
                  <a14:hiddenFill xmlns:a14="http://schemas.microsoft.com/office/drawing/2010/main">
                    <a:solidFill>
                      <a:srgbClr val="FFFF99">
                        <a:alpha val="49019"/>
                      </a:srgbClr>
                    </a:solidFill>
                  </a14:hiddenFill>
                </a:ext>
                <a:ext uri="{91240B29-F687-4F45-9708-019B960494DF}">
                  <a14:hiddenLine xmlns:a14="http://schemas.microsoft.com/office/drawing/2010/main" w="9525">
                    <a:solidFill>
                      <a:srgbClr val="666699"/>
                    </a:solidFill>
                    <a:miter lim="800000"/>
                    <a:headEnd/>
                    <a:tailEnd/>
                  </a14:hiddenLine>
                </a:ext>
              </a:extLst>
            </p:spPr>
            <p:txBody>
              <a:bodyPr lIns="58522" tIns="29261" rIns="58522" bIns="29261"/>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algn="ctr" eaLnBrk="1" hangingPunct="1">
                  <a:spcBef>
                    <a:spcPct val="50000"/>
                  </a:spcBef>
                </a:pPr>
                <a:endParaRPr lang="hu-HU" sz="900">
                  <a:solidFill>
                    <a:srgbClr val="008000"/>
                  </a:solidFill>
                  <a:latin typeface="Arial" charset="0"/>
                </a:endParaRPr>
              </a:p>
              <a:p>
                <a:pPr algn="ctr" eaLnBrk="1" hangingPunct="1">
                  <a:spcBef>
                    <a:spcPct val="50000"/>
                  </a:spcBef>
                </a:pPr>
                <a:r>
                  <a:rPr lang="hu-HU" sz="900">
                    <a:solidFill>
                      <a:srgbClr val="FF0000"/>
                    </a:solidFill>
                  </a:rPr>
                  <a:t>Trader</a:t>
                </a:r>
                <a:endParaRPr lang="hu-HU">
                  <a:solidFill>
                    <a:srgbClr val="FF0000"/>
                  </a:solidFill>
                </a:endParaRPr>
              </a:p>
            </p:txBody>
          </p:sp>
        </p:grpSp>
        <p:grpSp>
          <p:nvGrpSpPr>
            <p:cNvPr id="55" name="Group 63"/>
            <p:cNvGrpSpPr>
              <a:grpSpLocks/>
            </p:cNvGrpSpPr>
            <p:nvPr/>
          </p:nvGrpSpPr>
          <p:grpSpPr bwMode="auto">
            <a:xfrm>
              <a:off x="3017838" y="4635500"/>
              <a:ext cx="796925" cy="466725"/>
              <a:chOff x="1655" y="3661"/>
              <a:chExt cx="513" cy="308"/>
            </a:xfrm>
          </p:grpSpPr>
          <p:sp>
            <p:nvSpPr>
              <p:cNvPr id="76" name="Oval 20"/>
              <p:cNvSpPr>
                <a:spLocks noChangeArrowheads="1"/>
              </p:cNvSpPr>
              <p:nvPr/>
            </p:nvSpPr>
            <p:spPr bwMode="auto">
              <a:xfrm>
                <a:off x="1669" y="3661"/>
                <a:ext cx="499" cy="308"/>
              </a:xfrm>
              <a:prstGeom prst="ellipse">
                <a:avLst/>
              </a:prstGeom>
              <a:gradFill rotWithShape="1">
                <a:gsLst>
                  <a:gs pos="0">
                    <a:srgbClr val="FFFFFF"/>
                  </a:gs>
                  <a:gs pos="100000">
                    <a:srgbClr val="FFFF99">
                      <a:alpha val="49001"/>
                    </a:srgbClr>
                  </a:gs>
                </a:gsLst>
                <a:path path="shape">
                  <a:fillToRect l="50000" t="50000" r="50000" b="50000"/>
                </a:path>
              </a:gradFill>
              <a:ln w="9525" algn="ctr">
                <a:solidFill>
                  <a:srgbClr val="6666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77" name="Text Box 21"/>
              <p:cNvSpPr txBox="1">
                <a:spLocks noChangeArrowheads="1"/>
              </p:cNvSpPr>
              <p:nvPr/>
            </p:nvSpPr>
            <p:spPr bwMode="auto">
              <a:xfrm>
                <a:off x="1655" y="3748"/>
                <a:ext cx="485" cy="136"/>
              </a:xfrm>
              <a:prstGeom prst="rect">
                <a:avLst/>
              </a:prstGeom>
              <a:noFill/>
              <a:ln>
                <a:noFill/>
              </a:ln>
              <a:extLst>
                <a:ext uri="{909E8E84-426E-40DD-AFC4-6F175D3DCCD1}">
                  <a14:hiddenFill xmlns:a14="http://schemas.microsoft.com/office/drawing/2010/main">
                    <a:solidFill>
                      <a:srgbClr val="FFFF99">
                        <a:alpha val="49019"/>
                      </a:srgbClr>
                    </a:solidFill>
                  </a14:hiddenFill>
                </a:ext>
                <a:ext uri="{91240B29-F687-4F45-9708-019B960494DF}">
                  <a14:hiddenLine xmlns:a14="http://schemas.microsoft.com/office/drawing/2010/main" w="9525">
                    <a:solidFill>
                      <a:srgbClr val="666699"/>
                    </a:solidFill>
                    <a:miter lim="800000"/>
                    <a:headEnd/>
                    <a:tailEnd/>
                  </a14:hiddenLine>
                </a:ext>
              </a:extLst>
            </p:spPr>
            <p:txBody>
              <a:bodyPr lIns="58522" tIns="29261" rIns="58522" bIns="29261"/>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algn="ctr" eaLnBrk="1" hangingPunct="1">
                  <a:spcBef>
                    <a:spcPct val="50000"/>
                  </a:spcBef>
                </a:pPr>
                <a:r>
                  <a:rPr lang="hu-HU" sz="900">
                    <a:solidFill>
                      <a:srgbClr val="008000"/>
                    </a:solidFill>
                    <a:latin typeface="Arial" charset="0"/>
                  </a:rPr>
                  <a:t>  C</a:t>
                </a:r>
                <a:r>
                  <a:rPr lang="hu-HU" sz="900">
                    <a:solidFill>
                      <a:srgbClr val="0066FF"/>
                    </a:solidFill>
                    <a:latin typeface="Arial" charset="0"/>
                  </a:rPr>
                  <a:t>onsumer</a:t>
                </a:r>
                <a:endParaRPr lang="hu-HU">
                  <a:solidFill>
                    <a:srgbClr val="0066FF"/>
                  </a:solidFill>
                </a:endParaRPr>
              </a:p>
            </p:txBody>
          </p:sp>
        </p:grpSp>
        <p:sp>
          <p:nvSpPr>
            <p:cNvPr id="56" name="Line 25"/>
            <p:cNvSpPr>
              <a:spLocks noChangeShapeType="1"/>
            </p:cNvSpPr>
            <p:nvPr/>
          </p:nvSpPr>
          <p:spPr bwMode="auto">
            <a:xfrm flipH="1">
              <a:off x="2339975" y="3400425"/>
              <a:ext cx="520700" cy="633413"/>
            </a:xfrm>
            <a:prstGeom prst="line">
              <a:avLst/>
            </a:prstGeom>
            <a:noFill/>
            <a:ln w="9525">
              <a:solidFill>
                <a:srgbClr val="666699"/>
              </a:solidFill>
              <a:round/>
              <a:headEnd type="stealth" w="lg" len="me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57" name="Line 26"/>
            <p:cNvSpPr>
              <a:spLocks noChangeShapeType="1"/>
            </p:cNvSpPr>
            <p:nvPr/>
          </p:nvSpPr>
          <p:spPr bwMode="auto">
            <a:xfrm flipH="1">
              <a:off x="2598738" y="3395663"/>
              <a:ext cx="366712" cy="1258887"/>
            </a:xfrm>
            <a:prstGeom prst="line">
              <a:avLst/>
            </a:prstGeom>
            <a:noFill/>
            <a:ln w="9525">
              <a:solidFill>
                <a:srgbClr val="666699"/>
              </a:solidFill>
              <a:round/>
              <a:headEnd type="stealth" w="lg" len="me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58" name="Line 27"/>
            <p:cNvSpPr>
              <a:spLocks noChangeShapeType="1"/>
            </p:cNvSpPr>
            <p:nvPr/>
          </p:nvSpPr>
          <p:spPr bwMode="auto">
            <a:xfrm>
              <a:off x="3063875" y="3406775"/>
              <a:ext cx="354013" cy="1252538"/>
            </a:xfrm>
            <a:prstGeom prst="line">
              <a:avLst/>
            </a:prstGeom>
            <a:noFill/>
            <a:ln w="9525">
              <a:solidFill>
                <a:srgbClr val="666699"/>
              </a:solidFill>
              <a:round/>
              <a:headEnd type="stealth" w="lg" len="me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59" name="Line 28"/>
            <p:cNvSpPr>
              <a:spLocks noChangeShapeType="1"/>
            </p:cNvSpPr>
            <p:nvPr/>
          </p:nvSpPr>
          <p:spPr bwMode="auto">
            <a:xfrm>
              <a:off x="3163888" y="3400425"/>
              <a:ext cx="504825" cy="650875"/>
            </a:xfrm>
            <a:prstGeom prst="line">
              <a:avLst/>
            </a:prstGeom>
            <a:noFill/>
            <a:ln w="9525">
              <a:solidFill>
                <a:srgbClr val="666699"/>
              </a:solidFill>
              <a:round/>
              <a:headEnd type="stealth" w="lg" len="med"/>
              <a:tailEnd type="stealth" w="lg" len="med"/>
            </a:ln>
            <a:extLst>
              <a:ext uri="{909E8E84-426E-40DD-AFC4-6F175D3DCCD1}">
                <a14:hiddenFill xmlns:a14="http://schemas.microsoft.com/office/drawing/2010/main">
                  <a:noFill/>
                </a14:hiddenFill>
              </a:ext>
            </a:extLst>
          </p:spPr>
          <p:txBody>
            <a:bodyPr/>
            <a:lstStyle/>
            <a:p>
              <a:endParaRPr lang="hu-HU"/>
            </a:p>
          </p:txBody>
        </p:sp>
        <p:sp>
          <p:nvSpPr>
            <p:cNvPr id="60" name="Text Box 29"/>
            <p:cNvSpPr txBox="1">
              <a:spLocks noChangeArrowheads="1"/>
            </p:cNvSpPr>
            <p:nvPr/>
          </p:nvSpPr>
          <p:spPr bwMode="auto">
            <a:xfrm>
              <a:off x="2127250" y="3606800"/>
              <a:ext cx="1797050" cy="327025"/>
            </a:xfrm>
            <a:prstGeom prst="rect">
              <a:avLst/>
            </a:prstGeom>
            <a:solidFill>
              <a:schemeClr val="accent1">
                <a:alpha val="49019"/>
              </a:schemeClr>
            </a:solidFill>
            <a:ln>
              <a:noFill/>
            </a:ln>
            <a:effectLst/>
            <a:extLst>
              <a:ext uri="{91240B29-F687-4F45-9708-019B960494DF}">
                <a14:hiddenLine xmlns:a14="http://schemas.microsoft.com/office/drawing/2010/main" w="9525" algn="ctr">
                  <a:solidFill>
                    <a:srgbClr val="6666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8522" tIns="29261" rIns="58522" bIns="29261"/>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algn="ctr" eaLnBrk="1" hangingPunct="1">
                <a:spcBef>
                  <a:spcPct val="50000"/>
                </a:spcBef>
              </a:pPr>
              <a:r>
                <a:rPr lang="en-US" sz="900" dirty="0" smtClean="0">
                  <a:solidFill>
                    <a:srgbClr val="666699"/>
                  </a:solidFill>
                  <a:latin typeface="Arial" charset="0"/>
                </a:rPr>
                <a:t>Member of balance circle contract</a:t>
              </a:r>
              <a:endParaRPr lang="en-US" dirty="0"/>
            </a:p>
          </p:txBody>
        </p:sp>
        <p:sp>
          <p:nvSpPr>
            <p:cNvPr id="61" name="Oval 30"/>
            <p:cNvSpPr>
              <a:spLocks noChangeArrowheads="1"/>
            </p:cNvSpPr>
            <p:nvPr/>
          </p:nvSpPr>
          <p:spPr bwMode="auto">
            <a:xfrm>
              <a:off x="1819275" y="2919413"/>
              <a:ext cx="2397125" cy="2471737"/>
            </a:xfrm>
            <a:prstGeom prst="ellipse">
              <a:avLst/>
            </a:prstGeom>
            <a:noFill/>
            <a:ln w="9525">
              <a:solidFill>
                <a:srgbClr val="008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62" name="Oval 46"/>
            <p:cNvSpPr>
              <a:spLocks noChangeArrowheads="1"/>
            </p:cNvSpPr>
            <p:nvPr/>
          </p:nvSpPr>
          <p:spPr bwMode="auto">
            <a:xfrm flipV="1">
              <a:off x="1547813" y="1341438"/>
              <a:ext cx="1522412" cy="669925"/>
            </a:xfrm>
            <a:prstGeom prst="ellipse">
              <a:avLst/>
            </a:prstGeom>
            <a:noFill/>
            <a:ln w="9525" algn="ctr">
              <a:solidFill>
                <a:srgbClr val="FF990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63" name="WordArt 47"/>
            <p:cNvSpPr>
              <a:spLocks noChangeArrowheads="1" noChangeShapeType="1" noTextEdit="1"/>
            </p:cNvSpPr>
            <p:nvPr/>
          </p:nvSpPr>
          <p:spPr bwMode="auto">
            <a:xfrm>
              <a:off x="1979613" y="2060575"/>
              <a:ext cx="719137" cy="127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22550"/>
                </a:avLst>
              </a:prstTxWarp>
            </a:bodyPr>
            <a:lstStyle/>
            <a:p>
              <a:pPr algn="ctr"/>
              <a:r>
                <a:rPr lang="hu-HU" kern="10">
                  <a:solidFill>
                    <a:srgbClr val="FF9900"/>
                  </a:solidFill>
                  <a:latin typeface="Arial"/>
                  <a:cs typeface="Arial"/>
                </a:rPr>
                <a:t>BRP 1</a:t>
              </a:r>
            </a:p>
          </p:txBody>
        </p:sp>
        <p:sp>
          <p:nvSpPr>
            <p:cNvPr id="64" name="Text Box 48"/>
            <p:cNvSpPr txBox="1">
              <a:spLocks noChangeArrowheads="1"/>
            </p:cNvSpPr>
            <p:nvPr/>
          </p:nvSpPr>
          <p:spPr bwMode="auto">
            <a:xfrm>
              <a:off x="1835150" y="1412875"/>
              <a:ext cx="881063" cy="498475"/>
            </a:xfrm>
            <a:prstGeom prst="rect">
              <a:avLst/>
            </a:prstGeom>
            <a:gradFill rotWithShape="1">
              <a:gsLst>
                <a:gs pos="0">
                  <a:srgbClr val="FFFFFF"/>
                </a:gs>
                <a:gs pos="100000">
                  <a:srgbClr val="FFFF99">
                    <a:alpha val="49001"/>
                  </a:srgbClr>
                </a:gs>
              </a:gsLst>
              <a:path path="shape">
                <a:fillToRect l="50000" t="50000" r="50000" b="50000"/>
              </a:path>
            </a:gradFill>
            <a:ln w="9525">
              <a:solidFill>
                <a:srgbClr val="666699"/>
              </a:solidFill>
              <a:miter lim="800000"/>
              <a:headEnd/>
              <a:tailEnd/>
            </a:ln>
          </p:spPr>
          <p:txBody>
            <a:bodyPr lIns="58522" tIns="29261" rIns="58522" bIns="29261"/>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algn="ctr" eaLnBrk="1" hangingPunct="1">
                <a:spcBef>
                  <a:spcPct val="50000"/>
                </a:spcBef>
              </a:pPr>
              <a:r>
                <a:rPr lang="en-US" sz="900" dirty="0" smtClean="0">
                  <a:solidFill>
                    <a:srgbClr val="FF9900"/>
                  </a:solidFill>
                  <a:latin typeface="Arial" charset="0"/>
                </a:rPr>
                <a:t>Balance Responsible party</a:t>
              </a:r>
              <a:endParaRPr lang="en-US" dirty="0"/>
            </a:p>
          </p:txBody>
        </p:sp>
        <p:sp>
          <p:nvSpPr>
            <p:cNvPr id="65" name="Line 49"/>
            <p:cNvSpPr>
              <a:spLocks noChangeShapeType="1"/>
            </p:cNvSpPr>
            <p:nvPr/>
          </p:nvSpPr>
          <p:spPr bwMode="auto">
            <a:xfrm flipH="1">
              <a:off x="4146550" y="2714625"/>
              <a:ext cx="423863" cy="892175"/>
            </a:xfrm>
            <a:prstGeom prst="line">
              <a:avLst/>
            </a:prstGeom>
            <a:noFill/>
            <a:ln w="9525">
              <a:solidFill>
                <a:srgbClr val="666699"/>
              </a:solidFill>
              <a:round/>
              <a:headEnd type="stealth" w="lg" len="me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66" name="Line 51"/>
            <p:cNvSpPr>
              <a:spLocks noChangeShapeType="1"/>
            </p:cNvSpPr>
            <p:nvPr/>
          </p:nvSpPr>
          <p:spPr bwMode="auto">
            <a:xfrm>
              <a:off x="4851400" y="2714625"/>
              <a:ext cx="847725" cy="822325"/>
            </a:xfrm>
            <a:prstGeom prst="line">
              <a:avLst/>
            </a:prstGeom>
            <a:noFill/>
            <a:ln w="9525">
              <a:solidFill>
                <a:srgbClr val="666699"/>
              </a:solidFill>
              <a:round/>
              <a:headEnd type="stealth" w="lg" len="me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67" name="Line 52"/>
            <p:cNvSpPr>
              <a:spLocks noChangeShapeType="1"/>
            </p:cNvSpPr>
            <p:nvPr/>
          </p:nvSpPr>
          <p:spPr bwMode="auto">
            <a:xfrm>
              <a:off x="2484438" y="2349500"/>
              <a:ext cx="180975" cy="569913"/>
            </a:xfrm>
            <a:prstGeom prst="line">
              <a:avLst/>
            </a:prstGeom>
            <a:noFill/>
            <a:ln w="12700">
              <a:solidFill>
                <a:srgbClr val="FF00FF"/>
              </a:solidFill>
              <a:prstDash val="dash"/>
              <a:round/>
              <a:headEnd type="stealth" w="lg" len="me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68" name="Line 54"/>
            <p:cNvSpPr>
              <a:spLocks noChangeShapeType="1"/>
            </p:cNvSpPr>
            <p:nvPr/>
          </p:nvSpPr>
          <p:spPr bwMode="auto">
            <a:xfrm flipV="1">
              <a:off x="4216400" y="3948113"/>
              <a:ext cx="1292225" cy="69850"/>
            </a:xfrm>
            <a:prstGeom prst="line">
              <a:avLst/>
            </a:prstGeom>
            <a:noFill/>
            <a:ln w="12700">
              <a:solidFill>
                <a:srgbClr val="FF0000"/>
              </a:solidFill>
              <a:prstDash val="dash"/>
              <a:round/>
              <a:headEnd type="stealth" w="lg" len="me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69" name="Text Box 55"/>
            <p:cNvSpPr txBox="1">
              <a:spLocks noChangeArrowheads="1"/>
            </p:cNvSpPr>
            <p:nvPr/>
          </p:nvSpPr>
          <p:spPr bwMode="auto">
            <a:xfrm>
              <a:off x="4075113" y="3675063"/>
              <a:ext cx="1339850" cy="204787"/>
            </a:xfrm>
            <a:prstGeom prst="rect">
              <a:avLst/>
            </a:prstGeom>
            <a:noFill/>
            <a:ln>
              <a:noFill/>
            </a:ln>
            <a:effectLst/>
            <a:extLst>
              <a:ext uri="{909E8E84-426E-40DD-AFC4-6F175D3DCCD1}">
                <a14:hiddenFill xmlns:a14="http://schemas.microsoft.com/office/drawing/2010/main">
                  <a:solidFill>
                    <a:srgbClr val="FFFF99">
                      <a:alpha val="49019"/>
                    </a:srgbClr>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8522" tIns="29261" rIns="58522" bIns="29261"/>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algn="ctr" eaLnBrk="1" hangingPunct="1">
                <a:spcBef>
                  <a:spcPct val="50000"/>
                </a:spcBef>
              </a:pPr>
              <a:r>
                <a:rPr lang="hu-HU" sz="900">
                  <a:solidFill>
                    <a:srgbClr val="FF0000"/>
                  </a:solidFill>
                  <a:latin typeface="Arial" charset="0"/>
                </a:rPr>
                <a:t>Interior trade</a:t>
              </a:r>
              <a:endParaRPr lang="hu-HU"/>
            </a:p>
          </p:txBody>
        </p:sp>
        <p:sp>
          <p:nvSpPr>
            <p:cNvPr id="70" name="Text Box 60"/>
            <p:cNvSpPr txBox="1">
              <a:spLocks noChangeArrowheads="1"/>
            </p:cNvSpPr>
            <p:nvPr/>
          </p:nvSpPr>
          <p:spPr bwMode="auto">
            <a:xfrm>
              <a:off x="5508625" y="3644900"/>
              <a:ext cx="885825" cy="504825"/>
            </a:xfrm>
            <a:prstGeom prst="rect">
              <a:avLst/>
            </a:prstGeom>
            <a:gradFill rotWithShape="1">
              <a:gsLst>
                <a:gs pos="0">
                  <a:srgbClr val="FFFFFF"/>
                </a:gs>
                <a:gs pos="100000">
                  <a:srgbClr val="FFFF99">
                    <a:alpha val="49001"/>
                  </a:srgbClr>
                </a:gs>
              </a:gsLst>
              <a:path path="shape">
                <a:fillToRect l="50000" t="50000" r="50000" b="50000"/>
              </a:path>
            </a:gradFill>
            <a:ln w="9525">
              <a:solidFill>
                <a:srgbClr val="666699"/>
              </a:solidFill>
              <a:miter lim="800000"/>
              <a:headEnd/>
              <a:tailEnd/>
            </a:ln>
          </p:spPr>
          <p:txBody>
            <a:bodyPr lIns="58522" tIns="29261" rIns="58522" bIns="29261"/>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algn="ctr" eaLnBrk="1" hangingPunct="1">
                <a:spcBef>
                  <a:spcPct val="50000"/>
                </a:spcBef>
              </a:pPr>
              <a:r>
                <a:rPr lang="en-US" sz="900" dirty="0" smtClean="0">
                  <a:solidFill>
                    <a:srgbClr val="FF9900"/>
                  </a:solidFill>
                  <a:latin typeface="Arial" charset="0"/>
                </a:rPr>
                <a:t>Balance Responsible party</a:t>
              </a:r>
              <a:endParaRPr lang="en-US" dirty="0"/>
            </a:p>
          </p:txBody>
        </p:sp>
        <p:sp>
          <p:nvSpPr>
            <p:cNvPr id="71" name="Text Box 74"/>
            <p:cNvSpPr txBox="1">
              <a:spLocks noChangeArrowheads="1"/>
            </p:cNvSpPr>
            <p:nvPr/>
          </p:nvSpPr>
          <p:spPr bwMode="auto">
            <a:xfrm>
              <a:off x="971550" y="2420938"/>
              <a:ext cx="1155700" cy="206375"/>
            </a:xfrm>
            <a:prstGeom prst="rect">
              <a:avLst/>
            </a:prstGeom>
            <a:solidFill>
              <a:schemeClr val="accent1">
                <a:alpha val="49019"/>
              </a:schemeClr>
            </a:solidFill>
            <a:ln>
              <a:noFill/>
            </a:ln>
            <a:effectLst/>
            <a:extLst>
              <a:ext uri="{91240B29-F687-4F45-9708-019B960494DF}">
                <a14:hiddenLine xmlns:a14="http://schemas.microsoft.com/office/drawing/2010/main" w="9525" algn="ctr">
                  <a:solidFill>
                    <a:srgbClr val="FF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8522" tIns="29261" rIns="58522" bIns="29261"/>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algn="ctr" eaLnBrk="1" hangingPunct="1">
                <a:spcBef>
                  <a:spcPct val="50000"/>
                </a:spcBef>
              </a:pPr>
              <a:r>
                <a:rPr lang="hu-HU" sz="900">
                  <a:solidFill>
                    <a:srgbClr val="FF00FF"/>
                  </a:solidFill>
                  <a:latin typeface="Arial" charset="0"/>
                </a:rPr>
                <a:t>External trade</a:t>
              </a:r>
              <a:endParaRPr lang="hu-HU">
                <a:solidFill>
                  <a:srgbClr val="FF00FF"/>
                </a:solidFill>
              </a:endParaRPr>
            </a:p>
          </p:txBody>
        </p:sp>
        <p:sp>
          <p:nvSpPr>
            <p:cNvPr id="72" name="WordArt 84"/>
            <p:cNvSpPr>
              <a:spLocks noChangeArrowheads="1" noChangeShapeType="1" noTextEdit="1"/>
            </p:cNvSpPr>
            <p:nvPr/>
          </p:nvSpPr>
          <p:spPr bwMode="auto">
            <a:xfrm>
              <a:off x="5580063" y="4292600"/>
              <a:ext cx="719137" cy="127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22550"/>
                </a:avLst>
              </a:prstTxWarp>
            </a:bodyPr>
            <a:lstStyle/>
            <a:p>
              <a:pPr algn="ctr"/>
              <a:r>
                <a:rPr lang="hu-HU" kern="10">
                  <a:solidFill>
                    <a:srgbClr val="FF9900"/>
                  </a:solidFill>
                  <a:latin typeface="Arial"/>
                  <a:cs typeface="Arial"/>
                </a:rPr>
                <a:t>BRP 2</a:t>
              </a:r>
            </a:p>
          </p:txBody>
        </p:sp>
        <p:sp>
          <p:nvSpPr>
            <p:cNvPr id="73" name="Rectangle 81"/>
            <p:cNvSpPr txBox="1">
              <a:spLocks noChangeAspect="1" noChangeArrowheads="1"/>
            </p:cNvSpPr>
            <p:nvPr/>
          </p:nvSpPr>
          <p:spPr bwMode="auto">
            <a:xfrm>
              <a:off x="755650" y="908050"/>
              <a:ext cx="691356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a:spcBef>
                  <a:spcPct val="20000"/>
                </a:spcBef>
              </a:pPr>
              <a:r>
                <a:rPr lang="hu-HU" sz="1700"/>
                <a:t>Contract between the System Operator and Balance circle:</a:t>
              </a:r>
            </a:p>
          </p:txBody>
        </p:sp>
        <p:sp>
          <p:nvSpPr>
            <p:cNvPr id="74" name="Oval 23"/>
            <p:cNvSpPr>
              <a:spLocks noChangeArrowheads="1"/>
            </p:cNvSpPr>
            <p:nvPr/>
          </p:nvSpPr>
          <p:spPr bwMode="auto">
            <a:xfrm>
              <a:off x="3411538" y="4033838"/>
              <a:ext cx="777875" cy="466725"/>
            </a:xfrm>
            <a:prstGeom prst="ellipse">
              <a:avLst/>
            </a:prstGeom>
            <a:gradFill rotWithShape="1">
              <a:gsLst>
                <a:gs pos="0">
                  <a:srgbClr val="FFFFFF"/>
                </a:gs>
                <a:gs pos="100000">
                  <a:srgbClr val="FFFF99">
                    <a:alpha val="49001"/>
                  </a:srgbClr>
                </a:gs>
              </a:gsLst>
              <a:path path="shape">
                <a:fillToRect l="50000" t="50000" r="50000" b="50000"/>
              </a:path>
            </a:gradFill>
            <a:ln w="9525" algn="ctr">
              <a:solidFill>
                <a:srgbClr val="6666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75" name="Text Box 24"/>
            <p:cNvSpPr txBox="1">
              <a:spLocks noChangeArrowheads="1"/>
            </p:cNvSpPr>
            <p:nvPr/>
          </p:nvSpPr>
          <p:spPr bwMode="auto">
            <a:xfrm>
              <a:off x="3378200" y="4087813"/>
              <a:ext cx="833438" cy="411162"/>
            </a:xfrm>
            <a:prstGeom prst="rect">
              <a:avLst/>
            </a:prstGeom>
            <a:noFill/>
            <a:ln>
              <a:noFill/>
            </a:ln>
            <a:extLst>
              <a:ext uri="{909E8E84-426E-40DD-AFC4-6F175D3DCCD1}">
                <a14:hiddenFill xmlns:a14="http://schemas.microsoft.com/office/drawing/2010/main">
                  <a:solidFill>
                    <a:srgbClr val="FFFF99">
                      <a:alpha val="49019"/>
                    </a:srgbClr>
                  </a:solidFill>
                </a14:hiddenFill>
              </a:ext>
              <a:ext uri="{91240B29-F687-4F45-9708-019B960494DF}">
                <a14:hiddenLine xmlns:a14="http://schemas.microsoft.com/office/drawing/2010/main" w="9525">
                  <a:solidFill>
                    <a:schemeClr val="tx2"/>
                  </a:solidFill>
                  <a:miter lim="800000"/>
                  <a:headEnd/>
                  <a:tailEnd/>
                </a14:hiddenLine>
              </a:ext>
            </a:extLst>
          </p:spPr>
          <p:txBody>
            <a:bodyPr lIns="58522" tIns="29261" rIns="58522" bIns="29261"/>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algn="ctr" eaLnBrk="1" hangingPunct="1">
                <a:spcBef>
                  <a:spcPct val="50000"/>
                </a:spcBef>
              </a:pPr>
              <a:r>
                <a:rPr lang="hu-HU" sz="900">
                  <a:latin typeface="Arial" charset="0"/>
                </a:rPr>
                <a:t>Auction stakeholder</a:t>
              </a:r>
              <a:endParaRPr lang="hu-HU"/>
            </a:p>
          </p:txBody>
        </p:sp>
      </p:grpSp>
      <p:sp>
        <p:nvSpPr>
          <p:cNvPr id="82" name="Rectangle 82"/>
          <p:cNvSpPr>
            <a:spLocks noChangeAspect="1" noChangeArrowheads="1"/>
          </p:cNvSpPr>
          <p:nvPr/>
        </p:nvSpPr>
        <p:spPr bwMode="auto">
          <a:xfrm>
            <a:off x="607218" y="6129337"/>
            <a:ext cx="540067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482600" indent="-482600">
              <a:defRPr/>
            </a:pPr>
            <a:r>
              <a:rPr lang="en-US" sz="1700" dirty="0" smtClean="0"/>
              <a:t>Number of Balance Circles: around </a:t>
            </a:r>
            <a:r>
              <a:rPr lang="hu-HU" sz="1700" dirty="0" smtClean="0"/>
              <a:t>100 </a:t>
            </a:r>
            <a:endParaRPr lang="hu-HU" sz="1700" dirty="0"/>
          </a:p>
        </p:txBody>
      </p:sp>
      <p:sp>
        <p:nvSpPr>
          <p:cNvPr id="3" name="Szövegdoboz 2"/>
          <p:cNvSpPr txBox="1"/>
          <p:nvPr/>
        </p:nvSpPr>
        <p:spPr>
          <a:xfrm>
            <a:off x="6070726" y="6091275"/>
            <a:ext cx="2389706" cy="307777"/>
          </a:xfrm>
          <a:prstGeom prst="rect">
            <a:avLst/>
          </a:prstGeom>
          <a:noFill/>
        </p:spPr>
        <p:txBody>
          <a:bodyPr wrap="square" rtlCol="0">
            <a:spAutoFit/>
          </a:bodyPr>
          <a:lstStyle/>
          <a:p>
            <a:r>
              <a:rPr lang="en-US" sz="1400" dirty="0" smtClean="0"/>
              <a:t>Source: MAVIR</a:t>
            </a:r>
            <a:endParaRPr lang="en-US" sz="1400" dirty="0"/>
          </a:p>
        </p:txBody>
      </p:sp>
    </p:spTree>
    <p:extLst>
      <p:ext uri="{BB962C8B-B14F-4D97-AF65-F5344CB8AC3E}">
        <p14:creationId xmlns:p14="http://schemas.microsoft.com/office/powerpoint/2010/main" val="90761800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52" name="Rectangle 49"/>
          <p:cNvSpPr>
            <a:spLocks noChangeArrowheads="1"/>
          </p:cNvSpPr>
          <p:nvPr/>
        </p:nvSpPr>
        <p:spPr bwMode="auto">
          <a:xfrm>
            <a:off x="537369" y="700391"/>
            <a:ext cx="8069262" cy="342900"/>
          </a:xfrm>
          <a:prstGeom prst="rect">
            <a:avLst/>
          </a:prstGeom>
          <a:noFill/>
          <a:ln w="9525">
            <a:noFill/>
            <a:miter lim="800000"/>
            <a:headEnd/>
            <a:tailEnd/>
          </a:ln>
          <a:effectLst/>
        </p:spPr>
        <p:txBody>
          <a:bodyPr lIns="91431" tIns="45715" rIns="91431" bIns="45715" anchor="ctr"/>
          <a:lstStyle/>
          <a:p>
            <a:pPr algn="ctr">
              <a:buClr>
                <a:schemeClr val="tx2"/>
              </a:buClr>
              <a:defRPr/>
            </a:pPr>
            <a:r>
              <a:rPr lang="en-US" sz="2400" b="1" dirty="0" smtClean="0"/>
              <a:t>Ancillary Services</a:t>
            </a:r>
            <a:r>
              <a:rPr lang="hu-HU" sz="2400" b="1" dirty="0" smtClean="0"/>
              <a:t> market</a:t>
            </a:r>
            <a:endParaRPr lang="en-US" sz="2400" b="1" dirty="0">
              <a:latin typeface="+mn-lt"/>
            </a:endParaRPr>
          </a:p>
        </p:txBody>
      </p:sp>
      <p:sp>
        <p:nvSpPr>
          <p:cNvPr id="2" name="Dia számának helye 1"/>
          <p:cNvSpPr>
            <a:spLocks noGrp="1"/>
          </p:cNvSpPr>
          <p:nvPr>
            <p:ph type="sldNum" sz="quarter" idx="12"/>
          </p:nvPr>
        </p:nvSpPr>
        <p:spPr/>
        <p:txBody>
          <a:bodyPr/>
          <a:lstStyle/>
          <a:p>
            <a:pPr>
              <a:defRPr/>
            </a:pPr>
            <a:fld id="{96048061-A2F8-44CE-97AB-116B0BBC5F3E}" type="slidenum">
              <a:rPr lang="en-US" smtClean="0"/>
              <a:pPr>
                <a:defRPr/>
              </a:pPr>
              <a:t>16</a:t>
            </a:fld>
            <a:endParaRPr lang="en-US"/>
          </a:p>
        </p:txBody>
      </p:sp>
      <p:sp>
        <p:nvSpPr>
          <p:cNvPr id="45" name="Text Box 5"/>
          <p:cNvSpPr txBox="1">
            <a:spLocks noChangeArrowheads="1"/>
          </p:cNvSpPr>
          <p:nvPr/>
        </p:nvSpPr>
        <p:spPr bwMode="auto">
          <a:xfrm>
            <a:off x="0" y="0"/>
            <a:ext cx="3131840" cy="400110"/>
          </a:xfrm>
          <a:prstGeom prst="rect">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000" b="1" dirty="0">
                <a:solidFill>
                  <a:schemeClr val="bg1"/>
                </a:solidFill>
                <a:latin typeface="Arial Black" pitchFamily="34" charset="0"/>
              </a:rPr>
              <a:t>Hungarian Energy and Public Utility Regulatory Authority</a:t>
            </a:r>
          </a:p>
        </p:txBody>
      </p:sp>
      <p:sp>
        <p:nvSpPr>
          <p:cNvPr id="3" name="Szövegdoboz 2"/>
          <p:cNvSpPr txBox="1"/>
          <p:nvPr/>
        </p:nvSpPr>
        <p:spPr>
          <a:xfrm>
            <a:off x="251520" y="1220687"/>
            <a:ext cx="8640960" cy="3970318"/>
          </a:xfrm>
          <a:prstGeom prst="rect">
            <a:avLst/>
          </a:prstGeom>
          <a:noFill/>
        </p:spPr>
        <p:txBody>
          <a:bodyPr wrap="square" rtlCol="0">
            <a:spAutoFit/>
          </a:bodyPr>
          <a:lstStyle/>
          <a:p>
            <a:endParaRPr lang="hu-HU" dirty="0" smtClean="0"/>
          </a:p>
          <a:p>
            <a:r>
              <a:rPr lang="en-US" dirty="0" smtClean="0"/>
              <a:t>Generators shall be accredited by TSO. (Operational Code)</a:t>
            </a:r>
          </a:p>
          <a:p>
            <a:r>
              <a:rPr lang="en-US" dirty="0" smtClean="0"/>
              <a:t>	</a:t>
            </a:r>
          </a:p>
          <a:p>
            <a:r>
              <a:rPr lang="en-US" dirty="0" smtClean="0"/>
              <a:t>	It contains technical details like:</a:t>
            </a:r>
          </a:p>
          <a:p>
            <a:pPr marL="1657350" lvl="3" indent="-285750">
              <a:buFont typeface="Arial" panose="020B0604020202020204" pitchFamily="34" charset="0"/>
              <a:buChar char="•"/>
            </a:pPr>
            <a:r>
              <a:rPr lang="en-US" dirty="0" smtClean="0"/>
              <a:t>	gradient</a:t>
            </a:r>
            <a:r>
              <a:rPr lang="hu-HU" dirty="0" smtClean="0"/>
              <a:t> [MW/</a:t>
            </a:r>
            <a:r>
              <a:rPr lang="hu-HU" dirty="0" err="1" smtClean="0"/>
              <a:t>minutes</a:t>
            </a:r>
            <a:r>
              <a:rPr lang="hu-HU" dirty="0" smtClean="0"/>
              <a:t>]</a:t>
            </a:r>
            <a:endParaRPr lang="en-US" dirty="0" smtClean="0"/>
          </a:p>
          <a:p>
            <a:pPr marL="1657350" lvl="3" indent="-285750">
              <a:buFont typeface="Arial" panose="020B0604020202020204" pitchFamily="34" charset="0"/>
              <a:buChar char="•"/>
            </a:pPr>
            <a:r>
              <a:rPr lang="en-US" dirty="0" smtClean="0"/>
              <a:t>	balancing command response time</a:t>
            </a:r>
          </a:p>
          <a:p>
            <a:pPr lvl="3" indent="-1371600"/>
            <a:endParaRPr lang="en-US" dirty="0" smtClean="0"/>
          </a:p>
          <a:p>
            <a:pPr lvl="3" indent="-1371600"/>
            <a:r>
              <a:rPr lang="en-US" dirty="0" smtClean="0"/>
              <a:t>TSO tested the generators carefully before giving accreditation.</a:t>
            </a:r>
          </a:p>
          <a:p>
            <a:endParaRPr lang="en-US" dirty="0" smtClean="0"/>
          </a:p>
          <a:p>
            <a:r>
              <a:rPr lang="en-US" dirty="0" smtClean="0"/>
              <a:t>The energy fee is included separately in generator’s technical bid. </a:t>
            </a:r>
          </a:p>
          <a:p>
            <a:endParaRPr lang="en-US" dirty="0" smtClean="0"/>
          </a:p>
          <a:p>
            <a:r>
              <a:rPr lang="en-US" dirty="0" smtClean="0"/>
              <a:t>Details are included in the Operational and Commercial Codes and the TSO’s Competition Documentation.</a:t>
            </a:r>
          </a:p>
          <a:p>
            <a:r>
              <a:rPr lang="hu-HU" dirty="0" smtClean="0"/>
              <a:t> </a:t>
            </a:r>
            <a:endParaRPr lang="hu-HU" dirty="0"/>
          </a:p>
        </p:txBody>
      </p:sp>
    </p:spTree>
    <p:extLst>
      <p:ext uri="{BB962C8B-B14F-4D97-AF65-F5344CB8AC3E}">
        <p14:creationId xmlns:p14="http://schemas.microsoft.com/office/powerpoint/2010/main" val="302198748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52" name="Rectangle 49"/>
          <p:cNvSpPr>
            <a:spLocks noChangeArrowheads="1"/>
          </p:cNvSpPr>
          <p:nvPr/>
        </p:nvSpPr>
        <p:spPr bwMode="auto">
          <a:xfrm>
            <a:off x="537369" y="700391"/>
            <a:ext cx="8069262" cy="342900"/>
          </a:xfrm>
          <a:prstGeom prst="rect">
            <a:avLst/>
          </a:prstGeom>
          <a:noFill/>
          <a:ln w="9525">
            <a:noFill/>
            <a:miter lim="800000"/>
            <a:headEnd/>
            <a:tailEnd/>
          </a:ln>
          <a:effectLst/>
        </p:spPr>
        <p:txBody>
          <a:bodyPr lIns="91431" tIns="45715" rIns="91431" bIns="45715" anchor="ctr"/>
          <a:lstStyle/>
          <a:p>
            <a:pPr algn="ctr">
              <a:buClr>
                <a:schemeClr val="tx2"/>
              </a:buClr>
              <a:defRPr/>
            </a:pPr>
            <a:r>
              <a:rPr lang="en-US" sz="2400" b="1" dirty="0" smtClean="0"/>
              <a:t>Ancillary Services categories</a:t>
            </a:r>
          </a:p>
          <a:p>
            <a:pPr algn="ctr">
              <a:buClr>
                <a:schemeClr val="tx2"/>
              </a:buClr>
              <a:defRPr/>
            </a:pPr>
            <a:r>
              <a:rPr lang="en-US" sz="2400" b="1" dirty="0" smtClean="0">
                <a:latin typeface="+mn-lt"/>
              </a:rPr>
              <a:t>Primary Control</a:t>
            </a:r>
            <a:endParaRPr lang="en-US" sz="2400" b="1" dirty="0">
              <a:latin typeface="+mn-lt"/>
            </a:endParaRPr>
          </a:p>
        </p:txBody>
      </p:sp>
      <p:sp>
        <p:nvSpPr>
          <p:cNvPr id="2" name="Dia számának helye 1"/>
          <p:cNvSpPr>
            <a:spLocks noGrp="1"/>
          </p:cNvSpPr>
          <p:nvPr>
            <p:ph type="sldNum" sz="quarter" idx="12"/>
          </p:nvPr>
        </p:nvSpPr>
        <p:spPr/>
        <p:txBody>
          <a:bodyPr/>
          <a:lstStyle/>
          <a:p>
            <a:pPr>
              <a:defRPr/>
            </a:pPr>
            <a:fld id="{96048061-A2F8-44CE-97AB-116B0BBC5F3E}" type="slidenum">
              <a:rPr lang="en-US" smtClean="0"/>
              <a:pPr>
                <a:defRPr/>
              </a:pPr>
              <a:t>17</a:t>
            </a:fld>
            <a:endParaRPr lang="en-US"/>
          </a:p>
        </p:txBody>
      </p:sp>
      <p:sp>
        <p:nvSpPr>
          <p:cNvPr id="45" name="Text Box 5"/>
          <p:cNvSpPr txBox="1">
            <a:spLocks noChangeArrowheads="1"/>
          </p:cNvSpPr>
          <p:nvPr/>
        </p:nvSpPr>
        <p:spPr bwMode="auto">
          <a:xfrm>
            <a:off x="0" y="0"/>
            <a:ext cx="3131840" cy="400110"/>
          </a:xfrm>
          <a:prstGeom prst="rect">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000" b="1" dirty="0">
                <a:solidFill>
                  <a:schemeClr val="bg1"/>
                </a:solidFill>
                <a:latin typeface="Arial Black" pitchFamily="34" charset="0"/>
              </a:rPr>
              <a:t>Hungarian Energy and Public Utility Regulatory Authority</a:t>
            </a:r>
          </a:p>
        </p:txBody>
      </p:sp>
      <p:sp>
        <p:nvSpPr>
          <p:cNvPr id="3" name="Szövegdoboz 2"/>
          <p:cNvSpPr txBox="1"/>
          <p:nvPr/>
        </p:nvSpPr>
        <p:spPr>
          <a:xfrm>
            <a:off x="323528" y="1196752"/>
            <a:ext cx="8640960" cy="6463308"/>
          </a:xfrm>
          <a:prstGeom prst="rect">
            <a:avLst/>
          </a:prstGeom>
          <a:noFill/>
        </p:spPr>
        <p:txBody>
          <a:bodyPr wrap="square" rtlCol="0">
            <a:spAutoFit/>
          </a:bodyPr>
          <a:lstStyle/>
          <a:p>
            <a:endParaRPr lang="en-US" dirty="0" smtClean="0"/>
          </a:p>
          <a:p>
            <a:r>
              <a:rPr lang="en-US" sz="1600" dirty="0" smtClean="0"/>
              <a:t>Single tender for yearly period, </a:t>
            </a:r>
            <a:r>
              <a:rPr lang="en-US" sz="1600" b="1" dirty="0" smtClean="0">
                <a:sym typeface="Symbol"/>
              </a:rPr>
              <a:t>only capacity fee </a:t>
            </a:r>
            <a:r>
              <a:rPr lang="en-US" sz="1600" dirty="0" smtClean="0">
                <a:sym typeface="Symbol"/>
              </a:rPr>
              <a:t>(no energy fee)</a:t>
            </a:r>
          </a:p>
          <a:p>
            <a:endParaRPr lang="en-US" sz="1600" u="sng" dirty="0" smtClean="0"/>
          </a:p>
          <a:p>
            <a:r>
              <a:rPr lang="en-US" sz="1600" u="sng" dirty="0" smtClean="0"/>
              <a:t>Yearly tenders 2011-2013:</a:t>
            </a:r>
          </a:p>
          <a:p>
            <a:endParaRPr lang="hu-HU" u="sng" dirty="0" smtClean="0"/>
          </a:p>
          <a:p>
            <a:endParaRPr lang="hu-HU" u="sng" dirty="0" smtClean="0"/>
          </a:p>
          <a:p>
            <a:endParaRPr lang="hu-HU" u="sng" dirty="0" smtClean="0"/>
          </a:p>
          <a:p>
            <a:endParaRPr lang="hu-HU" u="sng" dirty="0" smtClean="0"/>
          </a:p>
          <a:p>
            <a:endParaRPr lang="hu-HU" u="sng" dirty="0"/>
          </a:p>
          <a:p>
            <a:endParaRPr lang="hu-HU" u="sng" dirty="0" smtClean="0"/>
          </a:p>
          <a:p>
            <a:endParaRPr lang="hu-HU" u="sng" dirty="0"/>
          </a:p>
          <a:p>
            <a:endParaRPr lang="hu-HU" u="sng" dirty="0" smtClean="0"/>
          </a:p>
          <a:p>
            <a:endParaRPr lang="hu-HU" dirty="0" smtClean="0"/>
          </a:p>
          <a:p>
            <a:r>
              <a:rPr lang="en-US" sz="1600" dirty="0" smtClean="0"/>
              <a:t>Amount of ne</a:t>
            </a:r>
            <a:r>
              <a:rPr lang="hu-HU" sz="1600" dirty="0" err="1" smtClean="0"/>
              <a:t>cessary</a:t>
            </a:r>
            <a:r>
              <a:rPr lang="en-US" sz="1600" dirty="0" smtClean="0"/>
              <a:t> Primary Control based on ENTSO-E Operational Handbook</a:t>
            </a:r>
            <a:r>
              <a:rPr lang="hu-HU" sz="1600" dirty="0" smtClean="0"/>
              <a:t>.</a:t>
            </a:r>
            <a:endParaRPr lang="hu-HU" sz="1600" dirty="0"/>
          </a:p>
          <a:p>
            <a:endParaRPr lang="hu-HU" u="sng" dirty="0" smtClean="0"/>
          </a:p>
          <a:p>
            <a:endParaRPr lang="hu-HU" u="sng" dirty="0"/>
          </a:p>
          <a:p>
            <a:endParaRPr lang="hu-HU" u="sng" dirty="0" smtClean="0"/>
          </a:p>
          <a:p>
            <a:endParaRPr lang="hu-HU" u="sng" dirty="0"/>
          </a:p>
          <a:p>
            <a:endParaRPr lang="hu-HU" u="sng" dirty="0" smtClean="0"/>
          </a:p>
          <a:p>
            <a:endParaRPr lang="hu-HU" u="sng" dirty="0"/>
          </a:p>
          <a:p>
            <a:endParaRPr lang="hu-HU" u="sng" dirty="0" smtClean="0"/>
          </a:p>
          <a:p>
            <a:endParaRPr lang="hu-HU" u="sng" dirty="0"/>
          </a:p>
          <a:p>
            <a:endParaRPr lang="hu-HU" u="sng" dirty="0"/>
          </a:p>
        </p:txBody>
      </p:sp>
      <p:graphicFrame>
        <p:nvGraphicFramePr>
          <p:cNvPr id="4" name="Táblázat 3"/>
          <p:cNvGraphicFramePr>
            <a:graphicFrameLocks noGrp="1"/>
          </p:cNvGraphicFramePr>
          <p:nvPr>
            <p:extLst>
              <p:ext uri="{D42A27DB-BD31-4B8C-83A1-F6EECF244321}">
                <p14:modId xmlns:p14="http://schemas.microsoft.com/office/powerpoint/2010/main" val="669820315"/>
              </p:ext>
            </p:extLst>
          </p:nvPr>
        </p:nvGraphicFramePr>
        <p:xfrm>
          <a:off x="386284" y="2636912"/>
          <a:ext cx="8371431" cy="1664027"/>
        </p:xfrm>
        <a:graphic>
          <a:graphicData uri="http://schemas.openxmlformats.org/drawingml/2006/table">
            <a:tbl>
              <a:tblPr/>
              <a:tblGrid>
                <a:gridCol w="666575"/>
                <a:gridCol w="576064"/>
                <a:gridCol w="1185674"/>
                <a:gridCol w="758542"/>
                <a:gridCol w="720080"/>
                <a:gridCol w="1122472"/>
                <a:gridCol w="821744"/>
                <a:gridCol w="648072"/>
                <a:gridCol w="1054278"/>
                <a:gridCol w="817930"/>
              </a:tblGrid>
              <a:tr h="327221">
                <a:tc rowSpan="2">
                  <a:txBody>
                    <a:bodyPr/>
                    <a:lstStyle/>
                    <a:p>
                      <a:pPr algn="ctr" fontAlgn="ctr"/>
                      <a:r>
                        <a:rPr lang="hu-HU" sz="1000" b="1" i="0" u="none" strike="noStrike" dirty="0" err="1">
                          <a:solidFill>
                            <a:srgbClr val="000000"/>
                          </a:solidFill>
                          <a:effectLst/>
                          <a:latin typeface="Arial"/>
                        </a:rPr>
                        <a:t>Primary</a:t>
                      </a:r>
                      <a:r>
                        <a:rPr lang="hu-HU" sz="1000" b="1" i="0" u="none" strike="noStrike" dirty="0">
                          <a:solidFill>
                            <a:srgbClr val="000000"/>
                          </a:solidFill>
                          <a:effectLst/>
                          <a:latin typeface="Arial"/>
                        </a:rPr>
                        <a:t> </a:t>
                      </a:r>
                      <a:r>
                        <a:rPr lang="hu-HU" sz="1000" b="1" i="0" u="none" strike="noStrike" dirty="0" err="1">
                          <a:solidFill>
                            <a:srgbClr val="000000"/>
                          </a:solidFill>
                          <a:effectLst/>
                          <a:latin typeface="Arial"/>
                        </a:rPr>
                        <a:t>Control</a:t>
                      </a:r>
                      <a:r>
                        <a:rPr lang="hu-HU" sz="1000" b="1" i="0" u="none" strike="noStrike" dirty="0">
                          <a:solidFill>
                            <a:srgbClr val="000000"/>
                          </a:solidFill>
                          <a:effectLst/>
                          <a:latin typeface="Arial"/>
                        </a:rPr>
                        <a:t> </a:t>
                      </a:r>
                    </a:p>
                  </a:txBody>
                  <a:tcPr marL="6889" marR="6889" marT="6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hu-HU" sz="1050" b="1" i="0" u="none" strike="noStrike" dirty="0">
                          <a:solidFill>
                            <a:srgbClr val="000000"/>
                          </a:solidFill>
                          <a:effectLst/>
                          <a:latin typeface="Arial"/>
                        </a:rPr>
                        <a:t>2011</a:t>
                      </a:r>
                    </a:p>
                  </a:txBody>
                  <a:tcPr marL="6889" marR="6889" marT="68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c gridSpan="3">
                  <a:txBody>
                    <a:bodyPr/>
                    <a:lstStyle/>
                    <a:p>
                      <a:pPr algn="ctr" fontAlgn="ctr"/>
                      <a:r>
                        <a:rPr lang="hu-HU" sz="1050" b="1" i="0" u="none" strike="noStrike" dirty="0">
                          <a:solidFill>
                            <a:srgbClr val="000000"/>
                          </a:solidFill>
                          <a:effectLst/>
                          <a:latin typeface="Arial"/>
                        </a:rPr>
                        <a:t>2012</a:t>
                      </a:r>
                    </a:p>
                  </a:txBody>
                  <a:tcPr marL="6889" marR="6889" marT="68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c gridSpan="3">
                  <a:txBody>
                    <a:bodyPr/>
                    <a:lstStyle/>
                    <a:p>
                      <a:pPr algn="ctr" fontAlgn="ctr"/>
                      <a:r>
                        <a:rPr lang="hu-HU" sz="1050" b="1" i="0" u="none" strike="noStrike" dirty="0">
                          <a:solidFill>
                            <a:srgbClr val="000000"/>
                          </a:solidFill>
                          <a:effectLst/>
                          <a:latin typeface="Arial"/>
                        </a:rPr>
                        <a:t>2013</a:t>
                      </a:r>
                    </a:p>
                  </a:txBody>
                  <a:tcPr marL="6889" marR="6889" marT="68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r>
              <a:tr h="603148">
                <a:tc vMerge="1">
                  <a:txBody>
                    <a:bodyPr/>
                    <a:lstStyle/>
                    <a:p>
                      <a:endParaRPr lang="hu-HU"/>
                    </a:p>
                  </a:txBody>
                  <a:tcPr/>
                </a:tc>
                <a:tc>
                  <a:txBody>
                    <a:bodyPr/>
                    <a:lstStyle/>
                    <a:p>
                      <a:pPr algn="ctr" fontAlgn="ctr"/>
                      <a:r>
                        <a:rPr lang="hu-HU" sz="1000" b="0" i="0" u="none" strike="noStrike">
                          <a:solidFill>
                            <a:srgbClr val="000000"/>
                          </a:solidFill>
                          <a:effectLst/>
                          <a:latin typeface="Arial"/>
                        </a:rPr>
                        <a:t>Amount</a:t>
                      </a:r>
                    </a:p>
                  </a:txBody>
                  <a:tcPr marL="6889" marR="6889" marT="6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Capacity fee </a:t>
                      </a:r>
                      <a:r>
                        <a:rPr lang="en-US" sz="900" b="0" i="0" u="none" strike="noStrike">
                          <a:solidFill>
                            <a:srgbClr val="000000"/>
                          </a:solidFill>
                          <a:effectLst/>
                          <a:latin typeface="Arial"/>
                        </a:rPr>
                        <a:t>(average in Ft/MW/h)</a:t>
                      </a:r>
                      <a:endParaRPr lang="en-US" sz="1000" b="0" i="0" u="none" strike="noStrike">
                        <a:solidFill>
                          <a:srgbClr val="000000"/>
                        </a:solidFill>
                        <a:effectLst/>
                        <a:latin typeface="Arial"/>
                      </a:endParaRPr>
                    </a:p>
                  </a:txBody>
                  <a:tcPr marL="6889" marR="6889" marT="6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00" b="0" i="0" u="none" strike="noStrike">
                          <a:solidFill>
                            <a:srgbClr val="000000"/>
                          </a:solidFill>
                          <a:effectLst/>
                          <a:latin typeface="Arial"/>
                        </a:rPr>
                        <a:t>Number of Competitors</a:t>
                      </a:r>
                    </a:p>
                  </a:txBody>
                  <a:tcPr marL="6889" marR="6889" marT="68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00" b="0" i="0" u="none" strike="noStrike" dirty="0" err="1">
                          <a:solidFill>
                            <a:srgbClr val="000000"/>
                          </a:solidFill>
                          <a:effectLst/>
                          <a:latin typeface="Arial"/>
                        </a:rPr>
                        <a:t>Amount</a:t>
                      </a:r>
                      <a:endParaRPr lang="hu-HU" sz="1000" b="0" i="0" u="none" strike="noStrike" dirty="0">
                        <a:solidFill>
                          <a:srgbClr val="000000"/>
                        </a:solidFill>
                        <a:effectLst/>
                        <a:latin typeface="Arial"/>
                      </a:endParaRPr>
                    </a:p>
                  </a:txBody>
                  <a:tcPr marL="6889" marR="6889" marT="68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Capacity fee </a:t>
                      </a:r>
                      <a:r>
                        <a:rPr lang="en-US" sz="900" b="0" i="0" u="none" strike="noStrike">
                          <a:solidFill>
                            <a:srgbClr val="000000"/>
                          </a:solidFill>
                          <a:effectLst/>
                          <a:latin typeface="Arial"/>
                        </a:rPr>
                        <a:t>(average in Ft/MW/h)</a:t>
                      </a:r>
                      <a:endParaRPr lang="en-US" sz="1000" b="0" i="0" u="none" strike="noStrike">
                        <a:solidFill>
                          <a:srgbClr val="000000"/>
                        </a:solidFill>
                        <a:effectLst/>
                        <a:latin typeface="Arial"/>
                      </a:endParaRPr>
                    </a:p>
                  </a:txBody>
                  <a:tcPr marL="6889" marR="6889" marT="6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00" b="0" i="0" u="none" strike="noStrike">
                          <a:solidFill>
                            <a:srgbClr val="000000"/>
                          </a:solidFill>
                          <a:effectLst/>
                          <a:latin typeface="Arial"/>
                        </a:rPr>
                        <a:t>Number of Competitors</a:t>
                      </a:r>
                    </a:p>
                  </a:txBody>
                  <a:tcPr marL="6889" marR="6889" marT="68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00" b="0" i="0" u="none" strike="noStrike">
                          <a:solidFill>
                            <a:srgbClr val="000000"/>
                          </a:solidFill>
                          <a:effectLst/>
                          <a:latin typeface="Arial"/>
                        </a:rPr>
                        <a:t>Amount</a:t>
                      </a:r>
                    </a:p>
                  </a:txBody>
                  <a:tcPr marL="6889" marR="6889" marT="68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Capacity fee </a:t>
                      </a:r>
                      <a:r>
                        <a:rPr lang="en-US" sz="900" b="0" i="0" u="none" strike="noStrike">
                          <a:solidFill>
                            <a:srgbClr val="000000"/>
                          </a:solidFill>
                          <a:effectLst/>
                          <a:latin typeface="Arial"/>
                        </a:rPr>
                        <a:t>(average in Ft/MW/h)</a:t>
                      </a:r>
                      <a:endParaRPr lang="en-US" sz="1000" b="0" i="0" u="none" strike="noStrike">
                        <a:solidFill>
                          <a:srgbClr val="000000"/>
                        </a:solidFill>
                        <a:effectLst/>
                        <a:latin typeface="Arial"/>
                      </a:endParaRPr>
                    </a:p>
                  </a:txBody>
                  <a:tcPr marL="6889" marR="6889" marT="6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00" b="0" i="0" u="none" strike="noStrike">
                          <a:solidFill>
                            <a:srgbClr val="000000"/>
                          </a:solidFill>
                          <a:effectLst/>
                          <a:latin typeface="Arial"/>
                        </a:rPr>
                        <a:t>Number of Competitors</a:t>
                      </a:r>
                    </a:p>
                  </a:txBody>
                  <a:tcPr marL="6889" marR="6889" marT="6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3874">
                <a:tc>
                  <a:txBody>
                    <a:bodyPr/>
                    <a:lstStyle/>
                    <a:p>
                      <a:pPr algn="ctr" fontAlgn="ctr"/>
                      <a:r>
                        <a:rPr lang="hu-HU" sz="1000" b="0" i="0" u="none" strike="noStrike">
                          <a:solidFill>
                            <a:srgbClr val="000000"/>
                          </a:solidFill>
                          <a:effectLst/>
                          <a:latin typeface="Arial"/>
                        </a:rPr>
                        <a:t>Up</a:t>
                      </a:r>
                    </a:p>
                  </a:txBody>
                  <a:tcPr marL="6889" marR="6889" marT="6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a:solidFill>
                            <a:srgbClr val="000000"/>
                          </a:solidFill>
                          <a:effectLst/>
                          <a:latin typeface="Arial"/>
                        </a:rPr>
                        <a:t> </a:t>
                      </a:r>
                      <a:r>
                        <a:rPr lang="hu-HU" sz="1000" b="0" i="0" u="none" strike="noStrike" dirty="0" smtClean="0">
                          <a:solidFill>
                            <a:srgbClr val="000000"/>
                          </a:solidFill>
                          <a:effectLst/>
                          <a:latin typeface="Arial"/>
                        </a:rPr>
                        <a:t>40</a:t>
                      </a:r>
                      <a:endParaRPr lang="hu-HU" sz="1000" b="0" i="0" u="none" strike="noStrike" dirty="0">
                        <a:solidFill>
                          <a:srgbClr val="000000"/>
                        </a:solidFill>
                        <a:effectLst/>
                        <a:latin typeface="Arial"/>
                      </a:endParaRPr>
                    </a:p>
                  </a:txBody>
                  <a:tcPr marL="6889" marR="6889" marT="6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smtClean="0">
                          <a:solidFill>
                            <a:srgbClr val="000000"/>
                          </a:solidFill>
                          <a:effectLst/>
                          <a:latin typeface="Arial"/>
                        </a:rPr>
                        <a:t>2230</a:t>
                      </a:r>
                      <a:r>
                        <a:rPr lang="hu-HU" sz="1000" b="0" i="0" u="none" strike="noStrike" dirty="0">
                          <a:solidFill>
                            <a:srgbClr val="000000"/>
                          </a:solidFill>
                          <a:effectLst/>
                          <a:latin typeface="Arial"/>
                        </a:rPr>
                        <a:t> </a:t>
                      </a:r>
                    </a:p>
                  </a:txBody>
                  <a:tcPr marL="6889" marR="6889" marT="6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smtClean="0">
                          <a:solidFill>
                            <a:srgbClr val="000000"/>
                          </a:solidFill>
                          <a:effectLst/>
                          <a:latin typeface="Arial"/>
                        </a:rPr>
                        <a:t>2</a:t>
                      </a:r>
                      <a:r>
                        <a:rPr lang="hu-HU" sz="1000" b="0" i="0" u="none" strike="noStrike" dirty="0">
                          <a:solidFill>
                            <a:srgbClr val="000000"/>
                          </a:solidFill>
                          <a:effectLst/>
                          <a:latin typeface="Arial"/>
                        </a:rPr>
                        <a:t> </a:t>
                      </a:r>
                    </a:p>
                  </a:txBody>
                  <a:tcPr marL="6889" marR="6889" marT="68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a:solidFill>
                            <a:srgbClr val="000000"/>
                          </a:solidFill>
                          <a:effectLst/>
                          <a:latin typeface="Arial"/>
                        </a:rPr>
                        <a:t> </a:t>
                      </a:r>
                      <a:r>
                        <a:rPr lang="hu-HU" sz="1000" b="0" i="0" u="none" strike="noStrike" dirty="0" smtClean="0">
                          <a:solidFill>
                            <a:srgbClr val="000000"/>
                          </a:solidFill>
                          <a:effectLst/>
                          <a:latin typeface="Arial"/>
                        </a:rPr>
                        <a:t>40</a:t>
                      </a:r>
                      <a:endParaRPr lang="hu-HU" sz="1000" b="0" i="0" u="none" strike="noStrike" dirty="0">
                        <a:solidFill>
                          <a:srgbClr val="000000"/>
                        </a:solidFill>
                        <a:effectLst/>
                        <a:latin typeface="Arial"/>
                      </a:endParaRPr>
                    </a:p>
                  </a:txBody>
                  <a:tcPr marL="6889" marR="6889" marT="68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a:solidFill>
                            <a:srgbClr val="000000"/>
                          </a:solidFill>
                          <a:effectLst/>
                          <a:latin typeface="Arial"/>
                        </a:rPr>
                        <a:t> </a:t>
                      </a:r>
                      <a:r>
                        <a:rPr lang="hu-HU" sz="1000" b="0" i="0" u="none" strike="noStrike" dirty="0" smtClean="0">
                          <a:solidFill>
                            <a:srgbClr val="000000"/>
                          </a:solidFill>
                          <a:effectLst/>
                          <a:latin typeface="Arial"/>
                        </a:rPr>
                        <a:t>2600</a:t>
                      </a:r>
                      <a:endParaRPr lang="hu-HU" sz="1000" b="0" i="0" u="none" strike="noStrike" dirty="0">
                        <a:solidFill>
                          <a:srgbClr val="000000"/>
                        </a:solidFill>
                        <a:effectLst/>
                        <a:latin typeface="Arial"/>
                      </a:endParaRPr>
                    </a:p>
                  </a:txBody>
                  <a:tcPr marL="6889" marR="6889" marT="6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smtClean="0">
                          <a:solidFill>
                            <a:srgbClr val="000000"/>
                          </a:solidFill>
                          <a:effectLst/>
                          <a:latin typeface="Arial"/>
                        </a:rPr>
                        <a:t>4-5</a:t>
                      </a:r>
                      <a:r>
                        <a:rPr lang="hu-HU" sz="1000" b="0" i="0" u="none" strike="noStrike" dirty="0">
                          <a:solidFill>
                            <a:srgbClr val="000000"/>
                          </a:solidFill>
                          <a:effectLst/>
                          <a:latin typeface="Arial"/>
                        </a:rPr>
                        <a:t> </a:t>
                      </a:r>
                    </a:p>
                  </a:txBody>
                  <a:tcPr marL="6889" marR="6889" marT="68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smtClean="0">
                          <a:solidFill>
                            <a:srgbClr val="000000"/>
                          </a:solidFill>
                          <a:effectLst/>
                          <a:latin typeface="Arial"/>
                        </a:rPr>
                        <a:t>36</a:t>
                      </a:r>
                      <a:endParaRPr lang="hu-HU" sz="1000" b="0" i="0" u="none" strike="noStrike" dirty="0">
                        <a:solidFill>
                          <a:srgbClr val="000000"/>
                        </a:solidFill>
                        <a:effectLst/>
                        <a:latin typeface="Arial"/>
                      </a:endParaRPr>
                    </a:p>
                  </a:txBody>
                  <a:tcPr marL="6889" marR="6889" marT="68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a:solidFill>
                            <a:srgbClr val="000000"/>
                          </a:solidFill>
                          <a:effectLst/>
                          <a:latin typeface="Arial"/>
                        </a:rPr>
                        <a:t> </a:t>
                      </a:r>
                      <a:r>
                        <a:rPr lang="hu-HU" sz="1000" b="0" i="0" u="none" strike="noStrike" dirty="0" smtClean="0">
                          <a:solidFill>
                            <a:srgbClr val="000000"/>
                          </a:solidFill>
                          <a:effectLst/>
                          <a:latin typeface="Arial"/>
                        </a:rPr>
                        <a:t>8150</a:t>
                      </a:r>
                      <a:endParaRPr lang="hu-HU" sz="1000" b="0" i="0" u="none" strike="noStrike" dirty="0">
                        <a:solidFill>
                          <a:srgbClr val="000000"/>
                        </a:solidFill>
                        <a:effectLst/>
                        <a:latin typeface="Arial"/>
                      </a:endParaRPr>
                    </a:p>
                  </a:txBody>
                  <a:tcPr marL="6889" marR="6889" marT="6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smtClean="0">
                          <a:solidFill>
                            <a:srgbClr val="000000"/>
                          </a:solidFill>
                          <a:effectLst/>
                          <a:latin typeface="Arial"/>
                        </a:rPr>
                        <a:t>4-5</a:t>
                      </a:r>
                      <a:r>
                        <a:rPr lang="hu-HU" sz="1000" b="0" i="0" u="none" strike="noStrike" dirty="0">
                          <a:solidFill>
                            <a:srgbClr val="000000"/>
                          </a:solidFill>
                          <a:effectLst/>
                          <a:latin typeface="Arial"/>
                        </a:rPr>
                        <a:t> </a:t>
                      </a:r>
                    </a:p>
                  </a:txBody>
                  <a:tcPr marL="6889" marR="6889" marT="6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r>
              <a:tr h="369784">
                <a:tc>
                  <a:txBody>
                    <a:bodyPr/>
                    <a:lstStyle/>
                    <a:p>
                      <a:pPr algn="ctr" fontAlgn="ctr"/>
                      <a:r>
                        <a:rPr lang="hu-HU" sz="1000" b="0" i="0" u="none" strike="noStrike">
                          <a:solidFill>
                            <a:srgbClr val="000000"/>
                          </a:solidFill>
                          <a:effectLst/>
                          <a:latin typeface="Arial"/>
                        </a:rPr>
                        <a:t>Down</a:t>
                      </a:r>
                    </a:p>
                  </a:txBody>
                  <a:tcPr marL="6889" marR="6889" marT="6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a:solidFill>
                            <a:srgbClr val="000000"/>
                          </a:solidFill>
                          <a:effectLst/>
                          <a:latin typeface="Arial"/>
                        </a:rPr>
                        <a:t> </a:t>
                      </a:r>
                      <a:r>
                        <a:rPr lang="hu-HU" sz="1000" b="0" i="0" u="none" strike="noStrike" dirty="0" smtClean="0">
                          <a:solidFill>
                            <a:srgbClr val="000000"/>
                          </a:solidFill>
                          <a:effectLst/>
                          <a:latin typeface="Arial"/>
                        </a:rPr>
                        <a:t>40</a:t>
                      </a:r>
                      <a:endParaRPr lang="hu-HU" sz="1000" b="0" i="0" u="none" strike="noStrike" dirty="0">
                        <a:solidFill>
                          <a:srgbClr val="000000"/>
                        </a:solidFill>
                        <a:effectLst/>
                        <a:latin typeface="Arial"/>
                      </a:endParaRPr>
                    </a:p>
                  </a:txBody>
                  <a:tcPr marL="6889" marR="6889" marT="6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smtClean="0">
                          <a:solidFill>
                            <a:srgbClr val="000000"/>
                          </a:solidFill>
                          <a:effectLst/>
                          <a:latin typeface="+mn-lt"/>
                        </a:rPr>
                        <a:t>2230</a:t>
                      </a:r>
                      <a:endParaRPr lang="hu-HU" sz="1000" b="0" i="0" u="none" strike="noStrike" dirty="0">
                        <a:solidFill>
                          <a:srgbClr val="000000"/>
                        </a:solidFill>
                        <a:effectLst/>
                        <a:latin typeface="Arial"/>
                      </a:endParaRPr>
                    </a:p>
                  </a:txBody>
                  <a:tcPr marL="6889" marR="6889" marT="6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smtClean="0">
                          <a:solidFill>
                            <a:srgbClr val="000000"/>
                          </a:solidFill>
                          <a:effectLst/>
                          <a:latin typeface="Arial"/>
                        </a:rPr>
                        <a:t>2</a:t>
                      </a:r>
                      <a:r>
                        <a:rPr lang="hu-HU" sz="1000" b="0" i="0" u="none" strike="noStrike" dirty="0">
                          <a:solidFill>
                            <a:srgbClr val="000000"/>
                          </a:solidFill>
                          <a:effectLst/>
                          <a:latin typeface="Arial"/>
                        </a:rPr>
                        <a:t> </a:t>
                      </a:r>
                    </a:p>
                  </a:txBody>
                  <a:tcPr marL="6889" marR="6889" marT="68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a:solidFill>
                            <a:srgbClr val="000000"/>
                          </a:solidFill>
                          <a:effectLst/>
                          <a:latin typeface="Arial"/>
                        </a:rPr>
                        <a:t> </a:t>
                      </a:r>
                      <a:r>
                        <a:rPr lang="hu-HU" sz="1000" b="0" i="0" u="none" strike="noStrike" dirty="0" smtClean="0">
                          <a:solidFill>
                            <a:srgbClr val="000000"/>
                          </a:solidFill>
                          <a:effectLst/>
                          <a:latin typeface="Arial"/>
                        </a:rPr>
                        <a:t>40</a:t>
                      </a:r>
                      <a:endParaRPr lang="hu-HU" sz="1000" b="0" i="0" u="none" strike="noStrike" dirty="0">
                        <a:solidFill>
                          <a:srgbClr val="000000"/>
                        </a:solidFill>
                        <a:effectLst/>
                        <a:latin typeface="Arial"/>
                      </a:endParaRPr>
                    </a:p>
                  </a:txBody>
                  <a:tcPr marL="6889" marR="6889" marT="68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a:solidFill>
                            <a:srgbClr val="000000"/>
                          </a:solidFill>
                          <a:effectLst/>
                          <a:latin typeface="Arial"/>
                        </a:rPr>
                        <a:t> </a:t>
                      </a:r>
                      <a:r>
                        <a:rPr lang="hu-HU" sz="1000" b="0" i="0" u="none" strike="noStrike" dirty="0" smtClean="0">
                          <a:solidFill>
                            <a:srgbClr val="000000"/>
                          </a:solidFill>
                          <a:effectLst/>
                          <a:latin typeface="Arial"/>
                        </a:rPr>
                        <a:t>2600</a:t>
                      </a:r>
                      <a:endParaRPr lang="hu-HU" sz="1000" b="0" i="0" u="none" strike="noStrike" dirty="0">
                        <a:solidFill>
                          <a:srgbClr val="000000"/>
                        </a:solidFill>
                        <a:effectLst/>
                        <a:latin typeface="Arial"/>
                      </a:endParaRPr>
                    </a:p>
                  </a:txBody>
                  <a:tcPr marL="6889" marR="6889" marT="6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smtClean="0">
                          <a:solidFill>
                            <a:srgbClr val="000000"/>
                          </a:solidFill>
                          <a:effectLst/>
                          <a:latin typeface="Arial"/>
                        </a:rPr>
                        <a:t>4-5</a:t>
                      </a:r>
                      <a:r>
                        <a:rPr lang="hu-HU" sz="1000" b="0" i="0" u="none" strike="noStrike" dirty="0">
                          <a:solidFill>
                            <a:srgbClr val="000000"/>
                          </a:solidFill>
                          <a:effectLst/>
                          <a:latin typeface="Arial"/>
                        </a:rPr>
                        <a:t> </a:t>
                      </a:r>
                    </a:p>
                  </a:txBody>
                  <a:tcPr marL="6889" marR="6889" marT="68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smtClean="0">
                          <a:solidFill>
                            <a:srgbClr val="000000"/>
                          </a:solidFill>
                          <a:effectLst/>
                          <a:latin typeface="Arial"/>
                        </a:rPr>
                        <a:t> 36</a:t>
                      </a:r>
                      <a:r>
                        <a:rPr lang="hu-HU" sz="1000" b="0" i="0" u="none" strike="noStrike" dirty="0">
                          <a:solidFill>
                            <a:srgbClr val="000000"/>
                          </a:solidFill>
                          <a:effectLst/>
                          <a:latin typeface="Arial"/>
                        </a:rPr>
                        <a:t> </a:t>
                      </a:r>
                    </a:p>
                  </a:txBody>
                  <a:tcPr marL="6889" marR="6889" marT="68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a:solidFill>
                            <a:srgbClr val="000000"/>
                          </a:solidFill>
                          <a:effectLst/>
                          <a:latin typeface="Arial"/>
                        </a:rPr>
                        <a:t> </a:t>
                      </a:r>
                      <a:r>
                        <a:rPr lang="hu-HU" sz="1000" b="0" i="0" u="none" strike="noStrike" dirty="0" smtClean="0">
                          <a:solidFill>
                            <a:srgbClr val="000000"/>
                          </a:solidFill>
                          <a:effectLst/>
                          <a:latin typeface="Arial"/>
                        </a:rPr>
                        <a:t>8150</a:t>
                      </a:r>
                      <a:endParaRPr lang="hu-HU" sz="1000" b="0" i="0" u="none" strike="noStrike" dirty="0">
                        <a:solidFill>
                          <a:srgbClr val="000000"/>
                        </a:solidFill>
                        <a:effectLst/>
                        <a:latin typeface="Arial"/>
                      </a:endParaRPr>
                    </a:p>
                  </a:txBody>
                  <a:tcPr marL="6889" marR="6889" marT="6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smtClean="0">
                          <a:solidFill>
                            <a:srgbClr val="000000"/>
                          </a:solidFill>
                          <a:effectLst/>
                          <a:latin typeface="Arial"/>
                        </a:rPr>
                        <a:t>4-5</a:t>
                      </a:r>
                      <a:r>
                        <a:rPr lang="hu-HU" sz="1000" b="0" i="0" u="none" strike="noStrike" dirty="0">
                          <a:solidFill>
                            <a:srgbClr val="000000"/>
                          </a:solidFill>
                          <a:effectLst/>
                          <a:latin typeface="Arial"/>
                        </a:rPr>
                        <a:t> </a:t>
                      </a:r>
                    </a:p>
                  </a:txBody>
                  <a:tcPr marL="6889" marR="6889" marT="6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spTree>
    <p:extLst>
      <p:ext uri="{BB962C8B-B14F-4D97-AF65-F5344CB8AC3E}">
        <p14:creationId xmlns:p14="http://schemas.microsoft.com/office/powerpoint/2010/main" val="321061948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52" name="Rectangle 49"/>
          <p:cNvSpPr>
            <a:spLocks noChangeArrowheads="1"/>
          </p:cNvSpPr>
          <p:nvPr/>
        </p:nvSpPr>
        <p:spPr bwMode="auto">
          <a:xfrm>
            <a:off x="537369" y="553471"/>
            <a:ext cx="8069262" cy="342900"/>
          </a:xfrm>
          <a:prstGeom prst="rect">
            <a:avLst/>
          </a:prstGeom>
          <a:noFill/>
          <a:ln w="9525">
            <a:noFill/>
            <a:miter lim="800000"/>
            <a:headEnd/>
            <a:tailEnd/>
          </a:ln>
          <a:effectLst/>
        </p:spPr>
        <p:txBody>
          <a:bodyPr lIns="91431" tIns="45715" rIns="91431" bIns="45715" anchor="ctr"/>
          <a:lstStyle/>
          <a:p>
            <a:pPr algn="ctr">
              <a:buClr>
                <a:schemeClr val="tx2"/>
              </a:buClr>
              <a:defRPr/>
            </a:pPr>
            <a:r>
              <a:rPr lang="en-US" sz="2400" b="1" dirty="0" smtClean="0"/>
              <a:t>Ancillary Services categories</a:t>
            </a:r>
          </a:p>
          <a:p>
            <a:pPr algn="ctr">
              <a:buClr>
                <a:schemeClr val="tx2"/>
              </a:buClr>
              <a:defRPr/>
            </a:pPr>
            <a:r>
              <a:rPr lang="en-US" sz="2400" b="1" dirty="0" smtClean="0">
                <a:latin typeface="+mn-lt"/>
              </a:rPr>
              <a:t>Secondary Control</a:t>
            </a:r>
            <a:endParaRPr lang="en-US" sz="2400" b="1" dirty="0">
              <a:latin typeface="+mn-lt"/>
            </a:endParaRPr>
          </a:p>
        </p:txBody>
      </p:sp>
      <p:sp>
        <p:nvSpPr>
          <p:cNvPr id="2" name="Dia számának helye 1"/>
          <p:cNvSpPr>
            <a:spLocks noGrp="1"/>
          </p:cNvSpPr>
          <p:nvPr>
            <p:ph type="sldNum" sz="quarter" idx="12"/>
          </p:nvPr>
        </p:nvSpPr>
        <p:spPr/>
        <p:txBody>
          <a:bodyPr/>
          <a:lstStyle/>
          <a:p>
            <a:pPr>
              <a:defRPr/>
            </a:pPr>
            <a:fld id="{96048061-A2F8-44CE-97AB-116B0BBC5F3E}" type="slidenum">
              <a:rPr lang="en-US" smtClean="0"/>
              <a:pPr>
                <a:defRPr/>
              </a:pPr>
              <a:t>18</a:t>
            </a:fld>
            <a:endParaRPr lang="en-US"/>
          </a:p>
        </p:txBody>
      </p:sp>
      <p:sp>
        <p:nvSpPr>
          <p:cNvPr id="45" name="Text Box 5"/>
          <p:cNvSpPr txBox="1">
            <a:spLocks noChangeArrowheads="1"/>
          </p:cNvSpPr>
          <p:nvPr/>
        </p:nvSpPr>
        <p:spPr bwMode="auto">
          <a:xfrm>
            <a:off x="0" y="0"/>
            <a:ext cx="3131840" cy="400110"/>
          </a:xfrm>
          <a:prstGeom prst="rect">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000" b="1" dirty="0">
                <a:solidFill>
                  <a:schemeClr val="bg1"/>
                </a:solidFill>
                <a:latin typeface="Arial Black" pitchFamily="34" charset="0"/>
              </a:rPr>
              <a:t>Hungarian Energy and Public Utility Regulatory Authority</a:t>
            </a:r>
          </a:p>
        </p:txBody>
      </p:sp>
      <p:sp>
        <p:nvSpPr>
          <p:cNvPr id="3" name="Szövegdoboz 2"/>
          <p:cNvSpPr txBox="1"/>
          <p:nvPr/>
        </p:nvSpPr>
        <p:spPr>
          <a:xfrm>
            <a:off x="156794" y="915437"/>
            <a:ext cx="8784976" cy="8417689"/>
          </a:xfrm>
          <a:prstGeom prst="rect">
            <a:avLst/>
          </a:prstGeom>
          <a:noFill/>
        </p:spPr>
        <p:txBody>
          <a:bodyPr wrap="square" rtlCol="0">
            <a:spAutoFit/>
          </a:bodyPr>
          <a:lstStyle/>
          <a:p>
            <a:endParaRPr lang="hu-HU" dirty="0" smtClean="0"/>
          </a:p>
          <a:p>
            <a:pPr marL="0" lvl="1" algn="just"/>
            <a:r>
              <a:rPr lang="en-US" sz="1600" dirty="0" smtClean="0"/>
              <a:t>Asymmetrical: upwards: </a:t>
            </a:r>
            <a:r>
              <a:rPr lang="en-US" sz="1600" b="1" dirty="0" smtClean="0">
                <a:sym typeface="Symbol"/>
              </a:rPr>
              <a:t>242-310 MW</a:t>
            </a:r>
            <a:r>
              <a:rPr lang="en-US" sz="1600" dirty="0" smtClean="0">
                <a:sym typeface="Symbol"/>
              </a:rPr>
              <a:t> (</a:t>
            </a:r>
            <a:r>
              <a:rPr lang="en-US" sz="1400" dirty="0" smtClean="0">
                <a:sym typeface="Symbol"/>
              </a:rPr>
              <a:t>in yearly average</a:t>
            </a:r>
            <a:r>
              <a:rPr lang="en-US" sz="1600" dirty="0" smtClean="0">
                <a:sym typeface="Symbol"/>
              </a:rPr>
              <a:t>)</a:t>
            </a:r>
          </a:p>
          <a:p>
            <a:pPr marL="0" lvl="1" algn="just"/>
            <a:r>
              <a:rPr lang="en-US" sz="1600" dirty="0" smtClean="0"/>
              <a:t>	         downwards: </a:t>
            </a:r>
            <a:r>
              <a:rPr lang="en-US" sz="1600" b="1" dirty="0" smtClean="0">
                <a:sym typeface="Symbol"/>
              </a:rPr>
              <a:t>121-145 MW</a:t>
            </a:r>
            <a:r>
              <a:rPr lang="en-US" sz="1600" dirty="0" smtClean="0">
                <a:sym typeface="Symbol"/>
              </a:rPr>
              <a:t> (</a:t>
            </a:r>
            <a:r>
              <a:rPr lang="en-US" sz="1400" dirty="0" smtClean="0">
                <a:sym typeface="Symbol"/>
              </a:rPr>
              <a:t>in yearly average</a:t>
            </a:r>
            <a:r>
              <a:rPr lang="en-US" sz="1600" dirty="0" smtClean="0">
                <a:sym typeface="Symbol"/>
              </a:rPr>
              <a:t>)</a:t>
            </a:r>
          </a:p>
          <a:p>
            <a:pPr marL="0" lvl="1" algn="just"/>
            <a:r>
              <a:rPr lang="en-US" sz="1600" dirty="0" smtClean="0"/>
              <a:t>	</a:t>
            </a:r>
          </a:p>
          <a:p>
            <a:pPr marL="0" lvl="1" algn="just"/>
            <a:r>
              <a:rPr lang="en-US" sz="1600" dirty="0" smtClean="0"/>
              <a:t>Based on a </a:t>
            </a:r>
            <a:r>
              <a:rPr lang="en-US" sz="1600" b="1" i="1" dirty="0" smtClean="0"/>
              <a:t>contract</a:t>
            </a:r>
            <a:r>
              <a:rPr lang="en-US" sz="1600" dirty="0" smtClean="0"/>
              <a:t> type „</a:t>
            </a:r>
            <a:r>
              <a:rPr lang="en-US" sz="1600" b="1" dirty="0" smtClean="0"/>
              <a:t>market maker”</a:t>
            </a:r>
          </a:p>
          <a:p>
            <a:pPr marL="0" lvl="1" algn="just"/>
            <a:endParaRPr lang="en-US" sz="1600" b="1" dirty="0" smtClean="0"/>
          </a:p>
          <a:p>
            <a:pPr marL="0" lvl="1" algn="just"/>
            <a:r>
              <a:rPr lang="en-US" sz="1600" b="1" dirty="0" smtClean="0"/>
              <a:t>Capacity fee </a:t>
            </a:r>
            <a:r>
              <a:rPr lang="en-US" sz="1600" dirty="0" smtClean="0"/>
              <a:t>and</a:t>
            </a:r>
            <a:r>
              <a:rPr lang="en-US" sz="1600" b="1" dirty="0" smtClean="0"/>
              <a:t> energy fee </a:t>
            </a:r>
            <a:r>
              <a:rPr lang="en-US" sz="1100" dirty="0" smtClean="0"/>
              <a:t>(if activated)</a:t>
            </a:r>
          </a:p>
          <a:p>
            <a:pPr algn="just"/>
            <a:endParaRPr lang="en-US" sz="1600" dirty="0" smtClean="0"/>
          </a:p>
          <a:p>
            <a:pPr algn="just"/>
            <a:r>
              <a:rPr lang="en-US" sz="1600" dirty="0" smtClean="0"/>
              <a:t>Tender periods:</a:t>
            </a:r>
          </a:p>
          <a:p>
            <a:pPr marL="1404000" lvl="4" indent="-285750" algn="just">
              <a:buFont typeface="Arial" panose="020B0604020202020204" pitchFamily="34" charset="0"/>
              <a:buChar char="•"/>
            </a:pPr>
            <a:r>
              <a:rPr lang="en-US" sz="1600" dirty="0" smtClean="0"/>
              <a:t>yearly tender: </a:t>
            </a:r>
            <a:r>
              <a:rPr lang="en-US" sz="1600" b="1" dirty="0" smtClean="0"/>
              <a:t>price-descending online auction</a:t>
            </a:r>
            <a:r>
              <a:rPr lang="en-US" sz="1600" dirty="0" smtClean="0"/>
              <a:t> </a:t>
            </a:r>
            <a:r>
              <a:rPr lang="en-US" sz="1100" dirty="0" smtClean="0"/>
              <a:t>(organized by TSO)</a:t>
            </a:r>
          </a:p>
          <a:p>
            <a:pPr marL="1404000" lvl="4" indent="-285750" algn="just">
              <a:buFont typeface="Arial" panose="020B0604020202020204" pitchFamily="34" charset="0"/>
              <a:buChar char="•"/>
            </a:pPr>
            <a:r>
              <a:rPr lang="en-US" sz="1600" dirty="0" smtClean="0"/>
              <a:t>quarterly tender: only upwards, </a:t>
            </a:r>
            <a:r>
              <a:rPr lang="en-US" sz="1600" b="1" dirty="0" smtClean="0"/>
              <a:t>price-descending online auction</a:t>
            </a:r>
            <a:r>
              <a:rPr lang="en-US" sz="1600" dirty="0" smtClean="0"/>
              <a:t> </a:t>
            </a:r>
            <a:r>
              <a:rPr lang="en-US" sz="1100" dirty="0" smtClean="0"/>
              <a:t>(organized by TSO)</a:t>
            </a:r>
            <a:endParaRPr lang="en-US" sz="1600" dirty="0" smtClean="0"/>
          </a:p>
          <a:p>
            <a:pPr marL="1404000" lvl="4" indent="-285750" algn="just">
              <a:buFont typeface="Arial" panose="020B0604020202020204" pitchFamily="34" charset="0"/>
              <a:buChar char="•"/>
            </a:pPr>
            <a:r>
              <a:rPr lang="en-US" sz="1600" dirty="0" smtClean="0"/>
              <a:t>weekly tender: single pay-as-bid tenders </a:t>
            </a:r>
            <a:r>
              <a:rPr lang="en-US" sz="1100" dirty="0" smtClean="0"/>
              <a:t>(organized by TSO)</a:t>
            </a:r>
          </a:p>
          <a:p>
            <a:endParaRPr lang="en-US" sz="1600" u="sng" dirty="0" smtClean="0"/>
          </a:p>
          <a:p>
            <a:r>
              <a:rPr lang="en-US" sz="1600" u="sng" dirty="0" smtClean="0"/>
              <a:t>Yearly tenders 2011-2013:</a:t>
            </a:r>
          </a:p>
          <a:p>
            <a:endParaRPr lang="hu-HU" u="sng" dirty="0" smtClean="0"/>
          </a:p>
          <a:p>
            <a:endParaRPr lang="hu-HU" u="sng" dirty="0" smtClean="0"/>
          </a:p>
          <a:p>
            <a:endParaRPr lang="hu-HU" u="sng" dirty="0" smtClean="0"/>
          </a:p>
          <a:p>
            <a:endParaRPr lang="hu-HU" u="sng" dirty="0" smtClean="0"/>
          </a:p>
          <a:p>
            <a:endParaRPr lang="hu-HU" u="sng" dirty="0"/>
          </a:p>
          <a:p>
            <a:endParaRPr lang="hu-HU" u="sng" dirty="0" smtClean="0"/>
          </a:p>
          <a:p>
            <a:endParaRPr lang="hu-HU" u="sng" dirty="0"/>
          </a:p>
          <a:p>
            <a:r>
              <a:rPr lang="en-US" sz="1600" dirty="0" smtClean="0"/>
              <a:t>Amount of ne</a:t>
            </a:r>
            <a:r>
              <a:rPr lang="hu-HU" sz="1600" dirty="0" err="1" smtClean="0"/>
              <a:t>cessary</a:t>
            </a:r>
            <a:r>
              <a:rPr lang="en-US" sz="1600" dirty="0" smtClean="0"/>
              <a:t> Secondary Control based on ENTSO-E Operational Handbook</a:t>
            </a:r>
            <a:r>
              <a:rPr lang="hu-HU" sz="1600" dirty="0" smtClean="0"/>
              <a:t>.</a:t>
            </a:r>
            <a:endParaRPr lang="hu-HU" sz="1600" dirty="0"/>
          </a:p>
          <a:p>
            <a:endParaRPr lang="hu-HU" u="sng" dirty="0" smtClean="0"/>
          </a:p>
          <a:p>
            <a:endParaRPr lang="hu-HU" u="sng" dirty="0"/>
          </a:p>
          <a:p>
            <a:endParaRPr lang="hu-HU" u="sng" dirty="0" smtClean="0"/>
          </a:p>
          <a:p>
            <a:endParaRPr lang="hu-HU" u="sng" dirty="0"/>
          </a:p>
          <a:p>
            <a:endParaRPr lang="hu-HU" u="sng" dirty="0" smtClean="0"/>
          </a:p>
          <a:p>
            <a:endParaRPr lang="hu-HU" u="sng" dirty="0"/>
          </a:p>
          <a:p>
            <a:endParaRPr lang="hu-HU" u="sng" dirty="0" smtClean="0"/>
          </a:p>
          <a:p>
            <a:endParaRPr lang="hu-HU" u="sng" dirty="0"/>
          </a:p>
          <a:p>
            <a:endParaRPr lang="hu-HU" u="sng" dirty="0"/>
          </a:p>
        </p:txBody>
      </p:sp>
      <p:graphicFrame>
        <p:nvGraphicFramePr>
          <p:cNvPr id="5" name="Táblázat 4"/>
          <p:cNvGraphicFramePr>
            <a:graphicFrameLocks noGrp="1"/>
          </p:cNvGraphicFramePr>
          <p:nvPr>
            <p:extLst>
              <p:ext uri="{D42A27DB-BD31-4B8C-83A1-F6EECF244321}">
                <p14:modId xmlns:p14="http://schemas.microsoft.com/office/powerpoint/2010/main" val="426186438"/>
              </p:ext>
            </p:extLst>
          </p:nvPr>
        </p:nvGraphicFramePr>
        <p:xfrm>
          <a:off x="207504" y="4725144"/>
          <a:ext cx="8394401" cy="1412740"/>
        </p:xfrm>
        <a:graphic>
          <a:graphicData uri="http://schemas.openxmlformats.org/drawingml/2006/table">
            <a:tbl>
              <a:tblPr/>
              <a:tblGrid>
                <a:gridCol w="792088"/>
                <a:gridCol w="648072"/>
                <a:gridCol w="936104"/>
                <a:gridCol w="741968"/>
                <a:gridCol w="698192"/>
                <a:gridCol w="1152128"/>
                <a:gridCol w="727718"/>
                <a:gridCol w="712442"/>
                <a:gridCol w="1150300"/>
                <a:gridCol w="835389"/>
              </a:tblGrid>
              <a:tr h="288032">
                <a:tc rowSpan="2">
                  <a:txBody>
                    <a:bodyPr/>
                    <a:lstStyle/>
                    <a:p>
                      <a:pPr algn="ctr" fontAlgn="ctr"/>
                      <a:r>
                        <a:rPr lang="hu-HU" sz="1000" b="1" i="0" u="none" strike="noStrike" dirty="0" err="1">
                          <a:solidFill>
                            <a:srgbClr val="000000"/>
                          </a:solidFill>
                          <a:effectLst/>
                          <a:latin typeface="Arial"/>
                        </a:rPr>
                        <a:t>Secondary</a:t>
                      </a:r>
                      <a:r>
                        <a:rPr lang="hu-HU" sz="1000" b="1" i="0" u="none" strike="noStrike" dirty="0">
                          <a:solidFill>
                            <a:srgbClr val="000000"/>
                          </a:solidFill>
                          <a:effectLst/>
                          <a:latin typeface="Arial"/>
                        </a:rPr>
                        <a:t> </a:t>
                      </a:r>
                      <a:r>
                        <a:rPr lang="hu-HU" sz="1000" b="1" i="0" u="none" strike="noStrike" dirty="0" err="1">
                          <a:solidFill>
                            <a:srgbClr val="000000"/>
                          </a:solidFill>
                          <a:effectLst/>
                          <a:latin typeface="Arial"/>
                        </a:rPr>
                        <a:t>Control</a:t>
                      </a:r>
                      <a:r>
                        <a:rPr lang="hu-HU" sz="1000" b="1" i="0" u="none" strike="noStrike" dirty="0">
                          <a:solidFill>
                            <a:srgbClr val="000000"/>
                          </a:solidFill>
                          <a:effectLst/>
                          <a:latin typeface="Arial"/>
                        </a:rPr>
                        <a:t> </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hu-HU" sz="1050" b="1" i="0" u="none" strike="noStrike" dirty="0">
                          <a:solidFill>
                            <a:srgbClr val="000000"/>
                          </a:solidFill>
                          <a:effectLst/>
                          <a:latin typeface="Arial"/>
                        </a:rPr>
                        <a:t>2011</a:t>
                      </a:r>
                    </a:p>
                  </a:txBody>
                  <a:tcPr marL="6820" marR="6820" marT="68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c gridSpan="3">
                  <a:txBody>
                    <a:bodyPr/>
                    <a:lstStyle/>
                    <a:p>
                      <a:pPr algn="ctr" fontAlgn="ctr"/>
                      <a:r>
                        <a:rPr lang="hu-HU" sz="1050" b="1" i="0" u="none" strike="noStrike" dirty="0">
                          <a:solidFill>
                            <a:srgbClr val="000000"/>
                          </a:solidFill>
                          <a:effectLst/>
                          <a:latin typeface="Arial"/>
                        </a:rPr>
                        <a:t>2012</a:t>
                      </a:r>
                    </a:p>
                  </a:txBody>
                  <a:tcPr marL="6820" marR="6820" marT="68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c gridSpan="3">
                  <a:txBody>
                    <a:bodyPr/>
                    <a:lstStyle/>
                    <a:p>
                      <a:pPr algn="ctr" fontAlgn="ctr"/>
                      <a:r>
                        <a:rPr lang="hu-HU" sz="1050" b="1" i="0" u="none" strike="noStrike" dirty="0">
                          <a:solidFill>
                            <a:srgbClr val="000000"/>
                          </a:solidFill>
                          <a:effectLst/>
                          <a:latin typeface="Arial"/>
                        </a:rPr>
                        <a:t>2013</a:t>
                      </a:r>
                    </a:p>
                  </a:txBody>
                  <a:tcPr marL="6820" marR="6820" marT="6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r>
              <a:tr h="659451">
                <a:tc vMerge="1">
                  <a:txBody>
                    <a:bodyPr/>
                    <a:lstStyle/>
                    <a:p>
                      <a:endParaRPr lang="hu-HU"/>
                    </a:p>
                  </a:txBody>
                  <a:tcPr/>
                </a:tc>
                <a:tc>
                  <a:txBody>
                    <a:bodyPr/>
                    <a:lstStyle/>
                    <a:p>
                      <a:pPr algn="ctr" fontAlgn="ctr"/>
                      <a:r>
                        <a:rPr lang="hu-HU" sz="1000" b="0" i="0" u="none" strike="noStrike">
                          <a:solidFill>
                            <a:srgbClr val="000000"/>
                          </a:solidFill>
                          <a:effectLst/>
                          <a:latin typeface="Arial"/>
                        </a:rPr>
                        <a:t>Amount</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Capacity fee </a:t>
                      </a:r>
                      <a:r>
                        <a:rPr lang="en-US" sz="900" b="0" i="0" u="none" strike="noStrike">
                          <a:solidFill>
                            <a:srgbClr val="000000"/>
                          </a:solidFill>
                          <a:effectLst/>
                          <a:latin typeface="Arial"/>
                        </a:rPr>
                        <a:t>(average in Ft/MW/h)</a:t>
                      </a:r>
                      <a:endParaRPr lang="en-US" sz="1000" b="0" i="0" u="none" strike="noStrike">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00" b="0" i="0" u="none" strike="noStrike" dirty="0" err="1">
                          <a:solidFill>
                            <a:srgbClr val="000000"/>
                          </a:solidFill>
                          <a:effectLst/>
                          <a:latin typeface="Arial"/>
                        </a:rPr>
                        <a:t>Number</a:t>
                      </a:r>
                      <a:r>
                        <a:rPr lang="hu-HU" sz="1000" b="0" i="0" u="none" strike="noStrike" dirty="0">
                          <a:solidFill>
                            <a:srgbClr val="000000"/>
                          </a:solidFill>
                          <a:effectLst/>
                          <a:latin typeface="Arial"/>
                        </a:rPr>
                        <a:t> of </a:t>
                      </a:r>
                      <a:r>
                        <a:rPr lang="hu-HU" sz="1000" b="0" i="0" u="none" strike="noStrike" dirty="0" err="1">
                          <a:solidFill>
                            <a:srgbClr val="000000"/>
                          </a:solidFill>
                          <a:effectLst/>
                          <a:latin typeface="Arial"/>
                        </a:rPr>
                        <a:t>Competitors</a:t>
                      </a:r>
                      <a:endParaRPr lang="hu-HU" sz="1000" b="0" i="0" u="none" strike="noStrike" dirty="0">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00" b="0" i="0" u="none" strike="noStrike">
                          <a:solidFill>
                            <a:srgbClr val="000000"/>
                          </a:solidFill>
                          <a:effectLst/>
                          <a:latin typeface="Arial"/>
                        </a:rPr>
                        <a:t>Amount</a:t>
                      </a:r>
                    </a:p>
                  </a:txBody>
                  <a:tcPr marL="6820" marR="6820" marT="6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Capacity fee </a:t>
                      </a:r>
                      <a:r>
                        <a:rPr lang="en-US" sz="900" b="0" i="0" u="none" strike="noStrike">
                          <a:solidFill>
                            <a:srgbClr val="000000"/>
                          </a:solidFill>
                          <a:effectLst/>
                          <a:latin typeface="Arial"/>
                        </a:rPr>
                        <a:t>(average in Ft/MW/h)</a:t>
                      </a:r>
                      <a:endParaRPr lang="en-US" sz="1000" b="0" i="0" u="none" strike="noStrike">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00" b="0" i="0" u="none" strike="noStrike" dirty="0" err="1">
                          <a:solidFill>
                            <a:srgbClr val="000000"/>
                          </a:solidFill>
                          <a:effectLst/>
                          <a:latin typeface="Arial"/>
                        </a:rPr>
                        <a:t>Number</a:t>
                      </a:r>
                      <a:r>
                        <a:rPr lang="hu-HU" sz="1000" b="0" i="0" u="none" strike="noStrike" dirty="0">
                          <a:solidFill>
                            <a:srgbClr val="000000"/>
                          </a:solidFill>
                          <a:effectLst/>
                          <a:latin typeface="Arial"/>
                        </a:rPr>
                        <a:t> of </a:t>
                      </a:r>
                      <a:r>
                        <a:rPr lang="hu-HU" sz="1000" b="0" i="0" u="none" strike="noStrike" dirty="0" err="1">
                          <a:solidFill>
                            <a:srgbClr val="000000"/>
                          </a:solidFill>
                          <a:effectLst/>
                          <a:latin typeface="Arial"/>
                        </a:rPr>
                        <a:t>Competitors</a:t>
                      </a:r>
                      <a:endParaRPr lang="hu-HU" sz="1000" b="0" i="0" u="none" strike="noStrike" dirty="0">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00" b="0" i="0" u="none" strike="noStrike">
                          <a:solidFill>
                            <a:srgbClr val="000000"/>
                          </a:solidFill>
                          <a:effectLst/>
                          <a:latin typeface="Arial"/>
                        </a:rPr>
                        <a:t>Amount</a:t>
                      </a:r>
                    </a:p>
                  </a:txBody>
                  <a:tcPr marL="6820" marR="6820" marT="6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Capacity fee </a:t>
                      </a:r>
                      <a:r>
                        <a:rPr lang="en-US" sz="900" b="0" i="0" u="none" strike="noStrike">
                          <a:solidFill>
                            <a:srgbClr val="000000"/>
                          </a:solidFill>
                          <a:effectLst/>
                          <a:latin typeface="Arial"/>
                        </a:rPr>
                        <a:t>(average in Ft/MW/h)</a:t>
                      </a:r>
                      <a:endParaRPr lang="en-US" sz="1000" b="0" i="0" u="none" strike="noStrike">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00" b="0" i="0" u="none" strike="noStrike">
                          <a:solidFill>
                            <a:srgbClr val="000000"/>
                          </a:solidFill>
                          <a:effectLst/>
                          <a:latin typeface="Arial"/>
                        </a:rPr>
                        <a:t>Number of Competitors</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653">
                <a:tc>
                  <a:txBody>
                    <a:bodyPr/>
                    <a:lstStyle/>
                    <a:p>
                      <a:pPr algn="ctr" fontAlgn="ctr"/>
                      <a:r>
                        <a:rPr lang="hu-HU" sz="1000" b="0" i="0" u="none" strike="noStrike" dirty="0" err="1">
                          <a:solidFill>
                            <a:srgbClr val="000000"/>
                          </a:solidFill>
                          <a:effectLst/>
                          <a:latin typeface="Arial"/>
                        </a:rPr>
                        <a:t>Up</a:t>
                      </a:r>
                      <a:endParaRPr lang="hu-HU" sz="1000" b="0" i="0" u="none" strike="noStrike" dirty="0">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smtClean="0">
                          <a:solidFill>
                            <a:srgbClr val="000000"/>
                          </a:solidFill>
                          <a:effectLst/>
                          <a:latin typeface="Arial"/>
                        </a:rPr>
                        <a:t>310</a:t>
                      </a:r>
                      <a:endParaRPr lang="hu-HU" sz="1000" b="0" i="0" u="none" strike="noStrike" dirty="0">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a:solidFill>
                            <a:srgbClr val="000000"/>
                          </a:solidFill>
                          <a:effectLst/>
                          <a:latin typeface="Arial"/>
                        </a:rPr>
                        <a:t> </a:t>
                      </a:r>
                      <a:r>
                        <a:rPr lang="hu-HU" sz="1000" b="0" i="0" u="none" strike="noStrike" dirty="0" smtClean="0">
                          <a:solidFill>
                            <a:srgbClr val="000000"/>
                          </a:solidFill>
                          <a:effectLst/>
                          <a:latin typeface="Arial"/>
                        </a:rPr>
                        <a:t>7260</a:t>
                      </a:r>
                      <a:endParaRPr lang="hu-HU" sz="1000" b="0" i="0" u="none" strike="noStrike" dirty="0">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smtClean="0">
                          <a:solidFill>
                            <a:srgbClr val="000000"/>
                          </a:solidFill>
                          <a:effectLst/>
                          <a:latin typeface="Arial"/>
                        </a:rPr>
                        <a:t>7</a:t>
                      </a:r>
                      <a:r>
                        <a:rPr lang="hu-HU" sz="1000" b="0" i="0" u="none" strike="noStrike" dirty="0">
                          <a:solidFill>
                            <a:srgbClr val="000000"/>
                          </a:solidFill>
                          <a:effectLst/>
                          <a:latin typeface="Arial"/>
                        </a:rPr>
                        <a:t> </a:t>
                      </a:r>
                    </a:p>
                  </a:txBody>
                  <a:tcPr marL="6820" marR="6820" marT="68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smtClean="0">
                          <a:solidFill>
                            <a:srgbClr val="000000"/>
                          </a:solidFill>
                          <a:effectLst/>
                          <a:latin typeface="Arial"/>
                        </a:rPr>
                        <a:t>150</a:t>
                      </a:r>
                      <a:endParaRPr lang="hu-HU" sz="1000" b="0" i="0" u="none" strike="noStrike" dirty="0">
                        <a:solidFill>
                          <a:srgbClr val="000000"/>
                        </a:solidFill>
                        <a:effectLst/>
                        <a:latin typeface="Arial"/>
                      </a:endParaRPr>
                    </a:p>
                  </a:txBody>
                  <a:tcPr marL="6820" marR="6820" marT="6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smtClean="0">
                          <a:solidFill>
                            <a:srgbClr val="000000"/>
                          </a:solidFill>
                          <a:effectLst/>
                          <a:latin typeface="Arial"/>
                        </a:rPr>
                        <a:t>9170</a:t>
                      </a:r>
                      <a:endParaRPr lang="hu-HU" sz="1000" b="0" i="0" u="none" strike="noStrike" dirty="0">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a:solidFill>
                            <a:srgbClr val="000000"/>
                          </a:solidFill>
                          <a:effectLst/>
                          <a:latin typeface="Arial"/>
                        </a:rPr>
                        <a:t> </a:t>
                      </a:r>
                      <a:r>
                        <a:rPr lang="hu-HU" sz="1000" b="0" i="0" u="none" strike="noStrike" dirty="0" smtClean="0">
                          <a:solidFill>
                            <a:srgbClr val="000000"/>
                          </a:solidFill>
                          <a:effectLst/>
                          <a:latin typeface="Arial"/>
                        </a:rPr>
                        <a:t>8</a:t>
                      </a:r>
                      <a:endParaRPr lang="hu-HU" sz="1000" b="0" i="0" u="none" strike="noStrike" dirty="0">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smtClean="0">
                          <a:solidFill>
                            <a:srgbClr val="000000"/>
                          </a:solidFill>
                          <a:effectLst/>
                          <a:latin typeface="Arial"/>
                        </a:rPr>
                        <a:t>100</a:t>
                      </a:r>
                      <a:endParaRPr lang="hu-HU" sz="1000" b="0" i="0" u="none" strike="noStrike" dirty="0">
                        <a:solidFill>
                          <a:srgbClr val="000000"/>
                        </a:solidFill>
                        <a:effectLst/>
                        <a:latin typeface="Arial"/>
                      </a:endParaRPr>
                    </a:p>
                  </a:txBody>
                  <a:tcPr marL="6820" marR="6820" marT="6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a:solidFill>
                            <a:srgbClr val="000000"/>
                          </a:solidFill>
                          <a:effectLst/>
                          <a:latin typeface="Arial"/>
                        </a:rPr>
                        <a:t> </a:t>
                      </a:r>
                      <a:r>
                        <a:rPr lang="hu-HU" sz="1000" b="0" i="0" u="none" strike="noStrike" dirty="0" smtClean="0">
                          <a:solidFill>
                            <a:srgbClr val="000000"/>
                          </a:solidFill>
                          <a:effectLst/>
                          <a:latin typeface="Arial"/>
                        </a:rPr>
                        <a:t>4400</a:t>
                      </a:r>
                      <a:endParaRPr lang="hu-HU" sz="1000" b="0" i="0" u="none" strike="noStrike" dirty="0">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a:solidFill>
                            <a:srgbClr val="000000"/>
                          </a:solidFill>
                          <a:effectLst/>
                          <a:latin typeface="Arial"/>
                        </a:rPr>
                        <a:t> </a:t>
                      </a:r>
                      <a:r>
                        <a:rPr lang="hu-HU" sz="1000" b="0" i="0" u="none" strike="noStrike" dirty="0" smtClean="0">
                          <a:solidFill>
                            <a:srgbClr val="000000"/>
                          </a:solidFill>
                          <a:effectLst/>
                          <a:latin typeface="Arial"/>
                        </a:rPr>
                        <a:t>13</a:t>
                      </a:r>
                      <a:endParaRPr lang="hu-HU" sz="1000" b="0" i="0" u="none" strike="noStrike" dirty="0">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r>
              <a:tr h="188604">
                <a:tc>
                  <a:txBody>
                    <a:bodyPr/>
                    <a:lstStyle/>
                    <a:p>
                      <a:pPr algn="ctr" fontAlgn="ctr"/>
                      <a:r>
                        <a:rPr lang="hu-HU" sz="1000" b="0" i="0" u="none" strike="noStrike" dirty="0" smtClean="0">
                          <a:solidFill>
                            <a:srgbClr val="000000"/>
                          </a:solidFill>
                          <a:effectLst/>
                          <a:latin typeface="Arial"/>
                        </a:rPr>
                        <a:t>Down</a:t>
                      </a:r>
                      <a:endParaRPr lang="hu-HU" sz="1000" b="0" i="0" u="none" strike="noStrike" dirty="0">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smtClean="0">
                          <a:solidFill>
                            <a:srgbClr val="000000"/>
                          </a:solidFill>
                          <a:effectLst/>
                          <a:latin typeface="Arial"/>
                        </a:rPr>
                        <a:t>145</a:t>
                      </a:r>
                      <a:endParaRPr lang="hu-HU" sz="1000" b="0" i="0" u="none" strike="noStrike" dirty="0">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smtClean="0">
                          <a:solidFill>
                            <a:srgbClr val="000000"/>
                          </a:solidFill>
                          <a:effectLst/>
                          <a:latin typeface="Arial"/>
                        </a:rPr>
                        <a:t>12560</a:t>
                      </a:r>
                      <a:endParaRPr lang="hu-HU" sz="1000" b="0" i="0" u="none" strike="noStrike" dirty="0">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smtClean="0">
                          <a:solidFill>
                            <a:srgbClr val="000000"/>
                          </a:solidFill>
                          <a:effectLst/>
                          <a:latin typeface="Arial"/>
                        </a:rPr>
                        <a:t>5</a:t>
                      </a:r>
                      <a:endParaRPr lang="hu-HU" sz="1000" b="0" i="0" u="none" strike="noStrike" dirty="0">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smtClean="0">
                          <a:solidFill>
                            <a:srgbClr val="000000"/>
                          </a:solidFill>
                          <a:effectLst/>
                          <a:latin typeface="Arial"/>
                        </a:rPr>
                        <a:t>137</a:t>
                      </a:r>
                      <a:endParaRPr lang="hu-HU" sz="1000" b="0" i="0" u="none" strike="noStrike" dirty="0">
                        <a:solidFill>
                          <a:srgbClr val="000000"/>
                        </a:solidFill>
                        <a:effectLst/>
                        <a:latin typeface="Arial"/>
                      </a:endParaRPr>
                    </a:p>
                  </a:txBody>
                  <a:tcPr marL="6820" marR="6820" marT="6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smtClean="0">
                          <a:solidFill>
                            <a:srgbClr val="000000"/>
                          </a:solidFill>
                          <a:effectLst/>
                          <a:latin typeface="Arial"/>
                        </a:rPr>
                        <a:t>10100</a:t>
                      </a:r>
                      <a:endParaRPr lang="hu-HU" sz="1000" b="0" i="0" u="none" strike="noStrike" dirty="0">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smtClean="0">
                          <a:solidFill>
                            <a:srgbClr val="000000"/>
                          </a:solidFill>
                          <a:effectLst/>
                          <a:latin typeface="Arial"/>
                        </a:rPr>
                        <a:t>8</a:t>
                      </a:r>
                      <a:endParaRPr lang="hu-HU" sz="1000" b="0" i="0" u="none" strike="noStrike" dirty="0">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smtClean="0">
                          <a:solidFill>
                            <a:srgbClr val="000000"/>
                          </a:solidFill>
                          <a:effectLst/>
                          <a:latin typeface="Arial"/>
                        </a:rPr>
                        <a:t>100</a:t>
                      </a:r>
                      <a:endParaRPr lang="hu-HU" sz="1000" b="0" i="0" u="none" strike="noStrike" dirty="0">
                        <a:solidFill>
                          <a:srgbClr val="000000"/>
                        </a:solidFill>
                        <a:effectLst/>
                        <a:latin typeface="Arial"/>
                      </a:endParaRPr>
                    </a:p>
                  </a:txBody>
                  <a:tcPr marL="6820" marR="6820" marT="6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smtClean="0">
                          <a:solidFill>
                            <a:srgbClr val="000000"/>
                          </a:solidFill>
                          <a:effectLst/>
                          <a:latin typeface="Arial"/>
                        </a:rPr>
                        <a:t>6000</a:t>
                      </a:r>
                      <a:endParaRPr lang="hu-HU" sz="1000" b="0" i="0" u="none" strike="noStrike" dirty="0">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smtClean="0">
                          <a:solidFill>
                            <a:srgbClr val="000000"/>
                          </a:solidFill>
                          <a:effectLst/>
                          <a:latin typeface="Arial"/>
                        </a:rPr>
                        <a:t>12</a:t>
                      </a:r>
                      <a:endParaRPr lang="hu-HU" sz="1000" b="0" i="0" u="none" strike="noStrike" dirty="0">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spTree>
    <p:extLst>
      <p:ext uri="{BB962C8B-B14F-4D97-AF65-F5344CB8AC3E}">
        <p14:creationId xmlns:p14="http://schemas.microsoft.com/office/powerpoint/2010/main" val="232703266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52" name="Rectangle 49"/>
          <p:cNvSpPr>
            <a:spLocks noChangeArrowheads="1"/>
          </p:cNvSpPr>
          <p:nvPr/>
        </p:nvSpPr>
        <p:spPr bwMode="auto">
          <a:xfrm>
            <a:off x="537368" y="605892"/>
            <a:ext cx="8069262" cy="342900"/>
          </a:xfrm>
          <a:prstGeom prst="rect">
            <a:avLst/>
          </a:prstGeom>
          <a:noFill/>
          <a:ln w="9525">
            <a:noFill/>
            <a:miter lim="800000"/>
            <a:headEnd/>
            <a:tailEnd/>
          </a:ln>
          <a:effectLst/>
        </p:spPr>
        <p:txBody>
          <a:bodyPr lIns="91431" tIns="45715" rIns="91431" bIns="45715" anchor="ctr"/>
          <a:lstStyle/>
          <a:p>
            <a:pPr algn="ctr">
              <a:buClr>
                <a:schemeClr val="tx2"/>
              </a:buClr>
              <a:defRPr/>
            </a:pPr>
            <a:r>
              <a:rPr lang="en-US" sz="2400" b="1" dirty="0" smtClean="0"/>
              <a:t>Ancillary Services categories</a:t>
            </a:r>
          </a:p>
          <a:p>
            <a:pPr algn="ctr">
              <a:buClr>
                <a:schemeClr val="tx2"/>
              </a:buClr>
              <a:defRPr/>
            </a:pPr>
            <a:r>
              <a:rPr lang="en-US" sz="2400" b="1" dirty="0" smtClean="0"/>
              <a:t>Secondary Control</a:t>
            </a:r>
            <a:endParaRPr lang="en-US" sz="2400" b="1" dirty="0"/>
          </a:p>
        </p:txBody>
      </p:sp>
      <p:sp>
        <p:nvSpPr>
          <p:cNvPr id="2" name="Dia számának helye 1"/>
          <p:cNvSpPr>
            <a:spLocks noGrp="1"/>
          </p:cNvSpPr>
          <p:nvPr>
            <p:ph type="sldNum" sz="quarter" idx="12"/>
          </p:nvPr>
        </p:nvSpPr>
        <p:spPr/>
        <p:txBody>
          <a:bodyPr/>
          <a:lstStyle/>
          <a:p>
            <a:pPr>
              <a:defRPr/>
            </a:pPr>
            <a:fld id="{96048061-A2F8-44CE-97AB-116B0BBC5F3E}" type="slidenum">
              <a:rPr lang="en-US" smtClean="0"/>
              <a:pPr>
                <a:defRPr/>
              </a:pPr>
              <a:t>19</a:t>
            </a:fld>
            <a:endParaRPr lang="en-US"/>
          </a:p>
        </p:txBody>
      </p:sp>
      <p:sp>
        <p:nvSpPr>
          <p:cNvPr id="45" name="Text Box 5"/>
          <p:cNvSpPr txBox="1">
            <a:spLocks noChangeArrowheads="1"/>
          </p:cNvSpPr>
          <p:nvPr/>
        </p:nvSpPr>
        <p:spPr bwMode="auto">
          <a:xfrm>
            <a:off x="0" y="0"/>
            <a:ext cx="3131840" cy="400110"/>
          </a:xfrm>
          <a:prstGeom prst="rect">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000" b="1" dirty="0">
                <a:solidFill>
                  <a:schemeClr val="bg1"/>
                </a:solidFill>
                <a:latin typeface="Arial Black" pitchFamily="34" charset="0"/>
              </a:rPr>
              <a:t>Hungarian Energy and Public Utility Regulatory Authority</a:t>
            </a:r>
          </a:p>
        </p:txBody>
      </p:sp>
      <p:sp>
        <p:nvSpPr>
          <p:cNvPr id="47" name="Text Box 5"/>
          <p:cNvSpPr txBox="1">
            <a:spLocks noChangeArrowheads="1"/>
          </p:cNvSpPr>
          <p:nvPr/>
        </p:nvSpPr>
        <p:spPr bwMode="auto">
          <a:xfrm>
            <a:off x="898124" y="1069106"/>
            <a:ext cx="7559675"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tabLst>
                <a:tab pos="6005513" algn="r"/>
              </a:tabLst>
              <a:defRPr>
                <a:solidFill>
                  <a:schemeClr val="tx1"/>
                </a:solidFill>
                <a:latin typeface="Century Gothic" pitchFamily="34" charset="0"/>
              </a:defRPr>
            </a:lvl1pPr>
            <a:lvl2pPr marL="742950" indent="-285750" eaLnBrk="0" hangingPunct="0">
              <a:tabLst>
                <a:tab pos="6005513" algn="r"/>
              </a:tabLst>
              <a:defRPr>
                <a:solidFill>
                  <a:schemeClr val="tx1"/>
                </a:solidFill>
                <a:latin typeface="Century Gothic" pitchFamily="34" charset="0"/>
              </a:defRPr>
            </a:lvl2pPr>
            <a:lvl3pPr marL="1143000" indent="-228600" eaLnBrk="0" hangingPunct="0">
              <a:tabLst>
                <a:tab pos="6005513" algn="r"/>
              </a:tabLst>
              <a:defRPr>
                <a:solidFill>
                  <a:schemeClr val="tx1"/>
                </a:solidFill>
                <a:latin typeface="Century Gothic" pitchFamily="34" charset="0"/>
              </a:defRPr>
            </a:lvl3pPr>
            <a:lvl4pPr marL="1600200" indent="-228600" eaLnBrk="0" hangingPunct="0">
              <a:tabLst>
                <a:tab pos="6005513" algn="r"/>
              </a:tabLst>
              <a:defRPr>
                <a:solidFill>
                  <a:schemeClr val="tx1"/>
                </a:solidFill>
                <a:latin typeface="Century Gothic" pitchFamily="34" charset="0"/>
              </a:defRPr>
            </a:lvl4pPr>
            <a:lvl5pPr marL="2057400" indent="-228600" eaLnBrk="0" hangingPunct="0">
              <a:tabLst>
                <a:tab pos="6005513" algn="r"/>
              </a:tabLst>
              <a:defRPr>
                <a:solidFill>
                  <a:schemeClr val="tx1"/>
                </a:solidFill>
                <a:latin typeface="Century Gothic" pitchFamily="34" charset="0"/>
              </a:defRPr>
            </a:lvl5pPr>
            <a:lvl6pPr marL="2514600" indent="-228600" eaLnBrk="0" fontAlgn="base" hangingPunct="0">
              <a:spcBef>
                <a:spcPct val="0"/>
              </a:spcBef>
              <a:spcAft>
                <a:spcPct val="0"/>
              </a:spcAft>
              <a:tabLst>
                <a:tab pos="6005513" algn="r"/>
              </a:tabLst>
              <a:defRPr>
                <a:solidFill>
                  <a:schemeClr val="tx1"/>
                </a:solidFill>
                <a:latin typeface="Century Gothic" pitchFamily="34" charset="0"/>
              </a:defRPr>
            </a:lvl6pPr>
            <a:lvl7pPr marL="2971800" indent="-228600" eaLnBrk="0" fontAlgn="base" hangingPunct="0">
              <a:spcBef>
                <a:spcPct val="0"/>
              </a:spcBef>
              <a:spcAft>
                <a:spcPct val="0"/>
              </a:spcAft>
              <a:tabLst>
                <a:tab pos="6005513" algn="r"/>
              </a:tabLst>
              <a:defRPr>
                <a:solidFill>
                  <a:schemeClr val="tx1"/>
                </a:solidFill>
                <a:latin typeface="Century Gothic" pitchFamily="34" charset="0"/>
              </a:defRPr>
            </a:lvl7pPr>
            <a:lvl8pPr marL="3429000" indent="-228600" eaLnBrk="0" fontAlgn="base" hangingPunct="0">
              <a:spcBef>
                <a:spcPct val="0"/>
              </a:spcBef>
              <a:spcAft>
                <a:spcPct val="0"/>
              </a:spcAft>
              <a:tabLst>
                <a:tab pos="6005513" algn="r"/>
              </a:tabLst>
              <a:defRPr>
                <a:solidFill>
                  <a:schemeClr val="tx1"/>
                </a:solidFill>
                <a:latin typeface="Century Gothic" pitchFamily="34" charset="0"/>
              </a:defRPr>
            </a:lvl8pPr>
            <a:lvl9pPr marL="3886200" indent="-228600" eaLnBrk="0" fontAlgn="base" hangingPunct="0">
              <a:spcBef>
                <a:spcPct val="0"/>
              </a:spcBef>
              <a:spcAft>
                <a:spcPct val="0"/>
              </a:spcAft>
              <a:tabLst>
                <a:tab pos="6005513" algn="r"/>
              </a:tabLst>
              <a:defRPr>
                <a:solidFill>
                  <a:schemeClr val="tx1"/>
                </a:solidFill>
                <a:latin typeface="Century Gothic" pitchFamily="34" charset="0"/>
              </a:defRPr>
            </a:lvl9pPr>
          </a:lstStyle>
          <a:p>
            <a:pPr algn="just" eaLnBrk="1" hangingPunct="1">
              <a:spcBef>
                <a:spcPct val="50000"/>
              </a:spcBef>
              <a:buClr>
                <a:srgbClr val="A56547"/>
              </a:buClr>
              <a:buSzPct val="50000"/>
              <a:buFont typeface="Century Gothic" pitchFamily="34" charset="0"/>
              <a:buNone/>
            </a:pPr>
            <a:endParaRPr lang="en-US" sz="1900" dirty="0"/>
          </a:p>
        </p:txBody>
      </p:sp>
      <p:sp>
        <p:nvSpPr>
          <p:cNvPr id="48" name="Text Box 13"/>
          <p:cNvSpPr txBox="1">
            <a:spLocks noChangeArrowheads="1"/>
          </p:cNvSpPr>
          <p:nvPr/>
        </p:nvSpPr>
        <p:spPr bwMode="auto">
          <a:xfrm>
            <a:off x="792162" y="5913952"/>
            <a:ext cx="7559675"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tabLst>
                <a:tab pos="6005513" algn="r"/>
              </a:tabLst>
              <a:defRPr>
                <a:solidFill>
                  <a:schemeClr val="tx1"/>
                </a:solidFill>
                <a:latin typeface="Century Gothic" pitchFamily="34" charset="0"/>
              </a:defRPr>
            </a:lvl1pPr>
            <a:lvl2pPr marL="742950" indent="-285750" eaLnBrk="0" hangingPunct="0">
              <a:tabLst>
                <a:tab pos="6005513" algn="r"/>
              </a:tabLst>
              <a:defRPr>
                <a:solidFill>
                  <a:schemeClr val="tx1"/>
                </a:solidFill>
                <a:latin typeface="Century Gothic" pitchFamily="34" charset="0"/>
              </a:defRPr>
            </a:lvl2pPr>
            <a:lvl3pPr marL="1143000" indent="-228600" eaLnBrk="0" hangingPunct="0">
              <a:tabLst>
                <a:tab pos="6005513" algn="r"/>
              </a:tabLst>
              <a:defRPr>
                <a:solidFill>
                  <a:schemeClr val="tx1"/>
                </a:solidFill>
                <a:latin typeface="Century Gothic" pitchFamily="34" charset="0"/>
              </a:defRPr>
            </a:lvl3pPr>
            <a:lvl4pPr marL="1600200" indent="-228600" eaLnBrk="0" hangingPunct="0">
              <a:tabLst>
                <a:tab pos="6005513" algn="r"/>
              </a:tabLst>
              <a:defRPr>
                <a:solidFill>
                  <a:schemeClr val="tx1"/>
                </a:solidFill>
                <a:latin typeface="Century Gothic" pitchFamily="34" charset="0"/>
              </a:defRPr>
            </a:lvl4pPr>
            <a:lvl5pPr marL="2057400" indent="-228600" eaLnBrk="0" hangingPunct="0">
              <a:tabLst>
                <a:tab pos="6005513" algn="r"/>
              </a:tabLst>
              <a:defRPr>
                <a:solidFill>
                  <a:schemeClr val="tx1"/>
                </a:solidFill>
                <a:latin typeface="Century Gothic" pitchFamily="34" charset="0"/>
              </a:defRPr>
            </a:lvl5pPr>
            <a:lvl6pPr marL="2514600" indent="-228600" eaLnBrk="0" fontAlgn="base" hangingPunct="0">
              <a:spcBef>
                <a:spcPct val="0"/>
              </a:spcBef>
              <a:spcAft>
                <a:spcPct val="0"/>
              </a:spcAft>
              <a:tabLst>
                <a:tab pos="6005513" algn="r"/>
              </a:tabLst>
              <a:defRPr>
                <a:solidFill>
                  <a:schemeClr val="tx1"/>
                </a:solidFill>
                <a:latin typeface="Century Gothic" pitchFamily="34" charset="0"/>
              </a:defRPr>
            </a:lvl6pPr>
            <a:lvl7pPr marL="2971800" indent="-228600" eaLnBrk="0" fontAlgn="base" hangingPunct="0">
              <a:spcBef>
                <a:spcPct val="0"/>
              </a:spcBef>
              <a:spcAft>
                <a:spcPct val="0"/>
              </a:spcAft>
              <a:tabLst>
                <a:tab pos="6005513" algn="r"/>
              </a:tabLst>
              <a:defRPr>
                <a:solidFill>
                  <a:schemeClr val="tx1"/>
                </a:solidFill>
                <a:latin typeface="Century Gothic" pitchFamily="34" charset="0"/>
              </a:defRPr>
            </a:lvl7pPr>
            <a:lvl8pPr marL="3429000" indent="-228600" eaLnBrk="0" fontAlgn="base" hangingPunct="0">
              <a:spcBef>
                <a:spcPct val="0"/>
              </a:spcBef>
              <a:spcAft>
                <a:spcPct val="0"/>
              </a:spcAft>
              <a:tabLst>
                <a:tab pos="6005513" algn="r"/>
              </a:tabLst>
              <a:defRPr>
                <a:solidFill>
                  <a:schemeClr val="tx1"/>
                </a:solidFill>
                <a:latin typeface="Century Gothic" pitchFamily="34" charset="0"/>
              </a:defRPr>
            </a:lvl8pPr>
            <a:lvl9pPr marL="3886200" indent="-228600" eaLnBrk="0" fontAlgn="base" hangingPunct="0">
              <a:spcBef>
                <a:spcPct val="0"/>
              </a:spcBef>
              <a:spcAft>
                <a:spcPct val="0"/>
              </a:spcAft>
              <a:tabLst>
                <a:tab pos="6005513" algn="r"/>
              </a:tabLst>
              <a:defRPr>
                <a:solidFill>
                  <a:schemeClr val="tx1"/>
                </a:solidFill>
                <a:latin typeface="Century Gothic" pitchFamily="34" charset="0"/>
              </a:defRPr>
            </a:lvl9pPr>
          </a:lstStyle>
          <a:p>
            <a:pPr eaLnBrk="1" hangingPunct="1">
              <a:spcBef>
                <a:spcPct val="50000"/>
              </a:spcBef>
            </a:pPr>
            <a:endParaRPr lang="en-US" sz="1300" i="1" dirty="0"/>
          </a:p>
        </p:txBody>
      </p:sp>
      <p:sp>
        <p:nvSpPr>
          <p:cNvPr id="49" name="Text Box 14"/>
          <p:cNvSpPr txBox="1">
            <a:spLocks noChangeArrowheads="1"/>
          </p:cNvSpPr>
          <p:nvPr/>
        </p:nvSpPr>
        <p:spPr bwMode="auto">
          <a:xfrm>
            <a:off x="794393" y="6145150"/>
            <a:ext cx="7127875"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tabLst>
                <a:tab pos="6005513" algn="r"/>
              </a:tabLst>
              <a:defRPr>
                <a:solidFill>
                  <a:schemeClr val="tx1"/>
                </a:solidFill>
                <a:latin typeface="Century Gothic" pitchFamily="34" charset="0"/>
              </a:defRPr>
            </a:lvl1pPr>
            <a:lvl2pPr marL="742950" indent="-285750" eaLnBrk="0" hangingPunct="0">
              <a:tabLst>
                <a:tab pos="6005513" algn="r"/>
              </a:tabLst>
              <a:defRPr>
                <a:solidFill>
                  <a:schemeClr val="tx1"/>
                </a:solidFill>
                <a:latin typeface="Century Gothic" pitchFamily="34" charset="0"/>
              </a:defRPr>
            </a:lvl2pPr>
            <a:lvl3pPr marL="1143000" indent="-228600" eaLnBrk="0" hangingPunct="0">
              <a:tabLst>
                <a:tab pos="6005513" algn="r"/>
              </a:tabLst>
              <a:defRPr>
                <a:solidFill>
                  <a:schemeClr val="tx1"/>
                </a:solidFill>
                <a:latin typeface="Century Gothic" pitchFamily="34" charset="0"/>
              </a:defRPr>
            </a:lvl3pPr>
            <a:lvl4pPr marL="1600200" indent="-228600" eaLnBrk="0" hangingPunct="0">
              <a:tabLst>
                <a:tab pos="6005513" algn="r"/>
              </a:tabLst>
              <a:defRPr>
                <a:solidFill>
                  <a:schemeClr val="tx1"/>
                </a:solidFill>
                <a:latin typeface="Century Gothic" pitchFamily="34" charset="0"/>
              </a:defRPr>
            </a:lvl4pPr>
            <a:lvl5pPr marL="2057400" indent="-228600" eaLnBrk="0" hangingPunct="0">
              <a:tabLst>
                <a:tab pos="6005513" algn="r"/>
              </a:tabLst>
              <a:defRPr>
                <a:solidFill>
                  <a:schemeClr val="tx1"/>
                </a:solidFill>
                <a:latin typeface="Century Gothic" pitchFamily="34" charset="0"/>
              </a:defRPr>
            </a:lvl5pPr>
            <a:lvl6pPr marL="2514600" indent="-228600" eaLnBrk="0" fontAlgn="base" hangingPunct="0">
              <a:spcBef>
                <a:spcPct val="0"/>
              </a:spcBef>
              <a:spcAft>
                <a:spcPct val="0"/>
              </a:spcAft>
              <a:tabLst>
                <a:tab pos="6005513" algn="r"/>
              </a:tabLst>
              <a:defRPr>
                <a:solidFill>
                  <a:schemeClr val="tx1"/>
                </a:solidFill>
                <a:latin typeface="Century Gothic" pitchFamily="34" charset="0"/>
              </a:defRPr>
            </a:lvl6pPr>
            <a:lvl7pPr marL="2971800" indent="-228600" eaLnBrk="0" fontAlgn="base" hangingPunct="0">
              <a:spcBef>
                <a:spcPct val="0"/>
              </a:spcBef>
              <a:spcAft>
                <a:spcPct val="0"/>
              </a:spcAft>
              <a:tabLst>
                <a:tab pos="6005513" algn="r"/>
              </a:tabLst>
              <a:defRPr>
                <a:solidFill>
                  <a:schemeClr val="tx1"/>
                </a:solidFill>
                <a:latin typeface="Century Gothic" pitchFamily="34" charset="0"/>
              </a:defRPr>
            </a:lvl7pPr>
            <a:lvl8pPr marL="3429000" indent="-228600" eaLnBrk="0" fontAlgn="base" hangingPunct="0">
              <a:spcBef>
                <a:spcPct val="0"/>
              </a:spcBef>
              <a:spcAft>
                <a:spcPct val="0"/>
              </a:spcAft>
              <a:tabLst>
                <a:tab pos="6005513" algn="r"/>
              </a:tabLst>
              <a:defRPr>
                <a:solidFill>
                  <a:schemeClr val="tx1"/>
                </a:solidFill>
                <a:latin typeface="Century Gothic" pitchFamily="34" charset="0"/>
              </a:defRPr>
            </a:lvl8pPr>
            <a:lvl9pPr marL="3886200" indent="-228600" eaLnBrk="0" fontAlgn="base" hangingPunct="0">
              <a:spcBef>
                <a:spcPct val="0"/>
              </a:spcBef>
              <a:spcAft>
                <a:spcPct val="0"/>
              </a:spcAft>
              <a:tabLst>
                <a:tab pos="6005513" algn="r"/>
              </a:tabLst>
              <a:defRPr>
                <a:solidFill>
                  <a:schemeClr val="tx1"/>
                </a:solidFill>
                <a:latin typeface="Century Gothic" pitchFamily="34" charset="0"/>
              </a:defRPr>
            </a:lvl9pPr>
          </a:lstStyle>
          <a:p>
            <a:pPr eaLnBrk="1" hangingPunct="1">
              <a:spcBef>
                <a:spcPct val="50000"/>
              </a:spcBef>
            </a:pPr>
            <a:endParaRPr lang="en-US" sz="1300" i="1" dirty="0"/>
          </a:p>
        </p:txBody>
      </p:sp>
      <p:sp>
        <p:nvSpPr>
          <p:cNvPr id="50" name="Szövegdoboz 49"/>
          <p:cNvSpPr txBox="1"/>
          <p:nvPr/>
        </p:nvSpPr>
        <p:spPr>
          <a:xfrm>
            <a:off x="6070726" y="6091275"/>
            <a:ext cx="2389706" cy="307777"/>
          </a:xfrm>
          <a:prstGeom prst="rect">
            <a:avLst/>
          </a:prstGeom>
          <a:noFill/>
        </p:spPr>
        <p:txBody>
          <a:bodyPr wrap="square" rtlCol="0">
            <a:spAutoFit/>
          </a:bodyPr>
          <a:lstStyle/>
          <a:p>
            <a:endParaRPr lang="en-US" sz="1400" dirty="0"/>
          </a:p>
        </p:txBody>
      </p:sp>
      <p:sp>
        <p:nvSpPr>
          <p:cNvPr id="9" name="Szövegdoboz 8"/>
          <p:cNvSpPr txBox="1"/>
          <p:nvPr/>
        </p:nvSpPr>
        <p:spPr>
          <a:xfrm>
            <a:off x="217412" y="1484784"/>
            <a:ext cx="7704856" cy="615553"/>
          </a:xfrm>
          <a:prstGeom prst="rect">
            <a:avLst/>
          </a:prstGeom>
          <a:noFill/>
        </p:spPr>
        <p:txBody>
          <a:bodyPr wrap="square" rtlCol="0">
            <a:spAutoFit/>
          </a:bodyPr>
          <a:lstStyle/>
          <a:p>
            <a:r>
              <a:rPr lang="en-US" sz="1600" u="sng" dirty="0" smtClean="0"/>
              <a:t>Quarterly tenders 2011-2013:  </a:t>
            </a:r>
            <a:r>
              <a:rPr lang="en-US" sz="1600" dirty="0" smtClean="0"/>
              <a:t>only upwards</a:t>
            </a:r>
          </a:p>
          <a:p>
            <a:endParaRPr lang="hu-HU" dirty="0"/>
          </a:p>
        </p:txBody>
      </p:sp>
      <p:graphicFrame>
        <p:nvGraphicFramePr>
          <p:cNvPr id="10" name="Táblázat 9"/>
          <p:cNvGraphicFramePr>
            <a:graphicFrameLocks noGrp="1"/>
          </p:cNvGraphicFramePr>
          <p:nvPr>
            <p:extLst>
              <p:ext uri="{D42A27DB-BD31-4B8C-83A1-F6EECF244321}">
                <p14:modId xmlns:p14="http://schemas.microsoft.com/office/powerpoint/2010/main" val="3568567545"/>
              </p:ext>
            </p:extLst>
          </p:nvPr>
        </p:nvGraphicFramePr>
        <p:xfrm>
          <a:off x="323325" y="1916832"/>
          <a:ext cx="8497147" cy="1800200"/>
        </p:xfrm>
        <a:graphic>
          <a:graphicData uri="http://schemas.openxmlformats.org/drawingml/2006/table">
            <a:tbl>
              <a:tblPr/>
              <a:tblGrid>
                <a:gridCol w="792291"/>
                <a:gridCol w="648072"/>
                <a:gridCol w="1035223"/>
                <a:gridCol w="764977"/>
                <a:gridCol w="720080"/>
                <a:gridCol w="1094843"/>
                <a:gridCol w="777365"/>
                <a:gridCol w="794790"/>
                <a:gridCol w="931371"/>
                <a:gridCol w="938135"/>
              </a:tblGrid>
              <a:tr h="235691">
                <a:tc rowSpan="2">
                  <a:txBody>
                    <a:bodyPr/>
                    <a:lstStyle/>
                    <a:p>
                      <a:pPr algn="ctr" fontAlgn="ctr"/>
                      <a:r>
                        <a:rPr lang="hu-HU" sz="1000" b="1" i="0" u="none" strike="noStrike" dirty="0" err="1">
                          <a:solidFill>
                            <a:srgbClr val="000000"/>
                          </a:solidFill>
                          <a:effectLst/>
                          <a:latin typeface="Arial"/>
                        </a:rPr>
                        <a:t>Secondary</a:t>
                      </a:r>
                      <a:r>
                        <a:rPr lang="hu-HU" sz="1000" b="1" i="0" u="none" strike="noStrike" dirty="0">
                          <a:solidFill>
                            <a:srgbClr val="000000"/>
                          </a:solidFill>
                          <a:effectLst/>
                          <a:latin typeface="Arial"/>
                        </a:rPr>
                        <a:t> </a:t>
                      </a:r>
                      <a:r>
                        <a:rPr lang="hu-HU" sz="1000" b="1" i="0" u="none" strike="noStrike" dirty="0" err="1">
                          <a:solidFill>
                            <a:srgbClr val="000000"/>
                          </a:solidFill>
                          <a:effectLst/>
                          <a:latin typeface="Arial"/>
                        </a:rPr>
                        <a:t>Control</a:t>
                      </a:r>
                      <a:r>
                        <a:rPr lang="hu-HU" sz="1000" b="1" i="0" u="none" strike="noStrike" dirty="0">
                          <a:solidFill>
                            <a:srgbClr val="000000"/>
                          </a:solidFill>
                          <a:effectLst/>
                          <a:latin typeface="Arial"/>
                        </a:rPr>
                        <a:t> </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hu-HU" sz="1050" b="1" i="0" u="none" strike="noStrike" dirty="0">
                          <a:solidFill>
                            <a:srgbClr val="000000"/>
                          </a:solidFill>
                          <a:effectLst/>
                          <a:latin typeface="Arial"/>
                        </a:rPr>
                        <a:t>2011</a:t>
                      </a:r>
                    </a:p>
                  </a:txBody>
                  <a:tcPr marL="6820" marR="6820" marT="68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c gridSpan="3">
                  <a:txBody>
                    <a:bodyPr/>
                    <a:lstStyle/>
                    <a:p>
                      <a:pPr algn="ctr" fontAlgn="ctr"/>
                      <a:r>
                        <a:rPr lang="hu-HU" sz="1050" b="1" i="0" u="none" strike="noStrike" dirty="0">
                          <a:solidFill>
                            <a:srgbClr val="000000"/>
                          </a:solidFill>
                          <a:effectLst/>
                          <a:latin typeface="Arial"/>
                        </a:rPr>
                        <a:t>2012</a:t>
                      </a:r>
                    </a:p>
                  </a:txBody>
                  <a:tcPr marL="6820" marR="6820" marT="68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c gridSpan="3">
                  <a:txBody>
                    <a:bodyPr/>
                    <a:lstStyle/>
                    <a:p>
                      <a:pPr algn="ctr" fontAlgn="ctr"/>
                      <a:r>
                        <a:rPr lang="hu-HU" sz="1050" b="1" i="0" u="none" strike="noStrike" dirty="0">
                          <a:solidFill>
                            <a:srgbClr val="000000"/>
                          </a:solidFill>
                          <a:effectLst/>
                          <a:latin typeface="Arial"/>
                        </a:rPr>
                        <a:t>2013</a:t>
                      </a:r>
                    </a:p>
                  </a:txBody>
                  <a:tcPr marL="6820" marR="6820" marT="6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r>
              <a:tr h="465132">
                <a:tc vMerge="1">
                  <a:txBody>
                    <a:bodyPr/>
                    <a:lstStyle/>
                    <a:p>
                      <a:endParaRPr lang="hu-HU"/>
                    </a:p>
                  </a:txBody>
                  <a:tcPr/>
                </a:tc>
                <a:tc>
                  <a:txBody>
                    <a:bodyPr/>
                    <a:lstStyle/>
                    <a:p>
                      <a:pPr algn="ctr" fontAlgn="ctr"/>
                      <a:r>
                        <a:rPr lang="hu-HU" sz="1000" b="0" i="0" u="none" strike="noStrike" dirty="0" err="1">
                          <a:solidFill>
                            <a:srgbClr val="000000"/>
                          </a:solidFill>
                          <a:effectLst/>
                          <a:latin typeface="Arial"/>
                        </a:rPr>
                        <a:t>Amount</a:t>
                      </a:r>
                      <a:endParaRPr lang="hu-HU" sz="1000" b="0" i="0" u="none" strike="noStrike" dirty="0">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Capacity fee </a:t>
                      </a:r>
                      <a:r>
                        <a:rPr lang="en-US" sz="900" b="0" i="0" u="none" strike="noStrike">
                          <a:solidFill>
                            <a:srgbClr val="000000"/>
                          </a:solidFill>
                          <a:effectLst/>
                          <a:latin typeface="Arial"/>
                        </a:rPr>
                        <a:t>(average in Ft/MW/h)</a:t>
                      </a:r>
                      <a:endParaRPr lang="en-US" sz="1000" b="0" i="0" u="none" strike="noStrike">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00" b="0" i="0" u="none" strike="noStrike">
                          <a:solidFill>
                            <a:srgbClr val="000000"/>
                          </a:solidFill>
                          <a:effectLst/>
                          <a:latin typeface="Arial"/>
                        </a:rPr>
                        <a:t>Number of Competitors</a:t>
                      </a:r>
                    </a:p>
                  </a:txBody>
                  <a:tcPr marL="6820" marR="6820" marT="68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00" b="0" i="0" u="none" strike="noStrike">
                          <a:solidFill>
                            <a:srgbClr val="000000"/>
                          </a:solidFill>
                          <a:effectLst/>
                          <a:latin typeface="Arial"/>
                        </a:rPr>
                        <a:t>Amount</a:t>
                      </a:r>
                    </a:p>
                  </a:txBody>
                  <a:tcPr marL="6820" marR="6820" marT="6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Capacity fee </a:t>
                      </a:r>
                      <a:r>
                        <a:rPr lang="en-US" sz="900" b="0" i="0" u="none" strike="noStrike">
                          <a:solidFill>
                            <a:srgbClr val="000000"/>
                          </a:solidFill>
                          <a:effectLst/>
                          <a:latin typeface="Arial"/>
                        </a:rPr>
                        <a:t>(average in Ft/MW/h)</a:t>
                      </a:r>
                      <a:endParaRPr lang="en-US" sz="1000" b="0" i="0" u="none" strike="noStrike">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00" b="0" i="0" u="none" strike="noStrike">
                          <a:solidFill>
                            <a:srgbClr val="000000"/>
                          </a:solidFill>
                          <a:effectLst/>
                          <a:latin typeface="Arial"/>
                        </a:rPr>
                        <a:t>Number of Competitors</a:t>
                      </a:r>
                    </a:p>
                  </a:txBody>
                  <a:tcPr marL="6820" marR="6820" marT="68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00" b="0" i="0" u="none" strike="noStrike">
                          <a:solidFill>
                            <a:srgbClr val="000000"/>
                          </a:solidFill>
                          <a:effectLst/>
                          <a:latin typeface="Arial"/>
                        </a:rPr>
                        <a:t>Amount</a:t>
                      </a:r>
                    </a:p>
                  </a:txBody>
                  <a:tcPr marL="6820" marR="6820" marT="6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Capacity fee </a:t>
                      </a:r>
                      <a:r>
                        <a:rPr lang="en-US" sz="900" b="0" i="0" u="none" strike="noStrike">
                          <a:solidFill>
                            <a:srgbClr val="000000"/>
                          </a:solidFill>
                          <a:effectLst/>
                          <a:latin typeface="Arial"/>
                        </a:rPr>
                        <a:t>(average in Ft/MW/h)</a:t>
                      </a:r>
                      <a:endParaRPr lang="en-US" sz="1000" b="0" i="0" u="none" strike="noStrike">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00" b="0" i="0" u="none" strike="noStrike">
                          <a:solidFill>
                            <a:srgbClr val="000000"/>
                          </a:solidFill>
                          <a:effectLst/>
                          <a:latin typeface="Arial"/>
                        </a:rPr>
                        <a:t>Number of Competitors</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281">
                <a:tc>
                  <a:txBody>
                    <a:bodyPr/>
                    <a:lstStyle/>
                    <a:p>
                      <a:pPr algn="ctr" fontAlgn="ctr"/>
                      <a:r>
                        <a:rPr lang="hu-HU" sz="1000" b="0" i="0" u="none" strike="noStrike">
                          <a:solidFill>
                            <a:srgbClr val="000000"/>
                          </a:solidFill>
                          <a:effectLst/>
                          <a:latin typeface="Arial"/>
                        </a:rPr>
                        <a:t>Q1</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a:solidFill>
                            <a:srgbClr val="000000"/>
                          </a:solidFill>
                          <a:effectLst/>
                          <a:latin typeface="Arial"/>
                        </a:rPr>
                        <a:t> </a:t>
                      </a:r>
                      <a:r>
                        <a:rPr lang="hu-HU" sz="1000" b="0" i="0" u="none" strike="noStrike" dirty="0" smtClean="0">
                          <a:solidFill>
                            <a:srgbClr val="000000"/>
                          </a:solidFill>
                          <a:effectLst/>
                          <a:latin typeface="Arial"/>
                        </a:rPr>
                        <a:t>-</a:t>
                      </a:r>
                      <a:endParaRPr lang="hu-HU" sz="1000" b="0" i="0" u="none" strike="noStrike" dirty="0">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smtClean="0">
                          <a:solidFill>
                            <a:srgbClr val="000000"/>
                          </a:solidFill>
                          <a:effectLst/>
                          <a:latin typeface="Arial"/>
                        </a:rPr>
                        <a:t>-</a:t>
                      </a:r>
                      <a:endParaRPr lang="hu-HU" sz="1000" b="0" i="0" u="none" strike="noStrike" dirty="0">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smtClean="0">
                          <a:solidFill>
                            <a:srgbClr val="000000"/>
                          </a:solidFill>
                          <a:effectLst/>
                          <a:latin typeface="Arial"/>
                        </a:rPr>
                        <a:t>-</a:t>
                      </a:r>
                      <a:r>
                        <a:rPr lang="hu-HU" sz="1000" b="0" i="0" u="none" strike="noStrike" dirty="0">
                          <a:solidFill>
                            <a:srgbClr val="000000"/>
                          </a:solidFill>
                          <a:effectLst/>
                          <a:latin typeface="Arial"/>
                        </a:rPr>
                        <a:t> </a:t>
                      </a:r>
                    </a:p>
                  </a:txBody>
                  <a:tcPr marL="6820" marR="6820" marT="68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a:solidFill>
                            <a:srgbClr val="000000"/>
                          </a:solidFill>
                          <a:effectLst/>
                          <a:latin typeface="Arial"/>
                        </a:rPr>
                        <a:t> </a:t>
                      </a:r>
                      <a:r>
                        <a:rPr lang="hu-HU" sz="1000" b="0" i="0" u="none" strike="noStrike" dirty="0" smtClean="0">
                          <a:solidFill>
                            <a:srgbClr val="000000"/>
                          </a:solidFill>
                          <a:effectLst/>
                          <a:latin typeface="Arial"/>
                        </a:rPr>
                        <a:t>110</a:t>
                      </a:r>
                      <a:endParaRPr lang="hu-HU" sz="1000" b="0" i="0" u="none" strike="noStrike" dirty="0">
                        <a:solidFill>
                          <a:srgbClr val="000000"/>
                        </a:solidFill>
                        <a:effectLst/>
                        <a:latin typeface="Arial"/>
                      </a:endParaRPr>
                    </a:p>
                  </a:txBody>
                  <a:tcPr marL="6820" marR="6820" marT="6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smtClean="0">
                          <a:solidFill>
                            <a:srgbClr val="000000"/>
                          </a:solidFill>
                          <a:effectLst/>
                          <a:latin typeface="Arial"/>
                        </a:rPr>
                        <a:t>5920</a:t>
                      </a:r>
                      <a:r>
                        <a:rPr lang="hu-HU" sz="1000" b="0" i="0" u="none" strike="noStrike" dirty="0">
                          <a:solidFill>
                            <a:srgbClr val="000000"/>
                          </a:solidFill>
                          <a:effectLst/>
                          <a:latin typeface="Arial"/>
                        </a:rPr>
                        <a:t> </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smtClean="0">
                          <a:solidFill>
                            <a:srgbClr val="000000"/>
                          </a:solidFill>
                          <a:effectLst/>
                          <a:latin typeface="Arial"/>
                        </a:rPr>
                        <a:t>8</a:t>
                      </a:r>
                      <a:r>
                        <a:rPr lang="hu-HU" sz="1000" b="0" i="0" u="none" strike="noStrike" dirty="0">
                          <a:solidFill>
                            <a:srgbClr val="000000"/>
                          </a:solidFill>
                          <a:effectLst/>
                          <a:latin typeface="Arial"/>
                        </a:rPr>
                        <a:t> </a:t>
                      </a:r>
                    </a:p>
                  </a:txBody>
                  <a:tcPr marL="6820" marR="6820" marT="68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a:solidFill>
                            <a:srgbClr val="000000"/>
                          </a:solidFill>
                          <a:effectLst/>
                          <a:latin typeface="Arial"/>
                        </a:rPr>
                        <a:t> </a:t>
                      </a:r>
                      <a:r>
                        <a:rPr lang="hu-HU" sz="1000" b="0" i="0" u="none" strike="noStrike" dirty="0" smtClean="0">
                          <a:solidFill>
                            <a:srgbClr val="000000"/>
                          </a:solidFill>
                          <a:effectLst/>
                          <a:latin typeface="Arial"/>
                        </a:rPr>
                        <a:t>100</a:t>
                      </a:r>
                      <a:endParaRPr lang="hu-HU" sz="1000" b="0" i="0" u="none" strike="noStrike" dirty="0">
                        <a:solidFill>
                          <a:srgbClr val="000000"/>
                        </a:solidFill>
                        <a:effectLst/>
                        <a:latin typeface="Arial"/>
                      </a:endParaRPr>
                    </a:p>
                  </a:txBody>
                  <a:tcPr marL="6820" marR="6820" marT="6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lvl="0" algn="ctr" fontAlgn="ctr"/>
                      <a:r>
                        <a:rPr lang="hu-HU" sz="1000" b="0" i="0" u="none" strike="noStrike" dirty="0" smtClean="0">
                          <a:solidFill>
                            <a:srgbClr val="000000"/>
                          </a:solidFill>
                          <a:effectLst/>
                          <a:latin typeface="Arial"/>
                        </a:rPr>
                        <a:t>   4100</a:t>
                      </a:r>
                      <a:r>
                        <a:rPr lang="hu-HU" sz="1000" b="0" i="0" u="none" strike="noStrike" dirty="0">
                          <a:solidFill>
                            <a:srgbClr val="000000"/>
                          </a:solidFill>
                          <a:effectLst/>
                          <a:latin typeface="Arial"/>
                        </a:rPr>
                        <a:t> </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a:solidFill>
                            <a:srgbClr val="000000"/>
                          </a:solidFill>
                          <a:effectLst/>
                          <a:latin typeface="Arial"/>
                        </a:rPr>
                        <a:t> </a:t>
                      </a:r>
                      <a:r>
                        <a:rPr lang="hu-HU" sz="1000" b="0" i="0" u="none" strike="noStrike" dirty="0" smtClean="0">
                          <a:solidFill>
                            <a:srgbClr val="000000"/>
                          </a:solidFill>
                          <a:effectLst/>
                          <a:latin typeface="Arial"/>
                        </a:rPr>
                        <a:t>8</a:t>
                      </a:r>
                      <a:endParaRPr lang="hu-HU" sz="1000" b="0" i="0" u="none" strike="noStrike" dirty="0">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r>
              <a:tr h="288032">
                <a:tc>
                  <a:txBody>
                    <a:bodyPr/>
                    <a:lstStyle/>
                    <a:p>
                      <a:pPr algn="ctr" fontAlgn="ctr"/>
                      <a:r>
                        <a:rPr lang="hu-HU" sz="1000" b="0" i="0" u="none" strike="noStrike">
                          <a:solidFill>
                            <a:srgbClr val="000000"/>
                          </a:solidFill>
                          <a:effectLst/>
                          <a:latin typeface="Arial"/>
                        </a:rPr>
                        <a:t>Q2</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a:solidFill>
                            <a:srgbClr val="000000"/>
                          </a:solidFill>
                          <a:effectLst/>
                          <a:latin typeface="Arial"/>
                        </a:rPr>
                        <a:t> </a:t>
                      </a:r>
                      <a:r>
                        <a:rPr lang="hu-HU" sz="1000" b="0" i="0" u="none" strike="noStrike" dirty="0" smtClean="0">
                          <a:solidFill>
                            <a:srgbClr val="000000"/>
                          </a:solidFill>
                          <a:effectLst/>
                          <a:latin typeface="Arial"/>
                        </a:rPr>
                        <a:t>-</a:t>
                      </a:r>
                      <a:endParaRPr lang="hu-HU" sz="1000" b="0" i="0" u="none" strike="noStrike" dirty="0">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smtClean="0">
                          <a:solidFill>
                            <a:srgbClr val="000000"/>
                          </a:solidFill>
                          <a:effectLst/>
                          <a:latin typeface="Arial"/>
                        </a:rPr>
                        <a:t>-</a:t>
                      </a:r>
                      <a:r>
                        <a:rPr lang="hu-HU" sz="1000" b="0" i="0" u="none" strike="noStrike" dirty="0">
                          <a:solidFill>
                            <a:srgbClr val="000000"/>
                          </a:solidFill>
                          <a:effectLst/>
                          <a:latin typeface="Arial"/>
                        </a:rPr>
                        <a:t> </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smtClean="0">
                          <a:solidFill>
                            <a:srgbClr val="000000"/>
                          </a:solidFill>
                          <a:effectLst/>
                          <a:latin typeface="Arial"/>
                        </a:rPr>
                        <a:t>-</a:t>
                      </a:r>
                      <a:endParaRPr lang="hu-HU" sz="1000" b="0" i="0" u="none" strike="noStrike" dirty="0">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smtClean="0">
                          <a:solidFill>
                            <a:srgbClr val="000000"/>
                          </a:solidFill>
                          <a:effectLst/>
                          <a:latin typeface="Arial"/>
                        </a:rPr>
                        <a:t>106</a:t>
                      </a:r>
                      <a:r>
                        <a:rPr lang="hu-HU" sz="1000" b="0" i="0" u="none" strike="noStrike" dirty="0">
                          <a:solidFill>
                            <a:srgbClr val="000000"/>
                          </a:solidFill>
                          <a:effectLst/>
                          <a:latin typeface="Arial"/>
                        </a:rPr>
                        <a:t> </a:t>
                      </a:r>
                    </a:p>
                  </a:txBody>
                  <a:tcPr marL="6820" marR="6820" marT="6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smtClean="0">
                          <a:solidFill>
                            <a:srgbClr val="000000"/>
                          </a:solidFill>
                          <a:effectLst/>
                          <a:latin typeface="Arial"/>
                        </a:rPr>
                        <a:t>18120</a:t>
                      </a:r>
                      <a:endParaRPr lang="hu-HU" sz="1000" b="0" i="0" u="none" strike="noStrike" dirty="0">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smtClean="0">
                          <a:solidFill>
                            <a:srgbClr val="000000"/>
                          </a:solidFill>
                          <a:effectLst/>
                          <a:latin typeface="Arial"/>
                        </a:rPr>
                        <a:t>10</a:t>
                      </a:r>
                      <a:r>
                        <a:rPr lang="hu-HU" sz="1000" b="0" i="0" u="none" strike="noStrike" dirty="0">
                          <a:solidFill>
                            <a:srgbClr val="000000"/>
                          </a:solidFill>
                          <a:effectLst/>
                          <a:latin typeface="Arial"/>
                        </a:rPr>
                        <a:t> </a:t>
                      </a:r>
                    </a:p>
                  </a:txBody>
                  <a:tcPr marL="6820" marR="6820" marT="68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a:solidFill>
                            <a:srgbClr val="000000"/>
                          </a:solidFill>
                          <a:effectLst/>
                          <a:latin typeface="Arial"/>
                        </a:rPr>
                        <a:t> </a:t>
                      </a:r>
                      <a:r>
                        <a:rPr lang="hu-HU" sz="1000" b="0" i="0" u="none" strike="noStrike" dirty="0" smtClean="0">
                          <a:solidFill>
                            <a:srgbClr val="000000"/>
                          </a:solidFill>
                          <a:effectLst/>
                          <a:latin typeface="Arial"/>
                        </a:rPr>
                        <a:t>100</a:t>
                      </a:r>
                      <a:endParaRPr lang="hu-HU" sz="1000" b="0" i="0" u="none" strike="noStrike" dirty="0">
                        <a:solidFill>
                          <a:srgbClr val="000000"/>
                        </a:solidFill>
                        <a:effectLst/>
                        <a:latin typeface="Arial"/>
                      </a:endParaRPr>
                    </a:p>
                  </a:txBody>
                  <a:tcPr marL="6820" marR="6820" marT="6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lvl="0" algn="ctr" fontAlgn="ctr"/>
                      <a:r>
                        <a:rPr lang="hu-HU" sz="1000" b="0" i="0" u="none" strike="noStrike" dirty="0" smtClean="0">
                          <a:solidFill>
                            <a:srgbClr val="000000"/>
                          </a:solidFill>
                          <a:effectLst/>
                          <a:latin typeface="Arial"/>
                        </a:rPr>
                        <a:t>14000</a:t>
                      </a:r>
                      <a:endParaRPr lang="hu-HU" sz="1000" b="0" i="0" u="none" strike="noStrike" dirty="0">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a:solidFill>
                            <a:srgbClr val="000000"/>
                          </a:solidFill>
                          <a:effectLst/>
                          <a:latin typeface="Arial"/>
                        </a:rPr>
                        <a:t> </a:t>
                      </a:r>
                      <a:r>
                        <a:rPr lang="hu-HU" sz="1000" b="0" i="0" u="none" strike="noStrike" dirty="0" smtClean="0">
                          <a:solidFill>
                            <a:srgbClr val="000000"/>
                          </a:solidFill>
                          <a:effectLst/>
                          <a:latin typeface="Arial"/>
                        </a:rPr>
                        <a:t>10</a:t>
                      </a:r>
                      <a:endParaRPr lang="hu-HU" sz="1000" b="0" i="0" u="none" strike="noStrike" dirty="0">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88032">
                <a:tc>
                  <a:txBody>
                    <a:bodyPr/>
                    <a:lstStyle/>
                    <a:p>
                      <a:pPr algn="ctr" fontAlgn="ctr"/>
                      <a:r>
                        <a:rPr lang="hu-HU" sz="1000" b="0" i="0" u="none" strike="noStrike">
                          <a:solidFill>
                            <a:srgbClr val="000000"/>
                          </a:solidFill>
                          <a:effectLst/>
                          <a:latin typeface="Arial"/>
                        </a:rPr>
                        <a:t>Q3</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smtClean="0">
                          <a:solidFill>
                            <a:srgbClr val="000000"/>
                          </a:solidFill>
                          <a:effectLst/>
                          <a:latin typeface="Arial"/>
                        </a:rPr>
                        <a:t>-</a:t>
                      </a:r>
                      <a:r>
                        <a:rPr lang="hu-HU" sz="1000" b="0" i="0" u="none" strike="noStrike" dirty="0">
                          <a:solidFill>
                            <a:srgbClr val="000000"/>
                          </a:solidFill>
                          <a:effectLst/>
                          <a:latin typeface="Arial"/>
                        </a:rPr>
                        <a:t> </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smtClean="0">
                          <a:solidFill>
                            <a:srgbClr val="000000"/>
                          </a:solidFill>
                          <a:effectLst/>
                          <a:latin typeface="Arial"/>
                        </a:rPr>
                        <a:t>-</a:t>
                      </a:r>
                      <a:r>
                        <a:rPr lang="hu-HU" sz="1000" b="0" i="0" u="none" strike="noStrike" dirty="0">
                          <a:solidFill>
                            <a:srgbClr val="000000"/>
                          </a:solidFill>
                          <a:effectLst/>
                          <a:latin typeface="Arial"/>
                        </a:rPr>
                        <a:t> </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smtClean="0">
                          <a:solidFill>
                            <a:srgbClr val="000000"/>
                          </a:solidFill>
                          <a:effectLst/>
                          <a:latin typeface="Arial"/>
                        </a:rPr>
                        <a:t>-</a:t>
                      </a:r>
                      <a:r>
                        <a:rPr lang="hu-HU" sz="1000" b="0" i="0" u="none" strike="noStrike" dirty="0">
                          <a:solidFill>
                            <a:srgbClr val="000000"/>
                          </a:solidFill>
                          <a:effectLst/>
                          <a:latin typeface="Arial"/>
                        </a:rPr>
                        <a:t> </a:t>
                      </a:r>
                    </a:p>
                  </a:txBody>
                  <a:tcPr marL="6820" marR="6820" marT="68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smtClean="0">
                          <a:solidFill>
                            <a:srgbClr val="000000"/>
                          </a:solidFill>
                          <a:effectLst/>
                          <a:latin typeface="Arial"/>
                        </a:rPr>
                        <a:t>106</a:t>
                      </a:r>
                      <a:r>
                        <a:rPr lang="hu-HU" sz="1000" b="0" i="0" u="none" strike="noStrike" dirty="0">
                          <a:solidFill>
                            <a:srgbClr val="000000"/>
                          </a:solidFill>
                          <a:effectLst/>
                          <a:latin typeface="Arial"/>
                        </a:rPr>
                        <a:t> </a:t>
                      </a:r>
                    </a:p>
                  </a:txBody>
                  <a:tcPr marL="6820" marR="6820" marT="6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smtClean="0">
                          <a:solidFill>
                            <a:srgbClr val="000000"/>
                          </a:solidFill>
                          <a:effectLst/>
                          <a:latin typeface="Arial"/>
                        </a:rPr>
                        <a:t>18120</a:t>
                      </a:r>
                      <a:endParaRPr lang="hu-HU" sz="1000" b="0" i="0" u="none" strike="noStrike" dirty="0">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smtClean="0">
                          <a:solidFill>
                            <a:srgbClr val="000000"/>
                          </a:solidFill>
                          <a:effectLst/>
                          <a:latin typeface="Arial"/>
                        </a:rPr>
                        <a:t>10</a:t>
                      </a:r>
                      <a:r>
                        <a:rPr lang="hu-HU" sz="1000" b="0" i="0" u="none" strike="noStrike" dirty="0">
                          <a:solidFill>
                            <a:srgbClr val="000000"/>
                          </a:solidFill>
                          <a:effectLst/>
                          <a:latin typeface="Arial"/>
                        </a:rPr>
                        <a:t> </a:t>
                      </a:r>
                    </a:p>
                  </a:txBody>
                  <a:tcPr marL="6820" marR="6820" marT="68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a:solidFill>
                            <a:srgbClr val="000000"/>
                          </a:solidFill>
                          <a:effectLst/>
                          <a:latin typeface="Arial"/>
                        </a:rPr>
                        <a:t> </a:t>
                      </a:r>
                      <a:r>
                        <a:rPr lang="hu-HU" sz="1000" b="0" i="0" u="none" strike="noStrike" dirty="0" smtClean="0">
                          <a:solidFill>
                            <a:srgbClr val="000000"/>
                          </a:solidFill>
                          <a:effectLst/>
                          <a:latin typeface="Arial"/>
                        </a:rPr>
                        <a:t>100</a:t>
                      </a:r>
                      <a:endParaRPr lang="hu-HU" sz="1000" b="0" i="0" u="none" strike="noStrike" dirty="0">
                        <a:solidFill>
                          <a:srgbClr val="000000"/>
                        </a:solidFill>
                        <a:effectLst/>
                        <a:latin typeface="Arial"/>
                      </a:endParaRPr>
                    </a:p>
                  </a:txBody>
                  <a:tcPr marL="6820" marR="6820" marT="6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lvl="0" algn="ctr" fontAlgn="ctr"/>
                      <a:r>
                        <a:rPr lang="hu-HU" sz="1000" b="0" i="0" u="none" strike="noStrike" dirty="0">
                          <a:solidFill>
                            <a:srgbClr val="000000"/>
                          </a:solidFill>
                          <a:effectLst/>
                          <a:latin typeface="Arial"/>
                        </a:rPr>
                        <a:t> </a:t>
                      </a:r>
                      <a:r>
                        <a:rPr lang="hu-HU" sz="1000" b="0" i="0" u="none" strike="noStrike" dirty="0" smtClean="0">
                          <a:solidFill>
                            <a:srgbClr val="000000"/>
                          </a:solidFill>
                          <a:effectLst/>
                          <a:latin typeface="Arial"/>
                        </a:rPr>
                        <a:t>6500</a:t>
                      </a:r>
                      <a:endParaRPr lang="hu-HU" sz="1000" b="0" i="0" u="none" strike="noStrike" dirty="0">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a:solidFill>
                            <a:srgbClr val="000000"/>
                          </a:solidFill>
                          <a:effectLst/>
                          <a:latin typeface="Arial"/>
                        </a:rPr>
                        <a:t> </a:t>
                      </a:r>
                      <a:r>
                        <a:rPr lang="hu-HU" sz="1000" b="0" i="0" u="none" strike="noStrike" dirty="0" smtClean="0">
                          <a:solidFill>
                            <a:srgbClr val="000000"/>
                          </a:solidFill>
                          <a:effectLst/>
                          <a:latin typeface="Arial"/>
                        </a:rPr>
                        <a:t>9</a:t>
                      </a:r>
                      <a:endParaRPr lang="hu-HU" sz="1000" b="0" i="0" u="none" strike="noStrike" dirty="0">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r>
              <a:tr h="288032">
                <a:tc>
                  <a:txBody>
                    <a:bodyPr/>
                    <a:lstStyle/>
                    <a:p>
                      <a:pPr algn="ctr" fontAlgn="ctr"/>
                      <a:r>
                        <a:rPr lang="hu-HU" sz="1000" b="0" i="0" u="none" strike="noStrike">
                          <a:solidFill>
                            <a:srgbClr val="000000"/>
                          </a:solidFill>
                          <a:effectLst/>
                          <a:latin typeface="Arial"/>
                        </a:rPr>
                        <a:t>Q4</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smtClean="0">
                          <a:solidFill>
                            <a:srgbClr val="000000"/>
                          </a:solidFill>
                          <a:effectLst/>
                          <a:latin typeface="Arial"/>
                        </a:rPr>
                        <a:t>-</a:t>
                      </a:r>
                      <a:r>
                        <a:rPr lang="hu-HU" sz="1000" b="0" i="0" u="none" strike="noStrike" dirty="0">
                          <a:solidFill>
                            <a:srgbClr val="000000"/>
                          </a:solidFill>
                          <a:effectLst/>
                          <a:latin typeface="Arial"/>
                        </a:rPr>
                        <a:t> </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a:solidFill>
                            <a:srgbClr val="000000"/>
                          </a:solidFill>
                          <a:effectLst/>
                          <a:latin typeface="Arial"/>
                        </a:rPr>
                        <a:t> </a:t>
                      </a:r>
                      <a:r>
                        <a:rPr lang="hu-HU" sz="1000" b="0" i="0" u="none" strike="noStrike" dirty="0" smtClean="0">
                          <a:solidFill>
                            <a:srgbClr val="000000"/>
                          </a:solidFill>
                          <a:effectLst/>
                          <a:latin typeface="Arial"/>
                        </a:rPr>
                        <a:t>-</a:t>
                      </a:r>
                      <a:endParaRPr lang="hu-HU" sz="1000" b="0" i="0" u="none" strike="noStrike" dirty="0">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smtClean="0">
                          <a:solidFill>
                            <a:srgbClr val="000000"/>
                          </a:solidFill>
                          <a:effectLst/>
                          <a:latin typeface="Arial"/>
                        </a:rPr>
                        <a:t>-</a:t>
                      </a:r>
                      <a:r>
                        <a:rPr lang="hu-HU" sz="1000" b="0" i="0" u="none" strike="noStrike" dirty="0">
                          <a:solidFill>
                            <a:srgbClr val="000000"/>
                          </a:solidFill>
                          <a:effectLst/>
                          <a:latin typeface="Arial"/>
                        </a:rPr>
                        <a:t> </a:t>
                      </a:r>
                    </a:p>
                  </a:txBody>
                  <a:tcPr marL="6820" marR="6820" marT="68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smtClean="0">
                          <a:solidFill>
                            <a:srgbClr val="000000"/>
                          </a:solidFill>
                          <a:effectLst/>
                          <a:latin typeface="Arial"/>
                        </a:rPr>
                        <a:t>106</a:t>
                      </a:r>
                      <a:r>
                        <a:rPr lang="hu-HU" sz="1000" b="0" i="0" u="none" strike="noStrike" dirty="0">
                          <a:solidFill>
                            <a:srgbClr val="000000"/>
                          </a:solidFill>
                          <a:effectLst/>
                          <a:latin typeface="Arial"/>
                        </a:rPr>
                        <a:t> </a:t>
                      </a:r>
                    </a:p>
                  </a:txBody>
                  <a:tcPr marL="6820" marR="6820" marT="6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smtClean="0">
                          <a:solidFill>
                            <a:srgbClr val="000000"/>
                          </a:solidFill>
                          <a:effectLst/>
                          <a:latin typeface="Arial"/>
                        </a:rPr>
                        <a:t>18120</a:t>
                      </a:r>
                      <a:endParaRPr lang="hu-HU" sz="1000" b="0" i="0" u="none" strike="noStrike" dirty="0">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smtClean="0">
                          <a:solidFill>
                            <a:srgbClr val="000000"/>
                          </a:solidFill>
                          <a:effectLst/>
                          <a:latin typeface="Arial"/>
                        </a:rPr>
                        <a:t>10</a:t>
                      </a:r>
                      <a:r>
                        <a:rPr lang="hu-HU" sz="1000" b="0" i="0" u="none" strike="noStrike" dirty="0">
                          <a:solidFill>
                            <a:srgbClr val="000000"/>
                          </a:solidFill>
                          <a:effectLst/>
                          <a:latin typeface="Arial"/>
                        </a:rPr>
                        <a:t> </a:t>
                      </a:r>
                    </a:p>
                  </a:txBody>
                  <a:tcPr marL="6820" marR="6820" marT="68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a:solidFill>
                            <a:srgbClr val="000000"/>
                          </a:solidFill>
                          <a:effectLst/>
                          <a:latin typeface="Arial"/>
                        </a:rPr>
                        <a:t> </a:t>
                      </a:r>
                      <a:r>
                        <a:rPr lang="hu-HU" sz="1000" b="0" i="0" u="none" strike="noStrike" dirty="0" smtClean="0">
                          <a:solidFill>
                            <a:srgbClr val="000000"/>
                          </a:solidFill>
                          <a:effectLst/>
                          <a:latin typeface="Arial"/>
                        </a:rPr>
                        <a:t>100</a:t>
                      </a:r>
                      <a:endParaRPr lang="hu-HU" sz="1000" b="0" i="0" u="none" strike="noStrike" dirty="0">
                        <a:solidFill>
                          <a:srgbClr val="000000"/>
                        </a:solidFill>
                        <a:effectLst/>
                        <a:latin typeface="Arial"/>
                      </a:endParaRPr>
                    </a:p>
                  </a:txBody>
                  <a:tcPr marL="6820" marR="6820" marT="6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lvl="0" algn="ctr" fontAlgn="ctr"/>
                      <a:r>
                        <a:rPr lang="hu-HU" sz="1000" b="0" i="0" u="none" strike="noStrike" dirty="0">
                          <a:solidFill>
                            <a:srgbClr val="000000"/>
                          </a:solidFill>
                          <a:effectLst/>
                          <a:latin typeface="Arial"/>
                        </a:rPr>
                        <a:t> </a:t>
                      </a:r>
                      <a:r>
                        <a:rPr lang="hu-HU" sz="1000" b="0" i="0" u="none" strike="noStrike" dirty="0" smtClean="0">
                          <a:solidFill>
                            <a:srgbClr val="000000"/>
                          </a:solidFill>
                          <a:effectLst/>
                          <a:latin typeface="Arial"/>
                        </a:rPr>
                        <a:t>3700</a:t>
                      </a:r>
                      <a:endParaRPr lang="hu-HU" sz="1000" b="0" i="0" u="none" strike="noStrike" dirty="0">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a:solidFill>
                            <a:srgbClr val="000000"/>
                          </a:solidFill>
                          <a:effectLst/>
                          <a:latin typeface="Arial"/>
                        </a:rPr>
                        <a:t> </a:t>
                      </a:r>
                      <a:r>
                        <a:rPr lang="hu-HU" sz="1000" b="0" i="0" u="none" strike="noStrike" dirty="0" smtClean="0">
                          <a:solidFill>
                            <a:srgbClr val="000000"/>
                          </a:solidFill>
                          <a:effectLst/>
                          <a:latin typeface="Arial"/>
                        </a:rPr>
                        <a:t>10</a:t>
                      </a:r>
                      <a:endParaRPr lang="hu-HU" sz="1000" b="0" i="0" u="none" strike="noStrike" dirty="0">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sp>
        <p:nvSpPr>
          <p:cNvPr id="11" name="Szövegdoboz 10"/>
          <p:cNvSpPr txBox="1"/>
          <p:nvPr/>
        </p:nvSpPr>
        <p:spPr>
          <a:xfrm>
            <a:off x="217412" y="4077072"/>
            <a:ext cx="7162900" cy="338554"/>
          </a:xfrm>
          <a:prstGeom prst="rect">
            <a:avLst/>
          </a:prstGeom>
          <a:noFill/>
        </p:spPr>
        <p:txBody>
          <a:bodyPr wrap="square" rtlCol="0">
            <a:spAutoFit/>
          </a:bodyPr>
          <a:lstStyle/>
          <a:p>
            <a:r>
              <a:rPr lang="en-US" sz="1600" u="sng" dirty="0" smtClean="0"/>
              <a:t>Weekly tenders 2011-2013:</a:t>
            </a:r>
            <a:endParaRPr lang="en-US" sz="1600" u="sng" dirty="0"/>
          </a:p>
        </p:txBody>
      </p:sp>
      <p:graphicFrame>
        <p:nvGraphicFramePr>
          <p:cNvPr id="12" name="Táblázat 11"/>
          <p:cNvGraphicFramePr>
            <a:graphicFrameLocks noGrp="1"/>
          </p:cNvGraphicFramePr>
          <p:nvPr>
            <p:extLst>
              <p:ext uri="{D42A27DB-BD31-4B8C-83A1-F6EECF244321}">
                <p14:modId xmlns:p14="http://schemas.microsoft.com/office/powerpoint/2010/main" val="3574890096"/>
              </p:ext>
            </p:extLst>
          </p:nvPr>
        </p:nvGraphicFramePr>
        <p:xfrm>
          <a:off x="323529" y="4725144"/>
          <a:ext cx="8496943" cy="1399585"/>
        </p:xfrm>
        <a:graphic>
          <a:graphicData uri="http://schemas.openxmlformats.org/drawingml/2006/table">
            <a:tbl>
              <a:tblPr/>
              <a:tblGrid>
                <a:gridCol w="720079"/>
                <a:gridCol w="792089"/>
                <a:gridCol w="1104321"/>
                <a:gridCol w="767887"/>
                <a:gridCol w="648072"/>
                <a:gridCol w="1160697"/>
                <a:gridCol w="711511"/>
                <a:gridCol w="720080"/>
                <a:gridCol w="1080120"/>
                <a:gridCol w="792087"/>
              </a:tblGrid>
              <a:tr h="239587">
                <a:tc rowSpan="2">
                  <a:txBody>
                    <a:bodyPr/>
                    <a:lstStyle/>
                    <a:p>
                      <a:pPr algn="ctr" fontAlgn="ctr"/>
                      <a:r>
                        <a:rPr lang="hu-HU" sz="1000" b="1" i="0" u="none" strike="noStrike" dirty="0" err="1">
                          <a:solidFill>
                            <a:srgbClr val="000000"/>
                          </a:solidFill>
                          <a:effectLst/>
                          <a:latin typeface="Arial"/>
                        </a:rPr>
                        <a:t>SecondaryControl</a:t>
                      </a:r>
                      <a:r>
                        <a:rPr lang="hu-HU" sz="1000" b="1" i="0" u="none" strike="noStrike" dirty="0">
                          <a:solidFill>
                            <a:srgbClr val="000000"/>
                          </a:solidFill>
                          <a:effectLst/>
                          <a:latin typeface="Arial"/>
                        </a:rPr>
                        <a:t> </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hu-HU" sz="1050" b="1" i="0" u="none" strike="noStrike" dirty="0">
                          <a:solidFill>
                            <a:srgbClr val="000000"/>
                          </a:solidFill>
                          <a:effectLst/>
                          <a:latin typeface="Arial"/>
                        </a:rPr>
                        <a:t>2011</a:t>
                      </a:r>
                    </a:p>
                  </a:txBody>
                  <a:tcPr marL="6820" marR="6820" marT="68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c gridSpan="3">
                  <a:txBody>
                    <a:bodyPr/>
                    <a:lstStyle/>
                    <a:p>
                      <a:pPr algn="ctr" fontAlgn="ctr"/>
                      <a:r>
                        <a:rPr lang="hu-HU" sz="1050" b="1" i="0" u="none" strike="noStrike" dirty="0">
                          <a:solidFill>
                            <a:srgbClr val="000000"/>
                          </a:solidFill>
                          <a:effectLst/>
                          <a:latin typeface="Arial"/>
                        </a:rPr>
                        <a:t>2012</a:t>
                      </a:r>
                    </a:p>
                  </a:txBody>
                  <a:tcPr marL="6820" marR="6820" marT="68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c gridSpan="3">
                  <a:txBody>
                    <a:bodyPr/>
                    <a:lstStyle/>
                    <a:p>
                      <a:pPr algn="ctr" fontAlgn="ctr"/>
                      <a:r>
                        <a:rPr lang="hu-HU" sz="1050" b="1" i="0" u="none" strike="noStrike" dirty="0">
                          <a:solidFill>
                            <a:srgbClr val="000000"/>
                          </a:solidFill>
                          <a:effectLst/>
                          <a:latin typeface="Arial"/>
                        </a:rPr>
                        <a:t>2013</a:t>
                      </a:r>
                    </a:p>
                  </a:txBody>
                  <a:tcPr marL="6820" marR="6820" marT="6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r>
              <a:tr h="680824">
                <a:tc vMerge="1">
                  <a:txBody>
                    <a:bodyPr/>
                    <a:lstStyle/>
                    <a:p>
                      <a:endParaRPr lang="hu-HU"/>
                    </a:p>
                  </a:txBody>
                  <a:tcPr/>
                </a:tc>
                <a:tc>
                  <a:txBody>
                    <a:bodyPr/>
                    <a:lstStyle/>
                    <a:p>
                      <a:pPr algn="ctr" fontAlgn="ctr"/>
                      <a:r>
                        <a:rPr lang="hu-HU" sz="1000" b="0" i="0" u="none" strike="noStrike" dirty="0" err="1">
                          <a:solidFill>
                            <a:srgbClr val="000000"/>
                          </a:solidFill>
                          <a:effectLst/>
                          <a:latin typeface="Arial"/>
                        </a:rPr>
                        <a:t>Amount</a:t>
                      </a:r>
                      <a:endParaRPr lang="hu-HU" sz="1000" b="0" i="0" u="none" strike="noStrike" dirty="0">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Capacity fee </a:t>
                      </a:r>
                      <a:r>
                        <a:rPr lang="en-US" sz="900" b="0" i="0" u="none" strike="noStrike">
                          <a:solidFill>
                            <a:srgbClr val="000000"/>
                          </a:solidFill>
                          <a:effectLst/>
                          <a:latin typeface="Arial"/>
                        </a:rPr>
                        <a:t>(average in Ft/MW/h)</a:t>
                      </a:r>
                      <a:endParaRPr lang="en-US" sz="1000" b="0" i="0" u="none" strike="noStrike">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00" b="0" i="0" u="none" strike="noStrike">
                          <a:solidFill>
                            <a:srgbClr val="000000"/>
                          </a:solidFill>
                          <a:effectLst/>
                          <a:latin typeface="Arial"/>
                        </a:rPr>
                        <a:t>Number of Competitors</a:t>
                      </a:r>
                    </a:p>
                  </a:txBody>
                  <a:tcPr marL="6820" marR="6820" marT="68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00" b="0" i="0" u="none" strike="noStrike" dirty="0" err="1">
                          <a:solidFill>
                            <a:srgbClr val="000000"/>
                          </a:solidFill>
                          <a:effectLst/>
                          <a:latin typeface="Arial"/>
                        </a:rPr>
                        <a:t>Amount</a:t>
                      </a:r>
                      <a:endParaRPr lang="hu-HU" sz="1000" b="0" i="0" u="none" strike="noStrike" dirty="0">
                        <a:solidFill>
                          <a:srgbClr val="000000"/>
                        </a:solidFill>
                        <a:effectLst/>
                        <a:latin typeface="Arial"/>
                      </a:endParaRPr>
                    </a:p>
                  </a:txBody>
                  <a:tcPr marL="6820" marR="6820" marT="6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Capacity fee </a:t>
                      </a:r>
                      <a:r>
                        <a:rPr lang="en-US" sz="900" b="0" i="0" u="none" strike="noStrike">
                          <a:solidFill>
                            <a:srgbClr val="000000"/>
                          </a:solidFill>
                          <a:effectLst/>
                          <a:latin typeface="Arial"/>
                        </a:rPr>
                        <a:t>(average in Ft/MW/h)</a:t>
                      </a:r>
                      <a:endParaRPr lang="en-US" sz="1000" b="0" i="0" u="none" strike="noStrike">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00" b="0" i="0" u="none" strike="noStrike">
                          <a:solidFill>
                            <a:srgbClr val="000000"/>
                          </a:solidFill>
                          <a:effectLst/>
                          <a:latin typeface="Arial"/>
                        </a:rPr>
                        <a:t>Number of Competitors</a:t>
                      </a:r>
                    </a:p>
                  </a:txBody>
                  <a:tcPr marL="6820" marR="6820" marT="68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00" b="0" i="0" u="none" strike="noStrike">
                          <a:solidFill>
                            <a:srgbClr val="000000"/>
                          </a:solidFill>
                          <a:effectLst/>
                          <a:latin typeface="Arial"/>
                        </a:rPr>
                        <a:t>Amount</a:t>
                      </a:r>
                    </a:p>
                  </a:txBody>
                  <a:tcPr marL="6820" marR="6820" marT="6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Capacity fee </a:t>
                      </a:r>
                      <a:r>
                        <a:rPr lang="en-US" sz="900" b="0" i="0" u="none" strike="noStrike">
                          <a:solidFill>
                            <a:srgbClr val="000000"/>
                          </a:solidFill>
                          <a:effectLst/>
                          <a:latin typeface="Arial"/>
                        </a:rPr>
                        <a:t>(average in Ft/MW/h)</a:t>
                      </a:r>
                      <a:endParaRPr lang="en-US" sz="1000" b="0" i="0" u="none" strike="noStrike">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00" b="0" i="0" u="none" strike="noStrike" dirty="0" err="1">
                          <a:solidFill>
                            <a:srgbClr val="000000"/>
                          </a:solidFill>
                          <a:effectLst/>
                          <a:latin typeface="Arial"/>
                        </a:rPr>
                        <a:t>Number</a:t>
                      </a:r>
                      <a:r>
                        <a:rPr lang="hu-HU" sz="1000" b="0" i="0" u="none" strike="noStrike" dirty="0">
                          <a:solidFill>
                            <a:srgbClr val="000000"/>
                          </a:solidFill>
                          <a:effectLst/>
                          <a:latin typeface="Arial"/>
                        </a:rPr>
                        <a:t> of </a:t>
                      </a:r>
                      <a:r>
                        <a:rPr lang="hu-HU" sz="1000" b="0" i="0" u="none" strike="noStrike" dirty="0" err="1">
                          <a:solidFill>
                            <a:srgbClr val="000000"/>
                          </a:solidFill>
                          <a:effectLst/>
                          <a:latin typeface="Arial"/>
                        </a:rPr>
                        <a:t>Competitors</a:t>
                      </a:r>
                      <a:endParaRPr lang="hu-HU" sz="1000" b="0" i="0" u="none" strike="noStrike" dirty="0">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587">
                <a:tc>
                  <a:txBody>
                    <a:bodyPr/>
                    <a:lstStyle/>
                    <a:p>
                      <a:pPr algn="ctr" fontAlgn="ctr"/>
                      <a:r>
                        <a:rPr lang="hu-HU" sz="1000" b="0" i="0" u="none" strike="noStrike">
                          <a:solidFill>
                            <a:srgbClr val="000000"/>
                          </a:solidFill>
                          <a:effectLst/>
                          <a:latin typeface="Arial"/>
                        </a:rPr>
                        <a:t>Up</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smtClean="0">
                          <a:solidFill>
                            <a:srgbClr val="000000"/>
                          </a:solidFill>
                          <a:effectLst/>
                          <a:latin typeface="Arial"/>
                        </a:rPr>
                        <a:t>-</a:t>
                      </a:r>
                      <a:r>
                        <a:rPr lang="hu-HU" sz="1000" b="0" i="0" u="none" strike="noStrike" dirty="0">
                          <a:solidFill>
                            <a:srgbClr val="000000"/>
                          </a:solidFill>
                          <a:effectLst/>
                          <a:latin typeface="Arial"/>
                        </a:rPr>
                        <a:t> </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smtClean="0">
                          <a:solidFill>
                            <a:srgbClr val="000000"/>
                          </a:solidFill>
                          <a:effectLst/>
                          <a:latin typeface="Arial"/>
                        </a:rPr>
                        <a:t>-</a:t>
                      </a:r>
                      <a:r>
                        <a:rPr lang="hu-HU" sz="1000" b="0" i="0" u="none" strike="noStrike" dirty="0">
                          <a:solidFill>
                            <a:srgbClr val="000000"/>
                          </a:solidFill>
                          <a:effectLst/>
                          <a:latin typeface="Arial"/>
                        </a:rPr>
                        <a:t> </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a:solidFill>
                            <a:srgbClr val="000000"/>
                          </a:solidFill>
                          <a:effectLst/>
                          <a:latin typeface="Arial"/>
                        </a:rPr>
                        <a:t> </a:t>
                      </a:r>
                      <a:r>
                        <a:rPr lang="hu-HU" sz="1000" b="0" i="0" u="none" strike="noStrike" dirty="0" smtClean="0">
                          <a:solidFill>
                            <a:srgbClr val="000000"/>
                          </a:solidFill>
                          <a:effectLst/>
                          <a:latin typeface="Arial"/>
                        </a:rPr>
                        <a:t>-</a:t>
                      </a:r>
                      <a:endParaRPr lang="hu-HU" sz="1000" b="0" i="0" u="none" strike="noStrike" dirty="0">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smtClean="0">
                          <a:solidFill>
                            <a:srgbClr val="000000"/>
                          </a:solidFill>
                          <a:effectLst/>
                          <a:latin typeface="Arial"/>
                        </a:rPr>
                        <a:t>-</a:t>
                      </a:r>
                      <a:r>
                        <a:rPr lang="hu-HU" sz="1000" b="0" i="0" u="none" strike="noStrike" dirty="0">
                          <a:solidFill>
                            <a:srgbClr val="000000"/>
                          </a:solidFill>
                          <a:effectLst/>
                          <a:latin typeface="Arial"/>
                        </a:rPr>
                        <a:t> </a:t>
                      </a:r>
                    </a:p>
                  </a:txBody>
                  <a:tcPr marL="6820" marR="6820" marT="6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smtClean="0">
                          <a:solidFill>
                            <a:srgbClr val="000000"/>
                          </a:solidFill>
                          <a:effectLst/>
                          <a:latin typeface="Arial"/>
                        </a:rPr>
                        <a:t>-</a:t>
                      </a:r>
                      <a:r>
                        <a:rPr lang="hu-HU" sz="1000" b="0" i="0" u="none" strike="noStrike" dirty="0">
                          <a:solidFill>
                            <a:srgbClr val="000000"/>
                          </a:solidFill>
                          <a:effectLst/>
                          <a:latin typeface="Arial"/>
                        </a:rPr>
                        <a:t> </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smtClean="0">
                          <a:solidFill>
                            <a:srgbClr val="000000"/>
                          </a:solidFill>
                          <a:effectLst/>
                          <a:latin typeface="Arial"/>
                        </a:rPr>
                        <a:t>-</a:t>
                      </a:r>
                      <a:r>
                        <a:rPr lang="hu-HU" sz="1000" b="0" i="0" u="none" strike="noStrike" dirty="0">
                          <a:solidFill>
                            <a:srgbClr val="000000"/>
                          </a:solidFill>
                          <a:effectLst/>
                          <a:latin typeface="Arial"/>
                        </a:rPr>
                        <a:t> </a:t>
                      </a:r>
                    </a:p>
                  </a:txBody>
                  <a:tcPr marL="6820" marR="6820" marT="68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a:solidFill>
                            <a:srgbClr val="000000"/>
                          </a:solidFill>
                          <a:effectLst/>
                          <a:latin typeface="Arial"/>
                        </a:rPr>
                        <a:t> </a:t>
                      </a:r>
                      <a:r>
                        <a:rPr lang="hu-HU" sz="1000" b="0" i="0" u="none" strike="noStrike" dirty="0" smtClean="0">
                          <a:solidFill>
                            <a:srgbClr val="000000"/>
                          </a:solidFill>
                          <a:effectLst/>
                          <a:latin typeface="Arial"/>
                        </a:rPr>
                        <a:t>48</a:t>
                      </a:r>
                      <a:endParaRPr lang="hu-HU" sz="1000" b="0" i="0" u="none" strike="noStrike" dirty="0">
                        <a:solidFill>
                          <a:srgbClr val="000000"/>
                        </a:solidFill>
                        <a:effectLst/>
                        <a:latin typeface="Arial"/>
                      </a:endParaRPr>
                    </a:p>
                  </a:txBody>
                  <a:tcPr marL="6820" marR="6820" marT="6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smtClean="0">
                          <a:solidFill>
                            <a:srgbClr val="000000"/>
                          </a:solidFill>
                          <a:effectLst/>
                          <a:latin typeface="Arial"/>
                        </a:rPr>
                        <a:t>2000</a:t>
                      </a:r>
                      <a:r>
                        <a:rPr lang="hu-HU" sz="1000" b="0" i="0" u="none" strike="noStrike" dirty="0">
                          <a:solidFill>
                            <a:srgbClr val="000000"/>
                          </a:solidFill>
                          <a:effectLst/>
                          <a:latin typeface="Arial"/>
                        </a:rPr>
                        <a:t> </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smtClean="0">
                          <a:solidFill>
                            <a:srgbClr val="000000"/>
                          </a:solidFill>
                          <a:effectLst/>
                          <a:latin typeface="Arial"/>
                        </a:rPr>
                        <a:t> 6</a:t>
                      </a:r>
                      <a:endParaRPr lang="hu-HU" sz="1000" b="0" i="0" u="none" strike="noStrike" dirty="0">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r>
              <a:tr h="239587">
                <a:tc>
                  <a:txBody>
                    <a:bodyPr/>
                    <a:lstStyle/>
                    <a:p>
                      <a:pPr algn="ctr" fontAlgn="ctr"/>
                      <a:r>
                        <a:rPr lang="hu-HU" sz="1000" b="0" i="0" u="none" strike="noStrike">
                          <a:solidFill>
                            <a:srgbClr val="000000"/>
                          </a:solidFill>
                          <a:effectLst/>
                          <a:latin typeface="Arial"/>
                        </a:rPr>
                        <a:t>Down</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smtClean="0">
                          <a:solidFill>
                            <a:srgbClr val="000000"/>
                          </a:solidFill>
                          <a:effectLst/>
                          <a:latin typeface="Arial"/>
                        </a:rPr>
                        <a:t>-</a:t>
                      </a:r>
                      <a:r>
                        <a:rPr lang="hu-HU" sz="1000" b="0" i="0" u="none" strike="noStrike" dirty="0">
                          <a:solidFill>
                            <a:srgbClr val="000000"/>
                          </a:solidFill>
                          <a:effectLst/>
                          <a:latin typeface="Arial"/>
                        </a:rPr>
                        <a:t> </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smtClean="0">
                          <a:solidFill>
                            <a:srgbClr val="000000"/>
                          </a:solidFill>
                          <a:effectLst/>
                          <a:latin typeface="Arial"/>
                        </a:rPr>
                        <a:t>-</a:t>
                      </a:r>
                      <a:r>
                        <a:rPr lang="hu-HU" sz="1000" b="0" i="0" u="none" strike="noStrike" dirty="0">
                          <a:solidFill>
                            <a:srgbClr val="000000"/>
                          </a:solidFill>
                          <a:effectLst/>
                          <a:latin typeface="Arial"/>
                        </a:rPr>
                        <a:t> </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smtClean="0">
                          <a:solidFill>
                            <a:srgbClr val="000000"/>
                          </a:solidFill>
                          <a:effectLst/>
                          <a:latin typeface="Arial"/>
                        </a:rPr>
                        <a:t>-</a:t>
                      </a:r>
                      <a:r>
                        <a:rPr lang="hu-HU" sz="1000" b="0" i="0" u="none" strike="noStrike" dirty="0">
                          <a:solidFill>
                            <a:srgbClr val="000000"/>
                          </a:solidFill>
                          <a:effectLst/>
                          <a:latin typeface="Arial"/>
                        </a:rPr>
                        <a:t> </a:t>
                      </a:r>
                    </a:p>
                  </a:txBody>
                  <a:tcPr marL="6820" marR="6820" marT="68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smtClean="0">
                          <a:solidFill>
                            <a:srgbClr val="000000"/>
                          </a:solidFill>
                          <a:effectLst/>
                          <a:latin typeface="Arial"/>
                        </a:rPr>
                        <a:t>-</a:t>
                      </a:r>
                      <a:r>
                        <a:rPr lang="hu-HU" sz="1000" b="0" i="0" u="none" strike="noStrike" dirty="0">
                          <a:solidFill>
                            <a:srgbClr val="000000"/>
                          </a:solidFill>
                          <a:effectLst/>
                          <a:latin typeface="Arial"/>
                        </a:rPr>
                        <a:t> </a:t>
                      </a:r>
                    </a:p>
                  </a:txBody>
                  <a:tcPr marL="6820" marR="6820" marT="6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smtClean="0">
                          <a:solidFill>
                            <a:srgbClr val="000000"/>
                          </a:solidFill>
                          <a:effectLst/>
                          <a:latin typeface="Arial"/>
                        </a:rPr>
                        <a:t>-</a:t>
                      </a:r>
                      <a:r>
                        <a:rPr lang="hu-HU" sz="1000" b="0" i="0" u="none" strike="noStrike" dirty="0">
                          <a:solidFill>
                            <a:srgbClr val="000000"/>
                          </a:solidFill>
                          <a:effectLst/>
                          <a:latin typeface="Arial"/>
                        </a:rPr>
                        <a:t> </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smtClean="0">
                          <a:solidFill>
                            <a:srgbClr val="000000"/>
                          </a:solidFill>
                          <a:effectLst/>
                          <a:latin typeface="Arial"/>
                        </a:rPr>
                        <a:t>-</a:t>
                      </a:r>
                      <a:r>
                        <a:rPr lang="hu-HU" sz="1000" b="0" i="0" u="none" strike="noStrike" dirty="0">
                          <a:solidFill>
                            <a:srgbClr val="000000"/>
                          </a:solidFill>
                          <a:effectLst/>
                          <a:latin typeface="Arial"/>
                        </a:rPr>
                        <a:t> </a:t>
                      </a:r>
                    </a:p>
                  </a:txBody>
                  <a:tcPr marL="6820" marR="6820" marT="68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a:solidFill>
                            <a:srgbClr val="000000"/>
                          </a:solidFill>
                          <a:effectLst/>
                          <a:latin typeface="Arial"/>
                        </a:rPr>
                        <a:t> </a:t>
                      </a:r>
                      <a:r>
                        <a:rPr lang="hu-HU" sz="1000" b="0" i="0" u="none" strike="noStrike" dirty="0" smtClean="0">
                          <a:solidFill>
                            <a:srgbClr val="000000"/>
                          </a:solidFill>
                          <a:effectLst/>
                          <a:latin typeface="Arial"/>
                        </a:rPr>
                        <a:t>28</a:t>
                      </a:r>
                      <a:endParaRPr lang="hu-HU" sz="1000" b="0" i="0" u="none" strike="noStrike" dirty="0">
                        <a:solidFill>
                          <a:srgbClr val="000000"/>
                        </a:solidFill>
                        <a:effectLst/>
                        <a:latin typeface="Arial"/>
                      </a:endParaRPr>
                    </a:p>
                  </a:txBody>
                  <a:tcPr marL="6820" marR="6820" marT="6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smtClean="0">
                          <a:solidFill>
                            <a:srgbClr val="000000"/>
                          </a:solidFill>
                          <a:effectLst/>
                          <a:latin typeface="Arial"/>
                        </a:rPr>
                        <a:t>3000</a:t>
                      </a:r>
                      <a:r>
                        <a:rPr lang="hu-HU" sz="1000" b="0" i="0" u="none" strike="noStrike" dirty="0">
                          <a:solidFill>
                            <a:srgbClr val="000000"/>
                          </a:solidFill>
                          <a:effectLst/>
                          <a:latin typeface="Arial"/>
                        </a:rPr>
                        <a:t> </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a:solidFill>
                            <a:srgbClr val="000000"/>
                          </a:solidFill>
                          <a:effectLst/>
                          <a:latin typeface="Arial"/>
                        </a:rPr>
                        <a:t> </a:t>
                      </a:r>
                      <a:r>
                        <a:rPr lang="hu-HU" sz="1000" b="0" i="0" u="none" strike="noStrike" dirty="0" smtClean="0">
                          <a:solidFill>
                            <a:srgbClr val="000000"/>
                          </a:solidFill>
                          <a:effectLst/>
                          <a:latin typeface="Arial"/>
                        </a:rPr>
                        <a:t>6</a:t>
                      </a:r>
                      <a:endParaRPr lang="hu-HU" sz="1000" b="0" i="0" u="none" strike="noStrike" dirty="0">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spTree>
    <p:extLst>
      <p:ext uri="{BB962C8B-B14F-4D97-AF65-F5344CB8AC3E}">
        <p14:creationId xmlns:p14="http://schemas.microsoft.com/office/powerpoint/2010/main" val="666766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123728" y="692696"/>
            <a:ext cx="619268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8572500" algn="r"/>
              </a:tabLst>
              <a:defRPr>
                <a:solidFill>
                  <a:schemeClr val="tx1"/>
                </a:solidFill>
                <a:latin typeface="Arial" charset="0"/>
              </a:defRPr>
            </a:lvl1pPr>
            <a:lvl2pPr>
              <a:tabLst>
                <a:tab pos="8572500" algn="r"/>
              </a:tabLst>
              <a:defRPr>
                <a:solidFill>
                  <a:schemeClr val="tx1"/>
                </a:solidFill>
                <a:latin typeface="Arial" charset="0"/>
              </a:defRPr>
            </a:lvl2pPr>
            <a:lvl3pPr>
              <a:tabLst>
                <a:tab pos="8572500" algn="r"/>
              </a:tabLst>
              <a:defRPr>
                <a:solidFill>
                  <a:schemeClr val="tx1"/>
                </a:solidFill>
                <a:latin typeface="Arial" charset="0"/>
              </a:defRPr>
            </a:lvl3pPr>
            <a:lvl4pPr>
              <a:tabLst>
                <a:tab pos="8572500" algn="r"/>
              </a:tabLst>
              <a:defRPr>
                <a:solidFill>
                  <a:schemeClr val="tx1"/>
                </a:solidFill>
                <a:latin typeface="Arial" charset="0"/>
              </a:defRPr>
            </a:lvl4pPr>
            <a:lvl5pPr>
              <a:tabLst>
                <a:tab pos="8572500" algn="r"/>
              </a:tabLst>
              <a:defRPr>
                <a:solidFill>
                  <a:schemeClr val="tx1"/>
                </a:solidFill>
                <a:latin typeface="Arial" charset="0"/>
              </a:defRPr>
            </a:lvl5pPr>
            <a:lvl6pPr fontAlgn="base">
              <a:spcBef>
                <a:spcPct val="0"/>
              </a:spcBef>
              <a:spcAft>
                <a:spcPct val="0"/>
              </a:spcAft>
              <a:tabLst>
                <a:tab pos="8572500" algn="r"/>
              </a:tabLst>
              <a:defRPr>
                <a:solidFill>
                  <a:schemeClr val="tx1"/>
                </a:solidFill>
                <a:latin typeface="Arial" charset="0"/>
              </a:defRPr>
            </a:lvl6pPr>
            <a:lvl7pPr fontAlgn="base">
              <a:spcBef>
                <a:spcPct val="0"/>
              </a:spcBef>
              <a:spcAft>
                <a:spcPct val="0"/>
              </a:spcAft>
              <a:tabLst>
                <a:tab pos="8572500" algn="r"/>
              </a:tabLst>
              <a:defRPr>
                <a:solidFill>
                  <a:schemeClr val="tx1"/>
                </a:solidFill>
                <a:latin typeface="Arial" charset="0"/>
              </a:defRPr>
            </a:lvl7pPr>
            <a:lvl8pPr fontAlgn="base">
              <a:spcBef>
                <a:spcPct val="0"/>
              </a:spcBef>
              <a:spcAft>
                <a:spcPct val="0"/>
              </a:spcAft>
              <a:tabLst>
                <a:tab pos="8572500" algn="r"/>
              </a:tabLst>
              <a:defRPr>
                <a:solidFill>
                  <a:schemeClr val="tx1"/>
                </a:solidFill>
                <a:latin typeface="Arial" charset="0"/>
              </a:defRPr>
            </a:lvl8pPr>
            <a:lvl9pPr fontAlgn="base">
              <a:spcBef>
                <a:spcPct val="0"/>
              </a:spcBef>
              <a:spcAft>
                <a:spcPct val="0"/>
              </a:spcAft>
              <a:tabLst>
                <a:tab pos="8572500" algn="r"/>
              </a:tabLst>
              <a:defRPr>
                <a:solidFill>
                  <a:schemeClr val="tx1"/>
                </a:solidFill>
                <a:latin typeface="Arial" charset="0"/>
              </a:defRPr>
            </a:lvl9pPr>
          </a:lstStyle>
          <a:p>
            <a:r>
              <a:rPr lang="en-US" sz="2400" b="1" dirty="0" smtClean="0">
                <a:latin typeface="+mj-lt"/>
              </a:rPr>
              <a:t>OUTLINE</a:t>
            </a:r>
            <a:r>
              <a:rPr lang="en-US" sz="1400" b="1" dirty="0" smtClean="0">
                <a:latin typeface="Times New Roman" pitchFamily="18" charset="0"/>
              </a:rPr>
              <a:t>	</a:t>
            </a:r>
          </a:p>
          <a:p>
            <a:r>
              <a:rPr lang="en-US" sz="1400" b="1" dirty="0" smtClean="0">
                <a:latin typeface="Times New Roman" pitchFamily="18" charset="0"/>
              </a:rPr>
              <a:t>	</a:t>
            </a:r>
            <a:endParaRPr lang="en-US" sz="1400" b="1" dirty="0">
              <a:latin typeface="Times New Roman" pitchFamily="18" charset="0"/>
            </a:endParaRPr>
          </a:p>
        </p:txBody>
      </p:sp>
      <p:sp>
        <p:nvSpPr>
          <p:cNvPr id="7172" name="Rectangle 4"/>
          <p:cNvSpPr>
            <a:spLocks noChangeArrowheads="1"/>
          </p:cNvSpPr>
          <p:nvPr/>
        </p:nvSpPr>
        <p:spPr bwMode="auto">
          <a:xfrm>
            <a:off x="611560" y="1268760"/>
            <a:ext cx="8153400" cy="488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457200" indent="-457200">
              <a:spcBef>
                <a:spcPct val="20000"/>
              </a:spcBef>
              <a:buFont typeface="+mj-lt"/>
              <a:buAutoNum type="arabicParenR"/>
            </a:pPr>
            <a:r>
              <a:rPr lang="en-US" sz="2000" b="1" dirty="0" smtClean="0"/>
              <a:t>The Hungarian Electricity Market</a:t>
            </a:r>
          </a:p>
          <a:p>
            <a:pPr marL="914400" lvl="1" indent="-457200">
              <a:spcBef>
                <a:spcPct val="20000"/>
              </a:spcBef>
              <a:buFont typeface="+mj-lt"/>
              <a:buAutoNum type="alphaLcParenR"/>
            </a:pPr>
            <a:r>
              <a:rPr lang="en-US" sz="1600" b="1" dirty="0" smtClean="0"/>
              <a:t>General information</a:t>
            </a:r>
          </a:p>
          <a:p>
            <a:pPr marL="457200" indent="-457200">
              <a:spcBef>
                <a:spcPct val="20000"/>
              </a:spcBef>
              <a:buFont typeface="+mj-lt"/>
              <a:buAutoNum type="arabicParenR"/>
            </a:pPr>
            <a:r>
              <a:rPr lang="en-US" sz="2000" b="1" dirty="0" smtClean="0"/>
              <a:t>Regulation of the electricity industry</a:t>
            </a:r>
          </a:p>
          <a:p>
            <a:pPr marL="914400" lvl="1" indent="-457200">
              <a:spcBef>
                <a:spcPct val="20000"/>
              </a:spcBef>
              <a:buFont typeface="+mj-lt"/>
              <a:buAutoNum type="alphaLcParenR"/>
            </a:pPr>
            <a:r>
              <a:rPr lang="en-US" sz="1600" b="1" dirty="0" smtClean="0"/>
              <a:t>Legal framework</a:t>
            </a:r>
          </a:p>
          <a:p>
            <a:pPr marL="914400" lvl="1" indent="-457200">
              <a:spcBef>
                <a:spcPct val="20000"/>
              </a:spcBef>
              <a:buFont typeface="+mj-lt"/>
              <a:buAutoNum type="alphaLcParenR"/>
            </a:pPr>
            <a:r>
              <a:rPr lang="en-US" sz="1600" b="1" dirty="0" smtClean="0"/>
              <a:t>Hungarian Energy and Public Utility Regulatory Authority (HEA)</a:t>
            </a:r>
            <a:endParaRPr lang="hu-HU" sz="1600" b="1" dirty="0" smtClean="0"/>
          </a:p>
          <a:p>
            <a:pPr marL="914400" lvl="1" indent="-457200">
              <a:spcBef>
                <a:spcPct val="20000"/>
              </a:spcBef>
              <a:buFont typeface="+mj-lt"/>
              <a:buAutoNum type="alphaLcParenR"/>
            </a:pPr>
            <a:r>
              <a:rPr lang="en-US" sz="1600" b="1" dirty="0" smtClean="0"/>
              <a:t>Liberalization</a:t>
            </a:r>
          </a:p>
          <a:p>
            <a:pPr lvl="2">
              <a:spcBef>
                <a:spcPct val="20000"/>
              </a:spcBef>
            </a:pPr>
            <a:r>
              <a:rPr lang="en-US" sz="1600" b="1" dirty="0" smtClean="0"/>
              <a:t>Market structure</a:t>
            </a:r>
          </a:p>
          <a:p>
            <a:pPr lvl="2">
              <a:spcBef>
                <a:spcPct val="20000"/>
              </a:spcBef>
            </a:pPr>
            <a:r>
              <a:rPr lang="en-US" sz="1600" b="1" dirty="0" smtClean="0"/>
              <a:t>Operational model</a:t>
            </a:r>
          </a:p>
          <a:p>
            <a:pPr marL="457200" indent="-457200">
              <a:spcBef>
                <a:spcPct val="20000"/>
              </a:spcBef>
              <a:buFont typeface="+mj-lt"/>
              <a:buAutoNum type="arabicParenR"/>
            </a:pPr>
            <a:r>
              <a:rPr lang="en-US" sz="2000" b="1" dirty="0" smtClean="0"/>
              <a:t>Balancing Market</a:t>
            </a:r>
          </a:p>
          <a:p>
            <a:pPr marL="457200" indent="-457200">
              <a:spcBef>
                <a:spcPct val="20000"/>
              </a:spcBef>
              <a:buFont typeface="+mj-lt"/>
              <a:buAutoNum type="arabicParenR"/>
            </a:pPr>
            <a:r>
              <a:rPr lang="en-US" sz="2000" b="1" dirty="0" smtClean="0"/>
              <a:t>Cross border capacity auction</a:t>
            </a:r>
          </a:p>
          <a:p>
            <a:pPr marL="457200" indent="-457200">
              <a:spcBef>
                <a:spcPct val="20000"/>
              </a:spcBef>
              <a:buFont typeface="+mj-lt"/>
              <a:buAutoNum type="arabicParenR"/>
            </a:pPr>
            <a:r>
              <a:rPr lang="en-US" sz="2000" b="1" dirty="0" smtClean="0"/>
              <a:t>Czech-Slovak-Hungarian-Romanian Market Coupling </a:t>
            </a:r>
          </a:p>
          <a:p>
            <a:pPr marL="457200" indent="-457200">
              <a:spcBef>
                <a:spcPct val="20000"/>
              </a:spcBef>
              <a:buFont typeface="+mj-lt"/>
              <a:buAutoNum type="arabicParenR"/>
            </a:pPr>
            <a:r>
              <a:rPr lang="en-US" sz="2000" b="1" dirty="0" smtClean="0"/>
              <a:t>Lessons learned</a:t>
            </a:r>
          </a:p>
          <a:p>
            <a:pPr marL="342900" indent="-342900">
              <a:spcBef>
                <a:spcPct val="20000"/>
              </a:spcBef>
            </a:pPr>
            <a:r>
              <a:rPr lang="en-US" sz="2000" i="1" dirty="0" smtClean="0"/>
              <a:t> </a:t>
            </a:r>
            <a:endParaRPr lang="en-US" sz="2000" i="1" dirty="0"/>
          </a:p>
        </p:txBody>
      </p:sp>
      <p:sp>
        <p:nvSpPr>
          <p:cNvPr id="2" name="Dia számának helye 1"/>
          <p:cNvSpPr>
            <a:spLocks noGrp="1"/>
          </p:cNvSpPr>
          <p:nvPr>
            <p:ph type="sldNum" sz="quarter" idx="12"/>
          </p:nvPr>
        </p:nvSpPr>
        <p:spPr/>
        <p:txBody>
          <a:bodyPr/>
          <a:lstStyle/>
          <a:p>
            <a:fld id="{53EE465A-0AF4-4657-BA4B-F7333063A828}" type="slidenum">
              <a:rPr lang="en-US" smtClean="0"/>
              <a:pPr/>
              <a:t>2</a:t>
            </a:fld>
            <a:endParaRPr lang="en-US" dirty="0"/>
          </a:p>
        </p:txBody>
      </p:sp>
      <p:sp>
        <p:nvSpPr>
          <p:cNvPr id="7" name="Text Box 5"/>
          <p:cNvSpPr txBox="1">
            <a:spLocks noChangeArrowheads="1"/>
          </p:cNvSpPr>
          <p:nvPr/>
        </p:nvSpPr>
        <p:spPr bwMode="auto">
          <a:xfrm>
            <a:off x="0" y="0"/>
            <a:ext cx="3131840" cy="400110"/>
          </a:xfrm>
          <a:prstGeom prst="rect">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000" b="1" dirty="0">
                <a:solidFill>
                  <a:schemeClr val="bg1"/>
                </a:solidFill>
                <a:latin typeface="Arial Black" pitchFamily="34" charset="0"/>
              </a:rPr>
              <a:t>Hungarian Energy and Public Utility Regulatory Authority</a:t>
            </a:r>
          </a:p>
        </p:txBody>
      </p:sp>
    </p:spTree>
  </p:cSld>
  <p:clrMapOvr>
    <a:masterClrMapping/>
  </p:clrMapOvr>
  <p:transition>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52" name="Rectangle 49"/>
          <p:cNvSpPr>
            <a:spLocks noChangeArrowheads="1"/>
          </p:cNvSpPr>
          <p:nvPr/>
        </p:nvSpPr>
        <p:spPr bwMode="auto">
          <a:xfrm>
            <a:off x="537368" y="605892"/>
            <a:ext cx="8069262" cy="342900"/>
          </a:xfrm>
          <a:prstGeom prst="rect">
            <a:avLst/>
          </a:prstGeom>
          <a:noFill/>
          <a:ln w="9525">
            <a:noFill/>
            <a:miter lim="800000"/>
            <a:headEnd/>
            <a:tailEnd/>
          </a:ln>
          <a:effectLst/>
        </p:spPr>
        <p:txBody>
          <a:bodyPr lIns="91431" tIns="45715" rIns="91431" bIns="45715" anchor="ctr"/>
          <a:lstStyle/>
          <a:p>
            <a:pPr algn="ctr">
              <a:buClr>
                <a:schemeClr val="tx2"/>
              </a:buClr>
              <a:defRPr/>
            </a:pPr>
            <a:r>
              <a:rPr lang="en-US" sz="2400" b="1" dirty="0" smtClean="0"/>
              <a:t>Ancillary Services categories</a:t>
            </a:r>
          </a:p>
          <a:p>
            <a:pPr algn="ctr">
              <a:buClr>
                <a:schemeClr val="tx2"/>
              </a:buClr>
              <a:defRPr/>
            </a:pPr>
            <a:r>
              <a:rPr lang="en-US" sz="2400" b="1" dirty="0" smtClean="0"/>
              <a:t>Tertiary Control</a:t>
            </a:r>
            <a:endParaRPr lang="en-US" sz="2400" b="1" dirty="0"/>
          </a:p>
        </p:txBody>
      </p:sp>
      <p:sp>
        <p:nvSpPr>
          <p:cNvPr id="2" name="Dia számának helye 1"/>
          <p:cNvSpPr>
            <a:spLocks noGrp="1"/>
          </p:cNvSpPr>
          <p:nvPr>
            <p:ph type="sldNum" sz="quarter" idx="12"/>
          </p:nvPr>
        </p:nvSpPr>
        <p:spPr/>
        <p:txBody>
          <a:bodyPr/>
          <a:lstStyle/>
          <a:p>
            <a:pPr>
              <a:defRPr/>
            </a:pPr>
            <a:fld id="{96048061-A2F8-44CE-97AB-116B0BBC5F3E}" type="slidenum">
              <a:rPr lang="en-US" smtClean="0"/>
              <a:pPr>
                <a:defRPr/>
              </a:pPr>
              <a:t>20</a:t>
            </a:fld>
            <a:endParaRPr lang="en-US"/>
          </a:p>
        </p:txBody>
      </p:sp>
      <p:sp>
        <p:nvSpPr>
          <p:cNvPr id="45" name="Text Box 5"/>
          <p:cNvSpPr txBox="1">
            <a:spLocks noChangeArrowheads="1"/>
          </p:cNvSpPr>
          <p:nvPr/>
        </p:nvSpPr>
        <p:spPr bwMode="auto">
          <a:xfrm>
            <a:off x="0" y="0"/>
            <a:ext cx="3131840" cy="400110"/>
          </a:xfrm>
          <a:prstGeom prst="rect">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000" b="1" dirty="0">
                <a:solidFill>
                  <a:schemeClr val="bg1"/>
                </a:solidFill>
                <a:latin typeface="Arial Black" pitchFamily="34" charset="0"/>
              </a:rPr>
              <a:t>Hungarian Energy and Public Utility Regulatory Authority</a:t>
            </a:r>
          </a:p>
        </p:txBody>
      </p:sp>
      <p:sp>
        <p:nvSpPr>
          <p:cNvPr id="47" name="Text Box 5"/>
          <p:cNvSpPr txBox="1">
            <a:spLocks noChangeArrowheads="1"/>
          </p:cNvSpPr>
          <p:nvPr/>
        </p:nvSpPr>
        <p:spPr bwMode="auto">
          <a:xfrm>
            <a:off x="898124" y="1069106"/>
            <a:ext cx="7559675"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tabLst>
                <a:tab pos="6005513" algn="r"/>
              </a:tabLst>
              <a:defRPr>
                <a:solidFill>
                  <a:schemeClr val="tx1"/>
                </a:solidFill>
                <a:latin typeface="Century Gothic" pitchFamily="34" charset="0"/>
              </a:defRPr>
            </a:lvl1pPr>
            <a:lvl2pPr marL="742950" indent="-285750" eaLnBrk="0" hangingPunct="0">
              <a:tabLst>
                <a:tab pos="6005513" algn="r"/>
              </a:tabLst>
              <a:defRPr>
                <a:solidFill>
                  <a:schemeClr val="tx1"/>
                </a:solidFill>
                <a:latin typeface="Century Gothic" pitchFamily="34" charset="0"/>
              </a:defRPr>
            </a:lvl2pPr>
            <a:lvl3pPr marL="1143000" indent="-228600" eaLnBrk="0" hangingPunct="0">
              <a:tabLst>
                <a:tab pos="6005513" algn="r"/>
              </a:tabLst>
              <a:defRPr>
                <a:solidFill>
                  <a:schemeClr val="tx1"/>
                </a:solidFill>
                <a:latin typeface="Century Gothic" pitchFamily="34" charset="0"/>
              </a:defRPr>
            </a:lvl3pPr>
            <a:lvl4pPr marL="1600200" indent="-228600" eaLnBrk="0" hangingPunct="0">
              <a:tabLst>
                <a:tab pos="6005513" algn="r"/>
              </a:tabLst>
              <a:defRPr>
                <a:solidFill>
                  <a:schemeClr val="tx1"/>
                </a:solidFill>
                <a:latin typeface="Century Gothic" pitchFamily="34" charset="0"/>
              </a:defRPr>
            </a:lvl4pPr>
            <a:lvl5pPr marL="2057400" indent="-228600" eaLnBrk="0" hangingPunct="0">
              <a:tabLst>
                <a:tab pos="6005513" algn="r"/>
              </a:tabLst>
              <a:defRPr>
                <a:solidFill>
                  <a:schemeClr val="tx1"/>
                </a:solidFill>
                <a:latin typeface="Century Gothic" pitchFamily="34" charset="0"/>
              </a:defRPr>
            </a:lvl5pPr>
            <a:lvl6pPr marL="2514600" indent="-228600" eaLnBrk="0" fontAlgn="base" hangingPunct="0">
              <a:spcBef>
                <a:spcPct val="0"/>
              </a:spcBef>
              <a:spcAft>
                <a:spcPct val="0"/>
              </a:spcAft>
              <a:tabLst>
                <a:tab pos="6005513" algn="r"/>
              </a:tabLst>
              <a:defRPr>
                <a:solidFill>
                  <a:schemeClr val="tx1"/>
                </a:solidFill>
                <a:latin typeface="Century Gothic" pitchFamily="34" charset="0"/>
              </a:defRPr>
            </a:lvl6pPr>
            <a:lvl7pPr marL="2971800" indent="-228600" eaLnBrk="0" fontAlgn="base" hangingPunct="0">
              <a:spcBef>
                <a:spcPct val="0"/>
              </a:spcBef>
              <a:spcAft>
                <a:spcPct val="0"/>
              </a:spcAft>
              <a:tabLst>
                <a:tab pos="6005513" algn="r"/>
              </a:tabLst>
              <a:defRPr>
                <a:solidFill>
                  <a:schemeClr val="tx1"/>
                </a:solidFill>
                <a:latin typeface="Century Gothic" pitchFamily="34" charset="0"/>
              </a:defRPr>
            </a:lvl7pPr>
            <a:lvl8pPr marL="3429000" indent="-228600" eaLnBrk="0" fontAlgn="base" hangingPunct="0">
              <a:spcBef>
                <a:spcPct val="0"/>
              </a:spcBef>
              <a:spcAft>
                <a:spcPct val="0"/>
              </a:spcAft>
              <a:tabLst>
                <a:tab pos="6005513" algn="r"/>
              </a:tabLst>
              <a:defRPr>
                <a:solidFill>
                  <a:schemeClr val="tx1"/>
                </a:solidFill>
                <a:latin typeface="Century Gothic" pitchFamily="34" charset="0"/>
              </a:defRPr>
            </a:lvl8pPr>
            <a:lvl9pPr marL="3886200" indent="-228600" eaLnBrk="0" fontAlgn="base" hangingPunct="0">
              <a:spcBef>
                <a:spcPct val="0"/>
              </a:spcBef>
              <a:spcAft>
                <a:spcPct val="0"/>
              </a:spcAft>
              <a:tabLst>
                <a:tab pos="6005513" algn="r"/>
              </a:tabLst>
              <a:defRPr>
                <a:solidFill>
                  <a:schemeClr val="tx1"/>
                </a:solidFill>
                <a:latin typeface="Century Gothic" pitchFamily="34" charset="0"/>
              </a:defRPr>
            </a:lvl9pPr>
          </a:lstStyle>
          <a:p>
            <a:pPr algn="just" eaLnBrk="1" hangingPunct="1">
              <a:spcBef>
                <a:spcPct val="50000"/>
              </a:spcBef>
              <a:buClr>
                <a:srgbClr val="A56547"/>
              </a:buClr>
              <a:buSzPct val="50000"/>
              <a:buFont typeface="Century Gothic" pitchFamily="34" charset="0"/>
              <a:buNone/>
            </a:pPr>
            <a:endParaRPr lang="en-US" sz="1900" dirty="0"/>
          </a:p>
        </p:txBody>
      </p:sp>
      <p:sp>
        <p:nvSpPr>
          <p:cNvPr id="48" name="Text Box 13"/>
          <p:cNvSpPr txBox="1">
            <a:spLocks noChangeArrowheads="1"/>
          </p:cNvSpPr>
          <p:nvPr/>
        </p:nvSpPr>
        <p:spPr bwMode="auto">
          <a:xfrm>
            <a:off x="792162" y="5913952"/>
            <a:ext cx="7559675"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tabLst>
                <a:tab pos="6005513" algn="r"/>
              </a:tabLst>
              <a:defRPr>
                <a:solidFill>
                  <a:schemeClr val="tx1"/>
                </a:solidFill>
                <a:latin typeface="Century Gothic" pitchFamily="34" charset="0"/>
              </a:defRPr>
            </a:lvl1pPr>
            <a:lvl2pPr marL="742950" indent="-285750" eaLnBrk="0" hangingPunct="0">
              <a:tabLst>
                <a:tab pos="6005513" algn="r"/>
              </a:tabLst>
              <a:defRPr>
                <a:solidFill>
                  <a:schemeClr val="tx1"/>
                </a:solidFill>
                <a:latin typeface="Century Gothic" pitchFamily="34" charset="0"/>
              </a:defRPr>
            </a:lvl2pPr>
            <a:lvl3pPr marL="1143000" indent="-228600" eaLnBrk="0" hangingPunct="0">
              <a:tabLst>
                <a:tab pos="6005513" algn="r"/>
              </a:tabLst>
              <a:defRPr>
                <a:solidFill>
                  <a:schemeClr val="tx1"/>
                </a:solidFill>
                <a:latin typeface="Century Gothic" pitchFamily="34" charset="0"/>
              </a:defRPr>
            </a:lvl3pPr>
            <a:lvl4pPr marL="1600200" indent="-228600" eaLnBrk="0" hangingPunct="0">
              <a:tabLst>
                <a:tab pos="6005513" algn="r"/>
              </a:tabLst>
              <a:defRPr>
                <a:solidFill>
                  <a:schemeClr val="tx1"/>
                </a:solidFill>
                <a:latin typeface="Century Gothic" pitchFamily="34" charset="0"/>
              </a:defRPr>
            </a:lvl4pPr>
            <a:lvl5pPr marL="2057400" indent="-228600" eaLnBrk="0" hangingPunct="0">
              <a:tabLst>
                <a:tab pos="6005513" algn="r"/>
              </a:tabLst>
              <a:defRPr>
                <a:solidFill>
                  <a:schemeClr val="tx1"/>
                </a:solidFill>
                <a:latin typeface="Century Gothic" pitchFamily="34" charset="0"/>
              </a:defRPr>
            </a:lvl5pPr>
            <a:lvl6pPr marL="2514600" indent="-228600" eaLnBrk="0" fontAlgn="base" hangingPunct="0">
              <a:spcBef>
                <a:spcPct val="0"/>
              </a:spcBef>
              <a:spcAft>
                <a:spcPct val="0"/>
              </a:spcAft>
              <a:tabLst>
                <a:tab pos="6005513" algn="r"/>
              </a:tabLst>
              <a:defRPr>
                <a:solidFill>
                  <a:schemeClr val="tx1"/>
                </a:solidFill>
                <a:latin typeface="Century Gothic" pitchFamily="34" charset="0"/>
              </a:defRPr>
            </a:lvl6pPr>
            <a:lvl7pPr marL="2971800" indent="-228600" eaLnBrk="0" fontAlgn="base" hangingPunct="0">
              <a:spcBef>
                <a:spcPct val="0"/>
              </a:spcBef>
              <a:spcAft>
                <a:spcPct val="0"/>
              </a:spcAft>
              <a:tabLst>
                <a:tab pos="6005513" algn="r"/>
              </a:tabLst>
              <a:defRPr>
                <a:solidFill>
                  <a:schemeClr val="tx1"/>
                </a:solidFill>
                <a:latin typeface="Century Gothic" pitchFamily="34" charset="0"/>
              </a:defRPr>
            </a:lvl7pPr>
            <a:lvl8pPr marL="3429000" indent="-228600" eaLnBrk="0" fontAlgn="base" hangingPunct="0">
              <a:spcBef>
                <a:spcPct val="0"/>
              </a:spcBef>
              <a:spcAft>
                <a:spcPct val="0"/>
              </a:spcAft>
              <a:tabLst>
                <a:tab pos="6005513" algn="r"/>
              </a:tabLst>
              <a:defRPr>
                <a:solidFill>
                  <a:schemeClr val="tx1"/>
                </a:solidFill>
                <a:latin typeface="Century Gothic" pitchFamily="34" charset="0"/>
              </a:defRPr>
            </a:lvl8pPr>
            <a:lvl9pPr marL="3886200" indent="-228600" eaLnBrk="0" fontAlgn="base" hangingPunct="0">
              <a:spcBef>
                <a:spcPct val="0"/>
              </a:spcBef>
              <a:spcAft>
                <a:spcPct val="0"/>
              </a:spcAft>
              <a:tabLst>
                <a:tab pos="6005513" algn="r"/>
              </a:tabLst>
              <a:defRPr>
                <a:solidFill>
                  <a:schemeClr val="tx1"/>
                </a:solidFill>
                <a:latin typeface="Century Gothic" pitchFamily="34" charset="0"/>
              </a:defRPr>
            </a:lvl9pPr>
          </a:lstStyle>
          <a:p>
            <a:pPr eaLnBrk="1" hangingPunct="1">
              <a:spcBef>
                <a:spcPct val="50000"/>
              </a:spcBef>
            </a:pPr>
            <a:endParaRPr lang="en-US" sz="1300" i="1" dirty="0"/>
          </a:p>
        </p:txBody>
      </p:sp>
      <p:sp>
        <p:nvSpPr>
          <p:cNvPr id="49" name="Text Box 14"/>
          <p:cNvSpPr txBox="1">
            <a:spLocks noChangeArrowheads="1"/>
          </p:cNvSpPr>
          <p:nvPr/>
        </p:nvSpPr>
        <p:spPr bwMode="auto">
          <a:xfrm>
            <a:off x="794393" y="6145150"/>
            <a:ext cx="7127875"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tabLst>
                <a:tab pos="6005513" algn="r"/>
              </a:tabLst>
              <a:defRPr>
                <a:solidFill>
                  <a:schemeClr val="tx1"/>
                </a:solidFill>
                <a:latin typeface="Century Gothic" pitchFamily="34" charset="0"/>
              </a:defRPr>
            </a:lvl1pPr>
            <a:lvl2pPr marL="742950" indent="-285750" eaLnBrk="0" hangingPunct="0">
              <a:tabLst>
                <a:tab pos="6005513" algn="r"/>
              </a:tabLst>
              <a:defRPr>
                <a:solidFill>
                  <a:schemeClr val="tx1"/>
                </a:solidFill>
                <a:latin typeface="Century Gothic" pitchFamily="34" charset="0"/>
              </a:defRPr>
            </a:lvl2pPr>
            <a:lvl3pPr marL="1143000" indent="-228600" eaLnBrk="0" hangingPunct="0">
              <a:tabLst>
                <a:tab pos="6005513" algn="r"/>
              </a:tabLst>
              <a:defRPr>
                <a:solidFill>
                  <a:schemeClr val="tx1"/>
                </a:solidFill>
                <a:latin typeface="Century Gothic" pitchFamily="34" charset="0"/>
              </a:defRPr>
            </a:lvl3pPr>
            <a:lvl4pPr marL="1600200" indent="-228600" eaLnBrk="0" hangingPunct="0">
              <a:tabLst>
                <a:tab pos="6005513" algn="r"/>
              </a:tabLst>
              <a:defRPr>
                <a:solidFill>
                  <a:schemeClr val="tx1"/>
                </a:solidFill>
                <a:latin typeface="Century Gothic" pitchFamily="34" charset="0"/>
              </a:defRPr>
            </a:lvl4pPr>
            <a:lvl5pPr marL="2057400" indent="-228600" eaLnBrk="0" hangingPunct="0">
              <a:tabLst>
                <a:tab pos="6005513" algn="r"/>
              </a:tabLst>
              <a:defRPr>
                <a:solidFill>
                  <a:schemeClr val="tx1"/>
                </a:solidFill>
                <a:latin typeface="Century Gothic" pitchFamily="34" charset="0"/>
              </a:defRPr>
            </a:lvl5pPr>
            <a:lvl6pPr marL="2514600" indent="-228600" eaLnBrk="0" fontAlgn="base" hangingPunct="0">
              <a:spcBef>
                <a:spcPct val="0"/>
              </a:spcBef>
              <a:spcAft>
                <a:spcPct val="0"/>
              </a:spcAft>
              <a:tabLst>
                <a:tab pos="6005513" algn="r"/>
              </a:tabLst>
              <a:defRPr>
                <a:solidFill>
                  <a:schemeClr val="tx1"/>
                </a:solidFill>
                <a:latin typeface="Century Gothic" pitchFamily="34" charset="0"/>
              </a:defRPr>
            </a:lvl6pPr>
            <a:lvl7pPr marL="2971800" indent="-228600" eaLnBrk="0" fontAlgn="base" hangingPunct="0">
              <a:spcBef>
                <a:spcPct val="0"/>
              </a:spcBef>
              <a:spcAft>
                <a:spcPct val="0"/>
              </a:spcAft>
              <a:tabLst>
                <a:tab pos="6005513" algn="r"/>
              </a:tabLst>
              <a:defRPr>
                <a:solidFill>
                  <a:schemeClr val="tx1"/>
                </a:solidFill>
                <a:latin typeface="Century Gothic" pitchFamily="34" charset="0"/>
              </a:defRPr>
            </a:lvl7pPr>
            <a:lvl8pPr marL="3429000" indent="-228600" eaLnBrk="0" fontAlgn="base" hangingPunct="0">
              <a:spcBef>
                <a:spcPct val="0"/>
              </a:spcBef>
              <a:spcAft>
                <a:spcPct val="0"/>
              </a:spcAft>
              <a:tabLst>
                <a:tab pos="6005513" algn="r"/>
              </a:tabLst>
              <a:defRPr>
                <a:solidFill>
                  <a:schemeClr val="tx1"/>
                </a:solidFill>
                <a:latin typeface="Century Gothic" pitchFamily="34" charset="0"/>
              </a:defRPr>
            </a:lvl8pPr>
            <a:lvl9pPr marL="3886200" indent="-228600" eaLnBrk="0" fontAlgn="base" hangingPunct="0">
              <a:spcBef>
                <a:spcPct val="0"/>
              </a:spcBef>
              <a:spcAft>
                <a:spcPct val="0"/>
              </a:spcAft>
              <a:tabLst>
                <a:tab pos="6005513" algn="r"/>
              </a:tabLst>
              <a:defRPr>
                <a:solidFill>
                  <a:schemeClr val="tx1"/>
                </a:solidFill>
                <a:latin typeface="Century Gothic" pitchFamily="34" charset="0"/>
              </a:defRPr>
            </a:lvl9pPr>
          </a:lstStyle>
          <a:p>
            <a:pPr eaLnBrk="1" hangingPunct="1">
              <a:spcBef>
                <a:spcPct val="50000"/>
              </a:spcBef>
            </a:pPr>
            <a:endParaRPr lang="en-US" sz="1300" i="1" dirty="0"/>
          </a:p>
        </p:txBody>
      </p:sp>
      <p:sp>
        <p:nvSpPr>
          <p:cNvPr id="50" name="Szövegdoboz 49"/>
          <p:cNvSpPr txBox="1"/>
          <p:nvPr/>
        </p:nvSpPr>
        <p:spPr>
          <a:xfrm>
            <a:off x="6070726" y="6091275"/>
            <a:ext cx="2389706" cy="307777"/>
          </a:xfrm>
          <a:prstGeom prst="rect">
            <a:avLst/>
          </a:prstGeom>
          <a:noFill/>
        </p:spPr>
        <p:txBody>
          <a:bodyPr wrap="square" rtlCol="0">
            <a:spAutoFit/>
          </a:bodyPr>
          <a:lstStyle/>
          <a:p>
            <a:endParaRPr lang="en-US" sz="1400" dirty="0"/>
          </a:p>
        </p:txBody>
      </p:sp>
      <p:sp>
        <p:nvSpPr>
          <p:cNvPr id="9" name="Szövegdoboz 8"/>
          <p:cNvSpPr txBox="1"/>
          <p:nvPr/>
        </p:nvSpPr>
        <p:spPr>
          <a:xfrm>
            <a:off x="71499" y="1229093"/>
            <a:ext cx="9001000" cy="3801041"/>
          </a:xfrm>
          <a:prstGeom prst="rect">
            <a:avLst/>
          </a:prstGeom>
          <a:noFill/>
        </p:spPr>
        <p:txBody>
          <a:bodyPr wrap="square" rtlCol="0">
            <a:spAutoFit/>
          </a:bodyPr>
          <a:lstStyle/>
          <a:p>
            <a:pPr marL="0" lvl="1" algn="just"/>
            <a:r>
              <a:rPr lang="en-US" sz="1600" dirty="0" smtClean="0"/>
              <a:t>Asymmetrical: upwards: </a:t>
            </a:r>
            <a:r>
              <a:rPr lang="en-US" sz="1600" b="1" dirty="0" smtClean="0">
                <a:sym typeface="Symbol"/>
              </a:rPr>
              <a:t>500 MW</a:t>
            </a:r>
            <a:r>
              <a:rPr lang="en-US" sz="1600" dirty="0" smtClean="0">
                <a:sym typeface="Symbol"/>
              </a:rPr>
              <a:t> (</a:t>
            </a:r>
            <a:r>
              <a:rPr lang="en-US" sz="1400" dirty="0" smtClean="0"/>
              <a:t>the </a:t>
            </a:r>
            <a:r>
              <a:rPr lang="en-US" sz="1400" i="1" dirty="0" smtClean="0"/>
              <a:t>largest</a:t>
            </a:r>
            <a:r>
              <a:rPr lang="en-US" sz="1400" dirty="0" smtClean="0"/>
              <a:t> power plant block in the Hungarian system) </a:t>
            </a:r>
            <a:endParaRPr lang="en-US" sz="1400" dirty="0" smtClean="0">
              <a:sym typeface="Symbol"/>
            </a:endParaRPr>
          </a:p>
          <a:p>
            <a:pPr marL="0" lvl="1" algn="just"/>
            <a:r>
              <a:rPr lang="en-US" sz="1600" dirty="0" smtClean="0"/>
              <a:t>	         Based on a </a:t>
            </a:r>
            <a:r>
              <a:rPr lang="en-US" sz="1600" b="1" i="1" dirty="0" smtClean="0"/>
              <a:t>contract</a:t>
            </a:r>
            <a:r>
              <a:rPr lang="en-US" sz="1600" dirty="0" smtClean="0"/>
              <a:t> type „</a:t>
            </a:r>
            <a:r>
              <a:rPr lang="en-US" sz="1600" b="1" dirty="0" smtClean="0"/>
              <a:t>market maker,</a:t>
            </a:r>
            <a:r>
              <a:rPr lang="en-US" sz="1600" dirty="0" smtClean="0"/>
              <a:t> both </a:t>
            </a:r>
            <a:r>
              <a:rPr lang="en-US" sz="1600" b="1" dirty="0" smtClean="0"/>
              <a:t>capacity fee </a:t>
            </a:r>
            <a:r>
              <a:rPr lang="en-US" sz="1600" i="1" dirty="0" smtClean="0"/>
              <a:t>and</a:t>
            </a:r>
            <a:r>
              <a:rPr lang="en-US" sz="1600" b="1" dirty="0" smtClean="0"/>
              <a:t> 		         energy fee </a:t>
            </a:r>
            <a:r>
              <a:rPr lang="en-US" sz="1100" dirty="0" smtClean="0"/>
              <a:t>(if activated)</a:t>
            </a:r>
          </a:p>
          <a:p>
            <a:pPr marL="0" lvl="1" algn="just"/>
            <a:endParaRPr lang="en-US" sz="1600" dirty="0" smtClean="0"/>
          </a:p>
          <a:p>
            <a:pPr marL="0" lvl="1" algn="just"/>
            <a:r>
              <a:rPr lang="en-US" sz="1600" dirty="0" smtClean="0"/>
              <a:t>	         downwards: </a:t>
            </a:r>
            <a:r>
              <a:rPr lang="en-US" sz="1600" b="1" dirty="0" smtClean="0">
                <a:sym typeface="Symbol"/>
              </a:rPr>
              <a:t>80-130 MW optional</a:t>
            </a:r>
          </a:p>
          <a:p>
            <a:pPr marL="0" lvl="1" algn="just"/>
            <a:r>
              <a:rPr lang="en-US" sz="1600" b="1" dirty="0" smtClean="0">
                <a:sym typeface="Symbol"/>
              </a:rPr>
              <a:t>	</a:t>
            </a:r>
            <a:r>
              <a:rPr lang="en-US" sz="1600" i="1" dirty="0" smtClean="0"/>
              <a:t>         mostly</a:t>
            </a:r>
            <a:r>
              <a:rPr lang="en-US" sz="1600" dirty="0" smtClean="0"/>
              <a:t> based on a </a:t>
            </a:r>
            <a:r>
              <a:rPr lang="en-US" sz="1600" b="1" i="1" dirty="0" smtClean="0"/>
              <a:t>contract</a:t>
            </a:r>
            <a:r>
              <a:rPr lang="en-US" sz="1600" dirty="0" smtClean="0"/>
              <a:t> type „</a:t>
            </a:r>
            <a:r>
              <a:rPr lang="en-US" sz="1600" b="1" dirty="0" smtClean="0"/>
              <a:t>optional</a:t>
            </a:r>
            <a:r>
              <a:rPr lang="en-US" sz="1600" dirty="0" smtClean="0"/>
              <a:t>” </a:t>
            </a:r>
            <a:endParaRPr lang="en-US" sz="1600" dirty="0" smtClean="0">
              <a:sym typeface="Symbol"/>
            </a:endParaRPr>
          </a:p>
          <a:p>
            <a:pPr algn="just"/>
            <a:endParaRPr lang="en-US" sz="1600" dirty="0" smtClean="0"/>
          </a:p>
          <a:p>
            <a:pPr algn="just"/>
            <a:endParaRPr lang="en-US" sz="1100" dirty="0" smtClean="0"/>
          </a:p>
          <a:p>
            <a:pPr algn="just"/>
            <a:r>
              <a:rPr lang="en-US" sz="1600" dirty="0" smtClean="0"/>
              <a:t>Tender periods:</a:t>
            </a:r>
            <a:endParaRPr lang="en-US" sz="1100" dirty="0" smtClean="0"/>
          </a:p>
          <a:p>
            <a:pPr marL="1404000" lvl="4" indent="-285750" algn="just">
              <a:buFont typeface="Arial" panose="020B0604020202020204" pitchFamily="34" charset="0"/>
              <a:buChar char="•"/>
            </a:pPr>
            <a:r>
              <a:rPr lang="en-US" sz="1600" dirty="0" smtClean="0"/>
              <a:t>yearly tender: </a:t>
            </a:r>
            <a:r>
              <a:rPr lang="en-US" sz="1600" b="1" dirty="0" smtClean="0"/>
              <a:t>price-descending online auction</a:t>
            </a:r>
            <a:r>
              <a:rPr lang="en-US" sz="1600" dirty="0" smtClean="0"/>
              <a:t> </a:t>
            </a:r>
            <a:r>
              <a:rPr lang="en-US" sz="1100" dirty="0" smtClean="0"/>
              <a:t>(organized by TSO)</a:t>
            </a:r>
            <a:endParaRPr lang="en-US" sz="1600" dirty="0" smtClean="0"/>
          </a:p>
          <a:p>
            <a:pPr marL="1404000" lvl="4" indent="-390525" algn="just"/>
            <a:r>
              <a:rPr lang="en-US" sz="1600" dirty="0" smtClean="0"/>
              <a:t>OR</a:t>
            </a:r>
          </a:p>
          <a:p>
            <a:pPr marL="1404000" lvl="4" indent="-285750" algn="just">
              <a:buFont typeface="Arial" panose="020B0604020202020204" pitchFamily="34" charset="0"/>
              <a:buChar char="•"/>
            </a:pPr>
            <a:r>
              <a:rPr lang="en-US" sz="1600" dirty="0" smtClean="0"/>
              <a:t>quarterly tender: </a:t>
            </a:r>
            <a:r>
              <a:rPr lang="en-US" sz="1600" b="1" dirty="0" smtClean="0"/>
              <a:t>price-descending online auction</a:t>
            </a:r>
            <a:r>
              <a:rPr lang="en-US" sz="1600" dirty="0" smtClean="0"/>
              <a:t> </a:t>
            </a:r>
            <a:r>
              <a:rPr lang="en-US" sz="1100" dirty="0" smtClean="0"/>
              <a:t>(organized by TSO)</a:t>
            </a:r>
            <a:endParaRPr lang="en-US" sz="1600" dirty="0" smtClean="0"/>
          </a:p>
          <a:p>
            <a:endParaRPr lang="en-US" sz="1600" u="sng" dirty="0" smtClean="0"/>
          </a:p>
          <a:p>
            <a:r>
              <a:rPr lang="en-US" sz="1600" u="sng" dirty="0" smtClean="0"/>
              <a:t>Yearly tenders 2011-2013:</a:t>
            </a:r>
            <a:endParaRPr lang="en-US" sz="1600" dirty="0" smtClean="0"/>
          </a:p>
          <a:p>
            <a:endParaRPr lang="hu-HU" dirty="0"/>
          </a:p>
        </p:txBody>
      </p:sp>
      <p:graphicFrame>
        <p:nvGraphicFramePr>
          <p:cNvPr id="3" name="Táblázat 2"/>
          <p:cNvGraphicFramePr>
            <a:graphicFrameLocks noGrp="1"/>
          </p:cNvGraphicFramePr>
          <p:nvPr>
            <p:extLst>
              <p:ext uri="{D42A27DB-BD31-4B8C-83A1-F6EECF244321}">
                <p14:modId xmlns:p14="http://schemas.microsoft.com/office/powerpoint/2010/main" val="3356270018"/>
              </p:ext>
            </p:extLst>
          </p:nvPr>
        </p:nvGraphicFramePr>
        <p:xfrm>
          <a:off x="155724" y="4938285"/>
          <a:ext cx="8405212" cy="1227019"/>
        </p:xfrm>
        <a:graphic>
          <a:graphicData uri="http://schemas.openxmlformats.org/drawingml/2006/table">
            <a:tbl>
              <a:tblPr/>
              <a:tblGrid>
                <a:gridCol w="610980"/>
                <a:gridCol w="931371"/>
                <a:gridCol w="933235"/>
                <a:gridCol w="745050"/>
                <a:gridCol w="866223"/>
                <a:gridCol w="968627"/>
                <a:gridCol w="757438"/>
                <a:gridCol w="814717"/>
                <a:gridCol w="931371"/>
                <a:gridCol w="846200"/>
              </a:tblGrid>
              <a:tr h="163683">
                <a:tc rowSpan="2">
                  <a:txBody>
                    <a:bodyPr/>
                    <a:lstStyle/>
                    <a:p>
                      <a:pPr algn="ctr" fontAlgn="ctr"/>
                      <a:r>
                        <a:rPr lang="hu-HU" sz="1000" b="1" i="0" u="none" strike="noStrike">
                          <a:solidFill>
                            <a:srgbClr val="000000"/>
                          </a:solidFill>
                          <a:effectLst/>
                          <a:latin typeface="Arial"/>
                        </a:rPr>
                        <a:t>Tertiary Control </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hu-HU" sz="1000" b="0" i="0" u="none" strike="noStrike">
                          <a:solidFill>
                            <a:srgbClr val="000000"/>
                          </a:solidFill>
                          <a:effectLst/>
                          <a:latin typeface="Arial"/>
                        </a:rPr>
                        <a:t>2011</a:t>
                      </a:r>
                    </a:p>
                  </a:txBody>
                  <a:tcPr marL="6820" marR="6820" marT="68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c gridSpan="3">
                  <a:txBody>
                    <a:bodyPr/>
                    <a:lstStyle/>
                    <a:p>
                      <a:pPr algn="ctr" fontAlgn="ctr"/>
                      <a:r>
                        <a:rPr lang="hu-HU" sz="1000" b="0" i="0" u="none" strike="noStrike">
                          <a:solidFill>
                            <a:srgbClr val="000000"/>
                          </a:solidFill>
                          <a:effectLst/>
                          <a:latin typeface="Arial"/>
                        </a:rPr>
                        <a:t>2012</a:t>
                      </a:r>
                    </a:p>
                  </a:txBody>
                  <a:tcPr marL="6820" marR="6820" marT="68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c gridSpan="3">
                  <a:txBody>
                    <a:bodyPr/>
                    <a:lstStyle/>
                    <a:p>
                      <a:pPr algn="ctr" fontAlgn="ctr"/>
                      <a:r>
                        <a:rPr lang="hu-HU" sz="1000" b="0" i="0" u="none" strike="noStrike">
                          <a:solidFill>
                            <a:srgbClr val="000000"/>
                          </a:solidFill>
                          <a:effectLst/>
                          <a:latin typeface="Arial"/>
                        </a:rPr>
                        <a:t>2013</a:t>
                      </a:r>
                    </a:p>
                  </a:txBody>
                  <a:tcPr marL="6820" marR="6820" marT="6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r>
              <a:tr h="465132">
                <a:tc vMerge="1">
                  <a:txBody>
                    <a:bodyPr/>
                    <a:lstStyle/>
                    <a:p>
                      <a:endParaRPr lang="hu-HU"/>
                    </a:p>
                  </a:txBody>
                  <a:tcPr/>
                </a:tc>
                <a:tc>
                  <a:txBody>
                    <a:bodyPr/>
                    <a:lstStyle/>
                    <a:p>
                      <a:pPr algn="ctr" fontAlgn="ctr"/>
                      <a:r>
                        <a:rPr lang="hu-HU" sz="1000" b="0" i="0" u="none" strike="noStrike">
                          <a:solidFill>
                            <a:srgbClr val="000000"/>
                          </a:solidFill>
                          <a:effectLst/>
                          <a:latin typeface="Arial"/>
                        </a:rPr>
                        <a:t>Amount</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Capacity fee </a:t>
                      </a:r>
                      <a:r>
                        <a:rPr lang="en-US" sz="900" b="0" i="0" u="none" strike="noStrike">
                          <a:solidFill>
                            <a:srgbClr val="000000"/>
                          </a:solidFill>
                          <a:effectLst/>
                          <a:latin typeface="Arial"/>
                        </a:rPr>
                        <a:t>(average in Ft/MW/h)</a:t>
                      </a:r>
                      <a:endParaRPr lang="en-US" sz="1000" b="0" i="0" u="none" strike="noStrike">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00" b="0" i="0" u="none" strike="noStrike">
                          <a:solidFill>
                            <a:srgbClr val="000000"/>
                          </a:solidFill>
                          <a:effectLst/>
                          <a:latin typeface="Arial"/>
                        </a:rPr>
                        <a:t>Number of Competitors</a:t>
                      </a:r>
                    </a:p>
                  </a:txBody>
                  <a:tcPr marL="6820" marR="6820" marT="68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00" b="0" i="0" u="none" strike="noStrike">
                          <a:solidFill>
                            <a:srgbClr val="000000"/>
                          </a:solidFill>
                          <a:effectLst/>
                          <a:latin typeface="Arial"/>
                        </a:rPr>
                        <a:t>Amount</a:t>
                      </a:r>
                    </a:p>
                  </a:txBody>
                  <a:tcPr marL="6820" marR="6820" marT="6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Capacity fee </a:t>
                      </a:r>
                      <a:r>
                        <a:rPr lang="en-US" sz="900" b="0" i="0" u="none" strike="noStrike">
                          <a:solidFill>
                            <a:srgbClr val="000000"/>
                          </a:solidFill>
                          <a:effectLst/>
                          <a:latin typeface="Arial"/>
                        </a:rPr>
                        <a:t>(average in Ft/MW/h)</a:t>
                      </a:r>
                      <a:endParaRPr lang="en-US" sz="1000" b="0" i="0" u="none" strike="noStrike">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00" b="0" i="0" u="none" strike="noStrike">
                          <a:solidFill>
                            <a:srgbClr val="000000"/>
                          </a:solidFill>
                          <a:effectLst/>
                          <a:latin typeface="Arial"/>
                        </a:rPr>
                        <a:t>Number of Competitors</a:t>
                      </a:r>
                    </a:p>
                  </a:txBody>
                  <a:tcPr marL="6820" marR="6820" marT="68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00" b="0" i="0" u="none" strike="noStrike">
                          <a:solidFill>
                            <a:srgbClr val="000000"/>
                          </a:solidFill>
                          <a:effectLst/>
                          <a:latin typeface="Arial"/>
                        </a:rPr>
                        <a:t>Amount</a:t>
                      </a:r>
                    </a:p>
                  </a:txBody>
                  <a:tcPr marL="6820" marR="6820" marT="6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Capacity fee </a:t>
                      </a:r>
                      <a:r>
                        <a:rPr lang="en-US" sz="900" b="0" i="0" u="none" strike="noStrike">
                          <a:solidFill>
                            <a:srgbClr val="000000"/>
                          </a:solidFill>
                          <a:effectLst/>
                          <a:latin typeface="Arial"/>
                        </a:rPr>
                        <a:t>(average in Ft/MW/h)</a:t>
                      </a:r>
                      <a:endParaRPr lang="en-US" sz="1000" b="0" i="0" u="none" strike="noStrike">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00" b="0" i="0" u="none" strike="noStrike">
                          <a:solidFill>
                            <a:srgbClr val="000000"/>
                          </a:solidFill>
                          <a:effectLst/>
                          <a:latin typeface="Arial"/>
                        </a:rPr>
                        <a:t>Number of Competitors</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181">
                <a:tc>
                  <a:txBody>
                    <a:bodyPr/>
                    <a:lstStyle/>
                    <a:p>
                      <a:pPr algn="ctr" fontAlgn="ctr"/>
                      <a:r>
                        <a:rPr lang="hu-HU" sz="1000" b="0" i="0" u="none" strike="noStrike">
                          <a:solidFill>
                            <a:srgbClr val="000000"/>
                          </a:solidFill>
                          <a:effectLst/>
                          <a:latin typeface="Arial"/>
                        </a:rPr>
                        <a:t>Up</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a:solidFill>
                            <a:srgbClr val="000000"/>
                          </a:solidFill>
                          <a:effectLst/>
                          <a:latin typeface="Arial"/>
                        </a:rPr>
                        <a:t> </a:t>
                      </a:r>
                      <a:r>
                        <a:rPr lang="hu-HU" sz="1000" b="0" i="0" u="none" strike="noStrike" dirty="0" smtClean="0">
                          <a:solidFill>
                            <a:srgbClr val="000000"/>
                          </a:solidFill>
                          <a:effectLst/>
                          <a:latin typeface="Arial"/>
                        </a:rPr>
                        <a:t>320</a:t>
                      </a:r>
                      <a:endParaRPr lang="hu-HU" sz="1000" b="0" i="0" u="none" strike="noStrike" dirty="0">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a:solidFill>
                            <a:srgbClr val="000000"/>
                          </a:solidFill>
                          <a:effectLst/>
                          <a:latin typeface="Arial"/>
                        </a:rPr>
                        <a:t> </a:t>
                      </a:r>
                      <a:r>
                        <a:rPr lang="hu-HU" sz="1000" b="0" i="0" u="none" strike="noStrike" dirty="0" smtClean="0">
                          <a:solidFill>
                            <a:srgbClr val="000000"/>
                          </a:solidFill>
                          <a:effectLst/>
                          <a:latin typeface="Arial"/>
                        </a:rPr>
                        <a:t>2600</a:t>
                      </a:r>
                      <a:endParaRPr lang="hu-HU" sz="1000" b="0" i="0" u="none" strike="noStrike" dirty="0">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a:solidFill>
                            <a:srgbClr val="000000"/>
                          </a:solidFill>
                          <a:effectLst/>
                          <a:latin typeface="Arial"/>
                        </a:rPr>
                        <a:t> </a:t>
                      </a:r>
                      <a:r>
                        <a:rPr lang="hu-HU" sz="1000" b="0" i="0" u="none" strike="noStrike" dirty="0" smtClean="0">
                          <a:solidFill>
                            <a:srgbClr val="000000"/>
                          </a:solidFill>
                          <a:effectLst/>
                          <a:latin typeface="Arial"/>
                        </a:rPr>
                        <a:t>8</a:t>
                      </a:r>
                      <a:endParaRPr lang="hu-HU" sz="1000" b="0" i="0" u="none" strike="noStrike" dirty="0">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smtClean="0">
                          <a:solidFill>
                            <a:srgbClr val="000000"/>
                          </a:solidFill>
                          <a:effectLst/>
                          <a:latin typeface="Arial"/>
                        </a:rPr>
                        <a:t>500</a:t>
                      </a:r>
                      <a:r>
                        <a:rPr lang="hu-HU" sz="1000" b="0" i="0" u="none" strike="noStrike" dirty="0">
                          <a:solidFill>
                            <a:srgbClr val="000000"/>
                          </a:solidFill>
                          <a:effectLst/>
                          <a:latin typeface="Arial"/>
                        </a:rPr>
                        <a:t> </a:t>
                      </a:r>
                    </a:p>
                  </a:txBody>
                  <a:tcPr marL="6820" marR="6820" marT="6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a:solidFill>
                            <a:srgbClr val="000000"/>
                          </a:solidFill>
                          <a:effectLst/>
                          <a:latin typeface="Arial"/>
                        </a:rPr>
                        <a:t> </a:t>
                      </a:r>
                      <a:r>
                        <a:rPr lang="hu-HU" sz="1000" b="0" i="0" u="none" strike="noStrike" dirty="0" smtClean="0">
                          <a:solidFill>
                            <a:srgbClr val="000000"/>
                          </a:solidFill>
                          <a:effectLst/>
                          <a:latin typeface="Arial"/>
                        </a:rPr>
                        <a:t>2690</a:t>
                      </a:r>
                      <a:endParaRPr lang="hu-HU" sz="1000" b="0" i="0" u="none" strike="noStrike" dirty="0">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a:solidFill>
                            <a:srgbClr val="000000"/>
                          </a:solidFill>
                          <a:effectLst/>
                          <a:latin typeface="Arial"/>
                        </a:rPr>
                        <a:t> </a:t>
                      </a:r>
                      <a:r>
                        <a:rPr lang="hu-HU" sz="1000" b="0" i="0" u="none" strike="noStrike" dirty="0" smtClean="0">
                          <a:solidFill>
                            <a:srgbClr val="000000"/>
                          </a:solidFill>
                          <a:effectLst/>
                          <a:latin typeface="Arial"/>
                        </a:rPr>
                        <a:t>12</a:t>
                      </a:r>
                      <a:endParaRPr lang="hu-HU" sz="1000" b="0" i="0" u="none" strike="noStrike" dirty="0">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smtClean="0">
                          <a:solidFill>
                            <a:srgbClr val="000000"/>
                          </a:solidFill>
                          <a:effectLst/>
                          <a:latin typeface="Arial"/>
                        </a:rPr>
                        <a:t>500</a:t>
                      </a:r>
                      <a:r>
                        <a:rPr lang="hu-HU" sz="1000" b="0" i="0" u="none" strike="noStrike" dirty="0">
                          <a:solidFill>
                            <a:srgbClr val="000000"/>
                          </a:solidFill>
                          <a:effectLst/>
                          <a:latin typeface="Arial"/>
                        </a:rPr>
                        <a:t> </a:t>
                      </a:r>
                    </a:p>
                  </a:txBody>
                  <a:tcPr marL="6820" marR="6820" marT="6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smtClean="0">
                          <a:solidFill>
                            <a:srgbClr val="000000"/>
                          </a:solidFill>
                          <a:effectLst/>
                          <a:latin typeface="Arial"/>
                        </a:rPr>
                        <a:t>3120</a:t>
                      </a:r>
                      <a:r>
                        <a:rPr lang="hu-HU" sz="1000" b="0" i="0" u="none" strike="noStrike" dirty="0">
                          <a:solidFill>
                            <a:srgbClr val="000000"/>
                          </a:solidFill>
                          <a:effectLst/>
                          <a:latin typeface="Arial"/>
                        </a:rPr>
                        <a:t> </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hu-HU" sz="1000" b="0" i="0" u="none" strike="noStrike" dirty="0" smtClean="0">
                          <a:solidFill>
                            <a:srgbClr val="000000"/>
                          </a:solidFill>
                          <a:effectLst/>
                          <a:latin typeface="Arial"/>
                        </a:rPr>
                        <a:t>12</a:t>
                      </a:r>
                      <a:r>
                        <a:rPr lang="hu-HU" sz="1000" b="0" i="0" u="none" strike="noStrike" dirty="0">
                          <a:solidFill>
                            <a:srgbClr val="000000"/>
                          </a:solidFill>
                          <a:effectLst/>
                          <a:latin typeface="Arial"/>
                        </a:rPr>
                        <a:t> </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r>
              <a:tr h="315023">
                <a:tc>
                  <a:txBody>
                    <a:bodyPr/>
                    <a:lstStyle/>
                    <a:p>
                      <a:pPr algn="ctr" fontAlgn="ctr"/>
                      <a:r>
                        <a:rPr lang="hu-HU" sz="1000" b="0" i="0" u="none" strike="noStrike">
                          <a:solidFill>
                            <a:srgbClr val="000000"/>
                          </a:solidFill>
                          <a:effectLst/>
                          <a:latin typeface="Arial"/>
                        </a:rPr>
                        <a:t>Down</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a:solidFill>
                            <a:srgbClr val="000000"/>
                          </a:solidFill>
                          <a:effectLst/>
                          <a:latin typeface="Arial"/>
                        </a:rPr>
                        <a:t> </a:t>
                      </a:r>
                      <a:r>
                        <a:rPr lang="hu-HU" sz="1000" b="0" i="0" u="none" strike="noStrike" dirty="0" smtClean="0">
                          <a:solidFill>
                            <a:srgbClr val="000000"/>
                          </a:solidFill>
                          <a:effectLst/>
                          <a:latin typeface="Arial"/>
                        </a:rPr>
                        <a:t>-</a:t>
                      </a:r>
                      <a:endParaRPr lang="hu-HU" sz="1000" b="0" i="0" u="none" strike="noStrike" dirty="0">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smtClean="0">
                          <a:solidFill>
                            <a:srgbClr val="000000"/>
                          </a:solidFill>
                          <a:effectLst/>
                          <a:latin typeface="Arial"/>
                        </a:rPr>
                        <a:t>-</a:t>
                      </a:r>
                      <a:r>
                        <a:rPr lang="hu-HU" sz="1000" b="0" i="0" u="none" strike="noStrike" dirty="0">
                          <a:solidFill>
                            <a:srgbClr val="000000"/>
                          </a:solidFill>
                          <a:effectLst/>
                          <a:latin typeface="Arial"/>
                        </a:rPr>
                        <a:t> </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smtClean="0">
                          <a:solidFill>
                            <a:srgbClr val="000000"/>
                          </a:solidFill>
                          <a:effectLst/>
                          <a:latin typeface="Arial"/>
                        </a:rPr>
                        <a:t>-</a:t>
                      </a:r>
                      <a:r>
                        <a:rPr lang="hu-HU" sz="1000" b="0" i="0" u="none" strike="noStrike" dirty="0">
                          <a:solidFill>
                            <a:srgbClr val="000000"/>
                          </a:solidFill>
                          <a:effectLst/>
                          <a:latin typeface="Arial"/>
                        </a:rPr>
                        <a:t> </a:t>
                      </a:r>
                    </a:p>
                  </a:txBody>
                  <a:tcPr marL="6820" marR="6820" marT="68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a:solidFill>
                            <a:srgbClr val="000000"/>
                          </a:solidFill>
                          <a:effectLst/>
                          <a:latin typeface="Arial"/>
                        </a:rPr>
                        <a:t> </a:t>
                      </a:r>
                      <a:r>
                        <a:rPr lang="hu-HU" sz="1000" b="0" i="0" u="none" strike="noStrike" dirty="0" smtClean="0">
                          <a:solidFill>
                            <a:srgbClr val="000000"/>
                          </a:solidFill>
                          <a:effectLst/>
                          <a:latin typeface="Arial"/>
                        </a:rPr>
                        <a:t>-</a:t>
                      </a:r>
                      <a:endParaRPr lang="hu-HU" sz="1000" b="0" i="0" u="none" strike="noStrike" dirty="0">
                        <a:solidFill>
                          <a:srgbClr val="000000"/>
                        </a:solidFill>
                        <a:effectLst/>
                        <a:latin typeface="Arial"/>
                      </a:endParaRPr>
                    </a:p>
                  </a:txBody>
                  <a:tcPr marL="6820" marR="6820" marT="6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a:solidFill>
                            <a:srgbClr val="000000"/>
                          </a:solidFill>
                          <a:effectLst/>
                          <a:latin typeface="Arial"/>
                        </a:rPr>
                        <a:t> </a:t>
                      </a:r>
                      <a:r>
                        <a:rPr lang="hu-HU" sz="1000" b="0" i="0" u="none" strike="noStrike" dirty="0" smtClean="0">
                          <a:solidFill>
                            <a:srgbClr val="000000"/>
                          </a:solidFill>
                          <a:effectLst/>
                          <a:latin typeface="Arial"/>
                        </a:rPr>
                        <a:t>-</a:t>
                      </a:r>
                      <a:endParaRPr lang="hu-HU" sz="1000" b="0" i="0" u="none" strike="noStrike" dirty="0">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smtClean="0">
                          <a:solidFill>
                            <a:srgbClr val="000000"/>
                          </a:solidFill>
                          <a:effectLst/>
                          <a:latin typeface="Arial"/>
                        </a:rPr>
                        <a:t>-</a:t>
                      </a:r>
                      <a:r>
                        <a:rPr lang="hu-HU" sz="1000" b="0" i="0" u="none" strike="noStrike" dirty="0">
                          <a:solidFill>
                            <a:srgbClr val="000000"/>
                          </a:solidFill>
                          <a:effectLst/>
                          <a:latin typeface="Arial"/>
                        </a:rPr>
                        <a:t> </a:t>
                      </a:r>
                    </a:p>
                  </a:txBody>
                  <a:tcPr marL="6820" marR="6820" marT="68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a:solidFill>
                            <a:srgbClr val="000000"/>
                          </a:solidFill>
                          <a:effectLst/>
                          <a:latin typeface="Arial"/>
                        </a:rPr>
                        <a:t> </a:t>
                      </a:r>
                      <a:r>
                        <a:rPr lang="hu-HU" sz="1000" b="0" i="0" u="none" strike="noStrike" dirty="0" smtClean="0">
                          <a:solidFill>
                            <a:srgbClr val="000000"/>
                          </a:solidFill>
                          <a:effectLst/>
                          <a:latin typeface="Arial"/>
                        </a:rPr>
                        <a:t>84</a:t>
                      </a:r>
                      <a:endParaRPr lang="hu-HU" sz="1000" b="0" i="0" u="none" strike="noStrike" dirty="0">
                        <a:solidFill>
                          <a:srgbClr val="000000"/>
                        </a:solidFill>
                        <a:effectLst/>
                        <a:latin typeface="Arial"/>
                      </a:endParaRPr>
                    </a:p>
                  </a:txBody>
                  <a:tcPr marL="6820" marR="6820" marT="68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a:solidFill>
                            <a:srgbClr val="000000"/>
                          </a:solidFill>
                          <a:effectLst/>
                          <a:latin typeface="Arial"/>
                        </a:rPr>
                        <a:t> </a:t>
                      </a:r>
                      <a:r>
                        <a:rPr lang="hu-HU" sz="1000" b="0" i="0" u="none" strike="noStrike" dirty="0" smtClean="0">
                          <a:solidFill>
                            <a:srgbClr val="000000"/>
                          </a:solidFill>
                          <a:effectLst/>
                          <a:latin typeface="Arial"/>
                        </a:rPr>
                        <a:t>9500</a:t>
                      </a:r>
                      <a:endParaRPr lang="hu-HU" sz="1000" b="0" i="0" u="none" strike="noStrike" dirty="0">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000" b="0" i="0" u="none" strike="noStrike" dirty="0">
                          <a:solidFill>
                            <a:srgbClr val="000000"/>
                          </a:solidFill>
                          <a:effectLst/>
                          <a:latin typeface="Arial"/>
                        </a:rPr>
                        <a:t> </a:t>
                      </a:r>
                      <a:r>
                        <a:rPr lang="hu-HU" sz="1000" b="0" i="0" u="none" strike="noStrike" dirty="0" smtClean="0">
                          <a:solidFill>
                            <a:srgbClr val="000000"/>
                          </a:solidFill>
                          <a:effectLst/>
                          <a:latin typeface="Arial"/>
                        </a:rPr>
                        <a:t>10</a:t>
                      </a:r>
                      <a:endParaRPr lang="hu-HU" sz="1000" b="0" i="0" u="none" strike="noStrike" dirty="0">
                        <a:solidFill>
                          <a:srgbClr val="000000"/>
                        </a:solidFill>
                        <a:effectLst/>
                        <a:latin typeface="Arial"/>
                      </a:endParaRP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spTree>
    <p:extLst>
      <p:ext uri="{BB962C8B-B14F-4D97-AF65-F5344CB8AC3E}">
        <p14:creationId xmlns:p14="http://schemas.microsoft.com/office/powerpoint/2010/main" val="385729178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52" name="Rectangle 49"/>
          <p:cNvSpPr>
            <a:spLocks noChangeArrowheads="1"/>
          </p:cNvSpPr>
          <p:nvPr/>
        </p:nvSpPr>
        <p:spPr bwMode="auto">
          <a:xfrm>
            <a:off x="537369" y="528941"/>
            <a:ext cx="8069262" cy="342900"/>
          </a:xfrm>
          <a:prstGeom prst="rect">
            <a:avLst/>
          </a:prstGeom>
          <a:noFill/>
          <a:ln w="9525">
            <a:noFill/>
            <a:miter lim="800000"/>
            <a:headEnd/>
            <a:tailEnd/>
          </a:ln>
          <a:effectLst/>
        </p:spPr>
        <p:txBody>
          <a:bodyPr lIns="91431" tIns="45715" rIns="91431" bIns="45715" anchor="ctr"/>
          <a:lstStyle/>
          <a:p>
            <a:pPr algn="ctr">
              <a:buClr>
                <a:schemeClr val="tx2"/>
              </a:buClr>
              <a:defRPr/>
            </a:pPr>
            <a:r>
              <a:rPr lang="en-US" sz="2400" b="1" dirty="0"/>
              <a:t>Virtual Power Plant/Control Centre</a:t>
            </a:r>
            <a:endParaRPr lang="en-US" sz="2400" b="1" dirty="0">
              <a:solidFill>
                <a:srgbClr val="FF0000"/>
              </a:solidFill>
              <a:latin typeface="+mn-lt"/>
            </a:endParaRPr>
          </a:p>
        </p:txBody>
      </p:sp>
      <p:sp>
        <p:nvSpPr>
          <p:cNvPr id="2" name="Dia számának helye 1"/>
          <p:cNvSpPr>
            <a:spLocks noGrp="1"/>
          </p:cNvSpPr>
          <p:nvPr>
            <p:ph type="sldNum" sz="quarter" idx="12"/>
          </p:nvPr>
        </p:nvSpPr>
        <p:spPr/>
        <p:txBody>
          <a:bodyPr/>
          <a:lstStyle/>
          <a:p>
            <a:pPr>
              <a:defRPr/>
            </a:pPr>
            <a:fld id="{96048061-A2F8-44CE-97AB-116B0BBC5F3E}" type="slidenum">
              <a:rPr lang="en-US" smtClean="0"/>
              <a:pPr>
                <a:defRPr/>
              </a:pPr>
              <a:t>21</a:t>
            </a:fld>
            <a:endParaRPr lang="en-US"/>
          </a:p>
        </p:txBody>
      </p:sp>
      <p:sp>
        <p:nvSpPr>
          <p:cNvPr id="45" name="Text Box 5"/>
          <p:cNvSpPr txBox="1">
            <a:spLocks noChangeArrowheads="1"/>
          </p:cNvSpPr>
          <p:nvPr/>
        </p:nvSpPr>
        <p:spPr bwMode="auto">
          <a:xfrm>
            <a:off x="0" y="0"/>
            <a:ext cx="3131840" cy="400110"/>
          </a:xfrm>
          <a:prstGeom prst="rect">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000" b="1" dirty="0">
                <a:solidFill>
                  <a:schemeClr val="bg1"/>
                </a:solidFill>
                <a:latin typeface="Arial Black" pitchFamily="34" charset="0"/>
              </a:rPr>
              <a:t>Hungarian Energy and Public Utility Regulatory Authority</a:t>
            </a:r>
          </a:p>
        </p:txBody>
      </p:sp>
      <p:sp>
        <p:nvSpPr>
          <p:cNvPr id="9" name="Szövegdoboz 8"/>
          <p:cNvSpPr txBox="1"/>
          <p:nvPr/>
        </p:nvSpPr>
        <p:spPr>
          <a:xfrm>
            <a:off x="652388" y="1340768"/>
            <a:ext cx="7841205" cy="4985980"/>
          </a:xfrm>
          <a:prstGeom prst="rect">
            <a:avLst/>
          </a:prstGeom>
          <a:noFill/>
        </p:spPr>
        <p:txBody>
          <a:bodyPr wrap="square" rtlCol="0">
            <a:spAutoFit/>
          </a:bodyPr>
          <a:lstStyle/>
          <a:p>
            <a:pPr algn="just"/>
            <a:r>
              <a:rPr lang="en-US" dirty="0" smtClean="0"/>
              <a:t>Business entities being entitled to act on behalf of voluntarily associated small-scale power plants of 0.5 MW or higher capacities connected to the distribution or transmission network, network users and storage systems in contact with the TSO in order to be able to jointly participate in the market of ancillary services.</a:t>
            </a:r>
          </a:p>
          <a:p>
            <a:pPr algn="just"/>
            <a:endParaRPr lang="en-US" dirty="0" smtClean="0"/>
          </a:p>
          <a:p>
            <a:pPr algn="just"/>
            <a:r>
              <a:rPr lang="en-US" dirty="0" smtClean="0"/>
              <a:t>VPPs participating in the Hungarian market of ancillary services:</a:t>
            </a:r>
          </a:p>
          <a:p>
            <a:pPr marL="0" lvl="2" algn="just"/>
            <a:endParaRPr lang="en-US" dirty="0" smtClean="0"/>
          </a:p>
          <a:p>
            <a:pPr marL="1200150" lvl="2" indent="-285750" algn="just">
              <a:buFont typeface="Arial" panose="020B0604020202020204" pitchFamily="34" charset="0"/>
              <a:buChar char="•"/>
            </a:pPr>
            <a:r>
              <a:rPr lang="en-US" dirty="0" smtClean="0"/>
              <a:t>Primary Control: future plans to participate (price-lowering effect)</a:t>
            </a:r>
          </a:p>
          <a:p>
            <a:pPr marL="1200150" lvl="2" indent="-285750" algn="just">
              <a:buFont typeface="Arial" panose="020B0604020202020204" pitchFamily="34" charset="0"/>
              <a:buChar char="•"/>
            </a:pPr>
            <a:endParaRPr lang="en-US" dirty="0" smtClean="0"/>
          </a:p>
          <a:p>
            <a:pPr marL="1200150" lvl="2" indent="-285750" algn="just">
              <a:buFont typeface="Arial" panose="020B0604020202020204" pitchFamily="34" charset="0"/>
              <a:buChar char="•"/>
            </a:pPr>
            <a:r>
              <a:rPr lang="en-US" dirty="0" smtClean="0"/>
              <a:t>Secondary Control: significant participate, price-lowering effect</a:t>
            </a:r>
          </a:p>
          <a:p>
            <a:pPr lvl="2" algn="just"/>
            <a:endParaRPr lang="en-US" dirty="0" smtClean="0"/>
          </a:p>
          <a:p>
            <a:pPr marL="1200150" lvl="2" indent="-285750" algn="just">
              <a:buFont typeface="Arial" panose="020B0604020202020204" pitchFamily="34" charset="0"/>
              <a:buChar char="•"/>
            </a:pPr>
            <a:r>
              <a:rPr lang="en-US" dirty="0" smtClean="0"/>
              <a:t>Tertiary Control: no significant participate</a:t>
            </a:r>
          </a:p>
          <a:p>
            <a:pPr lvl="2" algn="just"/>
            <a:r>
              <a:rPr lang="en-US" dirty="0" smtClean="0"/>
              <a:t>		</a:t>
            </a:r>
          </a:p>
          <a:p>
            <a:pPr algn="just"/>
            <a:endParaRPr lang="hu-HU" dirty="0" smtClean="0"/>
          </a:p>
          <a:p>
            <a:pPr algn="just"/>
            <a:r>
              <a:rPr lang="en-US" dirty="0" smtClean="0"/>
              <a:t>Total capacities of Hungarian VPPs approximately </a:t>
            </a:r>
            <a:r>
              <a:rPr lang="en-US" b="1" dirty="0" smtClean="0"/>
              <a:t>470</a:t>
            </a:r>
            <a:r>
              <a:rPr lang="en-US" dirty="0" smtClean="0"/>
              <a:t> MW</a:t>
            </a:r>
          </a:p>
        </p:txBody>
      </p:sp>
    </p:spTree>
    <p:extLst>
      <p:ext uri="{BB962C8B-B14F-4D97-AF65-F5344CB8AC3E}">
        <p14:creationId xmlns:p14="http://schemas.microsoft.com/office/powerpoint/2010/main" val="378041301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pPr>
              <a:defRPr/>
            </a:pPr>
            <a:fld id="{96048061-A2F8-44CE-97AB-116B0BBC5F3E}" type="slidenum">
              <a:rPr lang="en-US" smtClean="0"/>
              <a:pPr>
                <a:defRPr/>
              </a:pPr>
              <a:t>22</a:t>
            </a:fld>
            <a:endParaRPr lang="en-US"/>
          </a:p>
        </p:txBody>
      </p:sp>
      <p:sp>
        <p:nvSpPr>
          <p:cNvPr id="45" name="Text Box 5"/>
          <p:cNvSpPr txBox="1">
            <a:spLocks noChangeArrowheads="1"/>
          </p:cNvSpPr>
          <p:nvPr/>
        </p:nvSpPr>
        <p:spPr bwMode="auto">
          <a:xfrm>
            <a:off x="0" y="0"/>
            <a:ext cx="3131840" cy="400110"/>
          </a:xfrm>
          <a:prstGeom prst="rect">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000" b="1" dirty="0">
                <a:solidFill>
                  <a:schemeClr val="bg1"/>
                </a:solidFill>
                <a:latin typeface="Arial Black" pitchFamily="34" charset="0"/>
              </a:rPr>
              <a:t>Hungarian Energy and Public Utility Regulatory Authority</a:t>
            </a:r>
          </a:p>
        </p:txBody>
      </p:sp>
      <p:sp>
        <p:nvSpPr>
          <p:cNvPr id="3" name="Téglalap 2"/>
          <p:cNvSpPr/>
          <p:nvPr/>
        </p:nvSpPr>
        <p:spPr>
          <a:xfrm>
            <a:off x="468962" y="594280"/>
            <a:ext cx="8366393" cy="461665"/>
          </a:xfrm>
          <a:prstGeom prst="rect">
            <a:avLst/>
          </a:prstGeom>
        </p:spPr>
        <p:txBody>
          <a:bodyPr wrap="none">
            <a:spAutoFit/>
          </a:bodyPr>
          <a:lstStyle/>
          <a:p>
            <a:r>
              <a:rPr lang="en-US" sz="2400" b="1" dirty="0" smtClean="0"/>
              <a:t>International Cooperation in Balancing – GCC in Europe</a:t>
            </a:r>
            <a:endParaRPr lang="en-US" sz="2400" dirty="0"/>
          </a:p>
        </p:txBody>
      </p:sp>
      <p:grpSp>
        <p:nvGrpSpPr>
          <p:cNvPr id="37" name="Csoportba foglalás 36"/>
          <p:cNvGrpSpPr/>
          <p:nvPr/>
        </p:nvGrpSpPr>
        <p:grpSpPr>
          <a:xfrm>
            <a:off x="437633" y="1130127"/>
            <a:ext cx="8301236" cy="5513070"/>
            <a:chOff x="683567" y="1178367"/>
            <a:chExt cx="8301236" cy="5513070"/>
          </a:xfrm>
        </p:grpSpPr>
        <p:sp>
          <p:nvSpPr>
            <p:cNvPr id="40" name="Szövegdoboz 39"/>
            <p:cNvSpPr txBox="1"/>
            <p:nvPr/>
          </p:nvSpPr>
          <p:spPr>
            <a:xfrm>
              <a:off x="728692" y="2073586"/>
              <a:ext cx="2790067" cy="3293209"/>
            </a:xfrm>
            <a:prstGeom prst="rect">
              <a:avLst/>
            </a:prstGeom>
            <a:noFill/>
          </p:spPr>
          <p:txBody>
            <a:bodyPr wrap="square" rtlCol="0">
              <a:spAutoFit/>
            </a:bodyPr>
            <a:lstStyle/>
            <a:p>
              <a:endParaRPr lang="hu-HU" sz="1600" dirty="0" smtClean="0"/>
            </a:p>
            <a:p>
              <a:r>
                <a:rPr lang="en-US" sz="1600" dirty="0" smtClean="0"/>
                <a:t>It </a:t>
              </a:r>
              <a:r>
                <a:rPr lang="hu-HU" sz="1600" dirty="0" err="1" smtClean="0"/>
                <a:t>means</a:t>
              </a:r>
              <a:r>
                <a:rPr lang="hu-HU" sz="1600" dirty="0" smtClean="0"/>
                <a:t> </a:t>
              </a:r>
              <a:r>
                <a:rPr lang="en-US" sz="1600" dirty="0" smtClean="0"/>
                <a:t>imbalance netting in order to avoid counter activation of secondary control power (SCP) in neighboring control areas.</a:t>
              </a:r>
            </a:p>
            <a:p>
              <a:endParaRPr lang="hu-HU" sz="1600" dirty="0" smtClean="0"/>
            </a:p>
            <a:p>
              <a:endParaRPr lang="hu-HU" sz="1600" dirty="0" smtClean="0"/>
            </a:p>
            <a:p>
              <a:endParaRPr lang="hu-HU" sz="1600" dirty="0" smtClean="0"/>
            </a:p>
            <a:p>
              <a:r>
                <a:rPr lang="en-GB" sz="1600" dirty="0" smtClean="0"/>
                <a:t>At present there are 4 balancing cooperation in Europe</a:t>
              </a:r>
            </a:p>
            <a:p>
              <a:endParaRPr lang="hu-HU" sz="1600" dirty="0"/>
            </a:p>
          </p:txBody>
        </p:sp>
        <p:sp>
          <p:nvSpPr>
            <p:cNvPr id="41" name="Folyamatábra: Feldolgozás 40"/>
            <p:cNvSpPr/>
            <p:nvPr/>
          </p:nvSpPr>
          <p:spPr bwMode="auto">
            <a:xfrm>
              <a:off x="3787861" y="1178367"/>
              <a:ext cx="3050440" cy="5458318"/>
            </a:xfrm>
            <a:prstGeom prst="flowChartProcess">
              <a:avLst/>
            </a:prstGeom>
            <a:solidFill>
              <a:srgbClr val="92D050">
                <a:alpha val="71000"/>
              </a:srgbClr>
            </a:solidFill>
            <a:ln w="9525" cap="flat" cmpd="sng" algn="ctr">
              <a:solidFill>
                <a:srgbClr val="9C9D9D"/>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Century Gothic" pitchFamily="34" charset="0"/>
              </a:endParaRPr>
            </a:p>
          </p:txBody>
        </p:sp>
        <p:sp>
          <p:nvSpPr>
            <p:cNvPr id="42" name="Szövegdoboz 41"/>
            <p:cNvSpPr txBox="1"/>
            <p:nvPr/>
          </p:nvSpPr>
          <p:spPr>
            <a:xfrm>
              <a:off x="3852402" y="3292275"/>
              <a:ext cx="2714625" cy="1384995"/>
            </a:xfrm>
            <a:prstGeom prst="rect">
              <a:avLst/>
            </a:prstGeom>
            <a:noFill/>
          </p:spPr>
          <p:txBody>
            <a:bodyPr wrap="square" rtlCol="0">
              <a:spAutoFit/>
            </a:bodyPr>
            <a:lstStyle/>
            <a:p>
              <a:endParaRPr lang="hu-HU" sz="1400" b="1" dirty="0" smtClean="0"/>
            </a:p>
            <a:p>
              <a:r>
                <a:rPr lang="hu-HU" sz="1400" b="1" dirty="0" smtClean="0"/>
                <a:t>International GCC (IGCC)</a:t>
              </a:r>
            </a:p>
            <a:p>
              <a:endParaRPr lang="hu-HU" sz="1400" b="1" dirty="0" smtClean="0"/>
            </a:p>
            <a:p>
              <a:pPr marL="285750" indent="-285750">
                <a:buFontTx/>
                <a:buChar char="-"/>
              </a:pPr>
              <a:r>
                <a:rPr lang="en-US" sz="1400" dirty="0" smtClean="0"/>
                <a:t>Denmark, the Netherlands, Switzerland, Czech Republic, Belgium</a:t>
              </a:r>
            </a:p>
          </p:txBody>
        </p:sp>
        <p:sp>
          <p:nvSpPr>
            <p:cNvPr id="43" name="Folyamatábra: Feldolgozás 42"/>
            <p:cNvSpPr/>
            <p:nvPr/>
          </p:nvSpPr>
          <p:spPr bwMode="auto">
            <a:xfrm>
              <a:off x="6136355" y="4884375"/>
              <a:ext cx="2827355" cy="1177692"/>
            </a:xfrm>
            <a:prstGeom prst="flowChartProcess">
              <a:avLst/>
            </a:prstGeom>
            <a:solidFill>
              <a:srgbClr val="C00000">
                <a:alpha val="62000"/>
              </a:srgbClr>
            </a:solidFill>
            <a:ln w="9525" cap="flat" cmpd="sng" algn="ctr">
              <a:solidFill>
                <a:srgbClr val="9C9D9D"/>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Century Gothic" pitchFamily="34" charset="0"/>
              </a:endParaRPr>
            </a:p>
          </p:txBody>
        </p:sp>
        <p:sp>
          <p:nvSpPr>
            <p:cNvPr id="44" name="Szövegdoboz 43"/>
            <p:cNvSpPr txBox="1"/>
            <p:nvPr/>
          </p:nvSpPr>
          <p:spPr>
            <a:xfrm>
              <a:off x="6146429" y="4880713"/>
              <a:ext cx="2819465" cy="738664"/>
            </a:xfrm>
            <a:prstGeom prst="rect">
              <a:avLst/>
            </a:prstGeom>
            <a:noFill/>
          </p:spPr>
          <p:txBody>
            <a:bodyPr wrap="square" rtlCol="0">
              <a:spAutoFit/>
            </a:bodyPr>
            <a:lstStyle/>
            <a:p>
              <a:r>
                <a:rPr lang="hu-HU" sz="1400" b="1" dirty="0" err="1" smtClean="0"/>
                <a:t>e-GCC</a:t>
              </a:r>
              <a:endParaRPr lang="hu-HU" sz="1400" b="1" dirty="0" smtClean="0"/>
            </a:p>
            <a:p>
              <a:pPr>
                <a:tabLst>
                  <a:tab pos="1076325" algn="l"/>
                </a:tabLst>
              </a:pPr>
              <a:r>
                <a:rPr lang="en-US" sz="1400" dirty="0" smtClean="0"/>
                <a:t>Czech Republic, Slovakia and Hungary</a:t>
              </a:r>
            </a:p>
          </p:txBody>
        </p:sp>
        <p:sp>
          <p:nvSpPr>
            <p:cNvPr id="46" name="Robbanás 1 45"/>
            <p:cNvSpPr/>
            <p:nvPr/>
          </p:nvSpPr>
          <p:spPr bwMode="auto">
            <a:xfrm>
              <a:off x="3783934" y="2629511"/>
              <a:ext cx="578346" cy="465600"/>
            </a:xfrm>
            <a:prstGeom prst="irregularSeal1">
              <a:avLst/>
            </a:prstGeom>
            <a:solidFill>
              <a:srgbClr val="FFFF00"/>
            </a:solidFill>
            <a:ln w="9525" cap="flat" cmpd="sng" algn="ctr">
              <a:solidFill>
                <a:srgbClr val="9C9D9D"/>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Century Gothic" pitchFamily="34" charset="0"/>
              </a:endParaRPr>
            </a:p>
          </p:txBody>
        </p:sp>
        <p:sp>
          <p:nvSpPr>
            <p:cNvPr id="47" name="Szövegdoboz 46"/>
            <p:cNvSpPr txBox="1"/>
            <p:nvPr/>
          </p:nvSpPr>
          <p:spPr>
            <a:xfrm>
              <a:off x="3887029" y="2708423"/>
              <a:ext cx="372157" cy="307777"/>
            </a:xfrm>
            <a:prstGeom prst="rect">
              <a:avLst/>
            </a:prstGeom>
            <a:noFill/>
          </p:spPr>
          <p:txBody>
            <a:bodyPr wrap="square" rtlCol="0">
              <a:spAutoFit/>
            </a:bodyPr>
            <a:lstStyle/>
            <a:p>
              <a:r>
                <a:rPr lang="hu-HU" sz="1400" b="1" dirty="0" smtClean="0"/>
                <a:t>2.</a:t>
              </a:r>
              <a:endParaRPr lang="hu-HU" sz="1400" b="1" dirty="0"/>
            </a:p>
          </p:txBody>
        </p:sp>
        <p:sp>
          <p:nvSpPr>
            <p:cNvPr id="48" name="Folyamatábra: Feldolgozás 47"/>
            <p:cNvSpPr/>
            <p:nvPr/>
          </p:nvSpPr>
          <p:spPr bwMode="auto">
            <a:xfrm>
              <a:off x="3787861" y="6200643"/>
              <a:ext cx="3050440" cy="490794"/>
            </a:xfrm>
            <a:prstGeom prst="flowChartProcess">
              <a:avLst/>
            </a:prstGeom>
            <a:solidFill>
              <a:schemeClr val="accent1"/>
            </a:solidFill>
            <a:ln w="9525" cap="flat" cmpd="sng" algn="ctr">
              <a:solidFill>
                <a:srgbClr val="9C9D9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Century Gothic" pitchFamily="34" charset="0"/>
              </a:endParaRPr>
            </a:p>
          </p:txBody>
        </p:sp>
        <p:sp>
          <p:nvSpPr>
            <p:cNvPr id="49" name="Folyamatábra: Feldolgozás 48"/>
            <p:cNvSpPr/>
            <p:nvPr/>
          </p:nvSpPr>
          <p:spPr bwMode="auto">
            <a:xfrm>
              <a:off x="3925540" y="1346222"/>
              <a:ext cx="2786632" cy="1175448"/>
            </a:xfrm>
            <a:prstGeom prst="flowChartProcess">
              <a:avLst/>
            </a:prstGeom>
            <a:solidFill>
              <a:schemeClr val="accent6">
                <a:lumMod val="50000"/>
                <a:alpha val="90000"/>
              </a:schemeClr>
            </a:solidFill>
            <a:ln w="9525" cap="flat" cmpd="sng" algn="ctr">
              <a:solidFill>
                <a:srgbClr val="9C9D9D"/>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Century Gothic" pitchFamily="34" charset="0"/>
              </a:endParaRPr>
            </a:p>
          </p:txBody>
        </p:sp>
        <p:pic>
          <p:nvPicPr>
            <p:cNvPr id="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6469" y="1997794"/>
              <a:ext cx="278663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Szövegdoboz 50"/>
            <p:cNvSpPr txBox="1"/>
            <p:nvPr/>
          </p:nvSpPr>
          <p:spPr>
            <a:xfrm>
              <a:off x="3968782" y="1367978"/>
              <a:ext cx="1728192" cy="523220"/>
            </a:xfrm>
            <a:prstGeom prst="rect">
              <a:avLst/>
            </a:prstGeom>
            <a:noFill/>
          </p:spPr>
          <p:txBody>
            <a:bodyPr wrap="square" rtlCol="0">
              <a:spAutoFit/>
            </a:bodyPr>
            <a:lstStyle/>
            <a:p>
              <a:r>
                <a:rPr lang="en-US" sz="1400" b="1" dirty="0" smtClean="0">
                  <a:solidFill>
                    <a:schemeClr val="bg1"/>
                  </a:solidFill>
                </a:rPr>
                <a:t>German </a:t>
              </a:r>
              <a:r>
                <a:rPr lang="hu-HU" sz="1400" b="1" dirty="0" smtClean="0">
                  <a:solidFill>
                    <a:schemeClr val="bg1"/>
                  </a:solidFill>
                </a:rPr>
                <a:t>GCC</a:t>
              </a:r>
            </a:p>
            <a:p>
              <a:r>
                <a:rPr lang="en-US" sz="1400" dirty="0" smtClean="0">
                  <a:solidFill>
                    <a:schemeClr val="bg1"/>
                  </a:solidFill>
                </a:rPr>
                <a:t>4 German TSOs</a:t>
              </a:r>
            </a:p>
          </p:txBody>
        </p:sp>
        <p:sp>
          <p:nvSpPr>
            <p:cNvPr id="52" name="Robbanás 1 51"/>
            <p:cNvSpPr/>
            <p:nvPr/>
          </p:nvSpPr>
          <p:spPr bwMode="auto">
            <a:xfrm>
              <a:off x="5754079" y="1538229"/>
              <a:ext cx="578346" cy="465600"/>
            </a:xfrm>
            <a:prstGeom prst="irregularSeal1">
              <a:avLst/>
            </a:prstGeom>
            <a:solidFill>
              <a:srgbClr val="FFFF00"/>
            </a:solidFill>
            <a:ln w="9525" cap="flat" cmpd="sng" algn="ctr">
              <a:solidFill>
                <a:srgbClr val="9C9D9D"/>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Century Gothic" pitchFamily="34" charset="0"/>
              </a:endParaRPr>
            </a:p>
          </p:txBody>
        </p:sp>
        <p:sp>
          <p:nvSpPr>
            <p:cNvPr id="53" name="Szövegdoboz 52"/>
            <p:cNvSpPr txBox="1"/>
            <p:nvPr/>
          </p:nvSpPr>
          <p:spPr>
            <a:xfrm>
              <a:off x="5909939" y="1617140"/>
              <a:ext cx="422486" cy="307777"/>
            </a:xfrm>
            <a:prstGeom prst="rect">
              <a:avLst/>
            </a:prstGeom>
            <a:noFill/>
          </p:spPr>
          <p:txBody>
            <a:bodyPr wrap="square" rtlCol="0">
              <a:spAutoFit/>
            </a:bodyPr>
            <a:lstStyle/>
            <a:p>
              <a:r>
                <a:rPr lang="hu-HU" sz="1400" b="1" dirty="0" smtClean="0"/>
                <a:t>1.</a:t>
              </a:r>
              <a:endParaRPr lang="hu-HU" sz="1400" b="1" dirty="0"/>
            </a:p>
          </p:txBody>
        </p:sp>
        <p:sp>
          <p:nvSpPr>
            <p:cNvPr id="54" name="Folyamatábra: Feldolgozás 53"/>
            <p:cNvSpPr/>
            <p:nvPr/>
          </p:nvSpPr>
          <p:spPr bwMode="auto">
            <a:xfrm>
              <a:off x="6136355" y="5575351"/>
              <a:ext cx="2827355" cy="486715"/>
            </a:xfrm>
            <a:prstGeom prst="flowChartProcess">
              <a:avLst/>
            </a:prstGeom>
            <a:solidFill>
              <a:schemeClr val="accent1"/>
            </a:solidFill>
            <a:ln w="9525" cap="flat" cmpd="sng" algn="ctr">
              <a:solidFill>
                <a:srgbClr val="9C9D9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Century Gothic" pitchFamily="34" charset="0"/>
              </a:endParaRPr>
            </a:p>
          </p:txBody>
        </p:sp>
        <p:pic>
          <p:nvPicPr>
            <p:cNvPr id="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3565" y="5623444"/>
              <a:ext cx="695064" cy="327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5867" y="5613016"/>
              <a:ext cx="849024" cy="411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image1.jpeg" descr="image1.jpeg"/>
            <p:cNvPicPr>
              <a:picLocks noChangeAspect="1"/>
            </p:cNvPicPr>
            <p:nvPr/>
          </p:nvPicPr>
          <p:blipFill>
            <a:blip r:embed="rId6"/>
            <a:stretch>
              <a:fillRect/>
            </a:stretch>
          </p:blipFill>
          <p:spPr>
            <a:xfrm>
              <a:off x="8115987" y="5637161"/>
              <a:ext cx="376808" cy="376808"/>
            </a:xfrm>
            <a:prstGeom prst="rect">
              <a:avLst/>
            </a:prstGeom>
          </p:spPr>
        </p:pic>
        <p:pic>
          <p:nvPicPr>
            <p:cNvPr id="5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94053" y="6265070"/>
              <a:ext cx="2694609" cy="396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 name="Folyamatábra: Feldolgozás 58"/>
            <p:cNvSpPr/>
            <p:nvPr/>
          </p:nvSpPr>
          <p:spPr bwMode="auto">
            <a:xfrm>
              <a:off x="6952248" y="2708423"/>
              <a:ext cx="1999851" cy="1070567"/>
            </a:xfrm>
            <a:prstGeom prst="flowChartProcess">
              <a:avLst/>
            </a:prstGeom>
            <a:solidFill>
              <a:srgbClr val="00B0F0">
                <a:alpha val="62000"/>
              </a:srgbClr>
            </a:solidFill>
            <a:ln w="9525" cap="flat" cmpd="sng" algn="ctr">
              <a:solidFill>
                <a:srgbClr val="9C9D9D"/>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Century Gothic" pitchFamily="34" charset="0"/>
              </a:endParaRPr>
            </a:p>
          </p:txBody>
        </p:sp>
        <p:sp>
          <p:nvSpPr>
            <p:cNvPr id="60" name="Szövegdoboz 59"/>
            <p:cNvSpPr txBox="1"/>
            <p:nvPr/>
          </p:nvSpPr>
          <p:spPr>
            <a:xfrm>
              <a:off x="6966046" y="2708423"/>
              <a:ext cx="1999849" cy="738664"/>
            </a:xfrm>
            <a:prstGeom prst="rect">
              <a:avLst/>
            </a:prstGeom>
            <a:noFill/>
          </p:spPr>
          <p:txBody>
            <a:bodyPr wrap="square" rtlCol="0">
              <a:spAutoFit/>
            </a:bodyPr>
            <a:lstStyle/>
            <a:p>
              <a:r>
                <a:rPr lang="hu-HU" sz="1400" b="1" dirty="0" smtClean="0"/>
                <a:t>INC</a:t>
              </a:r>
            </a:p>
            <a:p>
              <a:pPr>
                <a:tabLst>
                  <a:tab pos="1438275" algn="l"/>
                </a:tabLst>
              </a:pPr>
              <a:r>
                <a:rPr lang="en-US" sz="1400" dirty="0" smtClean="0"/>
                <a:t>Austria and Slovenia</a:t>
              </a:r>
            </a:p>
            <a:p>
              <a:endParaRPr lang="hu-HU" sz="1400" dirty="0"/>
            </a:p>
          </p:txBody>
        </p:sp>
        <p:sp>
          <p:nvSpPr>
            <p:cNvPr id="61" name="Folyamatábra: Feldolgozás 60"/>
            <p:cNvSpPr/>
            <p:nvPr/>
          </p:nvSpPr>
          <p:spPr bwMode="auto">
            <a:xfrm>
              <a:off x="6952249" y="3292275"/>
              <a:ext cx="1999851" cy="486715"/>
            </a:xfrm>
            <a:prstGeom prst="flowChartProcess">
              <a:avLst/>
            </a:prstGeom>
            <a:solidFill>
              <a:schemeClr val="accent1"/>
            </a:solidFill>
            <a:ln w="9525" cap="flat" cmpd="sng" algn="ctr">
              <a:solidFill>
                <a:srgbClr val="9C9D9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Century Gothic" pitchFamily="34" charset="0"/>
              </a:endParaRPr>
            </a:p>
          </p:txBody>
        </p:sp>
        <p:sp>
          <p:nvSpPr>
            <p:cNvPr id="62" name="Folyamatábra: Feldolgozás 61"/>
            <p:cNvSpPr/>
            <p:nvPr/>
          </p:nvSpPr>
          <p:spPr bwMode="auto">
            <a:xfrm>
              <a:off x="6966046" y="3907526"/>
              <a:ext cx="1999848" cy="829287"/>
            </a:xfrm>
            <a:prstGeom prst="flowChartProcess">
              <a:avLst/>
            </a:prstGeom>
            <a:solidFill>
              <a:srgbClr val="E6EA36">
                <a:alpha val="61961"/>
              </a:srgbClr>
            </a:solidFill>
            <a:ln w="9525" cap="flat" cmpd="sng" algn="ctr">
              <a:solidFill>
                <a:srgbClr val="9C9D9D"/>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Century Gothic" pitchFamily="34" charset="0"/>
              </a:endParaRPr>
            </a:p>
          </p:txBody>
        </p:sp>
        <p:sp>
          <p:nvSpPr>
            <p:cNvPr id="63" name="Szövegdoboz 62"/>
            <p:cNvSpPr txBox="1"/>
            <p:nvPr/>
          </p:nvSpPr>
          <p:spPr>
            <a:xfrm>
              <a:off x="6966045" y="3907526"/>
              <a:ext cx="1999849" cy="523220"/>
            </a:xfrm>
            <a:prstGeom prst="rect">
              <a:avLst/>
            </a:prstGeom>
            <a:noFill/>
          </p:spPr>
          <p:txBody>
            <a:bodyPr wrap="square" rtlCol="0">
              <a:spAutoFit/>
            </a:bodyPr>
            <a:lstStyle/>
            <a:p>
              <a:pPr>
                <a:tabLst>
                  <a:tab pos="1438275" algn="l"/>
                </a:tabLst>
              </a:pPr>
              <a:r>
                <a:rPr lang="hu-HU" sz="1400" dirty="0" smtClean="0"/>
                <a:t>France</a:t>
              </a:r>
            </a:p>
            <a:p>
              <a:endParaRPr lang="hu-HU" sz="1400" dirty="0"/>
            </a:p>
          </p:txBody>
        </p:sp>
        <p:sp>
          <p:nvSpPr>
            <p:cNvPr id="64" name="Folyamatábra: Feldolgozás 63"/>
            <p:cNvSpPr/>
            <p:nvPr/>
          </p:nvSpPr>
          <p:spPr bwMode="auto">
            <a:xfrm>
              <a:off x="6966049" y="4250097"/>
              <a:ext cx="1999848" cy="486715"/>
            </a:xfrm>
            <a:prstGeom prst="flowChartProcess">
              <a:avLst/>
            </a:prstGeom>
            <a:solidFill>
              <a:schemeClr val="accent1"/>
            </a:solidFill>
            <a:ln w="9525" cap="flat" cmpd="sng" algn="ctr">
              <a:solidFill>
                <a:srgbClr val="9C9D9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Century Gothic" pitchFamily="34" charset="0"/>
              </a:endParaRPr>
            </a:p>
          </p:txBody>
        </p:sp>
        <p:sp>
          <p:nvSpPr>
            <p:cNvPr id="65" name="Balra nyíl 64"/>
            <p:cNvSpPr/>
            <p:nvPr/>
          </p:nvSpPr>
          <p:spPr bwMode="auto">
            <a:xfrm>
              <a:off x="6550108" y="3015717"/>
              <a:ext cx="415937" cy="266519"/>
            </a:xfrm>
            <a:prstGeom prst="leftArrow">
              <a:avLst/>
            </a:prstGeom>
            <a:solidFill>
              <a:srgbClr val="00B050">
                <a:alpha val="67000"/>
              </a:srgbClr>
            </a:solidFill>
            <a:ln w="9525"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Century Gothic" pitchFamily="34" charset="0"/>
              </a:endParaRPr>
            </a:p>
          </p:txBody>
        </p:sp>
        <p:sp>
          <p:nvSpPr>
            <p:cNvPr id="66" name="Balra nyíl 65"/>
            <p:cNvSpPr/>
            <p:nvPr/>
          </p:nvSpPr>
          <p:spPr bwMode="auto">
            <a:xfrm>
              <a:off x="6551254" y="3983578"/>
              <a:ext cx="415937" cy="266519"/>
            </a:xfrm>
            <a:prstGeom prst="leftArrow">
              <a:avLst/>
            </a:prstGeom>
            <a:solidFill>
              <a:srgbClr val="00B050">
                <a:alpha val="67000"/>
              </a:srgbClr>
            </a:solidFill>
            <a:ln w="9525"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Century Gothic" pitchFamily="34" charset="0"/>
              </a:endParaRPr>
            </a:p>
          </p:txBody>
        </p:sp>
        <p:sp>
          <p:nvSpPr>
            <p:cNvPr id="67" name="Robbanás 1 66"/>
            <p:cNvSpPr/>
            <p:nvPr/>
          </p:nvSpPr>
          <p:spPr bwMode="auto">
            <a:xfrm>
              <a:off x="8406457" y="4799307"/>
              <a:ext cx="578346" cy="465600"/>
            </a:xfrm>
            <a:prstGeom prst="irregularSeal1">
              <a:avLst/>
            </a:prstGeom>
            <a:solidFill>
              <a:srgbClr val="FFFF00"/>
            </a:solidFill>
            <a:ln w="9525" cap="flat" cmpd="sng" algn="ctr">
              <a:solidFill>
                <a:srgbClr val="9C9D9D"/>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Century Gothic" pitchFamily="34" charset="0"/>
              </a:endParaRPr>
            </a:p>
          </p:txBody>
        </p:sp>
        <p:sp>
          <p:nvSpPr>
            <p:cNvPr id="68" name="Robbanás 1 67"/>
            <p:cNvSpPr/>
            <p:nvPr/>
          </p:nvSpPr>
          <p:spPr bwMode="auto">
            <a:xfrm>
              <a:off x="8371470" y="2521669"/>
              <a:ext cx="578346" cy="465600"/>
            </a:xfrm>
            <a:prstGeom prst="irregularSeal1">
              <a:avLst/>
            </a:prstGeom>
            <a:solidFill>
              <a:srgbClr val="FFFF00"/>
            </a:solidFill>
            <a:ln w="9525" cap="flat" cmpd="sng" algn="ctr">
              <a:solidFill>
                <a:srgbClr val="9C9D9D"/>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Century Gothic" pitchFamily="34" charset="0"/>
              </a:endParaRPr>
            </a:p>
          </p:txBody>
        </p:sp>
        <p:sp>
          <p:nvSpPr>
            <p:cNvPr id="69" name="Szövegdoboz 68"/>
            <p:cNvSpPr txBox="1"/>
            <p:nvPr/>
          </p:nvSpPr>
          <p:spPr>
            <a:xfrm>
              <a:off x="8546665" y="4875454"/>
              <a:ext cx="422486" cy="307777"/>
            </a:xfrm>
            <a:prstGeom prst="rect">
              <a:avLst/>
            </a:prstGeom>
            <a:noFill/>
          </p:spPr>
          <p:txBody>
            <a:bodyPr wrap="square" rtlCol="0">
              <a:spAutoFit/>
            </a:bodyPr>
            <a:lstStyle/>
            <a:p>
              <a:r>
                <a:rPr lang="hu-HU" sz="1400" b="1" dirty="0" smtClean="0"/>
                <a:t>3.</a:t>
              </a:r>
              <a:endParaRPr lang="hu-HU" sz="1400" b="1" dirty="0"/>
            </a:p>
          </p:txBody>
        </p:sp>
        <p:sp>
          <p:nvSpPr>
            <p:cNvPr id="70" name="Szövegdoboz 69"/>
            <p:cNvSpPr txBox="1"/>
            <p:nvPr/>
          </p:nvSpPr>
          <p:spPr>
            <a:xfrm>
              <a:off x="8492795" y="2600580"/>
              <a:ext cx="422486" cy="307777"/>
            </a:xfrm>
            <a:prstGeom prst="rect">
              <a:avLst/>
            </a:prstGeom>
            <a:noFill/>
          </p:spPr>
          <p:txBody>
            <a:bodyPr wrap="square" rtlCol="0">
              <a:spAutoFit/>
            </a:bodyPr>
            <a:lstStyle/>
            <a:p>
              <a:r>
                <a:rPr lang="hu-HU" sz="1400" b="1" dirty="0" smtClean="0"/>
                <a:t>4.</a:t>
              </a:r>
              <a:endParaRPr lang="hu-HU" sz="1400" b="1" dirty="0"/>
            </a:p>
          </p:txBody>
        </p:sp>
        <p:sp>
          <p:nvSpPr>
            <p:cNvPr id="71" name="Szövegdoboz 70"/>
            <p:cNvSpPr txBox="1"/>
            <p:nvPr/>
          </p:nvSpPr>
          <p:spPr>
            <a:xfrm>
              <a:off x="683567" y="1215898"/>
              <a:ext cx="2880319" cy="830997"/>
            </a:xfrm>
            <a:prstGeom prst="rect">
              <a:avLst/>
            </a:prstGeom>
            <a:noFill/>
          </p:spPr>
          <p:txBody>
            <a:bodyPr wrap="square" rtlCol="0">
              <a:spAutoFit/>
            </a:bodyPr>
            <a:lstStyle/>
            <a:p>
              <a:r>
                <a:rPr lang="en-US" sz="1600" dirty="0" smtClean="0"/>
                <a:t>GCC = Grid Control Cooperation</a:t>
              </a:r>
            </a:p>
            <a:p>
              <a:endParaRPr lang="hu-HU" sz="1600" dirty="0"/>
            </a:p>
          </p:txBody>
        </p:sp>
        <p:pic>
          <p:nvPicPr>
            <p:cNvPr id="7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35867" y="3320660"/>
              <a:ext cx="743417" cy="429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61908" y="3447087"/>
              <a:ext cx="661774" cy="217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08834" y="4327920"/>
              <a:ext cx="589980" cy="331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26065493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pPr>
              <a:defRPr/>
            </a:pPr>
            <a:fld id="{96048061-A2F8-44CE-97AB-116B0BBC5F3E}" type="slidenum">
              <a:rPr lang="en-US" smtClean="0"/>
              <a:pPr>
                <a:defRPr/>
              </a:pPr>
              <a:t>23</a:t>
            </a:fld>
            <a:endParaRPr lang="en-US"/>
          </a:p>
        </p:txBody>
      </p:sp>
      <p:sp>
        <p:nvSpPr>
          <p:cNvPr id="45" name="Text Box 5"/>
          <p:cNvSpPr txBox="1">
            <a:spLocks noChangeArrowheads="1"/>
          </p:cNvSpPr>
          <p:nvPr/>
        </p:nvSpPr>
        <p:spPr bwMode="auto">
          <a:xfrm>
            <a:off x="0" y="0"/>
            <a:ext cx="3131840" cy="400110"/>
          </a:xfrm>
          <a:prstGeom prst="rect">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000" b="1" dirty="0">
                <a:solidFill>
                  <a:schemeClr val="bg1"/>
                </a:solidFill>
                <a:latin typeface="Arial Black" pitchFamily="34" charset="0"/>
              </a:rPr>
              <a:t>Hungarian Energy and Public Utility Regulatory Authority</a:t>
            </a:r>
          </a:p>
        </p:txBody>
      </p:sp>
      <p:sp>
        <p:nvSpPr>
          <p:cNvPr id="3" name="Téglalap 2"/>
          <p:cNvSpPr/>
          <p:nvPr/>
        </p:nvSpPr>
        <p:spPr>
          <a:xfrm>
            <a:off x="2483768" y="594279"/>
            <a:ext cx="4317207" cy="461665"/>
          </a:xfrm>
          <a:prstGeom prst="rect">
            <a:avLst/>
          </a:prstGeom>
        </p:spPr>
        <p:txBody>
          <a:bodyPr wrap="none">
            <a:spAutoFit/>
          </a:bodyPr>
          <a:lstStyle/>
          <a:p>
            <a:r>
              <a:rPr lang="en-US" sz="2400" b="1" dirty="0" smtClean="0"/>
              <a:t>The GCC Model and its Goal</a:t>
            </a:r>
            <a:endParaRPr lang="en-US" sz="2400" dirty="0"/>
          </a:p>
        </p:txBody>
      </p:sp>
      <p:grpSp>
        <p:nvGrpSpPr>
          <p:cNvPr id="75" name="Csoportba foglalás 74"/>
          <p:cNvGrpSpPr/>
          <p:nvPr/>
        </p:nvGrpSpPr>
        <p:grpSpPr>
          <a:xfrm>
            <a:off x="683568" y="1110256"/>
            <a:ext cx="7687885" cy="5522268"/>
            <a:chOff x="1060576" y="836712"/>
            <a:chExt cx="7310877" cy="5808307"/>
          </a:xfrm>
        </p:grpSpPr>
        <p:sp>
          <p:nvSpPr>
            <p:cNvPr id="76" name="Téglalap feliratnak 75"/>
            <p:cNvSpPr/>
            <p:nvPr/>
          </p:nvSpPr>
          <p:spPr bwMode="auto">
            <a:xfrm>
              <a:off x="2962951" y="1268760"/>
              <a:ext cx="1224136" cy="276999"/>
            </a:xfrm>
            <a:prstGeom prst="wedgeRectCallout">
              <a:avLst>
                <a:gd name="adj1" fmla="val -65185"/>
                <a:gd name="adj2" fmla="val 605"/>
              </a:avLst>
            </a:prstGeom>
            <a:solidFill>
              <a:srgbClr val="C00000">
                <a:alpha val="25000"/>
              </a:srgbClr>
            </a:solidFill>
            <a:ln w="9525" cap="flat" cmpd="sng" algn="ctr">
              <a:solidFill>
                <a:srgbClr val="9C9D9D"/>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Century Gothic" pitchFamily="34" charset="0"/>
              </a:endParaRPr>
            </a:p>
          </p:txBody>
        </p:sp>
        <p:sp>
          <p:nvSpPr>
            <p:cNvPr id="77" name="Téglalap 76"/>
            <p:cNvSpPr/>
            <p:nvPr/>
          </p:nvSpPr>
          <p:spPr bwMode="auto">
            <a:xfrm>
              <a:off x="1130832" y="836712"/>
              <a:ext cx="848880" cy="2228393"/>
            </a:xfrm>
            <a:prstGeom prst="rect">
              <a:avLst/>
            </a:prstGeom>
            <a:solidFill>
              <a:srgbClr val="C00000">
                <a:alpha val="25000"/>
              </a:srgbClr>
            </a:solidFill>
            <a:ln w="9525" cap="flat" cmpd="sng" algn="ctr">
              <a:solidFill>
                <a:srgbClr val="9C9D9D"/>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dirty="0" smtClean="0">
                <a:ln>
                  <a:noFill/>
                </a:ln>
                <a:solidFill>
                  <a:schemeClr val="tx1"/>
                </a:solidFill>
                <a:effectLst/>
                <a:latin typeface="Century Gothic" pitchFamily="34" charset="0"/>
              </a:endParaRPr>
            </a:p>
          </p:txBody>
        </p:sp>
        <p:sp>
          <p:nvSpPr>
            <p:cNvPr id="78" name="Téglalap 77"/>
            <p:cNvSpPr/>
            <p:nvPr/>
          </p:nvSpPr>
          <p:spPr bwMode="auto">
            <a:xfrm>
              <a:off x="1130830" y="3129491"/>
              <a:ext cx="848882" cy="2560139"/>
            </a:xfrm>
            <a:prstGeom prst="rect">
              <a:avLst/>
            </a:prstGeom>
            <a:solidFill>
              <a:srgbClr val="00B0F0">
                <a:alpha val="25000"/>
              </a:srgbClr>
            </a:solidFill>
            <a:ln w="9525" cap="flat" cmpd="sng" algn="ctr">
              <a:solidFill>
                <a:srgbClr val="9C9D9D"/>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Century Gothic" pitchFamily="34" charset="0"/>
              </a:endParaRPr>
            </a:p>
          </p:txBody>
        </p:sp>
        <p:sp>
          <p:nvSpPr>
            <p:cNvPr id="79" name="Téglalap 78"/>
            <p:cNvSpPr/>
            <p:nvPr/>
          </p:nvSpPr>
          <p:spPr bwMode="auto">
            <a:xfrm>
              <a:off x="2045591" y="3128003"/>
              <a:ext cx="848882" cy="2560139"/>
            </a:xfrm>
            <a:prstGeom prst="rect">
              <a:avLst/>
            </a:prstGeom>
            <a:solidFill>
              <a:srgbClr val="00B0F0">
                <a:alpha val="25000"/>
              </a:srgbClr>
            </a:solidFill>
            <a:ln w="9525" cap="flat" cmpd="sng" algn="ctr">
              <a:solidFill>
                <a:srgbClr val="9C9D9D"/>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Century Gothic" pitchFamily="34" charset="0"/>
              </a:endParaRPr>
            </a:p>
          </p:txBody>
        </p:sp>
        <p:sp>
          <p:nvSpPr>
            <p:cNvPr id="80" name="Téglalap 79"/>
            <p:cNvSpPr/>
            <p:nvPr/>
          </p:nvSpPr>
          <p:spPr bwMode="auto">
            <a:xfrm>
              <a:off x="2045590" y="836712"/>
              <a:ext cx="848880" cy="2228393"/>
            </a:xfrm>
            <a:prstGeom prst="rect">
              <a:avLst/>
            </a:prstGeom>
            <a:solidFill>
              <a:srgbClr val="C00000">
                <a:alpha val="25000"/>
              </a:srgbClr>
            </a:solidFill>
            <a:ln w="9525" cap="flat" cmpd="sng" algn="ctr">
              <a:solidFill>
                <a:srgbClr val="9C9D9D"/>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Century Gothic" pitchFamily="34" charset="0"/>
              </a:endParaRPr>
            </a:p>
          </p:txBody>
        </p:sp>
        <p:sp>
          <p:nvSpPr>
            <p:cNvPr id="81" name="Téglalap 80"/>
            <p:cNvSpPr/>
            <p:nvPr/>
          </p:nvSpPr>
          <p:spPr bwMode="auto">
            <a:xfrm rot="5400000">
              <a:off x="6343548" y="2463417"/>
              <a:ext cx="1987930" cy="1904357"/>
            </a:xfrm>
            <a:prstGeom prst="rect">
              <a:avLst/>
            </a:prstGeom>
            <a:solidFill>
              <a:schemeClr val="accent3">
                <a:lumMod val="85000"/>
              </a:schemeClr>
            </a:solidFill>
            <a:ln w="9525" cap="flat" cmpd="sng" algn="ctr">
              <a:solidFill>
                <a:srgbClr val="9C9D9D"/>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Century Gothic" pitchFamily="34" charset="0"/>
              </a:endParaRPr>
            </a:p>
          </p:txBody>
        </p:sp>
        <p:sp>
          <p:nvSpPr>
            <p:cNvPr id="82" name="Téglalap 81"/>
            <p:cNvSpPr/>
            <p:nvPr/>
          </p:nvSpPr>
          <p:spPr bwMode="auto">
            <a:xfrm rot="5400000">
              <a:off x="4339063" y="2463417"/>
              <a:ext cx="1987930" cy="1904357"/>
            </a:xfrm>
            <a:prstGeom prst="rect">
              <a:avLst/>
            </a:prstGeom>
            <a:solidFill>
              <a:schemeClr val="accent3">
                <a:lumMod val="85000"/>
              </a:schemeClr>
            </a:solidFill>
            <a:ln w="9525" cap="flat" cmpd="sng" algn="ctr">
              <a:solidFill>
                <a:srgbClr val="9C9D9D"/>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Century Gothic" pitchFamily="34" charset="0"/>
              </a:endParaRPr>
            </a:p>
          </p:txBody>
        </p:sp>
        <p:sp>
          <p:nvSpPr>
            <p:cNvPr id="83" name="Felfelé nyíl 82"/>
            <p:cNvSpPr/>
            <p:nvPr/>
          </p:nvSpPr>
          <p:spPr bwMode="auto">
            <a:xfrm rot="10800000">
              <a:off x="4788024" y="2613449"/>
              <a:ext cx="434446" cy="1724101"/>
            </a:xfrm>
            <a:prstGeom prst="upArrow">
              <a:avLst/>
            </a:prstGeom>
            <a:solidFill>
              <a:srgbClr val="002060"/>
            </a:solidFill>
            <a:ln w="9525" cap="flat" cmpd="sng" algn="ctr">
              <a:solidFill>
                <a:srgbClr val="9C9D9D"/>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Century Gothic" pitchFamily="34" charset="0"/>
              </a:endParaRPr>
            </a:p>
          </p:txBody>
        </p:sp>
        <p:sp>
          <p:nvSpPr>
            <p:cNvPr id="84" name="Felfelé nyíl 83"/>
            <p:cNvSpPr/>
            <p:nvPr/>
          </p:nvSpPr>
          <p:spPr bwMode="auto">
            <a:xfrm>
              <a:off x="2138519" y="1988840"/>
              <a:ext cx="432048" cy="1059180"/>
            </a:xfrm>
            <a:prstGeom prst="upArrow">
              <a:avLst/>
            </a:prstGeom>
            <a:solidFill>
              <a:srgbClr val="FFC000"/>
            </a:solidFill>
            <a:ln w="9525" cap="flat" cmpd="sng" algn="ctr">
              <a:solidFill>
                <a:srgbClr val="9C9D9D"/>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Century Gothic" pitchFamily="34" charset="0"/>
              </a:endParaRPr>
            </a:p>
          </p:txBody>
        </p:sp>
        <p:sp>
          <p:nvSpPr>
            <p:cNvPr id="85" name="Felfelé nyíl 84"/>
            <p:cNvSpPr/>
            <p:nvPr/>
          </p:nvSpPr>
          <p:spPr bwMode="auto">
            <a:xfrm rot="10800000">
              <a:off x="2138519" y="3145059"/>
              <a:ext cx="434446" cy="1724101"/>
            </a:xfrm>
            <a:prstGeom prst="upArrow">
              <a:avLst/>
            </a:prstGeom>
            <a:solidFill>
              <a:srgbClr val="002060"/>
            </a:solidFill>
            <a:ln w="9525" cap="flat" cmpd="sng" algn="ctr">
              <a:solidFill>
                <a:srgbClr val="9C9D9D"/>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Century Gothic" pitchFamily="34" charset="0"/>
              </a:endParaRPr>
            </a:p>
          </p:txBody>
        </p:sp>
        <p:sp>
          <p:nvSpPr>
            <p:cNvPr id="86" name="Téglalap 85"/>
            <p:cNvSpPr/>
            <p:nvPr/>
          </p:nvSpPr>
          <p:spPr bwMode="auto">
            <a:xfrm>
              <a:off x="4788024" y="4337550"/>
              <a:ext cx="1090013" cy="72008"/>
            </a:xfrm>
            <a:prstGeom prst="rect">
              <a:avLst/>
            </a:prstGeom>
            <a:solidFill>
              <a:schemeClr val="bg1">
                <a:lumMod val="50000"/>
              </a:schemeClr>
            </a:solidFill>
            <a:ln w="9525" cap="flat" cmpd="sng" algn="ctr">
              <a:solidFill>
                <a:schemeClr val="bg1">
                  <a:lumMod val="50000"/>
                </a:schemeClr>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Century Gothic" pitchFamily="34" charset="0"/>
              </a:endParaRPr>
            </a:p>
          </p:txBody>
        </p:sp>
        <p:sp>
          <p:nvSpPr>
            <p:cNvPr id="87" name="Téglalap 86"/>
            <p:cNvSpPr/>
            <p:nvPr/>
          </p:nvSpPr>
          <p:spPr bwMode="auto">
            <a:xfrm>
              <a:off x="4716016" y="3220952"/>
              <a:ext cx="3168352" cy="45719"/>
            </a:xfrm>
            <a:prstGeom prst="rect">
              <a:avLst/>
            </a:prstGeom>
            <a:solidFill>
              <a:schemeClr val="accent1"/>
            </a:solidFill>
            <a:ln w="9525" cap="flat" cmpd="sng" algn="ctr">
              <a:solidFill>
                <a:srgbClr val="9C9D9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Century Gothic" pitchFamily="34" charset="0"/>
              </a:endParaRPr>
            </a:p>
          </p:txBody>
        </p:sp>
        <p:sp>
          <p:nvSpPr>
            <p:cNvPr id="88" name="Felfelé-lefelé nyíl 87"/>
            <p:cNvSpPr/>
            <p:nvPr/>
          </p:nvSpPr>
          <p:spPr bwMode="auto">
            <a:xfrm>
              <a:off x="7111702" y="3266671"/>
              <a:ext cx="451624" cy="1059180"/>
            </a:xfrm>
            <a:prstGeom prst="upDownArrow">
              <a:avLst/>
            </a:prstGeom>
            <a:solidFill>
              <a:srgbClr val="FF0000"/>
            </a:solidFill>
            <a:ln w="9525" cap="flat" cmpd="sng" algn="ctr">
              <a:solidFill>
                <a:srgbClr val="9C9D9D"/>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Century Gothic" pitchFamily="34" charset="0"/>
              </a:endParaRPr>
            </a:p>
          </p:txBody>
        </p:sp>
        <p:sp>
          <p:nvSpPr>
            <p:cNvPr id="89" name="Felfelé nyíl 88"/>
            <p:cNvSpPr/>
            <p:nvPr/>
          </p:nvSpPr>
          <p:spPr bwMode="auto">
            <a:xfrm rot="10800000">
              <a:off x="7121490" y="2603790"/>
              <a:ext cx="432048" cy="617162"/>
            </a:xfrm>
            <a:prstGeom prst="upArrow">
              <a:avLst/>
            </a:prstGeom>
            <a:solidFill>
              <a:srgbClr val="92D050"/>
            </a:solidFill>
            <a:ln w="9525" cap="flat" cmpd="sng" algn="ctr">
              <a:solidFill>
                <a:srgbClr val="9C9D9D"/>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Century Gothic" pitchFamily="34" charset="0"/>
              </a:endParaRPr>
            </a:p>
          </p:txBody>
        </p:sp>
        <p:sp>
          <p:nvSpPr>
            <p:cNvPr id="90" name="Téglalap 89"/>
            <p:cNvSpPr/>
            <p:nvPr/>
          </p:nvSpPr>
          <p:spPr bwMode="auto">
            <a:xfrm>
              <a:off x="4716015" y="2560129"/>
              <a:ext cx="3168353" cy="45719"/>
            </a:xfrm>
            <a:prstGeom prst="rect">
              <a:avLst/>
            </a:prstGeom>
            <a:solidFill>
              <a:schemeClr val="accent1"/>
            </a:solidFill>
            <a:ln w="9525" cap="flat" cmpd="sng" algn="ctr">
              <a:solidFill>
                <a:srgbClr val="9C9D9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Century Gothic" pitchFamily="34" charset="0"/>
              </a:endParaRPr>
            </a:p>
          </p:txBody>
        </p:sp>
        <p:sp>
          <p:nvSpPr>
            <p:cNvPr id="91" name="Téglalap 90"/>
            <p:cNvSpPr/>
            <p:nvPr/>
          </p:nvSpPr>
          <p:spPr bwMode="auto">
            <a:xfrm>
              <a:off x="6725446" y="4337550"/>
              <a:ext cx="1224136" cy="72008"/>
            </a:xfrm>
            <a:prstGeom prst="rect">
              <a:avLst/>
            </a:prstGeom>
            <a:solidFill>
              <a:schemeClr val="bg1">
                <a:lumMod val="50000"/>
              </a:schemeClr>
            </a:solidFill>
            <a:ln w="9525" cap="flat" cmpd="sng" algn="ctr">
              <a:solidFill>
                <a:schemeClr val="bg1">
                  <a:lumMod val="50000"/>
                </a:schemeClr>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Century Gothic" pitchFamily="34" charset="0"/>
              </a:endParaRPr>
            </a:p>
          </p:txBody>
        </p:sp>
        <p:sp>
          <p:nvSpPr>
            <p:cNvPr id="92" name="Felfelé nyíl 91"/>
            <p:cNvSpPr/>
            <p:nvPr/>
          </p:nvSpPr>
          <p:spPr bwMode="auto">
            <a:xfrm rot="10800000">
              <a:off x="1262029" y="1988840"/>
              <a:ext cx="432048" cy="1059180"/>
            </a:xfrm>
            <a:prstGeom prst="upArrow">
              <a:avLst/>
            </a:prstGeom>
            <a:solidFill>
              <a:srgbClr val="C00000">
                <a:alpha val="70000"/>
              </a:srgbClr>
            </a:solidFill>
            <a:ln w="9525" cap="flat" cmpd="sng" algn="ctr">
              <a:solidFill>
                <a:srgbClr val="C00000"/>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Century Gothic" pitchFamily="34" charset="0"/>
              </a:endParaRPr>
            </a:p>
          </p:txBody>
        </p:sp>
        <p:sp>
          <p:nvSpPr>
            <p:cNvPr id="93" name="Felfelé nyíl 92"/>
            <p:cNvSpPr/>
            <p:nvPr/>
          </p:nvSpPr>
          <p:spPr bwMode="auto">
            <a:xfrm>
              <a:off x="1259631" y="3137113"/>
              <a:ext cx="434446" cy="1732047"/>
            </a:xfrm>
            <a:prstGeom prst="upArrow">
              <a:avLst/>
            </a:prstGeom>
            <a:solidFill>
              <a:srgbClr val="00B0F0">
                <a:alpha val="70000"/>
              </a:srgbClr>
            </a:solidFill>
            <a:ln w="9525" cap="flat" cmpd="sng" algn="ctr">
              <a:solidFill>
                <a:srgbClr val="00B0F0"/>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Century Gothic" pitchFamily="34" charset="0"/>
              </a:endParaRPr>
            </a:p>
          </p:txBody>
        </p:sp>
        <p:cxnSp>
          <p:nvCxnSpPr>
            <p:cNvPr id="94" name="Szögletes összekötő 93"/>
            <p:cNvCxnSpPr/>
            <p:nvPr/>
          </p:nvCxnSpPr>
          <p:spPr bwMode="auto">
            <a:xfrm flipV="1">
              <a:off x="1130829" y="1410848"/>
              <a:ext cx="1763641" cy="540060"/>
            </a:xfrm>
            <a:prstGeom prst="bentConnector3">
              <a:avLst>
                <a:gd name="adj1" fmla="val 94286"/>
              </a:avLst>
            </a:prstGeom>
            <a:solidFill>
              <a:schemeClr val="accent1"/>
            </a:solidFill>
            <a:ln w="5715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Szögletes összekötő 94"/>
            <p:cNvCxnSpPr/>
            <p:nvPr/>
          </p:nvCxnSpPr>
          <p:spPr bwMode="auto">
            <a:xfrm>
              <a:off x="1130829" y="4897406"/>
              <a:ext cx="1763644" cy="403802"/>
            </a:xfrm>
            <a:prstGeom prst="bentConnector3">
              <a:avLst>
                <a:gd name="adj1" fmla="val 94826"/>
              </a:avLst>
            </a:prstGeom>
            <a:solidFill>
              <a:schemeClr val="accent1"/>
            </a:solidFill>
            <a:ln w="5715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 name="Felfelé nyíl 95"/>
            <p:cNvSpPr/>
            <p:nvPr/>
          </p:nvSpPr>
          <p:spPr bwMode="auto">
            <a:xfrm>
              <a:off x="5445989" y="3278370"/>
              <a:ext cx="432048" cy="1059180"/>
            </a:xfrm>
            <a:prstGeom prst="upArrow">
              <a:avLst/>
            </a:prstGeom>
            <a:solidFill>
              <a:srgbClr val="FFC000"/>
            </a:solidFill>
            <a:ln w="9525" cap="flat" cmpd="sng" algn="ctr">
              <a:solidFill>
                <a:srgbClr val="9C9D9D"/>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Century Gothic" pitchFamily="34" charset="0"/>
              </a:endParaRPr>
            </a:p>
          </p:txBody>
        </p:sp>
        <p:sp>
          <p:nvSpPr>
            <p:cNvPr id="97" name="Szövegdoboz 96"/>
            <p:cNvSpPr txBox="1"/>
            <p:nvPr/>
          </p:nvSpPr>
          <p:spPr>
            <a:xfrm>
              <a:off x="1130832" y="836712"/>
              <a:ext cx="2547202" cy="291347"/>
            </a:xfrm>
            <a:prstGeom prst="rect">
              <a:avLst/>
            </a:prstGeom>
            <a:noFill/>
          </p:spPr>
          <p:txBody>
            <a:bodyPr wrap="square" rtlCol="0">
              <a:spAutoFit/>
            </a:bodyPr>
            <a:lstStyle/>
            <a:p>
              <a:r>
                <a:rPr lang="en-US" sz="1200" dirty="0" smtClean="0"/>
                <a:t>Control Area A</a:t>
              </a:r>
              <a:endParaRPr lang="en-US" sz="1200" dirty="0"/>
            </a:p>
          </p:txBody>
        </p:sp>
        <p:sp>
          <p:nvSpPr>
            <p:cNvPr id="98" name="Szövegdoboz 97"/>
            <p:cNvSpPr txBox="1"/>
            <p:nvPr/>
          </p:nvSpPr>
          <p:spPr>
            <a:xfrm>
              <a:off x="1130829" y="5411143"/>
              <a:ext cx="2547202" cy="291347"/>
            </a:xfrm>
            <a:prstGeom prst="rect">
              <a:avLst/>
            </a:prstGeom>
            <a:noFill/>
          </p:spPr>
          <p:txBody>
            <a:bodyPr wrap="square" rtlCol="0">
              <a:spAutoFit/>
            </a:bodyPr>
            <a:lstStyle/>
            <a:p>
              <a:r>
                <a:rPr lang="en-US" sz="1200" dirty="0" smtClean="0"/>
                <a:t>Control Area B</a:t>
              </a:r>
              <a:endParaRPr lang="en-US" sz="1200" dirty="0"/>
            </a:p>
          </p:txBody>
        </p:sp>
        <p:sp>
          <p:nvSpPr>
            <p:cNvPr id="99" name="Téglalap 98"/>
            <p:cNvSpPr/>
            <p:nvPr/>
          </p:nvSpPr>
          <p:spPr bwMode="auto">
            <a:xfrm>
              <a:off x="1130830" y="3065105"/>
              <a:ext cx="1763643" cy="45719"/>
            </a:xfrm>
            <a:prstGeom prst="rect">
              <a:avLst/>
            </a:prstGeom>
            <a:solidFill>
              <a:schemeClr val="bg1">
                <a:lumMod val="50000"/>
              </a:schemeClr>
            </a:solidFill>
            <a:ln w="9525" cap="flat" cmpd="sng" algn="ctr">
              <a:solidFill>
                <a:schemeClr val="bg1">
                  <a:lumMod val="50000"/>
                </a:schemeClr>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Century Gothic" pitchFamily="34" charset="0"/>
              </a:endParaRPr>
            </a:p>
          </p:txBody>
        </p:sp>
        <p:sp>
          <p:nvSpPr>
            <p:cNvPr id="100" name="Szövegdoboz 99"/>
            <p:cNvSpPr txBox="1"/>
            <p:nvPr/>
          </p:nvSpPr>
          <p:spPr>
            <a:xfrm>
              <a:off x="2962951" y="1272348"/>
              <a:ext cx="1321017" cy="275161"/>
            </a:xfrm>
            <a:prstGeom prst="rect">
              <a:avLst/>
            </a:prstGeom>
            <a:noFill/>
          </p:spPr>
          <p:txBody>
            <a:bodyPr wrap="square" rtlCol="0">
              <a:spAutoFit/>
            </a:bodyPr>
            <a:lstStyle/>
            <a:p>
              <a:r>
                <a:rPr lang="hu-HU" sz="1100" dirty="0" smtClean="0"/>
                <a:t>Schedule </a:t>
              </a:r>
              <a:r>
                <a:rPr lang="hu-HU" sz="1100" dirty="0"/>
                <a:t>A</a:t>
              </a:r>
            </a:p>
          </p:txBody>
        </p:sp>
        <p:sp>
          <p:nvSpPr>
            <p:cNvPr id="101" name="Téglalap feliratnak 100"/>
            <p:cNvSpPr/>
            <p:nvPr/>
          </p:nvSpPr>
          <p:spPr bwMode="auto">
            <a:xfrm>
              <a:off x="2962951" y="1850340"/>
              <a:ext cx="1224136" cy="276999"/>
            </a:xfrm>
            <a:prstGeom prst="wedgeRectCallout">
              <a:avLst>
                <a:gd name="adj1" fmla="val -178788"/>
                <a:gd name="adj2" fmla="val 110641"/>
              </a:avLst>
            </a:prstGeom>
            <a:solidFill>
              <a:srgbClr val="C00000">
                <a:alpha val="25000"/>
              </a:srgbClr>
            </a:solidFill>
            <a:ln w="9525" cap="flat" cmpd="sng" algn="ctr">
              <a:solidFill>
                <a:srgbClr val="9C9D9D"/>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r>
                <a:rPr lang="en-US" sz="1100" dirty="0" smtClean="0"/>
                <a:t>   Imbalance </a:t>
              </a:r>
              <a:r>
                <a:rPr lang="hu-HU" sz="1100" dirty="0" smtClean="0"/>
                <a:t>A</a:t>
              </a:r>
              <a:endParaRPr lang="hu-HU" sz="1100" dirty="0"/>
            </a:p>
          </p:txBody>
        </p:sp>
        <p:sp>
          <p:nvSpPr>
            <p:cNvPr id="102" name="Téglalap feliratnak 101"/>
            <p:cNvSpPr/>
            <p:nvPr/>
          </p:nvSpPr>
          <p:spPr bwMode="auto">
            <a:xfrm>
              <a:off x="2962952" y="2421629"/>
              <a:ext cx="1224136" cy="490742"/>
            </a:xfrm>
            <a:prstGeom prst="wedgeRectCallout">
              <a:avLst>
                <a:gd name="adj1" fmla="val -99422"/>
                <a:gd name="adj2" fmla="val -1673"/>
              </a:avLst>
            </a:prstGeom>
            <a:solidFill>
              <a:srgbClr val="C00000">
                <a:alpha val="25000"/>
              </a:srgbClr>
            </a:solidFill>
            <a:ln w="9525" cap="flat" cmpd="sng" algn="ctr">
              <a:solidFill>
                <a:srgbClr val="9C9D9D"/>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r>
                <a:rPr lang="hu-HU" sz="1100" dirty="0" smtClean="0"/>
                <a:t>  </a:t>
              </a:r>
              <a:r>
                <a:rPr lang="en-US" sz="1100" dirty="0" smtClean="0"/>
                <a:t>Demand of SCP A</a:t>
              </a:r>
              <a:endParaRPr lang="en-US" sz="1100" dirty="0"/>
            </a:p>
          </p:txBody>
        </p:sp>
        <p:sp>
          <p:nvSpPr>
            <p:cNvPr id="103" name="Téglalap feliratnak 102"/>
            <p:cNvSpPr/>
            <p:nvPr/>
          </p:nvSpPr>
          <p:spPr bwMode="auto">
            <a:xfrm>
              <a:off x="2962951" y="5134144"/>
              <a:ext cx="1224136" cy="276999"/>
            </a:xfrm>
            <a:prstGeom prst="wedgeRectCallout">
              <a:avLst>
                <a:gd name="adj1" fmla="val -63629"/>
                <a:gd name="adj2" fmla="val -50975"/>
              </a:avLst>
            </a:prstGeom>
            <a:solidFill>
              <a:srgbClr val="00B0F0">
                <a:alpha val="25000"/>
              </a:srgbClr>
            </a:solidFill>
            <a:ln w="9525" cap="flat" cmpd="sng" algn="ctr">
              <a:solidFill>
                <a:srgbClr val="9C9D9D"/>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r>
                <a:rPr lang="hu-HU" sz="1100" dirty="0" smtClean="0"/>
                <a:t>   Schedule B</a:t>
              </a:r>
              <a:endParaRPr lang="hu-HU" sz="1100" dirty="0"/>
            </a:p>
          </p:txBody>
        </p:sp>
        <p:sp>
          <p:nvSpPr>
            <p:cNvPr id="104" name="Téglalap feliratnak 103"/>
            <p:cNvSpPr/>
            <p:nvPr/>
          </p:nvSpPr>
          <p:spPr bwMode="auto">
            <a:xfrm>
              <a:off x="2962952" y="4730660"/>
              <a:ext cx="1224136" cy="276999"/>
            </a:xfrm>
            <a:prstGeom prst="wedgeRectCallout">
              <a:avLst>
                <a:gd name="adj1" fmla="val -167894"/>
                <a:gd name="adj2" fmla="val -150696"/>
              </a:avLst>
            </a:prstGeom>
            <a:solidFill>
              <a:srgbClr val="00B0F0">
                <a:alpha val="25000"/>
              </a:srgbClr>
            </a:solidFill>
            <a:ln w="9525" cap="flat" cmpd="sng" algn="ctr">
              <a:solidFill>
                <a:srgbClr val="9C9D9D"/>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r>
                <a:rPr lang="en-US" sz="1100" dirty="0" smtClean="0"/>
                <a:t>   Imbalance </a:t>
              </a:r>
              <a:r>
                <a:rPr lang="hu-HU" sz="1100" dirty="0" smtClean="0"/>
                <a:t>B</a:t>
              </a:r>
              <a:endParaRPr lang="hu-HU" sz="1100" dirty="0"/>
            </a:p>
          </p:txBody>
        </p:sp>
        <p:sp>
          <p:nvSpPr>
            <p:cNvPr id="105" name="Téglalap feliratnak 104"/>
            <p:cNvSpPr/>
            <p:nvPr/>
          </p:nvSpPr>
          <p:spPr bwMode="auto">
            <a:xfrm>
              <a:off x="2962952" y="4007110"/>
              <a:ext cx="1224136" cy="566050"/>
            </a:xfrm>
            <a:prstGeom prst="wedgeRectCallout">
              <a:avLst>
                <a:gd name="adj1" fmla="val -97866"/>
                <a:gd name="adj2" fmla="val -53683"/>
              </a:avLst>
            </a:prstGeom>
            <a:solidFill>
              <a:srgbClr val="00B0F0">
                <a:alpha val="25000"/>
              </a:srgbClr>
            </a:solidFill>
            <a:ln w="9525" cap="flat" cmpd="sng" algn="ctr">
              <a:solidFill>
                <a:srgbClr val="9C9D9D"/>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r>
                <a:rPr lang="hu-HU" sz="1100" dirty="0" smtClean="0"/>
                <a:t>  </a:t>
              </a:r>
              <a:r>
                <a:rPr lang="en-US" sz="1100" dirty="0" smtClean="0"/>
                <a:t>Demand of SCP B</a:t>
              </a:r>
              <a:endParaRPr lang="en-US" sz="1100" dirty="0"/>
            </a:p>
          </p:txBody>
        </p:sp>
        <p:sp>
          <p:nvSpPr>
            <p:cNvPr id="106" name="Téglalap feliratnak 105"/>
            <p:cNvSpPr/>
            <p:nvPr/>
          </p:nvSpPr>
          <p:spPr bwMode="auto">
            <a:xfrm rot="10800000">
              <a:off x="4388063" y="4533063"/>
              <a:ext cx="1897144" cy="1055759"/>
            </a:xfrm>
            <a:prstGeom prst="wedgeRectCallout">
              <a:avLst/>
            </a:prstGeom>
            <a:solidFill>
              <a:schemeClr val="accent3">
                <a:lumMod val="85000"/>
              </a:schemeClr>
            </a:solidFill>
            <a:ln w="9525" cap="flat" cmpd="sng" algn="ctr">
              <a:solidFill>
                <a:srgbClr val="9C9D9D"/>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Century Gothic" pitchFamily="34" charset="0"/>
              </a:endParaRPr>
            </a:p>
          </p:txBody>
        </p:sp>
        <p:sp>
          <p:nvSpPr>
            <p:cNvPr id="107" name="Téglalap feliratnak 106"/>
            <p:cNvSpPr/>
            <p:nvPr/>
          </p:nvSpPr>
          <p:spPr bwMode="auto">
            <a:xfrm rot="10800000">
              <a:off x="6385334" y="4548612"/>
              <a:ext cx="1897144" cy="1040211"/>
            </a:xfrm>
            <a:prstGeom prst="wedgeRectCallout">
              <a:avLst>
                <a:gd name="adj1" fmla="val 19835"/>
                <a:gd name="adj2" fmla="val 64507"/>
              </a:avLst>
            </a:prstGeom>
            <a:solidFill>
              <a:schemeClr val="accent3">
                <a:lumMod val="85000"/>
              </a:schemeClr>
            </a:solidFill>
            <a:ln w="9525" cap="flat" cmpd="sng" algn="ctr">
              <a:solidFill>
                <a:srgbClr val="9C9D9D"/>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Century Gothic" pitchFamily="34" charset="0"/>
              </a:endParaRPr>
            </a:p>
          </p:txBody>
        </p:sp>
        <p:sp>
          <p:nvSpPr>
            <p:cNvPr id="108" name="Szövegdoboz 107"/>
            <p:cNvSpPr txBox="1"/>
            <p:nvPr/>
          </p:nvSpPr>
          <p:spPr>
            <a:xfrm>
              <a:off x="4388062" y="4623922"/>
              <a:ext cx="1897145" cy="874040"/>
            </a:xfrm>
            <a:prstGeom prst="rect">
              <a:avLst/>
            </a:prstGeom>
            <a:noFill/>
          </p:spPr>
          <p:txBody>
            <a:bodyPr wrap="square" rtlCol="0">
              <a:spAutoFit/>
            </a:bodyPr>
            <a:lstStyle/>
            <a:p>
              <a:pPr algn="ctr"/>
              <a:r>
                <a:rPr lang="en-US" sz="1200" dirty="0" smtClean="0"/>
                <a:t>The total system imbalance and the demand of SCP is counteractive.</a:t>
              </a:r>
              <a:endParaRPr lang="en-US" sz="1200" dirty="0"/>
            </a:p>
          </p:txBody>
        </p:sp>
        <p:sp>
          <p:nvSpPr>
            <p:cNvPr id="109" name="Szövegdoboz 108"/>
            <p:cNvSpPr txBox="1"/>
            <p:nvPr/>
          </p:nvSpPr>
          <p:spPr>
            <a:xfrm>
              <a:off x="6385332" y="4856517"/>
              <a:ext cx="1897145" cy="485578"/>
            </a:xfrm>
            <a:prstGeom prst="rect">
              <a:avLst/>
            </a:prstGeom>
            <a:noFill/>
          </p:spPr>
          <p:txBody>
            <a:bodyPr wrap="square" rtlCol="0">
              <a:spAutoFit/>
            </a:bodyPr>
            <a:lstStyle/>
            <a:p>
              <a:pPr algn="ctr"/>
              <a:r>
                <a:rPr lang="en-US" sz="1200" dirty="0" smtClean="0"/>
                <a:t>The equal part can be saved.</a:t>
              </a:r>
              <a:endParaRPr lang="en-US" sz="1200" dirty="0"/>
            </a:p>
          </p:txBody>
        </p:sp>
        <p:sp>
          <p:nvSpPr>
            <p:cNvPr id="110" name="Szövegdoboz 109"/>
            <p:cNvSpPr txBox="1"/>
            <p:nvPr/>
          </p:nvSpPr>
          <p:spPr>
            <a:xfrm>
              <a:off x="1060576" y="5868094"/>
              <a:ext cx="7310877" cy="776925"/>
            </a:xfrm>
            <a:prstGeom prst="rect">
              <a:avLst/>
            </a:prstGeom>
            <a:noFill/>
          </p:spPr>
          <p:txBody>
            <a:bodyPr wrap="square" rtlCol="0">
              <a:spAutoFit/>
            </a:bodyPr>
            <a:lstStyle/>
            <a:p>
              <a:r>
                <a:rPr lang="en-US" sz="1400" dirty="0"/>
                <a:t>It is system inherent that there are time periods when the Secondary Control Power (“SCP”) demand in some control area is positive while at the same time there is negative secondary control power demand in another control area.</a:t>
              </a:r>
              <a:endParaRPr lang="hu-HU" sz="1400" dirty="0"/>
            </a:p>
          </p:txBody>
        </p:sp>
      </p:grpSp>
    </p:spTree>
    <p:extLst>
      <p:ext uri="{BB962C8B-B14F-4D97-AF65-F5344CB8AC3E}">
        <p14:creationId xmlns:p14="http://schemas.microsoft.com/office/powerpoint/2010/main" val="5016055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pPr>
              <a:defRPr/>
            </a:pPr>
            <a:fld id="{96048061-A2F8-44CE-97AB-116B0BBC5F3E}" type="slidenum">
              <a:rPr lang="en-US" smtClean="0"/>
              <a:pPr>
                <a:defRPr/>
              </a:pPr>
              <a:t>24</a:t>
            </a:fld>
            <a:endParaRPr lang="en-US"/>
          </a:p>
        </p:txBody>
      </p:sp>
      <p:sp>
        <p:nvSpPr>
          <p:cNvPr id="45" name="Text Box 5"/>
          <p:cNvSpPr txBox="1">
            <a:spLocks noChangeArrowheads="1"/>
          </p:cNvSpPr>
          <p:nvPr/>
        </p:nvSpPr>
        <p:spPr bwMode="auto">
          <a:xfrm>
            <a:off x="0" y="0"/>
            <a:ext cx="3131840" cy="400110"/>
          </a:xfrm>
          <a:prstGeom prst="rect">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000" b="1" dirty="0">
                <a:solidFill>
                  <a:schemeClr val="bg1"/>
                </a:solidFill>
                <a:latin typeface="Arial Black" pitchFamily="34" charset="0"/>
              </a:rPr>
              <a:t>Hungarian Energy and Public Utility Regulatory Authority</a:t>
            </a:r>
          </a:p>
        </p:txBody>
      </p:sp>
      <p:sp>
        <p:nvSpPr>
          <p:cNvPr id="41" name="Rectangle 8"/>
          <p:cNvSpPr>
            <a:spLocks noChangeAspect="1" noChangeArrowheads="1"/>
          </p:cNvSpPr>
          <p:nvPr/>
        </p:nvSpPr>
        <p:spPr bwMode="auto">
          <a:xfrm>
            <a:off x="1910832" y="6024564"/>
            <a:ext cx="1152525" cy="428772"/>
          </a:xfrm>
          <a:prstGeom prst="rect">
            <a:avLst/>
          </a:prstGeom>
          <a:solidFill>
            <a:srgbClr val="FF66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42900" indent="-342900" eaLnBrk="0" fontAlgn="auto" hangingPunct="0">
              <a:spcBef>
                <a:spcPts val="0"/>
              </a:spcBef>
              <a:spcAft>
                <a:spcPts val="0"/>
              </a:spcAft>
              <a:buClr>
                <a:srgbClr val="A56547"/>
              </a:buClr>
              <a:buSzPct val="50000"/>
              <a:buFont typeface="Century Gothic" pitchFamily="34" charset="0"/>
              <a:buNone/>
              <a:tabLst>
                <a:tab pos="6005513" algn="r"/>
              </a:tabLst>
            </a:pPr>
            <a:r>
              <a:rPr lang="hu-HU" sz="1200" kern="0" dirty="0">
                <a:solidFill>
                  <a:sysClr val="windowText" lastClr="000000"/>
                </a:solidFill>
              </a:rPr>
              <a:t> </a:t>
            </a:r>
            <a:r>
              <a:rPr lang="hu-HU" sz="1200" b="1" u="sng" kern="0" dirty="0" err="1">
                <a:solidFill>
                  <a:sysClr val="windowText" lastClr="000000"/>
                </a:solidFill>
              </a:rPr>
              <a:t>Common</a:t>
            </a:r>
            <a:r>
              <a:rPr lang="hu-HU" sz="1200" b="1" u="sng" kern="0" dirty="0">
                <a:solidFill>
                  <a:sysClr val="windowText" lastClr="000000"/>
                </a:solidFill>
              </a:rPr>
              <a:t>:</a:t>
            </a:r>
          </a:p>
          <a:p>
            <a:pPr marL="342900" indent="-342900" eaLnBrk="0" fontAlgn="auto" hangingPunct="0">
              <a:spcBef>
                <a:spcPts val="0"/>
              </a:spcBef>
              <a:spcAft>
                <a:spcPts val="0"/>
              </a:spcAft>
              <a:buClr>
                <a:srgbClr val="A56547"/>
              </a:buClr>
              <a:buSzPct val="50000"/>
              <a:buFont typeface="Century Gothic" pitchFamily="34" charset="0"/>
              <a:buNone/>
              <a:tabLst>
                <a:tab pos="6005513" algn="r"/>
              </a:tabLst>
            </a:pPr>
            <a:r>
              <a:rPr lang="hu-HU" sz="1200" kern="0" dirty="0" smtClean="0">
                <a:solidFill>
                  <a:sysClr val="windowText" lastClr="000000"/>
                </a:solidFill>
              </a:rPr>
              <a:t> </a:t>
            </a:r>
            <a:r>
              <a:rPr lang="hu-HU" sz="1200" b="1" kern="0" dirty="0" smtClean="0">
                <a:solidFill>
                  <a:sysClr val="windowText" lastClr="000000"/>
                </a:solidFill>
              </a:rPr>
              <a:t>CAO: </a:t>
            </a:r>
            <a:r>
              <a:rPr lang="hu-HU" sz="1200" kern="0" dirty="0">
                <a:solidFill>
                  <a:sysClr val="windowText" lastClr="000000"/>
                </a:solidFill>
              </a:rPr>
              <a:t>Y, </a:t>
            </a:r>
            <a:r>
              <a:rPr lang="hu-HU" sz="1200" kern="0" dirty="0" smtClean="0">
                <a:solidFill>
                  <a:sysClr val="windowText" lastClr="000000"/>
                </a:solidFill>
              </a:rPr>
              <a:t>M, D</a:t>
            </a:r>
            <a:endParaRPr lang="hu-HU" sz="1200" kern="0" dirty="0">
              <a:solidFill>
                <a:sysClr val="windowText" lastClr="000000"/>
              </a:solidFill>
            </a:endParaRPr>
          </a:p>
        </p:txBody>
      </p:sp>
      <p:sp>
        <p:nvSpPr>
          <p:cNvPr id="48" name="Rectangle 42"/>
          <p:cNvSpPr>
            <a:spLocks noChangeAspect="1" noChangeArrowheads="1"/>
          </p:cNvSpPr>
          <p:nvPr/>
        </p:nvSpPr>
        <p:spPr bwMode="auto">
          <a:xfrm>
            <a:off x="4358757" y="6024563"/>
            <a:ext cx="1152525" cy="581025"/>
          </a:xfrm>
          <a:prstGeom prst="rect">
            <a:avLst/>
          </a:prstGeom>
          <a:solidFill>
            <a:srgbClr val="33CCCC"/>
          </a:solidFill>
          <a:ln w="9525">
            <a:solidFill>
              <a:srgbClr val="000000"/>
            </a:solidFill>
            <a:miter lim="800000"/>
            <a:headEnd/>
            <a:tailEnd/>
          </a:ln>
          <a:effectLst/>
          <a:extLst/>
        </p:spPr>
        <p:txBody>
          <a:bodyPr lIns="0" tIns="0" rIns="0" bIns="0"/>
          <a:lstStyle/>
          <a:p>
            <a:pPr marL="342900" marR="0" lvl="0" indent="-342900" defTabSz="914400" eaLnBrk="0" fontAlgn="auto" latinLnBrk="0" hangingPunct="0">
              <a:lnSpc>
                <a:spcPct val="100000"/>
              </a:lnSpc>
              <a:spcBef>
                <a:spcPts val="0"/>
              </a:spcBef>
              <a:spcAft>
                <a:spcPts val="0"/>
              </a:spcAft>
              <a:buClr>
                <a:srgbClr val="A56547"/>
              </a:buClr>
              <a:buSzPct val="50000"/>
              <a:buFont typeface="Century Gothic" pitchFamily="34" charset="0"/>
              <a:buNone/>
              <a:tabLst>
                <a:tab pos="6005513" algn="r"/>
              </a:tabLst>
              <a:defRPr/>
            </a:pPr>
            <a:r>
              <a:rPr kumimoji="0" lang="hu-HU" sz="1200" b="1" i="0" u="none" strike="noStrike" kern="0" cap="none" spc="0" normalizeH="0" baseline="0" noProof="0" dirty="0">
                <a:ln>
                  <a:noFill/>
                </a:ln>
                <a:solidFill>
                  <a:sysClr val="windowText" lastClr="000000"/>
                </a:solidFill>
                <a:effectLst/>
                <a:uLnTx/>
                <a:uFillTx/>
              </a:rPr>
              <a:t> </a:t>
            </a:r>
            <a:r>
              <a:rPr kumimoji="0" lang="hu-HU" sz="1200" b="1" i="0" u="sng" strike="noStrike" kern="0" cap="none" spc="0" normalizeH="0" baseline="0" noProof="0" dirty="0" err="1">
                <a:ln>
                  <a:noFill/>
                </a:ln>
                <a:solidFill>
                  <a:sysClr val="windowText" lastClr="000000"/>
                </a:solidFill>
                <a:effectLst/>
                <a:uLnTx/>
                <a:uFillTx/>
              </a:rPr>
              <a:t>Common</a:t>
            </a:r>
            <a:r>
              <a:rPr kumimoji="0" lang="hu-HU" sz="1200" b="1" i="0" u="sng" strike="noStrike" kern="0" cap="none" spc="0" normalizeH="0" baseline="0" noProof="0" dirty="0">
                <a:ln>
                  <a:noFill/>
                </a:ln>
                <a:solidFill>
                  <a:sysClr val="windowText" lastClr="000000"/>
                </a:solidFill>
                <a:effectLst/>
                <a:uLnTx/>
                <a:uFillTx/>
              </a:rPr>
              <a:t>:</a:t>
            </a:r>
          </a:p>
          <a:p>
            <a:pPr marL="342900" marR="0" lvl="0" indent="-342900" defTabSz="914400" eaLnBrk="0" fontAlgn="auto" latinLnBrk="0" hangingPunct="0">
              <a:lnSpc>
                <a:spcPct val="100000"/>
              </a:lnSpc>
              <a:spcBef>
                <a:spcPts val="0"/>
              </a:spcBef>
              <a:spcAft>
                <a:spcPts val="0"/>
              </a:spcAft>
              <a:buClr>
                <a:srgbClr val="A56547"/>
              </a:buClr>
              <a:buSzPct val="50000"/>
              <a:buFont typeface="Century Gothic" pitchFamily="34" charset="0"/>
              <a:buNone/>
              <a:tabLst>
                <a:tab pos="6005513" algn="r"/>
              </a:tabLst>
              <a:defRPr/>
            </a:pPr>
            <a:r>
              <a:rPr kumimoji="0" lang="hu-HU" sz="1200" b="0" i="0" u="none" strike="noStrike" kern="0" cap="none" spc="0" normalizeH="0" baseline="0" noProof="0" dirty="0">
                <a:ln>
                  <a:noFill/>
                </a:ln>
                <a:solidFill>
                  <a:sysClr val="windowText" lastClr="000000"/>
                </a:solidFill>
                <a:effectLst/>
                <a:uLnTx/>
                <a:uFillTx/>
              </a:rPr>
              <a:t> </a:t>
            </a:r>
            <a:r>
              <a:rPr kumimoji="0" lang="hu-HU" sz="1200" b="1" i="0" u="none" strike="noStrike" kern="0" cap="none" spc="0" normalizeH="0" baseline="0" noProof="0" dirty="0">
                <a:ln>
                  <a:noFill/>
                </a:ln>
                <a:solidFill>
                  <a:sysClr val="windowText" lastClr="000000"/>
                </a:solidFill>
                <a:effectLst/>
                <a:uLnTx/>
                <a:uFillTx/>
              </a:rPr>
              <a:t>MAVIR:</a:t>
            </a:r>
            <a:r>
              <a:rPr kumimoji="0" lang="hu-HU" sz="1200" b="0" i="0" u="none" strike="noStrike" kern="0" cap="none" spc="0" normalizeH="0" baseline="0" noProof="0" dirty="0">
                <a:ln>
                  <a:noFill/>
                </a:ln>
                <a:solidFill>
                  <a:sysClr val="windowText" lastClr="000000"/>
                </a:solidFill>
                <a:effectLst/>
                <a:uLnTx/>
                <a:uFillTx/>
                <a:latin typeface="Arial" charset="0"/>
              </a:rPr>
              <a:t> D</a:t>
            </a:r>
          </a:p>
          <a:p>
            <a:pPr marL="342900" marR="0" lvl="0" indent="-342900" defTabSz="914400" eaLnBrk="0" fontAlgn="auto" latinLnBrk="0" hangingPunct="0">
              <a:lnSpc>
                <a:spcPct val="100000"/>
              </a:lnSpc>
              <a:spcBef>
                <a:spcPts val="0"/>
              </a:spcBef>
              <a:spcAft>
                <a:spcPts val="0"/>
              </a:spcAft>
              <a:buClr>
                <a:srgbClr val="A56547"/>
              </a:buClr>
              <a:buSzPct val="50000"/>
              <a:buFont typeface="Century Gothic" pitchFamily="34" charset="0"/>
              <a:buNone/>
              <a:tabLst>
                <a:tab pos="6005513" algn="r"/>
              </a:tabLst>
              <a:defRPr/>
            </a:pPr>
            <a:r>
              <a:rPr kumimoji="0" lang="hu-HU" sz="1200" b="0" i="0" u="none" strike="noStrike" kern="0" cap="none" spc="0" normalizeH="0" baseline="0" noProof="0" dirty="0">
                <a:ln>
                  <a:noFill/>
                </a:ln>
                <a:solidFill>
                  <a:sysClr val="windowText" lastClr="000000"/>
                </a:solidFill>
                <a:effectLst/>
                <a:uLnTx/>
                <a:uFillTx/>
                <a:latin typeface="Century Gothic"/>
              </a:rPr>
              <a:t> </a:t>
            </a:r>
            <a:r>
              <a:rPr kumimoji="0" lang="hu-HU" sz="1200" b="1" i="0" u="none" strike="noStrike" kern="0" cap="none" spc="0" normalizeH="0" baseline="0" noProof="0" dirty="0">
                <a:ln>
                  <a:noFill/>
                </a:ln>
                <a:solidFill>
                  <a:sysClr val="windowText" lastClr="000000"/>
                </a:solidFill>
                <a:effectLst/>
                <a:uLnTx/>
                <a:uFillTx/>
                <a:latin typeface="Century Gothic"/>
              </a:rPr>
              <a:t>EMS:</a:t>
            </a:r>
            <a:r>
              <a:rPr kumimoji="0" lang="hu-HU" sz="1200" b="0" i="0" u="none" strike="noStrike" kern="0" cap="none" spc="0" normalizeH="0" baseline="0" noProof="0" dirty="0">
                <a:ln>
                  <a:noFill/>
                </a:ln>
                <a:solidFill>
                  <a:sysClr val="windowText" lastClr="000000"/>
                </a:solidFill>
                <a:effectLst/>
                <a:uLnTx/>
                <a:uFillTx/>
                <a:latin typeface="Century Gothic"/>
              </a:rPr>
              <a:t> Y, M, ID</a:t>
            </a:r>
          </a:p>
        </p:txBody>
      </p:sp>
      <p:grpSp>
        <p:nvGrpSpPr>
          <p:cNvPr id="4" name="Csoportba foglalás 3"/>
          <p:cNvGrpSpPr/>
          <p:nvPr/>
        </p:nvGrpSpPr>
        <p:grpSpPr>
          <a:xfrm>
            <a:off x="467544" y="1223435"/>
            <a:ext cx="8200219" cy="5167046"/>
            <a:chOff x="542407" y="1474788"/>
            <a:chExt cx="8064500" cy="4915693"/>
          </a:xfrm>
        </p:grpSpPr>
        <p:pic>
          <p:nvPicPr>
            <p:cNvPr id="4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4570" y="2024063"/>
              <a:ext cx="6200775"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10"/>
            <p:cNvSpPr>
              <a:spLocks noChangeAspect="1" noChangeArrowheads="1"/>
            </p:cNvSpPr>
            <p:nvPr/>
          </p:nvSpPr>
          <p:spPr bwMode="auto">
            <a:xfrm>
              <a:off x="6663805" y="3937001"/>
              <a:ext cx="1943101" cy="581025"/>
            </a:xfrm>
            <a:prstGeom prst="rect">
              <a:avLst/>
            </a:prstGeom>
            <a:solidFill>
              <a:srgbClr val="33CCCC"/>
            </a:solidFill>
            <a:ln w="9525">
              <a:solidFill>
                <a:srgbClr val="000000"/>
              </a:solidFill>
              <a:miter lim="800000"/>
              <a:headEnd/>
              <a:tailEnd/>
            </a:ln>
            <a:effectLst/>
            <a:extLst/>
          </p:spPr>
          <p:txBody>
            <a:bodyPr lIns="0" tIns="0" rIns="0" bIns="0"/>
            <a:lstStyle/>
            <a:p>
              <a:pPr marL="342900" marR="0" lvl="0" indent="-342900" defTabSz="914400" eaLnBrk="0" fontAlgn="auto" latinLnBrk="0" hangingPunct="0">
                <a:lnSpc>
                  <a:spcPct val="100000"/>
                </a:lnSpc>
                <a:spcBef>
                  <a:spcPts val="0"/>
                </a:spcBef>
                <a:spcAft>
                  <a:spcPts val="0"/>
                </a:spcAft>
                <a:buClr>
                  <a:srgbClr val="A56547"/>
                </a:buClr>
                <a:buSzPct val="50000"/>
                <a:buFont typeface="Century Gothic" pitchFamily="34" charset="0"/>
                <a:buNone/>
                <a:tabLst>
                  <a:tab pos="6005513" algn="r"/>
                </a:tabLst>
                <a:defRPr/>
              </a:pPr>
              <a:r>
                <a:rPr kumimoji="0" lang="hu-HU" sz="1200" b="1" i="0" u="none" strike="noStrike" kern="0" cap="none" spc="0" normalizeH="0" baseline="0" noProof="0" dirty="0">
                  <a:ln>
                    <a:noFill/>
                  </a:ln>
                  <a:solidFill>
                    <a:sysClr val="windowText" lastClr="000000"/>
                  </a:solidFill>
                  <a:effectLst/>
                  <a:uLnTx/>
                  <a:uFillTx/>
                </a:rPr>
                <a:t> </a:t>
              </a:r>
              <a:r>
                <a:rPr kumimoji="0" lang="hu-HU" sz="1200" b="1" i="0" u="sng" strike="noStrike" kern="0" cap="none" spc="0" normalizeH="0" baseline="0" noProof="0" dirty="0" err="1">
                  <a:ln>
                    <a:noFill/>
                  </a:ln>
                  <a:solidFill>
                    <a:sysClr val="windowText" lastClr="000000"/>
                  </a:solidFill>
                  <a:effectLst/>
                  <a:uLnTx/>
                  <a:uFillTx/>
                </a:rPr>
                <a:t>Common</a:t>
              </a:r>
              <a:r>
                <a:rPr kumimoji="0" lang="hu-HU" sz="1200" b="1" i="0" u="sng" strike="noStrike" kern="0" cap="none" spc="0" normalizeH="0" baseline="0" noProof="0" dirty="0">
                  <a:ln>
                    <a:noFill/>
                  </a:ln>
                  <a:solidFill>
                    <a:sysClr val="windowText" lastClr="000000"/>
                  </a:solidFill>
                  <a:effectLst/>
                  <a:uLnTx/>
                  <a:uFillTx/>
                </a:rPr>
                <a:t>:</a:t>
              </a:r>
            </a:p>
            <a:p>
              <a:pPr marL="342900" marR="0" lvl="0" indent="-342900" defTabSz="914400" eaLnBrk="0" fontAlgn="auto" latinLnBrk="0" hangingPunct="0">
                <a:lnSpc>
                  <a:spcPct val="100000"/>
                </a:lnSpc>
                <a:spcBef>
                  <a:spcPts val="0"/>
                </a:spcBef>
                <a:spcAft>
                  <a:spcPts val="0"/>
                </a:spcAft>
                <a:buClr>
                  <a:srgbClr val="A56547"/>
                </a:buClr>
                <a:buSzPct val="50000"/>
                <a:buFont typeface="Century Gothic" pitchFamily="34" charset="0"/>
                <a:buNone/>
                <a:tabLst>
                  <a:tab pos="6005513" algn="r"/>
                </a:tabLst>
                <a:defRPr/>
              </a:pPr>
              <a:r>
                <a:rPr kumimoji="0" lang="hu-HU" sz="1200" b="0" i="0" u="none" strike="noStrike" kern="0" cap="none" spc="0" normalizeH="0" baseline="0" noProof="0" dirty="0">
                  <a:ln>
                    <a:noFill/>
                  </a:ln>
                  <a:solidFill>
                    <a:sysClr val="windowText" lastClr="000000"/>
                  </a:solidFill>
                  <a:effectLst/>
                  <a:uLnTx/>
                  <a:uFillTx/>
                </a:rPr>
                <a:t> </a:t>
              </a:r>
              <a:r>
                <a:rPr kumimoji="0" lang="hu-HU" sz="1200" b="1" i="0" u="none" strike="noStrike" kern="0" cap="none" spc="0" normalizeH="0" baseline="0" noProof="0" dirty="0">
                  <a:ln>
                    <a:noFill/>
                  </a:ln>
                  <a:solidFill>
                    <a:sysClr val="windowText" lastClr="000000"/>
                  </a:solidFill>
                  <a:effectLst/>
                  <a:uLnTx/>
                  <a:uFillTx/>
                </a:rPr>
                <a:t>MAVIR:</a:t>
              </a:r>
              <a:r>
                <a:rPr kumimoji="0" lang="hu-HU" sz="1200" b="0" i="0" u="none" strike="noStrike" kern="0" cap="none" spc="0" normalizeH="0" baseline="0" noProof="0" dirty="0">
                  <a:ln>
                    <a:noFill/>
                  </a:ln>
                  <a:solidFill>
                    <a:sysClr val="windowText" lastClr="000000"/>
                  </a:solidFill>
                  <a:effectLst/>
                  <a:uLnTx/>
                  <a:uFillTx/>
                  <a:latin typeface="Arial" charset="0"/>
                </a:rPr>
                <a:t> </a:t>
              </a:r>
              <a:r>
                <a:rPr kumimoji="0" lang="hu-HU" sz="1200" b="0" i="0" u="none" strike="noStrike" kern="0" cap="none" spc="0" normalizeH="0" baseline="0" noProof="0" dirty="0">
                  <a:ln>
                    <a:noFill/>
                  </a:ln>
                  <a:solidFill>
                    <a:sysClr val="windowText" lastClr="000000"/>
                  </a:solidFill>
                  <a:effectLst/>
                  <a:uLnTx/>
                  <a:uFillTx/>
                </a:rPr>
                <a:t>Y</a:t>
              </a:r>
              <a:r>
                <a:rPr kumimoji="0" lang="hu-HU" sz="1200" b="0" i="0" u="none" strike="noStrike" kern="0" cap="none" spc="0" normalizeH="0" baseline="0" noProof="0" dirty="0" smtClean="0">
                  <a:ln>
                    <a:noFill/>
                  </a:ln>
                  <a:solidFill>
                    <a:sysClr val="windowText" lastClr="000000"/>
                  </a:solidFill>
                  <a:effectLst/>
                  <a:uLnTx/>
                  <a:uFillTx/>
                </a:rPr>
                <a:t>, M</a:t>
              </a:r>
              <a:endParaRPr kumimoji="0" lang="hu-HU" sz="1200" b="0" i="0" u="none" strike="noStrike" kern="0" cap="none" spc="0" normalizeH="0" baseline="0" noProof="0" dirty="0">
                <a:ln>
                  <a:noFill/>
                </a:ln>
                <a:solidFill>
                  <a:sysClr val="windowText" lastClr="000000"/>
                </a:solidFill>
                <a:effectLst/>
                <a:uLnTx/>
                <a:uFillTx/>
                <a:latin typeface="Arial" charset="0"/>
              </a:endParaRPr>
            </a:p>
            <a:p>
              <a:pPr marL="342900" marR="0" lvl="0" indent="-342900" defTabSz="914400" eaLnBrk="0" fontAlgn="auto" latinLnBrk="0" hangingPunct="0">
                <a:lnSpc>
                  <a:spcPct val="100000"/>
                </a:lnSpc>
                <a:spcBef>
                  <a:spcPts val="0"/>
                </a:spcBef>
                <a:spcAft>
                  <a:spcPts val="0"/>
                </a:spcAft>
                <a:buClr>
                  <a:srgbClr val="A56547"/>
                </a:buClr>
                <a:buSzPct val="50000"/>
                <a:buFont typeface="Century Gothic" pitchFamily="34" charset="0"/>
                <a:buNone/>
                <a:tabLst>
                  <a:tab pos="6005513" algn="r"/>
                </a:tabLst>
                <a:defRPr/>
              </a:pPr>
              <a:r>
                <a:rPr kumimoji="0" lang="hu-HU" sz="1200" b="0" i="0" u="none" strike="noStrike" kern="0" cap="none" spc="0" normalizeH="0" baseline="0" noProof="0" dirty="0">
                  <a:ln>
                    <a:noFill/>
                  </a:ln>
                  <a:solidFill>
                    <a:sysClr val="windowText" lastClr="000000"/>
                  </a:solidFill>
                  <a:effectLst/>
                  <a:uLnTx/>
                  <a:uFillTx/>
                </a:rPr>
                <a:t> </a:t>
              </a:r>
              <a:r>
                <a:rPr kumimoji="0" lang="hu-HU" sz="1200" b="1" i="0" u="none" strike="noStrike" kern="0" cap="none" spc="0" normalizeH="0" baseline="0" noProof="0" dirty="0" smtClean="0">
                  <a:ln>
                    <a:noFill/>
                  </a:ln>
                  <a:solidFill>
                    <a:sysClr val="windowText" lastClr="000000"/>
                  </a:solidFill>
                  <a:effectLst/>
                  <a:uLnTx/>
                  <a:uFillTx/>
                </a:rPr>
                <a:t>TRANSELECTRICA:</a:t>
              </a:r>
              <a:r>
                <a:rPr kumimoji="0" lang="hu-HU" sz="1200" b="0" i="0" u="none" strike="noStrike" kern="0" cap="none" spc="0" normalizeH="0" baseline="0" noProof="0" dirty="0" smtClean="0">
                  <a:ln>
                    <a:noFill/>
                  </a:ln>
                  <a:solidFill>
                    <a:sysClr val="windowText" lastClr="000000"/>
                  </a:solidFill>
                  <a:effectLst/>
                  <a:uLnTx/>
                  <a:uFillTx/>
                </a:rPr>
                <a:t> D, ID</a:t>
              </a:r>
              <a:endParaRPr kumimoji="0" lang="hu-HU" sz="1200" b="0" i="0" u="none" strike="noStrike" kern="0" cap="none" spc="0" normalizeH="0" baseline="0" noProof="0" dirty="0">
                <a:ln>
                  <a:noFill/>
                </a:ln>
                <a:solidFill>
                  <a:sysClr val="windowText" lastClr="000000"/>
                </a:solidFill>
                <a:effectLst/>
                <a:uLnTx/>
                <a:uFillTx/>
                <a:latin typeface="Century Gothic"/>
              </a:endParaRPr>
            </a:p>
          </p:txBody>
        </p:sp>
        <p:sp>
          <p:nvSpPr>
            <p:cNvPr id="43" name="Rectangle 11"/>
            <p:cNvSpPr>
              <a:spLocks noChangeAspect="1" noChangeArrowheads="1"/>
            </p:cNvSpPr>
            <p:nvPr/>
          </p:nvSpPr>
          <p:spPr bwMode="auto">
            <a:xfrm>
              <a:off x="7022582" y="1776413"/>
              <a:ext cx="1584325" cy="431800"/>
            </a:xfrm>
            <a:prstGeom prst="rect">
              <a:avLst/>
            </a:prstGeom>
            <a:solidFill>
              <a:srgbClr val="FFC000"/>
            </a:solidFill>
            <a:ln w="9525">
              <a:solidFill>
                <a:srgbClr val="000000"/>
              </a:solidFill>
              <a:miter lim="800000"/>
              <a:headEnd/>
              <a:tailEnd/>
            </a:ln>
            <a:effectLs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tab pos="6005513" algn="r"/>
                </a:tabLst>
                <a:defRPr/>
              </a:pPr>
              <a:r>
                <a:rPr kumimoji="0" lang="hu-HU" sz="1200" b="1" i="0" u="sng" strike="noStrike" kern="0" cap="none" spc="0" normalizeH="0" baseline="0" noProof="0" dirty="0">
                  <a:ln>
                    <a:noFill/>
                  </a:ln>
                  <a:solidFill>
                    <a:sysClr val="windowText" lastClr="000000"/>
                  </a:solidFill>
                  <a:effectLst/>
                  <a:uLnTx/>
                  <a:uFillTx/>
                </a:rPr>
                <a:t> </a:t>
              </a:r>
              <a:r>
                <a:rPr kumimoji="0" lang="hu-HU" sz="1200" b="1" i="0" u="sng" strike="noStrike" kern="0" cap="none" spc="0" normalizeH="0" baseline="0" noProof="0" dirty="0" err="1">
                  <a:ln>
                    <a:noFill/>
                  </a:ln>
                  <a:solidFill>
                    <a:sysClr val="windowText" lastClr="000000"/>
                  </a:solidFill>
                  <a:effectLst/>
                  <a:uLnTx/>
                  <a:uFillTx/>
                </a:rPr>
                <a:t>One-sided</a:t>
              </a:r>
              <a:r>
                <a:rPr kumimoji="0" lang="hu-HU" sz="1200" b="1" i="0" u="sng" strike="noStrike" kern="0" cap="none" spc="0" normalizeH="0" baseline="0" noProof="0" dirty="0">
                  <a:ln>
                    <a:noFill/>
                  </a:ln>
                  <a:solidFill>
                    <a:sysClr val="windowText" lastClr="000000"/>
                  </a:solidFill>
                  <a:effectLst/>
                  <a:uLnTx/>
                  <a:uFillTx/>
                </a:rPr>
                <a:t> </a:t>
              </a:r>
              <a:r>
                <a:rPr kumimoji="0" lang="hu-HU" sz="1200" b="1" i="0" u="sng" strike="noStrike" kern="0" cap="none" spc="0" normalizeH="0" baseline="0" noProof="0" dirty="0" err="1">
                  <a:ln>
                    <a:noFill/>
                  </a:ln>
                  <a:solidFill>
                    <a:sysClr val="windowText" lastClr="000000"/>
                  </a:solidFill>
                  <a:effectLst/>
                  <a:uLnTx/>
                  <a:uFillTx/>
                </a:rPr>
                <a:t>auction</a:t>
              </a:r>
              <a:r>
                <a:rPr kumimoji="0" lang="hu-HU" sz="1200" b="1" i="0" u="sng" strike="noStrike" kern="0" cap="none" spc="0" normalizeH="0" baseline="0" noProof="0" dirty="0">
                  <a:ln>
                    <a:noFill/>
                  </a:ln>
                  <a:solidFill>
                    <a:sysClr val="windowText" lastClr="000000"/>
                  </a:solidFill>
                  <a:effectLst/>
                  <a:uLnTx/>
                  <a:uFillTx/>
                </a:rPr>
                <a:t>:</a:t>
              </a:r>
            </a:p>
            <a:p>
              <a:pPr marL="342900" marR="0" lvl="0" indent="-342900" defTabSz="914400" eaLnBrk="0" fontAlgn="auto" latinLnBrk="0" hangingPunct="0">
                <a:lnSpc>
                  <a:spcPct val="100000"/>
                </a:lnSpc>
                <a:spcBef>
                  <a:spcPts val="0"/>
                </a:spcBef>
                <a:spcAft>
                  <a:spcPts val="0"/>
                </a:spcAft>
                <a:buClr>
                  <a:srgbClr val="A56547"/>
                </a:buClr>
                <a:buSzPct val="50000"/>
                <a:buFont typeface="Century Gothic" pitchFamily="34" charset="0"/>
                <a:buNone/>
                <a:tabLst>
                  <a:tab pos="6005513" algn="r"/>
                </a:tabLst>
                <a:defRPr/>
              </a:pPr>
              <a:r>
                <a:rPr kumimoji="0" lang="hu-HU" sz="1200" b="0" i="0" u="none" strike="noStrike" kern="0" cap="none" spc="0" normalizeH="0" baseline="0" noProof="0" dirty="0">
                  <a:ln>
                    <a:noFill/>
                  </a:ln>
                  <a:solidFill>
                    <a:sysClr val="windowText" lastClr="000000"/>
                  </a:solidFill>
                  <a:effectLst/>
                  <a:uLnTx/>
                  <a:uFillTx/>
                </a:rPr>
                <a:t> </a:t>
              </a:r>
              <a:r>
                <a:rPr kumimoji="0" lang="hu-HU" sz="1200" b="1" i="0" u="none" strike="noStrike" kern="0" cap="none" spc="0" normalizeH="0" baseline="0" noProof="0" dirty="0">
                  <a:ln>
                    <a:noFill/>
                  </a:ln>
                  <a:solidFill>
                    <a:sysClr val="windowText" lastClr="000000"/>
                  </a:solidFill>
                  <a:effectLst/>
                  <a:uLnTx/>
                  <a:uFillTx/>
                </a:rPr>
                <a:t>MAVIR:</a:t>
              </a:r>
              <a:r>
                <a:rPr kumimoji="0" lang="hu-HU" sz="1200" b="0" i="0" u="none" strike="noStrike" kern="0" cap="none" spc="0" normalizeH="0" baseline="0" noProof="0" dirty="0">
                  <a:ln>
                    <a:noFill/>
                  </a:ln>
                  <a:solidFill>
                    <a:sysClr val="windowText" lastClr="000000"/>
                  </a:solidFill>
                  <a:effectLst/>
                  <a:uLnTx/>
                  <a:uFillTx/>
                </a:rPr>
                <a:t> M, D </a:t>
              </a:r>
            </a:p>
          </p:txBody>
        </p:sp>
        <p:sp>
          <p:nvSpPr>
            <p:cNvPr id="44" name="Rectangle 12"/>
            <p:cNvSpPr>
              <a:spLocks noChangeAspect="1" noChangeArrowheads="1"/>
            </p:cNvSpPr>
            <p:nvPr/>
          </p:nvSpPr>
          <p:spPr bwMode="auto">
            <a:xfrm>
              <a:off x="3269732" y="2033588"/>
              <a:ext cx="1441450" cy="576263"/>
            </a:xfrm>
            <a:prstGeom prst="rect">
              <a:avLst/>
            </a:prstGeom>
            <a:solidFill>
              <a:srgbClr val="FF66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42900" marR="0" lvl="0" indent="-342900" defTabSz="914400" eaLnBrk="0" fontAlgn="auto" latinLnBrk="0" hangingPunct="0">
                <a:lnSpc>
                  <a:spcPct val="100000"/>
                </a:lnSpc>
                <a:spcBef>
                  <a:spcPts val="0"/>
                </a:spcBef>
                <a:spcAft>
                  <a:spcPts val="0"/>
                </a:spcAft>
                <a:buClr>
                  <a:srgbClr val="A56547"/>
                </a:buClr>
                <a:buSzPct val="50000"/>
                <a:buFont typeface="Century Gothic" pitchFamily="34" charset="0"/>
                <a:buNone/>
                <a:tabLst>
                  <a:tab pos="6005513" algn="r"/>
                </a:tabLst>
                <a:defRPr/>
              </a:pPr>
              <a:r>
                <a:rPr kumimoji="0" lang="hu-HU" sz="1200" b="1" i="0" u="sng" strike="noStrike" kern="0" cap="none" spc="0" normalizeH="0" baseline="0" noProof="0" dirty="0">
                  <a:ln>
                    <a:noFill/>
                  </a:ln>
                  <a:solidFill>
                    <a:sysClr val="windowText" lastClr="000000"/>
                  </a:solidFill>
                  <a:effectLst/>
                  <a:uLnTx/>
                  <a:uFillTx/>
                </a:rPr>
                <a:t> </a:t>
              </a:r>
              <a:r>
                <a:rPr kumimoji="0" lang="hu-HU" sz="1200" b="1" i="0" u="sng" strike="noStrike" kern="0" cap="none" spc="0" normalizeH="0" baseline="0" noProof="0" dirty="0" err="1">
                  <a:ln>
                    <a:noFill/>
                  </a:ln>
                  <a:solidFill>
                    <a:sysClr val="windowText" lastClr="000000"/>
                  </a:solidFill>
                  <a:effectLst/>
                  <a:uLnTx/>
                  <a:uFillTx/>
                </a:rPr>
                <a:t>Common</a:t>
              </a:r>
              <a:r>
                <a:rPr kumimoji="0" lang="hu-HU" sz="1200" b="1" i="0" u="sng" strike="noStrike" kern="0" cap="none" spc="0" normalizeH="0" baseline="0" noProof="0" dirty="0">
                  <a:ln>
                    <a:noFill/>
                  </a:ln>
                  <a:solidFill>
                    <a:sysClr val="windowText" lastClr="000000"/>
                  </a:solidFill>
                  <a:effectLst/>
                  <a:uLnTx/>
                  <a:uFillTx/>
                </a:rPr>
                <a:t>:</a:t>
              </a:r>
            </a:p>
            <a:p>
              <a:pPr marL="342900" marR="0" lvl="0" indent="-342900" defTabSz="914400" eaLnBrk="0" fontAlgn="auto" latinLnBrk="0" hangingPunct="0">
                <a:lnSpc>
                  <a:spcPct val="100000"/>
                </a:lnSpc>
                <a:spcBef>
                  <a:spcPts val="0"/>
                </a:spcBef>
                <a:spcAft>
                  <a:spcPts val="0"/>
                </a:spcAft>
                <a:buClr>
                  <a:srgbClr val="A56547"/>
                </a:buClr>
                <a:buSzPct val="50000"/>
                <a:buFont typeface="Century Gothic" pitchFamily="34" charset="0"/>
                <a:buNone/>
                <a:tabLst>
                  <a:tab pos="6005513" algn="r"/>
                </a:tabLst>
                <a:defRPr/>
              </a:pPr>
              <a:r>
                <a:rPr kumimoji="0" lang="hu-HU" sz="1200" b="0" i="0" u="none" strike="noStrike" kern="0" cap="none" spc="0" normalizeH="0" baseline="0" noProof="0" dirty="0">
                  <a:ln>
                    <a:noFill/>
                  </a:ln>
                  <a:solidFill>
                    <a:sysClr val="windowText" lastClr="000000"/>
                  </a:solidFill>
                  <a:effectLst/>
                  <a:uLnTx/>
                  <a:uFillTx/>
                </a:rPr>
                <a:t> </a:t>
              </a:r>
              <a:r>
                <a:rPr kumimoji="0" lang="hu-HU" sz="1200" b="1" i="0" u="none" strike="noStrike" kern="0" cap="none" spc="0" normalizeH="0" baseline="0" noProof="0" dirty="0">
                  <a:ln>
                    <a:noFill/>
                  </a:ln>
                  <a:solidFill>
                    <a:sysClr val="windowText" lastClr="000000"/>
                  </a:solidFill>
                  <a:effectLst/>
                  <a:uLnTx/>
                  <a:uFillTx/>
                  <a:latin typeface="Century Gothic"/>
                </a:rPr>
                <a:t>CAO</a:t>
              </a:r>
              <a:r>
                <a:rPr kumimoji="0" lang="hu-HU" sz="1200" b="0" i="0" u="none" strike="noStrike" kern="0" cap="none" spc="0" normalizeH="0" baseline="0" noProof="0" dirty="0">
                  <a:ln>
                    <a:noFill/>
                  </a:ln>
                  <a:solidFill>
                    <a:sysClr val="windowText" lastClr="000000"/>
                  </a:solidFill>
                  <a:effectLst/>
                  <a:uLnTx/>
                  <a:uFillTx/>
                  <a:latin typeface="Century Gothic"/>
                </a:rPr>
                <a:t>: Y, </a:t>
              </a:r>
              <a:r>
                <a:rPr kumimoji="0" lang="hu-HU" sz="1200" b="0" i="0" u="none" strike="noStrike" kern="0" cap="none" spc="0" normalizeH="0" baseline="0" noProof="0" dirty="0" smtClean="0">
                  <a:ln>
                    <a:noFill/>
                  </a:ln>
                  <a:solidFill>
                    <a:sysClr val="windowText" lastClr="000000"/>
                  </a:solidFill>
                  <a:effectLst/>
                  <a:uLnTx/>
                  <a:uFillTx/>
                  <a:latin typeface="Century Gothic"/>
                </a:rPr>
                <a:t>M</a:t>
              </a:r>
              <a:endParaRPr kumimoji="0" lang="hu-HU" sz="1200" b="0" i="0" u="none" strike="noStrike" kern="0" cap="none" spc="0" normalizeH="0" baseline="0" noProof="0" dirty="0">
                <a:ln>
                  <a:noFill/>
                </a:ln>
                <a:solidFill>
                  <a:sysClr val="windowText" lastClr="000000"/>
                </a:solidFill>
                <a:effectLst/>
                <a:uLnTx/>
                <a:uFillTx/>
                <a:latin typeface="Century Gothic"/>
              </a:endParaRPr>
            </a:p>
            <a:p>
              <a:pPr marL="342900" marR="0" lvl="0" indent="-342900" defTabSz="914400" eaLnBrk="0" fontAlgn="auto" latinLnBrk="0" hangingPunct="0">
                <a:lnSpc>
                  <a:spcPct val="100000"/>
                </a:lnSpc>
                <a:spcBef>
                  <a:spcPts val="0"/>
                </a:spcBef>
                <a:spcAft>
                  <a:spcPts val="0"/>
                </a:spcAft>
                <a:buClr>
                  <a:srgbClr val="A56547"/>
                </a:buClr>
                <a:buSzPct val="50000"/>
                <a:buFont typeface="Century Gothic" pitchFamily="34" charset="0"/>
                <a:buNone/>
                <a:tabLst>
                  <a:tab pos="6005513" algn="r"/>
                </a:tabLst>
                <a:defRPr/>
              </a:pPr>
              <a:r>
                <a:rPr kumimoji="0" lang="hu-HU" sz="1200" b="0" i="0" u="none" strike="noStrike" kern="0" cap="none" spc="0" normalizeH="0" baseline="0" noProof="0" dirty="0">
                  <a:ln>
                    <a:noFill/>
                  </a:ln>
                  <a:solidFill>
                    <a:sysClr val="windowText" lastClr="000000"/>
                  </a:solidFill>
                  <a:effectLst/>
                  <a:uLnTx/>
                  <a:uFillTx/>
                  <a:latin typeface="Century Gothic"/>
                </a:rPr>
                <a:t> </a:t>
              </a:r>
              <a:r>
                <a:rPr kumimoji="0" lang="hu-HU" sz="1200" b="1" i="0" u="none" strike="noStrike" kern="0" cap="none" spc="0" normalizeH="0" baseline="0" noProof="0" dirty="0">
                  <a:ln>
                    <a:noFill/>
                  </a:ln>
                  <a:solidFill>
                    <a:sysClr val="windowText" lastClr="000000"/>
                  </a:solidFill>
                  <a:effectLst/>
                  <a:uLnTx/>
                  <a:uFillTx/>
                  <a:latin typeface="Century Gothic"/>
                </a:rPr>
                <a:t>CEPS</a:t>
              </a:r>
              <a:r>
                <a:rPr kumimoji="0" lang="hu-HU" sz="1200" b="0" i="0" u="none" strike="noStrike" kern="0" cap="none" spc="0" normalizeH="0" baseline="0" noProof="0" dirty="0">
                  <a:ln>
                    <a:noFill/>
                  </a:ln>
                  <a:solidFill>
                    <a:sysClr val="windowText" lastClr="000000"/>
                  </a:solidFill>
                  <a:effectLst/>
                  <a:uLnTx/>
                  <a:uFillTx/>
                  <a:latin typeface="Century Gothic"/>
                </a:rPr>
                <a:t>: ID</a:t>
              </a:r>
            </a:p>
          </p:txBody>
        </p:sp>
        <p:sp>
          <p:nvSpPr>
            <p:cNvPr id="46" name="Rectangle 20"/>
            <p:cNvSpPr>
              <a:spLocks noChangeAspect="1" noChangeArrowheads="1"/>
            </p:cNvSpPr>
            <p:nvPr/>
          </p:nvSpPr>
          <p:spPr bwMode="auto">
            <a:xfrm>
              <a:off x="542407" y="3216276"/>
              <a:ext cx="1439863" cy="581025"/>
            </a:xfrm>
            <a:prstGeom prst="rect">
              <a:avLst/>
            </a:prstGeom>
            <a:solidFill>
              <a:srgbClr val="FF66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42900" indent="-342900" eaLnBrk="0" fontAlgn="auto" hangingPunct="0">
                <a:spcBef>
                  <a:spcPts val="0"/>
                </a:spcBef>
                <a:spcAft>
                  <a:spcPts val="0"/>
                </a:spcAft>
                <a:buClr>
                  <a:srgbClr val="A56547"/>
                </a:buClr>
                <a:buSzPct val="50000"/>
                <a:buFont typeface="Century Gothic" pitchFamily="34" charset="0"/>
                <a:buNone/>
                <a:tabLst>
                  <a:tab pos="6005513" algn="r"/>
                </a:tabLst>
              </a:pPr>
              <a:r>
                <a:rPr lang="hu-HU" sz="1200" kern="0" dirty="0">
                  <a:solidFill>
                    <a:sysClr val="windowText" lastClr="000000"/>
                  </a:solidFill>
                </a:rPr>
                <a:t> </a:t>
              </a:r>
              <a:r>
                <a:rPr lang="hu-HU" sz="1200" b="1" u="sng" kern="0" dirty="0" err="1">
                  <a:solidFill>
                    <a:sysClr val="windowText" lastClr="000000"/>
                  </a:solidFill>
                </a:rPr>
                <a:t>Common</a:t>
              </a:r>
              <a:r>
                <a:rPr lang="hu-HU" sz="1200" b="1" u="sng" kern="0" dirty="0">
                  <a:solidFill>
                    <a:sysClr val="windowText" lastClr="000000"/>
                  </a:solidFill>
                </a:rPr>
                <a:t>:</a:t>
              </a:r>
            </a:p>
            <a:p>
              <a:pPr marL="342900" indent="-342900" eaLnBrk="0" fontAlgn="auto" hangingPunct="0">
                <a:spcBef>
                  <a:spcPts val="0"/>
                </a:spcBef>
                <a:spcAft>
                  <a:spcPts val="0"/>
                </a:spcAft>
                <a:buClr>
                  <a:srgbClr val="A56547"/>
                </a:buClr>
                <a:buSzPct val="50000"/>
                <a:buFont typeface="Century Gothic" pitchFamily="34" charset="0"/>
                <a:buNone/>
                <a:tabLst>
                  <a:tab pos="6005513" algn="r"/>
                </a:tabLst>
              </a:pPr>
              <a:r>
                <a:rPr lang="hu-HU" sz="1200" kern="0" dirty="0">
                  <a:solidFill>
                    <a:sysClr val="windowText" lastClr="000000"/>
                  </a:solidFill>
                </a:rPr>
                <a:t> </a:t>
              </a:r>
              <a:r>
                <a:rPr lang="hu-HU" sz="1200" b="1" kern="0" dirty="0">
                  <a:solidFill>
                    <a:sysClr val="windowText" lastClr="000000"/>
                  </a:solidFill>
                </a:rPr>
                <a:t>CAO: </a:t>
              </a:r>
              <a:r>
                <a:rPr lang="hu-HU" sz="1200" kern="0" dirty="0">
                  <a:solidFill>
                    <a:sysClr val="windowText" lastClr="000000"/>
                  </a:solidFill>
                </a:rPr>
                <a:t>Y, M, D</a:t>
              </a:r>
            </a:p>
            <a:p>
              <a:pPr marL="342900" indent="-342900" eaLnBrk="0" fontAlgn="auto" hangingPunct="0">
                <a:spcBef>
                  <a:spcPts val="0"/>
                </a:spcBef>
                <a:spcAft>
                  <a:spcPts val="0"/>
                </a:spcAft>
                <a:buClr>
                  <a:srgbClr val="A56547"/>
                </a:buClr>
                <a:buSzPct val="50000"/>
                <a:buFont typeface="Century Gothic" pitchFamily="34" charset="0"/>
                <a:buNone/>
                <a:tabLst>
                  <a:tab pos="6005513" algn="r"/>
                </a:tabLst>
              </a:pPr>
              <a:r>
                <a:rPr lang="hu-HU" sz="1200" b="1" kern="0" dirty="0">
                  <a:solidFill>
                    <a:sysClr val="windowText" lastClr="000000"/>
                  </a:solidFill>
                </a:rPr>
                <a:t> CEPS: </a:t>
              </a:r>
              <a:r>
                <a:rPr lang="hu-HU" sz="1200" kern="0" dirty="0">
                  <a:solidFill>
                    <a:sysClr val="windowText" lastClr="000000"/>
                  </a:solidFill>
                </a:rPr>
                <a:t>ID</a:t>
              </a:r>
            </a:p>
          </p:txBody>
        </p:sp>
        <p:sp>
          <p:nvSpPr>
            <p:cNvPr id="47" name="Rectangle 21"/>
            <p:cNvSpPr>
              <a:spLocks noChangeAspect="1" noChangeArrowheads="1"/>
            </p:cNvSpPr>
            <p:nvPr/>
          </p:nvSpPr>
          <p:spPr bwMode="auto">
            <a:xfrm>
              <a:off x="6444208" y="5237956"/>
              <a:ext cx="1871663" cy="1152525"/>
            </a:xfrm>
            <a:prstGeom prst="rect">
              <a:avLst/>
            </a:prstGeom>
            <a:solidFill>
              <a:srgbClr val="FFFFFF"/>
            </a:solidFill>
            <a:ln w="19050">
              <a:solidFill>
                <a:srgbClr val="000000"/>
              </a:solidFill>
              <a:miter lim="800000"/>
              <a:headEnd/>
              <a:tailEnd/>
            </a:ln>
            <a:effectLst/>
            <a:extLst/>
          </p:spPr>
          <p:txBody>
            <a:bodyPr lIns="0" tIns="0" rIns="0" bIns="0"/>
            <a:lstStyle/>
            <a:p>
              <a:pPr marL="342900" marR="0" lvl="0" indent="-342900" defTabSz="914400" eaLnBrk="0" fontAlgn="auto" latinLnBrk="0" hangingPunct="0">
                <a:lnSpc>
                  <a:spcPct val="100000"/>
                </a:lnSpc>
                <a:spcBef>
                  <a:spcPts val="0"/>
                </a:spcBef>
                <a:spcAft>
                  <a:spcPts val="0"/>
                </a:spcAft>
                <a:buClr>
                  <a:srgbClr val="A56547"/>
                </a:buClr>
                <a:buSzPct val="50000"/>
                <a:buFont typeface="Century Gothic" pitchFamily="34" charset="0"/>
                <a:buNone/>
                <a:tabLst>
                  <a:tab pos="6005513" algn="r"/>
                </a:tabLst>
                <a:defRPr/>
              </a:pPr>
              <a:r>
                <a:rPr kumimoji="0" lang="hu-HU" sz="1200" b="0" i="0" u="none" strike="noStrike" kern="0" cap="none" spc="0" normalizeH="0" baseline="0" noProof="0" dirty="0" smtClean="0">
                  <a:ln>
                    <a:noFill/>
                  </a:ln>
                  <a:solidFill>
                    <a:sysClr val="windowText" lastClr="000000"/>
                  </a:solidFill>
                  <a:effectLst/>
                  <a:uLnTx/>
                  <a:uFillTx/>
                </a:rPr>
                <a:t> </a:t>
              </a:r>
              <a:r>
                <a:rPr kumimoji="0" lang="hu-HU" sz="1200" b="0" i="0" u="sng" strike="noStrike" kern="0" cap="none" spc="0" normalizeH="0" baseline="0" noProof="0" dirty="0" err="1" smtClean="0">
                  <a:ln>
                    <a:noFill/>
                  </a:ln>
                  <a:solidFill>
                    <a:sysClr val="windowText" lastClr="000000"/>
                  </a:solidFill>
                  <a:effectLst/>
                  <a:uLnTx/>
                  <a:uFillTx/>
                </a:rPr>
                <a:t>Explanation</a:t>
              </a:r>
              <a:r>
                <a:rPr kumimoji="0" lang="hu-HU" sz="1200" b="0" i="0" u="sng" strike="noStrike" kern="0" cap="none" spc="0" normalizeH="0" baseline="0" noProof="0" dirty="0" smtClean="0">
                  <a:ln>
                    <a:noFill/>
                  </a:ln>
                  <a:solidFill>
                    <a:sysClr val="windowText" lastClr="000000"/>
                  </a:solidFill>
                  <a:effectLst/>
                  <a:uLnTx/>
                  <a:uFillTx/>
                </a:rPr>
                <a:t>:</a:t>
              </a:r>
            </a:p>
            <a:p>
              <a:pPr marL="342900" marR="0" lvl="0" indent="-342900" defTabSz="914400" eaLnBrk="0" fontAlgn="auto" latinLnBrk="0" hangingPunct="0">
                <a:lnSpc>
                  <a:spcPct val="100000"/>
                </a:lnSpc>
                <a:spcBef>
                  <a:spcPts val="0"/>
                </a:spcBef>
                <a:spcAft>
                  <a:spcPts val="0"/>
                </a:spcAft>
                <a:buClr>
                  <a:srgbClr val="A56547"/>
                </a:buClr>
                <a:buSzPct val="50000"/>
                <a:buFont typeface="Century Gothic" pitchFamily="34" charset="0"/>
                <a:buNone/>
                <a:tabLst>
                  <a:tab pos="6005513" algn="r"/>
                </a:tabLst>
                <a:defRPr/>
              </a:pPr>
              <a:endParaRPr kumimoji="0" lang="hu-HU" sz="1200" b="0" i="0" u="sng" strike="noStrike" kern="0" cap="none" spc="0" normalizeH="0" baseline="0" noProof="0" dirty="0" smtClean="0">
                <a:ln>
                  <a:noFill/>
                </a:ln>
                <a:solidFill>
                  <a:sysClr val="windowText" lastClr="000000"/>
                </a:solidFill>
                <a:effectLst/>
                <a:uLnTx/>
                <a:uFillTx/>
              </a:endParaRPr>
            </a:p>
            <a:p>
              <a:pPr marL="342900" marR="0" lvl="0" indent="-342900" defTabSz="914400" eaLnBrk="0" fontAlgn="auto" latinLnBrk="0" hangingPunct="0">
                <a:lnSpc>
                  <a:spcPct val="100000"/>
                </a:lnSpc>
                <a:spcBef>
                  <a:spcPts val="0"/>
                </a:spcBef>
                <a:spcAft>
                  <a:spcPts val="0"/>
                </a:spcAft>
                <a:buClr>
                  <a:srgbClr val="A56547"/>
                </a:buClr>
                <a:buSzPct val="50000"/>
                <a:buFont typeface="Century Gothic" pitchFamily="34" charset="0"/>
                <a:buNone/>
                <a:tabLst>
                  <a:tab pos="6005513" algn="r"/>
                </a:tabLst>
                <a:defRPr/>
              </a:pPr>
              <a:r>
                <a:rPr kumimoji="0" lang="hu-HU" sz="1200" b="0" i="0" u="none" strike="noStrike" kern="0" cap="none" spc="0" normalizeH="0" baseline="0" noProof="0" dirty="0" smtClean="0">
                  <a:ln>
                    <a:noFill/>
                  </a:ln>
                  <a:solidFill>
                    <a:sysClr val="windowText" lastClr="000000"/>
                  </a:solidFill>
                  <a:effectLst/>
                  <a:uLnTx/>
                  <a:uFillTx/>
                </a:rPr>
                <a:t> Y= </a:t>
              </a:r>
              <a:r>
                <a:rPr kumimoji="0" lang="hu-HU" sz="1200" b="0" i="0" u="none" strike="noStrike" kern="0" cap="none" spc="0" normalizeH="0" baseline="0" noProof="0" dirty="0" err="1" smtClean="0">
                  <a:ln>
                    <a:noFill/>
                  </a:ln>
                  <a:solidFill>
                    <a:sysClr val="windowText" lastClr="000000"/>
                  </a:solidFill>
                  <a:effectLst/>
                  <a:uLnTx/>
                  <a:uFillTx/>
                </a:rPr>
                <a:t>Yearly</a:t>
              </a:r>
              <a:r>
                <a:rPr kumimoji="0" lang="hu-HU" sz="1200" b="0" i="0" u="none" strike="noStrike" kern="0" cap="none" spc="0" normalizeH="0" baseline="0" noProof="0" dirty="0" smtClean="0">
                  <a:ln>
                    <a:noFill/>
                  </a:ln>
                  <a:solidFill>
                    <a:sysClr val="windowText" lastClr="000000"/>
                  </a:solidFill>
                  <a:effectLst/>
                  <a:uLnTx/>
                  <a:uFillTx/>
                </a:rPr>
                <a:t> </a:t>
              </a:r>
              <a:r>
                <a:rPr kumimoji="0" lang="hu-HU" sz="1200" b="0" i="0" u="none" strike="noStrike" kern="0" cap="none" spc="0" normalizeH="0" baseline="0" noProof="0" dirty="0" err="1" smtClean="0">
                  <a:ln>
                    <a:noFill/>
                  </a:ln>
                  <a:solidFill>
                    <a:sysClr val="windowText" lastClr="000000"/>
                  </a:solidFill>
                  <a:effectLst/>
                  <a:uLnTx/>
                  <a:uFillTx/>
                </a:rPr>
                <a:t>auction</a:t>
              </a:r>
              <a:endParaRPr kumimoji="0" lang="hu-HU" sz="1200" b="0" i="0" u="none" strike="noStrike" kern="0" cap="none" spc="0" normalizeH="0" baseline="0" noProof="0" dirty="0" smtClean="0">
                <a:ln>
                  <a:noFill/>
                </a:ln>
                <a:solidFill>
                  <a:sysClr val="windowText" lastClr="000000"/>
                </a:solidFill>
                <a:effectLst/>
                <a:uLnTx/>
                <a:uFillTx/>
              </a:endParaRPr>
            </a:p>
            <a:p>
              <a:pPr marL="342900" marR="0" lvl="0" indent="-342900" defTabSz="914400" eaLnBrk="0" fontAlgn="auto" latinLnBrk="0" hangingPunct="0">
                <a:lnSpc>
                  <a:spcPct val="100000"/>
                </a:lnSpc>
                <a:spcBef>
                  <a:spcPts val="0"/>
                </a:spcBef>
                <a:spcAft>
                  <a:spcPts val="0"/>
                </a:spcAft>
                <a:buClr>
                  <a:srgbClr val="A56547"/>
                </a:buClr>
                <a:buSzPct val="50000"/>
                <a:buFont typeface="Century Gothic" pitchFamily="34" charset="0"/>
                <a:buNone/>
                <a:tabLst>
                  <a:tab pos="6005513" algn="r"/>
                </a:tabLst>
                <a:defRPr/>
              </a:pPr>
              <a:r>
                <a:rPr kumimoji="0" lang="hu-HU" sz="1200" b="0" i="0" u="none" strike="noStrike" kern="0" cap="none" spc="0" normalizeH="0" baseline="0" noProof="0" dirty="0" smtClean="0">
                  <a:ln>
                    <a:noFill/>
                  </a:ln>
                  <a:solidFill>
                    <a:sysClr val="windowText" lastClr="000000"/>
                  </a:solidFill>
                  <a:effectLst/>
                  <a:uLnTx/>
                  <a:uFillTx/>
                </a:rPr>
                <a:t> M= </a:t>
              </a:r>
              <a:r>
                <a:rPr kumimoji="0" lang="hu-HU" sz="1200" b="0" i="0" u="none" strike="noStrike" kern="0" cap="none" spc="0" normalizeH="0" baseline="0" noProof="0" dirty="0" err="1" smtClean="0">
                  <a:ln>
                    <a:noFill/>
                  </a:ln>
                  <a:solidFill>
                    <a:sysClr val="windowText" lastClr="000000"/>
                  </a:solidFill>
                  <a:effectLst/>
                  <a:uLnTx/>
                  <a:uFillTx/>
                </a:rPr>
                <a:t>Monthly</a:t>
              </a:r>
              <a:r>
                <a:rPr kumimoji="0" lang="hu-HU" sz="1200" b="0" i="0" u="none" strike="noStrike" kern="0" cap="none" spc="0" normalizeH="0" baseline="0" noProof="0" dirty="0" smtClean="0">
                  <a:ln>
                    <a:noFill/>
                  </a:ln>
                  <a:solidFill>
                    <a:sysClr val="windowText" lastClr="000000"/>
                  </a:solidFill>
                  <a:effectLst/>
                  <a:uLnTx/>
                  <a:uFillTx/>
                </a:rPr>
                <a:t> </a:t>
              </a:r>
              <a:r>
                <a:rPr kumimoji="0" lang="hu-HU" sz="1200" b="0" i="0" u="none" strike="noStrike" kern="0" cap="none" spc="0" normalizeH="0" baseline="0" noProof="0" dirty="0" err="1" smtClean="0">
                  <a:ln>
                    <a:noFill/>
                  </a:ln>
                  <a:solidFill>
                    <a:sysClr val="windowText" lastClr="000000"/>
                  </a:solidFill>
                  <a:effectLst/>
                  <a:uLnTx/>
                  <a:uFillTx/>
                </a:rPr>
                <a:t>auction</a:t>
              </a:r>
              <a:endParaRPr kumimoji="0" lang="hu-HU" sz="1200" b="0" i="0" u="none" strike="noStrike" kern="0" cap="none" spc="0" normalizeH="0" baseline="0" noProof="0" dirty="0" smtClean="0">
                <a:ln>
                  <a:noFill/>
                </a:ln>
                <a:solidFill>
                  <a:sysClr val="windowText" lastClr="000000"/>
                </a:solidFill>
                <a:effectLst/>
                <a:uLnTx/>
                <a:uFillTx/>
              </a:endParaRPr>
            </a:p>
            <a:p>
              <a:pPr marL="342900" marR="0" lvl="0" indent="-342900" defTabSz="914400" eaLnBrk="0" fontAlgn="auto" latinLnBrk="0" hangingPunct="0">
                <a:lnSpc>
                  <a:spcPct val="100000"/>
                </a:lnSpc>
                <a:spcBef>
                  <a:spcPts val="0"/>
                </a:spcBef>
                <a:spcAft>
                  <a:spcPts val="0"/>
                </a:spcAft>
                <a:buClr>
                  <a:srgbClr val="A56547"/>
                </a:buClr>
                <a:buSzPct val="50000"/>
                <a:buFont typeface="Century Gothic" pitchFamily="34" charset="0"/>
                <a:buNone/>
                <a:tabLst>
                  <a:tab pos="6005513" algn="r"/>
                </a:tabLst>
                <a:defRPr/>
              </a:pPr>
              <a:r>
                <a:rPr kumimoji="0" lang="hu-HU" sz="1200" b="0" i="0" u="none" strike="noStrike" kern="0" cap="none" spc="0" normalizeH="0" baseline="0" noProof="0" dirty="0" smtClean="0">
                  <a:ln>
                    <a:noFill/>
                  </a:ln>
                  <a:solidFill>
                    <a:sysClr val="windowText" lastClr="000000"/>
                  </a:solidFill>
                  <a:effectLst/>
                  <a:uLnTx/>
                  <a:uFillTx/>
                </a:rPr>
                <a:t> D= Daily </a:t>
              </a:r>
              <a:r>
                <a:rPr kumimoji="0" lang="hu-HU" sz="1200" b="0" i="0" u="none" strike="noStrike" kern="0" cap="none" spc="0" normalizeH="0" baseline="0" noProof="0" dirty="0" err="1" smtClean="0">
                  <a:ln>
                    <a:noFill/>
                  </a:ln>
                  <a:solidFill>
                    <a:sysClr val="windowText" lastClr="000000"/>
                  </a:solidFill>
                  <a:effectLst/>
                  <a:uLnTx/>
                  <a:uFillTx/>
                </a:rPr>
                <a:t>auction</a:t>
              </a:r>
              <a:endParaRPr kumimoji="0" lang="hu-HU" sz="1200" b="0" i="0" u="none" strike="noStrike" kern="0" cap="none" spc="0" normalizeH="0" baseline="0" noProof="0" dirty="0" smtClean="0">
                <a:ln>
                  <a:noFill/>
                </a:ln>
                <a:solidFill>
                  <a:sysClr val="windowText" lastClr="000000"/>
                </a:solidFill>
                <a:effectLst/>
                <a:uLnTx/>
                <a:uFillTx/>
                <a:latin typeface="Arial" charset="0"/>
              </a:endParaRPr>
            </a:p>
            <a:p>
              <a:pPr marL="342900" marR="0" lvl="0" indent="-342900" defTabSz="914400" eaLnBrk="0" fontAlgn="auto" latinLnBrk="0" hangingPunct="0">
                <a:lnSpc>
                  <a:spcPct val="100000"/>
                </a:lnSpc>
                <a:spcBef>
                  <a:spcPts val="0"/>
                </a:spcBef>
                <a:spcAft>
                  <a:spcPts val="0"/>
                </a:spcAft>
                <a:buClr>
                  <a:srgbClr val="A56547"/>
                </a:buClr>
                <a:buSzPct val="50000"/>
                <a:buFont typeface="Century Gothic" pitchFamily="34" charset="0"/>
                <a:buNone/>
                <a:tabLst>
                  <a:tab pos="6005513" algn="r"/>
                </a:tabLst>
                <a:defRPr/>
              </a:pPr>
              <a:r>
                <a:rPr kumimoji="0" lang="hu-HU" sz="1200" b="0" i="0" u="none" strike="noStrike" kern="0" cap="none" spc="0" normalizeH="0" baseline="0" noProof="0" dirty="0" smtClean="0">
                  <a:ln>
                    <a:noFill/>
                  </a:ln>
                  <a:solidFill>
                    <a:sysClr val="windowText" lastClr="000000"/>
                  </a:solidFill>
                  <a:effectLst/>
                  <a:uLnTx/>
                  <a:uFillTx/>
                  <a:latin typeface="Arial" charset="0"/>
                </a:rPr>
                <a:t> </a:t>
              </a:r>
              <a:r>
                <a:rPr kumimoji="0" lang="hu-HU" sz="1200" b="0" i="0" u="none" strike="noStrike" kern="0" cap="none" spc="0" normalizeH="0" baseline="0" noProof="0" dirty="0" smtClean="0">
                  <a:ln>
                    <a:noFill/>
                  </a:ln>
                  <a:solidFill>
                    <a:sysClr val="windowText" lastClr="000000"/>
                  </a:solidFill>
                  <a:effectLst/>
                  <a:uLnTx/>
                  <a:uFillTx/>
                </a:rPr>
                <a:t>ID=</a:t>
              </a:r>
              <a:r>
                <a:rPr kumimoji="0" lang="hu-HU" sz="1200" b="0" i="0" u="none" strike="noStrike" kern="0" cap="none" spc="0" normalizeH="0" baseline="0" noProof="0" dirty="0" err="1" smtClean="0">
                  <a:ln>
                    <a:noFill/>
                  </a:ln>
                  <a:solidFill>
                    <a:sysClr val="windowText" lastClr="000000"/>
                  </a:solidFill>
                  <a:effectLst/>
                  <a:uLnTx/>
                  <a:uFillTx/>
                </a:rPr>
                <a:t>Intraday</a:t>
              </a:r>
              <a:r>
                <a:rPr kumimoji="0" lang="hu-HU" sz="1200" b="0" i="0" u="none" strike="noStrike" kern="0" cap="none" spc="0" normalizeH="0" baseline="0" noProof="0" dirty="0" smtClean="0">
                  <a:ln>
                    <a:noFill/>
                  </a:ln>
                  <a:solidFill>
                    <a:sysClr val="windowText" lastClr="000000"/>
                  </a:solidFill>
                  <a:effectLst/>
                  <a:uLnTx/>
                  <a:uFillTx/>
                </a:rPr>
                <a:t> </a:t>
              </a:r>
              <a:r>
                <a:rPr kumimoji="0" lang="hu-HU" sz="1200" b="0" i="0" u="none" strike="noStrike" kern="0" cap="none" spc="0" normalizeH="0" baseline="0" noProof="0" dirty="0" err="1" smtClean="0">
                  <a:ln>
                    <a:noFill/>
                  </a:ln>
                  <a:solidFill>
                    <a:sysClr val="windowText" lastClr="000000"/>
                  </a:solidFill>
                  <a:effectLst/>
                  <a:uLnTx/>
                  <a:uFillTx/>
                </a:rPr>
                <a:t>allocation</a:t>
              </a:r>
              <a:endParaRPr kumimoji="0" lang="hu-HU" sz="1200" b="0" i="0" u="none" strike="noStrike" kern="0" cap="none" spc="0" normalizeH="0" baseline="0" noProof="0" dirty="0" smtClean="0">
                <a:ln>
                  <a:noFill/>
                </a:ln>
                <a:solidFill>
                  <a:sysClr val="windowText" lastClr="000000"/>
                </a:solidFill>
                <a:effectLst/>
                <a:uLnTx/>
                <a:uFillTx/>
              </a:endParaRPr>
            </a:p>
          </p:txBody>
        </p:sp>
        <p:sp>
          <p:nvSpPr>
            <p:cNvPr id="49" name="Téglalap 21"/>
            <p:cNvSpPr>
              <a:spLocks noChangeArrowheads="1"/>
            </p:cNvSpPr>
            <p:nvPr/>
          </p:nvSpPr>
          <p:spPr bwMode="auto">
            <a:xfrm>
              <a:off x="3498332" y="1619251"/>
              <a:ext cx="9366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400" b="1" i="0" u="none" strike="noStrike" kern="0" cap="none" spc="0" normalizeH="0" baseline="0" noProof="0" dirty="0" err="1" smtClean="0">
                  <a:ln>
                    <a:noFill/>
                  </a:ln>
                  <a:solidFill>
                    <a:srgbClr val="00602B"/>
                  </a:solidFill>
                  <a:effectLst/>
                  <a:uLnTx/>
                  <a:uFillTx/>
                </a:rPr>
                <a:t>Slovakia</a:t>
              </a:r>
              <a:endParaRPr kumimoji="0" lang="hu-HU" sz="1400" b="1" i="0" u="none" strike="noStrike" kern="0" cap="none" spc="0" normalizeH="0" baseline="0" noProof="0" dirty="0" smtClean="0">
                <a:ln>
                  <a:noFill/>
                </a:ln>
                <a:solidFill>
                  <a:srgbClr val="00602B"/>
                </a:solidFill>
                <a:effectLst/>
                <a:uLnTx/>
                <a:uFillTx/>
              </a:endParaRPr>
            </a:p>
          </p:txBody>
        </p:sp>
        <p:sp>
          <p:nvSpPr>
            <p:cNvPr id="50" name="Téglalap 22"/>
            <p:cNvSpPr>
              <a:spLocks noChangeArrowheads="1"/>
            </p:cNvSpPr>
            <p:nvPr/>
          </p:nvSpPr>
          <p:spPr bwMode="auto">
            <a:xfrm>
              <a:off x="7173395" y="1474788"/>
              <a:ext cx="9366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400" b="1" i="0" u="none" strike="noStrike" kern="0" cap="none" spc="0" normalizeH="0" baseline="0" noProof="0" smtClean="0">
                  <a:ln>
                    <a:noFill/>
                  </a:ln>
                  <a:solidFill>
                    <a:srgbClr val="00602B"/>
                  </a:solidFill>
                  <a:effectLst/>
                  <a:uLnTx/>
                  <a:uFillTx/>
                </a:rPr>
                <a:t>Ukraine</a:t>
              </a:r>
            </a:p>
          </p:txBody>
        </p:sp>
        <p:sp>
          <p:nvSpPr>
            <p:cNvPr id="51" name="Téglalap 23"/>
            <p:cNvSpPr>
              <a:spLocks noChangeArrowheads="1"/>
            </p:cNvSpPr>
            <p:nvPr/>
          </p:nvSpPr>
          <p:spPr bwMode="auto">
            <a:xfrm>
              <a:off x="793232" y="2855913"/>
              <a:ext cx="938213"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400" b="1" i="0" u="none" strike="noStrike" kern="0" cap="none" spc="0" normalizeH="0" baseline="0" noProof="0" smtClean="0">
                  <a:ln>
                    <a:noFill/>
                  </a:ln>
                  <a:solidFill>
                    <a:srgbClr val="00602B"/>
                  </a:solidFill>
                  <a:effectLst/>
                  <a:uLnTx/>
                  <a:uFillTx/>
                </a:rPr>
                <a:t>Austria</a:t>
              </a:r>
            </a:p>
          </p:txBody>
        </p:sp>
        <p:sp>
          <p:nvSpPr>
            <p:cNvPr id="52" name="Téglalap 24"/>
            <p:cNvSpPr>
              <a:spLocks noChangeArrowheads="1"/>
            </p:cNvSpPr>
            <p:nvPr/>
          </p:nvSpPr>
          <p:spPr bwMode="auto">
            <a:xfrm>
              <a:off x="866257" y="4584701"/>
              <a:ext cx="9366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400" b="1" i="0" u="none" strike="noStrike" kern="0" cap="none" spc="0" normalizeH="0" baseline="0" noProof="0" smtClean="0">
                  <a:ln>
                    <a:noFill/>
                  </a:ln>
                  <a:solidFill>
                    <a:srgbClr val="00602B"/>
                  </a:solidFill>
                  <a:effectLst/>
                  <a:uLnTx/>
                  <a:uFillTx/>
                </a:rPr>
                <a:t>Slovenia</a:t>
              </a:r>
            </a:p>
          </p:txBody>
        </p:sp>
        <p:sp>
          <p:nvSpPr>
            <p:cNvPr id="53" name="Téglalap 25"/>
            <p:cNvSpPr>
              <a:spLocks noChangeArrowheads="1"/>
            </p:cNvSpPr>
            <p:nvPr/>
          </p:nvSpPr>
          <p:spPr bwMode="auto">
            <a:xfrm>
              <a:off x="1958457" y="5670551"/>
              <a:ext cx="938213"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400" b="1" i="0" u="none" strike="noStrike" kern="0" cap="none" spc="0" normalizeH="0" baseline="0" noProof="0" smtClean="0">
                  <a:ln>
                    <a:noFill/>
                  </a:ln>
                  <a:solidFill>
                    <a:srgbClr val="00602B"/>
                  </a:solidFill>
                  <a:effectLst/>
                  <a:uLnTx/>
                  <a:uFillTx/>
                </a:rPr>
                <a:t>Croatia</a:t>
              </a:r>
            </a:p>
          </p:txBody>
        </p:sp>
        <p:sp>
          <p:nvSpPr>
            <p:cNvPr id="54" name="Téglalap 26"/>
            <p:cNvSpPr>
              <a:spLocks noChangeArrowheads="1"/>
            </p:cNvSpPr>
            <p:nvPr/>
          </p:nvSpPr>
          <p:spPr bwMode="auto">
            <a:xfrm>
              <a:off x="6820970" y="3522663"/>
              <a:ext cx="93821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400" b="1" i="0" u="none" strike="noStrike" kern="0" cap="none" spc="0" normalizeH="0" baseline="0" noProof="0" smtClean="0">
                  <a:ln>
                    <a:noFill/>
                  </a:ln>
                  <a:solidFill>
                    <a:srgbClr val="00602B"/>
                  </a:solidFill>
                  <a:effectLst/>
                  <a:uLnTx/>
                  <a:uFillTx/>
                </a:rPr>
                <a:t>Romania</a:t>
              </a:r>
            </a:p>
          </p:txBody>
        </p:sp>
        <p:sp>
          <p:nvSpPr>
            <p:cNvPr id="55" name="Téglalap 27"/>
            <p:cNvSpPr>
              <a:spLocks noChangeArrowheads="1"/>
            </p:cNvSpPr>
            <p:nvPr/>
          </p:nvSpPr>
          <p:spPr bwMode="auto">
            <a:xfrm>
              <a:off x="4496870" y="5638801"/>
              <a:ext cx="9366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400" b="1" i="0" u="none" strike="noStrike" kern="0" cap="none" spc="0" normalizeH="0" baseline="0" noProof="0" smtClean="0">
                  <a:ln>
                    <a:noFill/>
                  </a:ln>
                  <a:solidFill>
                    <a:srgbClr val="00602B"/>
                  </a:solidFill>
                  <a:effectLst/>
                  <a:uLnTx/>
                  <a:uFillTx/>
                </a:rPr>
                <a:t>Serbia</a:t>
              </a:r>
            </a:p>
          </p:txBody>
        </p:sp>
        <p:sp>
          <p:nvSpPr>
            <p:cNvPr id="56" name="Rectangle 10"/>
            <p:cNvSpPr>
              <a:spLocks noChangeAspect="1" noChangeArrowheads="1"/>
            </p:cNvSpPr>
            <p:nvPr/>
          </p:nvSpPr>
          <p:spPr bwMode="auto">
            <a:xfrm>
              <a:off x="1910831" y="1485901"/>
              <a:ext cx="1295400" cy="581025"/>
            </a:xfrm>
            <a:prstGeom prst="rect">
              <a:avLst/>
            </a:prstGeom>
            <a:solidFill>
              <a:srgbClr val="92D050"/>
            </a:solidFill>
            <a:ln w="9525">
              <a:solidFill>
                <a:srgbClr val="000000"/>
              </a:solidFill>
              <a:miter lim="800000"/>
              <a:headEnd/>
              <a:tailEnd/>
            </a:ln>
            <a:effectLst/>
            <a:extLst/>
          </p:spPr>
          <p:txBody>
            <a:bodyPr lIns="0" tIns="0" rIns="0" bIns="0"/>
            <a:lstStyle/>
            <a:p>
              <a:pPr marL="342900" marR="0" lvl="0" indent="-342900" defTabSz="914400" eaLnBrk="0" fontAlgn="auto" latinLnBrk="0" hangingPunct="0">
                <a:lnSpc>
                  <a:spcPct val="100000"/>
                </a:lnSpc>
                <a:spcBef>
                  <a:spcPts val="0"/>
                </a:spcBef>
                <a:spcAft>
                  <a:spcPts val="0"/>
                </a:spcAft>
                <a:buClr>
                  <a:srgbClr val="A56547"/>
                </a:buClr>
                <a:buSzPct val="50000"/>
                <a:buFont typeface="Century Gothic" pitchFamily="34" charset="0"/>
                <a:buNone/>
                <a:tabLst>
                  <a:tab pos="6005513" algn="r"/>
                </a:tabLst>
                <a:defRPr/>
              </a:pPr>
              <a:r>
                <a:rPr kumimoji="0" lang="hu-HU" sz="1200" b="0" i="0" u="none" strike="noStrike" kern="0" cap="none" spc="0" normalizeH="0" baseline="0" noProof="0" dirty="0">
                  <a:ln>
                    <a:noFill/>
                  </a:ln>
                  <a:solidFill>
                    <a:sysClr val="windowText" lastClr="000000"/>
                  </a:solidFill>
                  <a:effectLst/>
                  <a:uLnTx/>
                  <a:uFillTx/>
                </a:rPr>
                <a:t> </a:t>
              </a:r>
              <a:r>
                <a:rPr kumimoji="0" lang="hu-HU" sz="1200" b="1" i="0" u="sng" strike="noStrike" kern="0" cap="none" spc="0" normalizeH="0" baseline="0" noProof="0" dirty="0">
                  <a:ln>
                    <a:noFill/>
                  </a:ln>
                  <a:solidFill>
                    <a:sysClr val="windowText" lastClr="000000"/>
                  </a:solidFill>
                  <a:effectLst/>
                  <a:uLnTx/>
                  <a:uFillTx/>
                </a:rPr>
                <a:t>CZ-SK-HU</a:t>
              </a:r>
            </a:p>
            <a:p>
              <a:pPr marL="342900" marR="0" lvl="0" indent="-342900" defTabSz="914400" eaLnBrk="0" fontAlgn="auto" latinLnBrk="0" hangingPunct="0">
                <a:lnSpc>
                  <a:spcPct val="100000"/>
                </a:lnSpc>
                <a:spcBef>
                  <a:spcPts val="0"/>
                </a:spcBef>
                <a:spcAft>
                  <a:spcPts val="0"/>
                </a:spcAft>
                <a:buClr>
                  <a:srgbClr val="A56547"/>
                </a:buClr>
                <a:buSzPct val="50000"/>
                <a:buFont typeface="Century Gothic" pitchFamily="34" charset="0"/>
                <a:buNone/>
                <a:tabLst>
                  <a:tab pos="6005513" algn="r"/>
                </a:tabLst>
                <a:defRPr/>
              </a:pPr>
              <a:r>
                <a:rPr kumimoji="0" lang="hu-HU" sz="1200" b="0" i="0" u="none" strike="noStrike" kern="0" cap="none" spc="0" normalizeH="0" baseline="0" noProof="0" dirty="0">
                  <a:ln>
                    <a:noFill/>
                  </a:ln>
                  <a:solidFill>
                    <a:sysClr val="windowText" lastClr="000000"/>
                  </a:solidFill>
                  <a:effectLst/>
                  <a:uLnTx/>
                  <a:uFillTx/>
                  <a:latin typeface="Century Gothic"/>
                </a:rPr>
                <a:t> Market </a:t>
              </a:r>
              <a:r>
                <a:rPr kumimoji="0" lang="en-US" sz="1200" b="0" i="0" u="none" strike="noStrike" kern="0" cap="none" spc="0" normalizeH="0" baseline="0" dirty="0" smtClean="0">
                  <a:ln>
                    <a:noFill/>
                  </a:ln>
                  <a:solidFill>
                    <a:sysClr val="windowText" lastClr="000000"/>
                  </a:solidFill>
                  <a:effectLst/>
                  <a:uLnTx/>
                  <a:uFillTx/>
                  <a:latin typeface="Century Gothic"/>
                </a:rPr>
                <a:t>(price)</a:t>
              </a:r>
            </a:p>
            <a:p>
              <a:pPr marL="342900" marR="0" lvl="0" indent="-342900" defTabSz="914400" eaLnBrk="0" fontAlgn="auto" latinLnBrk="0" hangingPunct="0">
                <a:lnSpc>
                  <a:spcPct val="100000"/>
                </a:lnSpc>
                <a:spcBef>
                  <a:spcPts val="0"/>
                </a:spcBef>
                <a:spcAft>
                  <a:spcPts val="0"/>
                </a:spcAft>
                <a:buClr>
                  <a:srgbClr val="A56547"/>
                </a:buClr>
                <a:buSzPct val="50000"/>
                <a:buFont typeface="Century Gothic" pitchFamily="34" charset="0"/>
                <a:buNone/>
                <a:tabLst>
                  <a:tab pos="6005513" algn="r"/>
                </a:tabLst>
                <a:defRPr/>
              </a:pPr>
              <a:r>
                <a:rPr kumimoji="0" lang="en-US" sz="1200" b="0" i="0" u="none" strike="noStrike" kern="0" cap="none" spc="0" normalizeH="0" baseline="0" dirty="0" smtClean="0">
                  <a:ln>
                    <a:noFill/>
                  </a:ln>
                  <a:solidFill>
                    <a:sysClr val="windowText" lastClr="000000"/>
                  </a:solidFill>
                  <a:effectLst/>
                  <a:uLnTx/>
                  <a:uFillTx/>
                  <a:latin typeface="Century Gothic"/>
                </a:rPr>
                <a:t> coupling</a:t>
              </a:r>
              <a:endParaRPr kumimoji="0" lang="en-US" sz="1200" b="0" i="0" u="none" strike="noStrike" kern="0" cap="none" spc="0" normalizeH="0" baseline="0" dirty="0">
                <a:ln>
                  <a:noFill/>
                </a:ln>
                <a:solidFill>
                  <a:sysClr val="windowText" lastClr="000000"/>
                </a:solidFill>
                <a:effectLst/>
                <a:uLnTx/>
                <a:uFillTx/>
                <a:latin typeface="Century Gothic"/>
              </a:endParaRPr>
            </a:p>
          </p:txBody>
        </p:sp>
      </p:grpSp>
      <p:sp>
        <p:nvSpPr>
          <p:cNvPr id="57" name="Szöveg helye 1"/>
          <p:cNvSpPr txBox="1">
            <a:spLocks/>
          </p:cNvSpPr>
          <p:nvPr/>
        </p:nvSpPr>
        <p:spPr bwMode="auto">
          <a:xfrm>
            <a:off x="852813" y="562524"/>
            <a:ext cx="716428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GB" sz="2400" b="1" dirty="0" smtClean="0"/>
              <a:t>Cross-border </a:t>
            </a:r>
            <a:r>
              <a:rPr lang="en-US" sz="2400" b="1" dirty="0" smtClean="0"/>
              <a:t>Capacity</a:t>
            </a:r>
            <a:r>
              <a:rPr lang="en-GB" sz="2400" b="1" dirty="0" smtClean="0"/>
              <a:t> </a:t>
            </a:r>
            <a:r>
              <a:rPr lang="en-US" sz="2400" b="1" dirty="0" smtClean="0"/>
              <a:t>Allocation</a:t>
            </a:r>
            <a:r>
              <a:rPr lang="en-GB" sz="2400" b="1" dirty="0" smtClean="0"/>
              <a:t> </a:t>
            </a:r>
            <a:r>
              <a:rPr lang="hu-HU" sz="2400" b="1" dirty="0" smtClean="0"/>
              <a:t>2014</a:t>
            </a:r>
            <a:endParaRPr lang="en-GB" sz="2200" b="1" dirty="0"/>
          </a:p>
        </p:txBody>
      </p:sp>
    </p:spTree>
    <p:extLst>
      <p:ext uri="{BB962C8B-B14F-4D97-AF65-F5344CB8AC3E}">
        <p14:creationId xmlns:p14="http://schemas.microsoft.com/office/powerpoint/2010/main" val="121215671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pPr>
              <a:defRPr/>
            </a:pPr>
            <a:fld id="{96048061-A2F8-44CE-97AB-116B0BBC5F3E}" type="slidenum">
              <a:rPr lang="en-US" smtClean="0"/>
              <a:pPr>
                <a:defRPr/>
              </a:pPr>
              <a:t>25</a:t>
            </a:fld>
            <a:endParaRPr lang="en-US"/>
          </a:p>
        </p:txBody>
      </p:sp>
      <p:sp>
        <p:nvSpPr>
          <p:cNvPr id="45" name="Text Box 5"/>
          <p:cNvSpPr txBox="1">
            <a:spLocks noChangeArrowheads="1"/>
          </p:cNvSpPr>
          <p:nvPr/>
        </p:nvSpPr>
        <p:spPr bwMode="auto">
          <a:xfrm>
            <a:off x="0" y="0"/>
            <a:ext cx="3131840" cy="400110"/>
          </a:xfrm>
          <a:prstGeom prst="rect">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000" b="1" dirty="0">
                <a:solidFill>
                  <a:schemeClr val="bg1"/>
                </a:solidFill>
                <a:latin typeface="Arial Black" pitchFamily="34" charset="0"/>
              </a:rPr>
              <a:t>Hungarian Energy and Public Utility Regulatory Authority</a:t>
            </a:r>
          </a:p>
        </p:txBody>
      </p:sp>
      <p:sp>
        <p:nvSpPr>
          <p:cNvPr id="22" name="Szöveg helye 1"/>
          <p:cNvSpPr txBox="1">
            <a:spLocks/>
          </p:cNvSpPr>
          <p:nvPr/>
        </p:nvSpPr>
        <p:spPr bwMode="auto">
          <a:xfrm>
            <a:off x="1009249" y="553898"/>
            <a:ext cx="716428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GB" sz="2200" b="1" dirty="0" smtClean="0"/>
              <a:t>CZ-SK-HU Market Coupling</a:t>
            </a:r>
            <a:endParaRPr lang="en-GB" sz="2200" b="1" dirty="0"/>
          </a:p>
        </p:txBody>
      </p:sp>
      <p:grpSp>
        <p:nvGrpSpPr>
          <p:cNvPr id="29" name="Csoportba foglalás 28"/>
          <p:cNvGrpSpPr/>
          <p:nvPr/>
        </p:nvGrpSpPr>
        <p:grpSpPr>
          <a:xfrm>
            <a:off x="323528" y="1032826"/>
            <a:ext cx="8424936" cy="5492517"/>
            <a:chOff x="723014" y="1397901"/>
            <a:chExt cx="7733164" cy="5002898"/>
          </a:xfrm>
        </p:grpSpPr>
        <p:pic>
          <p:nvPicPr>
            <p:cNvPr id="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288" y="1397901"/>
              <a:ext cx="4156013" cy="5002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Szövegdoboz 30"/>
            <p:cNvSpPr txBox="1"/>
            <p:nvPr/>
          </p:nvSpPr>
          <p:spPr>
            <a:xfrm>
              <a:off x="723014" y="1626781"/>
              <a:ext cx="2658139" cy="707886"/>
            </a:xfrm>
            <a:prstGeom prst="rect">
              <a:avLst/>
            </a:prstGeom>
            <a:noFill/>
          </p:spPr>
          <p:txBody>
            <a:bodyPr wrap="square" rtlCol="0">
              <a:spAutoFit/>
            </a:bodyPr>
            <a:lstStyle/>
            <a:p>
              <a:r>
                <a:rPr lang="en-GB" sz="2000" dirty="0" smtClean="0">
                  <a:latin typeface="Arial" pitchFamily="34" charset="0"/>
                  <a:cs typeface="Arial" pitchFamily="34" charset="0"/>
                </a:rPr>
                <a:t>The NWE Region in </a:t>
              </a:r>
              <a:r>
                <a:rPr lang="hu-HU" sz="2000" dirty="0" smtClean="0">
                  <a:latin typeface="Arial" pitchFamily="34" charset="0"/>
                  <a:cs typeface="Arial" pitchFamily="34" charset="0"/>
                </a:rPr>
                <a:t>November 2013</a:t>
              </a:r>
              <a:endParaRPr lang="en-GB" sz="2000" dirty="0">
                <a:latin typeface="Arial" pitchFamily="34" charset="0"/>
                <a:cs typeface="Arial" pitchFamily="34" charset="0"/>
              </a:endParaRPr>
            </a:p>
          </p:txBody>
        </p:sp>
        <p:pic>
          <p:nvPicPr>
            <p:cNvPr id="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085211"/>
              <a:ext cx="3164098" cy="1944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Balra nyíl 32"/>
            <p:cNvSpPr/>
            <p:nvPr/>
          </p:nvSpPr>
          <p:spPr bwMode="auto">
            <a:xfrm rot="21063905">
              <a:off x="4269715" y="4236979"/>
              <a:ext cx="2342200" cy="41467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34" name="Szövegdoboz 33"/>
            <p:cNvSpPr txBox="1"/>
            <p:nvPr/>
          </p:nvSpPr>
          <p:spPr>
            <a:xfrm>
              <a:off x="4997301" y="2380834"/>
              <a:ext cx="3381155" cy="707886"/>
            </a:xfrm>
            <a:prstGeom prst="rect">
              <a:avLst/>
            </a:prstGeom>
            <a:noFill/>
          </p:spPr>
          <p:txBody>
            <a:bodyPr wrap="square" rtlCol="0">
              <a:spAutoFit/>
            </a:bodyPr>
            <a:lstStyle/>
            <a:p>
              <a:r>
                <a:rPr lang="en-GB" sz="2000" dirty="0" smtClean="0">
                  <a:latin typeface="Arial" pitchFamily="34" charset="0"/>
                  <a:cs typeface="Arial" pitchFamily="34" charset="0"/>
                </a:rPr>
                <a:t>CZ-SK-HU Market Coupling 1</a:t>
              </a:r>
              <a:r>
                <a:rPr lang="hu-HU" sz="2000" dirty="0" smtClean="0">
                  <a:latin typeface="Arial" pitchFamily="34" charset="0"/>
                  <a:cs typeface="Arial" pitchFamily="34" charset="0"/>
                </a:rPr>
                <a:t>1</a:t>
              </a:r>
              <a:r>
                <a:rPr lang="en-GB" sz="2000" baseline="30000" dirty="0" smtClean="0">
                  <a:latin typeface="Arial" pitchFamily="34" charset="0"/>
                  <a:cs typeface="Arial" pitchFamily="34" charset="0"/>
                </a:rPr>
                <a:t>t</a:t>
              </a:r>
              <a:r>
                <a:rPr lang="hu-HU" sz="2000" baseline="30000" dirty="0" smtClean="0">
                  <a:latin typeface="Arial" pitchFamily="34" charset="0"/>
                  <a:cs typeface="Arial" pitchFamily="34" charset="0"/>
                </a:rPr>
                <a:t>h</a:t>
              </a:r>
              <a:r>
                <a:rPr lang="en-GB" sz="2000" dirty="0" smtClean="0">
                  <a:latin typeface="Arial" pitchFamily="34" charset="0"/>
                  <a:cs typeface="Arial" pitchFamily="34" charset="0"/>
                </a:rPr>
                <a:t> September 2012</a:t>
              </a:r>
              <a:endParaRPr lang="en-GB" sz="2000" dirty="0">
                <a:latin typeface="Arial" pitchFamily="34" charset="0"/>
                <a:cs typeface="Arial" pitchFamily="34" charset="0"/>
              </a:endParaRPr>
            </a:p>
          </p:txBody>
        </p:sp>
      </p:grpSp>
    </p:spTree>
    <p:extLst>
      <p:ext uri="{BB962C8B-B14F-4D97-AF65-F5344CB8AC3E}">
        <p14:creationId xmlns:p14="http://schemas.microsoft.com/office/powerpoint/2010/main" val="244517805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pPr>
              <a:defRPr/>
            </a:pPr>
            <a:fld id="{96048061-A2F8-44CE-97AB-116B0BBC5F3E}" type="slidenum">
              <a:rPr lang="en-US" smtClean="0"/>
              <a:pPr>
                <a:defRPr/>
              </a:pPr>
              <a:t>26</a:t>
            </a:fld>
            <a:endParaRPr lang="en-US"/>
          </a:p>
        </p:txBody>
      </p:sp>
      <p:sp>
        <p:nvSpPr>
          <p:cNvPr id="45" name="Text Box 5"/>
          <p:cNvSpPr txBox="1">
            <a:spLocks noChangeArrowheads="1"/>
          </p:cNvSpPr>
          <p:nvPr/>
        </p:nvSpPr>
        <p:spPr bwMode="auto">
          <a:xfrm>
            <a:off x="0" y="0"/>
            <a:ext cx="3131840" cy="400110"/>
          </a:xfrm>
          <a:prstGeom prst="rect">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000" b="1" dirty="0">
                <a:solidFill>
                  <a:schemeClr val="bg1"/>
                </a:solidFill>
                <a:latin typeface="Arial Black" pitchFamily="34" charset="0"/>
              </a:rPr>
              <a:t>Hungarian Energy and Public Utility Regulatory Authority</a:t>
            </a:r>
          </a:p>
        </p:txBody>
      </p:sp>
      <p:sp>
        <p:nvSpPr>
          <p:cNvPr id="22" name="Szöveg helye 1"/>
          <p:cNvSpPr txBox="1">
            <a:spLocks/>
          </p:cNvSpPr>
          <p:nvPr/>
        </p:nvSpPr>
        <p:spPr bwMode="auto">
          <a:xfrm>
            <a:off x="1009249" y="553898"/>
            <a:ext cx="716428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sz="2200" b="1" dirty="0" smtClean="0"/>
              <a:t>4 Markets Market Coupling – 4M MC</a:t>
            </a:r>
            <a:endParaRPr lang="en-US" sz="2200" b="1" dirty="0"/>
          </a:p>
        </p:txBody>
      </p:sp>
      <p:sp>
        <p:nvSpPr>
          <p:cNvPr id="5" name="Tartalom helye 2"/>
          <p:cNvSpPr>
            <a:spLocks noGrp="1"/>
          </p:cNvSpPr>
          <p:nvPr/>
        </p:nvSpPr>
        <p:spPr bwMode="auto">
          <a:xfrm>
            <a:off x="683567" y="1047734"/>
            <a:ext cx="7776865" cy="51895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marL="271463" indent="-271463" algn="l" rtl="0" eaLnBrk="1" fontAlgn="base" hangingPunct="1">
              <a:spcBef>
                <a:spcPct val="20000"/>
              </a:spcBef>
              <a:spcAft>
                <a:spcPct val="0"/>
              </a:spcAft>
              <a:buFont typeface="Arial" charset="0"/>
              <a:buChar char="•"/>
              <a:defRPr sz="2600" kern="1200">
                <a:solidFill>
                  <a:schemeClr val="tx1"/>
                </a:solidFill>
                <a:latin typeface="Arial" pitchFamily="34" charset="0"/>
                <a:ea typeface="+mn-ea"/>
                <a:cs typeface="Arial" pitchFamily="34" charset="0"/>
              </a:defRPr>
            </a:lvl1pPr>
            <a:lvl2pPr marL="534988" indent="-263525" algn="l" rtl="0" eaLnBrk="1" fontAlgn="base" hangingPunct="1">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2pPr>
            <a:lvl3pPr marL="808038" indent="-273050" algn="l" rtl="0" eaLnBrk="1" fontAlgn="base" hangingPunct="1">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3pPr>
            <a:lvl4pPr marL="1079500" indent="-271463" algn="l" rtl="0" eaLnBrk="1" fontAlgn="base" hangingPunct="1">
              <a:spcBef>
                <a:spcPct val="20000"/>
              </a:spcBef>
              <a:spcAft>
                <a:spcPct val="0"/>
              </a:spcAft>
              <a:buFont typeface="Arial" charset="0"/>
              <a:buChar char="–"/>
              <a:defRPr sz="1000" kern="1200">
                <a:solidFill>
                  <a:schemeClr val="tx1"/>
                </a:solidFill>
                <a:latin typeface="Arial" pitchFamily="34" charset="0"/>
                <a:ea typeface="+mn-ea"/>
                <a:cs typeface="Arial" pitchFamily="34" charset="0"/>
              </a:defRPr>
            </a:lvl4pPr>
            <a:lvl5pPr marL="1343025" indent="-263525" algn="l" rtl="0" eaLnBrk="1" fontAlgn="base" hangingPunct="1">
              <a:spcBef>
                <a:spcPct val="20000"/>
              </a:spcBef>
              <a:spcAft>
                <a:spcPct val="0"/>
              </a:spcAft>
              <a:buFont typeface="Arial" charset="0"/>
              <a:buChar char="»"/>
              <a:defRPr sz="1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just">
              <a:buNone/>
            </a:pPr>
            <a:r>
              <a:rPr lang="en-US" sz="2400" b="1" dirty="0" smtClean="0"/>
              <a:t>Main goals:</a:t>
            </a:r>
          </a:p>
          <a:p>
            <a:pPr marL="271463" lvl="1" indent="-271463" algn="just">
              <a:buFont typeface="Arial" charset="0"/>
              <a:buChar char="•"/>
            </a:pPr>
            <a:r>
              <a:rPr lang="en-US" sz="2400" dirty="0" smtClean="0"/>
              <a:t>Extension of CZ-SK-HU MC to Romania</a:t>
            </a:r>
          </a:p>
          <a:p>
            <a:pPr marL="271463" lvl="1" indent="-271463" algn="just">
              <a:buFont typeface="Arial" charset="0"/>
              <a:buChar char="•"/>
            </a:pPr>
            <a:r>
              <a:rPr lang="en-US" sz="2400" dirty="0" smtClean="0"/>
              <a:t>4M countries wish to introduce benefits of market integration to market participants as soon as possible</a:t>
            </a:r>
          </a:p>
          <a:p>
            <a:pPr marL="271463" lvl="1" indent="-271463" algn="just">
              <a:buFont typeface="Arial" charset="0"/>
              <a:buChar char="•"/>
            </a:pPr>
            <a:r>
              <a:rPr lang="en-US" sz="2400" dirty="0" smtClean="0"/>
              <a:t>Get prepared for and closer to European Price Coupling – implement MC based on PCR solution</a:t>
            </a:r>
          </a:p>
          <a:p>
            <a:pPr marL="0" lvl="1" indent="0" algn="just">
              <a:buNone/>
            </a:pPr>
            <a:endParaRPr lang="cs-CZ" sz="1500" b="1" dirty="0" smtClean="0"/>
          </a:p>
          <a:p>
            <a:pPr marL="0" lvl="1" indent="0" algn="just">
              <a:buNone/>
            </a:pPr>
            <a:r>
              <a:rPr lang="en-US" sz="2400" b="1" dirty="0" smtClean="0"/>
              <a:t>Context:</a:t>
            </a:r>
          </a:p>
          <a:p>
            <a:pPr algn="just"/>
            <a:r>
              <a:rPr lang="en-US" sz="2400" dirty="0" smtClean="0"/>
              <a:t>Stepwise market integration is the only way forward due to a </a:t>
            </a:r>
            <a:r>
              <a:rPr lang="en-US" sz="2400" b="1" dirty="0" smtClean="0"/>
              <a:t>blocked situation and slow progress in the CEE region</a:t>
            </a:r>
          </a:p>
          <a:p>
            <a:pPr lvl="1" algn="just"/>
            <a:r>
              <a:rPr lang="en-US" sz="2000" dirty="0" smtClean="0"/>
              <a:t>Flow-based capacity calculation methodology</a:t>
            </a:r>
          </a:p>
          <a:p>
            <a:pPr lvl="1" algn="just"/>
            <a:r>
              <a:rPr lang="en-US" sz="2000" dirty="0" smtClean="0"/>
              <a:t>Overlapping regions and other integration activities</a:t>
            </a:r>
          </a:p>
          <a:p>
            <a:pPr algn="just"/>
            <a:r>
              <a:rPr lang="en-US" sz="2400" dirty="0" smtClean="0"/>
              <a:t>CEE regional solution is not agreed yet</a:t>
            </a:r>
          </a:p>
          <a:p>
            <a:pPr marL="271463" lvl="1" indent="-271463" algn="just">
              <a:buFont typeface="Arial" charset="0"/>
              <a:buChar char="•"/>
            </a:pPr>
            <a:r>
              <a:rPr lang="en-US" sz="2400" dirty="0" smtClean="0"/>
              <a:t>The extension does not hinder the regional development as it is an intermediate step towards European</a:t>
            </a:r>
            <a:r>
              <a:rPr lang="cs-CZ" sz="2400" dirty="0" smtClean="0"/>
              <a:t> </a:t>
            </a:r>
            <a:r>
              <a:rPr lang="en-US" sz="2400" dirty="0" smtClean="0"/>
              <a:t>Price Coupling</a:t>
            </a:r>
          </a:p>
          <a:p>
            <a:pPr marL="271463" lvl="1" indent="-271463">
              <a:buFont typeface="Arial" charset="0"/>
              <a:buChar char="•"/>
            </a:pPr>
            <a:endParaRPr lang="cs-CZ" sz="1300" dirty="0"/>
          </a:p>
        </p:txBody>
      </p:sp>
    </p:spTree>
    <p:extLst>
      <p:ext uri="{BB962C8B-B14F-4D97-AF65-F5344CB8AC3E}">
        <p14:creationId xmlns:p14="http://schemas.microsoft.com/office/powerpoint/2010/main" val="239078553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pPr>
              <a:defRPr/>
            </a:pPr>
            <a:fld id="{96048061-A2F8-44CE-97AB-116B0BBC5F3E}" type="slidenum">
              <a:rPr lang="en-US" smtClean="0"/>
              <a:pPr>
                <a:defRPr/>
              </a:pPr>
              <a:t>27</a:t>
            </a:fld>
            <a:endParaRPr lang="en-US"/>
          </a:p>
        </p:txBody>
      </p:sp>
      <p:sp>
        <p:nvSpPr>
          <p:cNvPr id="45" name="Text Box 5"/>
          <p:cNvSpPr txBox="1">
            <a:spLocks noChangeArrowheads="1"/>
          </p:cNvSpPr>
          <p:nvPr/>
        </p:nvSpPr>
        <p:spPr bwMode="auto">
          <a:xfrm>
            <a:off x="0" y="0"/>
            <a:ext cx="3131840" cy="400110"/>
          </a:xfrm>
          <a:prstGeom prst="rect">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000" b="1" dirty="0">
                <a:solidFill>
                  <a:schemeClr val="bg1"/>
                </a:solidFill>
                <a:latin typeface="Arial Black" pitchFamily="34" charset="0"/>
              </a:rPr>
              <a:t>Hungarian Energy and Public Utility Regulatory Authority</a:t>
            </a:r>
          </a:p>
        </p:txBody>
      </p:sp>
      <p:sp>
        <p:nvSpPr>
          <p:cNvPr id="22" name="Szöveg helye 1"/>
          <p:cNvSpPr txBox="1">
            <a:spLocks/>
          </p:cNvSpPr>
          <p:nvPr/>
        </p:nvSpPr>
        <p:spPr bwMode="auto">
          <a:xfrm>
            <a:off x="1009249" y="553898"/>
            <a:ext cx="716428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GB" sz="2200" b="1" dirty="0"/>
              <a:t>CZ-SK-HU Market Coupling – Capacity and </a:t>
            </a:r>
            <a:r>
              <a:rPr lang="en-US" sz="2200" b="1" dirty="0" smtClean="0"/>
              <a:t>Prices</a:t>
            </a:r>
            <a:endParaRPr lang="en-US" sz="2200" b="1"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556792"/>
            <a:ext cx="3228570" cy="1715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4365104"/>
            <a:ext cx="3228570" cy="1545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8501" y="1151894"/>
            <a:ext cx="4521745" cy="2525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31359" y="4077072"/>
            <a:ext cx="3916028" cy="2571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zövegdoboz 3"/>
          <p:cNvSpPr txBox="1"/>
          <p:nvPr/>
        </p:nvSpPr>
        <p:spPr>
          <a:xfrm>
            <a:off x="929701" y="3677630"/>
            <a:ext cx="2304256" cy="369332"/>
          </a:xfrm>
          <a:prstGeom prst="rect">
            <a:avLst/>
          </a:prstGeom>
          <a:noFill/>
        </p:spPr>
        <p:txBody>
          <a:bodyPr wrap="square" rtlCol="0">
            <a:spAutoFit/>
          </a:bodyPr>
          <a:lstStyle/>
          <a:p>
            <a:pPr algn="ctr"/>
            <a:r>
              <a:rPr lang="en-US" b="1" dirty="0" smtClean="0"/>
              <a:t>in</a:t>
            </a:r>
            <a:r>
              <a:rPr lang="hu-HU" b="1" dirty="0" smtClean="0"/>
              <a:t> 2012</a:t>
            </a:r>
            <a:endParaRPr lang="hu-HU" b="1" dirty="0"/>
          </a:p>
        </p:txBody>
      </p:sp>
      <p:sp>
        <p:nvSpPr>
          <p:cNvPr id="11" name="Szövegdoboz 10"/>
          <p:cNvSpPr txBox="1"/>
          <p:nvPr/>
        </p:nvSpPr>
        <p:spPr>
          <a:xfrm>
            <a:off x="5137245" y="3677630"/>
            <a:ext cx="2304256" cy="369332"/>
          </a:xfrm>
          <a:prstGeom prst="rect">
            <a:avLst/>
          </a:prstGeom>
          <a:noFill/>
        </p:spPr>
        <p:txBody>
          <a:bodyPr wrap="square" rtlCol="0">
            <a:spAutoFit/>
          </a:bodyPr>
          <a:lstStyle/>
          <a:p>
            <a:pPr algn="ctr"/>
            <a:r>
              <a:rPr lang="en-US" b="1" dirty="0" smtClean="0"/>
              <a:t>in</a:t>
            </a:r>
            <a:r>
              <a:rPr lang="hu-HU" b="1" dirty="0" smtClean="0"/>
              <a:t> 2013</a:t>
            </a:r>
            <a:endParaRPr lang="hu-HU" b="1" dirty="0"/>
          </a:p>
        </p:txBody>
      </p:sp>
    </p:spTree>
    <p:extLst>
      <p:ext uri="{BB962C8B-B14F-4D97-AF65-F5344CB8AC3E}">
        <p14:creationId xmlns:p14="http://schemas.microsoft.com/office/powerpoint/2010/main" val="34778278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pPr>
              <a:defRPr/>
            </a:pPr>
            <a:fld id="{96048061-A2F8-44CE-97AB-116B0BBC5F3E}" type="slidenum">
              <a:rPr lang="en-US" smtClean="0"/>
              <a:pPr>
                <a:defRPr/>
              </a:pPr>
              <a:t>28</a:t>
            </a:fld>
            <a:endParaRPr lang="en-US"/>
          </a:p>
        </p:txBody>
      </p:sp>
      <p:sp>
        <p:nvSpPr>
          <p:cNvPr id="45" name="Text Box 5"/>
          <p:cNvSpPr txBox="1">
            <a:spLocks noChangeArrowheads="1"/>
          </p:cNvSpPr>
          <p:nvPr/>
        </p:nvSpPr>
        <p:spPr bwMode="auto">
          <a:xfrm>
            <a:off x="0" y="0"/>
            <a:ext cx="3131840" cy="400110"/>
          </a:xfrm>
          <a:prstGeom prst="rect">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000" b="1" dirty="0">
                <a:solidFill>
                  <a:schemeClr val="bg1"/>
                </a:solidFill>
                <a:latin typeface="Arial Black" pitchFamily="34" charset="0"/>
              </a:rPr>
              <a:t>Hungarian Energy and Public Utility Regulatory Authority</a:t>
            </a:r>
          </a:p>
        </p:txBody>
      </p:sp>
      <p:sp>
        <p:nvSpPr>
          <p:cNvPr id="22" name="Szöveg helye 1"/>
          <p:cNvSpPr txBox="1">
            <a:spLocks/>
          </p:cNvSpPr>
          <p:nvPr/>
        </p:nvSpPr>
        <p:spPr bwMode="auto">
          <a:xfrm>
            <a:off x="1009249" y="553898"/>
            <a:ext cx="716428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sz="2400" b="1" dirty="0" smtClean="0"/>
              <a:t>Current Status – mid February 2014</a:t>
            </a:r>
            <a:endParaRPr lang="en-US" sz="2200" b="1" dirty="0"/>
          </a:p>
        </p:txBody>
      </p:sp>
      <p:grpSp>
        <p:nvGrpSpPr>
          <p:cNvPr id="4" name="Csoportba foglalás 3"/>
          <p:cNvGrpSpPr/>
          <p:nvPr/>
        </p:nvGrpSpPr>
        <p:grpSpPr>
          <a:xfrm>
            <a:off x="95627" y="1427454"/>
            <a:ext cx="8846491" cy="1854505"/>
            <a:chOff x="95627" y="1427454"/>
            <a:chExt cx="8846491" cy="1854505"/>
          </a:xfrm>
        </p:grpSpPr>
        <p:sp>
          <p:nvSpPr>
            <p:cNvPr id="9" name="Dvojitá šipka 5"/>
            <p:cNvSpPr/>
            <p:nvPr/>
          </p:nvSpPr>
          <p:spPr>
            <a:xfrm>
              <a:off x="3622964" y="1427454"/>
              <a:ext cx="2789711" cy="936104"/>
            </a:xfrm>
            <a:prstGeom prst="chevron">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chemeClr val="tx1"/>
                </a:solidFill>
              </a:endParaRPr>
            </a:p>
          </p:txBody>
        </p:sp>
        <p:sp>
          <p:nvSpPr>
            <p:cNvPr id="10" name="Dvojitá šipka 6"/>
            <p:cNvSpPr/>
            <p:nvPr/>
          </p:nvSpPr>
          <p:spPr>
            <a:xfrm>
              <a:off x="95627" y="1427454"/>
              <a:ext cx="3870731" cy="936104"/>
            </a:xfrm>
            <a:prstGeom prst="chevron">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solidFill>
                    <a:schemeClr val="tx1"/>
                  </a:solidFill>
                </a:rPr>
                <a:t>Negotiation on MC arrangement with PL and RO</a:t>
              </a:r>
              <a:endParaRPr lang="en-US" dirty="0">
                <a:solidFill>
                  <a:schemeClr val="tx1"/>
                </a:solidFill>
              </a:endParaRPr>
            </a:p>
          </p:txBody>
        </p:sp>
        <p:sp>
          <p:nvSpPr>
            <p:cNvPr id="11" name="Dvojitá šipka 7"/>
            <p:cNvSpPr/>
            <p:nvPr/>
          </p:nvSpPr>
          <p:spPr>
            <a:xfrm>
              <a:off x="6080018" y="1427454"/>
              <a:ext cx="2862100" cy="936104"/>
            </a:xfrm>
            <a:prstGeom prst="chevron">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solidFill>
                    <a:schemeClr val="tx1"/>
                  </a:solidFill>
                </a:rPr>
                <a:t>Implementation</a:t>
              </a:r>
              <a:endParaRPr lang="en-US" dirty="0">
                <a:solidFill>
                  <a:schemeClr val="tx1"/>
                </a:solidFill>
              </a:endParaRPr>
            </a:p>
          </p:txBody>
        </p:sp>
        <p:sp>
          <p:nvSpPr>
            <p:cNvPr id="12" name="Zaoblený obdélníkový popisek 8"/>
            <p:cNvSpPr/>
            <p:nvPr/>
          </p:nvSpPr>
          <p:spPr>
            <a:xfrm>
              <a:off x="309606" y="2633887"/>
              <a:ext cx="1174810" cy="648072"/>
            </a:xfrm>
            <a:prstGeom prst="wedgeRoundRectCallout">
              <a:avLst>
                <a:gd name="adj1" fmla="val 27623"/>
                <a:gd name="adj2" fmla="val -93851"/>
                <a:gd name="adj3" fmla="val 16667"/>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cs-CZ" sz="1600" b="1" dirty="0" smtClean="0"/>
                <a:t>MoU</a:t>
              </a:r>
              <a:endParaRPr lang="cs-CZ" sz="1600" b="1" dirty="0"/>
            </a:p>
          </p:txBody>
        </p:sp>
        <p:sp>
          <p:nvSpPr>
            <p:cNvPr id="13" name="Zaoblený obdélníkový popisek 9"/>
            <p:cNvSpPr/>
            <p:nvPr/>
          </p:nvSpPr>
          <p:spPr>
            <a:xfrm>
              <a:off x="1621849" y="2633887"/>
              <a:ext cx="2086055" cy="648072"/>
            </a:xfrm>
            <a:prstGeom prst="wedgeRoundRectCallout">
              <a:avLst>
                <a:gd name="adj1" fmla="val 14145"/>
                <a:gd name="adj2" fmla="val -100319"/>
                <a:gd name="adj3" fmla="val 16667"/>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cs-CZ" sz="1600" b="1" dirty="0" smtClean="0"/>
                <a:t>Decision on PL invol</a:t>
              </a:r>
              <a:r>
                <a:rPr lang="cs-CZ" sz="1600" b="1" dirty="0" smtClean="0">
                  <a:solidFill>
                    <a:schemeClr val="bg1"/>
                  </a:solidFill>
                </a:rPr>
                <a:t>vem</a:t>
              </a:r>
              <a:r>
                <a:rPr lang="cs-CZ" sz="1600" b="1" dirty="0" smtClean="0"/>
                <a:t>ent</a:t>
              </a:r>
              <a:endParaRPr lang="cs-CZ" sz="1600" b="1" dirty="0"/>
            </a:p>
          </p:txBody>
        </p:sp>
        <p:sp>
          <p:nvSpPr>
            <p:cNvPr id="14" name="Zaoblený obdélníkový popisek 10"/>
            <p:cNvSpPr/>
            <p:nvPr/>
          </p:nvSpPr>
          <p:spPr>
            <a:xfrm>
              <a:off x="3779912" y="2633887"/>
              <a:ext cx="1664923" cy="648072"/>
            </a:xfrm>
            <a:prstGeom prst="wedgeRoundRectCallout">
              <a:avLst>
                <a:gd name="adj1" fmla="val -29736"/>
                <a:gd name="adj2" fmla="val -93851"/>
                <a:gd name="adj3" fmla="val 16667"/>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cs-CZ" sz="1600" b="1" dirty="0" smtClean="0">
                  <a:solidFill>
                    <a:schemeClr val="bg1"/>
                  </a:solidFill>
                </a:rPr>
                <a:t>High Level Market Design</a:t>
              </a:r>
              <a:endParaRPr lang="cs-CZ" sz="1600" b="1" dirty="0">
                <a:solidFill>
                  <a:schemeClr val="bg1"/>
                </a:solidFill>
              </a:endParaRPr>
            </a:p>
          </p:txBody>
        </p:sp>
        <p:sp>
          <p:nvSpPr>
            <p:cNvPr id="15" name="Zaoblený obdélníkový popisek 11"/>
            <p:cNvSpPr/>
            <p:nvPr/>
          </p:nvSpPr>
          <p:spPr>
            <a:xfrm>
              <a:off x="5492891" y="2633887"/>
              <a:ext cx="1815413" cy="648072"/>
            </a:xfrm>
            <a:prstGeom prst="wedgeRoundRectCallout">
              <a:avLst>
                <a:gd name="adj1" fmla="val -56076"/>
                <a:gd name="adj2" fmla="val -88326"/>
                <a:gd name="adj3" fmla="val 16667"/>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b="1" dirty="0" smtClean="0">
                  <a:solidFill>
                    <a:schemeClr val="bg1"/>
                  </a:solidFill>
                </a:rPr>
                <a:t>SP tenders of some PXs</a:t>
              </a:r>
              <a:endParaRPr lang="en-US" sz="1600" b="1" dirty="0">
                <a:solidFill>
                  <a:schemeClr val="bg1"/>
                </a:solidFill>
              </a:endParaRPr>
            </a:p>
          </p:txBody>
        </p:sp>
        <p:sp>
          <p:nvSpPr>
            <p:cNvPr id="7" name="Obdélník 14"/>
            <p:cNvSpPr/>
            <p:nvPr/>
          </p:nvSpPr>
          <p:spPr>
            <a:xfrm>
              <a:off x="5094512" y="1427454"/>
              <a:ext cx="700645" cy="936104"/>
            </a:xfrm>
            <a:prstGeom prst="rect">
              <a:avLst/>
            </a:prstGeom>
            <a:solidFill>
              <a:srgbClr val="0070C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cs-CZ" dirty="0">
                <a:solidFill>
                  <a:schemeClr val="tx1"/>
                </a:solidFill>
              </a:endParaRPr>
            </a:p>
          </p:txBody>
        </p:sp>
        <p:sp>
          <p:nvSpPr>
            <p:cNvPr id="8" name="Dvojitá šipka 13"/>
            <p:cNvSpPr/>
            <p:nvPr/>
          </p:nvSpPr>
          <p:spPr>
            <a:xfrm>
              <a:off x="3622964" y="1427454"/>
              <a:ext cx="2043544" cy="936104"/>
            </a:xfrm>
            <a:prstGeom prst="chevron">
              <a:avLst>
                <a:gd name="adj" fmla="val 48731"/>
              </a:avLst>
            </a:prstGeom>
            <a:solidFill>
              <a:srgbClr val="0070C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cs-CZ" dirty="0">
                <a:solidFill>
                  <a:schemeClr val="tx1"/>
                </a:solidFill>
              </a:endParaRPr>
            </a:p>
          </p:txBody>
        </p:sp>
        <p:sp>
          <p:nvSpPr>
            <p:cNvPr id="3" name="Szövegdoboz 2"/>
            <p:cNvSpPr txBox="1"/>
            <p:nvPr/>
          </p:nvSpPr>
          <p:spPr>
            <a:xfrm>
              <a:off x="4185647" y="1710840"/>
              <a:ext cx="1872208" cy="369332"/>
            </a:xfrm>
            <a:prstGeom prst="rect">
              <a:avLst/>
            </a:prstGeom>
            <a:noFill/>
          </p:spPr>
          <p:txBody>
            <a:bodyPr wrap="square" rtlCol="0">
              <a:spAutoFit/>
            </a:bodyPr>
            <a:lstStyle/>
            <a:p>
              <a:r>
                <a:rPr lang="en-US" dirty="0" smtClean="0"/>
                <a:t>Design phase</a:t>
              </a:r>
              <a:endParaRPr lang="en-US" dirty="0"/>
            </a:p>
          </p:txBody>
        </p:sp>
      </p:grpSp>
      <p:sp>
        <p:nvSpPr>
          <p:cNvPr id="18" name="Tartalom helye 2"/>
          <p:cNvSpPr txBox="1">
            <a:spLocks/>
          </p:cNvSpPr>
          <p:nvPr/>
        </p:nvSpPr>
        <p:spPr bwMode="auto">
          <a:xfrm>
            <a:off x="611560" y="3717032"/>
            <a:ext cx="7848872"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hu-HU" sz="2000" dirty="0" smtClean="0"/>
              <a:t>OTE </a:t>
            </a:r>
            <a:r>
              <a:rPr lang="en-US" sz="2000" dirty="0" smtClean="0"/>
              <a:t>has become a Full PCR Member since March 2013</a:t>
            </a:r>
            <a:endParaRPr lang="hu-HU" sz="2000" dirty="0" smtClean="0"/>
          </a:p>
          <a:p>
            <a:r>
              <a:rPr lang="hu-HU" sz="2000" dirty="0" smtClean="0"/>
              <a:t>PCR Service </a:t>
            </a:r>
            <a:r>
              <a:rPr lang="en-US" sz="2000" dirty="0" smtClean="0"/>
              <a:t>Provider selected by </a:t>
            </a:r>
            <a:r>
              <a:rPr lang="hu-HU" sz="2000" dirty="0" smtClean="0"/>
              <a:t>HUPX, OKTE and OPCOM</a:t>
            </a:r>
          </a:p>
          <a:p>
            <a:r>
              <a:rPr lang="hu-HU" sz="2000" dirty="0" smtClean="0"/>
              <a:t>TSO-PX design </a:t>
            </a:r>
            <a:r>
              <a:rPr lang="en-US" sz="2000" dirty="0" smtClean="0"/>
              <a:t>phase in February to fix the main issues</a:t>
            </a:r>
          </a:p>
          <a:p>
            <a:pPr lvl="1"/>
            <a:r>
              <a:rPr lang="en-US" sz="1800" dirty="0" smtClean="0"/>
              <a:t>Interfaces, high-level procedures, roles, etc.</a:t>
            </a:r>
          </a:p>
          <a:p>
            <a:pPr lvl="1"/>
            <a:r>
              <a:rPr lang="en-US" sz="1800" dirty="0" smtClean="0"/>
              <a:t>Check compliance with NWE MC</a:t>
            </a:r>
          </a:p>
          <a:p>
            <a:r>
              <a:rPr lang="en-US" sz="2400" dirty="0" smtClean="0"/>
              <a:t>Go-Live </a:t>
            </a:r>
            <a:r>
              <a:rPr lang="cs-CZ" sz="2400" dirty="0" smtClean="0"/>
              <a:t>in Q4/2014</a:t>
            </a:r>
          </a:p>
        </p:txBody>
      </p:sp>
    </p:spTree>
    <p:extLst>
      <p:ext uri="{BB962C8B-B14F-4D97-AF65-F5344CB8AC3E}">
        <p14:creationId xmlns:p14="http://schemas.microsoft.com/office/powerpoint/2010/main" val="224583394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pPr>
              <a:defRPr/>
            </a:pPr>
            <a:fld id="{96048061-A2F8-44CE-97AB-116B0BBC5F3E}" type="slidenum">
              <a:rPr lang="en-US" smtClean="0"/>
              <a:pPr>
                <a:defRPr/>
              </a:pPr>
              <a:t>29</a:t>
            </a:fld>
            <a:endParaRPr lang="en-US"/>
          </a:p>
        </p:txBody>
      </p:sp>
      <p:sp>
        <p:nvSpPr>
          <p:cNvPr id="45" name="Text Box 5"/>
          <p:cNvSpPr txBox="1">
            <a:spLocks noChangeArrowheads="1"/>
          </p:cNvSpPr>
          <p:nvPr/>
        </p:nvSpPr>
        <p:spPr bwMode="auto">
          <a:xfrm>
            <a:off x="0" y="0"/>
            <a:ext cx="3131840" cy="400110"/>
          </a:xfrm>
          <a:prstGeom prst="rect">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000" b="1" dirty="0">
                <a:solidFill>
                  <a:schemeClr val="bg1"/>
                </a:solidFill>
                <a:latin typeface="Arial Black" pitchFamily="34" charset="0"/>
              </a:rPr>
              <a:t>Hungarian Energy and Public Utility Regulatory Authority</a:t>
            </a:r>
          </a:p>
        </p:txBody>
      </p:sp>
      <p:sp>
        <p:nvSpPr>
          <p:cNvPr id="22" name="Szöveg helye 1"/>
          <p:cNvSpPr txBox="1">
            <a:spLocks/>
          </p:cNvSpPr>
          <p:nvPr/>
        </p:nvSpPr>
        <p:spPr bwMode="auto">
          <a:xfrm>
            <a:off x="1009249" y="553898"/>
            <a:ext cx="716428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hu-HU" sz="2400" b="1" dirty="0"/>
              <a:t>4M MC Project </a:t>
            </a:r>
            <a:r>
              <a:rPr lang="en-US" sz="2400" b="1" dirty="0" smtClean="0"/>
              <a:t>Roadmap</a:t>
            </a:r>
            <a:r>
              <a:rPr lang="hu-HU" sz="2400" b="1" dirty="0" smtClean="0"/>
              <a:t> 2014</a:t>
            </a:r>
            <a:endParaRPr lang="en-US" sz="2200" b="1" dirty="0"/>
          </a:p>
        </p:txBody>
      </p:sp>
      <p:grpSp>
        <p:nvGrpSpPr>
          <p:cNvPr id="66" name="Csoportba foglalás 65"/>
          <p:cNvGrpSpPr/>
          <p:nvPr/>
        </p:nvGrpSpPr>
        <p:grpSpPr>
          <a:xfrm>
            <a:off x="107504" y="1340768"/>
            <a:ext cx="8928992" cy="4464496"/>
            <a:chOff x="353084" y="1528549"/>
            <a:chExt cx="8621118" cy="4232582"/>
          </a:xfrm>
        </p:grpSpPr>
        <p:grpSp>
          <p:nvGrpSpPr>
            <p:cNvPr id="67" name="Skupina 48"/>
            <p:cNvGrpSpPr/>
            <p:nvPr/>
          </p:nvGrpSpPr>
          <p:grpSpPr>
            <a:xfrm>
              <a:off x="353084" y="1528549"/>
              <a:ext cx="8621118" cy="4232582"/>
              <a:chOff x="353085" y="1528549"/>
              <a:chExt cx="7938125" cy="4232582"/>
            </a:xfrm>
          </p:grpSpPr>
          <p:grpSp>
            <p:nvGrpSpPr>
              <p:cNvPr id="71" name="Skupina 22"/>
              <p:cNvGrpSpPr/>
              <p:nvPr/>
            </p:nvGrpSpPr>
            <p:grpSpPr>
              <a:xfrm>
                <a:off x="911506" y="1697283"/>
                <a:ext cx="5595213" cy="4063848"/>
                <a:chOff x="1469613" y="368660"/>
                <a:chExt cx="4356484" cy="288032"/>
              </a:xfrm>
            </p:grpSpPr>
            <p:cxnSp>
              <p:nvCxnSpPr>
                <p:cNvPr id="86" name="Přímá spojnice 29"/>
                <p:cNvCxnSpPr/>
                <p:nvPr/>
              </p:nvCxnSpPr>
              <p:spPr>
                <a:xfrm>
                  <a:off x="1469613" y="368660"/>
                  <a:ext cx="0" cy="288032"/>
                </a:xfrm>
                <a:prstGeom prst="line">
                  <a:avLst/>
                </a:prstGeom>
                <a:noFill/>
                <a:ln w="12700" cap="flat" cmpd="sng" algn="ctr">
                  <a:solidFill>
                    <a:sysClr val="windowText" lastClr="000000"/>
                  </a:solidFill>
                  <a:prstDash val="solid"/>
                  <a:tailEnd type="none"/>
                </a:ln>
                <a:effectLst/>
              </p:spPr>
            </p:cxnSp>
            <p:cxnSp>
              <p:nvCxnSpPr>
                <p:cNvPr id="87" name="Přímá spojnice 30"/>
                <p:cNvCxnSpPr/>
                <p:nvPr/>
              </p:nvCxnSpPr>
              <p:spPr>
                <a:xfrm>
                  <a:off x="2558734" y="368660"/>
                  <a:ext cx="0" cy="288032"/>
                </a:xfrm>
                <a:prstGeom prst="line">
                  <a:avLst/>
                </a:prstGeom>
                <a:noFill/>
                <a:ln w="12700" cap="flat" cmpd="sng" algn="ctr">
                  <a:solidFill>
                    <a:sysClr val="windowText" lastClr="000000"/>
                  </a:solidFill>
                  <a:prstDash val="solid"/>
                  <a:tailEnd type="none"/>
                </a:ln>
                <a:effectLst/>
              </p:spPr>
            </p:cxnSp>
            <p:cxnSp>
              <p:nvCxnSpPr>
                <p:cNvPr id="88" name="Přímá spojnice 31"/>
                <p:cNvCxnSpPr/>
                <p:nvPr/>
              </p:nvCxnSpPr>
              <p:spPr>
                <a:xfrm>
                  <a:off x="3647855" y="368660"/>
                  <a:ext cx="0" cy="288032"/>
                </a:xfrm>
                <a:prstGeom prst="line">
                  <a:avLst/>
                </a:prstGeom>
                <a:noFill/>
                <a:ln w="12700" cap="flat" cmpd="sng" algn="ctr">
                  <a:solidFill>
                    <a:sysClr val="windowText" lastClr="000000"/>
                  </a:solidFill>
                  <a:prstDash val="solid"/>
                  <a:tailEnd type="none"/>
                </a:ln>
                <a:effectLst/>
              </p:spPr>
            </p:cxnSp>
            <p:cxnSp>
              <p:nvCxnSpPr>
                <p:cNvPr id="89" name="Přímá spojnice 32"/>
                <p:cNvCxnSpPr/>
                <p:nvPr/>
              </p:nvCxnSpPr>
              <p:spPr>
                <a:xfrm>
                  <a:off x="4736976" y="368660"/>
                  <a:ext cx="0" cy="288032"/>
                </a:xfrm>
                <a:prstGeom prst="line">
                  <a:avLst/>
                </a:prstGeom>
                <a:noFill/>
                <a:ln w="12700" cap="flat" cmpd="sng" algn="ctr">
                  <a:solidFill>
                    <a:sysClr val="windowText" lastClr="000000"/>
                  </a:solidFill>
                  <a:prstDash val="solid"/>
                  <a:tailEnd type="none"/>
                </a:ln>
                <a:effectLst/>
              </p:spPr>
            </p:cxnSp>
            <p:cxnSp>
              <p:nvCxnSpPr>
                <p:cNvPr id="90" name="Přímá spojnice 33"/>
                <p:cNvCxnSpPr/>
                <p:nvPr/>
              </p:nvCxnSpPr>
              <p:spPr>
                <a:xfrm>
                  <a:off x="5826097" y="368660"/>
                  <a:ext cx="0" cy="288032"/>
                </a:xfrm>
                <a:prstGeom prst="line">
                  <a:avLst/>
                </a:prstGeom>
                <a:noFill/>
                <a:ln w="12700" cap="flat" cmpd="sng" algn="ctr">
                  <a:solidFill>
                    <a:sysClr val="windowText" lastClr="000000"/>
                  </a:solidFill>
                  <a:prstDash val="solid"/>
                  <a:tailEnd type="none"/>
                </a:ln>
                <a:effectLst/>
              </p:spPr>
            </p:cxnSp>
          </p:grpSp>
          <p:sp>
            <p:nvSpPr>
              <p:cNvPr id="72" name="Lekerekített téglalap feliratnak 71"/>
              <p:cNvSpPr/>
              <p:nvPr/>
            </p:nvSpPr>
            <p:spPr>
              <a:xfrm>
                <a:off x="1937028" y="1861252"/>
                <a:ext cx="1584176" cy="360040"/>
              </a:xfrm>
              <a:prstGeom prst="wedgeRoundRectCallout">
                <a:avLst>
                  <a:gd name="adj1" fmla="val -61660"/>
                  <a:gd name="adj2" fmla="val -5022"/>
                  <a:gd name="adj3" fmla="val 16667"/>
                </a:avLst>
              </a:prstGeom>
              <a:solidFill>
                <a:srgbClr val="C0504D"/>
              </a:solidFill>
              <a:ln w="25400" cap="flat" cmpd="sng" algn="ctr">
                <a:solidFill>
                  <a:srgbClr val="C0504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dirty="0" smtClean="0">
                    <a:ln>
                      <a:noFill/>
                    </a:ln>
                    <a:solidFill>
                      <a:sysClr val="window" lastClr="FFFFFF"/>
                    </a:solidFill>
                    <a:effectLst/>
                    <a:uLnTx/>
                    <a:uFillTx/>
                    <a:latin typeface="Calibri"/>
                    <a:ea typeface="+mn-ea"/>
                    <a:cs typeface="+mn-cs"/>
                  </a:rPr>
                  <a:t>Start of implementation</a:t>
                </a:r>
                <a:endParaRPr kumimoji="0" lang="en-US" sz="1200" b="0" i="0" u="none" strike="noStrike" kern="0" cap="none" spc="0" normalizeH="0" baseline="0" dirty="0">
                  <a:ln>
                    <a:noFill/>
                  </a:ln>
                  <a:solidFill>
                    <a:sysClr val="window" lastClr="FFFFFF"/>
                  </a:solidFill>
                  <a:effectLst/>
                  <a:uLnTx/>
                  <a:uFillTx/>
                  <a:latin typeface="Calibri"/>
                  <a:ea typeface="+mn-ea"/>
                  <a:cs typeface="+mn-cs"/>
                </a:endParaRPr>
              </a:p>
            </p:txBody>
          </p:sp>
          <p:cxnSp>
            <p:nvCxnSpPr>
              <p:cNvPr id="73" name="Přímá spojnice se šipkou 21"/>
              <p:cNvCxnSpPr/>
              <p:nvPr/>
            </p:nvCxnSpPr>
            <p:spPr>
              <a:xfrm>
                <a:off x="723690" y="1772816"/>
                <a:ext cx="7160755" cy="1"/>
              </a:xfrm>
              <a:prstGeom prst="straightConnector1">
                <a:avLst/>
              </a:prstGeom>
              <a:noFill/>
              <a:ln w="31750" cap="flat" cmpd="sng" algn="ctr">
                <a:solidFill>
                  <a:sysClr val="windowText" lastClr="000000"/>
                </a:solidFill>
                <a:prstDash val="solid"/>
                <a:tailEnd type="arrow"/>
              </a:ln>
              <a:effectLst/>
            </p:spPr>
          </p:cxnSp>
          <p:sp>
            <p:nvSpPr>
              <p:cNvPr id="74" name="TextovéPole 23"/>
              <p:cNvSpPr txBox="1"/>
              <p:nvPr/>
            </p:nvSpPr>
            <p:spPr>
              <a:xfrm>
                <a:off x="1064521" y="1528549"/>
                <a:ext cx="1063553"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1000" b="0" i="0" u="none" strike="noStrike" kern="0" cap="none" spc="0" normalizeH="0" baseline="0" noProof="0" dirty="0" smtClean="0">
                    <a:ln>
                      <a:noFill/>
                    </a:ln>
                    <a:solidFill>
                      <a:sysClr val="windowText" lastClr="000000"/>
                    </a:solidFill>
                    <a:effectLst/>
                    <a:uLnTx/>
                    <a:uFillTx/>
                  </a:rPr>
                  <a:t>Q1</a:t>
                </a:r>
                <a:endParaRPr kumimoji="0" lang="cs-CZ" sz="1000" b="0" i="0" u="none" strike="noStrike" kern="0" cap="none" spc="0" normalizeH="0" baseline="0" noProof="0" dirty="0">
                  <a:ln>
                    <a:noFill/>
                  </a:ln>
                  <a:solidFill>
                    <a:sysClr val="windowText" lastClr="000000"/>
                  </a:solidFill>
                  <a:effectLst/>
                  <a:uLnTx/>
                  <a:uFillTx/>
                </a:endParaRPr>
              </a:p>
            </p:txBody>
          </p:sp>
          <p:sp>
            <p:nvSpPr>
              <p:cNvPr id="75" name="TextovéPole 24"/>
              <p:cNvSpPr txBox="1"/>
              <p:nvPr/>
            </p:nvSpPr>
            <p:spPr>
              <a:xfrm>
                <a:off x="2446780" y="1528549"/>
                <a:ext cx="1063553"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1000" b="0" i="0" u="none" strike="noStrike" kern="0" cap="none" spc="0" normalizeH="0" baseline="0" noProof="0" dirty="0" smtClean="0">
                    <a:ln>
                      <a:noFill/>
                    </a:ln>
                    <a:solidFill>
                      <a:sysClr val="windowText" lastClr="000000"/>
                    </a:solidFill>
                    <a:effectLst/>
                    <a:uLnTx/>
                    <a:uFillTx/>
                  </a:rPr>
                  <a:t>Q2</a:t>
                </a:r>
                <a:endParaRPr kumimoji="0" lang="cs-CZ" sz="1000" b="0" i="0" u="none" strike="noStrike" kern="0" cap="none" spc="0" normalizeH="0" baseline="0" noProof="0" dirty="0">
                  <a:ln>
                    <a:noFill/>
                  </a:ln>
                  <a:solidFill>
                    <a:sysClr val="windowText" lastClr="000000"/>
                  </a:solidFill>
                  <a:effectLst/>
                  <a:uLnTx/>
                  <a:uFillTx/>
                </a:endParaRPr>
              </a:p>
            </p:txBody>
          </p:sp>
          <p:sp>
            <p:nvSpPr>
              <p:cNvPr id="76" name="TextovéPole 25"/>
              <p:cNvSpPr txBox="1"/>
              <p:nvPr/>
            </p:nvSpPr>
            <p:spPr>
              <a:xfrm>
                <a:off x="3829039" y="1528549"/>
                <a:ext cx="1063553"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1000" b="0" i="0" u="none" strike="noStrike" kern="0" cap="none" spc="0" normalizeH="0" baseline="0" noProof="0" dirty="0" smtClean="0">
                    <a:ln>
                      <a:noFill/>
                    </a:ln>
                    <a:solidFill>
                      <a:sysClr val="windowText" lastClr="000000"/>
                    </a:solidFill>
                    <a:effectLst/>
                    <a:uLnTx/>
                    <a:uFillTx/>
                  </a:rPr>
                  <a:t>Q3</a:t>
                </a:r>
                <a:endParaRPr kumimoji="0" lang="cs-CZ" sz="1000" b="0" i="0" u="none" strike="noStrike" kern="0" cap="none" spc="0" normalizeH="0" baseline="0" noProof="0" dirty="0">
                  <a:ln>
                    <a:noFill/>
                  </a:ln>
                  <a:solidFill>
                    <a:sysClr val="windowText" lastClr="000000"/>
                  </a:solidFill>
                  <a:effectLst/>
                  <a:uLnTx/>
                  <a:uFillTx/>
                </a:endParaRPr>
              </a:p>
            </p:txBody>
          </p:sp>
          <p:sp>
            <p:nvSpPr>
              <p:cNvPr id="77" name="TextovéPole 26"/>
              <p:cNvSpPr txBox="1"/>
              <p:nvPr/>
            </p:nvSpPr>
            <p:spPr>
              <a:xfrm>
                <a:off x="5211298" y="1528549"/>
                <a:ext cx="1063553"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1000" b="0" i="0" u="none" strike="noStrike" kern="0" cap="none" spc="0" normalizeH="0" baseline="0" noProof="0" dirty="0" smtClean="0">
                    <a:ln>
                      <a:noFill/>
                    </a:ln>
                    <a:solidFill>
                      <a:sysClr val="windowText" lastClr="000000"/>
                    </a:solidFill>
                    <a:effectLst/>
                    <a:uLnTx/>
                    <a:uFillTx/>
                  </a:rPr>
                  <a:t>Q4</a:t>
                </a:r>
                <a:endParaRPr kumimoji="0" lang="cs-CZ" sz="1000" b="0" i="0" u="none" strike="noStrike" kern="0" cap="none" spc="0" normalizeH="0" baseline="0" noProof="0" dirty="0">
                  <a:ln>
                    <a:noFill/>
                  </a:ln>
                  <a:solidFill>
                    <a:sysClr val="windowText" lastClr="000000"/>
                  </a:solidFill>
                  <a:effectLst/>
                  <a:uLnTx/>
                  <a:uFillTx/>
                </a:endParaRPr>
              </a:p>
            </p:txBody>
          </p:sp>
          <p:sp>
            <p:nvSpPr>
              <p:cNvPr id="78" name="Obdélník 35"/>
              <p:cNvSpPr/>
              <p:nvPr/>
            </p:nvSpPr>
            <p:spPr>
              <a:xfrm>
                <a:off x="353085" y="2245259"/>
                <a:ext cx="1213165" cy="289711"/>
              </a:xfrm>
              <a:prstGeom prst="rect">
                <a:avLst/>
              </a:prstGeom>
              <a:solidFill>
                <a:srgbClr val="4BACC6"/>
              </a:solidFill>
              <a:ln w="25400" cap="flat" cmpd="sng" algn="ctr">
                <a:solidFill>
                  <a:srgbClr val="4BACC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dirty="0" smtClean="0">
                    <a:ln>
                      <a:noFill/>
                    </a:ln>
                    <a:solidFill>
                      <a:sysClr val="window" lastClr="FFFFFF"/>
                    </a:solidFill>
                    <a:effectLst/>
                    <a:uLnTx/>
                    <a:uFillTx/>
                    <a:latin typeface="Calibri"/>
                    <a:ea typeface="+mn-ea"/>
                    <a:cs typeface="+mn-cs"/>
                  </a:rPr>
                  <a:t>Implementation design</a:t>
                </a:r>
                <a:endParaRPr kumimoji="0" lang="en-US" sz="1050" b="0" i="0" u="none" strike="noStrike" kern="0" cap="none" spc="0" normalizeH="0" baseline="0" dirty="0">
                  <a:ln>
                    <a:noFill/>
                  </a:ln>
                  <a:solidFill>
                    <a:sysClr val="window" lastClr="FFFFFF"/>
                  </a:solidFill>
                  <a:effectLst/>
                  <a:uLnTx/>
                  <a:uFillTx/>
                  <a:latin typeface="Calibri"/>
                  <a:ea typeface="+mn-ea"/>
                  <a:cs typeface="+mn-cs"/>
                </a:endParaRPr>
              </a:p>
            </p:txBody>
          </p:sp>
          <p:sp>
            <p:nvSpPr>
              <p:cNvPr id="79" name="Obdélník 37"/>
              <p:cNvSpPr/>
              <p:nvPr/>
            </p:nvSpPr>
            <p:spPr>
              <a:xfrm>
                <a:off x="1573793" y="2633049"/>
                <a:ext cx="2590801" cy="289711"/>
              </a:xfrm>
              <a:prstGeom prst="rect">
                <a:avLst/>
              </a:prstGeom>
              <a:solidFill>
                <a:srgbClr val="4BACC6"/>
              </a:solidFill>
              <a:ln w="25400" cap="flat" cmpd="sng" algn="ctr">
                <a:solidFill>
                  <a:srgbClr val="4BACC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dirty="0" smtClean="0">
                    <a:ln>
                      <a:noFill/>
                    </a:ln>
                    <a:solidFill>
                      <a:sysClr val="window" lastClr="FFFFFF"/>
                    </a:solidFill>
                    <a:effectLst/>
                    <a:uLnTx/>
                    <a:uFillTx/>
                    <a:latin typeface="Calibri"/>
                    <a:ea typeface="+mn-ea"/>
                    <a:cs typeface="+mn-cs"/>
                  </a:rPr>
                  <a:t>PX PCR Implementation </a:t>
                </a:r>
                <a:endParaRPr kumimoji="0" lang="en-US" sz="1050" b="0" i="0" u="none" strike="noStrike" kern="0" cap="none" spc="0" normalizeH="0" baseline="0" dirty="0">
                  <a:ln>
                    <a:noFill/>
                  </a:ln>
                  <a:solidFill>
                    <a:sysClr val="window" lastClr="FFFFFF"/>
                  </a:solidFill>
                  <a:effectLst/>
                  <a:uLnTx/>
                  <a:uFillTx/>
                  <a:latin typeface="Calibri"/>
                  <a:ea typeface="+mn-ea"/>
                  <a:cs typeface="+mn-cs"/>
                </a:endParaRPr>
              </a:p>
            </p:txBody>
          </p:sp>
          <p:sp>
            <p:nvSpPr>
              <p:cNvPr id="80" name="Obdélník 38"/>
              <p:cNvSpPr/>
              <p:nvPr/>
            </p:nvSpPr>
            <p:spPr>
              <a:xfrm>
                <a:off x="1581338" y="3057053"/>
                <a:ext cx="2590801" cy="289711"/>
              </a:xfrm>
              <a:prstGeom prst="rect">
                <a:avLst/>
              </a:prstGeom>
              <a:solidFill>
                <a:srgbClr val="4BACC6"/>
              </a:solidFill>
              <a:ln w="25400" cap="flat" cmpd="sng" algn="ctr">
                <a:solidFill>
                  <a:srgbClr val="4BACC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dirty="0" err="1" smtClean="0">
                    <a:ln>
                      <a:noFill/>
                    </a:ln>
                    <a:solidFill>
                      <a:sysClr val="window" lastClr="FFFFFF"/>
                    </a:solidFill>
                    <a:effectLst/>
                    <a:uLnTx/>
                    <a:uFillTx/>
                    <a:latin typeface="Calibri"/>
                    <a:ea typeface="+mn-ea"/>
                    <a:cs typeface="+mn-cs"/>
                  </a:rPr>
                  <a:t>mTMF</a:t>
                </a:r>
                <a:r>
                  <a:rPr kumimoji="0" lang="en-US" sz="1050" b="0" i="0" u="none" strike="noStrike" kern="0" cap="none" spc="0" normalizeH="0" baseline="0" dirty="0" smtClean="0">
                    <a:ln>
                      <a:noFill/>
                    </a:ln>
                    <a:solidFill>
                      <a:sysClr val="window" lastClr="FFFFFF"/>
                    </a:solidFill>
                    <a:effectLst/>
                    <a:uLnTx/>
                    <a:uFillTx/>
                    <a:latin typeface="Calibri"/>
                    <a:ea typeface="+mn-ea"/>
                    <a:cs typeface="+mn-cs"/>
                  </a:rPr>
                  <a:t> Implementation </a:t>
                </a:r>
                <a:endParaRPr kumimoji="0" lang="en-US" sz="1050" b="0" i="0" u="none" strike="noStrike" kern="0" cap="none" spc="0" normalizeH="0" baseline="0" dirty="0">
                  <a:ln>
                    <a:noFill/>
                  </a:ln>
                  <a:solidFill>
                    <a:sysClr val="window" lastClr="FFFFFF"/>
                  </a:solidFill>
                  <a:effectLst/>
                  <a:uLnTx/>
                  <a:uFillTx/>
                  <a:latin typeface="Calibri"/>
                  <a:ea typeface="+mn-ea"/>
                  <a:cs typeface="+mn-cs"/>
                </a:endParaRPr>
              </a:p>
            </p:txBody>
          </p:sp>
          <p:sp>
            <p:nvSpPr>
              <p:cNvPr id="81" name="Obdélník 39"/>
              <p:cNvSpPr/>
              <p:nvPr/>
            </p:nvSpPr>
            <p:spPr>
              <a:xfrm>
                <a:off x="3879408" y="3544431"/>
                <a:ext cx="1326333" cy="289711"/>
              </a:xfrm>
              <a:prstGeom prst="rect">
                <a:avLst/>
              </a:prstGeom>
              <a:solidFill>
                <a:srgbClr val="4BACC6"/>
              </a:solidFill>
              <a:ln w="25400" cap="flat" cmpd="sng" algn="ctr">
                <a:solidFill>
                  <a:srgbClr val="4BACC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dirty="0" smtClean="0">
                    <a:ln>
                      <a:noFill/>
                    </a:ln>
                    <a:solidFill>
                      <a:sysClr val="window" lastClr="FFFFFF"/>
                    </a:solidFill>
                    <a:effectLst/>
                    <a:uLnTx/>
                    <a:uFillTx/>
                    <a:latin typeface="Calibri"/>
                    <a:ea typeface="+mn-ea"/>
                    <a:cs typeface="+mn-cs"/>
                  </a:rPr>
                  <a:t>Common PX-TSO testing</a:t>
                </a:r>
                <a:endParaRPr kumimoji="0" lang="en-US" sz="1050" b="0" i="0" u="none" strike="noStrike" kern="0" cap="none" spc="0" normalizeH="0" baseline="0" dirty="0">
                  <a:ln>
                    <a:noFill/>
                  </a:ln>
                  <a:solidFill>
                    <a:sysClr val="window" lastClr="FFFFFF"/>
                  </a:solidFill>
                  <a:effectLst/>
                  <a:uLnTx/>
                  <a:uFillTx/>
                  <a:latin typeface="Calibri"/>
                  <a:ea typeface="+mn-ea"/>
                  <a:cs typeface="+mn-cs"/>
                </a:endParaRPr>
              </a:p>
            </p:txBody>
          </p:sp>
          <p:sp>
            <p:nvSpPr>
              <p:cNvPr id="82" name="Lekerekített téglalap feliratnak 15"/>
              <p:cNvSpPr/>
              <p:nvPr/>
            </p:nvSpPr>
            <p:spPr>
              <a:xfrm>
                <a:off x="6707034" y="4859940"/>
                <a:ext cx="1584176" cy="360040"/>
              </a:xfrm>
              <a:prstGeom prst="wedgeRoundRectCallout">
                <a:avLst>
                  <a:gd name="adj1" fmla="val -60156"/>
                  <a:gd name="adj2" fmla="val 28521"/>
                  <a:gd name="adj3" fmla="val 16667"/>
                </a:avLst>
              </a:prstGeom>
              <a:solidFill>
                <a:srgbClr val="C0504D"/>
              </a:solidFill>
              <a:ln w="25400" cap="flat" cmpd="sng" algn="ctr">
                <a:solidFill>
                  <a:srgbClr val="C0504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dirty="0" smtClean="0">
                    <a:ln>
                      <a:noFill/>
                    </a:ln>
                    <a:solidFill>
                      <a:sysClr val="window" lastClr="FFFFFF"/>
                    </a:solidFill>
                    <a:effectLst/>
                    <a:uLnTx/>
                    <a:uFillTx/>
                    <a:latin typeface="Calibri"/>
                    <a:ea typeface="+mn-ea"/>
                    <a:cs typeface="+mn-cs"/>
                  </a:rPr>
                  <a:t>Go-live in Q4</a:t>
                </a:r>
                <a:endParaRPr kumimoji="0" lang="en-US" sz="1200" b="0" i="0" u="none" strike="noStrike" kern="0" cap="none" spc="0" normalizeH="0" baseline="0" dirty="0">
                  <a:ln>
                    <a:noFill/>
                  </a:ln>
                  <a:solidFill>
                    <a:sysClr val="window" lastClr="FFFFFF"/>
                  </a:solidFill>
                  <a:effectLst/>
                  <a:uLnTx/>
                  <a:uFillTx/>
                  <a:latin typeface="Calibri"/>
                  <a:ea typeface="+mn-ea"/>
                  <a:cs typeface="+mn-cs"/>
                </a:endParaRPr>
              </a:p>
            </p:txBody>
          </p:sp>
          <p:sp>
            <p:nvSpPr>
              <p:cNvPr id="83" name="Obdélník 42"/>
              <p:cNvSpPr/>
              <p:nvPr/>
            </p:nvSpPr>
            <p:spPr>
              <a:xfrm>
                <a:off x="4762124" y="3941274"/>
                <a:ext cx="1367074" cy="289711"/>
              </a:xfrm>
              <a:prstGeom prst="rect">
                <a:avLst/>
              </a:prstGeom>
              <a:solidFill>
                <a:srgbClr val="4BACC6"/>
              </a:solidFill>
              <a:ln w="25400" cap="flat" cmpd="sng" algn="ctr">
                <a:solidFill>
                  <a:srgbClr val="4BACC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dirty="0" smtClean="0">
                    <a:ln>
                      <a:noFill/>
                    </a:ln>
                    <a:solidFill>
                      <a:sysClr val="window" lastClr="FFFFFF"/>
                    </a:solidFill>
                    <a:effectLst/>
                    <a:uLnTx/>
                    <a:uFillTx/>
                    <a:latin typeface="Calibri"/>
                    <a:ea typeface="+mn-ea"/>
                    <a:cs typeface="+mn-cs"/>
                  </a:rPr>
                  <a:t>Testing with market participants</a:t>
                </a:r>
                <a:endParaRPr kumimoji="0" lang="en-US" sz="1050" b="0" i="0" u="none" strike="noStrike" kern="0" cap="none" spc="0" normalizeH="0" baseline="0" dirty="0">
                  <a:ln>
                    <a:noFill/>
                  </a:ln>
                  <a:solidFill>
                    <a:sysClr val="window" lastClr="FFFFFF"/>
                  </a:solidFill>
                  <a:effectLst/>
                  <a:uLnTx/>
                  <a:uFillTx/>
                  <a:latin typeface="Calibri"/>
                  <a:ea typeface="+mn-ea"/>
                  <a:cs typeface="+mn-cs"/>
                </a:endParaRPr>
              </a:p>
            </p:txBody>
          </p:sp>
          <p:sp>
            <p:nvSpPr>
              <p:cNvPr id="84" name="Obdélník 43"/>
              <p:cNvSpPr/>
              <p:nvPr/>
            </p:nvSpPr>
            <p:spPr>
              <a:xfrm>
                <a:off x="4768191" y="4350190"/>
                <a:ext cx="1351951" cy="289711"/>
              </a:xfrm>
              <a:prstGeom prst="rect">
                <a:avLst/>
              </a:prstGeom>
              <a:solidFill>
                <a:srgbClr val="4BACC6"/>
              </a:solidFill>
              <a:ln w="25400" cap="flat" cmpd="sng" algn="ctr">
                <a:solidFill>
                  <a:srgbClr val="4BACC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dirty="0" smtClean="0">
                    <a:ln>
                      <a:noFill/>
                    </a:ln>
                    <a:solidFill>
                      <a:sysClr val="window" lastClr="FFFFFF"/>
                    </a:solidFill>
                    <a:effectLst/>
                    <a:uLnTx/>
                    <a:uFillTx/>
                    <a:latin typeface="Calibri"/>
                    <a:ea typeface="+mn-ea"/>
                    <a:cs typeface="+mn-cs"/>
                  </a:rPr>
                  <a:t>NRAs approval</a:t>
                </a:r>
                <a:endParaRPr kumimoji="0" lang="en-US" sz="1050" b="0" i="0" u="none" strike="noStrike" kern="0" cap="none" spc="0" normalizeH="0" baseline="0" dirty="0">
                  <a:ln>
                    <a:noFill/>
                  </a:ln>
                  <a:solidFill>
                    <a:sysClr val="window" lastClr="FFFFFF"/>
                  </a:solidFill>
                  <a:effectLst/>
                  <a:uLnTx/>
                  <a:uFillTx/>
                  <a:latin typeface="Calibri"/>
                  <a:ea typeface="+mn-ea"/>
                  <a:cs typeface="+mn-cs"/>
                </a:endParaRPr>
              </a:p>
            </p:txBody>
          </p:sp>
          <p:sp>
            <p:nvSpPr>
              <p:cNvPr id="85" name="Lekerekített téglalap feliratnak 15"/>
              <p:cNvSpPr/>
              <p:nvPr/>
            </p:nvSpPr>
            <p:spPr>
              <a:xfrm>
                <a:off x="2578314" y="4295126"/>
                <a:ext cx="1584176" cy="360040"/>
              </a:xfrm>
              <a:prstGeom prst="wedgeRoundRectCallout">
                <a:avLst>
                  <a:gd name="adj1" fmla="val 55755"/>
                  <a:gd name="adj2" fmla="val -87505"/>
                  <a:gd name="adj3" fmla="val 16667"/>
                </a:avLst>
              </a:prstGeom>
              <a:solidFill>
                <a:srgbClr val="C0504D"/>
              </a:solidFill>
              <a:ln w="25400" cap="flat" cmpd="sng" algn="ctr">
                <a:solidFill>
                  <a:srgbClr val="C0504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dirty="0" smtClean="0">
                    <a:ln>
                      <a:noFill/>
                    </a:ln>
                    <a:solidFill>
                      <a:sysClr val="window" lastClr="FFFFFF"/>
                    </a:solidFill>
                    <a:effectLst/>
                    <a:uLnTx/>
                    <a:uFillTx/>
                    <a:latin typeface="Calibri"/>
                    <a:ea typeface="+mn-ea"/>
                    <a:cs typeface="+mn-cs"/>
                  </a:rPr>
                  <a:t>Workshop for Market Participants</a:t>
                </a:r>
                <a:endParaRPr kumimoji="0" lang="en-US" sz="1200" b="0" i="0" u="none" strike="noStrike" kern="0" cap="none" spc="0" normalizeH="0" baseline="0" dirty="0">
                  <a:ln>
                    <a:noFill/>
                  </a:ln>
                  <a:solidFill>
                    <a:sysClr val="window" lastClr="FFFFFF"/>
                  </a:solidFill>
                  <a:effectLst/>
                  <a:uLnTx/>
                  <a:uFillTx/>
                  <a:latin typeface="Calibri"/>
                  <a:ea typeface="+mn-ea"/>
                  <a:cs typeface="+mn-cs"/>
                </a:endParaRPr>
              </a:p>
            </p:txBody>
          </p:sp>
        </p:grpSp>
        <p:sp>
          <p:nvSpPr>
            <p:cNvPr id="68" name="Obdélník 3"/>
            <p:cNvSpPr/>
            <p:nvPr/>
          </p:nvSpPr>
          <p:spPr>
            <a:xfrm rot="18952286">
              <a:off x="6422034" y="4907047"/>
              <a:ext cx="464843" cy="464843"/>
            </a:xfrm>
            <a:prstGeom prst="rect">
              <a:avLst/>
            </a:prstGeom>
            <a:solidFill>
              <a:srgbClr val="C0504D"/>
            </a:solidFill>
            <a:ln w="25400" cap="flat" cmpd="sng" algn="ctr">
              <a:solidFill>
                <a:srgbClr val="C0504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9" name="Obdélník 34"/>
            <p:cNvSpPr/>
            <p:nvPr/>
          </p:nvSpPr>
          <p:spPr>
            <a:xfrm rot="18952286">
              <a:off x="4723647" y="4047892"/>
              <a:ext cx="203886" cy="203886"/>
            </a:xfrm>
            <a:prstGeom prst="rect">
              <a:avLst/>
            </a:prstGeom>
            <a:solidFill>
              <a:srgbClr val="C0504D"/>
            </a:solidFill>
            <a:ln w="25400" cap="flat" cmpd="sng" algn="ctr">
              <a:solidFill>
                <a:srgbClr val="C0504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0" name="Obdélník 36"/>
            <p:cNvSpPr/>
            <p:nvPr/>
          </p:nvSpPr>
          <p:spPr>
            <a:xfrm rot="18952286">
              <a:off x="1641140" y="2017809"/>
              <a:ext cx="203886" cy="203886"/>
            </a:xfrm>
            <a:prstGeom prst="rect">
              <a:avLst/>
            </a:prstGeom>
            <a:solidFill>
              <a:srgbClr val="C0504D"/>
            </a:solidFill>
            <a:ln w="25400" cap="flat" cmpd="sng" algn="ctr">
              <a:solidFill>
                <a:srgbClr val="C0504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200" b="0" i="0" u="none" strike="noStrike" kern="0" cap="none" spc="0" normalizeH="0" baseline="0" noProof="0">
                <a:ln>
                  <a:noFill/>
                </a:ln>
                <a:solidFill>
                  <a:sysClr val="window" lastClr="FFFFFF"/>
                </a:solidFill>
                <a:effectLst/>
                <a:uLnTx/>
                <a:uFillTx/>
                <a:latin typeface="Calibri"/>
                <a:ea typeface="+mn-ea"/>
                <a:cs typeface="+mn-cs"/>
              </a:endParaRPr>
            </a:p>
          </p:txBody>
        </p:sp>
      </p:grpSp>
    </p:spTree>
    <p:extLst>
      <p:ext uri="{BB962C8B-B14F-4D97-AF65-F5344CB8AC3E}">
        <p14:creationId xmlns:p14="http://schemas.microsoft.com/office/powerpoint/2010/main" val="323572639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27584" y="476672"/>
            <a:ext cx="7920880" cy="552028"/>
          </a:xfrm>
          <a:noFill/>
        </p:spPr>
        <p:txBody>
          <a:bodyPr/>
          <a:lstStyle/>
          <a:p>
            <a:pPr algn="ctr" defTabSz="912721" eaLnBrk="1" hangingPunct="1">
              <a:spcBef>
                <a:spcPct val="50000"/>
              </a:spcBef>
              <a:defRPr/>
            </a:pPr>
            <a:r>
              <a:rPr lang="hu-HU" sz="2200" b="1" kern="1200" dirty="0" smtClean="0">
                <a:solidFill>
                  <a:schemeClr val="tx1"/>
                </a:solidFill>
                <a:latin typeface="+mn-lt"/>
                <a:ea typeface="+mn-ea"/>
                <a:cs typeface="+mn-cs"/>
              </a:rPr>
              <a:t>Data </a:t>
            </a:r>
            <a:r>
              <a:rPr lang="en-US" sz="2200" b="1" kern="1200" dirty="0" smtClean="0">
                <a:solidFill>
                  <a:schemeClr val="tx1"/>
                </a:solidFill>
                <a:latin typeface="+mn-lt"/>
                <a:ea typeface="+mn-ea"/>
                <a:cs typeface="+mn-cs"/>
              </a:rPr>
              <a:t>of the Hungarian Electricity </a:t>
            </a:r>
            <a:r>
              <a:rPr lang="hu-HU" sz="2200" b="1" kern="1200" dirty="0" smtClean="0">
                <a:solidFill>
                  <a:schemeClr val="tx1"/>
                </a:solidFill>
                <a:latin typeface="+mn-lt"/>
                <a:ea typeface="+mn-ea"/>
                <a:cs typeface="+mn-cs"/>
              </a:rPr>
              <a:t>System</a:t>
            </a:r>
            <a:r>
              <a:rPr lang="hu-HU" sz="2000" b="1" kern="1200" dirty="0" smtClean="0">
                <a:solidFill>
                  <a:schemeClr val="tx1"/>
                </a:solidFill>
                <a:effectLst>
                  <a:outerShdw blurRad="38100" dist="38100" dir="2700000" algn="tl">
                    <a:srgbClr val="C0C0C0"/>
                  </a:outerShdw>
                </a:effectLst>
                <a:latin typeface="Arial" charset="0"/>
                <a:ea typeface="+mn-ea"/>
                <a:cs typeface="+mn-cs"/>
              </a:rPr>
              <a:t> (2013)</a:t>
            </a:r>
            <a:endParaRPr lang="en-GB" sz="2000" b="1" kern="1200" dirty="0">
              <a:solidFill>
                <a:schemeClr val="tx1"/>
              </a:solidFill>
              <a:effectLst>
                <a:outerShdw blurRad="38100" dist="38100" dir="2700000" algn="tl">
                  <a:srgbClr val="C0C0C0"/>
                </a:outerShdw>
              </a:effectLst>
              <a:latin typeface="Arial" charset="0"/>
              <a:ea typeface="+mn-ea"/>
              <a:cs typeface="+mn-cs"/>
            </a:endParaRPr>
          </a:p>
        </p:txBody>
      </p:sp>
      <p:sp>
        <p:nvSpPr>
          <p:cNvPr id="15365" name="Rectangle 3"/>
          <p:cNvSpPr>
            <a:spLocks noGrp="1" noChangeArrowheads="1"/>
          </p:cNvSpPr>
          <p:nvPr>
            <p:ph type="body" idx="1"/>
          </p:nvPr>
        </p:nvSpPr>
        <p:spPr>
          <a:xfrm>
            <a:off x="539552" y="980728"/>
            <a:ext cx="7848600" cy="5544616"/>
          </a:xfrm>
          <a:noFill/>
        </p:spPr>
        <p:txBody>
          <a:bodyPr/>
          <a:lstStyle/>
          <a:p>
            <a:pPr marL="342866" indent="-342866" eaLnBrk="1" hangingPunct="1">
              <a:lnSpc>
                <a:spcPct val="80000"/>
              </a:lnSpc>
              <a:buFontTx/>
              <a:buNone/>
              <a:defRPr/>
            </a:pPr>
            <a:endParaRPr lang="hu-HU" sz="1600" b="1" dirty="0">
              <a:latin typeface="Arial" charset="0"/>
            </a:endParaRPr>
          </a:p>
          <a:p>
            <a:pPr marL="342866" indent="-342866" eaLnBrk="1" hangingPunct="1">
              <a:lnSpc>
                <a:spcPct val="80000"/>
              </a:lnSpc>
              <a:buFontTx/>
              <a:buNone/>
              <a:defRPr/>
            </a:pPr>
            <a:r>
              <a:rPr lang="hu-HU" sz="1800" b="1" dirty="0" smtClean="0">
                <a:latin typeface="Arial" charset="0"/>
              </a:rPr>
              <a:t>	</a:t>
            </a:r>
            <a:r>
              <a:rPr lang="en-GB" sz="1800" b="1" dirty="0" smtClean="0">
                <a:latin typeface="Arial" charset="0"/>
              </a:rPr>
              <a:t>Characteristic </a:t>
            </a:r>
            <a:r>
              <a:rPr lang="en-GB" sz="1800" b="1" dirty="0">
                <a:latin typeface="Arial" charset="0"/>
              </a:rPr>
              <a:t>Data on </a:t>
            </a:r>
            <a:r>
              <a:rPr lang="en-GB" sz="1800" b="1" dirty="0" smtClean="0">
                <a:latin typeface="Arial" charset="0"/>
              </a:rPr>
              <a:t>Capacities</a:t>
            </a:r>
            <a:endParaRPr lang="en-GB" sz="1800" b="1" dirty="0">
              <a:latin typeface="Arial" charset="0"/>
            </a:endParaRPr>
          </a:p>
          <a:p>
            <a:pPr marL="742876" lvl="1" indent="-285721">
              <a:lnSpc>
                <a:spcPct val="80000"/>
              </a:lnSpc>
              <a:buFont typeface="Arial" pitchFamily="34" charset="0"/>
              <a:buChar char="–"/>
              <a:defRPr/>
            </a:pPr>
            <a:r>
              <a:rPr lang="hu-HU" sz="1800" b="1" dirty="0" smtClean="0">
                <a:latin typeface="Arial" charset="0"/>
              </a:rPr>
              <a:t>Total of </a:t>
            </a:r>
            <a:r>
              <a:rPr lang="en-US" sz="1800" b="1" dirty="0" smtClean="0">
                <a:latin typeface="Arial" charset="0"/>
              </a:rPr>
              <a:t>domestic power plants </a:t>
            </a:r>
            <a:r>
              <a:rPr lang="hu-HU" sz="1800" b="1" dirty="0" smtClean="0">
                <a:latin typeface="Arial" charset="0"/>
              </a:rPr>
              <a:t>(</a:t>
            </a:r>
            <a:r>
              <a:rPr lang="en-GB" sz="1800" b="1" dirty="0" smtClean="0">
                <a:latin typeface="Arial" charset="0"/>
              </a:rPr>
              <a:t>Installed capacity</a:t>
            </a:r>
            <a:r>
              <a:rPr lang="hu-HU" sz="1800" b="1" dirty="0" smtClean="0">
                <a:latin typeface="Arial" charset="0"/>
              </a:rPr>
              <a:t>)</a:t>
            </a:r>
            <a:r>
              <a:rPr lang="en-GB" sz="1800" b="1" dirty="0" smtClean="0">
                <a:latin typeface="Arial" charset="0"/>
              </a:rPr>
              <a:t>: </a:t>
            </a:r>
            <a:r>
              <a:rPr lang="hu-HU" sz="1800" b="1" dirty="0" smtClean="0">
                <a:latin typeface="Arial" charset="0"/>
              </a:rPr>
              <a:t>9 113.1 MW</a:t>
            </a:r>
            <a:endParaRPr lang="hu-HU" sz="1800" b="1" dirty="0">
              <a:latin typeface="Arial" charset="0"/>
            </a:endParaRPr>
          </a:p>
          <a:p>
            <a:pPr marL="742876" lvl="1" indent="-285721">
              <a:lnSpc>
                <a:spcPct val="80000"/>
              </a:lnSpc>
              <a:buFont typeface="Arial" pitchFamily="34" charset="0"/>
              <a:buChar char="–"/>
              <a:defRPr/>
            </a:pPr>
            <a:r>
              <a:rPr lang="en-US" sz="1800" b="1" dirty="0" smtClean="0">
                <a:latin typeface="Arial" charset="0"/>
              </a:rPr>
              <a:t>Available</a:t>
            </a:r>
            <a:r>
              <a:rPr lang="en-GB" sz="1800" b="1" dirty="0" smtClean="0">
                <a:latin typeface="Arial" charset="0"/>
              </a:rPr>
              <a:t> capacity: </a:t>
            </a:r>
            <a:r>
              <a:rPr lang="hu-HU" sz="1800" b="1" dirty="0" smtClean="0">
                <a:latin typeface="Arial" charset="0"/>
              </a:rPr>
              <a:t>7 521.1 MW</a:t>
            </a:r>
            <a:endParaRPr lang="en-GB" sz="1800" b="1" dirty="0">
              <a:latin typeface="Arial" charset="0"/>
            </a:endParaRPr>
          </a:p>
          <a:p>
            <a:pPr marL="742876" lvl="1" indent="-285721">
              <a:lnSpc>
                <a:spcPct val="80000"/>
              </a:lnSpc>
              <a:buFont typeface="Arial" pitchFamily="34" charset="0"/>
              <a:buChar char="–"/>
              <a:defRPr/>
            </a:pPr>
            <a:r>
              <a:rPr lang="en-GB" sz="1800" b="1" dirty="0">
                <a:solidFill>
                  <a:srgbClr val="7030A0"/>
                </a:solidFill>
                <a:latin typeface="Arial" charset="0"/>
              </a:rPr>
              <a:t>Import</a:t>
            </a:r>
            <a:r>
              <a:rPr lang="hu-HU" sz="1800" b="1" dirty="0">
                <a:solidFill>
                  <a:srgbClr val="7030A0"/>
                </a:solidFill>
                <a:latin typeface="Arial" charset="0"/>
              </a:rPr>
              <a:t>/</a:t>
            </a:r>
            <a:r>
              <a:rPr lang="en-GB" sz="1800" b="1" dirty="0">
                <a:solidFill>
                  <a:srgbClr val="7030A0"/>
                </a:solidFill>
                <a:latin typeface="Arial" charset="0"/>
              </a:rPr>
              <a:t>Export balance: </a:t>
            </a:r>
            <a:r>
              <a:rPr lang="hu-HU" sz="1800" b="1" dirty="0" smtClean="0">
                <a:solidFill>
                  <a:srgbClr val="7030A0"/>
                </a:solidFill>
                <a:latin typeface="Arial" charset="0"/>
              </a:rPr>
              <a:t>11 877.7 </a:t>
            </a:r>
            <a:r>
              <a:rPr lang="hu-HU" sz="1800" b="1" dirty="0" err="1" smtClean="0">
                <a:solidFill>
                  <a:srgbClr val="7030A0"/>
                </a:solidFill>
                <a:latin typeface="Arial" charset="0"/>
              </a:rPr>
              <a:t>GWh</a:t>
            </a:r>
            <a:endParaRPr lang="en-GB" sz="1800" b="1" dirty="0">
              <a:solidFill>
                <a:srgbClr val="7030A0"/>
              </a:solidFill>
              <a:latin typeface="Arial" charset="0"/>
            </a:endParaRPr>
          </a:p>
          <a:p>
            <a:pPr marL="742876" lvl="1" indent="-285721">
              <a:lnSpc>
                <a:spcPct val="80000"/>
              </a:lnSpc>
              <a:buFont typeface="Arial" pitchFamily="34" charset="0"/>
              <a:buChar char="–"/>
              <a:defRPr/>
            </a:pPr>
            <a:r>
              <a:rPr lang="en-GB" sz="1800" b="1" dirty="0">
                <a:latin typeface="Arial" charset="0"/>
              </a:rPr>
              <a:t>Maximum peak </a:t>
            </a:r>
            <a:r>
              <a:rPr lang="en-GB" sz="1800" b="1" dirty="0" smtClean="0">
                <a:latin typeface="Arial" charset="0"/>
              </a:rPr>
              <a:t>load</a:t>
            </a:r>
            <a:r>
              <a:rPr lang="hu-HU" sz="1800" b="1" dirty="0">
                <a:latin typeface="Arial" charset="0"/>
              </a:rPr>
              <a:t> (04/12/2013</a:t>
            </a:r>
            <a:r>
              <a:rPr lang="hu-HU" sz="1800" b="1" dirty="0" smtClean="0">
                <a:latin typeface="Arial" charset="0"/>
              </a:rPr>
              <a:t>)</a:t>
            </a:r>
            <a:r>
              <a:rPr lang="en-GB" sz="1800" b="1" dirty="0" smtClean="0">
                <a:latin typeface="Arial" charset="0"/>
              </a:rPr>
              <a:t>: </a:t>
            </a:r>
            <a:r>
              <a:rPr lang="hu-HU" sz="1800" b="1" dirty="0" smtClean="0">
                <a:latin typeface="Arial" charset="0"/>
              </a:rPr>
              <a:t>6 307 MW</a:t>
            </a:r>
          </a:p>
          <a:p>
            <a:pPr marL="457155" lvl="1" indent="0">
              <a:lnSpc>
                <a:spcPct val="80000"/>
              </a:lnSpc>
              <a:buNone/>
              <a:defRPr/>
            </a:pPr>
            <a:endParaRPr lang="hu-HU" sz="1600" b="1" dirty="0">
              <a:latin typeface="Arial" charset="0"/>
            </a:endParaRPr>
          </a:p>
          <a:p>
            <a:pPr marL="342866" indent="-342866" eaLnBrk="1" hangingPunct="1">
              <a:lnSpc>
                <a:spcPct val="80000"/>
              </a:lnSpc>
              <a:buFontTx/>
              <a:buNone/>
              <a:defRPr/>
            </a:pPr>
            <a:r>
              <a:rPr lang="hu-HU" sz="1800" b="1" dirty="0" smtClean="0">
                <a:latin typeface="Arial" charset="0"/>
              </a:rPr>
              <a:t>	</a:t>
            </a:r>
            <a:r>
              <a:rPr lang="en-GB" sz="1800" b="1" dirty="0" smtClean="0">
                <a:latin typeface="Arial" charset="0"/>
              </a:rPr>
              <a:t>Power </a:t>
            </a:r>
            <a:r>
              <a:rPr lang="en-GB" sz="1800" b="1" dirty="0">
                <a:latin typeface="Arial" charset="0"/>
              </a:rPr>
              <a:t>Generation by Energy </a:t>
            </a:r>
            <a:r>
              <a:rPr lang="en-GB" sz="1800" b="1" dirty="0" smtClean="0">
                <a:latin typeface="Arial" charset="0"/>
              </a:rPr>
              <a:t>Sources</a:t>
            </a:r>
            <a:r>
              <a:rPr lang="hu-HU" sz="1800" b="1" dirty="0" smtClean="0">
                <a:latin typeface="Arial" charset="0"/>
              </a:rPr>
              <a:t> (</a:t>
            </a:r>
            <a:r>
              <a:rPr lang="hu-HU" sz="1800" b="1" dirty="0" err="1" smtClean="0">
                <a:latin typeface="Arial" charset="0"/>
              </a:rPr>
              <a:t>GWh</a:t>
            </a:r>
            <a:r>
              <a:rPr lang="hu-HU" sz="1800" b="1" dirty="0" smtClean="0">
                <a:latin typeface="Arial" charset="0"/>
              </a:rPr>
              <a:t>)</a:t>
            </a:r>
            <a:endParaRPr lang="en-GB" sz="1800" b="1" dirty="0">
              <a:latin typeface="Arial" charset="0"/>
            </a:endParaRPr>
          </a:p>
          <a:p>
            <a:pPr marL="742876" lvl="1" indent="-285721" eaLnBrk="1" hangingPunct="1">
              <a:lnSpc>
                <a:spcPct val="80000"/>
              </a:lnSpc>
              <a:defRPr/>
            </a:pPr>
            <a:r>
              <a:rPr lang="en-US" sz="1800" b="1" dirty="0" smtClean="0">
                <a:solidFill>
                  <a:srgbClr val="7030A0"/>
                </a:solidFill>
                <a:latin typeface="Arial" charset="0"/>
              </a:rPr>
              <a:t>Domestic energy production: 30</a:t>
            </a:r>
            <a:r>
              <a:rPr lang="hu-HU" sz="1800" b="1" dirty="0" smtClean="0">
                <a:solidFill>
                  <a:srgbClr val="7030A0"/>
                </a:solidFill>
                <a:latin typeface="Arial" charset="0"/>
              </a:rPr>
              <a:t> </a:t>
            </a:r>
            <a:r>
              <a:rPr lang="en-US" sz="1800" b="1" dirty="0" smtClean="0">
                <a:solidFill>
                  <a:srgbClr val="7030A0"/>
                </a:solidFill>
                <a:latin typeface="Arial" charset="0"/>
              </a:rPr>
              <a:t>311.5</a:t>
            </a:r>
          </a:p>
          <a:p>
            <a:pPr marL="1142926" lvl="2" indent="-285721">
              <a:lnSpc>
                <a:spcPct val="80000"/>
              </a:lnSpc>
              <a:defRPr/>
            </a:pPr>
            <a:r>
              <a:rPr lang="en-US" sz="1600" b="1" dirty="0" smtClean="0">
                <a:latin typeface="Arial" charset="0"/>
              </a:rPr>
              <a:t>Lignite</a:t>
            </a:r>
            <a:r>
              <a:rPr lang="hu-HU" sz="1600" b="1" dirty="0" smtClean="0">
                <a:latin typeface="Arial" charset="0"/>
              </a:rPr>
              <a:t>/</a:t>
            </a:r>
            <a:r>
              <a:rPr lang="en-GB" sz="1600" b="1" dirty="0" smtClean="0">
                <a:latin typeface="Arial" charset="0"/>
              </a:rPr>
              <a:t>Coal</a:t>
            </a:r>
            <a:r>
              <a:rPr lang="en-GB" sz="1600" b="1" dirty="0">
                <a:latin typeface="Arial" charset="0"/>
              </a:rPr>
              <a:t>: </a:t>
            </a:r>
            <a:r>
              <a:rPr lang="hu-HU" sz="1600" b="1" dirty="0" smtClean="0">
                <a:latin typeface="Arial" charset="0"/>
              </a:rPr>
              <a:t>5 880.4</a:t>
            </a:r>
            <a:endParaRPr lang="en-GB" sz="1600" b="1" dirty="0">
              <a:latin typeface="Arial" charset="0"/>
            </a:endParaRPr>
          </a:p>
          <a:p>
            <a:pPr marL="1142926" lvl="2" indent="-285721">
              <a:lnSpc>
                <a:spcPct val="80000"/>
              </a:lnSpc>
              <a:defRPr/>
            </a:pPr>
            <a:r>
              <a:rPr lang="en-US" sz="1600" b="1" dirty="0" smtClean="0">
                <a:latin typeface="Arial" charset="0"/>
              </a:rPr>
              <a:t>Oil</a:t>
            </a:r>
            <a:r>
              <a:rPr lang="en-GB" sz="1600" b="1" dirty="0" smtClean="0">
                <a:latin typeface="Arial" charset="0"/>
              </a:rPr>
              <a:t>: </a:t>
            </a:r>
            <a:r>
              <a:rPr lang="hu-HU" sz="1600" b="1" dirty="0" smtClean="0">
                <a:latin typeface="Arial" charset="0"/>
              </a:rPr>
              <a:t>54.6</a:t>
            </a:r>
            <a:endParaRPr lang="en-GB" sz="1600" b="1" dirty="0">
              <a:latin typeface="Arial" charset="0"/>
            </a:endParaRPr>
          </a:p>
          <a:p>
            <a:pPr marL="1142926" lvl="2" indent="-285721">
              <a:lnSpc>
                <a:spcPct val="80000"/>
              </a:lnSpc>
              <a:defRPr/>
            </a:pPr>
            <a:r>
              <a:rPr lang="en-US" sz="1600" b="1" dirty="0" smtClean="0">
                <a:latin typeface="Arial" charset="0"/>
              </a:rPr>
              <a:t>Natural gas</a:t>
            </a:r>
            <a:r>
              <a:rPr lang="hu-HU" sz="1600" b="1" dirty="0" smtClean="0">
                <a:latin typeface="Arial" charset="0"/>
              </a:rPr>
              <a:t>: 6 668.5</a:t>
            </a:r>
            <a:endParaRPr lang="en-GB" sz="1600" b="1" dirty="0">
              <a:latin typeface="Arial" charset="0"/>
            </a:endParaRPr>
          </a:p>
          <a:p>
            <a:pPr marL="1142926" lvl="2" indent="-285721">
              <a:lnSpc>
                <a:spcPct val="80000"/>
              </a:lnSpc>
              <a:defRPr/>
            </a:pPr>
            <a:r>
              <a:rPr lang="en-GB" sz="1600" b="1" dirty="0" smtClean="0">
                <a:latin typeface="Arial" charset="0"/>
              </a:rPr>
              <a:t>Nuclear: 15</a:t>
            </a:r>
            <a:r>
              <a:rPr lang="hu-HU" sz="1600" b="1" dirty="0" smtClean="0">
                <a:latin typeface="Arial" charset="0"/>
              </a:rPr>
              <a:t> 367.9</a:t>
            </a:r>
            <a:endParaRPr lang="hu-HU" sz="1600" b="1" dirty="0">
              <a:latin typeface="Arial" charset="0"/>
            </a:endParaRPr>
          </a:p>
          <a:p>
            <a:pPr marL="1142926" lvl="2" indent="-285721">
              <a:lnSpc>
                <a:spcPct val="80000"/>
              </a:lnSpc>
              <a:defRPr/>
            </a:pPr>
            <a:r>
              <a:rPr lang="en-US" sz="1600" b="1" dirty="0" smtClean="0">
                <a:latin typeface="Arial" charset="0"/>
              </a:rPr>
              <a:t>Wastes and renewables</a:t>
            </a:r>
            <a:r>
              <a:rPr lang="hu-HU" sz="1600" b="1" dirty="0" smtClean="0">
                <a:latin typeface="Arial" charset="0"/>
              </a:rPr>
              <a:t>: 2 340.1</a:t>
            </a:r>
          </a:p>
          <a:p>
            <a:pPr marL="1600126" lvl="3" indent="-285721">
              <a:lnSpc>
                <a:spcPct val="80000"/>
              </a:lnSpc>
              <a:defRPr/>
            </a:pPr>
            <a:r>
              <a:rPr lang="hu-HU" sz="1400" b="1" dirty="0">
                <a:latin typeface="Arial" charset="0"/>
              </a:rPr>
              <a:t>o</a:t>
            </a:r>
            <a:r>
              <a:rPr lang="hu-HU" sz="1400" b="1" dirty="0" smtClean="0">
                <a:latin typeface="Arial" charset="0"/>
              </a:rPr>
              <a:t>f </a:t>
            </a:r>
            <a:r>
              <a:rPr lang="en-US" sz="1400" b="1" dirty="0" smtClean="0">
                <a:latin typeface="Arial" charset="0"/>
              </a:rPr>
              <a:t>which</a:t>
            </a:r>
            <a:r>
              <a:rPr lang="hu-HU" sz="1400" b="1" dirty="0" smtClean="0">
                <a:latin typeface="Arial" charset="0"/>
              </a:rPr>
              <a:t> </a:t>
            </a:r>
            <a:r>
              <a:rPr lang="en-GB" sz="1400" b="1" dirty="0" smtClean="0">
                <a:latin typeface="Arial" charset="0"/>
              </a:rPr>
              <a:t>Wind: </a:t>
            </a:r>
            <a:r>
              <a:rPr lang="hu-HU" sz="1400" b="1" dirty="0" smtClean="0">
                <a:latin typeface="Arial" charset="0"/>
              </a:rPr>
              <a:t>697.2</a:t>
            </a:r>
          </a:p>
          <a:p>
            <a:pPr marL="1600126" lvl="3" indent="-285721">
              <a:lnSpc>
                <a:spcPct val="80000"/>
              </a:lnSpc>
              <a:defRPr/>
            </a:pPr>
            <a:r>
              <a:rPr lang="en-US" sz="1400" b="1" dirty="0" smtClean="0">
                <a:latin typeface="Arial" charset="0"/>
              </a:rPr>
              <a:t>Hydro</a:t>
            </a:r>
            <a:r>
              <a:rPr lang="hu-HU" sz="1400" b="1" dirty="0" smtClean="0">
                <a:latin typeface="Arial" charset="0"/>
              </a:rPr>
              <a:t>: 212.2</a:t>
            </a:r>
          </a:p>
          <a:p>
            <a:pPr marL="1600126" lvl="3" indent="-285721">
              <a:lnSpc>
                <a:spcPct val="80000"/>
              </a:lnSpc>
              <a:defRPr/>
            </a:pPr>
            <a:r>
              <a:rPr lang="en-US" sz="1400" b="1" dirty="0" smtClean="0">
                <a:latin typeface="Arial" charset="0"/>
              </a:rPr>
              <a:t>Biomass</a:t>
            </a:r>
            <a:r>
              <a:rPr lang="hu-HU" sz="1400" b="1" dirty="0" smtClean="0">
                <a:latin typeface="Arial" charset="0"/>
              </a:rPr>
              <a:t>: 1 151.8</a:t>
            </a:r>
          </a:p>
          <a:p>
            <a:pPr marL="342866" indent="-342866" eaLnBrk="1" hangingPunct="1">
              <a:lnSpc>
                <a:spcPct val="80000"/>
              </a:lnSpc>
              <a:buFontTx/>
              <a:buNone/>
              <a:defRPr/>
            </a:pPr>
            <a:r>
              <a:rPr lang="hu-HU" sz="1600" b="1" dirty="0">
                <a:latin typeface="Arial" charset="0"/>
              </a:rPr>
              <a:t>	</a:t>
            </a:r>
            <a:endParaRPr lang="hu-HU" sz="1600" b="1" dirty="0" smtClean="0">
              <a:latin typeface="Arial" charset="0"/>
            </a:endParaRPr>
          </a:p>
          <a:p>
            <a:pPr marL="342866" indent="-342866" eaLnBrk="1" hangingPunct="1">
              <a:lnSpc>
                <a:spcPct val="80000"/>
              </a:lnSpc>
              <a:buFontTx/>
              <a:buNone/>
              <a:defRPr/>
            </a:pPr>
            <a:r>
              <a:rPr lang="hu-HU" sz="1600" b="1" dirty="0">
                <a:latin typeface="Arial" charset="0"/>
              </a:rPr>
              <a:t>	</a:t>
            </a:r>
            <a:r>
              <a:rPr lang="en-US" sz="1800" b="1" dirty="0" smtClean="0">
                <a:latin typeface="Arial" charset="0"/>
              </a:rPr>
              <a:t>Traded Electricity (</a:t>
            </a:r>
            <a:r>
              <a:rPr lang="en-US" sz="1800" b="1" dirty="0" err="1" smtClean="0">
                <a:latin typeface="Arial" charset="0"/>
              </a:rPr>
              <a:t>GWh</a:t>
            </a:r>
            <a:r>
              <a:rPr lang="en-US" sz="1800" b="1" dirty="0" smtClean="0">
                <a:latin typeface="Arial" charset="0"/>
              </a:rPr>
              <a:t>)</a:t>
            </a:r>
          </a:p>
          <a:p>
            <a:pPr marL="742876" lvl="1" indent="-285721">
              <a:lnSpc>
                <a:spcPct val="80000"/>
              </a:lnSpc>
              <a:buFont typeface="Arial" pitchFamily="34" charset="0"/>
              <a:buChar char="–"/>
              <a:defRPr/>
            </a:pPr>
            <a:r>
              <a:rPr lang="en-US" sz="1800" b="1" dirty="0" smtClean="0">
                <a:latin typeface="Arial" charset="0"/>
              </a:rPr>
              <a:t>HUPX DAM: 9</a:t>
            </a:r>
            <a:r>
              <a:rPr lang="hu-HU" sz="1800" b="1" dirty="0" smtClean="0">
                <a:latin typeface="Arial" charset="0"/>
              </a:rPr>
              <a:t> </a:t>
            </a:r>
            <a:r>
              <a:rPr lang="en-US" sz="1800" b="1" dirty="0" smtClean="0">
                <a:latin typeface="Arial" charset="0"/>
              </a:rPr>
              <a:t>074 </a:t>
            </a:r>
            <a:r>
              <a:rPr lang="en-US" sz="1400" b="1" dirty="0" smtClean="0">
                <a:latin typeface="Arial" charset="0"/>
              </a:rPr>
              <a:t>(around 23% of gross consumption)</a:t>
            </a:r>
          </a:p>
          <a:p>
            <a:pPr marL="742876" lvl="1" indent="-285721">
              <a:lnSpc>
                <a:spcPct val="80000"/>
              </a:lnSpc>
              <a:buFont typeface="Arial" pitchFamily="34" charset="0"/>
              <a:buChar char="–"/>
              <a:defRPr/>
            </a:pPr>
            <a:r>
              <a:rPr lang="en-US" sz="1800" b="1" dirty="0" smtClean="0">
                <a:latin typeface="Arial" charset="0"/>
              </a:rPr>
              <a:t>HUPX </a:t>
            </a:r>
            <a:r>
              <a:rPr lang="en-US" sz="1800" b="1" dirty="0" err="1" smtClean="0">
                <a:latin typeface="Arial" charset="0"/>
              </a:rPr>
              <a:t>PhF</a:t>
            </a:r>
            <a:r>
              <a:rPr lang="en-US" sz="1800" b="1" dirty="0" smtClean="0">
                <a:latin typeface="Arial" charset="0"/>
              </a:rPr>
              <a:t>: 7</a:t>
            </a:r>
            <a:r>
              <a:rPr lang="hu-HU" sz="1800" b="1" dirty="0" smtClean="0">
                <a:latin typeface="Arial" charset="0"/>
              </a:rPr>
              <a:t> </a:t>
            </a:r>
            <a:r>
              <a:rPr lang="en-US" sz="1800" b="1" dirty="0" smtClean="0">
                <a:latin typeface="Arial" charset="0"/>
              </a:rPr>
              <a:t>147</a:t>
            </a:r>
          </a:p>
          <a:p>
            <a:pPr marL="742876" lvl="1" indent="-285721">
              <a:lnSpc>
                <a:spcPct val="80000"/>
              </a:lnSpc>
              <a:buFont typeface="Arial" pitchFamily="34" charset="0"/>
              <a:buChar char="–"/>
              <a:defRPr/>
            </a:pPr>
            <a:r>
              <a:rPr lang="en-US" sz="1800" b="1" dirty="0" smtClean="0">
                <a:latin typeface="Arial" charset="0"/>
              </a:rPr>
              <a:t>OTC: </a:t>
            </a:r>
            <a:r>
              <a:rPr lang="en-US" sz="1800" b="1" dirty="0" err="1" smtClean="0">
                <a:latin typeface="Arial" charset="0"/>
              </a:rPr>
              <a:t>appr</a:t>
            </a:r>
            <a:r>
              <a:rPr lang="en-US" sz="1800" b="1" dirty="0" smtClean="0">
                <a:latin typeface="Arial" charset="0"/>
              </a:rPr>
              <a:t>. 150</a:t>
            </a:r>
            <a:r>
              <a:rPr lang="hu-HU" sz="1800" b="1" dirty="0" smtClean="0">
                <a:latin typeface="Arial" charset="0"/>
              </a:rPr>
              <a:t> </a:t>
            </a:r>
            <a:r>
              <a:rPr lang="en-US" sz="1800" b="1" dirty="0" smtClean="0">
                <a:latin typeface="Arial" charset="0"/>
              </a:rPr>
              <a:t>000 </a:t>
            </a:r>
            <a:r>
              <a:rPr lang="en-US" sz="1400" b="1" dirty="0" smtClean="0">
                <a:latin typeface="Arial" charset="0"/>
              </a:rPr>
              <a:t>(according to the data supply of the traders)</a:t>
            </a:r>
          </a:p>
          <a:p>
            <a:pPr marL="342866" indent="-342866" eaLnBrk="1" hangingPunct="1">
              <a:lnSpc>
                <a:spcPct val="80000"/>
              </a:lnSpc>
              <a:buFontTx/>
              <a:buNone/>
              <a:defRPr/>
            </a:pPr>
            <a:endParaRPr lang="en-GB" sz="1800" b="1" dirty="0">
              <a:latin typeface="Arial" charset="0"/>
            </a:endParaRPr>
          </a:p>
        </p:txBody>
      </p:sp>
      <p:sp>
        <p:nvSpPr>
          <p:cNvPr id="2" name="Dia számának helye 1"/>
          <p:cNvSpPr>
            <a:spLocks noGrp="1"/>
          </p:cNvSpPr>
          <p:nvPr>
            <p:ph type="sldNum" sz="quarter" idx="12"/>
          </p:nvPr>
        </p:nvSpPr>
        <p:spPr>
          <a:xfrm>
            <a:off x="8028384" y="6245225"/>
            <a:ext cx="658416" cy="352127"/>
          </a:xfrm>
        </p:spPr>
        <p:txBody>
          <a:bodyPr/>
          <a:lstStyle/>
          <a:p>
            <a:fld id="{3EB9BA4A-BC9B-40F4-BA15-3EF281E8334D}" type="slidenum">
              <a:rPr lang="hu-HU" smtClean="0"/>
              <a:pPr/>
              <a:t>3</a:t>
            </a:fld>
            <a:endParaRPr lang="hu-HU" dirty="0"/>
          </a:p>
        </p:txBody>
      </p:sp>
      <p:sp>
        <p:nvSpPr>
          <p:cNvPr id="7" name="Text Box 5"/>
          <p:cNvSpPr txBox="1">
            <a:spLocks noChangeArrowheads="1"/>
          </p:cNvSpPr>
          <p:nvPr/>
        </p:nvSpPr>
        <p:spPr bwMode="auto">
          <a:xfrm>
            <a:off x="0" y="0"/>
            <a:ext cx="3131840" cy="400110"/>
          </a:xfrm>
          <a:prstGeom prst="rect">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000" b="1" dirty="0">
                <a:solidFill>
                  <a:schemeClr val="bg1"/>
                </a:solidFill>
                <a:latin typeface="Arial Black" pitchFamily="34" charset="0"/>
              </a:rPr>
              <a:t>Hungarian Energy and Public Utility Regulatory Authority</a:t>
            </a:r>
          </a:p>
        </p:txBody>
      </p:sp>
    </p:spTree>
    <p:extLst>
      <p:ext uri="{BB962C8B-B14F-4D97-AF65-F5344CB8AC3E}">
        <p14:creationId xmlns:p14="http://schemas.microsoft.com/office/powerpoint/2010/main" val="3913009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pPr>
              <a:defRPr/>
            </a:pPr>
            <a:fld id="{96048061-A2F8-44CE-97AB-116B0BBC5F3E}" type="slidenum">
              <a:rPr lang="en-US" smtClean="0"/>
              <a:pPr>
                <a:defRPr/>
              </a:pPr>
              <a:t>30</a:t>
            </a:fld>
            <a:endParaRPr lang="en-US"/>
          </a:p>
        </p:txBody>
      </p:sp>
      <p:sp>
        <p:nvSpPr>
          <p:cNvPr id="45" name="Text Box 5"/>
          <p:cNvSpPr txBox="1">
            <a:spLocks noChangeArrowheads="1"/>
          </p:cNvSpPr>
          <p:nvPr/>
        </p:nvSpPr>
        <p:spPr bwMode="auto">
          <a:xfrm>
            <a:off x="0" y="0"/>
            <a:ext cx="3131840" cy="400110"/>
          </a:xfrm>
          <a:prstGeom prst="rect">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000" b="1" dirty="0">
                <a:solidFill>
                  <a:schemeClr val="bg1"/>
                </a:solidFill>
                <a:latin typeface="Arial Black" pitchFamily="34" charset="0"/>
              </a:rPr>
              <a:t>Hungarian Energy and Public Utility Regulatory Authority</a:t>
            </a:r>
          </a:p>
        </p:txBody>
      </p:sp>
      <p:sp>
        <p:nvSpPr>
          <p:cNvPr id="22" name="Szöveg helye 1"/>
          <p:cNvSpPr txBox="1">
            <a:spLocks/>
          </p:cNvSpPr>
          <p:nvPr/>
        </p:nvSpPr>
        <p:spPr bwMode="auto">
          <a:xfrm>
            <a:off x="1009249" y="553898"/>
            <a:ext cx="716428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cs-CZ" sz="2400" b="1" dirty="0"/>
              <a:t>4M MC </a:t>
            </a:r>
            <a:r>
              <a:rPr lang="cs-CZ" sz="2400" b="1" dirty="0" smtClean="0"/>
              <a:t>towards </a:t>
            </a:r>
            <a:r>
              <a:rPr lang="cs-CZ" sz="2400" b="1" dirty="0"/>
              <a:t>the IEM</a:t>
            </a:r>
            <a:endParaRPr lang="en-US" sz="2200" b="1" dirty="0"/>
          </a:p>
        </p:txBody>
      </p:sp>
      <p:sp>
        <p:nvSpPr>
          <p:cNvPr id="17" name="Zástupný symbol pro obsah 2"/>
          <p:cNvSpPr txBox="1">
            <a:spLocks/>
          </p:cNvSpPr>
          <p:nvPr/>
        </p:nvSpPr>
        <p:spPr bwMode="auto">
          <a:xfrm>
            <a:off x="683568" y="1238236"/>
            <a:ext cx="7776864" cy="4762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r>
              <a:rPr lang="en-US" sz="2200" dirty="0" smtClean="0"/>
              <a:t>4M MC prepares PXs and TSOs for the target model</a:t>
            </a:r>
          </a:p>
          <a:p>
            <a:pPr algn="just"/>
            <a:r>
              <a:rPr lang="cs-CZ" sz="2200" dirty="0" smtClean="0"/>
              <a:t>Current coordinated capacity calculation method remains (ATC)</a:t>
            </a:r>
            <a:endParaRPr lang="cs-CZ" sz="2200" strike="sngStrike" dirty="0" smtClean="0"/>
          </a:p>
          <a:p>
            <a:pPr algn="just"/>
            <a:r>
              <a:rPr lang="en-US" sz="2200" dirty="0" smtClean="0"/>
              <a:t>Provides market participants benefits of implicit allocation already before Flow-Base</a:t>
            </a:r>
            <a:r>
              <a:rPr lang="hu-HU" sz="2200" dirty="0" smtClean="0"/>
              <a:t>d</a:t>
            </a:r>
            <a:r>
              <a:rPr lang="en-US" sz="2200" dirty="0" smtClean="0"/>
              <a:t> MC is implemented</a:t>
            </a:r>
          </a:p>
          <a:p>
            <a:pPr algn="just"/>
            <a:r>
              <a:rPr lang="en-US" sz="2200" dirty="0" smtClean="0"/>
              <a:t>Promotes cross-regional integration</a:t>
            </a:r>
            <a:r>
              <a:rPr lang="hu-HU" sz="2200" dirty="0" smtClean="0"/>
              <a:t> </a:t>
            </a:r>
            <a:r>
              <a:rPr lang="en-US" sz="2200" dirty="0" smtClean="0"/>
              <a:t>by</a:t>
            </a:r>
            <a:r>
              <a:rPr lang="hu-HU" sz="2200" dirty="0" smtClean="0"/>
              <a:t> </a:t>
            </a:r>
            <a:r>
              <a:rPr lang="en-US" sz="2200" dirty="0" smtClean="0"/>
              <a:t>involving Romania and being open for other markets as well</a:t>
            </a:r>
            <a:endParaRPr lang="cs-CZ" sz="2200" dirty="0" smtClean="0"/>
          </a:p>
          <a:p>
            <a:pPr marL="342900" lvl="1" indent="-342900" algn="just">
              <a:buFont typeface="Arial" charset="0"/>
              <a:buChar char="•"/>
            </a:pPr>
            <a:r>
              <a:rPr lang="cs-CZ" sz="2200" dirty="0"/>
              <a:t>PX Systems in 4M MC support further integration with NWE/SWE</a:t>
            </a:r>
          </a:p>
          <a:p>
            <a:pPr algn="just"/>
            <a:r>
              <a:rPr lang="en-US" sz="2200" dirty="0" smtClean="0"/>
              <a:t>Offers smooth access to new parties</a:t>
            </a:r>
          </a:p>
          <a:p>
            <a:pPr algn="just"/>
            <a:endParaRPr lang="en-US" sz="2200" dirty="0" smtClean="0"/>
          </a:p>
          <a:p>
            <a:pPr algn="just"/>
            <a:r>
              <a:rPr lang="en-US" sz="2200" dirty="0" smtClean="0"/>
              <a:t>Go-live in Q4/2014</a:t>
            </a:r>
            <a:endParaRPr lang="en-US" sz="2200" dirty="0"/>
          </a:p>
        </p:txBody>
      </p:sp>
    </p:spTree>
    <p:extLst>
      <p:ext uri="{BB962C8B-B14F-4D97-AF65-F5344CB8AC3E}">
        <p14:creationId xmlns:p14="http://schemas.microsoft.com/office/powerpoint/2010/main" val="353685477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pPr>
              <a:defRPr/>
            </a:pPr>
            <a:fld id="{96048061-A2F8-44CE-97AB-116B0BBC5F3E}" type="slidenum">
              <a:rPr lang="en-US" smtClean="0"/>
              <a:pPr>
                <a:defRPr/>
              </a:pPr>
              <a:t>31</a:t>
            </a:fld>
            <a:endParaRPr lang="en-US"/>
          </a:p>
        </p:txBody>
      </p:sp>
      <p:sp>
        <p:nvSpPr>
          <p:cNvPr id="45" name="Text Box 5"/>
          <p:cNvSpPr txBox="1">
            <a:spLocks noChangeArrowheads="1"/>
          </p:cNvSpPr>
          <p:nvPr/>
        </p:nvSpPr>
        <p:spPr bwMode="auto">
          <a:xfrm>
            <a:off x="0" y="0"/>
            <a:ext cx="3131840" cy="400110"/>
          </a:xfrm>
          <a:prstGeom prst="rect">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000" b="1" dirty="0">
                <a:solidFill>
                  <a:schemeClr val="bg1"/>
                </a:solidFill>
                <a:latin typeface="Arial Black" pitchFamily="34" charset="0"/>
              </a:rPr>
              <a:t>Hungarian Energy and Public Utility Regulatory Authority</a:t>
            </a:r>
          </a:p>
        </p:txBody>
      </p:sp>
      <p:sp>
        <p:nvSpPr>
          <p:cNvPr id="22" name="Szöveg helye 1"/>
          <p:cNvSpPr txBox="1">
            <a:spLocks/>
          </p:cNvSpPr>
          <p:nvPr/>
        </p:nvSpPr>
        <p:spPr bwMode="auto">
          <a:xfrm>
            <a:off x="1009249" y="553898"/>
            <a:ext cx="716428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sz="2200" b="1" dirty="0"/>
              <a:t>Towards the European Power </a:t>
            </a:r>
            <a:r>
              <a:rPr lang="hu-HU" sz="2200" b="1" dirty="0" smtClean="0"/>
              <a:t>Market</a:t>
            </a:r>
            <a:endParaRPr lang="en-GB" sz="2200" b="1" dirty="0"/>
          </a:p>
        </p:txBody>
      </p:sp>
      <p:grpSp>
        <p:nvGrpSpPr>
          <p:cNvPr id="4" name="Csoportba foglalás 3"/>
          <p:cNvGrpSpPr/>
          <p:nvPr/>
        </p:nvGrpSpPr>
        <p:grpSpPr>
          <a:xfrm>
            <a:off x="509152" y="1202961"/>
            <a:ext cx="8521536" cy="5188426"/>
            <a:chOff x="509152" y="1202961"/>
            <a:chExt cx="8521536" cy="5188426"/>
          </a:xfrm>
        </p:grpSpPr>
        <p:grpSp>
          <p:nvGrpSpPr>
            <p:cNvPr id="3" name="Csoportba foglalás 2"/>
            <p:cNvGrpSpPr/>
            <p:nvPr/>
          </p:nvGrpSpPr>
          <p:grpSpPr>
            <a:xfrm>
              <a:off x="509152" y="1202961"/>
              <a:ext cx="7505744" cy="5188426"/>
              <a:chOff x="841289" y="1185698"/>
              <a:chExt cx="7505744" cy="5188426"/>
            </a:xfrm>
          </p:grpSpPr>
          <p:cxnSp>
            <p:nvCxnSpPr>
              <p:cNvPr id="9" name="Görbe összekötő 8"/>
              <p:cNvCxnSpPr/>
              <p:nvPr/>
            </p:nvCxnSpPr>
            <p:spPr bwMode="auto">
              <a:xfrm rot="16200000" flipH="1">
                <a:off x="5600154" y="3192932"/>
                <a:ext cx="3704330" cy="864097"/>
              </a:xfrm>
              <a:prstGeom prst="curvedConnector3">
                <a:avLst>
                  <a:gd name="adj1" fmla="val -912"/>
                </a:avLst>
              </a:prstGeom>
              <a:solidFill>
                <a:schemeClr val="accent1"/>
              </a:solidFill>
              <a:ln w="63500" cap="flat" cmpd="sng" algn="ctr">
                <a:solidFill>
                  <a:srgbClr val="FFC000"/>
                </a:solidFill>
                <a:prstDash val="sysDot"/>
                <a:round/>
                <a:headEnd type="none" w="med" len="med"/>
                <a:tailEnd type="triangle" w="sm" len="med"/>
              </a:ln>
              <a:effectLst/>
            </p:spPr>
          </p:cxn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289" y="1397901"/>
                <a:ext cx="3661290" cy="440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218"/>
              <a:stretch/>
            </p:blipFill>
            <p:spPr bwMode="auto">
              <a:xfrm>
                <a:off x="5580112" y="4580164"/>
                <a:ext cx="2125733" cy="179396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Egyenes összekötő nyíllal 14"/>
              <p:cNvCxnSpPr/>
              <p:nvPr/>
            </p:nvCxnSpPr>
            <p:spPr bwMode="auto">
              <a:xfrm>
                <a:off x="6128273" y="2377782"/>
                <a:ext cx="459951" cy="403146"/>
              </a:xfrm>
              <a:prstGeom prst="straightConnector1">
                <a:avLst/>
              </a:prstGeom>
              <a:solidFill>
                <a:schemeClr val="accent1"/>
              </a:solidFill>
              <a:ln w="63500" cap="flat" cmpd="sng" algn="ctr">
                <a:solidFill>
                  <a:srgbClr val="0070C0"/>
                </a:solidFill>
                <a:prstDash val="solid"/>
                <a:round/>
                <a:headEnd type="none" w="med" len="med"/>
                <a:tailEnd type="triangle" w="sm" len="med"/>
              </a:ln>
              <a:effectLst/>
            </p:spPr>
          </p:cxnSp>
          <p:cxnSp>
            <p:nvCxnSpPr>
              <p:cNvPr id="16" name="Egyenes összekötő nyíllal 15"/>
              <p:cNvCxnSpPr/>
              <p:nvPr/>
            </p:nvCxnSpPr>
            <p:spPr bwMode="auto">
              <a:xfrm flipH="1">
                <a:off x="3563888" y="3456324"/>
                <a:ext cx="2520280" cy="764764"/>
              </a:xfrm>
              <a:prstGeom prst="straightConnector1">
                <a:avLst/>
              </a:prstGeom>
              <a:solidFill>
                <a:schemeClr val="accent1"/>
              </a:solidFill>
              <a:ln w="63500" cap="flat" cmpd="sng" algn="ctr">
                <a:solidFill>
                  <a:srgbClr val="FFC000"/>
                </a:solidFill>
                <a:prstDash val="sysDash"/>
                <a:round/>
                <a:headEnd type="none" w="med" len="med"/>
                <a:tailEnd type="triangle" w="sm" len="med"/>
              </a:ln>
              <a:effectLst/>
            </p:spPr>
          </p:cxnSp>
          <p:cxnSp>
            <p:nvCxnSpPr>
              <p:cNvPr id="17" name="Egyenes összekötő nyíllal 16"/>
              <p:cNvCxnSpPr/>
              <p:nvPr/>
            </p:nvCxnSpPr>
            <p:spPr bwMode="auto">
              <a:xfrm flipH="1">
                <a:off x="6516217" y="4221088"/>
                <a:ext cx="504053" cy="359076"/>
              </a:xfrm>
              <a:prstGeom prst="straightConnector1">
                <a:avLst/>
              </a:prstGeom>
              <a:solidFill>
                <a:schemeClr val="accent1"/>
              </a:solidFill>
              <a:ln w="63500" cap="flat" cmpd="sng" algn="ctr">
                <a:solidFill>
                  <a:srgbClr val="0070C0"/>
                </a:solidFill>
                <a:prstDash val="solid"/>
                <a:round/>
                <a:headEnd type="none" w="med" len="med"/>
                <a:tailEnd type="triangle" w="sm" len="med"/>
              </a:ln>
              <a:effectLst/>
            </p:spPr>
          </p:cxnSp>
          <p:cxnSp>
            <p:nvCxnSpPr>
              <p:cNvPr id="18" name="Egyenes összekötő nyíllal 17"/>
              <p:cNvCxnSpPr/>
              <p:nvPr/>
            </p:nvCxnSpPr>
            <p:spPr bwMode="auto">
              <a:xfrm flipH="1" flipV="1">
                <a:off x="3491880" y="4304783"/>
                <a:ext cx="1944216" cy="780401"/>
              </a:xfrm>
              <a:prstGeom prst="straightConnector1">
                <a:avLst/>
              </a:prstGeom>
              <a:solidFill>
                <a:schemeClr val="accent1"/>
              </a:solidFill>
              <a:ln w="63500" cap="flat" cmpd="sng" algn="ctr">
                <a:solidFill>
                  <a:srgbClr val="0070C0"/>
                </a:solidFill>
                <a:prstDash val="solid"/>
                <a:round/>
                <a:headEnd type="none" w="med" len="med"/>
                <a:tailEnd type="triangle" w="sm" len="med"/>
              </a:ln>
              <a:effectLst/>
            </p:spPr>
          </p:cxnSp>
          <p:grpSp>
            <p:nvGrpSpPr>
              <p:cNvPr id="19" name="Skupina 1"/>
              <p:cNvGrpSpPr>
                <a:grpSpLocks noChangeAspect="1"/>
              </p:cNvGrpSpPr>
              <p:nvPr/>
            </p:nvGrpSpPr>
            <p:grpSpPr>
              <a:xfrm>
                <a:off x="6049979" y="2791413"/>
                <a:ext cx="2297054" cy="1429675"/>
                <a:chOff x="3203035" y="2258589"/>
                <a:chExt cx="5784743" cy="3600400"/>
              </a:xfrm>
              <a:solidFill>
                <a:schemeClr val="bg1"/>
              </a:solidFill>
            </p:grpSpPr>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035" y="2258589"/>
                  <a:ext cx="5784743" cy="36004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Obrázek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82695" y="2524585"/>
                  <a:ext cx="589305" cy="2439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3" name="Obrázek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2662" y="3443526"/>
                  <a:ext cx="483433" cy="2735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4" name="Kép 23" descr="C:\Users\sarkozi\Desktop\MEKH_logó_javított_nagyobb_angol.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8144" y="3645024"/>
                  <a:ext cx="552199" cy="347663"/>
                </a:xfrm>
                <a:prstGeom prst="rect">
                  <a:avLst/>
                </a:prstGeom>
                <a:grpFill/>
                <a:ln>
                  <a:noFill/>
                </a:ln>
              </p:spPr>
            </p:pic>
            <p:pic>
              <p:nvPicPr>
                <p:cNvPr id="25" name="Picture 3"/>
                <p:cNvPicPr/>
                <p:nvPr/>
              </p:nvPicPr>
              <p:blipFill rotWithShape="1">
                <a:blip r:embed="rId8" cstate="print">
                  <a:extLst>
                    <a:ext uri="{28A0092B-C50C-407E-A947-70E740481C1C}">
                      <a14:useLocalDpi xmlns:a14="http://schemas.microsoft.com/office/drawing/2010/main" val="0"/>
                    </a:ext>
                  </a:extLst>
                </a:blip>
                <a:srcRect l="4792" t="58743" r="83548"/>
                <a:stretch/>
              </p:blipFill>
              <p:spPr bwMode="auto">
                <a:xfrm>
                  <a:off x="6804248" y="3890467"/>
                  <a:ext cx="1025525" cy="481330"/>
                </a:xfrm>
                <a:prstGeom prst="rect">
                  <a:avLst/>
                </a:prstGeom>
                <a:grpFill/>
                <a:ln>
                  <a:noFill/>
                </a:ln>
                <a:effectLst/>
                <a:extLst>
                  <a:ext uri="{53640926-AAD7-44D8-BBD7-CCE9431645EC}">
                    <a14:shadowObscured xmlns:a14="http://schemas.microsoft.com/office/drawing/2010/main"/>
                  </a:ext>
                </a:extLst>
              </p:spPr>
            </p:pic>
          </p:grpSp>
          <p:cxnSp>
            <p:nvCxnSpPr>
              <p:cNvPr id="14" name="Egyenes összekötő nyíllal 13"/>
              <p:cNvCxnSpPr/>
              <p:nvPr/>
            </p:nvCxnSpPr>
            <p:spPr bwMode="auto">
              <a:xfrm flipH="1">
                <a:off x="3419872" y="2442995"/>
                <a:ext cx="1628281" cy="1778093"/>
              </a:xfrm>
              <a:prstGeom prst="straightConnector1">
                <a:avLst/>
              </a:prstGeom>
              <a:solidFill>
                <a:schemeClr val="accent1"/>
              </a:solidFill>
              <a:ln w="63500" cap="flat" cmpd="sng" algn="ctr">
                <a:solidFill>
                  <a:srgbClr val="FFC000"/>
                </a:solidFill>
                <a:prstDash val="sysDash"/>
                <a:round/>
                <a:headEnd type="none" w="med" len="med"/>
                <a:tailEnd type="triangle" w="sm" len="med"/>
              </a:ln>
              <a:effectLst/>
            </p:spPr>
          </p:cxnSp>
          <p:pic>
            <p:nvPicPr>
              <p:cNvPr id="11"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93817" y="1185698"/>
                <a:ext cx="1910431" cy="1174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 name="Szövegdoboz 25"/>
            <p:cNvSpPr txBox="1"/>
            <p:nvPr/>
          </p:nvSpPr>
          <p:spPr>
            <a:xfrm>
              <a:off x="7020270" y="2025713"/>
              <a:ext cx="1989253" cy="369332"/>
            </a:xfrm>
            <a:prstGeom prst="rect">
              <a:avLst/>
            </a:prstGeom>
            <a:noFill/>
          </p:spPr>
          <p:txBody>
            <a:bodyPr wrap="square" rtlCol="0">
              <a:spAutoFit/>
            </a:bodyPr>
            <a:lstStyle/>
            <a:p>
              <a:r>
                <a:rPr lang="hu-HU" dirty="0" smtClean="0"/>
                <a:t>4MMC, 2014 Q4</a:t>
              </a:r>
              <a:endParaRPr lang="hu-HU" dirty="0"/>
            </a:p>
          </p:txBody>
        </p:sp>
        <p:sp>
          <p:nvSpPr>
            <p:cNvPr id="27" name="Szövegdoboz 26"/>
            <p:cNvSpPr txBox="1"/>
            <p:nvPr/>
          </p:nvSpPr>
          <p:spPr>
            <a:xfrm>
              <a:off x="7518520" y="4456116"/>
              <a:ext cx="1512168" cy="646331"/>
            </a:xfrm>
            <a:prstGeom prst="rect">
              <a:avLst/>
            </a:prstGeom>
            <a:noFill/>
          </p:spPr>
          <p:txBody>
            <a:bodyPr wrap="square" rtlCol="0">
              <a:spAutoFit/>
            </a:bodyPr>
            <a:lstStyle/>
            <a:p>
              <a:r>
                <a:rPr lang="hu-HU" dirty="0" smtClean="0"/>
                <a:t>CEE FBMC, ???</a:t>
              </a:r>
              <a:endParaRPr lang="hu-HU" dirty="0"/>
            </a:p>
          </p:txBody>
        </p:sp>
      </p:grpSp>
    </p:spTree>
    <p:extLst>
      <p:ext uri="{BB962C8B-B14F-4D97-AF65-F5344CB8AC3E}">
        <p14:creationId xmlns:p14="http://schemas.microsoft.com/office/powerpoint/2010/main" val="311251635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a:xfrm>
            <a:off x="6614519" y="6093296"/>
            <a:ext cx="2133600" cy="476250"/>
          </a:xfrm>
        </p:spPr>
        <p:txBody>
          <a:bodyPr/>
          <a:lstStyle/>
          <a:p>
            <a:pPr>
              <a:defRPr/>
            </a:pPr>
            <a:fld id="{96048061-A2F8-44CE-97AB-116B0BBC5F3E}" type="slidenum">
              <a:rPr lang="en-US" smtClean="0"/>
              <a:pPr>
                <a:defRPr/>
              </a:pPr>
              <a:t>32</a:t>
            </a:fld>
            <a:endParaRPr lang="en-US"/>
          </a:p>
        </p:txBody>
      </p:sp>
      <p:sp>
        <p:nvSpPr>
          <p:cNvPr id="45" name="Text Box 5"/>
          <p:cNvSpPr txBox="1">
            <a:spLocks noChangeArrowheads="1"/>
          </p:cNvSpPr>
          <p:nvPr/>
        </p:nvSpPr>
        <p:spPr bwMode="auto">
          <a:xfrm>
            <a:off x="0" y="0"/>
            <a:ext cx="3131840" cy="400110"/>
          </a:xfrm>
          <a:prstGeom prst="rect">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000" b="1" dirty="0">
                <a:solidFill>
                  <a:schemeClr val="bg1"/>
                </a:solidFill>
                <a:latin typeface="Arial Black" pitchFamily="34" charset="0"/>
              </a:rPr>
              <a:t>Hungarian Energy and Public Utility Regulatory Authority</a:t>
            </a:r>
          </a:p>
        </p:txBody>
      </p:sp>
      <p:sp>
        <p:nvSpPr>
          <p:cNvPr id="22" name="Szöveg helye 1"/>
          <p:cNvSpPr txBox="1">
            <a:spLocks/>
          </p:cNvSpPr>
          <p:nvPr/>
        </p:nvSpPr>
        <p:spPr bwMode="auto">
          <a:xfrm>
            <a:off x="1009249" y="553898"/>
            <a:ext cx="716428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sz="2200" b="1" dirty="0" smtClean="0"/>
              <a:t>Further Possibilities</a:t>
            </a:r>
            <a:r>
              <a:rPr lang="hu-HU" sz="2200" b="1" dirty="0" smtClean="0"/>
              <a:t> </a:t>
            </a:r>
            <a:r>
              <a:rPr lang="en-US" sz="2200" b="1" dirty="0" smtClean="0"/>
              <a:t>after 4M MC Go-live</a:t>
            </a:r>
            <a:endParaRPr lang="en-US" sz="2200" b="1" dirty="0"/>
          </a:p>
        </p:txBody>
      </p:sp>
      <p:sp>
        <p:nvSpPr>
          <p:cNvPr id="44" name="Freeform 17"/>
          <p:cNvSpPr>
            <a:spLocks noChangeAspect="1"/>
          </p:cNvSpPr>
          <p:nvPr/>
        </p:nvSpPr>
        <p:spPr bwMode="gray">
          <a:xfrm>
            <a:off x="1404232" y="1112745"/>
            <a:ext cx="2258034" cy="3035086"/>
          </a:xfrm>
          <a:custGeom>
            <a:avLst/>
            <a:gdLst>
              <a:gd name="T0" fmla="*/ 28 w 1829"/>
              <a:gd name="T1" fmla="*/ 7 h 2462"/>
              <a:gd name="T2" fmla="*/ 27 w 1829"/>
              <a:gd name="T3" fmla="*/ 6 h 2462"/>
              <a:gd name="T4" fmla="*/ 24 w 1829"/>
              <a:gd name="T5" fmla="*/ 5 h 2462"/>
              <a:gd name="T6" fmla="*/ 22 w 1829"/>
              <a:gd name="T7" fmla="*/ 4 h 2462"/>
              <a:gd name="T8" fmla="*/ 21 w 1829"/>
              <a:gd name="T9" fmla="*/ 1 h 2462"/>
              <a:gd name="T10" fmla="*/ 17 w 1829"/>
              <a:gd name="T11" fmla="*/ 0 h 2462"/>
              <a:gd name="T12" fmla="*/ 17 w 1829"/>
              <a:gd name="T13" fmla="*/ 3 h 2462"/>
              <a:gd name="T14" fmla="*/ 16 w 1829"/>
              <a:gd name="T15" fmla="*/ 6 h 2462"/>
              <a:gd name="T16" fmla="*/ 17 w 1829"/>
              <a:gd name="T17" fmla="*/ 7 h 2462"/>
              <a:gd name="T18" fmla="*/ 17 w 1829"/>
              <a:gd name="T19" fmla="*/ 9 h 2462"/>
              <a:gd name="T20" fmla="*/ 15 w 1829"/>
              <a:gd name="T21" fmla="*/ 11 h 2462"/>
              <a:gd name="T22" fmla="*/ 15 w 1829"/>
              <a:gd name="T23" fmla="*/ 15 h 2462"/>
              <a:gd name="T24" fmla="*/ 13 w 1829"/>
              <a:gd name="T25" fmla="*/ 14 h 2462"/>
              <a:gd name="T26" fmla="*/ 8 w 1829"/>
              <a:gd name="T27" fmla="*/ 12 h 2462"/>
              <a:gd name="T28" fmla="*/ 7 w 1829"/>
              <a:gd name="T29" fmla="*/ 14 h 2462"/>
              <a:gd name="T30" fmla="*/ 9 w 1829"/>
              <a:gd name="T31" fmla="*/ 17 h 2462"/>
              <a:gd name="T32" fmla="*/ 6 w 1829"/>
              <a:gd name="T33" fmla="*/ 21 h 2462"/>
              <a:gd name="T34" fmla="*/ 6 w 1829"/>
              <a:gd name="T35" fmla="*/ 25 h 2462"/>
              <a:gd name="T36" fmla="*/ 4 w 1829"/>
              <a:gd name="T37" fmla="*/ 29 h 2462"/>
              <a:gd name="T38" fmla="*/ 0 w 1829"/>
              <a:gd name="T39" fmla="*/ 29 h 2462"/>
              <a:gd name="T40" fmla="*/ 1 w 1829"/>
              <a:gd name="T41" fmla="*/ 35 h 2462"/>
              <a:gd name="T42" fmla="*/ 1 w 1829"/>
              <a:gd name="T43" fmla="*/ 39 h 2462"/>
              <a:gd name="T44" fmla="*/ 2 w 1829"/>
              <a:gd name="T45" fmla="*/ 42 h 2462"/>
              <a:gd name="T46" fmla="*/ 1 w 1829"/>
              <a:gd name="T47" fmla="*/ 46 h 2462"/>
              <a:gd name="T48" fmla="*/ 2 w 1829"/>
              <a:gd name="T49" fmla="*/ 50 h 2462"/>
              <a:gd name="T50" fmla="*/ 7 w 1829"/>
              <a:gd name="T51" fmla="*/ 53 h 2462"/>
              <a:gd name="T52" fmla="*/ 10 w 1829"/>
              <a:gd name="T53" fmla="*/ 58 h 2462"/>
              <a:gd name="T54" fmla="*/ 9 w 1829"/>
              <a:gd name="T55" fmla="*/ 66 h 2462"/>
              <a:gd name="T56" fmla="*/ 16 w 1829"/>
              <a:gd name="T57" fmla="*/ 66 h 2462"/>
              <a:gd name="T58" fmla="*/ 22 w 1829"/>
              <a:gd name="T59" fmla="*/ 67 h 2462"/>
              <a:gd name="T60" fmla="*/ 25 w 1829"/>
              <a:gd name="T61" fmla="*/ 68 h 2462"/>
              <a:gd name="T62" fmla="*/ 29 w 1829"/>
              <a:gd name="T63" fmla="*/ 68 h 2462"/>
              <a:gd name="T64" fmla="*/ 36 w 1829"/>
              <a:gd name="T65" fmla="*/ 65 h 2462"/>
              <a:gd name="T66" fmla="*/ 40 w 1829"/>
              <a:gd name="T67" fmla="*/ 66 h 2462"/>
              <a:gd name="T68" fmla="*/ 40 w 1829"/>
              <a:gd name="T69" fmla="*/ 61 h 2462"/>
              <a:gd name="T70" fmla="*/ 44 w 1829"/>
              <a:gd name="T71" fmla="*/ 57 h 2462"/>
              <a:gd name="T72" fmla="*/ 40 w 1829"/>
              <a:gd name="T73" fmla="*/ 52 h 2462"/>
              <a:gd name="T74" fmla="*/ 36 w 1829"/>
              <a:gd name="T75" fmla="*/ 46 h 2462"/>
              <a:gd name="T76" fmla="*/ 34 w 1829"/>
              <a:gd name="T77" fmla="*/ 43 h 2462"/>
              <a:gd name="T78" fmla="*/ 38 w 1829"/>
              <a:gd name="T79" fmla="*/ 42 h 2462"/>
              <a:gd name="T80" fmla="*/ 47 w 1829"/>
              <a:gd name="T81" fmla="*/ 38 h 2462"/>
              <a:gd name="T82" fmla="*/ 49 w 1829"/>
              <a:gd name="T83" fmla="*/ 38 h 2462"/>
              <a:gd name="T84" fmla="*/ 51 w 1829"/>
              <a:gd name="T85" fmla="*/ 33 h 2462"/>
              <a:gd name="T86" fmla="*/ 49 w 1829"/>
              <a:gd name="T87" fmla="*/ 27 h 2462"/>
              <a:gd name="T88" fmla="*/ 48 w 1829"/>
              <a:gd name="T89" fmla="*/ 21 h 2462"/>
              <a:gd name="T90" fmla="*/ 48 w 1829"/>
              <a:gd name="T91" fmla="*/ 17 h 2462"/>
              <a:gd name="T92" fmla="*/ 47 w 1829"/>
              <a:gd name="T93" fmla="*/ 11 h 2462"/>
              <a:gd name="T94" fmla="*/ 42 w 1829"/>
              <a:gd name="T95" fmla="*/ 8 h 2462"/>
              <a:gd name="T96" fmla="*/ 40 w 1829"/>
              <a:gd name="T97" fmla="*/ 6 h 2462"/>
              <a:gd name="T98" fmla="*/ 36 w 1829"/>
              <a:gd name="T99" fmla="*/ 6 h 2462"/>
              <a:gd name="T100" fmla="*/ 38 w 1829"/>
              <a:gd name="T101" fmla="*/ 4 h 2462"/>
              <a:gd name="T102" fmla="*/ 34 w 1829"/>
              <a:gd name="T103" fmla="*/ 7 h 2462"/>
              <a:gd name="T104" fmla="*/ 31 w 1829"/>
              <a:gd name="T105" fmla="*/ 9 h 2462"/>
              <a:gd name="T106" fmla="*/ 27 w 1829"/>
              <a:gd name="T107" fmla="*/ 9 h 2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29"/>
              <a:gd name="T163" fmla="*/ 0 h 2462"/>
              <a:gd name="T164" fmla="*/ 1829 w 1829"/>
              <a:gd name="T165" fmla="*/ 2462 h 2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29" h="2462">
                <a:moveTo>
                  <a:pt x="979" y="329"/>
                </a:moveTo>
                <a:lnTo>
                  <a:pt x="971" y="311"/>
                </a:lnTo>
                <a:lnTo>
                  <a:pt x="985" y="278"/>
                </a:lnTo>
                <a:lnTo>
                  <a:pt x="1012" y="257"/>
                </a:lnTo>
                <a:lnTo>
                  <a:pt x="1032" y="232"/>
                </a:lnTo>
                <a:lnTo>
                  <a:pt x="1032" y="199"/>
                </a:lnTo>
                <a:lnTo>
                  <a:pt x="1016" y="186"/>
                </a:lnTo>
                <a:lnTo>
                  <a:pt x="956" y="208"/>
                </a:lnTo>
                <a:lnTo>
                  <a:pt x="930" y="208"/>
                </a:lnTo>
                <a:lnTo>
                  <a:pt x="915" y="183"/>
                </a:lnTo>
                <a:lnTo>
                  <a:pt x="871" y="165"/>
                </a:lnTo>
                <a:lnTo>
                  <a:pt x="855" y="188"/>
                </a:lnTo>
                <a:lnTo>
                  <a:pt x="834" y="188"/>
                </a:lnTo>
                <a:lnTo>
                  <a:pt x="832" y="159"/>
                </a:lnTo>
                <a:lnTo>
                  <a:pt x="803" y="159"/>
                </a:lnTo>
                <a:lnTo>
                  <a:pt x="789" y="146"/>
                </a:lnTo>
                <a:lnTo>
                  <a:pt x="812" y="117"/>
                </a:lnTo>
                <a:lnTo>
                  <a:pt x="814" y="84"/>
                </a:lnTo>
                <a:lnTo>
                  <a:pt x="794" y="43"/>
                </a:lnTo>
                <a:lnTo>
                  <a:pt x="735" y="23"/>
                </a:lnTo>
                <a:lnTo>
                  <a:pt x="708" y="25"/>
                </a:lnTo>
                <a:lnTo>
                  <a:pt x="711" y="8"/>
                </a:lnTo>
                <a:lnTo>
                  <a:pt x="679" y="23"/>
                </a:lnTo>
                <a:lnTo>
                  <a:pt x="593" y="0"/>
                </a:lnTo>
                <a:lnTo>
                  <a:pt x="562" y="3"/>
                </a:lnTo>
                <a:lnTo>
                  <a:pt x="559" y="41"/>
                </a:lnTo>
                <a:lnTo>
                  <a:pt x="591" y="95"/>
                </a:lnTo>
                <a:lnTo>
                  <a:pt x="613" y="120"/>
                </a:lnTo>
                <a:lnTo>
                  <a:pt x="623" y="145"/>
                </a:lnTo>
                <a:lnTo>
                  <a:pt x="572" y="174"/>
                </a:lnTo>
                <a:lnTo>
                  <a:pt x="571" y="188"/>
                </a:lnTo>
                <a:lnTo>
                  <a:pt x="558" y="205"/>
                </a:lnTo>
                <a:lnTo>
                  <a:pt x="580" y="208"/>
                </a:lnTo>
                <a:lnTo>
                  <a:pt x="595" y="219"/>
                </a:lnTo>
                <a:lnTo>
                  <a:pt x="588" y="241"/>
                </a:lnTo>
                <a:lnTo>
                  <a:pt x="600" y="264"/>
                </a:lnTo>
                <a:lnTo>
                  <a:pt x="618" y="280"/>
                </a:lnTo>
                <a:lnTo>
                  <a:pt x="613" y="294"/>
                </a:lnTo>
                <a:lnTo>
                  <a:pt x="597" y="298"/>
                </a:lnTo>
                <a:lnTo>
                  <a:pt x="595" y="327"/>
                </a:lnTo>
                <a:lnTo>
                  <a:pt x="645" y="360"/>
                </a:lnTo>
                <a:lnTo>
                  <a:pt x="638" y="370"/>
                </a:lnTo>
                <a:lnTo>
                  <a:pt x="555" y="372"/>
                </a:lnTo>
                <a:lnTo>
                  <a:pt x="542" y="397"/>
                </a:lnTo>
                <a:lnTo>
                  <a:pt x="535" y="415"/>
                </a:lnTo>
                <a:lnTo>
                  <a:pt x="533" y="480"/>
                </a:lnTo>
                <a:lnTo>
                  <a:pt x="555" y="556"/>
                </a:lnTo>
                <a:lnTo>
                  <a:pt x="535" y="529"/>
                </a:lnTo>
                <a:lnTo>
                  <a:pt x="515" y="483"/>
                </a:lnTo>
                <a:lnTo>
                  <a:pt x="484" y="473"/>
                </a:lnTo>
                <a:lnTo>
                  <a:pt x="482" y="512"/>
                </a:lnTo>
                <a:lnTo>
                  <a:pt x="457" y="514"/>
                </a:lnTo>
                <a:lnTo>
                  <a:pt x="450" y="468"/>
                </a:lnTo>
                <a:lnTo>
                  <a:pt x="430" y="433"/>
                </a:lnTo>
                <a:lnTo>
                  <a:pt x="371" y="421"/>
                </a:lnTo>
                <a:lnTo>
                  <a:pt x="270" y="442"/>
                </a:lnTo>
                <a:lnTo>
                  <a:pt x="259" y="471"/>
                </a:lnTo>
                <a:lnTo>
                  <a:pt x="244" y="487"/>
                </a:lnTo>
                <a:lnTo>
                  <a:pt x="232" y="514"/>
                </a:lnTo>
                <a:lnTo>
                  <a:pt x="234" y="523"/>
                </a:lnTo>
                <a:lnTo>
                  <a:pt x="275" y="533"/>
                </a:lnTo>
                <a:lnTo>
                  <a:pt x="293" y="548"/>
                </a:lnTo>
                <a:lnTo>
                  <a:pt x="311" y="567"/>
                </a:lnTo>
                <a:lnTo>
                  <a:pt x="320" y="599"/>
                </a:lnTo>
                <a:lnTo>
                  <a:pt x="314" y="597"/>
                </a:lnTo>
                <a:lnTo>
                  <a:pt x="295" y="564"/>
                </a:lnTo>
                <a:lnTo>
                  <a:pt x="239" y="577"/>
                </a:lnTo>
                <a:lnTo>
                  <a:pt x="201" y="748"/>
                </a:lnTo>
                <a:lnTo>
                  <a:pt x="144" y="787"/>
                </a:lnTo>
                <a:lnTo>
                  <a:pt x="154" y="822"/>
                </a:lnTo>
                <a:lnTo>
                  <a:pt x="221" y="851"/>
                </a:lnTo>
                <a:lnTo>
                  <a:pt x="216" y="895"/>
                </a:lnTo>
                <a:lnTo>
                  <a:pt x="189" y="931"/>
                </a:lnTo>
                <a:lnTo>
                  <a:pt x="154" y="957"/>
                </a:lnTo>
                <a:lnTo>
                  <a:pt x="146" y="1000"/>
                </a:lnTo>
                <a:lnTo>
                  <a:pt x="128" y="1039"/>
                </a:lnTo>
                <a:lnTo>
                  <a:pt x="99" y="1045"/>
                </a:lnTo>
                <a:lnTo>
                  <a:pt x="52" y="1024"/>
                </a:lnTo>
                <a:lnTo>
                  <a:pt x="13" y="1024"/>
                </a:lnTo>
                <a:lnTo>
                  <a:pt x="11" y="1057"/>
                </a:lnTo>
                <a:lnTo>
                  <a:pt x="25" y="1112"/>
                </a:lnTo>
                <a:lnTo>
                  <a:pt x="30" y="1149"/>
                </a:lnTo>
                <a:lnTo>
                  <a:pt x="25" y="1197"/>
                </a:lnTo>
                <a:lnTo>
                  <a:pt x="25" y="1264"/>
                </a:lnTo>
                <a:lnTo>
                  <a:pt x="3" y="1293"/>
                </a:lnTo>
                <a:lnTo>
                  <a:pt x="0" y="1320"/>
                </a:lnTo>
                <a:lnTo>
                  <a:pt x="17" y="1386"/>
                </a:lnTo>
                <a:lnTo>
                  <a:pt x="17" y="1406"/>
                </a:lnTo>
                <a:lnTo>
                  <a:pt x="36" y="1431"/>
                </a:lnTo>
                <a:lnTo>
                  <a:pt x="43" y="1469"/>
                </a:lnTo>
                <a:lnTo>
                  <a:pt x="64" y="1503"/>
                </a:lnTo>
                <a:lnTo>
                  <a:pt x="64" y="1532"/>
                </a:lnTo>
                <a:lnTo>
                  <a:pt x="25" y="1594"/>
                </a:lnTo>
                <a:lnTo>
                  <a:pt x="54" y="1611"/>
                </a:lnTo>
                <a:lnTo>
                  <a:pt x="45" y="1638"/>
                </a:lnTo>
                <a:lnTo>
                  <a:pt x="47" y="1665"/>
                </a:lnTo>
                <a:lnTo>
                  <a:pt x="66" y="1692"/>
                </a:lnTo>
                <a:lnTo>
                  <a:pt x="77" y="1720"/>
                </a:lnTo>
                <a:lnTo>
                  <a:pt x="81" y="1764"/>
                </a:lnTo>
                <a:lnTo>
                  <a:pt x="64" y="1787"/>
                </a:lnTo>
                <a:lnTo>
                  <a:pt x="113" y="1826"/>
                </a:lnTo>
                <a:lnTo>
                  <a:pt x="137" y="1854"/>
                </a:lnTo>
                <a:lnTo>
                  <a:pt x="160" y="1892"/>
                </a:lnTo>
                <a:lnTo>
                  <a:pt x="232" y="1900"/>
                </a:lnTo>
                <a:lnTo>
                  <a:pt x="381" y="1944"/>
                </a:lnTo>
                <a:lnTo>
                  <a:pt x="433" y="1967"/>
                </a:lnTo>
                <a:lnTo>
                  <a:pt x="424" y="2010"/>
                </a:lnTo>
                <a:lnTo>
                  <a:pt x="358" y="2095"/>
                </a:lnTo>
                <a:lnTo>
                  <a:pt x="349" y="2142"/>
                </a:lnTo>
                <a:lnTo>
                  <a:pt x="320" y="2233"/>
                </a:lnTo>
                <a:lnTo>
                  <a:pt x="316" y="2336"/>
                </a:lnTo>
                <a:lnTo>
                  <a:pt x="322" y="2372"/>
                </a:lnTo>
                <a:lnTo>
                  <a:pt x="329" y="2383"/>
                </a:lnTo>
                <a:lnTo>
                  <a:pt x="357" y="2405"/>
                </a:lnTo>
                <a:lnTo>
                  <a:pt x="487" y="2390"/>
                </a:lnTo>
                <a:lnTo>
                  <a:pt x="582" y="2370"/>
                </a:lnTo>
                <a:lnTo>
                  <a:pt x="656" y="2390"/>
                </a:lnTo>
                <a:lnTo>
                  <a:pt x="722" y="2421"/>
                </a:lnTo>
                <a:lnTo>
                  <a:pt x="760" y="2405"/>
                </a:lnTo>
                <a:lnTo>
                  <a:pt x="795" y="2404"/>
                </a:lnTo>
                <a:lnTo>
                  <a:pt x="828" y="2413"/>
                </a:lnTo>
                <a:lnTo>
                  <a:pt x="848" y="2444"/>
                </a:lnTo>
                <a:lnTo>
                  <a:pt x="884" y="2462"/>
                </a:lnTo>
                <a:lnTo>
                  <a:pt x="903" y="2451"/>
                </a:lnTo>
                <a:lnTo>
                  <a:pt x="915" y="2426"/>
                </a:lnTo>
                <a:lnTo>
                  <a:pt x="940" y="2401"/>
                </a:lnTo>
                <a:lnTo>
                  <a:pt x="983" y="2405"/>
                </a:lnTo>
                <a:lnTo>
                  <a:pt x="1032" y="2435"/>
                </a:lnTo>
                <a:lnTo>
                  <a:pt x="1082" y="2435"/>
                </a:lnTo>
                <a:lnTo>
                  <a:pt x="1154" y="2388"/>
                </a:lnTo>
                <a:lnTo>
                  <a:pt x="1278" y="2372"/>
                </a:lnTo>
                <a:lnTo>
                  <a:pt x="1294" y="2354"/>
                </a:lnTo>
                <a:lnTo>
                  <a:pt x="1337" y="2368"/>
                </a:lnTo>
                <a:lnTo>
                  <a:pt x="1391" y="2368"/>
                </a:lnTo>
                <a:lnTo>
                  <a:pt x="1407" y="2396"/>
                </a:lnTo>
                <a:lnTo>
                  <a:pt x="1436" y="2383"/>
                </a:lnTo>
                <a:lnTo>
                  <a:pt x="1434" y="2354"/>
                </a:lnTo>
                <a:lnTo>
                  <a:pt x="1409" y="2295"/>
                </a:lnTo>
                <a:lnTo>
                  <a:pt x="1405" y="2235"/>
                </a:lnTo>
                <a:lnTo>
                  <a:pt x="1423" y="2192"/>
                </a:lnTo>
                <a:lnTo>
                  <a:pt x="1505" y="2157"/>
                </a:lnTo>
                <a:lnTo>
                  <a:pt x="1517" y="2123"/>
                </a:lnTo>
                <a:lnTo>
                  <a:pt x="1532" y="2090"/>
                </a:lnTo>
                <a:lnTo>
                  <a:pt x="1597" y="2064"/>
                </a:lnTo>
                <a:lnTo>
                  <a:pt x="1603" y="2035"/>
                </a:lnTo>
                <a:lnTo>
                  <a:pt x="1585" y="2012"/>
                </a:lnTo>
                <a:lnTo>
                  <a:pt x="1491" y="1937"/>
                </a:lnTo>
                <a:lnTo>
                  <a:pt x="1454" y="1890"/>
                </a:lnTo>
                <a:lnTo>
                  <a:pt x="1348" y="1806"/>
                </a:lnTo>
                <a:lnTo>
                  <a:pt x="1312" y="1757"/>
                </a:lnTo>
                <a:lnTo>
                  <a:pt x="1312" y="1690"/>
                </a:lnTo>
                <a:lnTo>
                  <a:pt x="1303" y="1644"/>
                </a:lnTo>
                <a:lnTo>
                  <a:pt x="1258" y="1624"/>
                </a:lnTo>
                <a:lnTo>
                  <a:pt x="1227" y="1587"/>
                </a:lnTo>
                <a:lnTo>
                  <a:pt x="1227" y="1553"/>
                </a:lnTo>
                <a:lnTo>
                  <a:pt x="1231" y="1536"/>
                </a:lnTo>
                <a:lnTo>
                  <a:pt x="1290" y="1590"/>
                </a:lnTo>
                <a:lnTo>
                  <a:pt x="1298" y="1589"/>
                </a:lnTo>
                <a:lnTo>
                  <a:pt x="1317" y="1538"/>
                </a:lnTo>
                <a:lnTo>
                  <a:pt x="1374" y="1512"/>
                </a:lnTo>
                <a:lnTo>
                  <a:pt x="1440" y="1491"/>
                </a:lnTo>
                <a:lnTo>
                  <a:pt x="1503" y="1460"/>
                </a:lnTo>
                <a:lnTo>
                  <a:pt x="1528" y="1417"/>
                </a:lnTo>
                <a:lnTo>
                  <a:pt x="1671" y="1366"/>
                </a:lnTo>
                <a:lnTo>
                  <a:pt x="1684" y="1282"/>
                </a:lnTo>
                <a:lnTo>
                  <a:pt x="1720" y="1291"/>
                </a:lnTo>
                <a:lnTo>
                  <a:pt x="1745" y="1336"/>
                </a:lnTo>
                <a:lnTo>
                  <a:pt x="1772" y="1371"/>
                </a:lnTo>
                <a:lnTo>
                  <a:pt x="1797" y="1371"/>
                </a:lnTo>
                <a:lnTo>
                  <a:pt x="1811" y="1340"/>
                </a:lnTo>
                <a:lnTo>
                  <a:pt x="1825" y="1272"/>
                </a:lnTo>
                <a:lnTo>
                  <a:pt x="1829" y="1197"/>
                </a:lnTo>
                <a:lnTo>
                  <a:pt x="1825" y="1180"/>
                </a:lnTo>
                <a:lnTo>
                  <a:pt x="1766" y="1110"/>
                </a:lnTo>
                <a:lnTo>
                  <a:pt x="1757" y="1020"/>
                </a:lnTo>
                <a:lnTo>
                  <a:pt x="1759" y="982"/>
                </a:lnTo>
                <a:lnTo>
                  <a:pt x="1752" y="922"/>
                </a:lnTo>
                <a:lnTo>
                  <a:pt x="1741" y="885"/>
                </a:lnTo>
                <a:lnTo>
                  <a:pt x="1733" y="795"/>
                </a:lnTo>
                <a:lnTo>
                  <a:pt x="1727" y="765"/>
                </a:lnTo>
                <a:lnTo>
                  <a:pt x="1673" y="724"/>
                </a:lnTo>
                <a:lnTo>
                  <a:pt x="1671" y="697"/>
                </a:lnTo>
                <a:lnTo>
                  <a:pt x="1686" y="649"/>
                </a:lnTo>
                <a:lnTo>
                  <a:pt x="1709" y="604"/>
                </a:lnTo>
                <a:lnTo>
                  <a:pt x="1714" y="558"/>
                </a:lnTo>
                <a:lnTo>
                  <a:pt x="1714" y="495"/>
                </a:lnTo>
                <a:lnTo>
                  <a:pt x="1684" y="433"/>
                </a:lnTo>
                <a:lnTo>
                  <a:pt x="1676" y="400"/>
                </a:lnTo>
                <a:lnTo>
                  <a:pt x="1591" y="372"/>
                </a:lnTo>
                <a:lnTo>
                  <a:pt x="1583" y="323"/>
                </a:lnTo>
                <a:lnTo>
                  <a:pt x="1550" y="270"/>
                </a:lnTo>
                <a:lnTo>
                  <a:pt x="1515" y="276"/>
                </a:lnTo>
                <a:lnTo>
                  <a:pt x="1492" y="255"/>
                </a:lnTo>
                <a:lnTo>
                  <a:pt x="1481" y="254"/>
                </a:lnTo>
                <a:lnTo>
                  <a:pt x="1472" y="225"/>
                </a:lnTo>
                <a:lnTo>
                  <a:pt x="1442" y="208"/>
                </a:lnTo>
                <a:lnTo>
                  <a:pt x="1423" y="183"/>
                </a:lnTo>
                <a:lnTo>
                  <a:pt x="1364" y="194"/>
                </a:lnTo>
                <a:lnTo>
                  <a:pt x="1335" y="205"/>
                </a:lnTo>
                <a:lnTo>
                  <a:pt x="1309" y="223"/>
                </a:lnTo>
                <a:lnTo>
                  <a:pt x="1319" y="203"/>
                </a:lnTo>
                <a:lnTo>
                  <a:pt x="1339" y="183"/>
                </a:lnTo>
                <a:lnTo>
                  <a:pt x="1374" y="159"/>
                </a:lnTo>
                <a:lnTo>
                  <a:pt x="1350" y="155"/>
                </a:lnTo>
                <a:lnTo>
                  <a:pt x="1319" y="161"/>
                </a:lnTo>
                <a:lnTo>
                  <a:pt x="1268" y="223"/>
                </a:lnTo>
                <a:lnTo>
                  <a:pt x="1251" y="260"/>
                </a:lnTo>
                <a:lnTo>
                  <a:pt x="1235" y="270"/>
                </a:lnTo>
                <a:lnTo>
                  <a:pt x="1235" y="246"/>
                </a:lnTo>
                <a:lnTo>
                  <a:pt x="1164" y="264"/>
                </a:lnTo>
                <a:lnTo>
                  <a:pt x="1107" y="311"/>
                </a:lnTo>
                <a:lnTo>
                  <a:pt x="1118" y="332"/>
                </a:lnTo>
                <a:lnTo>
                  <a:pt x="1084" y="332"/>
                </a:lnTo>
                <a:lnTo>
                  <a:pt x="1039" y="319"/>
                </a:lnTo>
                <a:lnTo>
                  <a:pt x="988" y="351"/>
                </a:lnTo>
                <a:lnTo>
                  <a:pt x="979" y="329"/>
                </a:lnTo>
                <a:close/>
              </a:path>
            </a:pathLst>
          </a:custGeom>
          <a:pattFill prst="pct75">
            <a:fgClr>
              <a:srgbClr val="C0504D"/>
            </a:fgClr>
            <a:bgClr>
              <a:schemeClr val="bg1"/>
            </a:bgClr>
          </a:pattFill>
          <a:ln w="6350">
            <a:solidFill>
              <a:srgbClr val="FFFFFF"/>
            </a:solidFill>
            <a:round/>
            <a:headEnd/>
            <a:tailEnd/>
          </a:ln>
        </p:spPr>
        <p:txBody>
          <a:bodyPr/>
          <a:lstStyle/>
          <a:p>
            <a:pPr fontAlgn="auto">
              <a:spcBef>
                <a:spcPts val="0"/>
              </a:spcBef>
              <a:spcAft>
                <a:spcPts val="0"/>
              </a:spcAft>
            </a:pPr>
            <a:endParaRPr lang="en-US" kern="0">
              <a:solidFill>
                <a:sysClr val="windowText" lastClr="000000"/>
              </a:solidFill>
              <a:latin typeface="Calibri"/>
            </a:endParaRPr>
          </a:p>
        </p:txBody>
      </p:sp>
      <p:sp>
        <p:nvSpPr>
          <p:cNvPr id="46" name="Freeform 35"/>
          <p:cNvSpPr>
            <a:spLocks noChangeAspect="1"/>
          </p:cNvSpPr>
          <p:nvPr/>
        </p:nvSpPr>
        <p:spPr bwMode="gray">
          <a:xfrm>
            <a:off x="2166779" y="3884308"/>
            <a:ext cx="1902672" cy="947540"/>
          </a:xfrm>
          <a:custGeom>
            <a:avLst/>
            <a:gdLst>
              <a:gd name="T0" fmla="*/ 24 w 1564"/>
              <a:gd name="T1" fmla="*/ 3 h 770"/>
              <a:gd name="T2" fmla="*/ 22 w 1564"/>
              <a:gd name="T3" fmla="*/ 4 h 770"/>
              <a:gd name="T4" fmla="*/ 19 w 1564"/>
              <a:gd name="T5" fmla="*/ 6 h 770"/>
              <a:gd name="T6" fmla="*/ 19 w 1564"/>
              <a:gd name="T7" fmla="*/ 9 h 770"/>
              <a:gd name="T8" fmla="*/ 20 w 1564"/>
              <a:gd name="T9" fmla="*/ 12 h 770"/>
              <a:gd name="T10" fmla="*/ 18 w 1564"/>
              <a:gd name="T11" fmla="*/ 11 h 770"/>
              <a:gd name="T12" fmla="*/ 16 w 1564"/>
              <a:gd name="T13" fmla="*/ 11 h 770"/>
              <a:gd name="T14" fmla="*/ 12 w 1564"/>
              <a:gd name="T15" fmla="*/ 12 h 770"/>
              <a:gd name="T16" fmla="*/ 9 w 1564"/>
              <a:gd name="T17" fmla="*/ 13 h 770"/>
              <a:gd name="T18" fmla="*/ 6 w 1564"/>
              <a:gd name="T19" fmla="*/ 12 h 770"/>
              <a:gd name="T20" fmla="*/ 5 w 1564"/>
              <a:gd name="T21" fmla="*/ 14 h 770"/>
              <a:gd name="T22" fmla="*/ 3 w 1564"/>
              <a:gd name="T23" fmla="*/ 13 h 770"/>
              <a:gd name="T24" fmla="*/ 2 w 1564"/>
              <a:gd name="T25" fmla="*/ 12 h 770"/>
              <a:gd name="T26" fmla="*/ 0 w 1564"/>
              <a:gd name="T27" fmla="*/ 13 h 770"/>
              <a:gd name="T28" fmla="*/ 1 w 1564"/>
              <a:gd name="T29" fmla="*/ 14 h 770"/>
              <a:gd name="T30" fmla="*/ 2 w 1564"/>
              <a:gd name="T31" fmla="*/ 16 h 770"/>
              <a:gd name="T32" fmla="*/ 2 w 1564"/>
              <a:gd name="T33" fmla="*/ 17 h 770"/>
              <a:gd name="T34" fmla="*/ 4 w 1564"/>
              <a:gd name="T35" fmla="*/ 18 h 770"/>
              <a:gd name="T36" fmla="*/ 5 w 1564"/>
              <a:gd name="T37" fmla="*/ 18 h 770"/>
              <a:gd name="T38" fmla="*/ 7 w 1564"/>
              <a:gd name="T39" fmla="*/ 18 h 770"/>
              <a:gd name="T40" fmla="*/ 11 w 1564"/>
              <a:gd name="T41" fmla="*/ 17 h 770"/>
              <a:gd name="T42" fmla="*/ 14 w 1564"/>
              <a:gd name="T43" fmla="*/ 17 h 770"/>
              <a:gd name="T44" fmla="*/ 15 w 1564"/>
              <a:gd name="T45" fmla="*/ 16 h 770"/>
              <a:gd name="T46" fmla="*/ 15 w 1564"/>
              <a:gd name="T47" fmla="*/ 17 h 770"/>
              <a:gd name="T48" fmla="*/ 16 w 1564"/>
              <a:gd name="T49" fmla="*/ 18 h 770"/>
              <a:gd name="T50" fmla="*/ 17 w 1564"/>
              <a:gd name="T51" fmla="*/ 19 h 770"/>
              <a:gd name="T52" fmla="*/ 21 w 1564"/>
              <a:gd name="T53" fmla="*/ 20 h 770"/>
              <a:gd name="T54" fmla="*/ 24 w 1564"/>
              <a:gd name="T55" fmla="*/ 21 h 770"/>
              <a:gd name="T56" fmla="*/ 28 w 1564"/>
              <a:gd name="T57" fmla="*/ 21 h 770"/>
              <a:gd name="T58" fmla="*/ 30 w 1564"/>
              <a:gd name="T59" fmla="*/ 20 h 770"/>
              <a:gd name="T60" fmla="*/ 34 w 1564"/>
              <a:gd name="T61" fmla="*/ 20 h 770"/>
              <a:gd name="T62" fmla="*/ 34 w 1564"/>
              <a:gd name="T63" fmla="*/ 19 h 770"/>
              <a:gd name="T64" fmla="*/ 36 w 1564"/>
              <a:gd name="T65" fmla="*/ 18 h 770"/>
              <a:gd name="T66" fmla="*/ 38 w 1564"/>
              <a:gd name="T67" fmla="*/ 17 h 770"/>
              <a:gd name="T68" fmla="*/ 39 w 1564"/>
              <a:gd name="T69" fmla="*/ 15 h 770"/>
              <a:gd name="T70" fmla="*/ 40 w 1564"/>
              <a:gd name="T71" fmla="*/ 12 h 770"/>
              <a:gd name="T72" fmla="*/ 40 w 1564"/>
              <a:gd name="T73" fmla="*/ 11 h 770"/>
              <a:gd name="T74" fmla="*/ 43 w 1564"/>
              <a:gd name="T75" fmla="*/ 10 h 770"/>
              <a:gd name="T76" fmla="*/ 43 w 1564"/>
              <a:gd name="T77" fmla="*/ 6 h 770"/>
              <a:gd name="T78" fmla="*/ 42 w 1564"/>
              <a:gd name="T79" fmla="*/ 3 h 770"/>
              <a:gd name="T80" fmla="*/ 37 w 1564"/>
              <a:gd name="T81" fmla="*/ 2 h 770"/>
              <a:gd name="T82" fmla="*/ 35 w 1564"/>
              <a:gd name="T83" fmla="*/ 0 h 770"/>
              <a:gd name="T84" fmla="*/ 31 w 1564"/>
              <a:gd name="T85" fmla="*/ 1 h 770"/>
              <a:gd name="T86" fmla="*/ 30 w 1564"/>
              <a:gd name="T87" fmla="*/ 3 h 770"/>
              <a:gd name="T88" fmla="*/ 28 w 1564"/>
              <a:gd name="T89" fmla="*/ 3 h 770"/>
              <a:gd name="T90" fmla="*/ 26 w 1564"/>
              <a:gd name="T91" fmla="*/ 3 h 7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64"/>
              <a:gd name="T139" fmla="*/ 0 h 770"/>
              <a:gd name="T140" fmla="*/ 1564 w 1564"/>
              <a:gd name="T141" fmla="*/ 770 h 77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64" h="770">
                <a:moveTo>
                  <a:pt x="881" y="76"/>
                </a:moveTo>
                <a:lnTo>
                  <a:pt x="875" y="105"/>
                </a:lnTo>
                <a:lnTo>
                  <a:pt x="810" y="131"/>
                </a:lnTo>
                <a:lnTo>
                  <a:pt x="795" y="164"/>
                </a:lnTo>
                <a:lnTo>
                  <a:pt x="783" y="198"/>
                </a:lnTo>
                <a:lnTo>
                  <a:pt x="701" y="233"/>
                </a:lnTo>
                <a:lnTo>
                  <a:pt x="683" y="276"/>
                </a:lnTo>
                <a:lnTo>
                  <a:pt x="687" y="336"/>
                </a:lnTo>
                <a:lnTo>
                  <a:pt x="712" y="395"/>
                </a:lnTo>
                <a:lnTo>
                  <a:pt x="714" y="424"/>
                </a:lnTo>
                <a:lnTo>
                  <a:pt x="685" y="437"/>
                </a:lnTo>
                <a:lnTo>
                  <a:pt x="669" y="409"/>
                </a:lnTo>
                <a:lnTo>
                  <a:pt x="615" y="409"/>
                </a:lnTo>
                <a:lnTo>
                  <a:pt x="572" y="395"/>
                </a:lnTo>
                <a:lnTo>
                  <a:pt x="556" y="413"/>
                </a:lnTo>
                <a:lnTo>
                  <a:pt x="432" y="429"/>
                </a:lnTo>
                <a:lnTo>
                  <a:pt x="360" y="476"/>
                </a:lnTo>
                <a:lnTo>
                  <a:pt x="310" y="476"/>
                </a:lnTo>
                <a:lnTo>
                  <a:pt x="261" y="446"/>
                </a:lnTo>
                <a:lnTo>
                  <a:pt x="218" y="442"/>
                </a:lnTo>
                <a:lnTo>
                  <a:pt x="193" y="467"/>
                </a:lnTo>
                <a:lnTo>
                  <a:pt x="181" y="492"/>
                </a:lnTo>
                <a:lnTo>
                  <a:pt x="162" y="503"/>
                </a:lnTo>
                <a:lnTo>
                  <a:pt x="126" y="485"/>
                </a:lnTo>
                <a:lnTo>
                  <a:pt x="106" y="454"/>
                </a:lnTo>
                <a:lnTo>
                  <a:pt x="73" y="445"/>
                </a:lnTo>
                <a:lnTo>
                  <a:pt x="38" y="446"/>
                </a:lnTo>
                <a:lnTo>
                  <a:pt x="0" y="462"/>
                </a:lnTo>
                <a:lnTo>
                  <a:pt x="27" y="492"/>
                </a:lnTo>
                <a:lnTo>
                  <a:pt x="57" y="509"/>
                </a:lnTo>
                <a:lnTo>
                  <a:pt x="62" y="538"/>
                </a:lnTo>
                <a:lnTo>
                  <a:pt x="62" y="578"/>
                </a:lnTo>
                <a:lnTo>
                  <a:pt x="40" y="607"/>
                </a:lnTo>
                <a:lnTo>
                  <a:pt x="62" y="624"/>
                </a:lnTo>
                <a:lnTo>
                  <a:pt x="102" y="641"/>
                </a:lnTo>
                <a:lnTo>
                  <a:pt x="136" y="646"/>
                </a:lnTo>
                <a:lnTo>
                  <a:pt x="164" y="631"/>
                </a:lnTo>
                <a:lnTo>
                  <a:pt x="193" y="652"/>
                </a:lnTo>
                <a:lnTo>
                  <a:pt x="241" y="666"/>
                </a:lnTo>
                <a:lnTo>
                  <a:pt x="257" y="663"/>
                </a:lnTo>
                <a:lnTo>
                  <a:pt x="317" y="645"/>
                </a:lnTo>
                <a:lnTo>
                  <a:pt x="387" y="615"/>
                </a:lnTo>
                <a:lnTo>
                  <a:pt x="459" y="611"/>
                </a:lnTo>
                <a:lnTo>
                  <a:pt x="495" y="603"/>
                </a:lnTo>
                <a:lnTo>
                  <a:pt x="513" y="590"/>
                </a:lnTo>
                <a:lnTo>
                  <a:pt x="536" y="587"/>
                </a:lnTo>
                <a:lnTo>
                  <a:pt x="546" y="593"/>
                </a:lnTo>
                <a:lnTo>
                  <a:pt x="546" y="611"/>
                </a:lnTo>
                <a:lnTo>
                  <a:pt x="552" y="641"/>
                </a:lnTo>
                <a:lnTo>
                  <a:pt x="565" y="668"/>
                </a:lnTo>
                <a:lnTo>
                  <a:pt x="610" y="697"/>
                </a:lnTo>
                <a:lnTo>
                  <a:pt x="626" y="700"/>
                </a:lnTo>
                <a:lnTo>
                  <a:pt x="662" y="725"/>
                </a:lnTo>
                <a:lnTo>
                  <a:pt x="777" y="739"/>
                </a:lnTo>
                <a:lnTo>
                  <a:pt x="826" y="756"/>
                </a:lnTo>
                <a:lnTo>
                  <a:pt x="859" y="758"/>
                </a:lnTo>
                <a:lnTo>
                  <a:pt x="918" y="758"/>
                </a:lnTo>
                <a:lnTo>
                  <a:pt x="1027" y="770"/>
                </a:lnTo>
                <a:lnTo>
                  <a:pt x="1060" y="750"/>
                </a:lnTo>
                <a:lnTo>
                  <a:pt x="1091" y="710"/>
                </a:lnTo>
                <a:lnTo>
                  <a:pt x="1140" y="697"/>
                </a:lnTo>
                <a:lnTo>
                  <a:pt x="1213" y="713"/>
                </a:lnTo>
                <a:lnTo>
                  <a:pt x="1230" y="682"/>
                </a:lnTo>
                <a:lnTo>
                  <a:pt x="1246" y="680"/>
                </a:lnTo>
                <a:lnTo>
                  <a:pt x="1312" y="688"/>
                </a:lnTo>
                <a:lnTo>
                  <a:pt x="1318" y="660"/>
                </a:lnTo>
                <a:lnTo>
                  <a:pt x="1350" y="644"/>
                </a:lnTo>
                <a:lnTo>
                  <a:pt x="1388" y="603"/>
                </a:lnTo>
                <a:lnTo>
                  <a:pt x="1429" y="593"/>
                </a:lnTo>
                <a:lnTo>
                  <a:pt x="1424" y="551"/>
                </a:lnTo>
                <a:lnTo>
                  <a:pt x="1426" y="517"/>
                </a:lnTo>
                <a:lnTo>
                  <a:pt x="1458" y="449"/>
                </a:lnTo>
                <a:lnTo>
                  <a:pt x="1433" y="417"/>
                </a:lnTo>
                <a:lnTo>
                  <a:pt x="1449" y="389"/>
                </a:lnTo>
                <a:lnTo>
                  <a:pt x="1546" y="387"/>
                </a:lnTo>
                <a:lnTo>
                  <a:pt x="1564" y="356"/>
                </a:lnTo>
                <a:lnTo>
                  <a:pt x="1564" y="282"/>
                </a:lnTo>
                <a:lnTo>
                  <a:pt x="1538" y="231"/>
                </a:lnTo>
                <a:lnTo>
                  <a:pt x="1515" y="150"/>
                </a:lnTo>
                <a:lnTo>
                  <a:pt x="1515" y="98"/>
                </a:lnTo>
                <a:lnTo>
                  <a:pt x="1485" y="60"/>
                </a:lnTo>
                <a:lnTo>
                  <a:pt x="1353" y="70"/>
                </a:lnTo>
                <a:lnTo>
                  <a:pt x="1300" y="23"/>
                </a:lnTo>
                <a:lnTo>
                  <a:pt x="1269" y="8"/>
                </a:lnTo>
                <a:lnTo>
                  <a:pt x="1142" y="0"/>
                </a:lnTo>
                <a:lnTo>
                  <a:pt x="1120" y="37"/>
                </a:lnTo>
                <a:lnTo>
                  <a:pt x="1109" y="70"/>
                </a:lnTo>
                <a:lnTo>
                  <a:pt x="1073" y="102"/>
                </a:lnTo>
                <a:lnTo>
                  <a:pt x="1041" y="116"/>
                </a:lnTo>
                <a:lnTo>
                  <a:pt x="998" y="121"/>
                </a:lnTo>
                <a:lnTo>
                  <a:pt x="956" y="116"/>
                </a:lnTo>
                <a:lnTo>
                  <a:pt x="928" y="95"/>
                </a:lnTo>
                <a:lnTo>
                  <a:pt x="881" y="76"/>
                </a:lnTo>
                <a:close/>
              </a:path>
            </a:pathLst>
          </a:custGeom>
          <a:pattFill prst="pct75">
            <a:fgClr>
              <a:srgbClr val="C0504D"/>
            </a:fgClr>
            <a:bgClr>
              <a:schemeClr val="bg1"/>
            </a:bgClr>
          </a:pattFill>
          <a:ln w="6350">
            <a:solidFill>
              <a:srgbClr val="FFFFFF"/>
            </a:solidFill>
            <a:round/>
            <a:headEnd/>
            <a:tailEnd/>
          </a:ln>
        </p:spPr>
        <p:txBody>
          <a:bodyPr/>
          <a:lstStyle/>
          <a:p>
            <a:pPr fontAlgn="auto">
              <a:spcBef>
                <a:spcPts val="0"/>
              </a:spcBef>
              <a:spcAft>
                <a:spcPts val="0"/>
              </a:spcAft>
            </a:pPr>
            <a:endParaRPr lang="en-US" kern="0">
              <a:solidFill>
                <a:sysClr val="windowText" lastClr="000000"/>
              </a:solidFill>
              <a:latin typeface="Calibri"/>
            </a:endParaRPr>
          </a:p>
        </p:txBody>
      </p:sp>
      <p:sp>
        <p:nvSpPr>
          <p:cNvPr id="47" name="Freeform 61"/>
          <p:cNvSpPr>
            <a:spLocks noChangeAspect="1"/>
          </p:cNvSpPr>
          <p:nvPr/>
        </p:nvSpPr>
        <p:spPr bwMode="gray">
          <a:xfrm>
            <a:off x="3600903" y="4603378"/>
            <a:ext cx="806969" cy="562600"/>
          </a:xfrm>
          <a:custGeom>
            <a:avLst/>
            <a:gdLst>
              <a:gd name="T0" fmla="*/ 14 w 650"/>
              <a:gd name="T1" fmla="*/ 0 h 459"/>
              <a:gd name="T2" fmla="*/ 12 w 650"/>
              <a:gd name="T3" fmla="*/ 1 h 459"/>
              <a:gd name="T4" fmla="*/ 11 w 650"/>
              <a:gd name="T5" fmla="*/ 2 h 459"/>
              <a:gd name="T6" fmla="*/ 8 w 650"/>
              <a:gd name="T7" fmla="*/ 2 h 459"/>
              <a:gd name="T8" fmla="*/ 6 w 650"/>
              <a:gd name="T9" fmla="*/ 3 h 459"/>
              <a:gd name="T10" fmla="*/ 2 w 650"/>
              <a:gd name="T11" fmla="*/ 3 h 459"/>
              <a:gd name="T12" fmla="*/ 0 w 650"/>
              <a:gd name="T13" fmla="*/ 5 h 459"/>
              <a:gd name="T14" fmla="*/ 0 w 650"/>
              <a:gd name="T15" fmla="*/ 5 h 459"/>
              <a:gd name="T16" fmla="*/ 1 w 650"/>
              <a:gd name="T17" fmla="*/ 6 h 459"/>
              <a:gd name="T18" fmla="*/ 1 w 650"/>
              <a:gd name="T19" fmla="*/ 8 h 459"/>
              <a:gd name="T20" fmla="*/ 1 w 650"/>
              <a:gd name="T21" fmla="*/ 9 h 459"/>
              <a:gd name="T22" fmla="*/ 2 w 650"/>
              <a:gd name="T23" fmla="*/ 9 h 459"/>
              <a:gd name="T24" fmla="*/ 3 w 650"/>
              <a:gd name="T25" fmla="*/ 10 h 459"/>
              <a:gd name="T26" fmla="*/ 2 w 650"/>
              <a:gd name="T27" fmla="*/ 11 h 459"/>
              <a:gd name="T28" fmla="*/ 1 w 650"/>
              <a:gd name="T29" fmla="*/ 11 h 459"/>
              <a:gd name="T30" fmla="*/ 2 w 650"/>
              <a:gd name="T31" fmla="*/ 12 h 459"/>
              <a:gd name="T32" fmla="*/ 3 w 650"/>
              <a:gd name="T33" fmla="*/ 11 h 459"/>
              <a:gd name="T34" fmla="*/ 6 w 650"/>
              <a:gd name="T35" fmla="*/ 12 h 459"/>
              <a:gd name="T36" fmla="*/ 7 w 650"/>
              <a:gd name="T37" fmla="*/ 10 h 459"/>
              <a:gd name="T38" fmla="*/ 8 w 650"/>
              <a:gd name="T39" fmla="*/ 12 h 459"/>
              <a:gd name="T40" fmla="*/ 9 w 650"/>
              <a:gd name="T41" fmla="*/ 12 h 459"/>
              <a:gd name="T42" fmla="*/ 9 w 650"/>
              <a:gd name="T43" fmla="*/ 12 h 459"/>
              <a:gd name="T44" fmla="*/ 10 w 650"/>
              <a:gd name="T45" fmla="*/ 13 h 459"/>
              <a:gd name="T46" fmla="*/ 11 w 650"/>
              <a:gd name="T47" fmla="*/ 11 h 459"/>
              <a:gd name="T48" fmla="*/ 11 w 650"/>
              <a:gd name="T49" fmla="*/ 10 h 459"/>
              <a:gd name="T50" fmla="*/ 13 w 650"/>
              <a:gd name="T51" fmla="*/ 9 h 459"/>
              <a:gd name="T52" fmla="*/ 13 w 650"/>
              <a:gd name="T53" fmla="*/ 7 h 459"/>
              <a:gd name="T54" fmla="*/ 12 w 650"/>
              <a:gd name="T55" fmla="*/ 6 h 459"/>
              <a:gd name="T56" fmla="*/ 15 w 650"/>
              <a:gd name="T57" fmla="*/ 5 h 459"/>
              <a:gd name="T58" fmla="*/ 15 w 650"/>
              <a:gd name="T59" fmla="*/ 4 h 459"/>
              <a:gd name="T60" fmla="*/ 16 w 650"/>
              <a:gd name="T61" fmla="*/ 4 h 459"/>
              <a:gd name="T62" fmla="*/ 16 w 650"/>
              <a:gd name="T63" fmla="*/ 3 h 459"/>
              <a:gd name="T64" fmla="*/ 16 w 650"/>
              <a:gd name="T65" fmla="*/ 2 h 459"/>
              <a:gd name="T66" fmla="*/ 18 w 650"/>
              <a:gd name="T67" fmla="*/ 3 h 459"/>
              <a:gd name="T68" fmla="*/ 18 w 650"/>
              <a:gd name="T69" fmla="*/ 3 h 459"/>
              <a:gd name="T70" fmla="*/ 17 w 650"/>
              <a:gd name="T71" fmla="*/ 0 h 459"/>
              <a:gd name="T72" fmla="*/ 15 w 650"/>
              <a:gd name="T73" fmla="*/ 0 h 4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0"/>
              <a:gd name="T112" fmla="*/ 0 h 459"/>
              <a:gd name="T113" fmla="*/ 650 w 650"/>
              <a:gd name="T114" fmla="*/ 459 h 4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0" h="459">
                <a:moveTo>
                  <a:pt x="542" y="0"/>
                </a:moveTo>
                <a:lnTo>
                  <a:pt x="510" y="16"/>
                </a:lnTo>
                <a:lnTo>
                  <a:pt x="504" y="44"/>
                </a:lnTo>
                <a:lnTo>
                  <a:pt x="438" y="36"/>
                </a:lnTo>
                <a:lnTo>
                  <a:pt x="422" y="38"/>
                </a:lnTo>
                <a:lnTo>
                  <a:pt x="405" y="69"/>
                </a:lnTo>
                <a:lnTo>
                  <a:pt x="332" y="53"/>
                </a:lnTo>
                <a:lnTo>
                  <a:pt x="283" y="66"/>
                </a:lnTo>
                <a:lnTo>
                  <a:pt x="252" y="106"/>
                </a:lnTo>
                <a:lnTo>
                  <a:pt x="219" y="126"/>
                </a:lnTo>
                <a:lnTo>
                  <a:pt x="110" y="114"/>
                </a:lnTo>
                <a:lnTo>
                  <a:pt x="51" y="114"/>
                </a:lnTo>
                <a:lnTo>
                  <a:pt x="12" y="151"/>
                </a:lnTo>
                <a:lnTo>
                  <a:pt x="0" y="178"/>
                </a:lnTo>
                <a:lnTo>
                  <a:pt x="0" y="196"/>
                </a:lnTo>
                <a:lnTo>
                  <a:pt x="10" y="202"/>
                </a:lnTo>
                <a:lnTo>
                  <a:pt x="30" y="198"/>
                </a:lnTo>
                <a:lnTo>
                  <a:pt x="20" y="223"/>
                </a:lnTo>
                <a:lnTo>
                  <a:pt x="16" y="254"/>
                </a:lnTo>
                <a:lnTo>
                  <a:pt x="34" y="278"/>
                </a:lnTo>
                <a:lnTo>
                  <a:pt x="34" y="306"/>
                </a:lnTo>
                <a:lnTo>
                  <a:pt x="43" y="315"/>
                </a:lnTo>
                <a:lnTo>
                  <a:pt x="73" y="328"/>
                </a:lnTo>
                <a:lnTo>
                  <a:pt x="81" y="347"/>
                </a:lnTo>
                <a:lnTo>
                  <a:pt x="95" y="353"/>
                </a:lnTo>
                <a:lnTo>
                  <a:pt x="104" y="369"/>
                </a:lnTo>
                <a:lnTo>
                  <a:pt x="100" y="385"/>
                </a:lnTo>
                <a:lnTo>
                  <a:pt x="86" y="396"/>
                </a:lnTo>
                <a:lnTo>
                  <a:pt x="66" y="400"/>
                </a:lnTo>
                <a:lnTo>
                  <a:pt x="47" y="396"/>
                </a:lnTo>
                <a:lnTo>
                  <a:pt x="23" y="412"/>
                </a:lnTo>
                <a:lnTo>
                  <a:pt x="51" y="434"/>
                </a:lnTo>
                <a:lnTo>
                  <a:pt x="105" y="433"/>
                </a:lnTo>
                <a:lnTo>
                  <a:pt x="113" y="413"/>
                </a:lnTo>
                <a:lnTo>
                  <a:pt x="133" y="432"/>
                </a:lnTo>
                <a:lnTo>
                  <a:pt x="197" y="430"/>
                </a:lnTo>
                <a:lnTo>
                  <a:pt x="225" y="372"/>
                </a:lnTo>
                <a:lnTo>
                  <a:pt x="236" y="373"/>
                </a:lnTo>
                <a:lnTo>
                  <a:pt x="279" y="443"/>
                </a:lnTo>
                <a:lnTo>
                  <a:pt x="295" y="441"/>
                </a:lnTo>
                <a:lnTo>
                  <a:pt x="296" y="425"/>
                </a:lnTo>
                <a:lnTo>
                  <a:pt x="306" y="426"/>
                </a:lnTo>
                <a:lnTo>
                  <a:pt x="312" y="436"/>
                </a:lnTo>
                <a:lnTo>
                  <a:pt x="328" y="438"/>
                </a:lnTo>
                <a:lnTo>
                  <a:pt x="346" y="459"/>
                </a:lnTo>
                <a:lnTo>
                  <a:pt x="358" y="459"/>
                </a:lnTo>
                <a:lnTo>
                  <a:pt x="377" y="445"/>
                </a:lnTo>
                <a:lnTo>
                  <a:pt x="374" y="400"/>
                </a:lnTo>
                <a:lnTo>
                  <a:pt x="388" y="381"/>
                </a:lnTo>
                <a:lnTo>
                  <a:pt x="375" y="363"/>
                </a:lnTo>
                <a:lnTo>
                  <a:pt x="415" y="328"/>
                </a:lnTo>
                <a:lnTo>
                  <a:pt x="447" y="326"/>
                </a:lnTo>
                <a:lnTo>
                  <a:pt x="463" y="298"/>
                </a:lnTo>
                <a:lnTo>
                  <a:pt x="464" y="255"/>
                </a:lnTo>
                <a:lnTo>
                  <a:pt x="440" y="232"/>
                </a:lnTo>
                <a:lnTo>
                  <a:pt x="439" y="217"/>
                </a:lnTo>
                <a:lnTo>
                  <a:pt x="451" y="196"/>
                </a:lnTo>
                <a:lnTo>
                  <a:pt x="525" y="172"/>
                </a:lnTo>
                <a:lnTo>
                  <a:pt x="536" y="161"/>
                </a:lnTo>
                <a:lnTo>
                  <a:pt x="539" y="144"/>
                </a:lnTo>
                <a:lnTo>
                  <a:pt x="565" y="144"/>
                </a:lnTo>
                <a:lnTo>
                  <a:pt x="578" y="149"/>
                </a:lnTo>
                <a:lnTo>
                  <a:pt x="580" y="145"/>
                </a:lnTo>
                <a:lnTo>
                  <a:pt x="573" y="120"/>
                </a:lnTo>
                <a:lnTo>
                  <a:pt x="573" y="103"/>
                </a:lnTo>
                <a:lnTo>
                  <a:pt x="587" y="89"/>
                </a:lnTo>
                <a:lnTo>
                  <a:pt x="601" y="90"/>
                </a:lnTo>
                <a:lnTo>
                  <a:pt x="634" y="114"/>
                </a:lnTo>
                <a:lnTo>
                  <a:pt x="646" y="107"/>
                </a:lnTo>
                <a:lnTo>
                  <a:pt x="650" y="114"/>
                </a:lnTo>
                <a:lnTo>
                  <a:pt x="616" y="65"/>
                </a:lnTo>
                <a:lnTo>
                  <a:pt x="596" y="16"/>
                </a:lnTo>
                <a:lnTo>
                  <a:pt x="569" y="1"/>
                </a:lnTo>
                <a:lnTo>
                  <a:pt x="542" y="0"/>
                </a:lnTo>
                <a:close/>
              </a:path>
            </a:pathLst>
          </a:custGeom>
          <a:pattFill prst="pct75">
            <a:fgClr>
              <a:srgbClr val="C0504D"/>
            </a:fgClr>
            <a:bgClr>
              <a:schemeClr val="bg1"/>
            </a:bgClr>
          </a:pattFill>
          <a:ln w="6350">
            <a:solidFill>
              <a:srgbClr val="FFFFFF"/>
            </a:solidFill>
            <a:round/>
            <a:headEnd/>
            <a:tailEnd/>
          </a:ln>
        </p:spPr>
        <p:txBody>
          <a:bodyPr/>
          <a:lstStyle/>
          <a:p>
            <a:pPr fontAlgn="auto">
              <a:spcBef>
                <a:spcPts val="0"/>
              </a:spcBef>
              <a:spcAft>
                <a:spcPts val="0"/>
              </a:spcAft>
            </a:pPr>
            <a:endParaRPr lang="en-US" kern="0">
              <a:solidFill>
                <a:sysClr val="windowText" lastClr="000000"/>
              </a:solidFill>
              <a:latin typeface="Calibri"/>
            </a:endParaRPr>
          </a:p>
        </p:txBody>
      </p:sp>
      <p:sp>
        <p:nvSpPr>
          <p:cNvPr id="48" name="Freeform 63"/>
          <p:cNvSpPr>
            <a:spLocks noChangeAspect="1"/>
          </p:cNvSpPr>
          <p:nvPr/>
        </p:nvSpPr>
        <p:spPr bwMode="gray">
          <a:xfrm>
            <a:off x="4335977" y="3925021"/>
            <a:ext cx="1673167" cy="1028968"/>
          </a:xfrm>
          <a:custGeom>
            <a:avLst/>
            <a:gdLst>
              <a:gd name="T0" fmla="*/ 7 w 1376"/>
              <a:gd name="T1" fmla="*/ 5 h 833"/>
              <a:gd name="T2" fmla="*/ 13 w 1376"/>
              <a:gd name="T3" fmla="*/ 7 h 833"/>
              <a:gd name="T4" fmla="*/ 15 w 1376"/>
              <a:gd name="T5" fmla="*/ 5 h 833"/>
              <a:gd name="T6" fmla="*/ 20 w 1376"/>
              <a:gd name="T7" fmla="*/ 3 h 833"/>
              <a:gd name="T8" fmla="*/ 23 w 1376"/>
              <a:gd name="T9" fmla="*/ 3 h 833"/>
              <a:gd name="T10" fmla="*/ 25 w 1376"/>
              <a:gd name="T11" fmla="*/ 1 h 833"/>
              <a:gd name="T12" fmla="*/ 28 w 1376"/>
              <a:gd name="T13" fmla="*/ 0 h 833"/>
              <a:gd name="T14" fmla="*/ 31 w 1376"/>
              <a:gd name="T15" fmla="*/ 1 h 833"/>
              <a:gd name="T16" fmla="*/ 34 w 1376"/>
              <a:gd name="T17" fmla="*/ 1 h 833"/>
              <a:gd name="T18" fmla="*/ 37 w 1376"/>
              <a:gd name="T19" fmla="*/ 3 h 833"/>
              <a:gd name="T20" fmla="*/ 38 w 1376"/>
              <a:gd name="T21" fmla="*/ 5 h 833"/>
              <a:gd name="T22" fmla="*/ 37 w 1376"/>
              <a:gd name="T23" fmla="*/ 7 h 833"/>
              <a:gd name="T24" fmla="*/ 35 w 1376"/>
              <a:gd name="T25" fmla="*/ 7 h 833"/>
              <a:gd name="T26" fmla="*/ 34 w 1376"/>
              <a:gd name="T27" fmla="*/ 9 h 833"/>
              <a:gd name="T28" fmla="*/ 33 w 1376"/>
              <a:gd name="T29" fmla="*/ 11 h 833"/>
              <a:gd name="T30" fmla="*/ 31 w 1376"/>
              <a:gd name="T31" fmla="*/ 14 h 833"/>
              <a:gd name="T32" fmla="*/ 29 w 1376"/>
              <a:gd name="T33" fmla="*/ 17 h 833"/>
              <a:gd name="T34" fmla="*/ 27 w 1376"/>
              <a:gd name="T35" fmla="*/ 19 h 833"/>
              <a:gd name="T36" fmla="*/ 23 w 1376"/>
              <a:gd name="T37" fmla="*/ 20 h 833"/>
              <a:gd name="T38" fmla="*/ 22 w 1376"/>
              <a:gd name="T39" fmla="*/ 20 h 833"/>
              <a:gd name="T40" fmla="*/ 19 w 1376"/>
              <a:gd name="T41" fmla="*/ 21 h 833"/>
              <a:gd name="T42" fmla="*/ 16 w 1376"/>
              <a:gd name="T43" fmla="*/ 22 h 833"/>
              <a:gd name="T44" fmla="*/ 14 w 1376"/>
              <a:gd name="T45" fmla="*/ 23 h 833"/>
              <a:gd name="T46" fmla="*/ 11 w 1376"/>
              <a:gd name="T47" fmla="*/ 23 h 833"/>
              <a:gd name="T48" fmla="*/ 8 w 1376"/>
              <a:gd name="T49" fmla="*/ 22 h 833"/>
              <a:gd name="T50" fmla="*/ 5 w 1376"/>
              <a:gd name="T51" fmla="*/ 20 h 833"/>
              <a:gd name="T52" fmla="*/ 3 w 1376"/>
              <a:gd name="T53" fmla="*/ 17 h 833"/>
              <a:gd name="T54" fmla="*/ 1 w 1376"/>
              <a:gd name="T55" fmla="*/ 15 h 833"/>
              <a:gd name="T56" fmla="*/ 0 w 1376"/>
              <a:gd name="T57" fmla="*/ 14 h 833"/>
              <a:gd name="T58" fmla="*/ 2 w 1376"/>
              <a:gd name="T59" fmla="*/ 13 h 833"/>
              <a:gd name="T60" fmla="*/ 2 w 1376"/>
              <a:gd name="T61" fmla="*/ 11 h 833"/>
              <a:gd name="T62" fmla="*/ 2 w 1376"/>
              <a:gd name="T63" fmla="*/ 8 h 833"/>
              <a:gd name="T64" fmla="*/ 5 w 1376"/>
              <a:gd name="T65" fmla="*/ 7 h 833"/>
              <a:gd name="T66" fmla="*/ 6 w 1376"/>
              <a:gd name="T67" fmla="*/ 4 h 8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76"/>
              <a:gd name="T103" fmla="*/ 0 h 833"/>
              <a:gd name="T104" fmla="*/ 1376 w 1376"/>
              <a:gd name="T105" fmla="*/ 833 h 8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76" h="833">
                <a:moveTo>
                  <a:pt x="214" y="146"/>
                </a:moveTo>
                <a:lnTo>
                  <a:pt x="265" y="173"/>
                </a:lnTo>
                <a:lnTo>
                  <a:pt x="355" y="243"/>
                </a:lnTo>
                <a:lnTo>
                  <a:pt x="478" y="239"/>
                </a:lnTo>
                <a:lnTo>
                  <a:pt x="501" y="237"/>
                </a:lnTo>
                <a:lnTo>
                  <a:pt x="550" y="165"/>
                </a:lnTo>
                <a:lnTo>
                  <a:pt x="665" y="130"/>
                </a:lnTo>
                <a:lnTo>
                  <a:pt x="724" y="97"/>
                </a:lnTo>
                <a:lnTo>
                  <a:pt x="787" y="117"/>
                </a:lnTo>
                <a:lnTo>
                  <a:pt x="837" y="93"/>
                </a:lnTo>
                <a:lnTo>
                  <a:pt x="876" y="81"/>
                </a:lnTo>
                <a:lnTo>
                  <a:pt x="893" y="38"/>
                </a:lnTo>
                <a:lnTo>
                  <a:pt x="955" y="5"/>
                </a:lnTo>
                <a:lnTo>
                  <a:pt x="1017" y="11"/>
                </a:lnTo>
                <a:lnTo>
                  <a:pt x="1062" y="0"/>
                </a:lnTo>
                <a:lnTo>
                  <a:pt x="1121" y="16"/>
                </a:lnTo>
                <a:lnTo>
                  <a:pt x="1182" y="57"/>
                </a:lnTo>
                <a:lnTo>
                  <a:pt x="1229" y="45"/>
                </a:lnTo>
                <a:lnTo>
                  <a:pt x="1285" y="74"/>
                </a:lnTo>
                <a:lnTo>
                  <a:pt x="1328" y="108"/>
                </a:lnTo>
                <a:lnTo>
                  <a:pt x="1361" y="140"/>
                </a:lnTo>
                <a:lnTo>
                  <a:pt x="1376" y="180"/>
                </a:lnTo>
                <a:lnTo>
                  <a:pt x="1361" y="206"/>
                </a:lnTo>
                <a:lnTo>
                  <a:pt x="1334" y="233"/>
                </a:lnTo>
                <a:lnTo>
                  <a:pt x="1306" y="233"/>
                </a:lnTo>
                <a:lnTo>
                  <a:pt x="1252" y="255"/>
                </a:lnTo>
                <a:lnTo>
                  <a:pt x="1213" y="295"/>
                </a:lnTo>
                <a:lnTo>
                  <a:pt x="1211" y="323"/>
                </a:lnTo>
                <a:lnTo>
                  <a:pt x="1189" y="361"/>
                </a:lnTo>
                <a:lnTo>
                  <a:pt x="1180" y="403"/>
                </a:lnTo>
                <a:lnTo>
                  <a:pt x="1135" y="454"/>
                </a:lnTo>
                <a:lnTo>
                  <a:pt x="1116" y="503"/>
                </a:lnTo>
                <a:lnTo>
                  <a:pt x="1086" y="561"/>
                </a:lnTo>
                <a:lnTo>
                  <a:pt x="1058" y="598"/>
                </a:lnTo>
                <a:lnTo>
                  <a:pt x="1031" y="665"/>
                </a:lnTo>
                <a:lnTo>
                  <a:pt x="972" y="691"/>
                </a:lnTo>
                <a:lnTo>
                  <a:pt x="853" y="728"/>
                </a:lnTo>
                <a:lnTo>
                  <a:pt x="841" y="728"/>
                </a:lnTo>
                <a:lnTo>
                  <a:pt x="824" y="701"/>
                </a:lnTo>
                <a:lnTo>
                  <a:pt x="779" y="718"/>
                </a:lnTo>
                <a:lnTo>
                  <a:pt x="734" y="720"/>
                </a:lnTo>
                <a:lnTo>
                  <a:pt x="674" y="759"/>
                </a:lnTo>
                <a:lnTo>
                  <a:pt x="621" y="761"/>
                </a:lnTo>
                <a:lnTo>
                  <a:pt x="595" y="781"/>
                </a:lnTo>
                <a:lnTo>
                  <a:pt x="544" y="786"/>
                </a:lnTo>
                <a:lnTo>
                  <a:pt x="496" y="814"/>
                </a:lnTo>
                <a:lnTo>
                  <a:pt x="447" y="828"/>
                </a:lnTo>
                <a:lnTo>
                  <a:pt x="382" y="833"/>
                </a:lnTo>
                <a:lnTo>
                  <a:pt x="327" y="796"/>
                </a:lnTo>
                <a:lnTo>
                  <a:pt x="284" y="783"/>
                </a:lnTo>
                <a:lnTo>
                  <a:pt x="242" y="726"/>
                </a:lnTo>
                <a:lnTo>
                  <a:pt x="189" y="699"/>
                </a:lnTo>
                <a:lnTo>
                  <a:pt x="150" y="643"/>
                </a:lnTo>
                <a:lnTo>
                  <a:pt x="108" y="622"/>
                </a:lnTo>
                <a:lnTo>
                  <a:pt x="74" y="573"/>
                </a:lnTo>
                <a:lnTo>
                  <a:pt x="54" y="524"/>
                </a:lnTo>
                <a:lnTo>
                  <a:pt x="27" y="509"/>
                </a:lnTo>
                <a:lnTo>
                  <a:pt x="0" y="508"/>
                </a:lnTo>
                <a:lnTo>
                  <a:pt x="38" y="467"/>
                </a:lnTo>
                <a:lnTo>
                  <a:pt x="79" y="457"/>
                </a:lnTo>
                <a:lnTo>
                  <a:pt x="74" y="415"/>
                </a:lnTo>
                <a:lnTo>
                  <a:pt x="76" y="381"/>
                </a:lnTo>
                <a:lnTo>
                  <a:pt x="108" y="313"/>
                </a:lnTo>
                <a:lnTo>
                  <a:pt x="83" y="281"/>
                </a:lnTo>
                <a:lnTo>
                  <a:pt x="99" y="253"/>
                </a:lnTo>
                <a:lnTo>
                  <a:pt x="196" y="251"/>
                </a:lnTo>
                <a:lnTo>
                  <a:pt x="214" y="220"/>
                </a:lnTo>
                <a:lnTo>
                  <a:pt x="214" y="146"/>
                </a:lnTo>
                <a:close/>
              </a:path>
            </a:pathLst>
          </a:custGeom>
          <a:pattFill prst="pct75">
            <a:fgClr>
              <a:srgbClr val="4BACC6"/>
            </a:fgClr>
            <a:bgClr>
              <a:schemeClr val="bg1"/>
            </a:bgClr>
          </a:pattFill>
          <a:ln w="6350">
            <a:solidFill>
              <a:srgbClr val="FFFFFF"/>
            </a:solidFill>
            <a:round/>
            <a:headEnd/>
            <a:tailEnd/>
          </a:ln>
        </p:spPr>
        <p:txBody>
          <a:bodyPr/>
          <a:lstStyle/>
          <a:p>
            <a:pPr fontAlgn="auto">
              <a:spcBef>
                <a:spcPts val="0"/>
              </a:spcBef>
              <a:spcAft>
                <a:spcPts val="0"/>
              </a:spcAft>
            </a:pPr>
            <a:endParaRPr lang="en-US" kern="0">
              <a:solidFill>
                <a:sysClr val="windowText" lastClr="000000"/>
              </a:solidFill>
              <a:latin typeface="Calibri"/>
            </a:endParaRPr>
          </a:p>
        </p:txBody>
      </p:sp>
      <p:sp>
        <p:nvSpPr>
          <p:cNvPr id="49" name="Freeform 65"/>
          <p:cNvSpPr>
            <a:spLocks noChangeAspect="1"/>
          </p:cNvSpPr>
          <p:nvPr/>
        </p:nvSpPr>
        <p:spPr bwMode="gray">
          <a:xfrm>
            <a:off x="3751108" y="1215652"/>
            <a:ext cx="2502345" cy="2324432"/>
          </a:xfrm>
          <a:custGeom>
            <a:avLst/>
            <a:gdLst>
              <a:gd name="T0" fmla="*/ 54 w 2032"/>
              <a:gd name="T1" fmla="*/ 34 h 1907"/>
              <a:gd name="T2" fmla="*/ 56 w 2032"/>
              <a:gd name="T3" fmla="*/ 37 h 1907"/>
              <a:gd name="T4" fmla="*/ 56 w 2032"/>
              <a:gd name="T5" fmla="*/ 41 h 1907"/>
              <a:gd name="T6" fmla="*/ 50 w 2032"/>
              <a:gd name="T7" fmla="*/ 46 h 1907"/>
              <a:gd name="T8" fmla="*/ 49 w 2032"/>
              <a:gd name="T9" fmla="*/ 53 h 1907"/>
              <a:gd name="T10" fmla="*/ 46 w 2032"/>
              <a:gd name="T11" fmla="*/ 53 h 1907"/>
              <a:gd name="T12" fmla="*/ 43 w 2032"/>
              <a:gd name="T13" fmla="*/ 50 h 1907"/>
              <a:gd name="T14" fmla="*/ 39 w 2032"/>
              <a:gd name="T15" fmla="*/ 51 h 1907"/>
              <a:gd name="T16" fmla="*/ 35 w 2032"/>
              <a:gd name="T17" fmla="*/ 51 h 1907"/>
              <a:gd name="T18" fmla="*/ 33 w 2032"/>
              <a:gd name="T19" fmla="*/ 52 h 1907"/>
              <a:gd name="T20" fmla="*/ 30 w 2032"/>
              <a:gd name="T21" fmla="*/ 49 h 1907"/>
              <a:gd name="T22" fmla="*/ 27 w 2032"/>
              <a:gd name="T23" fmla="*/ 49 h 1907"/>
              <a:gd name="T24" fmla="*/ 22 w 2032"/>
              <a:gd name="T25" fmla="*/ 45 h 1907"/>
              <a:gd name="T26" fmla="*/ 20 w 2032"/>
              <a:gd name="T27" fmla="*/ 43 h 1907"/>
              <a:gd name="T28" fmla="*/ 16 w 2032"/>
              <a:gd name="T29" fmla="*/ 42 h 1907"/>
              <a:gd name="T30" fmla="*/ 14 w 2032"/>
              <a:gd name="T31" fmla="*/ 43 h 1907"/>
              <a:gd name="T32" fmla="*/ 12 w 2032"/>
              <a:gd name="T33" fmla="*/ 40 h 1907"/>
              <a:gd name="T34" fmla="*/ 10 w 2032"/>
              <a:gd name="T35" fmla="*/ 38 h 1907"/>
              <a:gd name="T36" fmla="*/ 7 w 2032"/>
              <a:gd name="T37" fmla="*/ 37 h 1907"/>
              <a:gd name="T38" fmla="*/ 3 w 2032"/>
              <a:gd name="T39" fmla="*/ 38 h 1907"/>
              <a:gd name="T40" fmla="*/ 4 w 2032"/>
              <a:gd name="T41" fmla="*/ 33 h 1907"/>
              <a:gd name="T42" fmla="*/ 2 w 2032"/>
              <a:gd name="T43" fmla="*/ 28 h 1907"/>
              <a:gd name="T44" fmla="*/ 2 w 2032"/>
              <a:gd name="T45" fmla="*/ 24 h 1907"/>
              <a:gd name="T46" fmla="*/ 0 w 2032"/>
              <a:gd name="T47" fmla="*/ 20 h 1907"/>
              <a:gd name="T48" fmla="*/ 1 w 2032"/>
              <a:gd name="T49" fmla="*/ 16 h 1907"/>
              <a:gd name="T50" fmla="*/ 0 w 2032"/>
              <a:gd name="T51" fmla="*/ 12 h 1907"/>
              <a:gd name="T52" fmla="*/ 2 w 2032"/>
              <a:gd name="T53" fmla="*/ 11 h 1907"/>
              <a:gd name="T54" fmla="*/ 2 w 2032"/>
              <a:gd name="T55" fmla="*/ 9 h 1907"/>
              <a:gd name="T56" fmla="*/ 4 w 2032"/>
              <a:gd name="T57" fmla="*/ 8 h 1907"/>
              <a:gd name="T58" fmla="*/ 10 w 2032"/>
              <a:gd name="T59" fmla="*/ 6 h 1907"/>
              <a:gd name="T60" fmla="*/ 18 w 2032"/>
              <a:gd name="T61" fmla="*/ 1 h 1907"/>
              <a:gd name="T62" fmla="*/ 25 w 2032"/>
              <a:gd name="T63" fmla="*/ 0 h 1907"/>
              <a:gd name="T64" fmla="*/ 26 w 2032"/>
              <a:gd name="T65" fmla="*/ 2 h 1907"/>
              <a:gd name="T66" fmla="*/ 26 w 2032"/>
              <a:gd name="T67" fmla="*/ 5 h 1907"/>
              <a:gd name="T68" fmla="*/ 27 w 2032"/>
              <a:gd name="T69" fmla="*/ 5 h 1907"/>
              <a:gd name="T70" fmla="*/ 30 w 2032"/>
              <a:gd name="T71" fmla="*/ 4 h 1907"/>
              <a:gd name="T72" fmla="*/ 39 w 2032"/>
              <a:gd name="T73" fmla="*/ 5 h 1907"/>
              <a:gd name="T74" fmla="*/ 49 w 2032"/>
              <a:gd name="T75" fmla="*/ 4 h 1907"/>
              <a:gd name="T76" fmla="*/ 53 w 2032"/>
              <a:gd name="T77" fmla="*/ 8 h 1907"/>
              <a:gd name="T78" fmla="*/ 55 w 2032"/>
              <a:gd name="T79" fmla="*/ 17 h 1907"/>
              <a:gd name="T80" fmla="*/ 54 w 2032"/>
              <a:gd name="T81" fmla="*/ 22 h 1907"/>
              <a:gd name="T82" fmla="*/ 52 w 2032"/>
              <a:gd name="T83" fmla="*/ 25 h 19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32"/>
              <a:gd name="T127" fmla="*/ 0 h 1907"/>
              <a:gd name="T128" fmla="*/ 2032 w 2032"/>
              <a:gd name="T129" fmla="*/ 1907 h 19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32" h="1907">
                <a:moveTo>
                  <a:pt x="1915" y="1112"/>
                </a:moveTo>
                <a:lnTo>
                  <a:pt x="1935" y="1159"/>
                </a:lnTo>
                <a:lnTo>
                  <a:pt x="1942" y="1207"/>
                </a:lnTo>
                <a:lnTo>
                  <a:pt x="1968" y="1274"/>
                </a:lnTo>
                <a:lnTo>
                  <a:pt x="1975" y="1287"/>
                </a:lnTo>
                <a:lnTo>
                  <a:pt x="2014" y="1331"/>
                </a:lnTo>
                <a:lnTo>
                  <a:pt x="2009" y="1373"/>
                </a:lnTo>
                <a:lnTo>
                  <a:pt x="2032" y="1428"/>
                </a:lnTo>
                <a:lnTo>
                  <a:pt x="2014" y="1482"/>
                </a:lnTo>
                <a:lnTo>
                  <a:pt x="1946" y="1537"/>
                </a:lnTo>
                <a:lnTo>
                  <a:pt x="1875" y="1585"/>
                </a:lnTo>
                <a:lnTo>
                  <a:pt x="1818" y="1656"/>
                </a:lnTo>
                <a:lnTo>
                  <a:pt x="1752" y="1799"/>
                </a:lnTo>
                <a:lnTo>
                  <a:pt x="1745" y="1852"/>
                </a:lnTo>
                <a:lnTo>
                  <a:pt x="1754" y="1900"/>
                </a:lnTo>
                <a:lnTo>
                  <a:pt x="1716" y="1907"/>
                </a:lnTo>
                <a:lnTo>
                  <a:pt x="1697" y="1902"/>
                </a:lnTo>
                <a:lnTo>
                  <a:pt x="1661" y="1891"/>
                </a:lnTo>
                <a:lnTo>
                  <a:pt x="1619" y="1860"/>
                </a:lnTo>
                <a:lnTo>
                  <a:pt x="1590" y="1828"/>
                </a:lnTo>
                <a:lnTo>
                  <a:pt x="1551" y="1803"/>
                </a:lnTo>
                <a:lnTo>
                  <a:pt x="1500" y="1799"/>
                </a:lnTo>
                <a:lnTo>
                  <a:pt x="1454" y="1803"/>
                </a:lnTo>
                <a:lnTo>
                  <a:pt x="1416" y="1822"/>
                </a:lnTo>
                <a:lnTo>
                  <a:pt x="1389" y="1842"/>
                </a:lnTo>
                <a:lnTo>
                  <a:pt x="1350" y="1815"/>
                </a:lnTo>
                <a:lnTo>
                  <a:pt x="1278" y="1815"/>
                </a:lnTo>
                <a:lnTo>
                  <a:pt x="1245" y="1850"/>
                </a:lnTo>
                <a:lnTo>
                  <a:pt x="1209" y="1868"/>
                </a:lnTo>
                <a:lnTo>
                  <a:pt x="1180" y="1860"/>
                </a:lnTo>
                <a:lnTo>
                  <a:pt x="1155" y="1823"/>
                </a:lnTo>
                <a:lnTo>
                  <a:pt x="1118" y="1787"/>
                </a:lnTo>
                <a:lnTo>
                  <a:pt x="1086" y="1765"/>
                </a:lnTo>
                <a:lnTo>
                  <a:pt x="1049" y="1782"/>
                </a:lnTo>
                <a:lnTo>
                  <a:pt x="1008" y="1792"/>
                </a:lnTo>
                <a:lnTo>
                  <a:pt x="966" y="1773"/>
                </a:lnTo>
                <a:lnTo>
                  <a:pt x="895" y="1740"/>
                </a:lnTo>
                <a:lnTo>
                  <a:pt x="823" y="1634"/>
                </a:lnTo>
                <a:lnTo>
                  <a:pt x="789" y="1617"/>
                </a:lnTo>
                <a:lnTo>
                  <a:pt x="771" y="1623"/>
                </a:lnTo>
                <a:lnTo>
                  <a:pt x="737" y="1597"/>
                </a:lnTo>
                <a:lnTo>
                  <a:pt x="736" y="1537"/>
                </a:lnTo>
                <a:lnTo>
                  <a:pt x="660" y="1529"/>
                </a:lnTo>
                <a:lnTo>
                  <a:pt x="570" y="1495"/>
                </a:lnTo>
                <a:lnTo>
                  <a:pt x="566" y="1517"/>
                </a:lnTo>
                <a:lnTo>
                  <a:pt x="577" y="1539"/>
                </a:lnTo>
                <a:lnTo>
                  <a:pt x="534" y="1570"/>
                </a:lnTo>
                <a:lnTo>
                  <a:pt x="507" y="1558"/>
                </a:lnTo>
                <a:lnTo>
                  <a:pt x="434" y="1490"/>
                </a:lnTo>
                <a:lnTo>
                  <a:pt x="453" y="1449"/>
                </a:lnTo>
                <a:lnTo>
                  <a:pt x="453" y="1439"/>
                </a:lnTo>
                <a:lnTo>
                  <a:pt x="448" y="1431"/>
                </a:lnTo>
                <a:lnTo>
                  <a:pt x="405" y="1425"/>
                </a:lnTo>
                <a:lnTo>
                  <a:pt x="371" y="1380"/>
                </a:lnTo>
                <a:lnTo>
                  <a:pt x="291" y="1364"/>
                </a:lnTo>
                <a:lnTo>
                  <a:pt x="264" y="1366"/>
                </a:lnTo>
                <a:lnTo>
                  <a:pt x="244" y="1331"/>
                </a:lnTo>
                <a:lnTo>
                  <a:pt x="205" y="1310"/>
                </a:lnTo>
                <a:lnTo>
                  <a:pt x="150" y="1369"/>
                </a:lnTo>
                <a:lnTo>
                  <a:pt x="126" y="1354"/>
                </a:lnTo>
                <a:lnTo>
                  <a:pt x="140" y="1323"/>
                </a:lnTo>
                <a:lnTo>
                  <a:pt x="154" y="1255"/>
                </a:lnTo>
                <a:lnTo>
                  <a:pt x="158" y="1180"/>
                </a:lnTo>
                <a:lnTo>
                  <a:pt x="154" y="1163"/>
                </a:lnTo>
                <a:lnTo>
                  <a:pt x="95" y="1093"/>
                </a:lnTo>
                <a:lnTo>
                  <a:pt x="86" y="1003"/>
                </a:lnTo>
                <a:lnTo>
                  <a:pt x="88" y="965"/>
                </a:lnTo>
                <a:lnTo>
                  <a:pt x="81" y="905"/>
                </a:lnTo>
                <a:lnTo>
                  <a:pt x="70" y="868"/>
                </a:lnTo>
                <a:lnTo>
                  <a:pt x="62" y="778"/>
                </a:lnTo>
                <a:lnTo>
                  <a:pt x="56" y="748"/>
                </a:lnTo>
                <a:lnTo>
                  <a:pt x="2" y="707"/>
                </a:lnTo>
                <a:lnTo>
                  <a:pt x="0" y="680"/>
                </a:lnTo>
                <a:lnTo>
                  <a:pt x="15" y="632"/>
                </a:lnTo>
                <a:lnTo>
                  <a:pt x="38" y="587"/>
                </a:lnTo>
                <a:lnTo>
                  <a:pt x="43" y="541"/>
                </a:lnTo>
                <a:lnTo>
                  <a:pt x="43" y="478"/>
                </a:lnTo>
                <a:lnTo>
                  <a:pt x="13" y="416"/>
                </a:lnTo>
                <a:lnTo>
                  <a:pt x="5" y="383"/>
                </a:lnTo>
                <a:lnTo>
                  <a:pt x="65" y="410"/>
                </a:lnTo>
                <a:lnTo>
                  <a:pt x="76" y="389"/>
                </a:lnTo>
                <a:lnTo>
                  <a:pt x="76" y="359"/>
                </a:lnTo>
                <a:lnTo>
                  <a:pt x="27" y="343"/>
                </a:lnTo>
                <a:lnTo>
                  <a:pt x="58" y="321"/>
                </a:lnTo>
                <a:lnTo>
                  <a:pt x="95" y="308"/>
                </a:lnTo>
                <a:lnTo>
                  <a:pt x="99" y="321"/>
                </a:lnTo>
                <a:lnTo>
                  <a:pt x="142" y="275"/>
                </a:lnTo>
                <a:lnTo>
                  <a:pt x="191" y="249"/>
                </a:lnTo>
                <a:lnTo>
                  <a:pt x="258" y="237"/>
                </a:lnTo>
                <a:lnTo>
                  <a:pt x="378" y="199"/>
                </a:lnTo>
                <a:lnTo>
                  <a:pt x="500" y="95"/>
                </a:lnTo>
                <a:lnTo>
                  <a:pt x="551" y="78"/>
                </a:lnTo>
                <a:lnTo>
                  <a:pt x="638" y="33"/>
                </a:lnTo>
                <a:lnTo>
                  <a:pt x="799" y="0"/>
                </a:lnTo>
                <a:lnTo>
                  <a:pt x="850" y="0"/>
                </a:lnTo>
                <a:lnTo>
                  <a:pt x="893" y="10"/>
                </a:lnTo>
                <a:lnTo>
                  <a:pt x="924" y="26"/>
                </a:lnTo>
                <a:lnTo>
                  <a:pt x="951" y="55"/>
                </a:lnTo>
                <a:lnTo>
                  <a:pt x="946" y="80"/>
                </a:lnTo>
                <a:lnTo>
                  <a:pt x="879" y="38"/>
                </a:lnTo>
                <a:lnTo>
                  <a:pt x="883" y="63"/>
                </a:lnTo>
                <a:lnTo>
                  <a:pt x="931" y="183"/>
                </a:lnTo>
                <a:lnTo>
                  <a:pt x="956" y="195"/>
                </a:lnTo>
                <a:lnTo>
                  <a:pt x="960" y="182"/>
                </a:lnTo>
                <a:lnTo>
                  <a:pt x="975" y="169"/>
                </a:lnTo>
                <a:lnTo>
                  <a:pt x="992" y="180"/>
                </a:lnTo>
                <a:lnTo>
                  <a:pt x="1030" y="166"/>
                </a:lnTo>
                <a:lnTo>
                  <a:pt x="1082" y="155"/>
                </a:lnTo>
                <a:lnTo>
                  <a:pt x="1118" y="134"/>
                </a:lnTo>
                <a:lnTo>
                  <a:pt x="1170" y="153"/>
                </a:lnTo>
                <a:lnTo>
                  <a:pt x="1410" y="193"/>
                </a:lnTo>
                <a:lnTo>
                  <a:pt x="1590" y="191"/>
                </a:lnTo>
                <a:lnTo>
                  <a:pt x="1691" y="169"/>
                </a:lnTo>
                <a:lnTo>
                  <a:pt x="1777" y="157"/>
                </a:lnTo>
                <a:lnTo>
                  <a:pt x="1834" y="186"/>
                </a:lnTo>
                <a:lnTo>
                  <a:pt x="1901" y="233"/>
                </a:lnTo>
                <a:lnTo>
                  <a:pt x="1917" y="277"/>
                </a:lnTo>
                <a:lnTo>
                  <a:pt x="1919" y="303"/>
                </a:lnTo>
                <a:lnTo>
                  <a:pt x="1924" y="342"/>
                </a:lnTo>
                <a:lnTo>
                  <a:pt x="1991" y="607"/>
                </a:lnTo>
                <a:lnTo>
                  <a:pt x="1993" y="666"/>
                </a:lnTo>
                <a:lnTo>
                  <a:pt x="1989" y="731"/>
                </a:lnTo>
                <a:lnTo>
                  <a:pt x="1946" y="792"/>
                </a:lnTo>
                <a:lnTo>
                  <a:pt x="1889" y="824"/>
                </a:lnTo>
                <a:lnTo>
                  <a:pt x="1852" y="870"/>
                </a:lnTo>
                <a:lnTo>
                  <a:pt x="1872" y="912"/>
                </a:lnTo>
                <a:lnTo>
                  <a:pt x="1928" y="961"/>
                </a:lnTo>
                <a:lnTo>
                  <a:pt x="1915" y="1112"/>
                </a:lnTo>
                <a:close/>
              </a:path>
            </a:pathLst>
          </a:custGeom>
          <a:pattFill prst="pct75">
            <a:fgClr>
              <a:srgbClr val="C0504D"/>
            </a:fgClr>
            <a:bgClr>
              <a:schemeClr val="bg1"/>
            </a:bgClr>
          </a:pattFill>
          <a:ln w="6350">
            <a:solidFill>
              <a:srgbClr val="FFFFFF"/>
            </a:solidFill>
            <a:round/>
            <a:headEnd/>
            <a:tailEnd/>
          </a:ln>
        </p:spPr>
        <p:txBody>
          <a:bodyPr/>
          <a:lstStyle/>
          <a:p>
            <a:pPr fontAlgn="auto">
              <a:spcBef>
                <a:spcPts val="0"/>
              </a:spcBef>
              <a:spcAft>
                <a:spcPts val="0"/>
              </a:spcAft>
            </a:pPr>
            <a:endParaRPr lang="en-US" kern="0">
              <a:solidFill>
                <a:sysClr val="windowText" lastClr="000000"/>
              </a:solidFill>
              <a:latin typeface="Calibri"/>
            </a:endParaRPr>
          </a:p>
        </p:txBody>
      </p:sp>
      <p:sp>
        <p:nvSpPr>
          <p:cNvPr id="50" name="Freeform 90"/>
          <p:cNvSpPr>
            <a:spLocks noChangeAspect="1"/>
          </p:cNvSpPr>
          <p:nvPr/>
        </p:nvSpPr>
        <p:spPr bwMode="gray">
          <a:xfrm>
            <a:off x="3292099" y="2918262"/>
            <a:ext cx="1710182" cy="1021565"/>
          </a:xfrm>
          <a:custGeom>
            <a:avLst/>
            <a:gdLst>
              <a:gd name="T0" fmla="*/ 38 w 1410"/>
              <a:gd name="T1" fmla="*/ 15 h 827"/>
              <a:gd name="T2" fmla="*/ 37 w 1410"/>
              <a:gd name="T3" fmla="*/ 16 h 827"/>
              <a:gd name="T4" fmla="*/ 35 w 1410"/>
              <a:gd name="T5" fmla="*/ 17 h 827"/>
              <a:gd name="T6" fmla="*/ 35 w 1410"/>
              <a:gd name="T7" fmla="*/ 18 h 827"/>
              <a:gd name="T8" fmla="*/ 33 w 1410"/>
              <a:gd name="T9" fmla="*/ 19 h 827"/>
              <a:gd name="T10" fmla="*/ 32 w 1410"/>
              <a:gd name="T11" fmla="*/ 21 h 827"/>
              <a:gd name="T12" fmla="*/ 30 w 1410"/>
              <a:gd name="T13" fmla="*/ 21 h 827"/>
              <a:gd name="T14" fmla="*/ 29 w 1410"/>
              <a:gd name="T15" fmla="*/ 22 h 827"/>
              <a:gd name="T16" fmla="*/ 28 w 1410"/>
              <a:gd name="T17" fmla="*/ 22 h 827"/>
              <a:gd name="T18" fmla="*/ 24 w 1410"/>
              <a:gd name="T19" fmla="*/ 21 h 827"/>
              <a:gd name="T20" fmla="*/ 21 w 1410"/>
              <a:gd name="T21" fmla="*/ 19 h 827"/>
              <a:gd name="T22" fmla="*/ 17 w 1410"/>
              <a:gd name="T23" fmla="*/ 20 h 827"/>
              <a:gd name="T24" fmla="*/ 16 w 1410"/>
              <a:gd name="T25" fmla="*/ 22 h 827"/>
              <a:gd name="T26" fmla="*/ 14 w 1410"/>
              <a:gd name="T27" fmla="*/ 22 h 827"/>
              <a:gd name="T28" fmla="*/ 12 w 1410"/>
              <a:gd name="T29" fmla="*/ 22 h 827"/>
              <a:gd name="T30" fmla="*/ 10 w 1410"/>
              <a:gd name="T31" fmla="*/ 20 h 827"/>
              <a:gd name="T32" fmla="*/ 6 w 1410"/>
              <a:gd name="T33" fmla="*/ 17 h 827"/>
              <a:gd name="T34" fmla="*/ 2 w 1410"/>
              <a:gd name="T35" fmla="*/ 13 h 827"/>
              <a:gd name="T36" fmla="*/ 2 w 1410"/>
              <a:gd name="T37" fmla="*/ 10 h 827"/>
              <a:gd name="T38" fmla="*/ 0 w 1410"/>
              <a:gd name="T39" fmla="*/ 9 h 827"/>
              <a:gd name="T40" fmla="*/ 0 w 1410"/>
              <a:gd name="T41" fmla="*/ 7 h 827"/>
              <a:gd name="T42" fmla="*/ 2 w 1410"/>
              <a:gd name="T43" fmla="*/ 9 h 827"/>
              <a:gd name="T44" fmla="*/ 4 w 1410"/>
              <a:gd name="T45" fmla="*/ 6 h 827"/>
              <a:gd name="T46" fmla="*/ 8 w 1410"/>
              <a:gd name="T47" fmla="*/ 5 h 827"/>
              <a:gd name="T48" fmla="*/ 12 w 1410"/>
              <a:gd name="T49" fmla="*/ 2 h 827"/>
              <a:gd name="T50" fmla="*/ 14 w 1410"/>
              <a:gd name="T51" fmla="*/ 0 h 827"/>
              <a:gd name="T52" fmla="*/ 15 w 1410"/>
              <a:gd name="T53" fmla="*/ 3 h 827"/>
              <a:gd name="T54" fmla="*/ 16 w 1410"/>
              <a:gd name="T55" fmla="*/ 3 h 827"/>
              <a:gd name="T56" fmla="*/ 19 w 1410"/>
              <a:gd name="T57" fmla="*/ 2 h 827"/>
              <a:gd name="T58" fmla="*/ 20 w 1410"/>
              <a:gd name="T59" fmla="*/ 3 h 827"/>
              <a:gd name="T60" fmla="*/ 24 w 1410"/>
              <a:gd name="T61" fmla="*/ 5 h 827"/>
              <a:gd name="T62" fmla="*/ 25 w 1410"/>
              <a:gd name="T63" fmla="*/ 5 h 827"/>
              <a:gd name="T64" fmla="*/ 24 w 1410"/>
              <a:gd name="T65" fmla="*/ 6 h 827"/>
              <a:gd name="T66" fmla="*/ 27 w 1410"/>
              <a:gd name="T67" fmla="*/ 9 h 827"/>
              <a:gd name="T68" fmla="*/ 28 w 1410"/>
              <a:gd name="T69" fmla="*/ 7 h 827"/>
              <a:gd name="T70" fmla="*/ 31 w 1410"/>
              <a:gd name="T71" fmla="*/ 7 h 827"/>
              <a:gd name="T72" fmla="*/ 33 w 1410"/>
              <a:gd name="T73" fmla="*/ 9 h 827"/>
              <a:gd name="T74" fmla="*/ 34 w 1410"/>
              <a:gd name="T75" fmla="*/ 10 h 827"/>
              <a:gd name="T76" fmla="*/ 37 w 1410"/>
              <a:gd name="T77" fmla="*/ 13 h 8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10"/>
              <a:gd name="T118" fmla="*/ 0 h 827"/>
              <a:gd name="T119" fmla="*/ 1410 w 1410"/>
              <a:gd name="T120" fmla="*/ 827 h 82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10" h="827">
                <a:moveTo>
                  <a:pt x="1410" y="508"/>
                </a:moveTo>
                <a:lnTo>
                  <a:pt x="1384" y="531"/>
                </a:lnTo>
                <a:lnTo>
                  <a:pt x="1342" y="528"/>
                </a:lnTo>
                <a:lnTo>
                  <a:pt x="1321" y="555"/>
                </a:lnTo>
                <a:lnTo>
                  <a:pt x="1302" y="585"/>
                </a:lnTo>
                <a:lnTo>
                  <a:pt x="1271" y="595"/>
                </a:lnTo>
                <a:lnTo>
                  <a:pt x="1262" y="611"/>
                </a:lnTo>
                <a:lnTo>
                  <a:pt x="1259" y="657"/>
                </a:lnTo>
                <a:lnTo>
                  <a:pt x="1239" y="690"/>
                </a:lnTo>
                <a:lnTo>
                  <a:pt x="1207" y="696"/>
                </a:lnTo>
                <a:lnTo>
                  <a:pt x="1207" y="722"/>
                </a:lnTo>
                <a:lnTo>
                  <a:pt x="1159" y="759"/>
                </a:lnTo>
                <a:lnTo>
                  <a:pt x="1103" y="765"/>
                </a:lnTo>
                <a:lnTo>
                  <a:pt x="1082" y="750"/>
                </a:lnTo>
                <a:lnTo>
                  <a:pt x="1055" y="747"/>
                </a:lnTo>
                <a:lnTo>
                  <a:pt x="1031" y="784"/>
                </a:lnTo>
                <a:lnTo>
                  <a:pt x="1009" y="827"/>
                </a:lnTo>
                <a:lnTo>
                  <a:pt x="1009" y="776"/>
                </a:lnTo>
                <a:lnTo>
                  <a:pt x="980" y="737"/>
                </a:lnTo>
                <a:lnTo>
                  <a:pt x="848" y="747"/>
                </a:lnTo>
                <a:lnTo>
                  <a:pt x="795" y="700"/>
                </a:lnTo>
                <a:lnTo>
                  <a:pt x="764" y="685"/>
                </a:lnTo>
                <a:lnTo>
                  <a:pt x="637" y="677"/>
                </a:lnTo>
                <a:lnTo>
                  <a:pt x="615" y="715"/>
                </a:lnTo>
                <a:lnTo>
                  <a:pt x="604" y="747"/>
                </a:lnTo>
                <a:lnTo>
                  <a:pt x="568" y="780"/>
                </a:lnTo>
                <a:lnTo>
                  <a:pt x="536" y="794"/>
                </a:lnTo>
                <a:lnTo>
                  <a:pt x="493" y="798"/>
                </a:lnTo>
                <a:lnTo>
                  <a:pt x="450" y="794"/>
                </a:lnTo>
                <a:lnTo>
                  <a:pt x="423" y="773"/>
                </a:lnTo>
                <a:lnTo>
                  <a:pt x="376" y="753"/>
                </a:lnTo>
                <a:lnTo>
                  <a:pt x="358" y="731"/>
                </a:lnTo>
                <a:lnTo>
                  <a:pt x="264" y="655"/>
                </a:lnTo>
                <a:lnTo>
                  <a:pt x="227" y="609"/>
                </a:lnTo>
                <a:lnTo>
                  <a:pt x="121" y="526"/>
                </a:lnTo>
                <a:lnTo>
                  <a:pt x="85" y="475"/>
                </a:lnTo>
                <a:lnTo>
                  <a:pt x="85" y="408"/>
                </a:lnTo>
                <a:lnTo>
                  <a:pt x="76" y="363"/>
                </a:lnTo>
                <a:lnTo>
                  <a:pt x="31" y="342"/>
                </a:lnTo>
                <a:lnTo>
                  <a:pt x="0" y="305"/>
                </a:lnTo>
                <a:lnTo>
                  <a:pt x="0" y="271"/>
                </a:lnTo>
                <a:lnTo>
                  <a:pt x="4" y="255"/>
                </a:lnTo>
                <a:lnTo>
                  <a:pt x="63" y="309"/>
                </a:lnTo>
                <a:lnTo>
                  <a:pt x="71" y="307"/>
                </a:lnTo>
                <a:lnTo>
                  <a:pt x="90" y="257"/>
                </a:lnTo>
                <a:lnTo>
                  <a:pt x="147" y="230"/>
                </a:lnTo>
                <a:lnTo>
                  <a:pt x="213" y="210"/>
                </a:lnTo>
                <a:lnTo>
                  <a:pt x="276" y="179"/>
                </a:lnTo>
                <a:lnTo>
                  <a:pt x="301" y="136"/>
                </a:lnTo>
                <a:lnTo>
                  <a:pt x="444" y="84"/>
                </a:lnTo>
                <a:lnTo>
                  <a:pt x="456" y="0"/>
                </a:lnTo>
                <a:lnTo>
                  <a:pt x="493" y="9"/>
                </a:lnTo>
                <a:lnTo>
                  <a:pt x="518" y="54"/>
                </a:lnTo>
                <a:lnTo>
                  <a:pt x="545" y="89"/>
                </a:lnTo>
                <a:lnTo>
                  <a:pt x="570" y="89"/>
                </a:lnTo>
                <a:lnTo>
                  <a:pt x="594" y="104"/>
                </a:lnTo>
                <a:lnTo>
                  <a:pt x="649" y="46"/>
                </a:lnTo>
                <a:lnTo>
                  <a:pt x="688" y="67"/>
                </a:lnTo>
                <a:lnTo>
                  <a:pt x="708" y="102"/>
                </a:lnTo>
                <a:lnTo>
                  <a:pt x="735" y="100"/>
                </a:lnTo>
                <a:lnTo>
                  <a:pt x="815" y="115"/>
                </a:lnTo>
                <a:lnTo>
                  <a:pt x="849" y="160"/>
                </a:lnTo>
                <a:lnTo>
                  <a:pt x="892" y="167"/>
                </a:lnTo>
                <a:lnTo>
                  <a:pt x="897" y="174"/>
                </a:lnTo>
                <a:lnTo>
                  <a:pt x="897" y="185"/>
                </a:lnTo>
                <a:lnTo>
                  <a:pt x="878" y="225"/>
                </a:lnTo>
                <a:lnTo>
                  <a:pt x="951" y="293"/>
                </a:lnTo>
                <a:lnTo>
                  <a:pt x="978" y="305"/>
                </a:lnTo>
                <a:lnTo>
                  <a:pt x="1021" y="275"/>
                </a:lnTo>
                <a:lnTo>
                  <a:pt x="1009" y="253"/>
                </a:lnTo>
                <a:lnTo>
                  <a:pt x="1014" y="230"/>
                </a:lnTo>
                <a:lnTo>
                  <a:pt x="1104" y="264"/>
                </a:lnTo>
                <a:lnTo>
                  <a:pt x="1180" y="273"/>
                </a:lnTo>
                <a:lnTo>
                  <a:pt x="1181" y="332"/>
                </a:lnTo>
                <a:lnTo>
                  <a:pt x="1215" y="358"/>
                </a:lnTo>
                <a:lnTo>
                  <a:pt x="1233" y="352"/>
                </a:lnTo>
                <a:lnTo>
                  <a:pt x="1267" y="369"/>
                </a:lnTo>
                <a:lnTo>
                  <a:pt x="1339" y="475"/>
                </a:lnTo>
                <a:lnTo>
                  <a:pt x="1410" y="508"/>
                </a:lnTo>
                <a:close/>
              </a:path>
            </a:pathLst>
          </a:custGeom>
          <a:pattFill prst="pct75">
            <a:fgClr>
              <a:srgbClr val="4BACC6"/>
            </a:fgClr>
            <a:bgClr>
              <a:schemeClr val="bg1"/>
            </a:bgClr>
          </a:pattFill>
          <a:ln w="6350">
            <a:solidFill>
              <a:srgbClr val="FFFFFF"/>
            </a:solidFill>
            <a:round/>
            <a:headEnd/>
            <a:tailEnd/>
          </a:ln>
        </p:spPr>
        <p:txBody>
          <a:bodyPr/>
          <a:lstStyle/>
          <a:p>
            <a:pPr fontAlgn="auto">
              <a:spcBef>
                <a:spcPts val="0"/>
              </a:spcBef>
              <a:spcAft>
                <a:spcPts val="0"/>
              </a:spcAft>
            </a:pPr>
            <a:endParaRPr lang="en-US" kern="0">
              <a:solidFill>
                <a:sysClr val="windowText" lastClr="000000"/>
              </a:solidFill>
              <a:latin typeface="Calibri"/>
            </a:endParaRPr>
          </a:p>
        </p:txBody>
      </p:sp>
      <p:sp>
        <p:nvSpPr>
          <p:cNvPr id="51" name="Freeform 92"/>
          <p:cNvSpPr>
            <a:spLocks noChangeAspect="1"/>
          </p:cNvSpPr>
          <p:nvPr/>
        </p:nvSpPr>
        <p:spPr bwMode="gray">
          <a:xfrm>
            <a:off x="6186825" y="5693515"/>
            <a:ext cx="1591729" cy="991956"/>
          </a:xfrm>
          <a:custGeom>
            <a:avLst/>
            <a:gdLst>
              <a:gd name="T0" fmla="*/ 3 w 1288"/>
              <a:gd name="T1" fmla="*/ 22 h 804"/>
              <a:gd name="T2" fmla="*/ 3 w 1288"/>
              <a:gd name="T3" fmla="*/ 20 h 804"/>
              <a:gd name="T4" fmla="*/ 3 w 1288"/>
              <a:gd name="T5" fmla="*/ 17 h 804"/>
              <a:gd name="T6" fmla="*/ 0 w 1288"/>
              <a:gd name="T7" fmla="*/ 15 h 804"/>
              <a:gd name="T8" fmla="*/ 0 w 1288"/>
              <a:gd name="T9" fmla="*/ 12 h 804"/>
              <a:gd name="T10" fmla="*/ 2 w 1288"/>
              <a:gd name="T11" fmla="*/ 10 h 804"/>
              <a:gd name="T12" fmla="*/ 3 w 1288"/>
              <a:gd name="T13" fmla="*/ 8 h 804"/>
              <a:gd name="T14" fmla="*/ 1 w 1288"/>
              <a:gd name="T15" fmla="*/ 7 h 804"/>
              <a:gd name="T16" fmla="*/ 0 w 1288"/>
              <a:gd name="T17" fmla="*/ 5 h 804"/>
              <a:gd name="T18" fmla="*/ 0 w 1288"/>
              <a:gd name="T19" fmla="*/ 3 h 804"/>
              <a:gd name="T20" fmla="*/ 0 w 1288"/>
              <a:gd name="T21" fmla="*/ 1 h 804"/>
              <a:gd name="T22" fmla="*/ 2 w 1288"/>
              <a:gd name="T23" fmla="*/ 0 h 804"/>
              <a:gd name="T24" fmla="*/ 3 w 1288"/>
              <a:gd name="T25" fmla="*/ 1 h 804"/>
              <a:gd name="T26" fmla="*/ 3 w 1288"/>
              <a:gd name="T27" fmla="*/ 2 h 804"/>
              <a:gd name="T28" fmla="*/ 4 w 1288"/>
              <a:gd name="T29" fmla="*/ 3 h 804"/>
              <a:gd name="T30" fmla="*/ 5 w 1288"/>
              <a:gd name="T31" fmla="*/ 3 h 804"/>
              <a:gd name="T32" fmla="*/ 9 w 1288"/>
              <a:gd name="T33" fmla="*/ 3 h 804"/>
              <a:gd name="T34" fmla="*/ 13 w 1288"/>
              <a:gd name="T35" fmla="*/ 3 h 804"/>
              <a:gd name="T36" fmla="*/ 18 w 1288"/>
              <a:gd name="T37" fmla="*/ 4 h 804"/>
              <a:gd name="T38" fmla="*/ 19 w 1288"/>
              <a:gd name="T39" fmla="*/ 4 h 804"/>
              <a:gd name="T40" fmla="*/ 21 w 1288"/>
              <a:gd name="T41" fmla="*/ 2 h 804"/>
              <a:gd name="T42" fmla="*/ 24 w 1288"/>
              <a:gd name="T43" fmla="*/ 1 h 804"/>
              <a:gd name="T44" fmla="*/ 26 w 1288"/>
              <a:gd name="T45" fmla="*/ 1 h 804"/>
              <a:gd name="T46" fmla="*/ 28 w 1288"/>
              <a:gd name="T47" fmla="*/ 1 h 804"/>
              <a:gd name="T48" fmla="*/ 29 w 1288"/>
              <a:gd name="T49" fmla="*/ 1 h 804"/>
              <a:gd name="T50" fmla="*/ 32 w 1288"/>
              <a:gd name="T51" fmla="*/ 2 h 804"/>
              <a:gd name="T52" fmla="*/ 34 w 1288"/>
              <a:gd name="T53" fmla="*/ 3 h 804"/>
              <a:gd name="T54" fmla="*/ 36 w 1288"/>
              <a:gd name="T55" fmla="*/ 3 h 804"/>
              <a:gd name="T56" fmla="*/ 36 w 1288"/>
              <a:gd name="T57" fmla="*/ 5 h 804"/>
              <a:gd name="T58" fmla="*/ 35 w 1288"/>
              <a:gd name="T59" fmla="*/ 6 h 804"/>
              <a:gd name="T60" fmla="*/ 33 w 1288"/>
              <a:gd name="T61" fmla="*/ 7 h 804"/>
              <a:gd name="T62" fmla="*/ 32 w 1288"/>
              <a:gd name="T63" fmla="*/ 8 h 804"/>
              <a:gd name="T64" fmla="*/ 32 w 1288"/>
              <a:gd name="T65" fmla="*/ 11 h 804"/>
              <a:gd name="T66" fmla="*/ 31 w 1288"/>
              <a:gd name="T67" fmla="*/ 11 h 804"/>
              <a:gd name="T68" fmla="*/ 31 w 1288"/>
              <a:gd name="T69" fmla="*/ 12 h 804"/>
              <a:gd name="T70" fmla="*/ 29 w 1288"/>
              <a:gd name="T71" fmla="*/ 13 h 804"/>
              <a:gd name="T72" fmla="*/ 30 w 1288"/>
              <a:gd name="T73" fmla="*/ 13 h 804"/>
              <a:gd name="T74" fmla="*/ 30 w 1288"/>
              <a:gd name="T75" fmla="*/ 14 h 804"/>
              <a:gd name="T76" fmla="*/ 31 w 1288"/>
              <a:gd name="T77" fmla="*/ 14 h 804"/>
              <a:gd name="T78" fmla="*/ 31 w 1288"/>
              <a:gd name="T79" fmla="*/ 15 h 804"/>
              <a:gd name="T80" fmla="*/ 32 w 1288"/>
              <a:gd name="T81" fmla="*/ 17 h 804"/>
              <a:gd name="T82" fmla="*/ 32 w 1288"/>
              <a:gd name="T83" fmla="*/ 17 h 804"/>
              <a:gd name="T84" fmla="*/ 31 w 1288"/>
              <a:gd name="T85" fmla="*/ 17 h 804"/>
              <a:gd name="T86" fmla="*/ 29 w 1288"/>
              <a:gd name="T87" fmla="*/ 18 h 804"/>
              <a:gd name="T88" fmla="*/ 27 w 1288"/>
              <a:gd name="T89" fmla="*/ 17 h 804"/>
              <a:gd name="T90" fmla="*/ 25 w 1288"/>
              <a:gd name="T91" fmla="*/ 17 h 804"/>
              <a:gd name="T92" fmla="*/ 24 w 1288"/>
              <a:gd name="T93" fmla="*/ 18 h 804"/>
              <a:gd name="T94" fmla="*/ 23 w 1288"/>
              <a:gd name="T95" fmla="*/ 18 h 804"/>
              <a:gd name="T96" fmla="*/ 22 w 1288"/>
              <a:gd name="T97" fmla="*/ 19 h 804"/>
              <a:gd name="T98" fmla="*/ 21 w 1288"/>
              <a:gd name="T99" fmla="*/ 21 h 804"/>
              <a:gd name="T100" fmla="*/ 20 w 1288"/>
              <a:gd name="T101" fmla="*/ 22 h 804"/>
              <a:gd name="T102" fmla="*/ 18 w 1288"/>
              <a:gd name="T103" fmla="*/ 22 h 804"/>
              <a:gd name="T104" fmla="*/ 14 w 1288"/>
              <a:gd name="T105" fmla="*/ 21 h 804"/>
              <a:gd name="T106" fmla="*/ 13 w 1288"/>
              <a:gd name="T107" fmla="*/ 20 h 804"/>
              <a:gd name="T108" fmla="*/ 12 w 1288"/>
              <a:gd name="T109" fmla="*/ 20 h 804"/>
              <a:gd name="T110" fmla="*/ 9 w 1288"/>
              <a:gd name="T111" fmla="*/ 21 h 804"/>
              <a:gd name="T112" fmla="*/ 6 w 1288"/>
              <a:gd name="T113" fmla="*/ 21 h 804"/>
              <a:gd name="T114" fmla="*/ 5 w 1288"/>
              <a:gd name="T115" fmla="*/ 22 h 804"/>
              <a:gd name="T116" fmla="*/ 3 w 1288"/>
              <a:gd name="T117" fmla="*/ 22 h 8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88"/>
              <a:gd name="T178" fmla="*/ 0 h 804"/>
              <a:gd name="T179" fmla="*/ 1288 w 1288"/>
              <a:gd name="T180" fmla="*/ 804 h 8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88" h="804">
                <a:moveTo>
                  <a:pt x="119" y="777"/>
                </a:moveTo>
                <a:lnTo>
                  <a:pt x="117" y="713"/>
                </a:lnTo>
                <a:lnTo>
                  <a:pt x="94" y="603"/>
                </a:lnTo>
                <a:lnTo>
                  <a:pt x="8" y="531"/>
                </a:lnTo>
                <a:lnTo>
                  <a:pt x="8" y="441"/>
                </a:lnTo>
                <a:lnTo>
                  <a:pt x="54" y="345"/>
                </a:lnTo>
                <a:lnTo>
                  <a:pt x="97" y="303"/>
                </a:lnTo>
                <a:lnTo>
                  <a:pt x="43" y="241"/>
                </a:lnTo>
                <a:lnTo>
                  <a:pt x="8" y="186"/>
                </a:lnTo>
                <a:lnTo>
                  <a:pt x="0" y="107"/>
                </a:lnTo>
                <a:lnTo>
                  <a:pt x="11" y="28"/>
                </a:lnTo>
                <a:lnTo>
                  <a:pt x="74" y="0"/>
                </a:lnTo>
                <a:lnTo>
                  <a:pt x="121" y="16"/>
                </a:lnTo>
                <a:lnTo>
                  <a:pt x="97" y="69"/>
                </a:lnTo>
                <a:lnTo>
                  <a:pt x="137" y="102"/>
                </a:lnTo>
                <a:lnTo>
                  <a:pt x="187" y="102"/>
                </a:lnTo>
                <a:lnTo>
                  <a:pt x="315" y="116"/>
                </a:lnTo>
                <a:lnTo>
                  <a:pt x="468" y="119"/>
                </a:lnTo>
                <a:lnTo>
                  <a:pt x="633" y="146"/>
                </a:lnTo>
                <a:lnTo>
                  <a:pt x="695" y="130"/>
                </a:lnTo>
                <a:lnTo>
                  <a:pt x="764" y="83"/>
                </a:lnTo>
                <a:lnTo>
                  <a:pt x="846" y="44"/>
                </a:lnTo>
                <a:lnTo>
                  <a:pt x="940" y="16"/>
                </a:lnTo>
                <a:lnTo>
                  <a:pt x="1012" y="18"/>
                </a:lnTo>
                <a:lnTo>
                  <a:pt x="1037" y="37"/>
                </a:lnTo>
                <a:lnTo>
                  <a:pt x="1145" y="67"/>
                </a:lnTo>
                <a:lnTo>
                  <a:pt x="1223" y="120"/>
                </a:lnTo>
                <a:lnTo>
                  <a:pt x="1288" y="114"/>
                </a:lnTo>
                <a:lnTo>
                  <a:pt x="1278" y="173"/>
                </a:lnTo>
                <a:lnTo>
                  <a:pt x="1258" y="215"/>
                </a:lnTo>
                <a:lnTo>
                  <a:pt x="1188" y="233"/>
                </a:lnTo>
                <a:lnTo>
                  <a:pt x="1142" y="288"/>
                </a:lnTo>
                <a:lnTo>
                  <a:pt x="1141" y="399"/>
                </a:lnTo>
                <a:lnTo>
                  <a:pt x="1108" y="409"/>
                </a:lnTo>
                <a:lnTo>
                  <a:pt x="1098" y="429"/>
                </a:lnTo>
                <a:lnTo>
                  <a:pt x="1057" y="466"/>
                </a:lnTo>
                <a:lnTo>
                  <a:pt x="1069" y="481"/>
                </a:lnTo>
                <a:lnTo>
                  <a:pt x="1086" y="488"/>
                </a:lnTo>
                <a:lnTo>
                  <a:pt x="1102" y="513"/>
                </a:lnTo>
                <a:lnTo>
                  <a:pt x="1116" y="552"/>
                </a:lnTo>
                <a:lnTo>
                  <a:pt x="1157" y="606"/>
                </a:lnTo>
                <a:lnTo>
                  <a:pt x="1160" y="630"/>
                </a:lnTo>
                <a:lnTo>
                  <a:pt x="1129" y="625"/>
                </a:lnTo>
                <a:lnTo>
                  <a:pt x="1044" y="636"/>
                </a:lnTo>
                <a:lnTo>
                  <a:pt x="979" y="601"/>
                </a:lnTo>
                <a:lnTo>
                  <a:pt x="902" y="630"/>
                </a:lnTo>
                <a:lnTo>
                  <a:pt x="850" y="639"/>
                </a:lnTo>
                <a:lnTo>
                  <a:pt x="816" y="664"/>
                </a:lnTo>
                <a:lnTo>
                  <a:pt x="772" y="669"/>
                </a:lnTo>
                <a:lnTo>
                  <a:pt x="766" y="743"/>
                </a:lnTo>
                <a:lnTo>
                  <a:pt x="715" y="787"/>
                </a:lnTo>
                <a:lnTo>
                  <a:pt x="640" y="804"/>
                </a:lnTo>
                <a:lnTo>
                  <a:pt x="506" y="757"/>
                </a:lnTo>
                <a:lnTo>
                  <a:pt x="471" y="724"/>
                </a:lnTo>
                <a:lnTo>
                  <a:pt x="428" y="722"/>
                </a:lnTo>
                <a:lnTo>
                  <a:pt x="313" y="761"/>
                </a:lnTo>
                <a:lnTo>
                  <a:pt x="228" y="761"/>
                </a:lnTo>
                <a:lnTo>
                  <a:pt x="167" y="775"/>
                </a:lnTo>
                <a:lnTo>
                  <a:pt x="119" y="777"/>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52" name="Freeform 97"/>
          <p:cNvSpPr>
            <a:spLocks noChangeAspect="1"/>
          </p:cNvSpPr>
          <p:nvPr/>
        </p:nvSpPr>
        <p:spPr bwMode="gray">
          <a:xfrm>
            <a:off x="5135542" y="5161511"/>
            <a:ext cx="1080897" cy="1502737"/>
          </a:xfrm>
          <a:custGeom>
            <a:avLst/>
            <a:gdLst>
              <a:gd name="T0" fmla="*/ 2 w 900"/>
              <a:gd name="T1" fmla="*/ 3 h 1238"/>
              <a:gd name="T2" fmla="*/ 2 w 900"/>
              <a:gd name="T3" fmla="*/ 4 h 1238"/>
              <a:gd name="T4" fmla="*/ 2 w 900"/>
              <a:gd name="T5" fmla="*/ 5 h 1238"/>
              <a:gd name="T6" fmla="*/ 3 w 900"/>
              <a:gd name="T7" fmla="*/ 5 h 1238"/>
              <a:gd name="T8" fmla="*/ 3 w 900"/>
              <a:gd name="T9" fmla="*/ 5 h 1238"/>
              <a:gd name="T10" fmla="*/ 3 w 900"/>
              <a:gd name="T11" fmla="*/ 6 h 1238"/>
              <a:gd name="T12" fmla="*/ 3 w 900"/>
              <a:gd name="T13" fmla="*/ 6 h 1238"/>
              <a:gd name="T14" fmla="*/ 4 w 900"/>
              <a:gd name="T15" fmla="*/ 7 h 1238"/>
              <a:gd name="T16" fmla="*/ 5 w 900"/>
              <a:gd name="T17" fmla="*/ 7 h 1238"/>
              <a:gd name="T18" fmla="*/ 5 w 900"/>
              <a:gd name="T19" fmla="*/ 8 h 1238"/>
              <a:gd name="T20" fmla="*/ 4 w 900"/>
              <a:gd name="T21" fmla="*/ 8 h 1238"/>
              <a:gd name="T22" fmla="*/ 4 w 900"/>
              <a:gd name="T23" fmla="*/ 9 h 1238"/>
              <a:gd name="T24" fmla="*/ 5 w 900"/>
              <a:gd name="T25" fmla="*/ 10 h 1238"/>
              <a:gd name="T26" fmla="*/ 5 w 900"/>
              <a:gd name="T27" fmla="*/ 12 h 1238"/>
              <a:gd name="T28" fmla="*/ 4 w 900"/>
              <a:gd name="T29" fmla="*/ 13 h 1238"/>
              <a:gd name="T30" fmla="*/ 4 w 900"/>
              <a:gd name="T31" fmla="*/ 15 h 1238"/>
              <a:gd name="T32" fmla="*/ 5 w 900"/>
              <a:gd name="T33" fmla="*/ 15 h 1238"/>
              <a:gd name="T34" fmla="*/ 6 w 900"/>
              <a:gd name="T35" fmla="*/ 16 h 1238"/>
              <a:gd name="T36" fmla="*/ 6 w 900"/>
              <a:gd name="T37" fmla="*/ 16 h 1238"/>
              <a:gd name="T38" fmla="*/ 7 w 900"/>
              <a:gd name="T39" fmla="*/ 17 h 1238"/>
              <a:gd name="T40" fmla="*/ 5 w 900"/>
              <a:gd name="T41" fmla="*/ 17 h 1238"/>
              <a:gd name="T42" fmla="*/ 5 w 900"/>
              <a:gd name="T43" fmla="*/ 18 h 1238"/>
              <a:gd name="T44" fmla="*/ 6 w 900"/>
              <a:gd name="T45" fmla="*/ 19 h 1238"/>
              <a:gd name="T46" fmla="*/ 6 w 900"/>
              <a:gd name="T47" fmla="*/ 21 h 1238"/>
              <a:gd name="T48" fmla="*/ 5 w 900"/>
              <a:gd name="T49" fmla="*/ 21 h 1238"/>
              <a:gd name="T50" fmla="*/ 4 w 900"/>
              <a:gd name="T51" fmla="*/ 21 h 1238"/>
              <a:gd name="T52" fmla="*/ 3 w 900"/>
              <a:gd name="T53" fmla="*/ 21 h 1238"/>
              <a:gd name="T54" fmla="*/ 3 w 900"/>
              <a:gd name="T55" fmla="*/ 22 h 1238"/>
              <a:gd name="T56" fmla="*/ 4 w 900"/>
              <a:gd name="T57" fmla="*/ 23 h 1238"/>
              <a:gd name="T58" fmla="*/ 3 w 900"/>
              <a:gd name="T59" fmla="*/ 23 h 1238"/>
              <a:gd name="T60" fmla="*/ 2 w 900"/>
              <a:gd name="T61" fmla="*/ 22 h 1238"/>
              <a:gd name="T62" fmla="*/ 1 w 900"/>
              <a:gd name="T63" fmla="*/ 24 h 1238"/>
              <a:gd name="T64" fmla="*/ 1 w 900"/>
              <a:gd name="T65" fmla="*/ 25 h 1238"/>
              <a:gd name="T66" fmla="*/ 0 w 900"/>
              <a:gd name="T67" fmla="*/ 26 h 1238"/>
              <a:gd name="T68" fmla="*/ 1 w 900"/>
              <a:gd name="T69" fmla="*/ 27 h 1238"/>
              <a:gd name="T70" fmla="*/ 0 w 900"/>
              <a:gd name="T71" fmla="*/ 29 h 1238"/>
              <a:gd name="T72" fmla="*/ 4 w 900"/>
              <a:gd name="T73" fmla="*/ 32 h 1238"/>
              <a:gd name="T74" fmla="*/ 6 w 900"/>
              <a:gd name="T75" fmla="*/ 33 h 1238"/>
              <a:gd name="T76" fmla="*/ 7 w 900"/>
              <a:gd name="T77" fmla="*/ 29 h 1238"/>
              <a:gd name="T78" fmla="*/ 9 w 900"/>
              <a:gd name="T79" fmla="*/ 29 h 1238"/>
              <a:gd name="T80" fmla="*/ 12 w 900"/>
              <a:gd name="T81" fmla="*/ 33 h 1238"/>
              <a:gd name="T82" fmla="*/ 13 w 900"/>
              <a:gd name="T83" fmla="*/ 32 h 1238"/>
              <a:gd name="T84" fmla="*/ 16 w 900"/>
              <a:gd name="T85" fmla="*/ 31 h 1238"/>
              <a:gd name="T86" fmla="*/ 17 w 900"/>
              <a:gd name="T87" fmla="*/ 31 h 1238"/>
              <a:gd name="T88" fmla="*/ 19 w 900"/>
              <a:gd name="T89" fmla="*/ 31 h 1238"/>
              <a:gd name="T90" fmla="*/ 23 w 900"/>
              <a:gd name="T91" fmla="*/ 31 h 1238"/>
              <a:gd name="T92" fmla="*/ 25 w 900"/>
              <a:gd name="T93" fmla="*/ 25 h 1238"/>
              <a:gd name="T94" fmla="*/ 22 w 900"/>
              <a:gd name="T95" fmla="*/ 19 h 1238"/>
              <a:gd name="T96" fmla="*/ 23 w 900"/>
              <a:gd name="T97" fmla="*/ 16 h 1238"/>
              <a:gd name="T98" fmla="*/ 23 w 900"/>
              <a:gd name="T99" fmla="*/ 12 h 1238"/>
              <a:gd name="T100" fmla="*/ 17 w 900"/>
              <a:gd name="T101" fmla="*/ 11 h 1238"/>
              <a:gd name="T102" fmla="*/ 16 w 900"/>
              <a:gd name="T103" fmla="*/ 8 h 1238"/>
              <a:gd name="T104" fmla="*/ 14 w 900"/>
              <a:gd name="T105" fmla="*/ 4 h 1238"/>
              <a:gd name="T106" fmla="*/ 10 w 900"/>
              <a:gd name="T107" fmla="*/ 1 h 1238"/>
              <a:gd name="T108" fmla="*/ 8 w 900"/>
              <a:gd name="T109" fmla="*/ 0 h 1238"/>
              <a:gd name="T110" fmla="*/ 4 w 900"/>
              <a:gd name="T111" fmla="*/ 2 h 123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00"/>
              <a:gd name="T169" fmla="*/ 0 h 1238"/>
              <a:gd name="T170" fmla="*/ 900 w 900"/>
              <a:gd name="T171" fmla="*/ 1238 h 123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00" h="1238">
                <a:moveTo>
                  <a:pt x="54" y="85"/>
                </a:moveTo>
                <a:lnTo>
                  <a:pt x="82" y="111"/>
                </a:lnTo>
                <a:lnTo>
                  <a:pt x="84" y="125"/>
                </a:lnTo>
                <a:lnTo>
                  <a:pt x="79" y="133"/>
                </a:lnTo>
                <a:lnTo>
                  <a:pt x="88" y="141"/>
                </a:lnTo>
                <a:lnTo>
                  <a:pt x="90" y="154"/>
                </a:lnTo>
                <a:lnTo>
                  <a:pt x="78" y="169"/>
                </a:lnTo>
                <a:lnTo>
                  <a:pt x="80" y="178"/>
                </a:lnTo>
                <a:lnTo>
                  <a:pt x="92" y="184"/>
                </a:lnTo>
                <a:lnTo>
                  <a:pt x="100" y="176"/>
                </a:lnTo>
                <a:lnTo>
                  <a:pt x="108" y="176"/>
                </a:lnTo>
                <a:lnTo>
                  <a:pt x="119" y="185"/>
                </a:lnTo>
                <a:lnTo>
                  <a:pt x="119" y="191"/>
                </a:lnTo>
                <a:lnTo>
                  <a:pt x="112" y="197"/>
                </a:lnTo>
                <a:lnTo>
                  <a:pt x="104" y="197"/>
                </a:lnTo>
                <a:lnTo>
                  <a:pt x="101" y="206"/>
                </a:lnTo>
                <a:lnTo>
                  <a:pt x="106" y="213"/>
                </a:lnTo>
                <a:lnTo>
                  <a:pt x="103" y="223"/>
                </a:lnTo>
                <a:lnTo>
                  <a:pt x="101" y="230"/>
                </a:lnTo>
                <a:lnTo>
                  <a:pt x="106" y="237"/>
                </a:lnTo>
                <a:lnTo>
                  <a:pt x="121" y="237"/>
                </a:lnTo>
                <a:lnTo>
                  <a:pt x="127" y="245"/>
                </a:lnTo>
                <a:lnTo>
                  <a:pt x="138" y="253"/>
                </a:lnTo>
                <a:lnTo>
                  <a:pt x="156" y="252"/>
                </a:lnTo>
                <a:lnTo>
                  <a:pt x="169" y="261"/>
                </a:lnTo>
                <a:lnTo>
                  <a:pt x="185" y="259"/>
                </a:lnTo>
                <a:lnTo>
                  <a:pt x="193" y="263"/>
                </a:lnTo>
                <a:lnTo>
                  <a:pt x="195" y="270"/>
                </a:lnTo>
                <a:lnTo>
                  <a:pt x="181" y="279"/>
                </a:lnTo>
                <a:lnTo>
                  <a:pt x="166" y="275"/>
                </a:lnTo>
                <a:lnTo>
                  <a:pt x="153" y="272"/>
                </a:lnTo>
                <a:lnTo>
                  <a:pt x="144" y="274"/>
                </a:lnTo>
                <a:lnTo>
                  <a:pt x="141" y="291"/>
                </a:lnTo>
                <a:lnTo>
                  <a:pt x="131" y="303"/>
                </a:lnTo>
                <a:lnTo>
                  <a:pt x="137" y="337"/>
                </a:lnTo>
                <a:lnTo>
                  <a:pt x="144" y="343"/>
                </a:lnTo>
                <a:lnTo>
                  <a:pt x="140" y="360"/>
                </a:lnTo>
                <a:lnTo>
                  <a:pt x="185" y="364"/>
                </a:lnTo>
                <a:lnTo>
                  <a:pt x="193" y="375"/>
                </a:lnTo>
                <a:lnTo>
                  <a:pt x="187" y="387"/>
                </a:lnTo>
                <a:lnTo>
                  <a:pt x="187" y="404"/>
                </a:lnTo>
                <a:lnTo>
                  <a:pt x="168" y="431"/>
                </a:lnTo>
                <a:lnTo>
                  <a:pt x="151" y="471"/>
                </a:lnTo>
                <a:lnTo>
                  <a:pt x="143" y="476"/>
                </a:lnTo>
                <a:lnTo>
                  <a:pt x="143" y="487"/>
                </a:lnTo>
                <a:lnTo>
                  <a:pt x="148" y="494"/>
                </a:lnTo>
                <a:lnTo>
                  <a:pt x="136" y="514"/>
                </a:lnTo>
                <a:lnTo>
                  <a:pt x="144" y="538"/>
                </a:lnTo>
                <a:lnTo>
                  <a:pt x="157" y="541"/>
                </a:lnTo>
                <a:lnTo>
                  <a:pt x="166" y="549"/>
                </a:lnTo>
                <a:lnTo>
                  <a:pt x="180" y="544"/>
                </a:lnTo>
                <a:lnTo>
                  <a:pt x="186" y="556"/>
                </a:lnTo>
                <a:lnTo>
                  <a:pt x="189" y="569"/>
                </a:lnTo>
                <a:lnTo>
                  <a:pt x="205" y="584"/>
                </a:lnTo>
                <a:lnTo>
                  <a:pt x="214" y="582"/>
                </a:lnTo>
                <a:lnTo>
                  <a:pt x="218" y="586"/>
                </a:lnTo>
                <a:lnTo>
                  <a:pt x="217" y="596"/>
                </a:lnTo>
                <a:lnTo>
                  <a:pt x="233" y="605"/>
                </a:lnTo>
                <a:lnTo>
                  <a:pt x="243" y="607"/>
                </a:lnTo>
                <a:lnTo>
                  <a:pt x="245" y="620"/>
                </a:lnTo>
                <a:lnTo>
                  <a:pt x="228" y="635"/>
                </a:lnTo>
                <a:lnTo>
                  <a:pt x="199" y="637"/>
                </a:lnTo>
                <a:lnTo>
                  <a:pt x="180" y="625"/>
                </a:lnTo>
                <a:lnTo>
                  <a:pt x="170" y="625"/>
                </a:lnTo>
                <a:lnTo>
                  <a:pt x="166" y="630"/>
                </a:lnTo>
                <a:lnTo>
                  <a:pt x="170" y="639"/>
                </a:lnTo>
                <a:lnTo>
                  <a:pt x="193" y="663"/>
                </a:lnTo>
                <a:lnTo>
                  <a:pt x="217" y="696"/>
                </a:lnTo>
                <a:lnTo>
                  <a:pt x="224" y="701"/>
                </a:lnTo>
                <a:lnTo>
                  <a:pt x="223" y="729"/>
                </a:lnTo>
                <a:lnTo>
                  <a:pt x="217" y="739"/>
                </a:lnTo>
                <a:lnTo>
                  <a:pt x="206" y="744"/>
                </a:lnTo>
                <a:lnTo>
                  <a:pt x="199" y="736"/>
                </a:lnTo>
                <a:lnTo>
                  <a:pt x="188" y="735"/>
                </a:lnTo>
                <a:lnTo>
                  <a:pt x="179" y="751"/>
                </a:lnTo>
                <a:lnTo>
                  <a:pt x="163" y="759"/>
                </a:lnTo>
                <a:lnTo>
                  <a:pt x="147" y="759"/>
                </a:lnTo>
                <a:lnTo>
                  <a:pt x="140" y="765"/>
                </a:lnTo>
                <a:lnTo>
                  <a:pt x="131" y="764"/>
                </a:lnTo>
                <a:lnTo>
                  <a:pt x="126" y="754"/>
                </a:lnTo>
                <a:lnTo>
                  <a:pt x="114" y="755"/>
                </a:lnTo>
                <a:lnTo>
                  <a:pt x="102" y="768"/>
                </a:lnTo>
                <a:lnTo>
                  <a:pt x="108" y="778"/>
                </a:lnTo>
                <a:lnTo>
                  <a:pt x="120" y="785"/>
                </a:lnTo>
                <a:lnTo>
                  <a:pt x="123" y="803"/>
                </a:lnTo>
                <a:lnTo>
                  <a:pt x="131" y="814"/>
                </a:lnTo>
                <a:lnTo>
                  <a:pt x="131" y="836"/>
                </a:lnTo>
                <a:lnTo>
                  <a:pt x="126" y="843"/>
                </a:lnTo>
                <a:lnTo>
                  <a:pt x="117" y="842"/>
                </a:lnTo>
                <a:lnTo>
                  <a:pt x="111" y="836"/>
                </a:lnTo>
                <a:lnTo>
                  <a:pt x="105" y="816"/>
                </a:lnTo>
                <a:lnTo>
                  <a:pt x="99" y="809"/>
                </a:lnTo>
                <a:lnTo>
                  <a:pt x="82" y="809"/>
                </a:lnTo>
                <a:lnTo>
                  <a:pt x="51" y="838"/>
                </a:lnTo>
                <a:lnTo>
                  <a:pt x="46" y="857"/>
                </a:lnTo>
                <a:lnTo>
                  <a:pt x="40" y="865"/>
                </a:lnTo>
                <a:lnTo>
                  <a:pt x="40" y="893"/>
                </a:lnTo>
                <a:lnTo>
                  <a:pt x="32" y="901"/>
                </a:lnTo>
                <a:lnTo>
                  <a:pt x="16" y="901"/>
                </a:lnTo>
                <a:lnTo>
                  <a:pt x="6" y="913"/>
                </a:lnTo>
                <a:lnTo>
                  <a:pt x="4" y="947"/>
                </a:lnTo>
                <a:lnTo>
                  <a:pt x="0" y="950"/>
                </a:lnTo>
                <a:lnTo>
                  <a:pt x="1" y="961"/>
                </a:lnTo>
                <a:lnTo>
                  <a:pt x="11" y="980"/>
                </a:lnTo>
                <a:lnTo>
                  <a:pt x="21" y="991"/>
                </a:lnTo>
                <a:lnTo>
                  <a:pt x="20" y="1007"/>
                </a:lnTo>
                <a:lnTo>
                  <a:pt x="1" y="1037"/>
                </a:lnTo>
                <a:lnTo>
                  <a:pt x="0" y="1064"/>
                </a:lnTo>
                <a:lnTo>
                  <a:pt x="60" y="1109"/>
                </a:lnTo>
                <a:lnTo>
                  <a:pt x="103" y="1150"/>
                </a:lnTo>
                <a:lnTo>
                  <a:pt x="135" y="1172"/>
                </a:lnTo>
                <a:lnTo>
                  <a:pt x="158" y="1221"/>
                </a:lnTo>
                <a:lnTo>
                  <a:pt x="178" y="1238"/>
                </a:lnTo>
                <a:lnTo>
                  <a:pt x="198" y="1179"/>
                </a:lnTo>
                <a:lnTo>
                  <a:pt x="191" y="1138"/>
                </a:lnTo>
                <a:lnTo>
                  <a:pt x="207" y="1084"/>
                </a:lnTo>
                <a:lnTo>
                  <a:pt x="234" y="1062"/>
                </a:lnTo>
                <a:lnTo>
                  <a:pt x="259" y="1025"/>
                </a:lnTo>
                <a:lnTo>
                  <a:pt x="287" y="1053"/>
                </a:lnTo>
                <a:lnTo>
                  <a:pt x="340" y="1059"/>
                </a:lnTo>
                <a:lnTo>
                  <a:pt x="363" y="1102"/>
                </a:lnTo>
                <a:lnTo>
                  <a:pt x="401" y="1117"/>
                </a:lnTo>
                <a:lnTo>
                  <a:pt x="444" y="1177"/>
                </a:lnTo>
                <a:lnTo>
                  <a:pt x="452" y="1183"/>
                </a:lnTo>
                <a:lnTo>
                  <a:pt x="467" y="1184"/>
                </a:lnTo>
                <a:lnTo>
                  <a:pt x="480" y="1174"/>
                </a:lnTo>
                <a:lnTo>
                  <a:pt x="483" y="1140"/>
                </a:lnTo>
                <a:lnTo>
                  <a:pt x="546" y="1120"/>
                </a:lnTo>
                <a:lnTo>
                  <a:pt x="559" y="1124"/>
                </a:lnTo>
                <a:lnTo>
                  <a:pt x="582" y="1150"/>
                </a:lnTo>
                <a:lnTo>
                  <a:pt x="591" y="1149"/>
                </a:lnTo>
                <a:lnTo>
                  <a:pt x="592" y="1132"/>
                </a:lnTo>
                <a:lnTo>
                  <a:pt x="621" y="1115"/>
                </a:lnTo>
                <a:lnTo>
                  <a:pt x="680" y="1127"/>
                </a:lnTo>
                <a:lnTo>
                  <a:pt x="694" y="1112"/>
                </a:lnTo>
                <a:lnTo>
                  <a:pt x="748" y="1122"/>
                </a:lnTo>
                <a:lnTo>
                  <a:pt x="788" y="1116"/>
                </a:lnTo>
                <a:lnTo>
                  <a:pt x="811" y="1127"/>
                </a:lnTo>
                <a:lnTo>
                  <a:pt x="811" y="1037"/>
                </a:lnTo>
                <a:lnTo>
                  <a:pt x="857" y="941"/>
                </a:lnTo>
                <a:lnTo>
                  <a:pt x="900" y="899"/>
                </a:lnTo>
                <a:lnTo>
                  <a:pt x="846" y="837"/>
                </a:lnTo>
                <a:lnTo>
                  <a:pt x="811" y="782"/>
                </a:lnTo>
                <a:lnTo>
                  <a:pt x="803" y="703"/>
                </a:lnTo>
                <a:lnTo>
                  <a:pt x="814" y="624"/>
                </a:lnTo>
                <a:lnTo>
                  <a:pt x="877" y="596"/>
                </a:lnTo>
                <a:lnTo>
                  <a:pt x="841" y="586"/>
                </a:lnTo>
                <a:lnTo>
                  <a:pt x="811" y="525"/>
                </a:lnTo>
                <a:lnTo>
                  <a:pt x="850" y="485"/>
                </a:lnTo>
                <a:lnTo>
                  <a:pt x="824" y="444"/>
                </a:lnTo>
                <a:lnTo>
                  <a:pt x="780" y="477"/>
                </a:lnTo>
                <a:lnTo>
                  <a:pt x="674" y="440"/>
                </a:lnTo>
                <a:lnTo>
                  <a:pt x="617" y="395"/>
                </a:lnTo>
                <a:lnTo>
                  <a:pt x="613" y="338"/>
                </a:lnTo>
                <a:lnTo>
                  <a:pt x="604" y="303"/>
                </a:lnTo>
                <a:lnTo>
                  <a:pt x="574" y="283"/>
                </a:lnTo>
                <a:lnTo>
                  <a:pt x="534" y="273"/>
                </a:lnTo>
                <a:lnTo>
                  <a:pt x="500" y="223"/>
                </a:lnTo>
                <a:lnTo>
                  <a:pt x="484" y="154"/>
                </a:lnTo>
                <a:lnTo>
                  <a:pt x="462" y="111"/>
                </a:lnTo>
                <a:lnTo>
                  <a:pt x="424" y="66"/>
                </a:lnTo>
                <a:lnTo>
                  <a:pt x="369" y="41"/>
                </a:lnTo>
                <a:lnTo>
                  <a:pt x="351" y="27"/>
                </a:lnTo>
                <a:lnTo>
                  <a:pt x="334" y="0"/>
                </a:lnTo>
                <a:lnTo>
                  <a:pt x="289" y="17"/>
                </a:lnTo>
                <a:lnTo>
                  <a:pt x="244" y="19"/>
                </a:lnTo>
                <a:lnTo>
                  <a:pt x="184" y="58"/>
                </a:lnTo>
                <a:lnTo>
                  <a:pt x="131" y="60"/>
                </a:lnTo>
                <a:lnTo>
                  <a:pt x="105" y="80"/>
                </a:lnTo>
                <a:lnTo>
                  <a:pt x="54" y="85"/>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53" name="Freeform 99"/>
          <p:cNvSpPr>
            <a:spLocks noChangeAspect="1"/>
          </p:cNvSpPr>
          <p:nvPr/>
        </p:nvSpPr>
        <p:spPr bwMode="gray">
          <a:xfrm>
            <a:off x="4535867" y="3540084"/>
            <a:ext cx="1399242" cy="688448"/>
          </a:xfrm>
          <a:custGeom>
            <a:avLst/>
            <a:gdLst>
              <a:gd name="T0" fmla="*/ 30 w 1132"/>
              <a:gd name="T1" fmla="*/ 10 h 557"/>
              <a:gd name="T2" fmla="*/ 28 w 1132"/>
              <a:gd name="T3" fmla="*/ 10 h 557"/>
              <a:gd name="T4" fmla="*/ 27 w 1132"/>
              <a:gd name="T5" fmla="*/ 9 h 557"/>
              <a:gd name="T6" fmla="*/ 25 w 1132"/>
              <a:gd name="T7" fmla="*/ 9 h 557"/>
              <a:gd name="T8" fmla="*/ 24 w 1132"/>
              <a:gd name="T9" fmla="*/ 9 h 557"/>
              <a:gd name="T10" fmla="*/ 22 w 1132"/>
              <a:gd name="T11" fmla="*/ 9 h 557"/>
              <a:gd name="T12" fmla="*/ 20 w 1132"/>
              <a:gd name="T13" fmla="*/ 10 h 557"/>
              <a:gd name="T14" fmla="*/ 20 w 1132"/>
              <a:gd name="T15" fmla="*/ 11 h 557"/>
              <a:gd name="T16" fmla="*/ 19 w 1132"/>
              <a:gd name="T17" fmla="*/ 11 h 557"/>
              <a:gd name="T18" fmla="*/ 17 w 1132"/>
              <a:gd name="T19" fmla="*/ 12 h 557"/>
              <a:gd name="T20" fmla="*/ 16 w 1132"/>
              <a:gd name="T21" fmla="*/ 11 h 557"/>
              <a:gd name="T22" fmla="*/ 14 w 1132"/>
              <a:gd name="T23" fmla="*/ 12 h 557"/>
              <a:gd name="T24" fmla="*/ 11 w 1132"/>
              <a:gd name="T25" fmla="*/ 13 h 557"/>
              <a:gd name="T26" fmla="*/ 9 w 1132"/>
              <a:gd name="T27" fmla="*/ 15 h 557"/>
              <a:gd name="T28" fmla="*/ 9 w 1132"/>
              <a:gd name="T29" fmla="*/ 15 h 557"/>
              <a:gd name="T30" fmla="*/ 5 w 1132"/>
              <a:gd name="T31" fmla="*/ 16 h 557"/>
              <a:gd name="T32" fmla="*/ 3 w 1132"/>
              <a:gd name="T33" fmla="*/ 14 h 557"/>
              <a:gd name="T34" fmla="*/ 1 w 1132"/>
              <a:gd name="T35" fmla="*/ 13 h 557"/>
              <a:gd name="T36" fmla="*/ 1 w 1132"/>
              <a:gd name="T37" fmla="*/ 11 h 557"/>
              <a:gd name="T38" fmla="*/ 0 w 1132"/>
              <a:gd name="T39" fmla="*/ 9 h 557"/>
              <a:gd name="T40" fmla="*/ 1 w 1132"/>
              <a:gd name="T41" fmla="*/ 8 h 557"/>
              <a:gd name="T42" fmla="*/ 1 w 1132"/>
              <a:gd name="T43" fmla="*/ 7 h 557"/>
              <a:gd name="T44" fmla="*/ 2 w 1132"/>
              <a:gd name="T45" fmla="*/ 7 h 557"/>
              <a:gd name="T46" fmla="*/ 3 w 1132"/>
              <a:gd name="T47" fmla="*/ 7 h 557"/>
              <a:gd name="T48" fmla="*/ 4 w 1132"/>
              <a:gd name="T49" fmla="*/ 7 h 557"/>
              <a:gd name="T50" fmla="*/ 6 w 1132"/>
              <a:gd name="T51" fmla="*/ 6 h 557"/>
              <a:gd name="T52" fmla="*/ 6 w 1132"/>
              <a:gd name="T53" fmla="*/ 6 h 557"/>
              <a:gd name="T54" fmla="*/ 6 w 1132"/>
              <a:gd name="T55" fmla="*/ 5 h 557"/>
              <a:gd name="T56" fmla="*/ 7 w 1132"/>
              <a:gd name="T57" fmla="*/ 4 h 557"/>
              <a:gd name="T58" fmla="*/ 7 w 1132"/>
              <a:gd name="T59" fmla="*/ 3 h 557"/>
              <a:gd name="T60" fmla="*/ 7 w 1132"/>
              <a:gd name="T61" fmla="*/ 3 h 557"/>
              <a:gd name="T62" fmla="*/ 8 w 1132"/>
              <a:gd name="T63" fmla="*/ 2 h 557"/>
              <a:gd name="T64" fmla="*/ 9 w 1132"/>
              <a:gd name="T65" fmla="*/ 2 h 557"/>
              <a:gd name="T66" fmla="*/ 9 w 1132"/>
              <a:gd name="T67" fmla="*/ 1 h 557"/>
              <a:gd name="T68" fmla="*/ 11 w 1132"/>
              <a:gd name="T69" fmla="*/ 1 h 557"/>
              <a:gd name="T70" fmla="*/ 11 w 1132"/>
              <a:gd name="T71" fmla="*/ 0 h 557"/>
              <a:gd name="T72" fmla="*/ 12 w 1132"/>
              <a:gd name="T73" fmla="*/ 1 h 557"/>
              <a:gd name="T74" fmla="*/ 14 w 1132"/>
              <a:gd name="T75" fmla="*/ 1 h 557"/>
              <a:gd name="T76" fmla="*/ 15 w 1132"/>
              <a:gd name="T77" fmla="*/ 0 h 557"/>
              <a:gd name="T78" fmla="*/ 15 w 1132"/>
              <a:gd name="T79" fmla="*/ 1 h 557"/>
              <a:gd name="T80" fmla="*/ 17 w 1132"/>
              <a:gd name="T81" fmla="*/ 2 h 557"/>
              <a:gd name="T82" fmla="*/ 17 w 1132"/>
              <a:gd name="T83" fmla="*/ 3 h 557"/>
              <a:gd name="T84" fmla="*/ 18 w 1132"/>
              <a:gd name="T85" fmla="*/ 3 h 557"/>
              <a:gd name="T86" fmla="*/ 19 w 1132"/>
              <a:gd name="T87" fmla="*/ 2 h 557"/>
              <a:gd name="T88" fmla="*/ 20 w 1132"/>
              <a:gd name="T89" fmla="*/ 1 h 557"/>
              <a:gd name="T90" fmla="*/ 22 w 1132"/>
              <a:gd name="T91" fmla="*/ 1 h 557"/>
              <a:gd name="T92" fmla="*/ 23 w 1132"/>
              <a:gd name="T93" fmla="*/ 2 h 557"/>
              <a:gd name="T94" fmla="*/ 24 w 1132"/>
              <a:gd name="T95" fmla="*/ 2 h 557"/>
              <a:gd name="T96" fmla="*/ 25 w 1132"/>
              <a:gd name="T97" fmla="*/ 1 h 557"/>
              <a:gd name="T98" fmla="*/ 26 w 1132"/>
              <a:gd name="T99" fmla="*/ 1 h 557"/>
              <a:gd name="T100" fmla="*/ 28 w 1132"/>
              <a:gd name="T101" fmla="*/ 1 h 557"/>
              <a:gd name="T102" fmla="*/ 29 w 1132"/>
              <a:gd name="T103" fmla="*/ 2 h 557"/>
              <a:gd name="T104" fmla="*/ 29 w 1132"/>
              <a:gd name="T105" fmla="*/ 3 h 557"/>
              <a:gd name="T106" fmla="*/ 31 w 1132"/>
              <a:gd name="T107" fmla="*/ 4 h 557"/>
              <a:gd name="T108" fmla="*/ 32 w 1132"/>
              <a:gd name="T109" fmla="*/ 4 h 557"/>
              <a:gd name="T110" fmla="*/ 32 w 1132"/>
              <a:gd name="T111" fmla="*/ 5 h 557"/>
              <a:gd name="T112" fmla="*/ 30 w 1132"/>
              <a:gd name="T113" fmla="*/ 8 h 557"/>
              <a:gd name="T114" fmla="*/ 30 w 1132"/>
              <a:gd name="T115" fmla="*/ 10 h 5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32"/>
              <a:gd name="T175" fmla="*/ 0 h 557"/>
              <a:gd name="T176" fmla="*/ 1132 w 1132"/>
              <a:gd name="T177" fmla="*/ 557 h 55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32" h="557">
                <a:moveTo>
                  <a:pt x="1065" y="358"/>
                </a:moveTo>
                <a:lnTo>
                  <a:pt x="1018" y="370"/>
                </a:lnTo>
                <a:lnTo>
                  <a:pt x="957" y="329"/>
                </a:lnTo>
                <a:lnTo>
                  <a:pt x="898" y="313"/>
                </a:lnTo>
                <a:lnTo>
                  <a:pt x="853" y="324"/>
                </a:lnTo>
                <a:lnTo>
                  <a:pt x="791" y="318"/>
                </a:lnTo>
                <a:lnTo>
                  <a:pt x="729" y="351"/>
                </a:lnTo>
                <a:lnTo>
                  <a:pt x="712" y="394"/>
                </a:lnTo>
                <a:lnTo>
                  <a:pt x="673" y="406"/>
                </a:lnTo>
                <a:lnTo>
                  <a:pt x="623" y="431"/>
                </a:lnTo>
                <a:lnTo>
                  <a:pt x="560" y="410"/>
                </a:lnTo>
                <a:lnTo>
                  <a:pt x="501" y="444"/>
                </a:lnTo>
                <a:lnTo>
                  <a:pt x="386" y="478"/>
                </a:lnTo>
                <a:lnTo>
                  <a:pt x="337" y="551"/>
                </a:lnTo>
                <a:lnTo>
                  <a:pt x="314" y="552"/>
                </a:lnTo>
                <a:lnTo>
                  <a:pt x="191" y="557"/>
                </a:lnTo>
                <a:lnTo>
                  <a:pt x="101" y="486"/>
                </a:lnTo>
                <a:lnTo>
                  <a:pt x="49" y="460"/>
                </a:lnTo>
                <a:lnTo>
                  <a:pt x="23" y="408"/>
                </a:lnTo>
                <a:lnTo>
                  <a:pt x="0" y="327"/>
                </a:lnTo>
                <a:lnTo>
                  <a:pt x="22" y="284"/>
                </a:lnTo>
                <a:lnTo>
                  <a:pt x="46" y="247"/>
                </a:lnTo>
                <a:lnTo>
                  <a:pt x="73" y="250"/>
                </a:lnTo>
                <a:lnTo>
                  <a:pt x="94" y="265"/>
                </a:lnTo>
                <a:lnTo>
                  <a:pt x="150" y="259"/>
                </a:lnTo>
                <a:lnTo>
                  <a:pt x="198" y="222"/>
                </a:lnTo>
                <a:lnTo>
                  <a:pt x="198" y="196"/>
                </a:lnTo>
                <a:lnTo>
                  <a:pt x="230" y="190"/>
                </a:lnTo>
                <a:lnTo>
                  <a:pt x="250" y="157"/>
                </a:lnTo>
                <a:lnTo>
                  <a:pt x="253" y="111"/>
                </a:lnTo>
                <a:lnTo>
                  <a:pt x="262" y="95"/>
                </a:lnTo>
                <a:lnTo>
                  <a:pt x="293" y="85"/>
                </a:lnTo>
                <a:lnTo>
                  <a:pt x="312" y="55"/>
                </a:lnTo>
                <a:lnTo>
                  <a:pt x="333" y="28"/>
                </a:lnTo>
                <a:lnTo>
                  <a:pt x="375" y="31"/>
                </a:lnTo>
                <a:lnTo>
                  <a:pt x="401" y="8"/>
                </a:lnTo>
                <a:lnTo>
                  <a:pt x="443" y="28"/>
                </a:lnTo>
                <a:lnTo>
                  <a:pt x="484" y="18"/>
                </a:lnTo>
                <a:lnTo>
                  <a:pt x="521" y="0"/>
                </a:lnTo>
                <a:lnTo>
                  <a:pt x="553" y="23"/>
                </a:lnTo>
                <a:lnTo>
                  <a:pt x="590" y="59"/>
                </a:lnTo>
                <a:lnTo>
                  <a:pt x="614" y="95"/>
                </a:lnTo>
                <a:lnTo>
                  <a:pt x="643" y="104"/>
                </a:lnTo>
                <a:lnTo>
                  <a:pt x="680" y="85"/>
                </a:lnTo>
                <a:lnTo>
                  <a:pt x="713" y="50"/>
                </a:lnTo>
                <a:lnTo>
                  <a:pt x="785" y="50"/>
                </a:lnTo>
                <a:lnTo>
                  <a:pt x="824" y="77"/>
                </a:lnTo>
                <a:lnTo>
                  <a:pt x="851" y="57"/>
                </a:lnTo>
                <a:lnTo>
                  <a:pt x="889" y="38"/>
                </a:lnTo>
                <a:lnTo>
                  <a:pt x="935" y="35"/>
                </a:lnTo>
                <a:lnTo>
                  <a:pt x="986" y="38"/>
                </a:lnTo>
                <a:lnTo>
                  <a:pt x="1025" y="63"/>
                </a:lnTo>
                <a:lnTo>
                  <a:pt x="1054" y="95"/>
                </a:lnTo>
                <a:lnTo>
                  <a:pt x="1096" y="127"/>
                </a:lnTo>
                <a:lnTo>
                  <a:pt x="1132" y="138"/>
                </a:lnTo>
                <a:lnTo>
                  <a:pt x="1131" y="163"/>
                </a:lnTo>
                <a:lnTo>
                  <a:pt x="1088" y="273"/>
                </a:lnTo>
                <a:lnTo>
                  <a:pt x="1065" y="358"/>
                </a:lnTo>
                <a:close/>
              </a:path>
            </a:pathLst>
          </a:custGeom>
          <a:pattFill prst="pct75">
            <a:fgClr>
              <a:srgbClr val="4BACC6"/>
            </a:fgClr>
            <a:bgClr>
              <a:schemeClr val="bg1"/>
            </a:bgClr>
          </a:pattFill>
          <a:ln w="6350">
            <a:solidFill>
              <a:srgbClr val="FFFFFF"/>
            </a:solidFill>
            <a:round/>
            <a:headEnd/>
            <a:tailEnd/>
          </a:ln>
        </p:spPr>
        <p:txBody>
          <a:bodyPr/>
          <a:lstStyle/>
          <a:p>
            <a:pPr fontAlgn="auto">
              <a:spcBef>
                <a:spcPts val="0"/>
              </a:spcBef>
              <a:spcAft>
                <a:spcPts val="0"/>
              </a:spcAft>
            </a:pPr>
            <a:endParaRPr lang="en-US" kern="0">
              <a:solidFill>
                <a:sysClr val="windowText" lastClr="000000"/>
              </a:solidFill>
              <a:latin typeface="Calibri"/>
            </a:endParaRPr>
          </a:p>
        </p:txBody>
      </p:sp>
      <p:sp>
        <p:nvSpPr>
          <p:cNvPr id="54" name="Freeform 101"/>
          <p:cNvSpPr>
            <a:spLocks noChangeAspect="1"/>
          </p:cNvSpPr>
          <p:nvPr/>
        </p:nvSpPr>
        <p:spPr bwMode="gray">
          <a:xfrm>
            <a:off x="5372452" y="4028659"/>
            <a:ext cx="2406102" cy="1650791"/>
          </a:xfrm>
          <a:custGeom>
            <a:avLst/>
            <a:gdLst>
              <a:gd name="T0" fmla="*/ 46 w 1952"/>
              <a:gd name="T1" fmla="*/ 37 h 1356"/>
              <a:gd name="T2" fmla="*/ 41 w 1952"/>
              <a:gd name="T3" fmla="*/ 35 h 1356"/>
              <a:gd name="T4" fmla="*/ 39 w 1952"/>
              <a:gd name="T5" fmla="*/ 34 h 1356"/>
              <a:gd name="T6" fmla="*/ 34 w 1952"/>
              <a:gd name="T7" fmla="*/ 36 h 1356"/>
              <a:gd name="T8" fmla="*/ 30 w 1952"/>
              <a:gd name="T9" fmla="*/ 38 h 1356"/>
              <a:gd name="T10" fmla="*/ 21 w 1952"/>
              <a:gd name="T11" fmla="*/ 37 h 1356"/>
              <a:gd name="T12" fmla="*/ 16 w 1952"/>
              <a:gd name="T13" fmla="*/ 36 h 1356"/>
              <a:gd name="T14" fmla="*/ 16 w 1952"/>
              <a:gd name="T15" fmla="*/ 34 h 1356"/>
              <a:gd name="T16" fmla="*/ 14 w 1952"/>
              <a:gd name="T17" fmla="*/ 33 h 1356"/>
              <a:gd name="T18" fmla="*/ 14 w 1952"/>
              <a:gd name="T19" fmla="*/ 30 h 1356"/>
              <a:gd name="T20" fmla="*/ 12 w 1952"/>
              <a:gd name="T21" fmla="*/ 30 h 1356"/>
              <a:gd name="T22" fmla="*/ 7 w 1952"/>
              <a:gd name="T23" fmla="*/ 28 h 1356"/>
              <a:gd name="T24" fmla="*/ 7 w 1952"/>
              <a:gd name="T25" fmla="*/ 26 h 1356"/>
              <a:gd name="T26" fmla="*/ 5 w 1952"/>
              <a:gd name="T27" fmla="*/ 25 h 1356"/>
              <a:gd name="T28" fmla="*/ 4 w 1952"/>
              <a:gd name="T29" fmla="*/ 21 h 1356"/>
              <a:gd name="T30" fmla="*/ 2 w 1952"/>
              <a:gd name="T31" fmla="*/ 19 h 1356"/>
              <a:gd name="T32" fmla="*/ 0 w 1952"/>
              <a:gd name="T33" fmla="*/ 18 h 1356"/>
              <a:gd name="T34" fmla="*/ 4 w 1952"/>
              <a:gd name="T35" fmla="*/ 17 h 1356"/>
              <a:gd name="T36" fmla="*/ 6 w 1952"/>
              <a:gd name="T37" fmla="*/ 14 h 1356"/>
              <a:gd name="T38" fmla="*/ 8 w 1952"/>
              <a:gd name="T39" fmla="*/ 12 h 1356"/>
              <a:gd name="T40" fmla="*/ 9 w 1952"/>
              <a:gd name="T41" fmla="*/ 9 h 1356"/>
              <a:gd name="T42" fmla="*/ 10 w 1952"/>
              <a:gd name="T43" fmla="*/ 7 h 1356"/>
              <a:gd name="T44" fmla="*/ 11 w 1952"/>
              <a:gd name="T45" fmla="*/ 5 h 1356"/>
              <a:gd name="T46" fmla="*/ 14 w 1952"/>
              <a:gd name="T47" fmla="*/ 4 h 1356"/>
              <a:gd name="T48" fmla="*/ 15 w 1952"/>
              <a:gd name="T49" fmla="*/ 2 h 1356"/>
              <a:gd name="T50" fmla="*/ 17 w 1952"/>
              <a:gd name="T51" fmla="*/ 2 h 1356"/>
              <a:gd name="T52" fmla="*/ 22 w 1952"/>
              <a:gd name="T53" fmla="*/ 3 h 1356"/>
              <a:gd name="T54" fmla="*/ 25 w 1952"/>
              <a:gd name="T55" fmla="*/ 2 h 1356"/>
              <a:gd name="T56" fmla="*/ 27 w 1952"/>
              <a:gd name="T57" fmla="*/ 4 h 1356"/>
              <a:gd name="T58" fmla="*/ 30 w 1952"/>
              <a:gd name="T59" fmla="*/ 2 h 1356"/>
              <a:gd name="T60" fmla="*/ 36 w 1952"/>
              <a:gd name="T61" fmla="*/ 0 h 1356"/>
              <a:gd name="T62" fmla="*/ 37 w 1952"/>
              <a:gd name="T63" fmla="*/ 0 h 1356"/>
              <a:gd name="T64" fmla="*/ 40 w 1952"/>
              <a:gd name="T65" fmla="*/ 2 h 1356"/>
              <a:gd name="T66" fmla="*/ 41 w 1952"/>
              <a:gd name="T67" fmla="*/ 6 h 1356"/>
              <a:gd name="T68" fmla="*/ 44 w 1952"/>
              <a:gd name="T69" fmla="*/ 10 h 1356"/>
              <a:gd name="T70" fmla="*/ 45 w 1952"/>
              <a:gd name="T71" fmla="*/ 15 h 1356"/>
              <a:gd name="T72" fmla="*/ 45 w 1952"/>
              <a:gd name="T73" fmla="*/ 19 h 1356"/>
              <a:gd name="T74" fmla="*/ 45 w 1952"/>
              <a:gd name="T75" fmla="*/ 21 h 1356"/>
              <a:gd name="T76" fmla="*/ 45 w 1952"/>
              <a:gd name="T77" fmla="*/ 23 h 1356"/>
              <a:gd name="T78" fmla="*/ 48 w 1952"/>
              <a:gd name="T79" fmla="*/ 25 h 1356"/>
              <a:gd name="T80" fmla="*/ 50 w 1952"/>
              <a:gd name="T81" fmla="*/ 24 h 1356"/>
              <a:gd name="T82" fmla="*/ 52 w 1952"/>
              <a:gd name="T83" fmla="*/ 23 h 1356"/>
              <a:gd name="T84" fmla="*/ 54 w 1952"/>
              <a:gd name="T85" fmla="*/ 24 h 1356"/>
              <a:gd name="T86" fmla="*/ 54 w 1952"/>
              <a:gd name="T87" fmla="*/ 26 h 1356"/>
              <a:gd name="T88" fmla="*/ 53 w 1952"/>
              <a:gd name="T89" fmla="*/ 28 h 1356"/>
              <a:gd name="T90" fmla="*/ 52 w 1952"/>
              <a:gd name="T91" fmla="*/ 29 h 1356"/>
              <a:gd name="T92" fmla="*/ 50 w 1952"/>
              <a:gd name="T93" fmla="*/ 31 h 1356"/>
              <a:gd name="T94" fmla="*/ 49 w 1952"/>
              <a:gd name="T95" fmla="*/ 31 h 1356"/>
              <a:gd name="T96" fmla="*/ 50 w 1952"/>
              <a:gd name="T97" fmla="*/ 29 h 1356"/>
              <a:gd name="T98" fmla="*/ 50 w 1952"/>
              <a:gd name="T99" fmla="*/ 27 h 1356"/>
              <a:gd name="T100" fmla="*/ 49 w 1952"/>
              <a:gd name="T101" fmla="*/ 31 h 1356"/>
              <a:gd name="T102" fmla="*/ 48 w 1952"/>
              <a:gd name="T103" fmla="*/ 33 h 1356"/>
              <a:gd name="T104" fmla="*/ 48 w 1952"/>
              <a:gd name="T105" fmla="*/ 36 h 13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52"/>
              <a:gd name="T160" fmla="*/ 0 h 1356"/>
              <a:gd name="T161" fmla="*/ 1952 w 1952"/>
              <a:gd name="T162" fmla="*/ 1356 h 13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52" h="1356">
                <a:moveTo>
                  <a:pt x="1740" y="1324"/>
                </a:moveTo>
                <a:lnTo>
                  <a:pt x="1675" y="1330"/>
                </a:lnTo>
                <a:lnTo>
                  <a:pt x="1597" y="1277"/>
                </a:lnTo>
                <a:lnTo>
                  <a:pt x="1489" y="1247"/>
                </a:lnTo>
                <a:lnTo>
                  <a:pt x="1464" y="1228"/>
                </a:lnTo>
                <a:lnTo>
                  <a:pt x="1392" y="1226"/>
                </a:lnTo>
                <a:lnTo>
                  <a:pt x="1298" y="1254"/>
                </a:lnTo>
                <a:lnTo>
                  <a:pt x="1216" y="1293"/>
                </a:lnTo>
                <a:lnTo>
                  <a:pt x="1147" y="1340"/>
                </a:lnTo>
                <a:lnTo>
                  <a:pt x="1085" y="1356"/>
                </a:lnTo>
                <a:lnTo>
                  <a:pt x="920" y="1329"/>
                </a:lnTo>
                <a:lnTo>
                  <a:pt x="767" y="1326"/>
                </a:lnTo>
                <a:lnTo>
                  <a:pt x="639" y="1312"/>
                </a:lnTo>
                <a:lnTo>
                  <a:pt x="589" y="1312"/>
                </a:lnTo>
                <a:lnTo>
                  <a:pt x="549" y="1279"/>
                </a:lnTo>
                <a:lnTo>
                  <a:pt x="573" y="1226"/>
                </a:lnTo>
                <a:lnTo>
                  <a:pt x="526" y="1210"/>
                </a:lnTo>
                <a:lnTo>
                  <a:pt x="490" y="1200"/>
                </a:lnTo>
                <a:lnTo>
                  <a:pt x="460" y="1139"/>
                </a:lnTo>
                <a:lnTo>
                  <a:pt x="499" y="1099"/>
                </a:lnTo>
                <a:lnTo>
                  <a:pt x="473" y="1058"/>
                </a:lnTo>
                <a:lnTo>
                  <a:pt x="429" y="1091"/>
                </a:lnTo>
                <a:lnTo>
                  <a:pt x="323" y="1054"/>
                </a:lnTo>
                <a:lnTo>
                  <a:pt x="266" y="1009"/>
                </a:lnTo>
                <a:lnTo>
                  <a:pt x="262" y="952"/>
                </a:lnTo>
                <a:lnTo>
                  <a:pt x="253" y="917"/>
                </a:lnTo>
                <a:lnTo>
                  <a:pt x="223" y="897"/>
                </a:lnTo>
                <a:lnTo>
                  <a:pt x="183" y="887"/>
                </a:lnTo>
                <a:lnTo>
                  <a:pt x="149" y="837"/>
                </a:lnTo>
                <a:lnTo>
                  <a:pt x="133" y="768"/>
                </a:lnTo>
                <a:lnTo>
                  <a:pt x="111" y="725"/>
                </a:lnTo>
                <a:lnTo>
                  <a:pt x="73" y="680"/>
                </a:lnTo>
                <a:lnTo>
                  <a:pt x="18" y="655"/>
                </a:lnTo>
                <a:lnTo>
                  <a:pt x="0" y="641"/>
                </a:lnTo>
                <a:lnTo>
                  <a:pt x="12" y="641"/>
                </a:lnTo>
                <a:lnTo>
                  <a:pt x="131" y="604"/>
                </a:lnTo>
                <a:lnTo>
                  <a:pt x="190" y="578"/>
                </a:lnTo>
                <a:lnTo>
                  <a:pt x="217" y="511"/>
                </a:lnTo>
                <a:lnTo>
                  <a:pt x="245" y="474"/>
                </a:lnTo>
                <a:lnTo>
                  <a:pt x="275" y="416"/>
                </a:lnTo>
                <a:lnTo>
                  <a:pt x="294" y="367"/>
                </a:lnTo>
                <a:lnTo>
                  <a:pt x="339" y="316"/>
                </a:lnTo>
                <a:lnTo>
                  <a:pt x="348" y="274"/>
                </a:lnTo>
                <a:lnTo>
                  <a:pt x="370" y="236"/>
                </a:lnTo>
                <a:lnTo>
                  <a:pt x="372" y="208"/>
                </a:lnTo>
                <a:lnTo>
                  <a:pt x="411" y="168"/>
                </a:lnTo>
                <a:lnTo>
                  <a:pt x="465" y="146"/>
                </a:lnTo>
                <a:lnTo>
                  <a:pt x="493" y="146"/>
                </a:lnTo>
                <a:lnTo>
                  <a:pt x="520" y="119"/>
                </a:lnTo>
                <a:lnTo>
                  <a:pt x="535" y="93"/>
                </a:lnTo>
                <a:lnTo>
                  <a:pt x="563" y="82"/>
                </a:lnTo>
                <a:lnTo>
                  <a:pt x="626" y="82"/>
                </a:lnTo>
                <a:lnTo>
                  <a:pt x="693" y="93"/>
                </a:lnTo>
                <a:lnTo>
                  <a:pt x="783" y="100"/>
                </a:lnTo>
                <a:lnTo>
                  <a:pt x="839" y="84"/>
                </a:lnTo>
                <a:lnTo>
                  <a:pt x="896" y="82"/>
                </a:lnTo>
                <a:lnTo>
                  <a:pt x="939" y="119"/>
                </a:lnTo>
                <a:lnTo>
                  <a:pt x="974" y="139"/>
                </a:lnTo>
                <a:lnTo>
                  <a:pt x="1036" y="96"/>
                </a:lnTo>
                <a:lnTo>
                  <a:pt x="1097" y="79"/>
                </a:lnTo>
                <a:lnTo>
                  <a:pt x="1161" y="78"/>
                </a:lnTo>
                <a:lnTo>
                  <a:pt x="1288" y="0"/>
                </a:lnTo>
                <a:lnTo>
                  <a:pt x="1315" y="5"/>
                </a:lnTo>
                <a:lnTo>
                  <a:pt x="1341" y="2"/>
                </a:lnTo>
                <a:lnTo>
                  <a:pt x="1388" y="41"/>
                </a:lnTo>
                <a:lnTo>
                  <a:pt x="1437" y="91"/>
                </a:lnTo>
                <a:lnTo>
                  <a:pt x="1468" y="141"/>
                </a:lnTo>
                <a:lnTo>
                  <a:pt x="1480" y="204"/>
                </a:lnTo>
                <a:lnTo>
                  <a:pt x="1523" y="282"/>
                </a:lnTo>
                <a:lnTo>
                  <a:pt x="1577" y="362"/>
                </a:lnTo>
                <a:lnTo>
                  <a:pt x="1616" y="437"/>
                </a:lnTo>
                <a:lnTo>
                  <a:pt x="1636" y="547"/>
                </a:lnTo>
                <a:lnTo>
                  <a:pt x="1636" y="617"/>
                </a:lnTo>
                <a:lnTo>
                  <a:pt x="1625" y="680"/>
                </a:lnTo>
                <a:lnTo>
                  <a:pt x="1636" y="725"/>
                </a:lnTo>
                <a:lnTo>
                  <a:pt x="1640" y="768"/>
                </a:lnTo>
                <a:lnTo>
                  <a:pt x="1641" y="824"/>
                </a:lnTo>
                <a:lnTo>
                  <a:pt x="1640" y="837"/>
                </a:lnTo>
                <a:lnTo>
                  <a:pt x="1673" y="833"/>
                </a:lnTo>
                <a:lnTo>
                  <a:pt x="1720" y="897"/>
                </a:lnTo>
                <a:lnTo>
                  <a:pt x="1759" y="894"/>
                </a:lnTo>
                <a:lnTo>
                  <a:pt x="1798" y="865"/>
                </a:lnTo>
                <a:lnTo>
                  <a:pt x="1855" y="856"/>
                </a:lnTo>
                <a:lnTo>
                  <a:pt x="1888" y="842"/>
                </a:lnTo>
                <a:lnTo>
                  <a:pt x="1920" y="844"/>
                </a:lnTo>
                <a:lnTo>
                  <a:pt x="1941" y="856"/>
                </a:lnTo>
                <a:lnTo>
                  <a:pt x="1952" y="883"/>
                </a:lnTo>
                <a:lnTo>
                  <a:pt x="1949" y="948"/>
                </a:lnTo>
                <a:lnTo>
                  <a:pt x="1943" y="989"/>
                </a:lnTo>
                <a:lnTo>
                  <a:pt x="1930" y="1009"/>
                </a:lnTo>
                <a:lnTo>
                  <a:pt x="1912" y="1030"/>
                </a:lnTo>
                <a:lnTo>
                  <a:pt x="1875" y="1038"/>
                </a:lnTo>
                <a:lnTo>
                  <a:pt x="1836" y="1065"/>
                </a:lnTo>
                <a:lnTo>
                  <a:pt x="1808" y="1104"/>
                </a:lnTo>
                <a:lnTo>
                  <a:pt x="1780" y="1128"/>
                </a:lnTo>
                <a:lnTo>
                  <a:pt x="1771" y="1105"/>
                </a:lnTo>
                <a:lnTo>
                  <a:pt x="1796" y="1078"/>
                </a:lnTo>
                <a:lnTo>
                  <a:pt x="1818" y="1032"/>
                </a:lnTo>
                <a:lnTo>
                  <a:pt x="1818" y="979"/>
                </a:lnTo>
                <a:lnTo>
                  <a:pt x="1789" y="979"/>
                </a:lnTo>
                <a:lnTo>
                  <a:pt x="1775" y="1065"/>
                </a:lnTo>
                <a:lnTo>
                  <a:pt x="1758" y="1112"/>
                </a:lnTo>
                <a:lnTo>
                  <a:pt x="1751" y="1152"/>
                </a:lnTo>
                <a:lnTo>
                  <a:pt x="1740" y="1185"/>
                </a:lnTo>
                <a:lnTo>
                  <a:pt x="1740" y="1252"/>
                </a:lnTo>
                <a:lnTo>
                  <a:pt x="1735" y="1281"/>
                </a:lnTo>
                <a:lnTo>
                  <a:pt x="1740" y="1324"/>
                </a:lnTo>
                <a:close/>
              </a:path>
            </a:pathLst>
          </a:custGeom>
          <a:pattFill prst="pct75">
            <a:fgClr>
              <a:srgbClr val="4BACC6"/>
            </a:fgClr>
            <a:bgClr>
              <a:schemeClr val="bg1"/>
            </a:bgClr>
          </a:pattFill>
          <a:ln w="6350">
            <a:solidFill>
              <a:srgbClr val="FFFFFF"/>
            </a:solidFill>
            <a:round/>
            <a:headEnd/>
            <a:tailEnd/>
          </a:ln>
        </p:spPr>
        <p:txBody>
          <a:bodyPr/>
          <a:lstStyle/>
          <a:p>
            <a:pPr fontAlgn="auto">
              <a:spcBef>
                <a:spcPts val="0"/>
              </a:spcBef>
              <a:spcAft>
                <a:spcPts val="0"/>
              </a:spcAft>
            </a:pPr>
            <a:endParaRPr lang="en-US" kern="0">
              <a:solidFill>
                <a:sysClr val="windowText" lastClr="000000"/>
              </a:solidFill>
              <a:latin typeface="Calibri"/>
            </a:endParaRPr>
          </a:p>
        </p:txBody>
      </p:sp>
      <p:grpSp>
        <p:nvGrpSpPr>
          <p:cNvPr id="55" name="Group 124"/>
          <p:cNvGrpSpPr>
            <a:grpSpLocks noChangeAspect="1"/>
          </p:cNvGrpSpPr>
          <p:nvPr/>
        </p:nvGrpSpPr>
        <p:grpSpPr bwMode="auto">
          <a:xfrm>
            <a:off x="3747405" y="4831848"/>
            <a:ext cx="1488083" cy="1413905"/>
            <a:chOff x="2781" y="2744"/>
            <a:chExt cx="201" cy="191"/>
          </a:xfrm>
        </p:grpSpPr>
        <p:sp>
          <p:nvSpPr>
            <p:cNvPr id="56" name="Freeform 125"/>
            <p:cNvSpPr>
              <a:spLocks noChangeAspect="1"/>
            </p:cNvSpPr>
            <p:nvPr/>
          </p:nvSpPr>
          <p:spPr bwMode="gray">
            <a:xfrm>
              <a:off x="2781" y="2744"/>
              <a:ext cx="201" cy="168"/>
            </a:xfrm>
            <a:custGeom>
              <a:avLst/>
              <a:gdLst>
                <a:gd name="T0" fmla="*/ 27 w 1204"/>
                <a:gd name="T1" fmla="*/ 7 h 1031"/>
                <a:gd name="T2" fmla="*/ 22 w 1204"/>
                <a:gd name="T3" fmla="*/ 5 h 1031"/>
                <a:gd name="T4" fmla="*/ 19 w 1204"/>
                <a:gd name="T5" fmla="*/ 1 h 1031"/>
                <a:gd name="T6" fmla="*/ 17 w 1204"/>
                <a:gd name="T7" fmla="*/ 1 h 1031"/>
                <a:gd name="T8" fmla="*/ 15 w 1204"/>
                <a:gd name="T9" fmla="*/ 0 h 1031"/>
                <a:gd name="T10" fmla="*/ 16 w 1204"/>
                <a:gd name="T11" fmla="*/ 2 h 1031"/>
                <a:gd name="T12" fmla="*/ 14 w 1204"/>
                <a:gd name="T13" fmla="*/ 2 h 1031"/>
                <a:gd name="T14" fmla="*/ 12 w 1204"/>
                <a:gd name="T15" fmla="*/ 4 h 1031"/>
                <a:gd name="T16" fmla="*/ 12 w 1204"/>
                <a:gd name="T17" fmla="*/ 6 h 1031"/>
                <a:gd name="T18" fmla="*/ 10 w 1204"/>
                <a:gd name="T19" fmla="*/ 8 h 1031"/>
                <a:gd name="T20" fmla="*/ 10 w 1204"/>
                <a:gd name="T21" fmla="*/ 10 h 1031"/>
                <a:gd name="T22" fmla="*/ 9 w 1204"/>
                <a:gd name="T23" fmla="*/ 10 h 1031"/>
                <a:gd name="T24" fmla="*/ 8 w 1204"/>
                <a:gd name="T25" fmla="*/ 9 h 1031"/>
                <a:gd name="T26" fmla="*/ 6 w 1204"/>
                <a:gd name="T27" fmla="*/ 8 h 1031"/>
                <a:gd name="T28" fmla="*/ 3 w 1204"/>
                <a:gd name="T29" fmla="*/ 10 h 1031"/>
                <a:gd name="T30" fmla="*/ 1 w 1204"/>
                <a:gd name="T31" fmla="*/ 10 h 1031"/>
                <a:gd name="T32" fmla="*/ 2 w 1204"/>
                <a:gd name="T33" fmla="*/ 14 h 1031"/>
                <a:gd name="T34" fmla="*/ 4 w 1204"/>
                <a:gd name="T35" fmla="*/ 12 h 1031"/>
                <a:gd name="T36" fmla="*/ 7 w 1204"/>
                <a:gd name="T37" fmla="*/ 12 h 1031"/>
                <a:gd name="T38" fmla="*/ 8 w 1204"/>
                <a:gd name="T39" fmla="*/ 13 h 1031"/>
                <a:gd name="T40" fmla="*/ 11 w 1204"/>
                <a:gd name="T41" fmla="*/ 18 h 1031"/>
                <a:gd name="T42" fmla="*/ 10 w 1204"/>
                <a:gd name="T43" fmla="*/ 20 h 1031"/>
                <a:gd name="T44" fmla="*/ 12 w 1204"/>
                <a:gd name="T45" fmla="*/ 22 h 1031"/>
                <a:gd name="T46" fmla="*/ 14 w 1204"/>
                <a:gd name="T47" fmla="*/ 25 h 1031"/>
                <a:gd name="T48" fmla="*/ 19 w 1204"/>
                <a:gd name="T49" fmla="*/ 26 h 1031"/>
                <a:gd name="T50" fmla="*/ 23 w 1204"/>
                <a:gd name="T51" fmla="*/ 29 h 1031"/>
                <a:gd name="T52" fmla="*/ 21 w 1204"/>
                <a:gd name="T53" fmla="*/ 25 h 1031"/>
                <a:gd name="T54" fmla="*/ 18 w 1204"/>
                <a:gd name="T55" fmla="*/ 22 h 1031"/>
                <a:gd name="T56" fmla="*/ 16 w 1204"/>
                <a:gd name="T57" fmla="*/ 20 h 1031"/>
                <a:gd name="T58" fmla="*/ 15 w 1204"/>
                <a:gd name="T59" fmla="*/ 18 h 1031"/>
                <a:gd name="T60" fmla="*/ 15 w 1204"/>
                <a:gd name="T61" fmla="*/ 16 h 1031"/>
                <a:gd name="T62" fmla="*/ 13 w 1204"/>
                <a:gd name="T63" fmla="*/ 14 h 1031"/>
                <a:gd name="T64" fmla="*/ 13 w 1204"/>
                <a:gd name="T65" fmla="*/ 13 h 1031"/>
                <a:gd name="T66" fmla="*/ 13 w 1204"/>
                <a:gd name="T67" fmla="*/ 10 h 1031"/>
                <a:gd name="T68" fmla="*/ 16 w 1204"/>
                <a:gd name="T69" fmla="*/ 12 h 1031"/>
                <a:gd name="T70" fmla="*/ 19 w 1204"/>
                <a:gd name="T71" fmla="*/ 11 h 1031"/>
                <a:gd name="T72" fmla="*/ 21 w 1204"/>
                <a:gd name="T73" fmla="*/ 11 h 1031"/>
                <a:gd name="T74" fmla="*/ 22 w 1204"/>
                <a:gd name="T75" fmla="*/ 11 h 1031"/>
                <a:gd name="T76" fmla="*/ 24 w 1204"/>
                <a:gd name="T77" fmla="*/ 11 h 1031"/>
                <a:gd name="T78" fmla="*/ 26 w 1204"/>
                <a:gd name="T79" fmla="*/ 11 h 1031"/>
                <a:gd name="T80" fmla="*/ 27 w 1204"/>
                <a:gd name="T81" fmla="*/ 12 h 1031"/>
                <a:gd name="T82" fmla="*/ 28 w 1204"/>
                <a:gd name="T83" fmla="*/ 12 h 1031"/>
                <a:gd name="T84" fmla="*/ 29 w 1204"/>
                <a:gd name="T85" fmla="*/ 12 h 1031"/>
                <a:gd name="T86" fmla="*/ 30 w 1204"/>
                <a:gd name="T87" fmla="*/ 13 h 1031"/>
                <a:gd name="T88" fmla="*/ 32 w 1204"/>
                <a:gd name="T89" fmla="*/ 13 h 1031"/>
                <a:gd name="T90" fmla="*/ 32 w 1204"/>
                <a:gd name="T91" fmla="*/ 11 h 1031"/>
                <a:gd name="T92" fmla="*/ 32 w 1204"/>
                <a:gd name="T93" fmla="*/ 11 h 1031"/>
                <a:gd name="T94" fmla="*/ 34 w 1204"/>
                <a:gd name="T95" fmla="*/ 10 h 1031"/>
                <a:gd name="T96" fmla="*/ 33 w 1204"/>
                <a:gd name="T97" fmla="*/ 10 h 1031"/>
                <a:gd name="T98" fmla="*/ 32 w 1204"/>
                <a:gd name="T99" fmla="*/ 10 h 1031"/>
                <a:gd name="T100" fmla="*/ 31 w 1204"/>
                <a:gd name="T101" fmla="*/ 9 h 1031"/>
                <a:gd name="T102" fmla="*/ 31 w 1204"/>
                <a:gd name="T103" fmla="*/ 9 h 1031"/>
                <a:gd name="T104" fmla="*/ 31 w 1204"/>
                <a:gd name="T105" fmla="*/ 8 h 1031"/>
                <a:gd name="T106" fmla="*/ 31 w 1204"/>
                <a:gd name="T107" fmla="*/ 8 h 1031"/>
                <a:gd name="T108" fmla="*/ 30 w 1204"/>
                <a:gd name="T109" fmla="*/ 8 h 1031"/>
                <a:gd name="T110" fmla="*/ 30 w 1204"/>
                <a:gd name="T111" fmla="*/ 7 h 1031"/>
                <a:gd name="T112" fmla="*/ 30 w 1204"/>
                <a:gd name="T113" fmla="*/ 5 h 10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04"/>
                <a:gd name="T172" fmla="*/ 0 h 1031"/>
                <a:gd name="T173" fmla="*/ 1204 w 1204"/>
                <a:gd name="T174" fmla="*/ 1031 h 103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04" h="1031">
                  <a:moveTo>
                    <a:pt x="1063" y="189"/>
                  </a:moveTo>
                  <a:lnTo>
                    <a:pt x="1015" y="217"/>
                  </a:lnTo>
                  <a:lnTo>
                    <a:pt x="966" y="231"/>
                  </a:lnTo>
                  <a:lnTo>
                    <a:pt x="901" y="236"/>
                  </a:lnTo>
                  <a:lnTo>
                    <a:pt x="846" y="199"/>
                  </a:lnTo>
                  <a:lnTo>
                    <a:pt x="803" y="186"/>
                  </a:lnTo>
                  <a:lnTo>
                    <a:pt x="761" y="129"/>
                  </a:lnTo>
                  <a:lnTo>
                    <a:pt x="708" y="102"/>
                  </a:lnTo>
                  <a:lnTo>
                    <a:pt x="669" y="46"/>
                  </a:lnTo>
                  <a:lnTo>
                    <a:pt x="627" y="25"/>
                  </a:lnTo>
                  <a:lnTo>
                    <a:pt x="623" y="18"/>
                  </a:lnTo>
                  <a:lnTo>
                    <a:pt x="611" y="25"/>
                  </a:lnTo>
                  <a:lnTo>
                    <a:pt x="578" y="1"/>
                  </a:lnTo>
                  <a:lnTo>
                    <a:pt x="564" y="0"/>
                  </a:lnTo>
                  <a:lnTo>
                    <a:pt x="550" y="14"/>
                  </a:lnTo>
                  <a:lnTo>
                    <a:pt x="550" y="31"/>
                  </a:lnTo>
                  <a:lnTo>
                    <a:pt x="557" y="56"/>
                  </a:lnTo>
                  <a:lnTo>
                    <a:pt x="555" y="60"/>
                  </a:lnTo>
                  <a:lnTo>
                    <a:pt x="542" y="55"/>
                  </a:lnTo>
                  <a:lnTo>
                    <a:pt x="516" y="55"/>
                  </a:lnTo>
                  <a:lnTo>
                    <a:pt x="513" y="72"/>
                  </a:lnTo>
                  <a:lnTo>
                    <a:pt x="502" y="83"/>
                  </a:lnTo>
                  <a:lnTo>
                    <a:pt x="428" y="107"/>
                  </a:lnTo>
                  <a:lnTo>
                    <a:pt x="416" y="128"/>
                  </a:lnTo>
                  <a:lnTo>
                    <a:pt x="417" y="143"/>
                  </a:lnTo>
                  <a:lnTo>
                    <a:pt x="441" y="166"/>
                  </a:lnTo>
                  <a:lnTo>
                    <a:pt x="440" y="209"/>
                  </a:lnTo>
                  <a:lnTo>
                    <a:pt x="424" y="237"/>
                  </a:lnTo>
                  <a:lnTo>
                    <a:pt x="392" y="239"/>
                  </a:lnTo>
                  <a:lnTo>
                    <a:pt x="352" y="274"/>
                  </a:lnTo>
                  <a:lnTo>
                    <a:pt x="365" y="292"/>
                  </a:lnTo>
                  <a:lnTo>
                    <a:pt x="351" y="311"/>
                  </a:lnTo>
                  <a:lnTo>
                    <a:pt x="354" y="356"/>
                  </a:lnTo>
                  <a:lnTo>
                    <a:pt x="335" y="370"/>
                  </a:lnTo>
                  <a:lnTo>
                    <a:pt x="323" y="370"/>
                  </a:lnTo>
                  <a:lnTo>
                    <a:pt x="305" y="349"/>
                  </a:lnTo>
                  <a:lnTo>
                    <a:pt x="289" y="347"/>
                  </a:lnTo>
                  <a:lnTo>
                    <a:pt x="283" y="337"/>
                  </a:lnTo>
                  <a:lnTo>
                    <a:pt x="273" y="336"/>
                  </a:lnTo>
                  <a:lnTo>
                    <a:pt x="272" y="352"/>
                  </a:lnTo>
                  <a:lnTo>
                    <a:pt x="256" y="354"/>
                  </a:lnTo>
                  <a:lnTo>
                    <a:pt x="213" y="284"/>
                  </a:lnTo>
                  <a:lnTo>
                    <a:pt x="202" y="283"/>
                  </a:lnTo>
                  <a:lnTo>
                    <a:pt x="174" y="341"/>
                  </a:lnTo>
                  <a:lnTo>
                    <a:pt x="110" y="343"/>
                  </a:lnTo>
                  <a:lnTo>
                    <a:pt x="90" y="324"/>
                  </a:lnTo>
                  <a:lnTo>
                    <a:pt x="82" y="344"/>
                  </a:lnTo>
                  <a:lnTo>
                    <a:pt x="28" y="345"/>
                  </a:lnTo>
                  <a:lnTo>
                    <a:pt x="0" y="323"/>
                  </a:lnTo>
                  <a:lnTo>
                    <a:pt x="14" y="401"/>
                  </a:lnTo>
                  <a:lnTo>
                    <a:pt x="63" y="501"/>
                  </a:lnTo>
                  <a:lnTo>
                    <a:pt x="81" y="514"/>
                  </a:lnTo>
                  <a:lnTo>
                    <a:pt x="102" y="510"/>
                  </a:lnTo>
                  <a:lnTo>
                    <a:pt x="143" y="436"/>
                  </a:lnTo>
                  <a:lnTo>
                    <a:pt x="167" y="368"/>
                  </a:lnTo>
                  <a:lnTo>
                    <a:pt x="213" y="384"/>
                  </a:lnTo>
                  <a:lnTo>
                    <a:pt x="244" y="420"/>
                  </a:lnTo>
                  <a:lnTo>
                    <a:pt x="256" y="420"/>
                  </a:lnTo>
                  <a:lnTo>
                    <a:pt x="272" y="442"/>
                  </a:lnTo>
                  <a:lnTo>
                    <a:pt x="282" y="480"/>
                  </a:lnTo>
                  <a:lnTo>
                    <a:pt x="282" y="534"/>
                  </a:lnTo>
                  <a:lnTo>
                    <a:pt x="311" y="595"/>
                  </a:lnTo>
                  <a:lnTo>
                    <a:pt x="389" y="656"/>
                  </a:lnTo>
                  <a:lnTo>
                    <a:pt x="350" y="665"/>
                  </a:lnTo>
                  <a:lnTo>
                    <a:pt x="339" y="681"/>
                  </a:lnTo>
                  <a:lnTo>
                    <a:pt x="341" y="702"/>
                  </a:lnTo>
                  <a:lnTo>
                    <a:pt x="382" y="755"/>
                  </a:lnTo>
                  <a:lnTo>
                    <a:pt x="419" y="780"/>
                  </a:lnTo>
                  <a:lnTo>
                    <a:pt x="444" y="805"/>
                  </a:lnTo>
                  <a:lnTo>
                    <a:pt x="485" y="825"/>
                  </a:lnTo>
                  <a:lnTo>
                    <a:pt x="501" y="859"/>
                  </a:lnTo>
                  <a:lnTo>
                    <a:pt x="508" y="886"/>
                  </a:lnTo>
                  <a:lnTo>
                    <a:pt x="575" y="884"/>
                  </a:lnTo>
                  <a:lnTo>
                    <a:pt x="620" y="889"/>
                  </a:lnTo>
                  <a:lnTo>
                    <a:pt x="686" y="915"/>
                  </a:lnTo>
                  <a:lnTo>
                    <a:pt x="741" y="956"/>
                  </a:lnTo>
                  <a:lnTo>
                    <a:pt x="788" y="1008"/>
                  </a:lnTo>
                  <a:lnTo>
                    <a:pt x="819" y="1031"/>
                  </a:lnTo>
                  <a:lnTo>
                    <a:pt x="846" y="1015"/>
                  </a:lnTo>
                  <a:lnTo>
                    <a:pt x="762" y="926"/>
                  </a:lnTo>
                  <a:lnTo>
                    <a:pt x="756" y="884"/>
                  </a:lnTo>
                  <a:lnTo>
                    <a:pt x="741" y="869"/>
                  </a:lnTo>
                  <a:lnTo>
                    <a:pt x="721" y="861"/>
                  </a:lnTo>
                  <a:lnTo>
                    <a:pt x="646" y="785"/>
                  </a:lnTo>
                  <a:lnTo>
                    <a:pt x="644" y="767"/>
                  </a:lnTo>
                  <a:lnTo>
                    <a:pt x="609" y="718"/>
                  </a:lnTo>
                  <a:lnTo>
                    <a:pt x="583" y="710"/>
                  </a:lnTo>
                  <a:lnTo>
                    <a:pt x="552" y="661"/>
                  </a:lnTo>
                  <a:lnTo>
                    <a:pt x="535" y="661"/>
                  </a:lnTo>
                  <a:lnTo>
                    <a:pt x="538" y="634"/>
                  </a:lnTo>
                  <a:lnTo>
                    <a:pt x="546" y="625"/>
                  </a:lnTo>
                  <a:lnTo>
                    <a:pt x="531" y="605"/>
                  </a:lnTo>
                  <a:lnTo>
                    <a:pt x="531" y="584"/>
                  </a:lnTo>
                  <a:lnTo>
                    <a:pt x="511" y="561"/>
                  </a:lnTo>
                  <a:lnTo>
                    <a:pt x="496" y="516"/>
                  </a:lnTo>
                  <a:lnTo>
                    <a:pt x="479" y="512"/>
                  </a:lnTo>
                  <a:lnTo>
                    <a:pt x="451" y="488"/>
                  </a:lnTo>
                  <a:lnTo>
                    <a:pt x="452" y="479"/>
                  </a:lnTo>
                  <a:lnTo>
                    <a:pt x="464" y="470"/>
                  </a:lnTo>
                  <a:lnTo>
                    <a:pt x="460" y="456"/>
                  </a:lnTo>
                  <a:lnTo>
                    <a:pt x="461" y="385"/>
                  </a:lnTo>
                  <a:lnTo>
                    <a:pt x="482" y="363"/>
                  </a:lnTo>
                  <a:lnTo>
                    <a:pt x="514" y="369"/>
                  </a:lnTo>
                  <a:lnTo>
                    <a:pt x="517" y="380"/>
                  </a:lnTo>
                  <a:lnTo>
                    <a:pt x="567" y="433"/>
                  </a:lnTo>
                  <a:lnTo>
                    <a:pt x="577" y="435"/>
                  </a:lnTo>
                  <a:lnTo>
                    <a:pt x="612" y="370"/>
                  </a:lnTo>
                  <a:lnTo>
                    <a:pt x="681" y="378"/>
                  </a:lnTo>
                  <a:lnTo>
                    <a:pt x="696" y="358"/>
                  </a:lnTo>
                  <a:lnTo>
                    <a:pt x="702" y="358"/>
                  </a:lnTo>
                  <a:lnTo>
                    <a:pt x="747" y="393"/>
                  </a:lnTo>
                  <a:lnTo>
                    <a:pt x="762" y="393"/>
                  </a:lnTo>
                  <a:lnTo>
                    <a:pt x="770" y="383"/>
                  </a:lnTo>
                  <a:lnTo>
                    <a:pt x="786" y="397"/>
                  </a:lnTo>
                  <a:lnTo>
                    <a:pt x="841" y="405"/>
                  </a:lnTo>
                  <a:lnTo>
                    <a:pt x="846" y="398"/>
                  </a:lnTo>
                  <a:lnTo>
                    <a:pt x="854" y="399"/>
                  </a:lnTo>
                  <a:lnTo>
                    <a:pt x="885" y="424"/>
                  </a:lnTo>
                  <a:lnTo>
                    <a:pt x="896" y="422"/>
                  </a:lnTo>
                  <a:lnTo>
                    <a:pt x="918" y="396"/>
                  </a:lnTo>
                  <a:lnTo>
                    <a:pt x="930" y="399"/>
                  </a:lnTo>
                  <a:lnTo>
                    <a:pt x="945" y="417"/>
                  </a:lnTo>
                  <a:lnTo>
                    <a:pt x="955" y="418"/>
                  </a:lnTo>
                  <a:lnTo>
                    <a:pt x="966" y="402"/>
                  </a:lnTo>
                  <a:lnTo>
                    <a:pt x="1007" y="409"/>
                  </a:lnTo>
                  <a:lnTo>
                    <a:pt x="1021" y="429"/>
                  </a:lnTo>
                  <a:lnTo>
                    <a:pt x="1030" y="422"/>
                  </a:lnTo>
                  <a:lnTo>
                    <a:pt x="1029" y="415"/>
                  </a:lnTo>
                  <a:lnTo>
                    <a:pt x="1055" y="415"/>
                  </a:lnTo>
                  <a:lnTo>
                    <a:pt x="1080" y="444"/>
                  </a:lnTo>
                  <a:lnTo>
                    <a:pt x="1075" y="460"/>
                  </a:lnTo>
                  <a:lnTo>
                    <a:pt x="1076" y="468"/>
                  </a:lnTo>
                  <a:lnTo>
                    <a:pt x="1096" y="484"/>
                  </a:lnTo>
                  <a:lnTo>
                    <a:pt x="1126" y="482"/>
                  </a:lnTo>
                  <a:lnTo>
                    <a:pt x="1149" y="464"/>
                  </a:lnTo>
                  <a:lnTo>
                    <a:pt x="1153" y="447"/>
                  </a:lnTo>
                  <a:lnTo>
                    <a:pt x="1146" y="441"/>
                  </a:lnTo>
                  <a:lnTo>
                    <a:pt x="1140" y="407"/>
                  </a:lnTo>
                  <a:lnTo>
                    <a:pt x="1150" y="395"/>
                  </a:lnTo>
                  <a:lnTo>
                    <a:pt x="1153" y="378"/>
                  </a:lnTo>
                  <a:lnTo>
                    <a:pt x="1162" y="376"/>
                  </a:lnTo>
                  <a:lnTo>
                    <a:pt x="1175" y="379"/>
                  </a:lnTo>
                  <a:lnTo>
                    <a:pt x="1190" y="383"/>
                  </a:lnTo>
                  <a:lnTo>
                    <a:pt x="1204" y="374"/>
                  </a:lnTo>
                  <a:lnTo>
                    <a:pt x="1202" y="367"/>
                  </a:lnTo>
                  <a:lnTo>
                    <a:pt x="1194" y="363"/>
                  </a:lnTo>
                  <a:lnTo>
                    <a:pt x="1178" y="365"/>
                  </a:lnTo>
                  <a:lnTo>
                    <a:pt x="1165" y="356"/>
                  </a:lnTo>
                  <a:lnTo>
                    <a:pt x="1147" y="357"/>
                  </a:lnTo>
                  <a:lnTo>
                    <a:pt x="1136" y="349"/>
                  </a:lnTo>
                  <a:lnTo>
                    <a:pt x="1130" y="341"/>
                  </a:lnTo>
                  <a:lnTo>
                    <a:pt x="1115" y="341"/>
                  </a:lnTo>
                  <a:lnTo>
                    <a:pt x="1110" y="334"/>
                  </a:lnTo>
                  <a:lnTo>
                    <a:pt x="1112" y="327"/>
                  </a:lnTo>
                  <a:lnTo>
                    <a:pt x="1115" y="317"/>
                  </a:lnTo>
                  <a:lnTo>
                    <a:pt x="1110" y="310"/>
                  </a:lnTo>
                  <a:lnTo>
                    <a:pt x="1113" y="301"/>
                  </a:lnTo>
                  <a:lnTo>
                    <a:pt x="1121" y="301"/>
                  </a:lnTo>
                  <a:lnTo>
                    <a:pt x="1128" y="295"/>
                  </a:lnTo>
                  <a:lnTo>
                    <a:pt x="1128" y="289"/>
                  </a:lnTo>
                  <a:lnTo>
                    <a:pt x="1117" y="280"/>
                  </a:lnTo>
                  <a:lnTo>
                    <a:pt x="1109" y="280"/>
                  </a:lnTo>
                  <a:lnTo>
                    <a:pt x="1101" y="288"/>
                  </a:lnTo>
                  <a:lnTo>
                    <a:pt x="1089" y="282"/>
                  </a:lnTo>
                  <a:lnTo>
                    <a:pt x="1087" y="273"/>
                  </a:lnTo>
                  <a:lnTo>
                    <a:pt x="1099" y="258"/>
                  </a:lnTo>
                  <a:lnTo>
                    <a:pt x="1097" y="245"/>
                  </a:lnTo>
                  <a:lnTo>
                    <a:pt x="1088" y="237"/>
                  </a:lnTo>
                  <a:lnTo>
                    <a:pt x="1093" y="229"/>
                  </a:lnTo>
                  <a:lnTo>
                    <a:pt x="1091" y="215"/>
                  </a:lnTo>
                  <a:lnTo>
                    <a:pt x="1063" y="189"/>
                  </a:lnTo>
                  <a:close/>
                </a:path>
              </a:pathLst>
            </a:custGeom>
            <a:solidFill>
              <a:srgbClr val="CCD6E3"/>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57" name="Freeform 126"/>
            <p:cNvSpPr>
              <a:spLocks noChangeAspect="1"/>
            </p:cNvSpPr>
            <p:nvPr/>
          </p:nvSpPr>
          <p:spPr bwMode="gray">
            <a:xfrm>
              <a:off x="2812" y="2807"/>
              <a:ext cx="10" cy="12"/>
            </a:xfrm>
            <a:custGeom>
              <a:avLst/>
              <a:gdLst>
                <a:gd name="T0" fmla="*/ 1 w 60"/>
                <a:gd name="T1" fmla="*/ 0 h 72"/>
                <a:gd name="T2" fmla="*/ 1 w 60"/>
                <a:gd name="T3" fmla="*/ 1 h 72"/>
                <a:gd name="T4" fmla="*/ 2 w 60"/>
                <a:gd name="T5" fmla="*/ 2 h 72"/>
                <a:gd name="T6" fmla="*/ 2 w 60"/>
                <a:gd name="T7" fmla="*/ 2 h 72"/>
                <a:gd name="T8" fmla="*/ 1 w 60"/>
                <a:gd name="T9" fmla="*/ 2 h 72"/>
                <a:gd name="T10" fmla="*/ 0 w 60"/>
                <a:gd name="T11" fmla="*/ 2 h 72"/>
                <a:gd name="T12" fmla="*/ 0 w 60"/>
                <a:gd name="T13" fmla="*/ 1 h 72"/>
                <a:gd name="T14" fmla="*/ 0 w 60"/>
                <a:gd name="T15" fmla="*/ 0 h 72"/>
                <a:gd name="T16" fmla="*/ 1 w 60"/>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72"/>
                <a:gd name="T29" fmla="*/ 60 w 60"/>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72">
                  <a:moveTo>
                    <a:pt x="18" y="0"/>
                  </a:moveTo>
                  <a:lnTo>
                    <a:pt x="29" y="36"/>
                  </a:lnTo>
                  <a:lnTo>
                    <a:pt x="56" y="56"/>
                  </a:lnTo>
                  <a:lnTo>
                    <a:pt x="60" y="72"/>
                  </a:lnTo>
                  <a:lnTo>
                    <a:pt x="33" y="58"/>
                  </a:lnTo>
                  <a:lnTo>
                    <a:pt x="10" y="56"/>
                  </a:lnTo>
                  <a:lnTo>
                    <a:pt x="0" y="46"/>
                  </a:lnTo>
                  <a:lnTo>
                    <a:pt x="8" y="11"/>
                  </a:lnTo>
                  <a:lnTo>
                    <a:pt x="18" y="0"/>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58" name="Freeform 127"/>
            <p:cNvSpPr>
              <a:spLocks noChangeAspect="1"/>
            </p:cNvSpPr>
            <p:nvPr/>
          </p:nvSpPr>
          <p:spPr bwMode="gray">
            <a:xfrm>
              <a:off x="2807" y="2809"/>
              <a:ext cx="6" cy="25"/>
            </a:xfrm>
            <a:custGeom>
              <a:avLst/>
              <a:gdLst>
                <a:gd name="T0" fmla="*/ 0 w 37"/>
                <a:gd name="T1" fmla="*/ 0 h 148"/>
                <a:gd name="T2" fmla="*/ 0 w 37"/>
                <a:gd name="T3" fmla="*/ 0 h 148"/>
                <a:gd name="T4" fmla="*/ 0 w 37"/>
                <a:gd name="T5" fmla="*/ 0 h 148"/>
                <a:gd name="T6" fmla="*/ 0 w 37"/>
                <a:gd name="T7" fmla="*/ 0 h 148"/>
                <a:gd name="T8" fmla="*/ 0 w 37"/>
                <a:gd name="T9" fmla="*/ 1 h 148"/>
                <a:gd name="T10" fmla="*/ 1 w 37"/>
                <a:gd name="T11" fmla="*/ 2 h 148"/>
                <a:gd name="T12" fmla="*/ 1 w 37"/>
                <a:gd name="T13" fmla="*/ 3 h 148"/>
                <a:gd name="T14" fmla="*/ 1 w 37"/>
                <a:gd name="T15" fmla="*/ 4 h 148"/>
                <a:gd name="T16" fmla="*/ 0 w 37"/>
                <a:gd name="T17" fmla="*/ 3 h 148"/>
                <a:gd name="T18" fmla="*/ 0 w 37"/>
                <a:gd name="T19" fmla="*/ 2 h 148"/>
                <a:gd name="T20" fmla="*/ 0 w 37"/>
                <a:gd name="T21" fmla="*/ 2 h 148"/>
                <a:gd name="T22" fmla="*/ 0 w 37"/>
                <a:gd name="T23" fmla="*/ 1 h 148"/>
                <a:gd name="T24" fmla="*/ 0 w 37"/>
                <a:gd name="T25" fmla="*/ 0 h 1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148"/>
                <a:gd name="T41" fmla="*/ 37 w 37"/>
                <a:gd name="T42" fmla="*/ 148 h 1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148">
                  <a:moveTo>
                    <a:pt x="5" y="9"/>
                  </a:moveTo>
                  <a:lnTo>
                    <a:pt x="3" y="2"/>
                  </a:lnTo>
                  <a:lnTo>
                    <a:pt x="10" y="0"/>
                  </a:lnTo>
                  <a:lnTo>
                    <a:pt x="17" y="13"/>
                  </a:lnTo>
                  <a:lnTo>
                    <a:pt x="17" y="39"/>
                  </a:lnTo>
                  <a:lnTo>
                    <a:pt x="23" y="63"/>
                  </a:lnTo>
                  <a:lnTo>
                    <a:pt x="23" y="99"/>
                  </a:lnTo>
                  <a:lnTo>
                    <a:pt x="37" y="148"/>
                  </a:lnTo>
                  <a:lnTo>
                    <a:pt x="0" y="88"/>
                  </a:lnTo>
                  <a:lnTo>
                    <a:pt x="0" y="82"/>
                  </a:lnTo>
                  <a:lnTo>
                    <a:pt x="17" y="63"/>
                  </a:lnTo>
                  <a:lnTo>
                    <a:pt x="17" y="45"/>
                  </a:lnTo>
                  <a:lnTo>
                    <a:pt x="5" y="9"/>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59" name="Freeform 128"/>
            <p:cNvSpPr>
              <a:spLocks noChangeAspect="1"/>
            </p:cNvSpPr>
            <p:nvPr/>
          </p:nvSpPr>
          <p:spPr bwMode="gray">
            <a:xfrm>
              <a:off x="2882" y="2893"/>
              <a:ext cx="16" cy="5"/>
            </a:xfrm>
            <a:custGeom>
              <a:avLst/>
              <a:gdLst>
                <a:gd name="T0" fmla="*/ 0 w 91"/>
                <a:gd name="T1" fmla="*/ 0 h 36"/>
                <a:gd name="T2" fmla="*/ 0 w 91"/>
                <a:gd name="T3" fmla="*/ 0 h 36"/>
                <a:gd name="T4" fmla="*/ 1 w 91"/>
                <a:gd name="T5" fmla="*/ 0 h 36"/>
                <a:gd name="T6" fmla="*/ 2 w 91"/>
                <a:gd name="T7" fmla="*/ 0 h 36"/>
                <a:gd name="T8" fmla="*/ 2 w 91"/>
                <a:gd name="T9" fmla="*/ 1 h 36"/>
                <a:gd name="T10" fmla="*/ 2 w 91"/>
                <a:gd name="T11" fmla="*/ 1 h 36"/>
                <a:gd name="T12" fmla="*/ 1 w 91"/>
                <a:gd name="T13" fmla="*/ 1 h 36"/>
                <a:gd name="T14" fmla="*/ 0 w 91"/>
                <a:gd name="T15" fmla="*/ 1 h 36"/>
                <a:gd name="T16" fmla="*/ 0 w 91"/>
                <a:gd name="T17" fmla="*/ 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36"/>
                <a:gd name="T29" fmla="*/ 91 w 91"/>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36">
                  <a:moveTo>
                    <a:pt x="0" y="5"/>
                  </a:moveTo>
                  <a:lnTo>
                    <a:pt x="9" y="0"/>
                  </a:lnTo>
                  <a:lnTo>
                    <a:pt x="56" y="10"/>
                  </a:lnTo>
                  <a:lnTo>
                    <a:pt x="86" y="21"/>
                  </a:lnTo>
                  <a:lnTo>
                    <a:pt x="91" y="27"/>
                  </a:lnTo>
                  <a:lnTo>
                    <a:pt x="86" y="32"/>
                  </a:lnTo>
                  <a:lnTo>
                    <a:pt x="47" y="36"/>
                  </a:lnTo>
                  <a:lnTo>
                    <a:pt x="9" y="32"/>
                  </a:lnTo>
                  <a:lnTo>
                    <a:pt x="0" y="5"/>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60" name="Freeform 129"/>
            <p:cNvSpPr>
              <a:spLocks noChangeAspect="1"/>
            </p:cNvSpPr>
            <p:nvPr/>
          </p:nvSpPr>
          <p:spPr bwMode="gray">
            <a:xfrm>
              <a:off x="2888" y="2912"/>
              <a:ext cx="19" cy="4"/>
            </a:xfrm>
            <a:custGeom>
              <a:avLst/>
              <a:gdLst>
                <a:gd name="T0" fmla="*/ 0 w 93"/>
                <a:gd name="T1" fmla="*/ 0 h 20"/>
                <a:gd name="T2" fmla="*/ 0 w 93"/>
                <a:gd name="T3" fmla="*/ 0 h 20"/>
                <a:gd name="T4" fmla="*/ 2 w 93"/>
                <a:gd name="T5" fmla="*/ 0 h 20"/>
                <a:gd name="T6" fmla="*/ 2 w 93"/>
                <a:gd name="T7" fmla="*/ 0 h 20"/>
                <a:gd name="T8" fmla="*/ 2 w 93"/>
                <a:gd name="T9" fmla="*/ 1 h 20"/>
                <a:gd name="T10" fmla="*/ 0 w 93"/>
                <a:gd name="T11" fmla="*/ 1 h 20"/>
                <a:gd name="T12" fmla="*/ 0 w 93"/>
                <a:gd name="T13" fmla="*/ 0 h 20"/>
                <a:gd name="T14" fmla="*/ 0 60000 65536"/>
                <a:gd name="T15" fmla="*/ 0 60000 65536"/>
                <a:gd name="T16" fmla="*/ 0 60000 65536"/>
                <a:gd name="T17" fmla="*/ 0 60000 65536"/>
                <a:gd name="T18" fmla="*/ 0 60000 65536"/>
                <a:gd name="T19" fmla="*/ 0 60000 65536"/>
                <a:gd name="T20" fmla="*/ 0 60000 65536"/>
                <a:gd name="T21" fmla="*/ 0 w 93"/>
                <a:gd name="T22" fmla="*/ 0 h 20"/>
                <a:gd name="T23" fmla="*/ 93 w 93"/>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20">
                  <a:moveTo>
                    <a:pt x="0" y="8"/>
                  </a:moveTo>
                  <a:lnTo>
                    <a:pt x="7" y="0"/>
                  </a:lnTo>
                  <a:lnTo>
                    <a:pt x="75" y="0"/>
                  </a:lnTo>
                  <a:lnTo>
                    <a:pt x="89" y="4"/>
                  </a:lnTo>
                  <a:lnTo>
                    <a:pt x="93" y="18"/>
                  </a:lnTo>
                  <a:lnTo>
                    <a:pt x="2" y="20"/>
                  </a:lnTo>
                  <a:lnTo>
                    <a:pt x="0" y="8"/>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61" name="Freeform 130"/>
            <p:cNvSpPr>
              <a:spLocks noChangeAspect="1"/>
            </p:cNvSpPr>
            <p:nvPr/>
          </p:nvSpPr>
          <p:spPr bwMode="gray">
            <a:xfrm>
              <a:off x="2907" y="2909"/>
              <a:ext cx="46" cy="26"/>
            </a:xfrm>
            <a:custGeom>
              <a:avLst/>
              <a:gdLst>
                <a:gd name="T0" fmla="*/ 8 w 281"/>
                <a:gd name="T1" fmla="*/ 4 h 156"/>
                <a:gd name="T2" fmla="*/ 4 w 281"/>
                <a:gd name="T3" fmla="*/ 2 h 156"/>
                <a:gd name="T4" fmla="*/ 3 w 281"/>
                <a:gd name="T5" fmla="*/ 2 h 156"/>
                <a:gd name="T6" fmla="*/ 1 w 281"/>
                <a:gd name="T7" fmla="*/ 1 h 156"/>
                <a:gd name="T8" fmla="*/ 0 w 281"/>
                <a:gd name="T9" fmla="*/ 0 h 156"/>
                <a:gd name="T10" fmla="*/ 0 w 281"/>
                <a:gd name="T11" fmla="*/ 0 h 156"/>
                <a:gd name="T12" fmla="*/ 1 w 281"/>
                <a:gd name="T13" fmla="*/ 0 h 156"/>
                <a:gd name="T14" fmla="*/ 2 w 281"/>
                <a:gd name="T15" fmla="*/ 1 h 156"/>
                <a:gd name="T16" fmla="*/ 2 w 281"/>
                <a:gd name="T17" fmla="*/ 1 h 156"/>
                <a:gd name="T18" fmla="*/ 3 w 281"/>
                <a:gd name="T19" fmla="*/ 0 h 156"/>
                <a:gd name="T20" fmla="*/ 4 w 281"/>
                <a:gd name="T21" fmla="*/ 1 h 156"/>
                <a:gd name="T22" fmla="*/ 4 w 281"/>
                <a:gd name="T23" fmla="*/ 1 h 156"/>
                <a:gd name="T24" fmla="*/ 5 w 281"/>
                <a:gd name="T25" fmla="*/ 2 h 156"/>
                <a:gd name="T26" fmla="*/ 5 w 281"/>
                <a:gd name="T27" fmla="*/ 2 h 156"/>
                <a:gd name="T28" fmla="*/ 6 w 281"/>
                <a:gd name="T29" fmla="*/ 3 h 156"/>
                <a:gd name="T30" fmla="*/ 7 w 281"/>
                <a:gd name="T31" fmla="*/ 3 h 156"/>
                <a:gd name="T32" fmla="*/ 7 w 281"/>
                <a:gd name="T33" fmla="*/ 3 h 156"/>
                <a:gd name="T34" fmla="*/ 8 w 281"/>
                <a:gd name="T35" fmla="*/ 4 h 156"/>
                <a:gd name="T36" fmla="*/ 8 w 281"/>
                <a:gd name="T37" fmla="*/ 4 h 1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1"/>
                <a:gd name="T58" fmla="*/ 0 h 156"/>
                <a:gd name="T59" fmla="*/ 281 w 281"/>
                <a:gd name="T60" fmla="*/ 156 h 1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1" h="156">
                  <a:moveTo>
                    <a:pt x="280" y="156"/>
                  </a:moveTo>
                  <a:lnTo>
                    <a:pt x="167" y="73"/>
                  </a:lnTo>
                  <a:lnTo>
                    <a:pt x="106" y="63"/>
                  </a:lnTo>
                  <a:lnTo>
                    <a:pt x="47" y="28"/>
                  </a:lnTo>
                  <a:lnTo>
                    <a:pt x="0" y="17"/>
                  </a:lnTo>
                  <a:lnTo>
                    <a:pt x="14" y="0"/>
                  </a:lnTo>
                  <a:lnTo>
                    <a:pt x="55" y="9"/>
                  </a:lnTo>
                  <a:lnTo>
                    <a:pt x="74" y="33"/>
                  </a:lnTo>
                  <a:lnTo>
                    <a:pt x="94" y="36"/>
                  </a:lnTo>
                  <a:lnTo>
                    <a:pt x="121" y="20"/>
                  </a:lnTo>
                  <a:lnTo>
                    <a:pt x="148" y="23"/>
                  </a:lnTo>
                  <a:lnTo>
                    <a:pt x="150" y="42"/>
                  </a:lnTo>
                  <a:lnTo>
                    <a:pt x="178" y="65"/>
                  </a:lnTo>
                  <a:lnTo>
                    <a:pt x="203" y="69"/>
                  </a:lnTo>
                  <a:lnTo>
                    <a:pt x="235" y="103"/>
                  </a:lnTo>
                  <a:lnTo>
                    <a:pt x="265" y="108"/>
                  </a:lnTo>
                  <a:lnTo>
                    <a:pt x="264" y="127"/>
                  </a:lnTo>
                  <a:lnTo>
                    <a:pt x="281" y="129"/>
                  </a:lnTo>
                  <a:lnTo>
                    <a:pt x="280" y="156"/>
                  </a:lnTo>
                  <a:close/>
                </a:path>
              </a:pathLst>
            </a:custGeom>
            <a:solidFill>
              <a:srgbClr val="8AA5CB"/>
            </a:solidFill>
            <a:ln w="63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grpSp>
      <p:sp>
        <p:nvSpPr>
          <p:cNvPr id="4" name="Szövegdoboz 3"/>
          <p:cNvSpPr txBox="1"/>
          <p:nvPr/>
        </p:nvSpPr>
        <p:spPr>
          <a:xfrm rot="2287036">
            <a:off x="4091585" y="4094436"/>
            <a:ext cx="2880320" cy="369332"/>
          </a:xfrm>
          <a:prstGeom prst="rect">
            <a:avLst/>
          </a:prstGeom>
          <a:noFill/>
        </p:spPr>
        <p:txBody>
          <a:bodyPr wrap="square" rtlCol="0">
            <a:spAutoFit/>
          </a:bodyPr>
          <a:lstStyle/>
          <a:p>
            <a:pPr algn="ctr"/>
            <a:r>
              <a:rPr lang="en-US" b="1" dirty="0" smtClean="0"/>
              <a:t>4M MC </a:t>
            </a:r>
            <a:r>
              <a:rPr lang="en-US" b="1" spc="350" dirty="0" smtClean="0"/>
              <a:t>countries</a:t>
            </a:r>
            <a:endParaRPr lang="en-US" b="1" spc="350" dirty="0"/>
          </a:p>
        </p:txBody>
      </p:sp>
      <p:sp>
        <p:nvSpPr>
          <p:cNvPr id="5" name="Szövegdoboz 4"/>
          <p:cNvSpPr txBox="1"/>
          <p:nvPr/>
        </p:nvSpPr>
        <p:spPr>
          <a:xfrm>
            <a:off x="2340763" y="2559939"/>
            <a:ext cx="2520280" cy="1477328"/>
          </a:xfrm>
          <a:prstGeom prst="rect">
            <a:avLst/>
          </a:prstGeom>
          <a:noFill/>
        </p:spPr>
        <p:txBody>
          <a:bodyPr wrap="square" rtlCol="0">
            <a:spAutoFit/>
          </a:bodyPr>
          <a:lstStyle/>
          <a:p>
            <a:pPr algn="ctr"/>
            <a:endParaRPr lang="hu-HU" b="1" spc="700" dirty="0" smtClean="0"/>
          </a:p>
          <a:p>
            <a:pPr algn="ctr"/>
            <a:r>
              <a:rPr lang="hu-HU" b="1" spc="1500" dirty="0" smtClean="0"/>
              <a:t>CEE</a:t>
            </a:r>
          </a:p>
          <a:p>
            <a:endParaRPr lang="hu-HU" b="1" spc="1500" dirty="0" smtClean="0"/>
          </a:p>
          <a:p>
            <a:endParaRPr lang="hu-HU" b="1" spc="1500" dirty="0"/>
          </a:p>
          <a:p>
            <a:pPr algn="ctr"/>
            <a:r>
              <a:rPr lang="en-US" b="1" spc="1500" dirty="0" smtClean="0"/>
              <a:t>Region</a:t>
            </a:r>
            <a:endParaRPr lang="en-US" b="1" spc="1500" dirty="0"/>
          </a:p>
        </p:txBody>
      </p:sp>
    </p:spTree>
    <p:extLst>
      <p:ext uri="{BB962C8B-B14F-4D97-AF65-F5344CB8AC3E}">
        <p14:creationId xmlns:p14="http://schemas.microsoft.com/office/powerpoint/2010/main" val="44998939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pPr>
              <a:defRPr/>
            </a:pPr>
            <a:fld id="{96048061-A2F8-44CE-97AB-116B0BBC5F3E}" type="slidenum">
              <a:rPr lang="en-US" smtClean="0"/>
              <a:pPr>
                <a:defRPr/>
              </a:pPr>
              <a:t>33</a:t>
            </a:fld>
            <a:endParaRPr lang="en-US"/>
          </a:p>
        </p:txBody>
      </p:sp>
      <p:sp>
        <p:nvSpPr>
          <p:cNvPr id="45" name="Text Box 5"/>
          <p:cNvSpPr txBox="1">
            <a:spLocks noChangeArrowheads="1"/>
          </p:cNvSpPr>
          <p:nvPr/>
        </p:nvSpPr>
        <p:spPr bwMode="auto">
          <a:xfrm>
            <a:off x="0" y="0"/>
            <a:ext cx="3131840" cy="400110"/>
          </a:xfrm>
          <a:prstGeom prst="rect">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000" b="1" dirty="0">
                <a:solidFill>
                  <a:schemeClr val="bg1"/>
                </a:solidFill>
                <a:latin typeface="Arial Black" pitchFamily="34" charset="0"/>
              </a:rPr>
              <a:t>Hungarian Energy and Public Utility Regulatory Authority</a:t>
            </a:r>
          </a:p>
        </p:txBody>
      </p:sp>
      <p:sp>
        <p:nvSpPr>
          <p:cNvPr id="5" name="Szöveg helye 4"/>
          <p:cNvSpPr txBox="1">
            <a:spLocks/>
          </p:cNvSpPr>
          <p:nvPr/>
        </p:nvSpPr>
        <p:spPr bwMode="auto">
          <a:xfrm>
            <a:off x="722313" y="2636913"/>
            <a:ext cx="7772400" cy="17699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defRPr>
            </a:lvl2pPr>
            <a:lvl3pPr marL="914400" indent="0" algn="l" rtl="0" eaLnBrk="0" fontAlgn="base" hangingPunct="0">
              <a:spcBef>
                <a:spcPct val="20000"/>
              </a:spcBef>
              <a:spcAft>
                <a:spcPct val="0"/>
              </a:spcAft>
              <a:buNone/>
              <a:defRPr sz="1600">
                <a:solidFill>
                  <a:schemeClr val="tx1"/>
                </a:solidFill>
                <a:latin typeface="+mn-lt"/>
              </a:defRPr>
            </a:lvl3pPr>
            <a:lvl4pPr marL="1371600" indent="0" algn="l" rtl="0" eaLnBrk="0" fontAlgn="base" hangingPunct="0">
              <a:spcBef>
                <a:spcPct val="20000"/>
              </a:spcBef>
              <a:spcAft>
                <a:spcPct val="0"/>
              </a:spcAft>
              <a:buNone/>
              <a:defRPr sz="1400">
                <a:solidFill>
                  <a:schemeClr val="tx1"/>
                </a:solidFill>
                <a:latin typeface="+mn-lt"/>
              </a:defRPr>
            </a:lvl4pPr>
            <a:lvl5pPr marL="1828800" indent="0" algn="l" rtl="0" eaLnBrk="0" fontAlgn="base" hangingPunct="0">
              <a:spcBef>
                <a:spcPct val="20000"/>
              </a:spcBef>
              <a:spcAft>
                <a:spcPct val="0"/>
              </a:spcAft>
              <a:buNone/>
              <a:defRPr sz="1400">
                <a:solidFill>
                  <a:schemeClr val="tx1"/>
                </a:solidFill>
                <a:latin typeface="+mn-lt"/>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hu-HU" sz="2400" b="1" i="0" u="none" strike="noStrike" kern="0" cap="none" spc="0" normalizeH="0" baseline="0" noProof="0" dirty="0" smtClean="0">
                <a:ln>
                  <a:noFill/>
                </a:ln>
                <a:solidFill>
                  <a:srgbClr val="000000"/>
                </a:solidFill>
                <a:effectLst/>
                <a:uLnTx/>
                <a:uFillTx/>
                <a:latin typeface="Arial"/>
                <a:ea typeface="+mj-ea"/>
                <a:cs typeface="+mj-cs"/>
              </a:rPr>
              <a:t>	</a:t>
            </a:r>
            <a:r>
              <a:rPr kumimoji="0" lang="en-GB" sz="3200" b="1" i="0" u="none" strike="noStrike" kern="0" cap="none" spc="0" normalizeH="0" baseline="0" noProof="0" dirty="0" smtClean="0">
                <a:ln>
                  <a:noFill/>
                </a:ln>
                <a:solidFill>
                  <a:srgbClr val="000000"/>
                </a:solidFill>
                <a:effectLst/>
                <a:uLnTx/>
                <a:uFillTx/>
                <a:latin typeface="Arial"/>
                <a:ea typeface="+mj-ea"/>
                <a:cs typeface="+mj-cs"/>
              </a:rPr>
              <a:t>Thank You for Your attention!</a:t>
            </a:r>
            <a:br>
              <a:rPr kumimoji="0" lang="en-GB" sz="3200" b="1" i="0" u="none" strike="noStrike" kern="0" cap="none" spc="0" normalizeH="0" baseline="0" noProof="0" dirty="0" smtClean="0">
                <a:ln>
                  <a:noFill/>
                </a:ln>
                <a:solidFill>
                  <a:srgbClr val="000000"/>
                </a:solidFill>
                <a:effectLst/>
                <a:uLnTx/>
                <a:uFillTx/>
                <a:latin typeface="Arial"/>
                <a:ea typeface="+mj-ea"/>
                <a:cs typeface="+mj-cs"/>
              </a:rPr>
            </a:br>
            <a:r>
              <a:rPr kumimoji="0" lang="en-GB" sz="2400" b="1" i="0" u="none" strike="noStrike" kern="0" cap="none" spc="0" normalizeH="0" baseline="0" noProof="0" dirty="0" smtClean="0">
                <a:ln>
                  <a:noFill/>
                </a:ln>
                <a:solidFill>
                  <a:srgbClr val="000000"/>
                </a:solidFill>
                <a:effectLst/>
                <a:uLnTx/>
                <a:uFillTx/>
                <a:latin typeface="Arial"/>
                <a:ea typeface="+mj-ea"/>
                <a:cs typeface="+mj-cs"/>
              </a:rPr>
              <a:t>	</a:t>
            </a:r>
            <a:br>
              <a:rPr kumimoji="0" lang="en-GB" sz="2400" b="1" i="0" u="none" strike="noStrike" kern="0" cap="none" spc="0" normalizeH="0" baseline="0" noProof="0" dirty="0" smtClean="0">
                <a:ln>
                  <a:noFill/>
                </a:ln>
                <a:solidFill>
                  <a:srgbClr val="000000"/>
                </a:solidFill>
                <a:effectLst/>
                <a:uLnTx/>
                <a:uFillTx/>
                <a:latin typeface="Arial"/>
                <a:ea typeface="+mj-ea"/>
                <a:cs typeface="+mj-cs"/>
              </a:rPr>
            </a:br>
            <a:r>
              <a:rPr kumimoji="0" lang="en-GB" sz="2400" b="1" i="0" u="none" strike="noStrike" kern="0" cap="none" spc="0" normalizeH="0" baseline="0" noProof="0" dirty="0" smtClean="0">
                <a:ln>
                  <a:noFill/>
                </a:ln>
                <a:solidFill>
                  <a:srgbClr val="000000"/>
                </a:solidFill>
                <a:effectLst/>
                <a:uLnTx/>
                <a:uFillTx/>
                <a:latin typeface="Arial"/>
                <a:ea typeface="+mj-ea"/>
                <a:cs typeface="+mj-cs"/>
              </a:rPr>
              <a:t>	</a:t>
            </a:r>
            <a:r>
              <a:rPr kumimoji="0" lang="en-GB" sz="2800" b="1" i="0" u="none" strike="noStrike" kern="0" cap="none" spc="0" normalizeH="0" baseline="0" noProof="0" dirty="0" smtClean="0">
                <a:ln>
                  <a:noFill/>
                </a:ln>
                <a:solidFill>
                  <a:srgbClr val="000000"/>
                </a:solidFill>
                <a:effectLst/>
                <a:uLnTx/>
                <a:uFillTx/>
                <a:latin typeface="Arial"/>
                <a:ea typeface="+mj-ea"/>
                <a:cs typeface="+mj-cs"/>
              </a:rPr>
              <a:t>Mr. </a:t>
            </a:r>
            <a:r>
              <a:rPr kumimoji="0" lang="hu-HU" sz="2800" b="1" i="0" u="none" strike="noStrike" kern="0" cap="none" spc="0" normalizeH="0" baseline="0" noProof="0" dirty="0" smtClean="0">
                <a:ln>
                  <a:noFill/>
                </a:ln>
                <a:solidFill>
                  <a:srgbClr val="000000"/>
                </a:solidFill>
                <a:effectLst/>
                <a:uLnTx/>
                <a:uFillTx/>
                <a:latin typeface="Arial"/>
                <a:ea typeface="+mj-ea"/>
                <a:cs typeface="+mj-cs"/>
              </a:rPr>
              <a:t>Péter </a:t>
            </a:r>
            <a:r>
              <a:rPr lang="hu-HU" sz="2800" b="1" kern="0" dirty="0" smtClean="0">
                <a:solidFill>
                  <a:srgbClr val="000000"/>
                </a:solidFill>
                <a:latin typeface="Arial"/>
                <a:ea typeface="+mj-ea"/>
                <a:cs typeface="+mj-cs"/>
              </a:rPr>
              <a:t>T</a:t>
            </a:r>
            <a:r>
              <a:rPr kumimoji="0" lang="hu-HU" sz="2800" b="1" i="0" u="none" strike="noStrike" kern="0" cap="none" spc="0" normalizeH="0" baseline="0" noProof="0" dirty="0" err="1" smtClean="0">
                <a:ln>
                  <a:noFill/>
                </a:ln>
                <a:solidFill>
                  <a:srgbClr val="000000"/>
                </a:solidFill>
                <a:effectLst/>
                <a:uLnTx/>
                <a:uFillTx/>
                <a:latin typeface="Arial"/>
                <a:ea typeface="+mj-ea"/>
                <a:cs typeface="+mj-cs"/>
              </a:rPr>
              <a:t>ilesch</a:t>
            </a:r>
            <a:r>
              <a:rPr kumimoji="0" lang="en-GB" sz="2000" b="1" i="0" u="none" strike="noStrike" kern="0" cap="none" spc="0" normalizeH="0" baseline="0" noProof="0" dirty="0" smtClean="0">
                <a:ln>
                  <a:noFill/>
                </a:ln>
                <a:solidFill>
                  <a:srgbClr val="000000"/>
                </a:solidFill>
                <a:effectLst/>
                <a:uLnTx/>
                <a:uFillTx/>
                <a:latin typeface="Arial"/>
                <a:ea typeface="+mj-ea"/>
                <a:cs typeface="+mj-cs"/>
              </a:rPr>
              <a:t/>
            </a:r>
            <a:br>
              <a:rPr kumimoji="0" lang="en-GB" sz="2000" b="1" i="0" u="none" strike="noStrike" kern="0" cap="none" spc="0" normalizeH="0" baseline="0" noProof="0" dirty="0" smtClean="0">
                <a:ln>
                  <a:noFill/>
                </a:ln>
                <a:solidFill>
                  <a:srgbClr val="000000"/>
                </a:solidFill>
                <a:effectLst/>
                <a:uLnTx/>
                <a:uFillTx/>
                <a:latin typeface="Arial"/>
                <a:ea typeface="+mj-ea"/>
                <a:cs typeface="+mj-cs"/>
              </a:rPr>
            </a:br>
            <a:r>
              <a:rPr kumimoji="0" lang="en-GB" sz="2000" b="1" i="0" u="none" strike="noStrike" kern="0" cap="none" spc="0" normalizeH="0" baseline="0" noProof="0" dirty="0" smtClean="0">
                <a:ln>
                  <a:noFill/>
                </a:ln>
                <a:solidFill>
                  <a:srgbClr val="000000"/>
                </a:solidFill>
                <a:effectLst/>
                <a:uLnTx/>
                <a:uFillTx/>
                <a:latin typeface="Arial"/>
                <a:ea typeface="+mj-ea"/>
                <a:cs typeface="+mj-cs"/>
              </a:rPr>
              <a:t>	</a:t>
            </a:r>
            <a:r>
              <a:rPr lang="hu-HU" sz="2800" b="1" kern="0" dirty="0" err="1" smtClean="0">
                <a:solidFill>
                  <a:srgbClr val="000000"/>
                </a:solidFill>
                <a:latin typeface="Arial"/>
                <a:ea typeface="+mj-ea"/>
                <a:cs typeface="+mj-cs"/>
              </a:rPr>
              <a:t>tileschp</a:t>
            </a:r>
            <a:r>
              <a:rPr kumimoji="0" lang="en-GB" sz="2800" b="1" i="0" u="none" strike="noStrike" kern="0" cap="none" spc="0" normalizeH="0" baseline="0" noProof="0" dirty="0" smtClean="0">
                <a:ln>
                  <a:noFill/>
                </a:ln>
                <a:solidFill>
                  <a:srgbClr val="000000"/>
                </a:solidFill>
                <a:effectLst/>
                <a:uLnTx/>
                <a:uFillTx/>
                <a:latin typeface="Arial"/>
                <a:ea typeface="+mj-ea"/>
                <a:cs typeface="+mj-cs"/>
              </a:rPr>
              <a:t>@</a:t>
            </a:r>
            <a:r>
              <a:rPr kumimoji="0" lang="hu-HU" sz="2800" b="1" i="0" u="none" strike="noStrike" kern="0" cap="none" spc="0" normalizeH="0" baseline="0" noProof="0" dirty="0" err="1" smtClean="0">
                <a:ln>
                  <a:noFill/>
                </a:ln>
                <a:solidFill>
                  <a:srgbClr val="000000"/>
                </a:solidFill>
                <a:effectLst/>
                <a:uLnTx/>
                <a:uFillTx/>
                <a:latin typeface="Arial"/>
                <a:ea typeface="+mj-ea"/>
                <a:cs typeface="+mj-cs"/>
              </a:rPr>
              <a:t>mekh</a:t>
            </a:r>
            <a:r>
              <a:rPr kumimoji="0" lang="en-GB" sz="2800" b="1" i="0" u="none" strike="noStrike" kern="0" cap="none" spc="0" normalizeH="0" baseline="0" noProof="0" dirty="0" smtClean="0">
                <a:ln>
                  <a:noFill/>
                </a:ln>
                <a:solidFill>
                  <a:srgbClr val="000000"/>
                </a:solidFill>
                <a:effectLst/>
                <a:uLnTx/>
                <a:uFillTx/>
                <a:latin typeface="Arial"/>
                <a:ea typeface="+mj-ea"/>
                <a:cs typeface="+mj-cs"/>
              </a:rPr>
              <a:t>.</a:t>
            </a:r>
            <a:r>
              <a:rPr kumimoji="0" lang="en-GB" sz="2800" b="1" i="0" u="none" strike="noStrike" kern="0" cap="none" spc="0" normalizeH="0" baseline="0" noProof="0" dirty="0" err="1" smtClean="0">
                <a:ln>
                  <a:noFill/>
                </a:ln>
                <a:solidFill>
                  <a:srgbClr val="000000"/>
                </a:solidFill>
                <a:effectLst/>
                <a:uLnTx/>
                <a:uFillTx/>
                <a:latin typeface="Arial"/>
                <a:ea typeface="+mj-ea"/>
                <a:cs typeface="+mj-cs"/>
              </a:rPr>
              <a:t>hu</a:t>
            </a:r>
            <a:endParaRPr kumimoji="0" lang="hu-HU" sz="2800" b="0" i="0" u="none" strike="noStrike" kern="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386891255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fld id="{53EE465A-0AF4-4657-BA4B-F7333063A828}" type="slidenum">
              <a:rPr lang="hu-HU" smtClean="0"/>
              <a:pPr/>
              <a:t>4</a:t>
            </a:fld>
            <a:endParaRPr lang="hu-HU" dirty="0"/>
          </a:p>
        </p:txBody>
      </p:sp>
      <p:sp>
        <p:nvSpPr>
          <p:cNvPr id="8" name="Rectangle 3"/>
          <p:cNvSpPr>
            <a:spLocks noChangeArrowheads="1"/>
          </p:cNvSpPr>
          <p:nvPr/>
        </p:nvSpPr>
        <p:spPr bwMode="auto">
          <a:xfrm>
            <a:off x="1026822" y="0"/>
            <a:ext cx="184731" cy="2308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hu-HU" sz="900" b="1" dirty="0">
              <a:solidFill>
                <a:srgbClr val="FFFF99"/>
              </a:solidFill>
              <a:latin typeface="Times New Roman" pitchFamily="18" charset="0"/>
            </a:endParaRPr>
          </a:p>
        </p:txBody>
      </p:sp>
      <p:sp>
        <p:nvSpPr>
          <p:cNvPr id="9" name="Text Box 5"/>
          <p:cNvSpPr txBox="1">
            <a:spLocks noChangeArrowheads="1"/>
          </p:cNvSpPr>
          <p:nvPr/>
        </p:nvSpPr>
        <p:spPr bwMode="auto">
          <a:xfrm>
            <a:off x="0" y="0"/>
            <a:ext cx="3131840" cy="400110"/>
          </a:xfrm>
          <a:prstGeom prst="rect">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000" b="1" dirty="0">
                <a:solidFill>
                  <a:schemeClr val="bg1"/>
                </a:solidFill>
                <a:latin typeface="Arial Black" pitchFamily="34" charset="0"/>
              </a:rPr>
              <a:t>Hungarian Energy and Public Utility Regulatory Authority</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85862"/>
            <a:ext cx="7939735" cy="5123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zöveg helye 1"/>
          <p:cNvSpPr txBox="1">
            <a:spLocks/>
          </p:cNvSpPr>
          <p:nvPr/>
        </p:nvSpPr>
        <p:spPr>
          <a:xfrm>
            <a:off x="805421" y="548681"/>
            <a:ext cx="7552012" cy="504056"/>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GB" sz="2200" b="1" dirty="0" smtClean="0"/>
              <a:t>Power Plants in the Hungarian Power System, 201</a:t>
            </a:r>
            <a:r>
              <a:rPr lang="hu-HU" sz="2200" b="1" dirty="0" smtClean="0"/>
              <a:t>3</a:t>
            </a:r>
          </a:p>
          <a:p>
            <a:pPr marL="0" indent="0" algn="ctr">
              <a:buNone/>
            </a:pPr>
            <a:endParaRPr lang="en-GB" sz="22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473" y="966326"/>
            <a:ext cx="8219991" cy="5342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fld id="{53EE465A-0AF4-4657-BA4B-F7333063A828}" type="slidenum">
              <a:rPr lang="hu-HU" smtClean="0"/>
              <a:pPr/>
              <a:t>5</a:t>
            </a:fld>
            <a:endParaRPr lang="hu-HU" dirty="0"/>
          </a:p>
        </p:txBody>
      </p:sp>
      <p:sp>
        <p:nvSpPr>
          <p:cNvPr id="8" name="Rectangle 3"/>
          <p:cNvSpPr>
            <a:spLocks noChangeArrowheads="1"/>
          </p:cNvSpPr>
          <p:nvPr/>
        </p:nvSpPr>
        <p:spPr bwMode="auto">
          <a:xfrm>
            <a:off x="1026822" y="0"/>
            <a:ext cx="184731" cy="2308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hu-HU" sz="900" b="1" dirty="0">
              <a:solidFill>
                <a:srgbClr val="FFFF99"/>
              </a:solidFill>
              <a:latin typeface="Times New Roman" pitchFamily="18" charset="0"/>
            </a:endParaRPr>
          </a:p>
        </p:txBody>
      </p:sp>
      <p:sp>
        <p:nvSpPr>
          <p:cNvPr id="9" name="Text Box 5"/>
          <p:cNvSpPr txBox="1">
            <a:spLocks noChangeArrowheads="1"/>
          </p:cNvSpPr>
          <p:nvPr/>
        </p:nvSpPr>
        <p:spPr bwMode="auto">
          <a:xfrm>
            <a:off x="0" y="0"/>
            <a:ext cx="3131840" cy="400110"/>
          </a:xfrm>
          <a:prstGeom prst="rect">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000" b="1" dirty="0">
                <a:solidFill>
                  <a:schemeClr val="bg1"/>
                </a:solidFill>
                <a:latin typeface="Arial Black" pitchFamily="34" charset="0"/>
              </a:rPr>
              <a:t>Hungarian Energy and Public Utility Regulatory Authority</a:t>
            </a:r>
          </a:p>
        </p:txBody>
      </p:sp>
      <p:sp>
        <p:nvSpPr>
          <p:cNvPr id="7" name="Szöveg helye 1"/>
          <p:cNvSpPr txBox="1">
            <a:spLocks/>
          </p:cNvSpPr>
          <p:nvPr/>
        </p:nvSpPr>
        <p:spPr>
          <a:xfrm>
            <a:off x="805421" y="548681"/>
            <a:ext cx="7552012" cy="504056"/>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GB" sz="2200" b="1" dirty="0"/>
              <a:t>The Hungarian Transmission Network</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404" y="980728"/>
            <a:ext cx="8270046" cy="5284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7065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fld id="{53EE465A-0AF4-4657-BA4B-F7333063A828}" type="slidenum">
              <a:rPr lang="hu-HU" smtClean="0"/>
              <a:pPr/>
              <a:t>6</a:t>
            </a:fld>
            <a:endParaRPr lang="hu-HU" dirty="0"/>
          </a:p>
        </p:txBody>
      </p:sp>
      <p:sp>
        <p:nvSpPr>
          <p:cNvPr id="8" name="Rectangle 3"/>
          <p:cNvSpPr>
            <a:spLocks noChangeArrowheads="1"/>
          </p:cNvSpPr>
          <p:nvPr/>
        </p:nvSpPr>
        <p:spPr bwMode="auto">
          <a:xfrm>
            <a:off x="1026822" y="0"/>
            <a:ext cx="184731" cy="2308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hu-HU" sz="900" b="1" dirty="0">
              <a:solidFill>
                <a:srgbClr val="FFFF99"/>
              </a:solidFill>
              <a:latin typeface="Times New Roman" pitchFamily="18" charset="0"/>
            </a:endParaRPr>
          </a:p>
        </p:txBody>
      </p:sp>
      <p:sp>
        <p:nvSpPr>
          <p:cNvPr id="9" name="Text Box 5"/>
          <p:cNvSpPr txBox="1">
            <a:spLocks noChangeArrowheads="1"/>
          </p:cNvSpPr>
          <p:nvPr/>
        </p:nvSpPr>
        <p:spPr bwMode="auto">
          <a:xfrm>
            <a:off x="0" y="0"/>
            <a:ext cx="3131840" cy="400110"/>
          </a:xfrm>
          <a:prstGeom prst="rect">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000" b="1" dirty="0">
                <a:solidFill>
                  <a:schemeClr val="bg1"/>
                </a:solidFill>
                <a:latin typeface="Arial Black" pitchFamily="34" charset="0"/>
              </a:rPr>
              <a:t>Hungarian Energy and Public Utility Regulatory Authority</a:t>
            </a:r>
          </a:p>
        </p:txBody>
      </p:sp>
      <p:sp>
        <p:nvSpPr>
          <p:cNvPr id="7" name="Szöveg helye 1"/>
          <p:cNvSpPr txBox="1">
            <a:spLocks/>
          </p:cNvSpPr>
          <p:nvPr/>
        </p:nvSpPr>
        <p:spPr>
          <a:xfrm>
            <a:off x="805421" y="548681"/>
            <a:ext cx="7552012" cy="504056"/>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sz="2200" b="1" dirty="0"/>
              <a:t>Overview: </a:t>
            </a:r>
            <a:r>
              <a:rPr lang="en-US" sz="2200" b="1" dirty="0" smtClean="0"/>
              <a:t>Most</a:t>
            </a:r>
            <a:r>
              <a:rPr lang="hu-HU" sz="2200" b="1" dirty="0" smtClean="0"/>
              <a:t> </a:t>
            </a:r>
            <a:r>
              <a:rPr lang="en-US" sz="2200" b="1" dirty="0" smtClean="0"/>
              <a:t>Important Data of the Hungarian Electricity Network by MAVIR</a:t>
            </a:r>
            <a:endParaRPr lang="en-US" sz="22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7632848"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5339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0" y="476250"/>
            <a:ext cx="91440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spcBef>
                <a:spcPct val="20000"/>
              </a:spcBef>
            </a:pPr>
            <a:r>
              <a:rPr lang="en-US" sz="2200" b="1" dirty="0" smtClean="0">
                <a:latin typeface="+mn-lt"/>
              </a:rPr>
              <a:t>Regulation of the Electricity Industry</a:t>
            </a:r>
          </a:p>
          <a:p>
            <a:pPr algn="ctr">
              <a:spcBef>
                <a:spcPct val="20000"/>
              </a:spcBef>
            </a:pPr>
            <a:r>
              <a:rPr lang="en-US" sz="2200" b="1" dirty="0" smtClean="0">
                <a:latin typeface="+mn-lt"/>
              </a:rPr>
              <a:t>Legal Framework</a:t>
            </a:r>
            <a:endParaRPr lang="en-US" sz="2200" b="1" dirty="0">
              <a:latin typeface="+mn-lt"/>
            </a:endParaRPr>
          </a:p>
        </p:txBody>
      </p:sp>
      <p:sp>
        <p:nvSpPr>
          <p:cNvPr id="83971" name="Rectangle 3"/>
          <p:cNvSpPr>
            <a:spLocks noChangeArrowheads="1"/>
          </p:cNvSpPr>
          <p:nvPr/>
        </p:nvSpPr>
        <p:spPr bwMode="auto">
          <a:xfrm>
            <a:off x="467544" y="1600200"/>
            <a:ext cx="8280920" cy="4637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gn="just">
              <a:lnSpc>
                <a:spcPct val="140000"/>
              </a:lnSpc>
              <a:spcBef>
                <a:spcPct val="20000"/>
              </a:spcBef>
              <a:buFontTx/>
              <a:buChar char="•"/>
            </a:pPr>
            <a:r>
              <a:rPr lang="en-US" sz="2000" b="1" dirty="0"/>
              <a:t>Act on Electricity </a:t>
            </a:r>
            <a:r>
              <a:rPr lang="hu-HU" sz="2000" b="1" dirty="0"/>
              <a:t>(AE) </a:t>
            </a:r>
            <a:r>
              <a:rPr lang="en-US" sz="2000" b="1" dirty="0"/>
              <a:t>(Parliament)</a:t>
            </a:r>
          </a:p>
          <a:p>
            <a:pPr marL="342900" indent="-342900" algn="just">
              <a:lnSpc>
                <a:spcPct val="140000"/>
              </a:lnSpc>
              <a:spcBef>
                <a:spcPct val="20000"/>
              </a:spcBef>
              <a:buFontTx/>
              <a:buChar char="•"/>
            </a:pPr>
            <a:r>
              <a:rPr lang="en-US" sz="2000" b="1" dirty="0"/>
              <a:t>Enforcement Decree</a:t>
            </a:r>
            <a:r>
              <a:rPr lang="hu-HU" sz="2000" b="1" dirty="0"/>
              <a:t>  (ED) </a:t>
            </a:r>
            <a:r>
              <a:rPr lang="en-US" sz="2000" b="1" dirty="0"/>
              <a:t>(Government)</a:t>
            </a:r>
          </a:p>
          <a:p>
            <a:pPr marL="342900" indent="-342900" algn="just">
              <a:lnSpc>
                <a:spcPct val="140000"/>
              </a:lnSpc>
              <a:spcBef>
                <a:spcPct val="20000"/>
              </a:spcBef>
              <a:buFontTx/>
              <a:buChar char="•"/>
            </a:pPr>
            <a:r>
              <a:rPr lang="en-US" sz="2000" b="1" dirty="0"/>
              <a:t>Secondary </a:t>
            </a:r>
            <a:r>
              <a:rPr lang="en-US" sz="2000" b="1" dirty="0" smtClean="0"/>
              <a:t>Legislation </a:t>
            </a:r>
            <a:r>
              <a:rPr lang="en-US" sz="2000" b="1" dirty="0"/>
              <a:t>(Ministry of </a:t>
            </a:r>
            <a:r>
              <a:rPr lang="hu-HU" sz="2000" b="1" dirty="0" smtClean="0"/>
              <a:t>National </a:t>
            </a:r>
            <a:r>
              <a:rPr lang="en-US" sz="2000" b="1" dirty="0" smtClean="0"/>
              <a:t>Development, </a:t>
            </a:r>
            <a:r>
              <a:rPr lang="en-US" sz="2000" b="1" dirty="0"/>
              <a:t>Ministry of </a:t>
            </a:r>
            <a:r>
              <a:rPr lang="hu-HU" sz="2000" b="1" dirty="0" smtClean="0"/>
              <a:t>National </a:t>
            </a:r>
            <a:r>
              <a:rPr lang="en-US" sz="2000" b="1" dirty="0" smtClean="0"/>
              <a:t>Economy</a:t>
            </a:r>
            <a:r>
              <a:rPr lang="hu-HU" sz="2000" b="1" dirty="0" smtClean="0"/>
              <a:t>,</a:t>
            </a:r>
            <a:r>
              <a:rPr lang="en-US" sz="2000" b="1" dirty="0" smtClean="0"/>
              <a:t> </a:t>
            </a:r>
            <a:r>
              <a:rPr lang="en-US" sz="2000" b="1" dirty="0"/>
              <a:t>Ministry of </a:t>
            </a:r>
            <a:r>
              <a:rPr lang="en-US" sz="2000" b="1" dirty="0" smtClean="0"/>
              <a:t>Rural Development, </a:t>
            </a:r>
            <a:r>
              <a:rPr lang="en-US" sz="2000" b="1" dirty="0"/>
              <a:t>Ministry of </a:t>
            </a:r>
            <a:r>
              <a:rPr lang="hu-HU" sz="2000" b="1" dirty="0" smtClean="0"/>
              <a:t>Public </a:t>
            </a:r>
            <a:r>
              <a:rPr lang="en-US" sz="2000" b="1" dirty="0" smtClean="0"/>
              <a:t>Administration</a:t>
            </a:r>
            <a:r>
              <a:rPr lang="hu-HU" sz="2000" b="1" dirty="0" smtClean="0"/>
              <a:t> and </a:t>
            </a:r>
            <a:r>
              <a:rPr lang="en-US" sz="2000" b="1" dirty="0" smtClean="0"/>
              <a:t>Justice</a:t>
            </a:r>
            <a:r>
              <a:rPr lang="hu-HU" sz="2000" b="1" dirty="0" smtClean="0"/>
              <a:t>, HEA</a:t>
            </a:r>
            <a:r>
              <a:rPr lang="en-US" sz="2000" b="1" dirty="0" smtClean="0"/>
              <a:t>)</a:t>
            </a:r>
            <a:endParaRPr lang="en-US" sz="2000" b="1" dirty="0"/>
          </a:p>
          <a:p>
            <a:pPr marL="342900" indent="-342900" algn="just">
              <a:lnSpc>
                <a:spcPct val="140000"/>
              </a:lnSpc>
              <a:spcBef>
                <a:spcPct val="20000"/>
              </a:spcBef>
              <a:buFontTx/>
              <a:buChar char="•"/>
            </a:pPr>
            <a:r>
              <a:rPr lang="en-US" sz="2000" b="1" dirty="0"/>
              <a:t>Licenses (</a:t>
            </a:r>
            <a:r>
              <a:rPr lang="en-US" sz="2000" b="1" dirty="0" smtClean="0"/>
              <a:t>HE</a:t>
            </a:r>
            <a:r>
              <a:rPr lang="hu-HU" sz="2000" b="1" dirty="0" smtClean="0"/>
              <a:t>A</a:t>
            </a:r>
            <a:r>
              <a:rPr lang="en-US" sz="2000" b="1" dirty="0" smtClean="0"/>
              <a:t>)</a:t>
            </a:r>
            <a:endParaRPr lang="en-US" sz="2000" b="1" dirty="0"/>
          </a:p>
          <a:p>
            <a:pPr marL="342900" indent="-342900" algn="just">
              <a:lnSpc>
                <a:spcPct val="140000"/>
              </a:lnSpc>
              <a:spcBef>
                <a:spcPct val="20000"/>
              </a:spcBef>
              <a:buFontTx/>
              <a:buChar char="•"/>
            </a:pPr>
            <a:r>
              <a:rPr lang="en-US" sz="2000" b="1" dirty="0"/>
              <a:t>Codes (Grid, </a:t>
            </a:r>
            <a:r>
              <a:rPr lang="en-US" sz="2000" b="1" dirty="0" smtClean="0"/>
              <a:t>Commercial, Distribution</a:t>
            </a:r>
            <a:r>
              <a:rPr lang="hu-HU" sz="2000" b="1" dirty="0" smtClean="0"/>
              <a:t> – TSO and </a:t>
            </a:r>
            <a:r>
              <a:rPr lang="en-US" sz="2000" b="1" dirty="0" smtClean="0"/>
              <a:t>DSOs)</a:t>
            </a:r>
            <a:endParaRPr lang="hu-HU" sz="2000" b="1" dirty="0" smtClean="0"/>
          </a:p>
          <a:p>
            <a:pPr marL="342900" indent="-342900" algn="just">
              <a:lnSpc>
                <a:spcPct val="140000"/>
              </a:lnSpc>
              <a:spcBef>
                <a:spcPct val="20000"/>
              </a:spcBef>
              <a:buFontTx/>
              <a:buChar char="•"/>
            </a:pPr>
            <a:r>
              <a:rPr lang="hu-HU" sz="2000" b="1" dirty="0" smtClean="0"/>
              <a:t>Market </a:t>
            </a:r>
            <a:r>
              <a:rPr lang="en-US" sz="2000" b="1" dirty="0" smtClean="0"/>
              <a:t>Rules</a:t>
            </a:r>
            <a:r>
              <a:rPr lang="hu-HU" sz="2000" b="1" dirty="0" smtClean="0"/>
              <a:t> (PX) </a:t>
            </a:r>
            <a:endParaRPr lang="en-US" sz="2000" b="1" dirty="0"/>
          </a:p>
          <a:p>
            <a:pPr marL="342900" indent="-342900" algn="just">
              <a:lnSpc>
                <a:spcPct val="140000"/>
              </a:lnSpc>
              <a:spcBef>
                <a:spcPct val="20000"/>
              </a:spcBef>
              <a:buFontTx/>
              <a:buChar char="•"/>
            </a:pPr>
            <a:r>
              <a:rPr lang="en-US" sz="2000" b="1" dirty="0"/>
              <a:t>Business Conduct </a:t>
            </a:r>
            <a:r>
              <a:rPr lang="en-US" sz="2000" b="1" dirty="0" smtClean="0"/>
              <a:t>Rule</a:t>
            </a:r>
            <a:r>
              <a:rPr lang="hu-HU" sz="2000" b="1" dirty="0" smtClean="0"/>
              <a:t>s (TSO, DSO, PX, </a:t>
            </a:r>
            <a:r>
              <a:rPr lang="en-US" sz="2000" b="1" dirty="0" smtClean="0"/>
              <a:t>traders</a:t>
            </a:r>
            <a:r>
              <a:rPr lang="hu-HU" sz="2000" b="1" dirty="0" smtClean="0"/>
              <a:t>)</a:t>
            </a:r>
            <a:endParaRPr lang="en-US" sz="2000" b="1" dirty="0"/>
          </a:p>
        </p:txBody>
      </p:sp>
      <p:sp>
        <p:nvSpPr>
          <p:cNvPr id="83973" name="Text Box 5"/>
          <p:cNvSpPr txBox="1">
            <a:spLocks noChangeArrowheads="1"/>
          </p:cNvSpPr>
          <p:nvPr/>
        </p:nvSpPr>
        <p:spPr bwMode="auto">
          <a:xfrm>
            <a:off x="0" y="0"/>
            <a:ext cx="3131840" cy="400110"/>
          </a:xfrm>
          <a:prstGeom prst="rect">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000" b="1" dirty="0">
                <a:solidFill>
                  <a:schemeClr val="bg1"/>
                </a:solidFill>
                <a:latin typeface="Arial Black" pitchFamily="34" charset="0"/>
              </a:rPr>
              <a:t>Hungarian Energy and Public Utility Regulatory Authority</a:t>
            </a:r>
          </a:p>
        </p:txBody>
      </p:sp>
      <p:sp>
        <p:nvSpPr>
          <p:cNvPr id="2" name="Dia számának helye 1"/>
          <p:cNvSpPr>
            <a:spLocks noGrp="1"/>
          </p:cNvSpPr>
          <p:nvPr>
            <p:ph type="sldNum" sz="quarter" idx="12"/>
          </p:nvPr>
        </p:nvSpPr>
        <p:spPr/>
        <p:txBody>
          <a:bodyPr/>
          <a:lstStyle/>
          <a:p>
            <a:fld id="{53EE465A-0AF4-4657-BA4B-F7333063A828}" type="slidenum">
              <a:rPr lang="hu-HU" smtClean="0"/>
              <a:pPr/>
              <a:t>7</a:t>
            </a:fld>
            <a:endParaRPr lang="hu-H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0" y="332656"/>
            <a:ext cx="91440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defTabSz="912721">
              <a:spcBef>
                <a:spcPct val="20000"/>
              </a:spcBef>
              <a:defRPr/>
            </a:pPr>
            <a:r>
              <a:rPr lang="en-US" sz="2200" b="1" dirty="0"/>
              <a:t>Hungarian Energy and Public Utility Regulatory Authority</a:t>
            </a:r>
            <a:r>
              <a:rPr lang="hu-HU" sz="2200" b="1" dirty="0"/>
              <a:t> (HEA)</a:t>
            </a:r>
            <a:br>
              <a:rPr lang="hu-HU" sz="2200" b="1" dirty="0"/>
            </a:br>
            <a:r>
              <a:rPr lang="en-US" sz="2200" b="1" dirty="0"/>
              <a:t>Earlier Hungarian </a:t>
            </a:r>
            <a:r>
              <a:rPr lang="en-US" sz="2200" b="1" dirty="0" smtClean="0"/>
              <a:t>Energy </a:t>
            </a:r>
            <a:r>
              <a:rPr lang="hu-HU" sz="2200" b="1" dirty="0" smtClean="0"/>
              <a:t>Office </a:t>
            </a:r>
            <a:r>
              <a:rPr lang="hu-HU" sz="2200" b="1" dirty="0"/>
              <a:t>(HEO)</a:t>
            </a:r>
          </a:p>
        </p:txBody>
      </p:sp>
      <p:sp>
        <p:nvSpPr>
          <p:cNvPr id="83973" name="Text Box 5"/>
          <p:cNvSpPr txBox="1">
            <a:spLocks noChangeArrowheads="1"/>
          </p:cNvSpPr>
          <p:nvPr/>
        </p:nvSpPr>
        <p:spPr bwMode="auto">
          <a:xfrm>
            <a:off x="0" y="0"/>
            <a:ext cx="3131840" cy="400110"/>
          </a:xfrm>
          <a:prstGeom prst="rect">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000" b="1" dirty="0">
                <a:solidFill>
                  <a:schemeClr val="bg1"/>
                </a:solidFill>
                <a:latin typeface="Arial Black" pitchFamily="34" charset="0"/>
              </a:rPr>
              <a:t>Hungarian Energy and Public Utility Regulatory Authority</a:t>
            </a:r>
          </a:p>
        </p:txBody>
      </p:sp>
      <p:sp>
        <p:nvSpPr>
          <p:cNvPr id="2" name="Dia számának helye 1"/>
          <p:cNvSpPr>
            <a:spLocks noGrp="1"/>
          </p:cNvSpPr>
          <p:nvPr>
            <p:ph type="sldNum" sz="quarter" idx="12"/>
          </p:nvPr>
        </p:nvSpPr>
        <p:spPr/>
        <p:txBody>
          <a:bodyPr/>
          <a:lstStyle/>
          <a:p>
            <a:fld id="{53EE465A-0AF4-4657-BA4B-F7333063A828}" type="slidenum">
              <a:rPr lang="hu-HU" smtClean="0"/>
              <a:pPr/>
              <a:t>8</a:t>
            </a:fld>
            <a:endParaRPr lang="hu-HU" dirty="0"/>
          </a:p>
        </p:txBody>
      </p:sp>
      <p:graphicFrame>
        <p:nvGraphicFramePr>
          <p:cNvPr id="6" name="Táblázat 5"/>
          <p:cNvGraphicFramePr>
            <a:graphicFrameLocks noGrp="1"/>
          </p:cNvGraphicFramePr>
          <p:nvPr>
            <p:extLst>
              <p:ext uri="{D42A27DB-BD31-4B8C-83A1-F6EECF244321}">
                <p14:modId xmlns:p14="http://schemas.microsoft.com/office/powerpoint/2010/main" val="1896303484"/>
              </p:ext>
            </p:extLst>
          </p:nvPr>
        </p:nvGraphicFramePr>
        <p:xfrm>
          <a:off x="683568" y="1247056"/>
          <a:ext cx="7739956" cy="5150448"/>
        </p:xfrm>
        <a:graphic>
          <a:graphicData uri="http://schemas.openxmlformats.org/drawingml/2006/table">
            <a:tbl>
              <a:tblPr/>
              <a:tblGrid>
                <a:gridCol w="2744263"/>
                <a:gridCol w="4995693"/>
              </a:tblGrid>
              <a:tr h="2880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cs typeface="Arial" charset="0"/>
                        </a:rPr>
                        <a:t>Year of establishment: </a:t>
                      </a:r>
                      <a:r>
                        <a:rPr kumimoji="0" lang="en-US" sz="1400" b="0" i="0" u="none" strike="noStrike" cap="none" normalizeH="0" baseline="0" dirty="0" smtClean="0">
                          <a:ln>
                            <a:noFill/>
                          </a:ln>
                          <a:solidFill>
                            <a:srgbClr val="000000"/>
                          </a:solidFill>
                          <a:effectLst/>
                          <a:latin typeface="Arial" charset="0"/>
                          <a:cs typeface="Arial" charset="0"/>
                        </a:rPr>
                        <a:t>1994</a:t>
                      </a:r>
                    </a:p>
                  </a:txBody>
                  <a:tcPr marL="91432" marR="91432" marT="45692" marB="456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xBody>
                    <a:bodyPr/>
                    <a:lstStyle/>
                    <a:p>
                      <a:endParaRPr lang="hu-HU"/>
                    </a:p>
                  </a:txBody>
                  <a:tcPr/>
                </a:tc>
              </a:tr>
              <a:tr h="2880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cs typeface="Arial" charset="0"/>
                        </a:rPr>
                        <a:t>Staff number: </a:t>
                      </a:r>
                      <a:r>
                        <a:rPr kumimoji="0" lang="hu-HU" sz="1400" b="0" i="0" u="none" strike="noStrike" cap="none" normalizeH="0" baseline="0" dirty="0" smtClean="0">
                          <a:ln>
                            <a:noFill/>
                          </a:ln>
                          <a:solidFill>
                            <a:schemeClr val="tx1"/>
                          </a:solidFill>
                          <a:effectLst/>
                          <a:latin typeface="Arial" charset="0"/>
                          <a:cs typeface="Arial" charset="0"/>
                        </a:rPr>
                        <a:t>235 (end of 2013)</a:t>
                      </a:r>
                      <a:endParaRPr kumimoji="0" lang="en-US" sz="1400" b="0" i="0" u="none" strike="noStrike" cap="none" normalizeH="0" baseline="0" dirty="0" smtClean="0">
                        <a:ln>
                          <a:noFill/>
                        </a:ln>
                        <a:solidFill>
                          <a:schemeClr val="tx1"/>
                        </a:solidFill>
                        <a:effectLst/>
                        <a:latin typeface="Arial" charset="0"/>
                        <a:cs typeface="Arial" charset="0"/>
                      </a:endParaRPr>
                    </a:p>
                  </a:txBody>
                  <a:tcPr marL="91432" marR="91432" marT="45692" marB="456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xBody>
                    <a:bodyPr/>
                    <a:lstStyle/>
                    <a:p>
                      <a:endParaRPr lang="hu-HU"/>
                    </a:p>
                  </a:txBody>
                  <a:tcPr/>
                </a:tc>
              </a:tr>
              <a:tr h="2880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cs typeface="Arial" charset="0"/>
                        </a:rPr>
                        <a:t>Yearly budget (20</a:t>
                      </a:r>
                      <a:r>
                        <a:rPr kumimoji="0" lang="hu-HU" sz="1400" b="1" i="0" u="none" strike="noStrike" cap="none" normalizeH="0" baseline="0" dirty="0" smtClean="0">
                          <a:ln>
                            <a:noFill/>
                          </a:ln>
                          <a:solidFill>
                            <a:srgbClr val="000000"/>
                          </a:solidFill>
                          <a:effectLst/>
                          <a:latin typeface="Arial" charset="0"/>
                          <a:cs typeface="Arial" charset="0"/>
                        </a:rPr>
                        <a:t>13</a:t>
                      </a:r>
                      <a:r>
                        <a:rPr kumimoji="0" lang="en-US" sz="1400" b="1" i="0" u="none" strike="noStrike" cap="none" normalizeH="0" baseline="0" dirty="0" smtClean="0">
                          <a:ln>
                            <a:noFill/>
                          </a:ln>
                          <a:solidFill>
                            <a:srgbClr val="000000"/>
                          </a:solidFill>
                          <a:effectLst/>
                          <a:latin typeface="Arial" charset="0"/>
                          <a:cs typeface="Arial" charset="0"/>
                        </a:rPr>
                        <a:t>): </a:t>
                      </a:r>
                      <a:r>
                        <a:rPr kumimoji="0" lang="hu-HU" sz="1400" b="1" i="0" u="none" strike="noStrike" cap="none" normalizeH="0" baseline="0" dirty="0" smtClean="0">
                          <a:ln>
                            <a:noFill/>
                          </a:ln>
                          <a:solidFill>
                            <a:schemeClr val="tx1"/>
                          </a:solidFill>
                          <a:effectLst/>
                          <a:latin typeface="Arial" charset="0"/>
                          <a:cs typeface="Arial" charset="0"/>
                        </a:rPr>
                        <a:t>4.732</a:t>
                      </a:r>
                      <a:r>
                        <a:rPr kumimoji="0" lang="en-US" sz="1400" b="0" i="0" u="none" strike="noStrike" cap="none" normalizeH="0" baseline="0" dirty="0" smtClean="0">
                          <a:ln>
                            <a:noFill/>
                          </a:ln>
                          <a:solidFill>
                            <a:schemeClr val="tx1"/>
                          </a:solidFill>
                          <a:effectLst/>
                          <a:latin typeface="Arial" charset="0"/>
                          <a:cs typeface="Arial" charset="0"/>
                        </a:rPr>
                        <a:t> billion HUF</a:t>
                      </a:r>
                      <a:r>
                        <a:rPr kumimoji="0" lang="hu-HU" sz="1400" b="0" i="0" u="none" strike="noStrike" cap="none" normalizeH="0" baseline="0" dirty="0" smtClean="0">
                          <a:ln>
                            <a:noFill/>
                          </a:ln>
                          <a:solidFill>
                            <a:schemeClr val="tx1"/>
                          </a:solidFill>
                          <a:effectLst/>
                          <a:latin typeface="Arial" charset="0"/>
                          <a:cs typeface="Arial" charset="0"/>
                        </a:rPr>
                        <a:t> (</a:t>
                      </a:r>
                      <a:r>
                        <a:rPr kumimoji="0" lang="hu-HU" sz="1400" b="0" i="0" u="none" strike="noStrike" cap="none" normalizeH="0" baseline="0" dirty="0" smtClean="0">
                          <a:ln>
                            <a:noFill/>
                          </a:ln>
                          <a:solidFill>
                            <a:schemeClr val="tx1"/>
                          </a:solidFill>
                          <a:effectLst/>
                          <a:latin typeface="Calibri" pitchFamily="34" charset="0"/>
                          <a:cs typeface="Calibri" pitchFamily="34" charset="0"/>
                        </a:rPr>
                        <a:t>≈ </a:t>
                      </a:r>
                      <a:r>
                        <a:rPr kumimoji="0" lang="hu-HU" sz="1400" b="0" i="0" u="none" strike="noStrike" cap="none" normalizeH="0" baseline="0" dirty="0" smtClean="0">
                          <a:ln>
                            <a:noFill/>
                          </a:ln>
                          <a:solidFill>
                            <a:schemeClr val="tx1"/>
                          </a:solidFill>
                          <a:effectLst/>
                          <a:latin typeface="Arial" charset="0"/>
                          <a:cs typeface="Arial" charset="0"/>
                        </a:rPr>
                        <a:t>€ 15.2 </a:t>
                      </a:r>
                      <a:r>
                        <a:rPr kumimoji="0" lang="en-US" sz="1400" b="0" i="0" u="none" strike="noStrike" cap="none" normalizeH="0" baseline="0" dirty="0" smtClean="0">
                          <a:ln>
                            <a:noFill/>
                          </a:ln>
                          <a:solidFill>
                            <a:schemeClr val="tx1"/>
                          </a:solidFill>
                          <a:effectLst/>
                          <a:latin typeface="Arial" charset="0"/>
                          <a:cs typeface="Arial" charset="0"/>
                        </a:rPr>
                        <a:t>million</a:t>
                      </a:r>
                      <a:r>
                        <a:rPr kumimoji="0" lang="hu-HU" sz="1400" b="0" i="0" u="none" strike="noStrike" cap="none" normalizeH="0" baseline="0" dirty="0" smtClean="0">
                          <a:ln>
                            <a:noFill/>
                          </a:ln>
                          <a:solidFill>
                            <a:schemeClr val="tx1"/>
                          </a:solidFill>
                          <a:effectLst/>
                          <a:latin typeface="Arial" charset="0"/>
                          <a:cs typeface="Arial" charset="0"/>
                        </a:rPr>
                        <a:t>)</a:t>
                      </a:r>
                      <a:endParaRPr kumimoji="0" lang="en-US" sz="1400" b="0" i="0" u="none" strike="noStrike" cap="none" normalizeH="0" baseline="0" dirty="0" smtClean="0">
                        <a:ln>
                          <a:noFill/>
                        </a:ln>
                        <a:solidFill>
                          <a:schemeClr val="tx1"/>
                        </a:solidFill>
                        <a:effectLst/>
                        <a:latin typeface="Arial" charset="0"/>
                        <a:cs typeface="Arial" charset="0"/>
                      </a:endParaRPr>
                    </a:p>
                  </a:txBody>
                  <a:tcPr marL="91432" marR="91432" marT="45692" marB="456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xBody>
                    <a:bodyPr/>
                    <a:lstStyle/>
                    <a:p>
                      <a:endParaRPr lang="hu-HU"/>
                    </a:p>
                  </a:txBody>
                  <a:tcPr/>
                </a:tc>
              </a:tr>
              <a:tr h="2880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cs typeface="Arial" charset="0"/>
                        </a:rPr>
                        <a:t>Supervised sectors: electricity, natural gas, district heating (partly)</a:t>
                      </a:r>
                      <a:r>
                        <a:rPr kumimoji="0" lang="hu-HU" sz="1400" b="1" i="0" u="none" strike="noStrike" cap="none" normalizeH="0" baseline="0" dirty="0" smtClean="0">
                          <a:ln>
                            <a:noFill/>
                          </a:ln>
                          <a:solidFill>
                            <a:srgbClr val="000000"/>
                          </a:solidFill>
                          <a:effectLst/>
                          <a:latin typeface="Arial" charset="0"/>
                          <a:cs typeface="Arial" charset="0"/>
                        </a:rPr>
                        <a:t>, </a:t>
                      </a:r>
                      <a:r>
                        <a:rPr kumimoji="0" lang="en-US" sz="1400" b="1" i="0" u="none" strike="noStrike" cap="none" normalizeH="0" baseline="0" noProof="0" dirty="0" smtClean="0">
                          <a:ln>
                            <a:noFill/>
                          </a:ln>
                          <a:solidFill>
                            <a:srgbClr val="000000"/>
                          </a:solidFill>
                          <a:effectLst/>
                          <a:latin typeface="Arial" charset="0"/>
                          <a:cs typeface="Arial" charset="0"/>
                        </a:rPr>
                        <a:t>water</a:t>
                      </a:r>
                      <a:r>
                        <a:rPr kumimoji="0" lang="hu-HU" sz="1400" b="1" i="0" u="none" strike="noStrike" cap="none" normalizeH="0" baseline="0" noProof="0" dirty="0" smtClean="0">
                          <a:ln>
                            <a:noFill/>
                          </a:ln>
                          <a:solidFill>
                            <a:srgbClr val="000000"/>
                          </a:solidFill>
                          <a:effectLst/>
                          <a:latin typeface="Arial" charset="0"/>
                          <a:cs typeface="Arial" charset="0"/>
                        </a:rPr>
                        <a:t> </a:t>
                      </a:r>
                      <a:r>
                        <a:rPr kumimoji="0" lang="en-US" sz="1400" b="1" i="0" u="none" strike="noStrike" cap="none" normalizeH="0" baseline="0" noProof="0" dirty="0" smtClean="0">
                          <a:ln>
                            <a:noFill/>
                          </a:ln>
                          <a:solidFill>
                            <a:srgbClr val="000000"/>
                          </a:solidFill>
                          <a:effectLst/>
                          <a:latin typeface="Arial" charset="0"/>
                          <a:cs typeface="Arial" charset="0"/>
                        </a:rPr>
                        <a:t>public utility</a:t>
                      </a:r>
                    </a:p>
                  </a:txBody>
                  <a:tcPr marL="91432" marR="91432" marT="45692" marB="456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hMerge="1">
                  <a:txBody>
                    <a:bodyPr/>
                    <a:lstStyle/>
                    <a:p>
                      <a:endParaRPr lang="hu-HU"/>
                    </a:p>
                  </a:txBody>
                  <a:tcPr/>
                </a:tc>
              </a:tr>
              <a:tr h="17550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charset="0"/>
                          <a:cs typeface="Arial" charset="0"/>
                        </a:rPr>
                        <a:t>Competences and tasks</a:t>
                      </a:r>
                    </a:p>
                  </a:txBody>
                  <a:tcPr marL="91432" marR="91432" marT="45692" marB="456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rgbClr val="000000"/>
                          </a:solidFill>
                          <a:effectLst/>
                          <a:latin typeface="Arial" charset="0"/>
                          <a:cs typeface="Arial" charset="0"/>
                        </a:rPr>
                        <a:t> Licensing, monitoring, enforcement</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rgbClr val="000000"/>
                          </a:solidFill>
                          <a:effectLst/>
                          <a:latin typeface="Arial" charset="0"/>
                          <a:cs typeface="Arial" charset="0"/>
                        </a:rPr>
                        <a:t> Price preparation, network tariff regulation</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rgbClr val="000000"/>
                          </a:solidFill>
                          <a:effectLst/>
                          <a:latin typeface="Arial" charset="0"/>
                          <a:cs typeface="Arial" charset="0"/>
                        </a:rPr>
                        <a:t> Market monitoring, promotion of competition</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rgbClr val="000000"/>
                          </a:solidFill>
                          <a:effectLst/>
                          <a:latin typeface="Arial" charset="0"/>
                          <a:cs typeface="Arial" charset="0"/>
                        </a:rPr>
                        <a:t> Customer protection</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rgbClr val="000000"/>
                          </a:solidFill>
                          <a:effectLst/>
                          <a:latin typeface="Arial" charset="0"/>
                          <a:cs typeface="Arial" charset="0"/>
                        </a:rPr>
                        <a:t> Support of preparation of energy legislation</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rgbClr val="000000"/>
                          </a:solidFill>
                          <a:effectLst/>
                          <a:latin typeface="Arial" charset="0"/>
                          <a:cs typeface="Arial" charset="0"/>
                        </a:rPr>
                        <a:t> Promotion of sustainable development</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rgbClr val="000000"/>
                          </a:solidFill>
                          <a:effectLst/>
                          <a:latin typeface="Arial" charset="0"/>
                          <a:cs typeface="Arial" charset="0"/>
                        </a:rPr>
                        <a:t> Data management, statistics, reporting</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rgbClr val="000000"/>
                          </a:solidFill>
                          <a:effectLst/>
                          <a:latin typeface="Arial" charset="0"/>
                          <a:cs typeface="Arial" charset="0"/>
                        </a:rPr>
                        <a:t> Participation in regional and European institutions</a:t>
                      </a:r>
                    </a:p>
                  </a:txBody>
                  <a:tcPr marL="91432" marR="91432" marT="45692" marB="456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noProof="0" dirty="0" smtClean="0">
                          <a:ln>
                            <a:noFill/>
                          </a:ln>
                          <a:solidFill>
                            <a:srgbClr val="000000"/>
                          </a:solidFill>
                          <a:effectLst/>
                          <a:latin typeface="Arial" charset="0"/>
                          <a:cs typeface="Arial" charset="0"/>
                        </a:rPr>
                        <a:t>Number of Licenses</a:t>
                      </a:r>
                    </a:p>
                  </a:txBody>
                  <a:tcPr marL="91432" marR="91432" marT="45692" marB="456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endParaRPr kumimoji="0" lang="en-US" sz="1600" b="0" i="0" u="none" strike="noStrike" cap="none" normalizeH="0" baseline="0" dirty="0" smtClean="0">
                        <a:ln>
                          <a:noFill/>
                        </a:ln>
                        <a:solidFill>
                          <a:srgbClr val="000000"/>
                        </a:solidFill>
                        <a:effectLst/>
                        <a:latin typeface="Arial" charset="0"/>
                        <a:cs typeface="Arial" charset="0"/>
                      </a:endParaRPr>
                    </a:p>
                  </a:txBody>
                  <a:tcPr marL="91432" marR="91432" marT="45692" marB="456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0">
                <a:tc gridSpan="2">
                  <a:txBody>
                    <a:bodyPr/>
                    <a:lstStyle/>
                    <a:p>
                      <a:pPr marL="457200" marR="0" lvl="1"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400" b="1" i="0" u="none" strike="noStrike" cap="none" normalizeH="0" baseline="0" noProof="0" dirty="0" smtClean="0">
                          <a:ln>
                            <a:noFill/>
                          </a:ln>
                          <a:solidFill>
                            <a:srgbClr val="000000"/>
                          </a:solidFill>
                          <a:effectLst/>
                          <a:latin typeface="Arial" charset="0"/>
                          <a:cs typeface="Arial" charset="0"/>
                        </a:rPr>
                        <a:t>Electricity: </a:t>
                      </a:r>
                      <a:r>
                        <a:rPr kumimoji="0" lang="hu-HU" sz="1400" b="1" i="0" u="none" strike="noStrike" cap="none" normalizeH="0" baseline="0" noProof="0" dirty="0" smtClean="0">
                          <a:ln>
                            <a:noFill/>
                          </a:ln>
                          <a:solidFill>
                            <a:srgbClr val="000000"/>
                          </a:solidFill>
                          <a:effectLst/>
                          <a:latin typeface="Arial" charset="0"/>
                          <a:cs typeface="Arial" charset="0"/>
                        </a:rPr>
                        <a:t>                         </a:t>
                      </a:r>
                      <a:r>
                        <a:rPr kumimoji="0" lang="en-US" sz="1400" b="1" i="0" u="none" strike="noStrike" cap="none" normalizeH="0" baseline="0" noProof="0" dirty="0" smtClean="0">
                          <a:ln>
                            <a:noFill/>
                          </a:ln>
                          <a:solidFill>
                            <a:srgbClr val="000000"/>
                          </a:solidFill>
                          <a:effectLst/>
                          <a:latin typeface="Arial" charset="0"/>
                          <a:cs typeface="Arial" charset="0"/>
                        </a:rPr>
                        <a:t>585</a:t>
                      </a:r>
                    </a:p>
                  </a:txBody>
                  <a:tcPr marL="91432" marR="91432" marT="45692" marB="456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xBody>
                    <a:bodyPr/>
                    <a:lstStyle/>
                    <a:p>
                      <a:endParaRPr lang="hu-HU"/>
                    </a:p>
                  </a:txBody>
                  <a:tcPr/>
                </a:tc>
              </a:tr>
              <a:tr h="0">
                <a:tc gridSpan="2">
                  <a:txBody>
                    <a:bodyPr/>
                    <a:lstStyle/>
                    <a:p>
                      <a:pPr marL="457200" marR="0" lvl="1"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400" b="1" i="0" u="none" strike="noStrike" kern="1200" cap="none" normalizeH="0" baseline="0" noProof="0" dirty="0" smtClean="0">
                          <a:ln>
                            <a:noFill/>
                          </a:ln>
                          <a:solidFill>
                            <a:srgbClr val="000000"/>
                          </a:solidFill>
                          <a:effectLst/>
                          <a:latin typeface="Arial" charset="0"/>
                          <a:ea typeface="+mn-ea"/>
                          <a:cs typeface="Arial" charset="0"/>
                        </a:rPr>
                        <a:t>Natural gas: </a:t>
                      </a:r>
                      <a:r>
                        <a:rPr kumimoji="0" lang="hu-HU" sz="1400" b="1" i="0" u="none" strike="noStrike" kern="1200" cap="none" normalizeH="0" baseline="0" noProof="0" dirty="0" smtClean="0">
                          <a:ln>
                            <a:noFill/>
                          </a:ln>
                          <a:solidFill>
                            <a:srgbClr val="000000"/>
                          </a:solidFill>
                          <a:effectLst/>
                          <a:latin typeface="Arial" charset="0"/>
                          <a:ea typeface="+mn-ea"/>
                          <a:cs typeface="Arial" charset="0"/>
                        </a:rPr>
                        <a:t>                         </a:t>
                      </a:r>
                      <a:r>
                        <a:rPr kumimoji="0" lang="en-US" sz="1400" b="1" i="0" u="none" strike="noStrike" kern="1200" cap="none" normalizeH="0" baseline="0" noProof="0" dirty="0" smtClean="0">
                          <a:ln>
                            <a:noFill/>
                          </a:ln>
                          <a:solidFill>
                            <a:srgbClr val="000000"/>
                          </a:solidFill>
                          <a:effectLst/>
                          <a:latin typeface="Arial" charset="0"/>
                          <a:ea typeface="+mn-ea"/>
                          <a:cs typeface="Arial" charset="0"/>
                        </a:rPr>
                        <a:t>70</a:t>
                      </a:r>
                    </a:p>
                  </a:txBody>
                  <a:tcPr marL="91432" marR="91432" marT="45692" marB="456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xBody>
                    <a:bodyPr/>
                    <a:lstStyle/>
                    <a:p>
                      <a:endParaRPr lang="hu-HU"/>
                    </a:p>
                  </a:txBody>
                  <a:tcPr/>
                </a:tc>
              </a:tr>
              <a:tr h="0">
                <a:tc gridSpan="2">
                  <a:txBody>
                    <a:bodyPr/>
                    <a:lstStyle/>
                    <a:p>
                      <a:pPr marL="457200" marR="0" lvl="1"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400" b="1" i="0" u="none" strike="noStrike" kern="1200" cap="none" normalizeH="0" baseline="0" noProof="0" dirty="0" smtClean="0">
                          <a:ln>
                            <a:noFill/>
                          </a:ln>
                          <a:solidFill>
                            <a:srgbClr val="000000"/>
                          </a:solidFill>
                          <a:effectLst/>
                          <a:latin typeface="Arial" charset="0"/>
                          <a:ea typeface="+mn-ea"/>
                          <a:cs typeface="Arial" charset="0"/>
                        </a:rPr>
                        <a:t>District heating: </a:t>
                      </a:r>
                      <a:r>
                        <a:rPr kumimoji="0" lang="hu-HU" sz="1400" b="1" i="0" u="none" strike="noStrike" kern="1200" cap="none" normalizeH="0" baseline="0" noProof="0" dirty="0" smtClean="0">
                          <a:ln>
                            <a:noFill/>
                          </a:ln>
                          <a:solidFill>
                            <a:srgbClr val="000000"/>
                          </a:solidFill>
                          <a:effectLst/>
                          <a:latin typeface="Arial" charset="0"/>
                          <a:ea typeface="+mn-ea"/>
                          <a:cs typeface="Arial" charset="0"/>
                        </a:rPr>
                        <a:t>                </a:t>
                      </a:r>
                      <a:r>
                        <a:rPr kumimoji="0" lang="en-US" sz="1400" b="1" i="0" u="none" strike="noStrike" kern="1200" cap="none" normalizeH="0" baseline="0" noProof="0" dirty="0" smtClean="0">
                          <a:ln>
                            <a:noFill/>
                          </a:ln>
                          <a:solidFill>
                            <a:srgbClr val="000000"/>
                          </a:solidFill>
                          <a:effectLst/>
                          <a:latin typeface="Arial" charset="0"/>
                          <a:ea typeface="+mn-ea"/>
                          <a:cs typeface="Arial" charset="0"/>
                        </a:rPr>
                        <a:t>274</a:t>
                      </a:r>
                    </a:p>
                  </a:txBody>
                  <a:tcPr marL="91432" marR="91432" marT="45692" marB="456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xBody>
                    <a:bodyPr/>
                    <a:lstStyle/>
                    <a:p>
                      <a:endParaRPr lang="hu-HU"/>
                    </a:p>
                  </a:txBody>
                  <a:tcPr/>
                </a:tc>
              </a:tr>
              <a:tr h="0">
                <a:tc gridSpan="2">
                  <a:txBody>
                    <a:bodyPr/>
                    <a:lstStyle/>
                    <a:p>
                      <a:pPr marL="457200" marR="0" lvl="1"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400" b="1" i="0" u="none" strike="noStrike" kern="1200" cap="none" normalizeH="0" baseline="0" noProof="0" dirty="0" smtClean="0">
                          <a:ln>
                            <a:noFill/>
                          </a:ln>
                          <a:solidFill>
                            <a:srgbClr val="000000"/>
                          </a:solidFill>
                          <a:effectLst/>
                          <a:latin typeface="Arial" charset="0"/>
                          <a:ea typeface="+mn-ea"/>
                          <a:cs typeface="Arial" charset="0"/>
                        </a:rPr>
                        <a:t>Water public utilities: </a:t>
                      </a:r>
                      <a:r>
                        <a:rPr kumimoji="0" lang="hu-HU" sz="1400" b="1" i="0" u="none" strike="noStrike" kern="1200" cap="none" normalizeH="0" baseline="0" noProof="0" dirty="0" smtClean="0">
                          <a:ln>
                            <a:noFill/>
                          </a:ln>
                          <a:solidFill>
                            <a:srgbClr val="000000"/>
                          </a:solidFill>
                          <a:effectLst/>
                          <a:latin typeface="Arial" charset="0"/>
                          <a:ea typeface="+mn-ea"/>
                          <a:cs typeface="Arial" charset="0"/>
                        </a:rPr>
                        <a:t>         </a:t>
                      </a:r>
                      <a:r>
                        <a:rPr kumimoji="0" lang="en-US" sz="1400" b="1" i="0" u="none" strike="noStrike" kern="1200" cap="none" normalizeH="0" baseline="0" noProof="0" dirty="0" smtClean="0">
                          <a:ln>
                            <a:noFill/>
                          </a:ln>
                          <a:solidFill>
                            <a:srgbClr val="000000"/>
                          </a:solidFill>
                          <a:effectLst/>
                          <a:latin typeface="Arial" charset="0"/>
                          <a:ea typeface="+mn-ea"/>
                          <a:cs typeface="Arial" charset="0"/>
                        </a:rPr>
                        <a:t>46</a:t>
                      </a:r>
                    </a:p>
                  </a:txBody>
                  <a:tcPr marL="91432" marR="91432" marT="45692" marB="456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xBody>
                    <a:bodyPr/>
                    <a:lstStyle/>
                    <a:p>
                      <a:endParaRPr lang="hu-HU"/>
                    </a:p>
                  </a:txBody>
                  <a:tcPr/>
                </a:tc>
              </a:tr>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noProof="0" dirty="0" smtClean="0">
                          <a:ln>
                            <a:noFill/>
                          </a:ln>
                          <a:solidFill>
                            <a:srgbClr val="000000"/>
                          </a:solidFill>
                          <a:effectLst/>
                          <a:latin typeface="Arial" charset="0"/>
                          <a:cs typeface="Arial" charset="0"/>
                        </a:rPr>
                        <a:t>Number of issued resolutions (2013): 2</a:t>
                      </a:r>
                      <a:r>
                        <a:rPr kumimoji="0" lang="hu-HU" sz="1400" b="1" i="0" u="none" strike="noStrike" cap="none" normalizeH="0" baseline="0" noProof="0" dirty="0" smtClean="0">
                          <a:ln>
                            <a:noFill/>
                          </a:ln>
                          <a:solidFill>
                            <a:srgbClr val="000000"/>
                          </a:solidFill>
                          <a:effectLst/>
                          <a:latin typeface="Arial" charset="0"/>
                          <a:cs typeface="Arial" charset="0"/>
                        </a:rPr>
                        <a:t> </a:t>
                      </a:r>
                      <a:r>
                        <a:rPr kumimoji="0" lang="en-US" sz="1400" b="1" i="0" u="none" strike="noStrike" cap="none" normalizeH="0" baseline="0" noProof="0" dirty="0" smtClean="0">
                          <a:ln>
                            <a:noFill/>
                          </a:ln>
                          <a:solidFill>
                            <a:srgbClr val="000000"/>
                          </a:solidFill>
                          <a:effectLst/>
                          <a:latin typeface="Arial" charset="0"/>
                          <a:cs typeface="Arial" charset="0"/>
                        </a:rPr>
                        <a:t>281</a:t>
                      </a:r>
                    </a:p>
                  </a:txBody>
                  <a:tcPr marL="91432" marR="91432" marT="45692" marB="456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xBody>
                    <a:bodyPr/>
                    <a:lstStyle/>
                    <a:p>
                      <a:endParaRPr lang="hu-HU"/>
                    </a:p>
                  </a:txBody>
                  <a:tcPr/>
                </a:tc>
              </a:tr>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noProof="0" dirty="0" smtClean="0">
                          <a:ln>
                            <a:noFill/>
                          </a:ln>
                          <a:solidFill>
                            <a:srgbClr val="000000"/>
                          </a:solidFill>
                          <a:effectLst/>
                          <a:latin typeface="Arial" charset="0"/>
                          <a:cs typeface="Arial" charset="0"/>
                        </a:rPr>
                        <a:t>Number of customer protection related cases (2013): </a:t>
                      </a:r>
                      <a:r>
                        <a:rPr kumimoji="0" lang="en-US" sz="1400" b="1" i="0" u="none" strike="noStrike" cap="none" normalizeH="0" baseline="0" noProof="0" dirty="0" err="1" smtClean="0">
                          <a:ln>
                            <a:noFill/>
                          </a:ln>
                          <a:solidFill>
                            <a:srgbClr val="000000"/>
                          </a:solidFill>
                          <a:effectLst/>
                          <a:latin typeface="Arial" charset="0"/>
                          <a:cs typeface="Arial" charset="0"/>
                        </a:rPr>
                        <a:t>appr</a:t>
                      </a:r>
                      <a:r>
                        <a:rPr kumimoji="0" lang="en-US" sz="1400" b="1" i="0" u="none" strike="noStrike" cap="none" normalizeH="0" baseline="0" noProof="0" dirty="0" smtClean="0">
                          <a:ln>
                            <a:noFill/>
                          </a:ln>
                          <a:solidFill>
                            <a:srgbClr val="000000"/>
                          </a:solidFill>
                          <a:effectLst/>
                          <a:latin typeface="Arial" charset="0"/>
                          <a:cs typeface="Arial" charset="0"/>
                        </a:rPr>
                        <a:t>. 5</a:t>
                      </a:r>
                      <a:r>
                        <a:rPr kumimoji="0" lang="hu-HU" sz="1400" b="1" i="0" u="none" strike="noStrike" cap="none" normalizeH="0" baseline="0" noProof="0" dirty="0" smtClean="0">
                          <a:ln>
                            <a:noFill/>
                          </a:ln>
                          <a:solidFill>
                            <a:srgbClr val="000000"/>
                          </a:solidFill>
                          <a:effectLst/>
                          <a:latin typeface="Arial" charset="0"/>
                          <a:cs typeface="Arial" charset="0"/>
                        </a:rPr>
                        <a:t> </a:t>
                      </a:r>
                      <a:r>
                        <a:rPr kumimoji="0" lang="en-US" sz="1400" b="1" i="0" u="none" strike="noStrike" cap="none" normalizeH="0" baseline="0" noProof="0" dirty="0" smtClean="0">
                          <a:ln>
                            <a:noFill/>
                          </a:ln>
                          <a:solidFill>
                            <a:srgbClr val="000000"/>
                          </a:solidFill>
                          <a:effectLst/>
                          <a:latin typeface="Arial" charset="0"/>
                          <a:cs typeface="Arial" charset="0"/>
                        </a:rPr>
                        <a:t>800</a:t>
                      </a:r>
                    </a:p>
                  </a:txBody>
                  <a:tcPr marL="91432" marR="91432" marT="45692" marB="456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hMerge="1">
                  <a:txBody>
                    <a:bodyPr/>
                    <a:lstStyle/>
                    <a:p>
                      <a:endParaRPr lang="hu-HU"/>
                    </a:p>
                  </a:txBody>
                  <a:tcPr/>
                </a:tc>
              </a:tr>
            </a:tbl>
          </a:graphicData>
        </a:graphic>
      </p:graphicFrame>
    </p:spTree>
    <p:extLst>
      <p:ext uri="{BB962C8B-B14F-4D97-AF65-F5344CB8AC3E}">
        <p14:creationId xmlns:p14="http://schemas.microsoft.com/office/powerpoint/2010/main" val="403361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3" name="Text Box 5"/>
          <p:cNvSpPr txBox="1">
            <a:spLocks noChangeArrowheads="1"/>
          </p:cNvSpPr>
          <p:nvPr/>
        </p:nvSpPr>
        <p:spPr bwMode="auto">
          <a:xfrm>
            <a:off x="0" y="0"/>
            <a:ext cx="3131840" cy="400110"/>
          </a:xfrm>
          <a:prstGeom prst="rect">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000" b="1" dirty="0">
                <a:solidFill>
                  <a:schemeClr val="bg1"/>
                </a:solidFill>
                <a:latin typeface="Arial Black" pitchFamily="34" charset="0"/>
              </a:rPr>
              <a:t>Hungarian Energy and Public Utility Regulatory Authority</a:t>
            </a:r>
          </a:p>
        </p:txBody>
      </p:sp>
      <p:sp>
        <p:nvSpPr>
          <p:cNvPr id="2" name="Dia számának helye 1"/>
          <p:cNvSpPr>
            <a:spLocks noGrp="1"/>
          </p:cNvSpPr>
          <p:nvPr>
            <p:ph type="sldNum" sz="quarter" idx="12"/>
          </p:nvPr>
        </p:nvSpPr>
        <p:spPr/>
        <p:txBody>
          <a:bodyPr/>
          <a:lstStyle/>
          <a:p>
            <a:fld id="{53EE465A-0AF4-4657-BA4B-F7333063A828}" type="slidenum">
              <a:rPr lang="hu-HU" smtClean="0"/>
              <a:pPr/>
              <a:t>9</a:t>
            </a:fld>
            <a:endParaRPr lang="hu-HU" dirty="0"/>
          </a:p>
        </p:txBody>
      </p:sp>
      <p:sp>
        <p:nvSpPr>
          <p:cNvPr id="7" name="Szöveg helye 1"/>
          <p:cNvSpPr txBox="1">
            <a:spLocks/>
          </p:cNvSpPr>
          <p:nvPr/>
        </p:nvSpPr>
        <p:spPr>
          <a:xfrm>
            <a:off x="805421" y="548681"/>
            <a:ext cx="7552012" cy="504056"/>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sz="2200" b="1" dirty="0" smtClean="0"/>
              <a:t>Licensing of Electricity Trading</a:t>
            </a:r>
            <a:endParaRPr lang="en-US" sz="2200" b="1" dirty="0"/>
          </a:p>
        </p:txBody>
      </p:sp>
      <p:grpSp>
        <p:nvGrpSpPr>
          <p:cNvPr id="8" name="Group 59"/>
          <p:cNvGrpSpPr>
            <a:grpSpLocks/>
          </p:cNvGrpSpPr>
          <p:nvPr/>
        </p:nvGrpSpPr>
        <p:grpSpPr bwMode="auto">
          <a:xfrm>
            <a:off x="389752" y="1626699"/>
            <a:ext cx="3750752" cy="4189213"/>
            <a:chOff x="1836" y="1298"/>
            <a:chExt cx="1297" cy="2113"/>
          </a:xfrm>
        </p:grpSpPr>
        <p:sp>
          <p:nvSpPr>
            <p:cNvPr id="9" name="Text Box 36"/>
            <p:cNvSpPr txBox="1">
              <a:spLocks noChangeArrowheads="1"/>
            </p:cNvSpPr>
            <p:nvPr/>
          </p:nvSpPr>
          <p:spPr bwMode="auto">
            <a:xfrm>
              <a:off x="1837" y="1298"/>
              <a:ext cx="1296" cy="288"/>
            </a:xfrm>
            <a:prstGeom prst="rect">
              <a:avLst/>
            </a:prstGeom>
            <a:solidFill>
              <a:srgbClr val="FFFFFF"/>
            </a:solidFill>
            <a:ln w="9525">
              <a:solidFill>
                <a:srgbClr val="000000"/>
              </a:solidFill>
              <a:miter lim="800000"/>
              <a:headEnd/>
              <a:tailEnd/>
            </a:ln>
          </p:spPr>
          <p:txBody>
            <a:bodyPr/>
            <a:lstStyle/>
            <a:p>
              <a:pPr algn="ctr"/>
              <a:r>
                <a:rPr lang="en-US" sz="1200" b="1" dirty="0" smtClean="0"/>
                <a:t>Market information</a:t>
              </a:r>
              <a:endParaRPr lang="en-US" sz="1200" b="1" dirty="0"/>
            </a:p>
          </p:txBody>
        </p:sp>
        <p:sp>
          <p:nvSpPr>
            <p:cNvPr id="10" name="Text Box 37"/>
            <p:cNvSpPr txBox="1">
              <a:spLocks noChangeArrowheads="1"/>
            </p:cNvSpPr>
            <p:nvPr/>
          </p:nvSpPr>
          <p:spPr bwMode="auto">
            <a:xfrm>
              <a:off x="1837" y="1937"/>
              <a:ext cx="649" cy="278"/>
            </a:xfrm>
            <a:prstGeom prst="rect">
              <a:avLst/>
            </a:prstGeom>
            <a:solidFill>
              <a:srgbClr val="FFFFFF"/>
            </a:solidFill>
            <a:ln w="9525">
              <a:solidFill>
                <a:srgbClr val="000000"/>
              </a:solidFill>
              <a:miter lim="800000"/>
              <a:headEnd/>
              <a:tailEnd/>
            </a:ln>
          </p:spPr>
          <p:txBody>
            <a:bodyPr/>
            <a:lstStyle/>
            <a:p>
              <a:pPr algn="ctr">
                <a:spcBef>
                  <a:spcPts val="600"/>
                </a:spcBef>
              </a:pPr>
              <a:r>
                <a:rPr lang="en-US" sz="1200" b="1" dirty="0" smtClean="0"/>
                <a:t>Direct sale for end-users </a:t>
              </a:r>
              <a:endParaRPr lang="en-US" sz="1200" b="1" dirty="0"/>
            </a:p>
          </p:txBody>
        </p:sp>
        <p:sp>
          <p:nvSpPr>
            <p:cNvPr id="11" name="Line 40"/>
            <p:cNvSpPr>
              <a:spLocks noChangeShapeType="1"/>
            </p:cNvSpPr>
            <p:nvPr/>
          </p:nvSpPr>
          <p:spPr bwMode="auto">
            <a:xfrm flipH="1">
              <a:off x="2484" y="1586"/>
              <a:ext cx="1" cy="184"/>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Line 41"/>
            <p:cNvSpPr>
              <a:spLocks noChangeShapeType="1"/>
            </p:cNvSpPr>
            <p:nvPr/>
          </p:nvSpPr>
          <p:spPr bwMode="auto">
            <a:xfrm>
              <a:off x="2486" y="2215"/>
              <a:ext cx="0" cy="182"/>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Text Box 37"/>
            <p:cNvSpPr txBox="1">
              <a:spLocks noChangeArrowheads="1"/>
            </p:cNvSpPr>
            <p:nvPr/>
          </p:nvSpPr>
          <p:spPr bwMode="auto">
            <a:xfrm>
              <a:off x="1837" y="1770"/>
              <a:ext cx="1296" cy="167"/>
            </a:xfrm>
            <a:prstGeom prst="rect">
              <a:avLst/>
            </a:prstGeom>
            <a:solidFill>
              <a:srgbClr val="FFFFFF"/>
            </a:solidFill>
            <a:ln w="9525">
              <a:solidFill>
                <a:srgbClr val="000000"/>
              </a:solidFill>
              <a:miter lim="800000"/>
              <a:headEnd/>
              <a:tailEnd/>
            </a:ln>
          </p:spPr>
          <p:txBody>
            <a:bodyPr/>
            <a:lstStyle/>
            <a:p>
              <a:pPr algn="ctr">
                <a:spcBef>
                  <a:spcPts val="600"/>
                </a:spcBef>
              </a:pPr>
              <a:r>
                <a:rPr lang="en-US" sz="1200" b="1" dirty="0" smtClean="0"/>
                <a:t>Investor’s decision</a:t>
              </a:r>
              <a:endParaRPr lang="en-US" b="1" dirty="0"/>
            </a:p>
          </p:txBody>
        </p:sp>
        <p:sp>
          <p:nvSpPr>
            <p:cNvPr id="14" name="Text Box 37"/>
            <p:cNvSpPr txBox="1">
              <a:spLocks noChangeArrowheads="1"/>
            </p:cNvSpPr>
            <p:nvPr/>
          </p:nvSpPr>
          <p:spPr bwMode="auto">
            <a:xfrm>
              <a:off x="2484" y="1937"/>
              <a:ext cx="649" cy="278"/>
            </a:xfrm>
            <a:prstGeom prst="rect">
              <a:avLst/>
            </a:prstGeom>
            <a:solidFill>
              <a:srgbClr val="FFFFFF"/>
            </a:solidFill>
            <a:ln w="9525">
              <a:solidFill>
                <a:srgbClr val="000000"/>
              </a:solidFill>
              <a:miter lim="800000"/>
              <a:headEnd/>
              <a:tailEnd/>
            </a:ln>
          </p:spPr>
          <p:txBody>
            <a:bodyPr/>
            <a:lstStyle/>
            <a:p>
              <a:pPr algn="ctr">
                <a:spcBef>
                  <a:spcPts val="600"/>
                </a:spcBef>
              </a:pPr>
              <a:r>
                <a:rPr lang="en-US" sz="1200" b="1" dirty="0" smtClean="0"/>
                <a:t>Only wholesale trading</a:t>
              </a:r>
              <a:endParaRPr lang="en-US" sz="1200" b="1" dirty="0"/>
            </a:p>
          </p:txBody>
        </p:sp>
        <p:sp>
          <p:nvSpPr>
            <p:cNvPr id="15" name="Text Box 37"/>
            <p:cNvSpPr txBox="1">
              <a:spLocks noChangeArrowheads="1"/>
            </p:cNvSpPr>
            <p:nvPr/>
          </p:nvSpPr>
          <p:spPr bwMode="auto">
            <a:xfrm>
              <a:off x="1836" y="2397"/>
              <a:ext cx="1296" cy="208"/>
            </a:xfrm>
            <a:prstGeom prst="rect">
              <a:avLst/>
            </a:prstGeom>
            <a:solidFill>
              <a:srgbClr val="FFFFFF"/>
            </a:solidFill>
            <a:ln w="9525">
              <a:solidFill>
                <a:srgbClr val="000000"/>
              </a:solidFill>
              <a:miter lim="800000"/>
              <a:headEnd/>
              <a:tailEnd/>
            </a:ln>
          </p:spPr>
          <p:txBody>
            <a:bodyPr/>
            <a:lstStyle/>
            <a:p>
              <a:pPr algn="ctr">
                <a:spcBef>
                  <a:spcPts val="600"/>
                </a:spcBef>
              </a:pPr>
              <a:r>
                <a:rPr lang="en-US" sz="1200" b="1" dirty="0" smtClean="0"/>
                <a:t>HEA licensing</a:t>
              </a:r>
              <a:endParaRPr lang="en-US" b="1" dirty="0"/>
            </a:p>
          </p:txBody>
        </p:sp>
        <p:sp>
          <p:nvSpPr>
            <p:cNvPr id="16" name="Text Box 37"/>
            <p:cNvSpPr txBox="1">
              <a:spLocks noChangeArrowheads="1"/>
            </p:cNvSpPr>
            <p:nvPr/>
          </p:nvSpPr>
          <p:spPr bwMode="auto">
            <a:xfrm>
              <a:off x="1837" y="2605"/>
              <a:ext cx="649" cy="806"/>
            </a:xfrm>
            <a:prstGeom prst="rect">
              <a:avLst/>
            </a:prstGeom>
            <a:solidFill>
              <a:srgbClr val="FFFFFF"/>
            </a:solidFill>
            <a:ln w="9525">
              <a:solidFill>
                <a:srgbClr val="000000"/>
              </a:solidFill>
              <a:miter lim="800000"/>
              <a:headEnd/>
              <a:tailEnd/>
            </a:ln>
          </p:spPr>
          <p:txBody>
            <a:bodyPr/>
            <a:lstStyle/>
            <a:p>
              <a:pPr algn="ctr">
                <a:spcBef>
                  <a:spcPts val="0"/>
                </a:spcBef>
                <a:spcAft>
                  <a:spcPts val="600"/>
                </a:spcAft>
              </a:pPr>
              <a:r>
                <a:rPr lang="hu-HU" sz="1200" b="1" dirty="0" smtClean="0"/>
                <a:t>„</a:t>
              </a:r>
              <a:r>
                <a:rPr lang="en-US" sz="1200" b="1" dirty="0" smtClean="0"/>
                <a:t>All-inclusive</a:t>
              </a:r>
              <a:r>
                <a:rPr lang="hu-HU" sz="1200" b="1" dirty="0" smtClean="0"/>
                <a:t>” </a:t>
              </a:r>
              <a:r>
                <a:rPr lang="en-US" sz="1200" b="1" dirty="0" smtClean="0"/>
                <a:t>trading license</a:t>
              </a:r>
              <a:endParaRPr lang="hu-HU" sz="1200" b="1" dirty="0" smtClean="0"/>
            </a:p>
            <a:p>
              <a:pPr marL="171450" indent="-171450">
                <a:spcBef>
                  <a:spcPts val="0"/>
                </a:spcBef>
                <a:buFont typeface="Arial" panose="020B0604020202020204" pitchFamily="34" charset="0"/>
                <a:buChar char="•"/>
              </a:pPr>
              <a:r>
                <a:rPr lang="en-US" sz="1200" b="1" dirty="0" smtClean="0"/>
                <a:t>6M HUF + 1M HUF</a:t>
              </a:r>
            </a:p>
            <a:p>
              <a:pPr marL="171450" indent="-171450">
                <a:spcBef>
                  <a:spcPts val="0"/>
                </a:spcBef>
                <a:buFont typeface="Arial" panose="020B0604020202020204" pitchFamily="34" charset="0"/>
                <a:buChar char="•"/>
              </a:pPr>
              <a:r>
                <a:rPr lang="en-US" sz="1200" b="1" dirty="0" smtClean="0"/>
                <a:t>Deadline: 3 months</a:t>
              </a:r>
            </a:p>
            <a:p>
              <a:pPr marL="171450" indent="-171450">
                <a:spcBef>
                  <a:spcPts val="0"/>
                </a:spcBef>
                <a:buFont typeface="Arial" panose="020B0604020202020204" pitchFamily="34" charset="0"/>
                <a:buChar char="•"/>
              </a:pPr>
              <a:r>
                <a:rPr lang="en-US" sz="1200" b="1" dirty="0" smtClean="0"/>
                <a:t>Supervisory fee: 0.06% of Net Sales Revenue</a:t>
              </a:r>
            </a:p>
            <a:p>
              <a:pPr algn="ctr">
                <a:spcBef>
                  <a:spcPts val="600"/>
                </a:spcBef>
              </a:pPr>
              <a:endParaRPr lang="en-US" sz="1200" b="1" dirty="0"/>
            </a:p>
          </p:txBody>
        </p:sp>
        <p:sp>
          <p:nvSpPr>
            <p:cNvPr id="17" name="Text Box 37"/>
            <p:cNvSpPr txBox="1">
              <a:spLocks noChangeArrowheads="1"/>
            </p:cNvSpPr>
            <p:nvPr/>
          </p:nvSpPr>
          <p:spPr bwMode="auto">
            <a:xfrm>
              <a:off x="2483" y="2605"/>
              <a:ext cx="649" cy="806"/>
            </a:xfrm>
            <a:prstGeom prst="rect">
              <a:avLst/>
            </a:prstGeom>
            <a:solidFill>
              <a:srgbClr val="FFFFFF"/>
            </a:solidFill>
            <a:ln w="9525">
              <a:solidFill>
                <a:srgbClr val="000000"/>
              </a:solidFill>
              <a:miter lim="800000"/>
              <a:headEnd/>
              <a:tailEnd/>
            </a:ln>
          </p:spPr>
          <p:txBody>
            <a:bodyPr/>
            <a:lstStyle/>
            <a:p>
              <a:pPr algn="ctr">
                <a:spcBef>
                  <a:spcPts val="0"/>
                </a:spcBef>
                <a:spcAft>
                  <a:spcPts val="600"/>
                </a:spcAft>
              </a:pPr>
              <a:r>
                <a:rPr lang="hu-HU" sz="1200" b="1" dirty="0" smtClean="0"/>
                <a:t>„</a:t>
              </a:r>
              <a:r>
                <a:rPr lang="en-US" sz="1200" b="1" dirty="0" smtClean="0"/>
                <a:t>Limited</a:t>
              </a:r>
              <a:r>
                <a:rPr lang="hu-HU" sz="1200" b="1" dirty="0" smtClean="0"/>
                <a:t>” </a:t>
              </a:r>
              <a:r>
                <a:rPr lang="en-US" sz="1200" b="1" dirty="0" smtClean="0"/>
                <a:t>trading license</a:t>
              </a:r>
              <a:endParaRPr lang="hu-HU" sz="1200" b="1" dirty="0" smtClean="0"/>
            </a:p>
            <a:p>
              <a:pPr marL="171450" indent="-171450">
                <a:spcBef>
                  <a:spcPts val="0"/>
                </a:spcBef>
                <a:buFont typeface="Arial" panose="020B0604020202020204" pitchFamily="34" charset="0"/>
                <a:buChar char="•"/>
              </a:pPr>
              <a:r>
                <a:rPr lang="en-US" sz="1200" b="1" dirty="0" smtClean="0"/>
                <a:t>6M HUF</a:t>
              </a:r>
            </a:p>
            <a:p>
              <a:pPr marL="171450" indent="-171450">
                <a:spcBef>
                  <a:spcPts val="0"/>
                </a:spcBef>
                <a:buFont typeface="Arial" panose="020B0604020202020204" pitchFamily="34" charset="0"/>
                <a:buChar char="•"/>
              </a:pPr>
              <a:r>
                <a:rPr lang="en-US" sz="1200" b="1" dirty="0" smtClean="0"/>
                <a:t>Deadline: 30 days</a:t>
              </a:r>
            </a:p>
            <a:p>
              <a:pPr marL="171450" indent="-171450">
                <a:spcBef>
                  <a:spcPts val="0"/>
                </a:spcBef>
                <a:buFont typeface="Arial" panose="020B0604020202020204" pitchFamily="34" charset="0"/>
                <a:buChar char="•"/>
              </a:pPr>
              <a:r>
                <a:rPr lang="en-US" sz="1200" b="1" dirty="0" smtClean="0"/>
                <a:t>Supervisory fee: 0.06% of Net Sales Revenue</a:t>
              </a:r>
            </a:p>
            <a:p>
              <a:pPr algn="ctr">
                <a:spcBef>
                  <a:spcPts val="600"/>
                </a:spcBef>
              </a:pPr>
              <a:endParaRPr lang="en-US" sz="1200" b="1" dirty="0"/>
            </a:p>
          </p:txBody>
        </p:sp>
      </p:grpSp>
      <p:sp>
        <p:nvSpPr>
          <p:cNvPr id="3" name="Szövegdoboz 2"/>
          <p:cNvSpPr txBox="1"/>
          <p:nvPr/>
        </p:nvSpPr>
        <p:spPr>
          <a:xfrm>
            <a:off x="4324985" y="1122024"/>
            <a:ext cx="4032448" cy="4801314"/>
          </a:xfrm>
          <a:prstGeom prst="rect">
            <a:avLst/>
          </a:prstGeom>
          <a:noFill/>
        </p:spPr>
        <p:txBody>
          <a:bodyPr wrap="square" rtlCol="0">
            <a:spAutoFit/>
          </a:bodyPr>
          <a:lstStyle/>
          <a:p>
            <a:pPr algn="just"/>
            <a:r>
              <a:rPr lang="en-US" b="1" dirty="0" smtClean="0"/>
              <a:t>General documentation:</a:t>
            </a:r>
          </a:p>
          <a:p>
            <a:pPr marL="285750" indent="-285750" algn="just">
              <a:buFont typeface="Arial" panose="020B0604020202020204" pitchFamily="34" charset="0"/>
              <a:buChar char="•"/>
            </a:pPr>
            <a:r>
              <a:rPr lang="en-US" b="1" dirty="0" smtClean="0"/>
              <a:t>Deed of association or articles of incorporation</a:t>
            </a:r>
          </a:p>
          <a:p>
            <a:pPr marL="285750" indent="-285750" algn="just">
              <a:buFont typeface="Arial" panose="020B0604020202020204" pitchFamily="34" charset="0"/>
              <a:buChar char="•"/>
            </a:pPr>
            <a:r>
              <a:rPr lang="en-US" b="1" dirty="0" smtClean="0"/>
              <a:t>Original copy of the company register</a:t>
            </a:r>
          </a:p>
          <a:p>
            <a:pPr marL="285750" indent="-285750" algn="just">
              <a:buFont typeface="Arial" panose="020B0604020202020204" pitchFamily="34" charset="0"/>
              <a:buChar char="•"/>
            </a:pPr>
            <a:r>
              <a:rPr lang="en-US" b="1" dirty="0" smtClean="0"/>
              <a:t>Payment confirmation</a:t>
            </a:r>
          </a:p>
          <a:p>
            <a:pPr marL="285750" indent="-285750" algn="just">
              <a:buFont typeface="Arial" panose="020B0604020202020204" pitchFamily="34" charset="0"/>
              <a:buChar char="•"/>
            </a:pPr>
            <a:r>
              <a:rPr lang="en-US" b="1" dirty="0" smtClean="0"/>
              <a:t>Annual business plan (actual and next year)</a:t>
            </a:r>
          </a:p>
          <a:p>
            <a:pPr marL="285750" indent="-285750" algn="just">
              <a:buFont typeface="Arial" panose="020B0604020202020204" pitchFamily="34" charset="0"/>
              <a:buChar char="•"/>
            </a:pPr>
            <a:endParaRPr lang="en-US" b="1" dirty="0" smtClean="0"/>
          </a:p>
          <a:p>
            <a:pPr marL="285750" indent="-285750" algn="just">
              <a:buFont typeface="Arial" panose="020B0604020202020204" pitchFamily="34" charset="0"/>
              <a:buChar char="•"/>
            </a:pPr>
            <a:r>
              <a:rPr lang="en-US" b="1" dirty="0" smtClean="0"/>
              <a:t>All-inclusive</a:t>
            </a:r>
          </a:p>
          <a:p>
            <a:pPr marL="742950" lvl="1" indent="-285750" algn="just">
              <a:buFont typeface="Arial" panose="020B0604020202020204" pitchFamily="34" charset="0"/>
              <a:buChar char="•"/>
            </a:pPr>
            <a:r>
              <a:rPr lang="en-US" b="1" dirty="0" smtClean="0"/>
              <a:t>Draft business conduct rules</a:t>
            </a:r>
          </a:p>
          <a:p>
            <a:pPr marL="285750" indent="-285750" algn="just">
              <a:buFont typeface="Arial" panose="020B0604020202020204" pitchFamily="34" charset="0"/>
              <a:buChar char="•"/>
            </a:pPr>
            <a:r>
              <a:rPr lang="en-US" b="1" dirty="0" smtClean="0"/>
              <a:t>Limited</a:t>
            </a:r>
          </a:p>
          <a:p>
            <a:pPr marL="742950" lvl="1" indent="-285750" algn="just">
              <a:buFont typeface="Arial" panose="020B0604020202020204" pitchFamily="34" charset="0"/>
              <a:buChar char="•"/>
            </a:pPr>
            <a:r>
              <a:rPr lang="en-US" b="1" dirty="0" smtClean="0"/>
              <a:t>Statement on authority or license in the country of registration</a:t>
            </a:r>
            <a:r>
              <a:rPr lang="hu-HU" b="1" dirty="0" smtClean="0"/>
              <a:t> (EU </a:t>
            </a:r>
            <a:r>
              <a:rPr lang="hu-HU" b="1" dirty="0" err="1" smtClean="0"/>
              <a:t>or</a:t>
            </a:r>
            <a:r>
              <a:rPr lang="hu-HU" b="1" dirty="0" smtClean="0"/>
              <a:t> EEA)</a:t>
            </a:r>
            <a:endParaRPr lang="en-US" b="1" dirty="0" smtClean="0"/>
          </a:p>
          <a:p>
            <a:pPr marL="742950" lvl="1" indent="-285750" algn="just">
              <a:buFont typeface="Arial" panose="020B0604020202020204" pitchFamily="34" charset="0"/>
              <a:buChar char="•"/>
            </a:pPr>
            <a:r>
              <a:rPr lang="en-US" b="1" dirty="0" smtClean="0"/>
              <a:t>Hungarian representation</a:t>
            </a:r>
            <a:endParaRPr lang="en-US" b="1" dirty="0"/>
          </a:p>
        </p:txBody>
      </p:sp>
    </p:spTree>
    <p:extLst>
      <p:ext uri="{BB962C8B-B14F-4D97-AF65-F5344CB8AC3E}">
        <p14:creationId xmlns:p14="http://schemas.microsoft.com/office/powerpoint/2010/main" val="588245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4479</TotalTime>
  <Words>2271</Words>
  <Application>Microsoft Office PowerPoint</Application>
  <PresentationFormat>Diavetítés a képernyőre (4:3 oldalarány)</PresentationFormat>
  <Paragraphs>754</Paragraphs>
  <Slides>33</Slides>
  <Notes>8</Notes>
  <HiddenSlides>0</HiddenSlides>
  <MMClips>0</MMClips>
  <ScaleCrop>false</ScaleCrop>
  <HeadingPairs>
    <vt:vector size="4" baseType="variant">
      <vt:variant>
        <vt:lpstr>Téma</vt:lpstr>
      </vt:variant>
      <vt:variant>
        <vt:i4>1</vt:i4>
      </vt:variant>
      <vt:variant>
        <vt:lpstr>Diacímek</vt:lpstr>
      </vt:variant>
      <vt:variant>
        <vt:i4>33</vt:i4>
      </vt:variant>
    </vt:vector>
  </HeadingPairs>
  <TitlesOfParts>
    <vt:vector size="34" baseType="lpstr">
      <vt:lpstr>Alapértelmezett terv</vt:lpstr>
      <vt:lpstr>HUNGARIAN EXPERIENCE  IN THE ELECTRICITY MARKET LIBERALIZATION :  LESSONS LEARNED </vt:lpstr>
      <vt:lpstr>PowerPoint bemutató</vt:lpstr>
      <vt:lpstr>Data of the Hungarian Electricity System (2013)</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AE 2007 Free Market Model Capacity &amp; Energy Flows</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Company>Magyar Energia Hivatal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vajdovicha</dc:creator>
  <cp:lastModifiedBy>Péter</cp:lastModifiedBy>
  <cp:revision>204</cp:revision>
  <cp:lastPrinted>2014-04-04T13:00:20Z</cp:lastPrinted>
  <dcterms:created xsi:type="dcterms:W3CDTF">2006-01-16T08:01:43Z</dcterms:created>
  <dcterms:modified xsi:type="dcterms:W3CDTF">2014-04-06T17:41:11Z</dcterms:modified>
</cp:coreProperties>
</file>