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  <p:sldMasterId id="2147483718" r:id="rId2"/>
    <p:sldMasterId id="2147483730" r:id="rId3"/>
  </p:sldMasterIdLst>
  <p:notesMasterIdLst>
    <p:notesMasterId r:id="rId24"/>
  </p:notesMasterIdLst>
  <p:handoutMasterIdLst>
    <p:handoutMasterId r:id="rId25"/>
  </p:handoutMasterIdLst>
  <p:sldIdLst>
    <p:sldId id="263" r:id="rId4"/>
    <p:sldId id="267" r:id="rId5"/>
    <p:sldId id="269" r:id="rId6"/>
    <p:sldId id="271" r:id="rId7"/>
    <p:sldId id="270" r:id="rId8"/>
    <p:sldId id="286" r:id="rId9"/>
    <p:sldId id="287" r:id="rId10"/>
    <p:sldId id="275" r:id="rId11"/>
    <p:sldId id="288" r:id="rId12"/>
    <p:sldId id="277" r:id="rId13"/>
    <p:sldId id="268" r:id="rId14"/>
    <p:sldId id="280" r:id="rId15"/>
    <p:sldId id="279" r:id="rId16"/>
    <p:sldId id="272" r:id="rId17"/>
    <p:sldId id="281" r:id="rId18"/>
    <p:sldId id="282" r:id="rId19"/>
    <p:sldId id="283" r:id="rId20"/>
    <p:sldId id="284" r:id="rId21"/>
    <p:sldId id="278" r:id="rId22"/>
    <p:sldId id="285" r:id="rId2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2522" autoAdjust="0"/>
  </p:normalViewPr>
  <p:slideViewPr>
    <p:cSldViewPr snapToGrid="0">
      <p:cViewPr>
        <p:scale>
          <a:sx n="70" d="100"/>
          <a:sy n="70" d="100"/>
        </p:scale>
        <p:origin x="-486" y="-3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F41F1-14B7-4EC3-A031-D6452A71C92B}" type="datetimeFigureOut">
              <a:rPr lang="bg-BG" smtClean="0"/>
              <a:t>7.3.2014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D8AC8-E3E2-4630-A92F-705E1D0FFE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9094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3AB0A-4F16-45A7-9801-503B18BC6221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9893F-DAEF-4804-B3D4-BA0C86275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66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9893F-DAEF-4804-B3D4-BA0C862754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673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9893F-DAEF-4804-B3D4-BA0C862754C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194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За ЧЕЗ – Реално отчетения </a:t>
            </a:r>
            <a:r>
              <a:rPr lang="bg-BG" b="1" u="sng" dirty="0" smtClean="0">
                <a:solidFill>
                  <a:srgbClr val="FF0000"/>
                </a:solidFill>
              </a:rPr>
              <a:t>за 2013 г.</a:t>
            </a:r>
            <a:r>
              <a:rPr lang="bg-BG" b="1" u="sng" baseline="0" dirty="0" smtClean="0">
                <a:solidFill>
                  <a:srgbClr val="FF0000"/>
                </a:solidFill>
              </a:rPr>
              <a:t> </a:t>
            </a:r>
            <a:r>
              <a:rPr lang="bg-BG" b="0" u="none" baseline="0" dirty="0" smtClean="0">
                <a:solidFill>
                  <a:srgbClr val="FF0000"/>
                </a:solidFill>
              </a:rPr>
              <a:t> е 11,98 %. Разликата между отчетения за 2013 г. и одобрения от 30.12.2013г. В размер на 8 % е 48 928 хил.лв., при количествата пренесена енергия утвърдени с решението от 30.12.2013 г.</a:t>
            </a:r>
          </a:p>
          <a:p>
            <a:r>
              <a:rPr lang="bg-BG" b="0" u="none" baseline="0" dirty="0" smtClean="0">
                <a:solidFill>
                  <a:srgbClr val="FF0000"/>
                </a:solidFill>
              </a:rPr>
              <a:t>Задълженията на ЧЕЗ РБ по </a:t>
            </a:r>
            <a:r>
              <a:rPr lang="bg-BG" b="0" u="none" baseline="0" dirty="0" err="1" smtClean="0">
                <a:solidFill>
                  <a:srgbClr val="FF0000"/>
                </a:solidFill>
              </a:rPr>
              <a:t>инвестицонни</a:t>
            </a:r>
            <a:r>
              <a:rPr lang="bg-BG" b="0" u="none" baseline="0" dirty="0" smtClean="0">
                <a:solidFill>
                  <a:srgbClr val="FF0000"/>
                </a:solidFill>
              </a:rPr>
              <a:t> заеми са в размер на 40,5 млн.лв.</a:t>
            </a:r>
          </a:p>
          <a:p>
            <a:r>
              <a:rPr lang="bg-BG" b="0" u="none" baseline="0" dirty="0" smtClean="0">
                <a:solidFill>
                  <a:srgbClr val="FF0000"/>
                </a:solidFill>
              </a:rPr>
              <a:t>Недовзет приход, не може да се сравнява регулаторна с финансов година</a:t>
            </a:r>
            <a:endParaRPr lang="bg-BG" b="1" u="sng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9893F-DAEF-4804-B3D4-BA0C862754C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126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b="0" u="none" baseline="0" dirty="0" smtClean="0">
                <a:solidFill>
                  <a:srgbClr val="FF0000"/>
                </a:solidFill>
              </a:rPr>
              <a:t>Недовзет приход, не може да се сравнява регулаторна с финансов година</a:t>
            </a:r>
            <a:endParaRPr lang="bg-BG" b="1" u="sng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9893F-DAEF-4804-B3D4-BA0C862754C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921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За ЧЕЗ – отражението на разходите</a:t>
            </a:r>
            <a:r>
              <a:rPr lang="bg-BG" baseline="0" dirty="0" smtClean="0"/>
              <a:t> за небаланси само върху цената на снабдителя е увеличение с 5%. Отражението на разходите за небаланси на ЧЕЗ Разпределение и ЧЕЗ Електро върху крайната продажна цена за ЧЕЗ Груп е увеличение с 4%.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9893F-DAEF-4804-B3D4-BA0C862754C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257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9893F-DAEF-4804-B3D4-BA0C862754C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782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Мрежа, сравнима с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другите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региони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, малко абонати, малко пренесена енергия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Диспропорция във финансирането - за да не се допусне различие в цените на тока в трите части на страната.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bg-BG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Наследената диспропорция се усилва (10.8%-11.2% загуби към над 13.5%)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ЕНЕРГО-ПРО инвестира едва 22 млн. лева, при същата рамка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Наследена диспропорция между регионите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Североизточна България - мрежа равняваща се по дължина на 75% от тази в другите региони, с приблизително равен брой ТП, плюс 24 подстанции, но – с почти двойно по-малко клиенти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През периода 2006 – 2012 г. при определените цени изчислени на километър мрежа дейността на ЕНЕРГО-ПРО Мрежи е била по-ниско финансирана спрямо останалите мрежови оператори (например, с 13.5% по-малко от Югоизточна България). В същото време, в момента на приватизация състоянието на мрежите в Североизточна България беше най-тежко, а и мрежите в региона се характеризират с дълги изводи НН при много по-ниска гъстота на населението.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9893F-DAEF-4804-B3D4-BA0C862754C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477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dirty="0" smtClean="0"/>
              <a:t>В следствие на трите решения на ДКЕВР през 2013 г. (от 05. март от 29.юли и от 30. декември ) се стигна до следната ситуация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dirty="0" smtClean="0"/>
              <a:t>Видно е, че намалението на срената сметка е 7.3 лева за битов потребител. Тези „спестявания“ са незначителни за потребителя, но са пагубни за електрорапределителното предприятие.</a:t>
            </a:r>
          </a:p>
          <a:p>
            <a:endParaRPr lang="bg-BG" dirty="0" smtClean="0"/>
          </a:p>
          <a:p>
            <a:r>
              <a:rPr lang="bg-BG" dirty="0" smtClean="0"/>
              <a:t>За</a:t>
            </a:r>
            <a:r>
              <a:rPr lang="bg-BG" baseline="0" dirty="0" smtClean="0"/>
              <a:t> ЧЕЗ – средна сметка от 5.3.2013 г.  е 57,57 лв., от 1.8.2013 г. – 54,95 лв. и от 30.12.2013 г.– 53,56 лв.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9893F-DAEF-4804-B3D4-BA0C862754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76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ЕНЕРГО-ПРО – 93 млн </a:t>
            </a:r>
            <a:r>
              <a:rPr lang="ru-RU" dirty="0" err="1" smtClean="0"/>
              <a:t>лв</a:t>
            </a:r>
            <a:endParaRPr lang="ru-RU" dirty="0" smtClean="0"/>
          </a:p>
          <a:p>
            <a:r>
              <a:rPr lang="ru-RU" dirty="0" smtClean="0"/>
              <a:t>ЧЕЗ – 150 млн.лв.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9893F-DAEF-4804-B3D4-BA0C862754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82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kern="1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rPr>
              <a:t>За Втори регулаторен период, ДКЕВР намали заявените от електроразпределителните дружества разходи за инвестиции общо с 47 млн. лв.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kern="1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rPr>
              <a:t>За ЧЕЗ</a:t>
            </a:r>
            <a:r>
              <a:rPr lang="bg-BG" sz="1200" kern="1200" baseline="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rPr>
              <a:t> – за втория регулаторен период 2008-2012 г. са поискани 592 млн.лв., одобрени от ДКЕВР са 436 млн.лв.</a:t>
            </a:r>
            <a:endParaRPr lang="bg-BG" sz="1200" kern="120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9893F-DAEF-4804-B3D4-BA0C862754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78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ЕНЕРГО-ПРО – 22 млн лв (29 млн лв с капитализирани направени 2012)</a:t>
            </a:r>
          </a:p>
          <a:p>
            <a:r>
              <a:rPr lang="ru-RU" dirty="0" smtClean="0"/>
              <a:t>ЕВН – 73 млн лв</a:t>
            </a:r>
          </a:p>
          <a:p>
            <a:r>
              <a:rPr lang="ru-RU" dirty="0" smtClean="0"/>
              <a:t>ЧЕЗ</a:t>
            </a:r>
            <a:r>
              <a:rPr lang="ru-RU" baseline="0" dirty="0" smtClean="0"/>
              <a:t> – </a:t>
            </a:r>
            <a:r>
              <a:rPr lang="ru-RU" strike="sngStrike" baseline="0" dirty="0" smtClean="0"/>
              <a:t>95 млн лв </a:t>
            </a:r>
            <a:r>
              <a:rPr lang="ru-RU" strike="sngStrike" dirty="0" smtClean="0"/>
              <a:t>(109 млн лв с капитализирани направени 2012) </a:t>
            </a:r>
            <a:r>
              <a:rPr lang="ru-RU" strike="noStrike" baseline="0" dirty="0" smtClean="0"/>
              <a:t> реализирани инвестиции за 2013 г. – 109 млн.лв. </a:t>
            </a:r>
            <a:r>
              <a:rPr lang="en-US" strike="noStrike" baseline="0" dirty="0" smtClean="0"/>
              <a:t>(</a:t>
            </a:r>
            <a:r>
              <a:rPr lang="bg-BG" strike="noStrike" baseline="0" dirty="0" smtClean="0"/>
              <a:t>капитализирани през 2013 година - 95,9 млн.лв.</a:t>
            </a:r>
            <a:r>
              <a:rPr lang="en-US" strike="noStrike" baseline="0" dirty="0" smtClean="0"/>
              <a:t>)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9893F-DAEF-4804-B3D4-BA0C862754CD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20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За ЧЕЗ Електро като краен</a:t>
            </a:r>
            <a:r>
              <a:rPr lang="bg-BG" baseline="0" dirty="0" smtClean="0"/>
              <a:t> снабдител разходи за небаланси– 34 млн.лв.</a:t>
            </a:r>
          </a:p>
          <a:p>
            <a:r>
              <a:rPr lang="bg-BG" baseline="0" dirty="0" smtClean="0"/>
              <a:t>За ЧЕЗ Разпределение разходи за небаланси– 6,39 млн.лв.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9893F-DAEF-4804-B3D4-BA0C862754C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5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9893F-DAEF-4804-B3D4-BA0C862754C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54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b="1" dirty="0" smtClean="0"/>
              <a:t>За ЧЕЗ	</a:t>
            </a:r>
            <a:r>
              <a:rPr lang="bg-BG" dirty="0" smtClean="0"/>
              <a:t>	</a:t>
            </a:r>
          </a:p>
          <a:p>
            <a:r>
              <a:rPr lang="bg-BG" u="sng" dirty="0" smtClean="0"/>
              <a:t>Разходи за дейността </a:t>
            </a:r>
            <a:r>
              <a:rPr lang="bg-BG" dirty="0" smtClean="0"/>
              <a:t>включващи:ТР,</a:t>
            </a:r>
            <a:r>
              <a:rPr lang="bg-BG" baseline="0" dirty="0" smtClean="0"/>
              <a:t> експлоятационни разходи и амортизации – от 5.3.2013 г. са 240 806 хил.лв., от 1.8.2013 г. са 280 665 хил.лв.</a:t>
            </a:r>
            <a:r>
              <a:rPr lang="bg-BG" dirty="0" smtClean="0"/>
              <a:t>     </a:t>
            </a:r>
          </a:p>
          <a:p>
            <a:r>
              <a:rPr lang="bg-BG" dirty="0" smtClean="0"/>
              <a:t>Технологични разходи</a:t>
            </a:r>
            <a:r>
              <a:rPr lang="bg-BG" baseline="0" dirty="0" smtClean="0"/>
              <a:t>: отчетени за 2013 г. – 11,98%, одобрени от 5.3.2013 г. 12%, от 1.8.2013 г. са одобрени 10%</a:t>
            </a:r>
            <a:endParaRPr lang="bg-BG" dirty="0" smtClean="0"/>
          </a:p>
          <a:p>
            <a:r>
              <a:rPr lang="bg-BG" dirty="0" smtClean="0"/>
              <a:t>Необходими</a:t>
            </a:r>
            <a:r>
              <a:rPr lang="bg-BG" baseline="0" dirty="0" smtClean="0"/>
              <a:t> приходи: одобрени от 5.3.2013 г. – 308 069 хил.лв., одобрени от 1.8.2013 г.  - 316 084 хил.лв.</a:t>
            </a:r>
            <a:endParaRPr lang="bg-BG" dirty="0" smtClean="0"/>
          </a:p>
          <a:p>
            <a:r>
              <a:rPr lang="bg-BG" dirty="0" smtClean="0"/>
              <a:t>Инвестиции - 0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9893F-DAEF-4804-B3D4-BA0C862754C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958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За</a:t>
            </a:r>
            <a:r>
              <a:rPr lang="bg-BG" baseline="0" dirty="0" smtClean="0"/>
              <a:t> ЧЕЗ – 109 млн.лв. инвестиции </a:t>
            </a:r>
            <a:r>
              <a:rPr lang="en-US" baseline="0" dirty="0" smtClean="0"/>
              <a:t>(</a:t>
            </a:r>
            <a:r>
              <a:rPr lang="bg-BG" baseline="0" dirty="0" smtClean="0"/>
              <a:t>капитализирани 95,9 млн.лв.</a:t>
            </a:r>
            <a:r>
              <a:rPr lang="en-US" baseline="0" dirty="0" smtClean="0"/>
              <a:t>) – </a:t>
            </a:r>
            <a:r>
              <a:rPr lang="bg-BG" baseline="0" dirty="0" smtClean="0"/>
              <a:t>отчет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9893F-DAEF-4804-B3D4-BA0C862754C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02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5"/>
          <p:cNvSpPr txBox="1">
            <a:spLocks noGrp="1" noChangeArrowheads="1"/>
          </p:cNvSpPr>
          <p:nvPr userDrawn="1"/>
        </p:nvSpPr>
        <p:spPr bwMode="auto">
          <a:xfrm>
            <a:off x="390616" y="6243638"/>
            <a:ext cx="1147230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 sz="2200">
                <a:solidFill>
                  <a:schemeClr val="bg2"/>
                </a:solidFill>
                <a:latin typeface="Arial Narrow CE" pitchFamily="34" charset="-18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ru-RU" altLang="en-US" sz="16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Истинската цена на евтиния ток. Експертен форум 11.3.2014 г.</a:t>
            </a:r>
            <a:endParaRPr lang="en-US" altLang="en-US" sz="1600" dirty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757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2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35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5"/>
          <p:cNvSpPr txBox="1">
            <a:spLocks noGrp="1" noChangeArrowheads="1"/>
          </p:cNvSpPr>
          <p:nvPr userDrawn="1"/>
        </p:nvSpPr>
        <p:spPr bwMode="auto">
          <a:xfrm>
            <a:off x="390616" y="6243638"/>
            <a:ext cx="1147230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 sz="2200">
                <a:solidFill>
                  <a:schemeClr val="bg2"/>
                </a:solidFill>
                <a:latin typeface="Arial Narrow CE" pitchFamily="34" charset="-18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ru-RU" altLang="en-US" sz="1600" dirty="0">
                <a:solidFill>
                  <a:srgbClr val="84ACB6">
                    <a:lumMod val="50000"/>
                  </a:srgbClr>
                </a:solidFill>
                <a:latin typeface="Trebuchet MS" panose="020B0603020202020204" pitchFamily="34" charset="0"/>
              </a:rPr>
              <a:t>Истинската цена на евтиния ток. Експертен форум 11.3.2014 г.</a:t>
            </a:r>
            <a:endParaRPr lang="en-US" altLang="en-US" sz="1600" dirty="0">
              <a:solidFill>
                <a:srgbClr val="84ACB6">
                  <a:lumMod val="50000"/>
                </a:srgb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233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397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292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082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567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691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959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87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850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1444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2696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314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5"/>
          <p:cNvSpPr txBox="1">
            <a:spLocks noGrp="1" noChangeArrowheads="1"/>
          </p:cNvSpPr>
          <p:nvPr userDrawn="1"/>
        </p:nvSpPr>
        <p:spPr bwMode="auto">
          <a:xfrm>
            <a:off x="390616" y="6243638"/>
            <a:ext cx="1147230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 sz="2200">
                <a:solidFill>
                  <a:schemeClr val="bg2"/>
                </a:solidFill>
                <a:latin typeface="Arial Narrow CE" pitchFamily="34" charset="-18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ru-RU" altLang="en-US" sz="1600" dirty="0">
                <a:solidFill>
                  <a:srgbClr val="84ACB6">
                    <a:lumMod val="50000"/>
                  </a:srgbClr>
                </a:solidFill>
                <a:latin typeface="Trebuchet MS" panose="020B0603020202020204" pitchFamily="34" charset="0"/>
              </a:rPr>
              <a:t>Истинската цена на евтиния ток. Експертен форум 11.3.2014 г.</a:t>
            </a:r>
            <a:endParaRPr lang="en-US" altLang="en-US" sz="1600" dirty="0">
              <a:solidFill>
                <a:srgbClr val="84ACB6">
                  <a:lumMod val="50000"/>
                </a:srgb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2655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486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801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5778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0665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8954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883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970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99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4383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0417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01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87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37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239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77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69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3923-D7BE-4360-B3E8-3E8D26C5008F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F3FA-7353-4236-BA46-5022A115A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72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D3923-D7BE-4360-B3E8-3E8D26C5008F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AF3FA-7353-4236-BA46-5022A115A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8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06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D3923-D7BE-4360-B3E8-3E8D26C500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AF3FA-7353-4236-BA46-5022A115AC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494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863309"/>
            <a:ext cx="10046368" cy="734445"/>
          </a:xfrm>
        </p:spPr>
        <p:txBody>
          <a:bodyPr>
            <a:no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</a:rPr>
              <a:t>Пламен Денчев, </a:t>
            </a:r>
            <a:r>
              <a:rPr lang="bg-BG" sz="3000" b="1" dirty="0" smtClean="0">
                <a:solidFill>
                  <a:schemeClr val="accent2">
                    <a:lumMod val="50000"/>
                  </a:schemeClr>
                </a:solidFill>
              </a:rPr>
              <a:t>Георги Миков, </a:t>
            </a: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</a:rPr>
              <a:t>Антон Иванов,</a:t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000" i="1" dirty="0" smtClean="0">
                <a:solidFill>
                  <a:schemeClr val="accent2">
                    <a:lumMod val="50000"/>
                  </a:schemeClr>
                </a:solidFill>
              </a:rPr>
              <a:t>Български енергиен и минен форум</a:t>
            </a:r>
            <a:endParaRPr lang="en-US" sz="3000" i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96036" y="750627"/>
            <a:ext cx="10188532" cy="25476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ДЕКАПИТАЛИЗАЦИЯТА В </a:t>
            </a:r>
          </a:p>
          <a:p>
            <a:pPr algn="ctr">
              <a:defRPr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ЕНЕРГЕТИКАТА -</a:t>
            </a:r>
          </a:p>
          <a:p>
            <a:pPr algn="ctr">
              <a:defRPr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Истинската цена на евтиния ток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168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79424" y="3276457"/>
            <a:ext cx="9020625" cy="3968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spcBef>
                <a:spcPts val="1200"/>
              </a:spcBef>
              <a:defRPr/>
            </a:pP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Нов разход - за балансиране </a:t>
            </a:r>
            <a:endParaRPr lang="bg-BG" sz="3000" b="1" dirty="0" smtClean="0">
              <a:solidFill>
                <a:schemeClr val="accent2">
                  <a:lumMod val="50000"/>
                </a:schemeClr>
              </a:solidFill>
              <a:latin typeface="Arial Narrow CE" pitchFamily="34" charset="-18"/>
            </a:endParaRPr>
          </a:p>
        </p:txBody>
      </p:sp>
      <p:sp>
        <p:nvSpPr>
          <p:cNvPr id="3" name="Slide Number Placeholder 6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 sz="2200">
                <a:solidFill>
                  <a:schemeClr val="bg2"/>
                </a:solidFill>
                <a:latin typeface="Arial Narrow CE" pitchFamily="34" charset="-18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000">
                <a:solidFill>
                  <a:srgbClr val="B2B2B2"/>
                </a:solidFill>
                <a:latin typeface="Trebuchet MS" panose="020B0603020202020204" pitchFamily="34" charset="0"/>
              </a:rPr>
              <a:t>- </a:t>
            </a:r>
            <a:fld id="{4CDD156F-7A26-4BF7-A698-A8F580CC3C5C}" type="slidenum">
              <a:rPr lang="en-US" altLang="en-US" sz="1000">
                <a:solidFill>
                  <a:srgbClr val="B2B2B2"/>
                </a:solidFill>
                <a:latin typeface="Trebuchet MS" panose="020B0603020202020204" pitchFamily="34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10</a:t>
            </a:fld>
            <a:r>
              <a:rPr lang="en-US" altLang="en-US" sz="1000">
                <a:solidFill>
                  <a:srgbClr val="B2B2B2"/>
                </a:solidFill>
                <a:latin typeface="Trebuchet MS" panose="020B0603020202020204" pitchFamily="34" charset="0"/>
              </a:rPr>
              <a:t> -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65138" y="453017"/>
            <a:ext cx="2970212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defRPr/>
            </a:pPr>
            <a:r>
              <a:rPr lang="bg-BG" sz="6000" kern="0" dirty="0" smtClean="0">
                <a:solidFill>
                  <a:schemeClr val="accent2">
                    <a:lumMod val="50000"/>
                  </a:schemeClr>
                </a:solidFill>
                <a:latin typeface="Arial Narrow CE" pitchFamily="34" charset="-18"/>
              </a:rPr>
              <a:t>2014 г.</a:t>
            </a:r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5974673" y="3251439"/>
            <a:ext cx="5553297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 sz="2200">
                <a:solidFill>
                  <a:schemeClr val="bg2"/>
                </a:solidFill>
                <a:latin typeface="Arial Narrow CE" pitchFamily="34" charset="-18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bg-BG" altLang="en-US" sz="6000" b="1" dirty="0">
                <a:solidFill>
                  <a:srgbClr val="C00000"/>
                </a:solidFill>
              </a:rPr>
              <a:t>-</a:t>
            </a:r>
            <a:r>
              <a:rPr lang="bg-BG" altLang="en-US" sz="6000" b="1" dirty="0" smtClean="0">
                <a:solidFill>
                  <a:srgbClr val="C00000"/>
                </a:solidFill>
              </a:rPr>
              <a:t> ??? млн.лв</a:t>
            </a:r>
            <a:endParaRPr lang="en-US" altLang="en-US" sz="6000" dirty="0"/>
          </a:p>
        </p:txBody>
      </p:sp>
      <p:sp>
        <p:nvSpPr>
          <p:cNvPr id="12" name="Rectangle 5"/>
          <p:cNvSpPr txBox="1">
            <a:spLocks noGrp="1" noChangeArrowheads="1"/>
          </p:cNvSpPr>
          <p:nvPr/>
        </p:nvSpPr>
        <p:spPr bwMode="auto">
          <a:xfrm>
            <a:off x="390616" y="6243638"/>
            <a:ext cx="1147230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 sz="2200">
                <a:solidFill>
                  <a:schemeClr val="bg2"/>
                </a:solidFill>
                <a:latin typeface="Arial Narrow CE" pitchFamily="34" charset="-18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ru-RU" altLang="en-US" sz="16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Истинската цена на евтиния ток. Експертен форум 11.3.2014 г.</a:t>
            </a:r>
            <a:endParaRPr lang="en-US" altLang="en-US" sz="1600" dirty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05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6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 sz="2200">
                <a:solidFill>
                  <a:schemeClr val="bg2"/>
                </a:solidFill>
                <a:latin typeface="Arial Narrow CE" pitchFamily="34" charset="-18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000">
                <a:solidFill>
                  <a:srgbClr val="B2B2B2"/>
                </a:solidFill>
                <a:latin typeface="Trebuchet MS" panose="020B0603020202020204" pitchFamily="34" charset="0"/>
              </a:rPr>
              <a:t>- </a:t>
            </a:r>
            <a:fld id="{4CDD156F-7A26-4BF7-A698-A8F580CC3C5C}" type="slidenum">
              <a:rPr lang="en-US" altLang="en-US" sz="1000">
                <a:solidFill>
                  <a:srgbClr val="B2B2B2"/>
                </a:solidFill>
                <a:latin typeface="Trebuchet MS" panose="020B0603020202020204" pitchFamily="34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11</a:t>
            </a:fld>
            <a:r>
              <a:rPr lang="en-US" altLang="en-US" sz="1000">
                <a:solidFill>
                  <a:srgbClr val="B2B2B2"/>
                </a:solidFill>
                <a:latin typeface="Trebuchet MS" panose="020B0603020202020204" pitchFamily="34" charset="0"/>
              </a:rPr>
              <a:t> -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1756097"/>
            <a:ext cx="12192000" cy="247661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 algn="ctr">
              <a:defRPr/>
            </a:pPr>
            <a:r>
              <a:rPr lang="ru-RU" sz="6000" kern="0" dirty="0" smtClean="0">
                <a:solidFill>
                  <a:schemeClr val="accent2">
                    <a:lumMod val="50000"/>
                  </a:schemeClr>
                </a:solidFill>
                <a:latin typeface="Arial Narrow CE" pitchFamily="34" charset="-18"/>
              </a:rPr>
              <a:t>СВОБОДНО ПАДАНЕ:</a:t>
            </a:r>
          </a:p>
          <a:p>
            <a:pPr algn="ctr">
              <a:defRPr/>
            </a:pPr>
            <a:endParaRPr lang="ru-RU" sz="6000" kern="0" dirty="0" smtClean="0">
              <a:solidFill>
                <a:schemeClr val="accent2">
                  <a:lumMod val="50000"/>
                </a:schemeClr>
              </a:solidFill>
              <a:latin typeface="Arial Narrow CE" pitchFamily="34" charset="-18"/>
            </a:endParaRPr>
          </a:p>
          <a:p>
            <a:pPr algn="ctr">
              <a:defRPr/>
            </a:pPr>
            <a:r>
              <a:rPr lang="ru-RU" sz="5000" kern="0" dirty="0" smtClean="0">
                <a:solidFill>
                  <a:schemeClr val="accent2">
                    <a:lumMod val="50000"/>
                  </a:schemeClr>
                </a:solidFill>
                <a:latin typeface="Arial Narrow CE" pitchFamily="34" charset="-18"/>
              </a:rPr>
              <a:t>Цени 2014 -</a:t>
            </a:r>
            <a:endParaRPr lang="ru-RU" sz="5000" kern="0" dirty="0">
              <a:solidFill>
                <a:schemeClr val="accent2">
                  <a:lumMod val="50000"/>
                </a:schemeClr>
              </a:solidFill>
              <a:latin typeface="Arial Narrow CE" pitchFamily="34" charset="-18"/>
            </a:endParaRPr>
          </a:p>
          <a:p>
            <a:pPr algn="ctr">
              <a:defRPr/>
            </a:pPr>
            <a:r>
              <a:rPr lang="ru-RU" sz="5000" kern="0" dirty="0" smtClean="0">
                <a:solidFill>
                  <a:schemeClr val="accent2">
                    <a:lumMod val="50000"/>
                  </a:schemeClr>
                </a:solidFill>
                <a:latin typeface="Arial Narrow CE" pitchFamily="34" charset="-18"/>
              </a:rPr>
              <a:t>катастрофа или завой нагоре?</a:t>
            </a:r>
            <a:endParaRPr lang="bg-BG" sz="5000" kern="0" dirty="0" smtClean="0">
              <a:solidFill>
                <a:schemeClr val="accent2">
                  <a:lumMod val="50000"/>
                </a:schemeClr>
              </a:solidFill>
              <a:latin typeface="Arial Narrow CE" pitchFamily="34" charset="-18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863309"/>
            <a:ext cx="10046368" cy="734445"/>
          </a:xfrm>
        </p:spPr>
        <p:txBody>
          <a:bodyPr>
            <a:no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</a:rPr>
              <a:t>Пламен Денчев, </a:t>
            </a:r>
            <a:r>
              <a:rPr lang="bg-BG" sz="3000" b="1" dirty="0" smtClean="0">
                <a:solidFill>
                  <a:schemeClr val="accent2">
                    <a:lumMod val="50000"/>
                  </a:schemeClr>
                </a:solidFill>
              </a:rPr>
              <a:t>Георги Миков, </a:t>
            </a: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</a:rPr>
              <a:t> Антон Иванов</a:t>
            </a:r>
            <a:endParaRPr lang="en-US" sz="30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898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25475" y="479793"/>
            <a:ext cx="10891611" cy="12595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2013 г. – ДЕКАПИТАЛИЗАЦИЯ</a:t>
            </a:r>
          </a:p>
          <a:p>
            <a:pPr algn="ctr">
              <a:spcBef>
                <a:spcPts val="1200"/>
              </a:spcBef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Намаление на цените от 5.3.2013 г. и 1.8.2013 г.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413680"/>
              </p:ext>
            </p:extLst>
          </p:nvPr>
        </p:nvGraphicFramePr>
        <p:xfrm>
          <a:off x="1273630" y="2472266"/>
          <a:ext cx="9999421" cy="265379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153259"/>
                <a:gridCol w="2155628"/>
                <a:gridCol w="1704192"/>
                <a:gridCol w="198634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ЕНЕРГО-ПРО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ЕНЕРГО-ПРО Мрежи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ЕВН </a:t>
                      </a:r>
                    </a:p>
                    <a:p>
                      <a:r>
                        <a:rPr lang="ru-RU" dirty="0" smtClean="0"/>
                        <a:t>ЕР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ЧЕЗ Разпределение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Разходи за дейността</a:t>
                      </a:r>
                      <a:endParaRPr kumimoji="0" lang="bg-BG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????</a:t>
                      </a:r>
                      <a:r>
                        <a:rPr kumimoji="0" lang="en-US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ru-RU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191 193</a:t>
                      </a:r>
                      <a:endParaRPr kumimoji="0" lang="bg-BG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bg-BG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240 806</a:t>
                      </a:r>
                      <a:r>
                        <a:rPr kumimoji="0" lang="en-US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kumimoji="0" lang="bg-BG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280 665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По-висок</a:t>
                      </a:r>
                      <a:r>
                        <a:rPr kumimoji="0" lang="bg-BG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технологичен разход от реалния</a:t>
                      </a:r>
                      <a:endParaRPr kumimoji="0" lang="bg-BG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13.43 % </a:t>
                      </a:r>
                      <a:r>
                        <a:rPr kumimoji="0" lang="en-US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kumimoji="0" lang="en-US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ru-RU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11</a:t>
                      </a:r>
                      <a:r>
                        <a:rPr kumimoji="0" lang="en-US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?????</a:t>
                      </a:r>
                      <a:r>
                        <a:rPr kumimoji="0" lang="en-US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kumimoji="0" lang="ru-RU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ru-RU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????</a:t>
                      </a:r>
                      <a:endParaRPr kumimoji="0" lang="bg-BG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bg-BG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11,98 % </a:t>
                      </a:r>
                      <a:r>
                        <a:rPr kumimoji="0" lang="en-US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kumimoji="0" lang="bg-BG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10 %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Одобрени инвестиции</a:t>
                      </a:r>
                      <a:endParaRPr kumimoji="0" lang="bg-BG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bg-BG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Необходими приходи</a:t>
                      </a:r>
                      <a:endParaRPr kumimoji="0" lang="bg-BG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???? </a:t>
                      </a:r>
                      <a:r>
                        <a:rPr kumimoji="0" lang="en-US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en-US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219 308</a:t>
                      </a:r>
                      <a:endParaRPr kumimoji="0" lang="ru-RU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bg-BG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308 069 </a:t>
                      </a:r>
                      <a:r>
                        <a:rPr kumimoji="0" lang="en-US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kumimoji="0" lang="bg-BG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316 084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Резултат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???? млн. лв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4587" y="5431972"/>
            <a:ext cx="10891611" cy="7160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РЕЗУЛТАТЪТ - СРИВ НА ИНВЕСТИЦИИТЕ</a:t>
            </a:r>
            <a:r>
              <a:rPr lang="en-US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2013 </a:t>
            </a: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г.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386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59029" y="4022615"/>
            <a:ext cx="2642835" cy="12595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ЕВН</a:t>
            </a:r>
          </a:p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73 млн.лв</a:t>
            </a:r>
          </a:p>
          <a:p>
            <a:pPr algn="ctr">
              <a:defRPr/>
            </a:pPr>
            <a:endParaRPr lang="ru-RU" sz="3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2402" y="2329545"/>
            <a:ext cx="0" cy="1436915"/>
          </a:xfrm>
          <a:prstGeom prst="straightConnector1">
            <a:avLst/>
          </a:prstGeom>
          <a:ln w="762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103226" y="3810001"/>
            <a:ext cx="1675605" cy="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25475" y="479793"/>
            <a:ext cx="10891611" cy="12595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2013 г. – СРИВ НА ИНВЕСТИЦИИТЕ</a:t>
            </a:r>
          </a:p>
          <a:p>
            <a:pPr algn="ctr">
              <a:spcBef>
                <a:spcPts val="1200"/>
              </a:spcBef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След намалението на цените от 5.3.2013 и 1.8.2013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4953885" y="3837557"/>
            <a:ext cx="2642835" cy="1259518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ЧЕЗ</a:t>
            </a:r>
          </a:p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109 млн.лв</a:t>
            </a:r>
          </a:p>
          <a:p>
            <a:pPr algn="ctr">
              <a:defRPr/>
            </a:pPr>
            <a:endParaRPr lang="ru-RU" sz="3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357258" y="2144487"/>
            <a:ext cx="0" cy="1436915"/>
          </a:xfrm>
          <a:prstGeom prst="straightConnector1">
            <a:avLst/>
          </a:prstGeom>
          <a:ln w="762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5498082" y="3624943"/>
            <a:ext cx="1675605" cy="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2"/>
          <p:cNvSpPr txBox="1">
            <a:spLocks noChangeArrowheads="1"/>
          </p:cNvSpPr>
          <p:nvPr/>
        </p:nvSpPr>
        <p:spPr>
          <a:xfrm>
            <a:off x="7076596" y="5339783"/>
            <a:ext cx="2938261" cy="12595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ЕНЕРГО-ПРО</a:t>
            </a:r>
          </a:p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22 млн.лв</a:t>
            </a:r>
          </a:p>
          <a:p>
            <a:pPr algn="ctr">
              <a:defRPr/>
            </a:pPr>
            <a:endParaRPr lang="ru-RU" sz="3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8588826" y="3657599"/>
            <a:ext cx="0" cy="1436915"/>
          </a:xfrm>
          <a:prstGeom prst="straightConnector1">
            <a:avLst/>
          </a:prstGeom>
          <a:ln w="762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7729650" y="5138055"/>
            <a:ext cx="1675605" cy="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2221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25475" y="653141"/>
            <a:ext cx="10891611" cy="6833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Трето намаление на цените - от 30.12.2013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919044"/>
              </p:ext>
            </p:extLst>
          </p:nvPr>
        </p:nvGraphicFramePr>
        <p:xfrm>
          <a:off x="1273630" y="1949751"/>
          <a:ext cx="9944830" cy="296367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130584"/>
                <a:gridCol w="2143860"/>
                <a:gridCol w="1694888"/>
                <a:gridCol w="197549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ЕНЕРГО-ПРО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ЕНЕРГО-ПРО Мрежи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ЕВН 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ЕР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ЧЕЗ Разпределение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Разходи за дейността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191 193 </a:t>
                      </a:r>
                      <a:r>
                        <a:rPr kumimoji="0" lang="en-US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176 185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280 665</a:t>
                      </a:r>
                      <a:r>
                        <a:rPr kumimoji="0" lang="en-US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255 609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Одобрени технологични загуби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по-ниски от реалните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13.43 </a:t>
                      </a:r>
                      <a:r>
                        <a:rPr kumimoji="0" lang="en-US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kumimoji="0" lang="en-US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9 %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 </a:t>
                      </a:r>
                      <a:r>
                        <a:rPr kumimoji="0" lang="en-US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8 %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Стойност на технологичните загуби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72 569 </a:t>
                      </a:r>
                      <a:r>
                        <a:rPr kumimoji="0" lang="en-US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kumimoji="0" lang="ru-RU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57 561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111 622 </a:t>
                      </a:r>
                      <a:r>
                        <a:rPr kumimoji="0" lang="en-US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86 566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Одобрени инвестиции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Необходими приходи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219 308</a:t>
                      </a:r>
                      <a:r>
                        <a:rPr kumimoji="0" lang="ru-RU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204 300</a:t>
                      </a:r>
                      <a:endParaRPr kumimoji="0" lang="ru-RU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316 084 </a:t>
                      </a:r>
                      <a:r>
                        <a:rPr kumimoji="0" lang="en-US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291 026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Финансов резултат от намалението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-15.4 млн. лв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-25</a:t>
                      </a:r>
                      <a:r>
                        <a:rPr lang="en-US" sz="16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bg-BG" sz="16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млн.лв.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8" name="Rectangle 2"/>
          <p:cNvSpPr txBox="1">
            <a:spLocks noChangeArrowheads="1"/>
          </p:cNvSpPr>
          <p:nvPr/>
        </p:nvSpPr>
        <p:spPr>
          <a:xfrm>
            <a:off x="625472" y="5225143"/>
            <a:ext cx="10891611" cy="61808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?? млн. лв по-малко инвестиции в мрежите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502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25475" y="468085"/>
            <a:ext cx="10891611" cy="7051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2014 г. – КАТАСТРОФАЛЕН СЦЕНАРИЙ?</a:t>
            </a:r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006011"/>
              </p:ext>
            </p:extLst>
          </p:nvPr>
        </p:nvGraphicFramePr>
        <p:xfrm>
          <a:off x="451304" y="3125408"/>
          <a:ext cx="11185524" cy="3204464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6348120"/>
                <a:gridCol w="1863208"/>
                <a:gridCol w="1279657"/>
                <a:gridCol w="1694539"/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ЕНЕРГО-ПРО Мрежи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ЕВН 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ЕР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ЧЕЗ Разпределение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Осигурено финансиране в цената 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(разходи за амортизации по отчет за 2013)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44 821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61 232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По-висок реален технологичен разход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(цени от 30.12.2013 г. спрямо реалния за 2014 г.)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14.2</a:t>
                      </a:r>
                      <a:r>
                        <a:rPr kumimoji="0" lang="en-US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kumimoji="0" lang="en-US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9 %</a:t>
                      </a:r>
                      <a:endParaRPr kumimoji="0" lang="ru-RU" altLang="en-US" sz="1600" b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- 35 429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12%-8%</a:t>
                      </a:r>
                    </a:p>
                    <a:p>
                      <a:pPr algn="ctr"/>
                      <a:r>
                        <a:rPr lang="bg-BG" sz="16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-48 928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Недовзет приход поради спад в потреблението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(- 5.2 ТВтч)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- 5 737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Въвеждане на разходи за балансиране 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- 9 543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- 6 390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Реално налично финансиране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- 5 888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-40 526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8389" y="1567542"/>
            <a:ext cx="10891611" cy="6616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ru-RU" sz="2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Последиците от: 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2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3 намаления на цените през 2013 г.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2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Непризнати разходи за балансиране</a:t>
            </a:r>
          </a:p>
        </p:txBody>
      </p:sp>
    </p:spTree>
    <p:extLst>
      <p:ext uri="{BB962C8B-B14F-4D97-AF65-F5344CB8AC3E}">
        <p14:creationId xmlns:p14="http://schemas.microsoft.com/office/powerpoint/2010/main" val="234144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25475" y="468085"/>
            <a:ext cx="10891611" cy="7051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2014 г. – РЕАЛНИТЕ ЦЕНИ ЕРД</a:t>
            </a:r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687473"/>
              </p:ext>
            </p:extLst>
          </p:nvPr>
        </p:nvGraphicFramePr>
        <p:xfrm>
          <a:off x="451304" y="1557866"/>
          <a:ext cx="11185524" cy="3331464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5710010"/>
                <a:gridCol w="1937657"/>
                <a:gridCol w="1698172"/>
                <a:gridCol w="1839685"/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ЕНЕРГО-ПРО Мрежи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ЕВН 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ЕР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ЧЕЗ Разпределение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Осигурено финансиране в цената 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(разходи за амортизации по отчет за 2013)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44 821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61 232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По-висок реален технологичен разход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(цени от 30.12.2013 г. спрямо реалния за 2014 г.)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14.2</a:t>
                      </a:r>
                      <a:r>
                        <a:rPr kumimoji="0" lang="en-US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kumimoji="0" lang="en-US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9 %</a:t>
                      </a:r>
                      <a:endParaRPr kumimoji="0" lang="ru-RU" altLang="en-US" sz="1600" b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- 35 429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12%-8%</a:t>
                      </a:r>
                    </a:p>
                    <a:p>
                      <a:pPr algn="ctr"/>
                      <a:r>
                        <a:rPr lang="bg-BG" sz="16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-48 928</a:t>
                      </a:r>
                      <a:endParaRPr lang="en-US" sz="16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Недовзет приход поради спад в потреблението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(- 5.2 ТВтч)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- 5 737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Въвеждане на разходи за балансиране 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- 9 543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- 6 390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Необходим нов приход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+ 50 709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lang="bg-BG" sz="16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55 318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Отражение върху цената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????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???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60158" y="5116283"/>
            <a:ext cx="10891611" cy="7051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Средно увеличение на цената 12 %</a:t>
            </a:r>
          </a:p>
        </p:txBody>
      </p:sp>
    </p:spTree>
    <p:extLst>
      <p:ext uri="{BB962C8B-B14F-4D97-AF65-F5344CB8AC3E}">
        <p14:creationId xmlns:p14="http://schemas.microsoft.com/office/powerpoint/2010/main" val="370034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25475" y="468085"/>
            <a:ext cx="10891611" cy="7051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2014 г. – РЕАЛНИТЕ ЦЕНИ - СНАБДИТЕЛИ</a:t>
            </a:r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986392"/>
              </p:ext>
            </p:extLst>
          </p:nvPr>
        </p:nvGraphicFramePr>
        <p:xfrm>
          <a:off x="451304" y="2341638"/>
          <a:ext cx="11185524" cy="152908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5710010"/>
                <a:gridCol w="1937657"/>
                <a:gridCol w="1698172"/>
                <a:gridCol w="1839685"/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ЕНЕРГО-ПРО Мрежи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ЕВН 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ЕР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ЧЕЗ </a:t>
                      </a:r>
                      <a:r>
                        <a:rPr lang="ru-RU" sz="16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Електро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Въвеждане на разходи за балансиране 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- 9 543</a:t>
                      </a: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eaLnBrk="0" hangingPunct="0">
                        <a:defRPr sz="20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1pPr>
                      <a:lvl2pPr marL="34448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2pPr>
                      <a:lvl3pPr marL="671513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3pPr>
                      <a:lvl4pPr marL="1023938" eaLnBrk="0" hangingPunct="0">
                        <a:buClr>
                          <a:srgbClr val="B2B2B2"/>
                        </a:buClr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4pPr>
                      <a:lvl5pPr marL="1341438" eaLnBrk="0" hangingPunct="0"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5pPr>
                      <a:lvl6pPr marL="17986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6pPr>
                      <a:lvl7pPr marL="22558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7pPr>
                      <a:lvl8pPr marL="27130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8pPr>
                      <a:lvl9pPr marL="3170238" eaLnBrk="0" fontAlgn="base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Font typeface="Wingdings" pitchFamily="2" charset="2"/>
                        <a:defRPr sz="1600">
                          <a:solidFill>
                            <a:schemeClr val="bg2"/>
                          </a:solidFill>
                          <a:latin typeface="Arial Narrow CE" pitchFamily="34" charset="-1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34 081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Отражение върху цената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????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8C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bg-BG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Виж забележката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60158" y="5116283"/>
            <a:ext cx="10891611" cy="7051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Средно увеличение на цената 12 %</a:t>
            </a:r>
          </a:p>
        </p:txBody>
      </p:sp>
    </p:spTree>
    <p:extLst>
      <p:ext uri="{BB962C8B-B14F-4D97-AF65-F5344CB8AC3E}">
        <p14:creationId xmlns:p14="http://schemas.microsoft.com/office/powerpoint/2010/main" val="366281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25475" y="468085"/>
            <a:ext cx="10891611" cy="7051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2014 г. – РЕАЛНИТЕ ЦЕНИ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69018" y="4463137"/>
            <a:ext cx="10891611" cy="7051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средно увеличение на цената</a:t>
            </a:r>
          </a:p>
          <a:p>
            <a:pPr algn="ctr">
              <a:defRPr/>
            </a:pPr>
            <a:endParaRPr lang="ru-RU" sz="3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Заради поддръжката на мрежите и</a:t>
            </a:r>
          </a:p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балансирането на системата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79900" y="2601686"/>
            <a:ext cx="10891611" cy="7051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9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17%</a:t>
            </a:r>
          </a:p>
        </p:txBody>
      </p:sp>
    </p:spTree>
    <p:extLst>
      <p:ext uri="{BB962C8B-B14F-4D97-AF65-F5344CB8AC3E}">
        <p14:creationId xmlns:p14="http://schemas.microsoft.com/office/powerpoint/2010/main" val="72834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8"/>
          <p:cNvSpPr txBox="1">
            <a:spLocks/>
          </p:cNvSpPr>
          <p:nvPr/>
        </p:nvSpPr>
        <p:spPr>
          <a:xfrm>
            <a:off x="473075" y="1881346"/>
            <a:ext cx="11120211" cy="20193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defRPr/>
            </a:pPr>
            <a:r>
              <a:rPr lang="ru-RU" sz="2500" dirty="0" smtClean="0">
                <a:cs typeface="Arial" panose="020B0604020202020204" pitchFamily="34" charset="0"/>
              </a:rPr>
              <a:t>Загуба на работни места</a:t>
            </a:r>
          </a:p>
          <a:p>
            <a:pPr lvl="1">
              <a:spcBef>
                <a:spcPts val="600"/>
              </a:spcBef>
              <a:defRPr/>
            </a:pPr>
            <a:r>
              <a:rPr lang="ru-RU" sz="2500" dirty="0" smtClean="0">
                <a:cs typeface="Arial" panose="020B0604020202020204" pitchFamily="34" charset="0"/>
              </a:rPr>
              <a:t>Влошена поддръжка</a:t>
            </a:r>
          </a:p>
          <a:p>
            <a:pPr lvl="2">
              <a:spcBef>
                <a:spcPts val="1200"/>
              </a:spcBef>
              <a:defRPr/>
            </a:pPr>
            <a:r>
              <a:rPr lang="ru-RU" sz="2500" dirty="0" smtClean="0">
                <a:cs typeface="Arial" panose="020B0604020202020204" pitchFamily="34" charset="0"/>
              </a:rPr>
              <a:t>Невъзможност за п</a:t>
            </a:r>
            <a:r>
              <a:rPr lang="bg-BG" sz="2500" dirty="0" smtClean="0">
                <a:cs typeface="Arial" panose="020B0604020202020204" pitchFamily="34" charset="0"/>
              </a:rPr>
              <a:t>рисъединяване </a:t>
            </a:r>
            <a:r>
              <a:rPr lang="bg-BG" sz="2500" dirty="0">
                <a:cs typeface="Arial" panose="020B0604020202020204" pitchFamily="34" charset="0"/>
              </a:rPr>
              <a:t>на </a:t>
            </a:r>
            <a:r>
              <a:rPr lang="bg-BG" sz="2500" dirty="0" smtClean="0">
                <a:cs typeface="Arial" panose="020B0604020202020204" pitchFamily="34" charset="0"/>
              </a:rPr>
              <a:t>потребители</a:t>
            </a:r>
            <a:endParaRPr lang="bg-BG" sz="2500" dirty="0">
              <a:cs typeface="Arial" panose="020B0604020202020204" pitchFamily="34" charset="0"/>
            </a:endParaRPr>
          </a:p>
          <a:p>
            <a:pPr lvl="2">
              <a:spcBef>
                <a:spcPts val="300"/>
              </a:spcBef>
              <a:defRPr/>
            </a:pPr>
            <a:r>
              <a:rPr lang="ru-RU" sz="2500" dirty="0" smtClean="0">
                <a:cs typeface="Arial" panose="020B0604020202020204" pitchFamily="34" charset="0"/>
              </a:rPr>
              <a:t>Амортизираност = Аварийност = Прекъсвания на производствения процес</a:t>
            </a:r>
            <a:endParaRPr lang="en-US" sz="2500" dirty="0" smtClean="0">
              <a:cs typeface="Arial" panose="020B0604020202020204" pitchFamily="34" charset="0"/>
            </a:endParaRPr>
          </a:p>
          <a:p>
            <a:pPr lvl="2">
              <a:spcBef>
                <a:spcPts val="300"/>
              </a:spcBef>
              <a:defRPr/>
            </a:pPr>
            <a:r>
              <a:rPr lang="ru-RU" sz="2500" dirty="0" smtClean="0">
                <a:cs typeface="Arial" panose="020B0604020202020204" pitchFamily="34" charset="0"/>
              </a:rPr>
              <a:t>Влошаване на качеството на енергията (напрежение, технологични «премигвания»)</a:t>
            </a:r>
            <a:endParaRPr lang="en-US" sz="2500" dirty="0" smtClean="0">
              <a:cs typeface="Arial" panose="020B0604020202020204" pitchFamily="34" charset="0"/>
            </a:endParaRPr>
          </a:p>
          <a:p>
            <a:pPr lvl="2">
              <a:spcBef>
                <a:spcPts val="300"/>
              </a:spcBef>
              <a:defRPr/>
            </a:pPr>
            <a:r>
              <a:rPr lang="ru-RU" sz="2500" dirty="0" smtClean="0">
                <a:cs typeface="Arial" panose="020B0604020202020204" pitchFamily="34" charset="0"/>
              </a:rPr>
              <a:t>Устойчивост на мрежата (влияние на атмосферните условия – в </a:t>
            </a:r>
            <a:r>
              <a:rPr lang="en-US" sz="2500" dirty="0" smtClean="0">
                <a:cs typeface="Arial" panose="020B0604020202020204" pitchFamily="34" charset="0"/>
              </a:rPr>
              <a:t>XXI </a:t>
            </a:r>
            <a:r>
              <a:rPr lang="ru-RU" sz="2500" dirty="0" smtClean="0">
                <a:cs typeface="Arial" panose="020B0604020202020204" pitchFamily="34" charset="0"/>
              </a:rPr>
              <a:t>век)</a:t>
            </a:r>
          </a:p>
          <a:p>
            <a:pPr lvl="2">
              <a:spcBef>
                <a:spcPts val="300"/>
              </a:spcBef>
              <a:defRPr/>
            </a:pPr>
            <a:r>
              <a:rPr lang="bg-BG" sz="2500" dirty="0" smtClean="0">
                <a:cs typeface="Arial" panose="020B0604020202020204" pitchFamily="34" charset="0"/>
              </a:rPr>
              <a:t>Технологични загуби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73075" y="512449"/>
            <a:ext cx="10891611" cy="12595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ДЕКАПИТАЛИЗАЦИЯ НА МРЕЖИТЕ –</a:t>
            </a:r>
          </a:p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РИСКОВЕТЕ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8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8"/>
          <p:cNvSpPr txBox="1">
            <a:spLocks/>
          </p:cNvSpPr>
          <p:nvPr/>
        </p:nvSpPr>
        <p:spPr>
          <a:xfrm>
            <a:off x="2245223" y="2322646"/>
            <a:ext cx="9196907" cy="20193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1200"/>
              </a:spcAft>
              <a:buNone/>
              <a:defRPr/>
            </a:pPr>
            <a:r>
              <a:rPr lang="ru-RU" sz="2400" b="1" dirty="0" smtClean="0">
                <a:cs typeface="Arial" panose="020B0604020202020204" pitchFamily="34" charset="0"/>
              </a:rPr>
              <a:t>Отговор на неочаквани въпроси:</a:t>
            </a:r>
          </a:p>
          <a:p>
            <a:pPr marL="457200" indent="-457200">
              <a:spcBef>
                <a:spcPts val="300"/>
              </a:spcBef>
              <a:buSzPct val="108000"/>
              <a:buFont typeface="+mj-lt"/>
              <a:buAutoNum type="alphaUcPeriod"/>
              <a:defRPr/>
            </a:pPr>
            <a:r>
              <a:rPr lang="ru-RU" sz="2400" dirty="0" smtClean="0">
                <a:cs typeface="Arial" panose="020B0604020202020204" pitchFamily="34" charset="0"/>
              </a:rPr>
              <a:t>Колкото каже Партията?</a:t>
            </a:r>
            <a:endParaRPr lang="bg-BG" sz="2400" dirty="0">
              <a:cs typeface="Arial" panose="020B0604020202020204" pitchFamily="34" charset="0"/>
            </a:endParaRPr>
          </a:p>
          <a:p>
            <a:pPr marL="457200" indent="-457200">
              <a:spcBef>
                <a:spcPts val="300"/>
              </a:spcBef>
              <a:buSzPct val="108000"/>
              <a:buFont typeface="+mj-lt"/>
              <a:buAutoNum type="alphaUcPeriod"/>
              <a:defRPr/>
            </a:pPr>
            <a:r>
              <a:rPr lang="ru-RU" sz="2400" dirty="0" smtClean="0">
                <a:cs typeface="Arial" panose="020B0604020202020204" pitchFamily="34" charset="0"/>
              </a:rPr>
              <a:t>Колкото очакват хората?</a:t>
            </a:r>
            <a:endParaRPr lang="en-US" sz="2400" dirty="0" smtClean="0">
              <a:cs typeface="Arial" panose="020B0604020202020204" pitchFamily="34" charset="0"/>
            </a:endParaRPr>
          </a:p>
          <a:p>
            <a:pPr marL="457200" indent="-457200">
              <a:spcBef>
                <a:spcPts val="300"/>
              </a:spcBef>
              <a:buSzPct val="108000"/>
              <a:buFont typeface="+mj-lt"/>
              <a:buAutoNum type="alphaUcPeriod"/>
              <a:defRPr/>
            </a:pPr>
            <a:r>
              <a:rPr lang="ru-RU" sz="2400" dirty="0" smtClean="0">
                <a:cs typeface="Arial" panose="020B0604020202020204" pitchFamily="34" charset="0"/>
              </a:rPr>
              <a:t>Колкото сметне държавния Регулатор?</a:t>
            </a:r>
            <a:endParaRPr lang="en-US" sz="2400" dirty="0" smtClean="0">
              <a:cs typeface="Arial" panose="020B0604020202020204" pitchFamily="34" charset="0"/>
            </a:endParaRPr>
          </a:p>
          <a:p>
            <a:pPr marL="457200" indent="-457200">
              <a:spcBef>
                <a:spcPts val="300"/>
              </a:spcBef>
              <a:buSzPct val="108000"/>
              <a:buFont typeface="+mj-lt"/>
              <a:buAutoNum type="alphaUcPeriod"/>
              <a:defRPr/>
            </a:pPr>
            <a:r>
              <a:rPr lang="ru-RU" sz="2400" dirty="0" smtClean="0">
                <a:cs typeface="Arial" panose="020B0604020202020204" pitchFamily="34" charset="0"/>
              </a:rPr>
              <a:t>Колкото е издръжката на елктроенергийната система?</a:t>
            </a:r>
          </a:p>
          <a:p>
            <a:pPr marL="457200" indent="-457200">
              <a:spcBef>
                <a:spcPts val="300"/>
              </a:spcBef>
              <a:buSzPct val="108000"/>
              <a:buFont typeface="+mj-lt"/>
              <a:buAutoNum type="alphaUcPeriod"/>
              <a:defRPr/>
            </a:pPr>
            <a:r>
              <a:rPr lang="bg-BG" sz="2400" dirty="0" smtClean="0">
                <a:cs typeface="Arial" panose="020B0604020202020204" pitchFamily="34" charset="0"/>
              </a:rPr>
              <a:t>Колкото струва развитието на енергетиката нужна за нова индустриализация?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29719" y="828228"/>
            <a:ext cx="10891611" cy="8387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КОЛКО СТРУВА ТОКЪТ?</a:t>
            </a:r>
          </a:p>
        </p:txBody>
      </p:sp>
      <p:sp>
        <p:nvSpPr>
          <p:cNvPr id="5" name="Rectangle 5"/>
          <p:cNvSpPr txBox="1">
            <a:spLocks noGrp="1" noChangeArrowheads="1"/>
          </p:cNvSpPr>
          <p:nvPr/>
        </p:nvSpPr>
        <p:spPr bwMode="auto">
          <a:xfrm>
            <a:off x="390616" y="6243638"/>
            <a:ext cx="1147230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 sz="2200">
                <a:solidFill>
                  <a:schemeClr val="bg2"/>
                </a:solidFill>
                <a:latin typeface="Arial Narrow CE" pitchFamily="34" charset="-18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ru-RU" altLang="en-US" sz="16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Истинската цена на евтиния ток. Експертен форум 11.3.2014 г.</a:t>
            </a:r>
            <a:endParaRPr lang="en-US" altLang="en-US" sz="1600" dirty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987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73075" y="512449"/>
            <a:ext cx="10891611" cy="12595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ЦЕНОВИ ДИСБАЛАНС НА РЕГИОНИТЕ –</a:t>
            </a:r>
          </a:p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НОВ РИСК 2014 г.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6" name="Text Box 584"/>
          <p:cNvSpPr txBox="1">
            <a:spLocks noChangeArrowheads="1"/>
          </p:cNvSpPr>
          <p:nvPr/>
        </p:nvSpPr>
        <p:spPr bwMode="auto">
          <a:xfrm>
            <a:off x="908256" y="1981384"/>
            <a:ext cx="10887504" cy="15696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200">
                <a:solidFill>
                  <a:schemeClr val="bg2"/>
                </a:solidFill>
                <a:latin typeface="Arial Narrow CE" pitchFamily="34" charset="-18"/>
              </a:defRPr>
            </a:lvl1pPr>
            <a:lvl2pPr eaLnBrk="0" hangingPunct="0">
              <a:defRPr sz="2200">
                <a:solidFill>
                  <a:schemeClr val="bg2"/>
                </a:solidFill>
                <a:latin typeface="Arial Narrow CE" pitchFamily="34" charset="-18"/>
              </a:defRPr>
            </a:lvl2pPr>
            <a:lvl3pPr eaLnBrk="0" hangingPunct="0">
              <a:defRPr sz="2200">
                <a:solidFill>
                  <a:schemeClr val="bg2"/>
                </a:solidFill>
                <a:latin typeface="Arial Narrow CE" pitchFamily="34" charset="-18"/>
              </a:defRPr>
            </a:lvl3pPr>
            <a:lvl4pPr eaLnBrk="0" hangingPunct="0">
              <a:defRPr sz="2200">
                <a:solidFill>
                  <a:schemeClr val="bg2"/>
                </a:solidFill>
                <a:latin typeface="Arial Narrow CE" pitchFamily="34" charset="-18"/>
              </a:defRPr>
            </a:lvl4pPr>
            <a:lvl5pPr eaLnBrk="0" hangingPunct="0">
              <a:defRPr sz="2200">
                <a:solidFill>
                  <a:schemeClr val="bg2"/>
                </a:solidFill>
                <a:latin typeface="Arial Narrow CE" pitchFamily="34" charset="-18"/>
              </a:defRPr>
            </a:lvl5pPr>
            <a:lvl6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defRPr sz="2200">
                <a:solidFill>
                  <a:schemeClr val="bg2"/>
                </a:solidFill>
                <a:latin typeface="Arial Narrow CE" pitchFamily="34" charset="-18"/>
              </a:defRPr>
            </a:lvl6pPr>
            <a:lvl7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defRPr sz="2200">
                <a:solidFill>
                  <a:schemeClr val="bg2"/>
                </a:solidFill>
                <a:latin typeface="Arial Narrow CE" pitchFamily="34" charset="-18"/>
              </a:defRPr>
            </a:lvl7pPr>
            <a:lvl8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defRPr sz="2200">
                <a:solidFill>
                  <a:schemeClr val="bg2"/>
                </a:solidFill>
                <a:latin typeface="Arial Narrow CE" pitchFamily="34" charset="-18"/>
              </a:defRPr>
            </a:lvl8pPr>
            <a:lvl9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defRPr sz="2200">
                <a:solidFill>
                  <a:schemeClr val="bg2"/>
                </a:solidFill>
                <a:latin typeface="Arial Narrow CE" pitchFamily="34" charset="-18"/>
              </a:defRPr>
            </a:lvl9pPr>
          </a:lstStyle>
          <a:p>
            <a:pPr eaLnBrk="1" hangingPunct="1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	ЕРД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се финансират по количеството енергия, т.е. «на абонат», а не според размера и състоянието на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мрежата: </a:t>
            </a:r>
            <a:r>
              <a:rPr lang="bg-BG" sz="2400" b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Североизточният </a:t>
            </a:r>
            <a:r>
              <a:rPr lang="bg-BG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разпределителен </a:t>
            </a:r>
            <a:r>
              <a:rPr lang="bg-BG" sz="2400" b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регион изостава</a:t>
            </a:r>
            <a:endParaRPr lang="bg-BG" sz="24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	</a:t>
            </a:r>
            <a:endParaRPr lang="bg-BG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AutoShape 583"/>
          <p:cNvSpPr>
            <a:spLocks noChangeArrowheads="1"/>
          </p:cNvSpPr>
          <p:nvPr/>
        </p:nvSpPr>
        <p:spPr bwMode="auto">
          <a:xfrm>
            <a:off x="685799" y="4530998"/>
            <a:ext cx="10951029" cy="1369057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0975" indent="-180975" eaLnBrk="0" hangingPunct="0">
              <a:defRPr sz="2200">
                <a:solidFill>
                  <a:schemeClr val="bg2"/>
                </a:solidFill>
                <a:latin typeface="Arial Narrow CE" pitchFamily="34" charset="-18"/>
              </a:defRPr>
            </a:lvl1pPr>
            <a:lvl2pPr marL="541338" eaLnBrk="0" hangingPunct="0">
              <a:defRPr sz="2200">
                <a:solidFill>
                  <a:schemeClr val="bg2"/>
                </a:solidFill>
                <a:latin typeface="Arial Narrow CE" pitchFamily="34" charset="-18"/>
              </a:defRPr>
            </a:lvl2pPr>
            <a:lvl3pPr eaLnBrk="0" hangingPunct="0">
              <a:defRPr sz="2200">
                <a:solidFill>
                  <a:schemeClr val="bg2"/>
                </a:solidFill>
                <a:latin typeface="Arial Narrow CE" pitchFamily="34" charset="-18"/>
              </a:defRPr>
            </a:lvl3pPr>
            <a:lvl4pPr eaLnBrk="0" hangingPunct="0">
              <a:defRPr sz="2200">
                <a:solidFill>
                  <a:schemeClr val="bg2"/>
                </a:solidFill>
                <a:latin typeface="Arial Narrow CE" pitchFamily="34" charset="-18"/>
              </a:defRPr>
            </a:lvl4pPr>
            <a:lvl5pPr eaLnBrk="0" hangingPunct="0">
              <a:defRPr sz="2200">
                <a:solidFill>
                  <a:schemeClr val="bg2"/>
                </a:solidFill>
                <a:latin typeface="Arial Narrow CE" pitchFamily="34" charset="-18"/>
              </a:defRPr>
            </a:lvl5pPr>
            <a:lvl6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defRPr sz="2200">
                <a:solidFill>
                  <a:schemeClr val="bg2"/>
                </a:solidFill>
                <a:latin typeface="Arial Narrow CE" pitchFamily="34" charset="-18"/>
              </a:defRPr>
            </a:lvl6pPr>
            <a:lvl7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defRPr sz="2200">
                <a:solidFill>
                  <a:schemeClr val="bg2"/>
                </a:solidFill>
                <a:latin typeface="Arial Narrow CE" pitchFamily="34" charset="-18"/>
              </a:defRPr>
            </a:lvl7pPr>
            <a:lvl8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defRPr sz="2200">
                <a:solidFill>
                  <a:schemeClr val="bg2"/>
                </a:solidFill>
                <a:latin typeface="Arial Narrow CE" pitchFamily="34" charset="-18"/>
              </a:defRPr>
            </a:lvl8pPr>
            <a:lvl9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defRPr sz="2200">
                <a:solidFill>
                  <a:schemeClr val="bg2"/>
                </a:solidFill>
                <a:latin typeface="Arial Narrow CE" pitchFamily="34" charset="-1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n"/>
            </a:pPr>
            <a:r>
              <a:rPr lang="bg-BG" sz="24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Недостатъчни средства за експлоатация – загуба на работни места </a:t>
            </a:r>
          </a:p>
          <a:p>
            <a:pPr eaLnBrk="1" hangingPunct="1">
              <a:buFont typeface="Wingdings" panose="05000000000000000000" pitchFamily="2" charset="2"/>
              <a:buChar char="n"/>
            </a:pPr>
            <a:r>
              <a:rPr lang="bg-BG" sz="24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Никакви инвестиции, вълна от аварии, неприсъединени клиенти</a:t>
            </a:r>
            <a:endParaRPr lang="bg-BG" sz="24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505732" y="3789046"/>
            <a:ext cx="10891611" cy="125951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ПО-ВИСОКА ЦЕНА В СЕВЕРОИЗТОЧНИЯ РЕГИОН</a:t>
            </a:r>
          </a:p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или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78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8"/>
          <p:cNvSpPr txBox="1">
            <a:spLocks/>
          </p:cNvSpPr>
          <p:nvPr/>
        </p:nvSpPr>
        <p:spPr>
          <a:xfrm>
            <a:off x="344868" y="1796671"/>
            <a:ext cx="11604170" cy="20193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1200"/>
              </a:spcAft>
              <a:buNone/>
              <a:defRPr/>
            </a:pPr>
            <a:r>
              <a:rPr lang="ru-RU" sz="2400" b="1" dirty="0" smtClean="0">
                <a:cs typeface="Arial" panose="020B0604020202020204" pitchFamily="34" charset="0"/>
              </a:rPr>
              <a:t>Чл. 31 от Закона за енергетиката</a:t>
            </a:r>
          </a:p>
          <a:p>
            <a:pPr>
              <a:spcBef>
                <a:spcPts val="300"/>
              </a:spcBef>
              <a:defRPr/>
            </a:pPr>
            <a:r>
              <a:rPr lang="ru-RU" sz="2400" dirty="0" smtClean="0">
                <a:cs typeface="Arial" panose="020B0604020202020204" pitchFamily="34" charset="0"/>
              </a:rPr>
              <a:t>Цената трябва да възстановява </a:t>
            </a:r>
            <a:r>
              <a:rPr lang="ru-RU" sz="2400" dirty="0">
                <a:cs typeface="Arial" panose="020B0604020202020204" pitchFamily="34" charset="0"/>
              </a:rPr>
              <a:t>икономически обоснованите </a:t>
            </a:r>
            <a:r>
              <a:rPr lang="ru-RU" sz="2400" dirty="0" smtClean="0">
                <a:cs typeface="Arial" panose="020B0604020202020204" pitchFamily="34" charset="0"/>
              </a:rPr>
              <a:t>разходи: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ru-RU" sz="2200" dirty="0" smtClean="0">
                <a:cs typeface="Arial" panose="020B0604020202020204" pitchFamily="34" charset="0"/>
              </a:rPr>
              <a:t>за управление</a:t>
            </a:r>
            <a:r>
              <a:rPr lang="ru-RU" sz="2200" dirty="0">
                <a:cs typeface="Arial" panose="020B0604020202020204" pitchFamily="34" charset="0"/>
              </a:rPr>
              <a:t>, експлоатация и поддръжка на енергийните обекти; 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cs typeface="Arial" panose="020B0604020202020204" pitchFamily="34" charset="0"/>
              </a:rPr>
              <a:t>за</a:t>
            </a:r>
            <a:r>
              <a:rPr lang="ru-RU" sz="2200" dirty="0" smtClean="0">
                <a:cs typeface="Arial" panose="020B0604020202020204" pitchFamily="34" charset="0"/>
              </a:rPr>
              <a:t> </a:t>
            </a:r>
            <a:r>
              <a:rPr lang="ru-RU" sz="2200" dirty="0">
                <a:cs typeface="Arial" panose="020B0604020202020204" pitchFamily="34" charset="0"/>
              </a:rPr>
              <a:t>поддържане на резервни и регулиращи </a:t>
            </a:r>
            <a:r>
              <a:rPr lang="ru-RU" sz="2200" dirty="0" smtClean="0">
                <a:cs typeface="Arial" panose="020B0604020202020204" pitchFamily="34" charset="0"/>
              </a:rPr>
              <a:t>мощности; </a:t>
            </a:r>
            <a:endParaRPr lang="ru-RU" sz="2200" dirty="0">
              <a:cs typeface="Arial" panose="020B0604020202020204" pitchFamily="34" charset="0"/>
            </a:endParaRP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cs typeface="Arial" panose="020B0604020202020204" pitchFamily="34" charset="0"/>
              </a:rPr>
              <a:t>за </a:t>
            </a:r>
            <a:r>
              <a:rPr lang="ru-RU" sz="2200" dirty="0" smtClean="0">
                <a:cs typeface="Arial" panose="020B0604020202020204" pitchFamily="34" charset="0"/>
              </a:rPr>
              <a:t>резерви </a:t>
            </a:r>
            <a:r>
              <a:rPr lang="ru-RU" sz="2200" dirty="0">
                <a:cs typeface="Arial" panose="020B0604020202020204" pitchFamily="34" charset="0"/>
              </a:rPr>
              <a:t>от горива; 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cs typeface="Arial" panose="020B0604020202020204" pitchFamily="34" charset="0"/>
              </a:rPr>
              <a:t>за </a:t>
            </a:r>
            <a:r>
              <a:rPr lang="ru-RU" sz="2200" dirty="0" smtClean="0">
                <a:cs typeface="Arial" panose="020B0604020202020204" pitchFamily="34" charset="0"/>
              </a:rPr>
              <a:t>ремонти</a:t>
            </a:r>
            <a:r>
              <a:rPr lang="ru-RU" sz="2200" dirty="0">
                <a:cs typeface="Arial" panose="020B0604020202020204" pitchFamily="34" charset="0"/>
              </a:rPr>
              <a:t>; 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cs typeface="Arial" panose="020B0604020202020204" pitchFamily="34" charset="0"/>
              </a:rPr>
              <a:t>за </a:t>
            </a:r>
            <a:r>
              <a:rPr lang="ru-RU" sz="2200" dirty="0" smtClean="0">
                <a:cs typeface="Arial" panose="020B0604020202020204" pitchFamily="34" charset="0"/>
              </a:rPr>
              <a:t>амортизации</a:t>
            </a:r>
            <a:r>
              <a:rPr lang="ru-RU" sz="2200" dirty="0">
                <a:cs typeface="Arial" panose="020B0604020202020204" pitchFamily="34" charset="0"/>
              </a:rPr>
              <a:t>; 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cs typeface="Arial" panose="020B0604020202020204" pitchFamily="34" charset="0"/>
              </a:rPr>
              <a:t>за</a:t>
            </a:r>
            <a:r>
              <a:rPr lang="ru-RU" sz="2200" dirty="0" smtClean="0">
                <a:cs typeface="Arial" panose="020B0604020202020204" pitchFamily="34" charset="0"/>
              </a:rPr>
              <a:t> </a:t>
            </a:r>
            <a:r>
              <a:rPr lang="ru-RU" sz="2200" dirty="0">
                <a:cs typeface="Arial" panose="020B0604020202020204" pitchFamily="34" charset="0"/>
              </a:rPr>
              <a:t>съхраняване и преработка на отработено ядрено гориво и радиоактивни отпадъци, извеждане на ядрени съоръжения от експлоатация и ядрена безопасност;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cs typeface="Arial" panose="020B0604020202020204" pitchFamily="34" charset="0"/>
              </a:rPr>
              <a:t>за </a:t>
            </a:r>
            <a:r>
              <a:rPr lang="ru-RU" sz="2200" dirty="0" smtClean="0">
                <a:cs typeface="Arial" panose="020B0604020202020204" pitchFamily="34" charset="0"/>
              </a:rPr>
              <a:t>балансиране </a:t>
            </a:r>
            <a:r>
              <a:rPr lang="ru-RU" sz="2200" dirty="0">
                <a:cs typeface="Arial" panose="020B0604020202020204" pitchFamily="34" charset="0"/>
              </a:rPr>
              <a:t>на електроенергийната система;</a:t>
            </a:r>
            <a:endParaRPr lang="bg-BG" sz="2200" dirty="0" smtClean="0">
              <a:cs typeface="Arial" panose="020B0604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73075" y="229420"/>
            <a:ext cx="10891611" cy="12595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ЦЕНАТА НА ТОКА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 txBox="1">
            <a:spLocks noGrp="1" noChangeArrowheads="1"/>
          </p:cNvSpPr>
          <p:nvPr/>
        </p:nvSpPr>
        <p:spPr bwMode="auto">
          <a:xfrm>
            <a:off x="390616" y="6243638"/>
            <a:ext cx="1147230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 sz="2200">
                <a:solidFill>
                  <a:schemeClr val="bg2"/>
                </a:solidFill>
                <a:latin typeface="Arial Narrow CE" pitchFamily="34" charset="-18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ru-RU" altLang="en-US" sz="16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Истинската цена на евтиния ток. Експертен форум 11.3.2014 г.</a:t>
            </a:r>
            <a:endParaRPr lang="en-US" altLang="en-US" sz="1600" dirty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347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8"/>
          <p:cNvSpPr txBox="1">
            <a:spLocks/>
          </p:cNvSpPr>
          <p:nvPr/>
        </p:nvSpPr>
        <p:spPr>
          <a:xfrm>
            <a:off x="335243" y="1796671"/>
            <a:ext cx="11604170" cy="20193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1200"/>
              </a:spcAft>
              <a:buNone/>
              <a:defRPr/>
            </a:pPr>
            <a:r>
              <a:rPr lang="ru-RU" sz="2400" b="1" dirty="0" smtClean="0">
                <a:cs typeface="Arial" panose="020B0604020202020204" pitchFamily="34" charset="0"/>
              </a:rPr>
              <a:t>Чл. 31 от Закона за енергетиката</a:t>
            </a:r>
          </a:p>
          <a:p>
            <a:pPr>
              <a:spcBef>
                <a:spcPts val="300"/>
              </a:spcBef>
              <a:defRPr/>
            </a:pPr>
            <a:r>
              <a:rPr lang="ru-RU" sz="2400" dirty="0" smtClean="0">
                <a:cs typeface="Arial" panose="020B0604020202020204" pitchFamily="34" charset="0"/>
              </a:rPr>
              <a:t>Цената трябва </a:t>
            </a:r>
            <a:r>
              <a:rPr lang="ru-RU" sz="2400" dirty="0">
                <a:cs typeface="Arial" panose="020B0604020202020204" pitchFamily="34" charset="0"/>
              </a:rPr>
              <a:t>да </a:t>
            </a:r>
            <a:r>
              <a:rPr lang="ru-RU" sz="2400" dirty="0" smtClean="0">
                <a:cs typeface="Arial" panose="020B0604020202020204" pitchFamily="34" charset="0"/>
              </a:rPr>
              <a:t>осигурява </a:t>
            </a:r>
            <a:r>
              <a:rPr lang="ru-RU" sz="2400" dirty="0">
                <a:cs typeface="Arial" panose="020B0604020202020204" pitchFamily="34" charset="0"/>
              </a:rPr>
              <a:t>икономически обоснована норма на </a:t>
            </a:r>
            <a:r>
              <a:rPr lang="ru-RU" sz="2400" dirty="0" smtClean="0">
                <a:cs typeface="Arial" panose="020B0604020202020204" pitchFamily="34" charset="0"/>
              </a:rPr>
              <a:t>възвръщаемост;</a:t>
            </a:r>
            <a:endParaRPr lang="ru-RU" sz="2400" dirty="0"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r>
              <a:rPr lang="ru-RU" sz="2400" dirty="0" smtClean="0">
                <a:cs typeface="Arial" panose="020B0604020202020204" pitchFamily="34" charset="0"/>
              </a:rPr>
              <a:t>разходите </a:t>
            </a:r>
            <a:r>
              <a:rPr lang="ru-RU" sz="2400" dirty="0">
                <a:cs typeface="Arial" panose="020B0604020202020204" pitchFamily="34" charset="0"/>
              </a:rPr>
              <a:t>от преференциални цени  за  енергия  от ВЕИ</a:t>
            </a:r>
          </a:p>
          <a:p>
            <a:pPr>
              <a:spcBef>
                <a:spcPts val="300"/>
              </a:spcBef>
              <a:defRPr/>
            </a:pPr>
            <a:r>
              <a:rPr lang="ru-RU" sz="2400" dirty="0">
                <a:cs typeface="Arial" panose="020B0604020202020204" pitchFamily="34" charset="0"/>
              </a:rPr>
              <a:t>разходите  за  системни  услуги, студен  резерв  и  за  технологични  </a:t>
            </a:r>
            <a:r>
              <a:rPr lang="ru-RU" sz="2400" dirty="0" smtClean="0">
                <a:cs typeface="Arial" panose="020B0604020202020204" pitchFamily="34" charset="0"/>
              </a:rPr>
              <a:t>разходи</a:t>
            </a:r>
          </a:p>
          <a:p>
            <a:pPr>
              <a:spcBef>
                <a:spcPts val="300"/>
              </a:spcBef>
              <a:defRPr/>
            </a:pPr>
            <a:endParaRPr lang="ru-RU" sz="2400" dirty="0"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r>
              <a:rPr lang="ru-RU" sz="2400" dirty="0">
                <a:cs typeface="Arial" panose="020B0604020202020204" pitchFamily="34" charset="0"/>
              </a:rPr>
              <a:t>недопускане чрез цените на кръстосано субсидиране: </a:t>
            </a:r>
          </a:p>
          <a:p>
            <a:pPr>
              <a:spcBef>
                <a:spcPts val="300"/>
              </a:spcBef>
              <a:defRPr/>
            </a:pPr>
            <a:endParaRPr lang="bg-BG" sz="2400" dirty="0" smtClean="0">
              <a:cs typeface="Arial" panose="020B0604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73075" y="229420"/>
            <a:ext cx="10891611" cy="12595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ЦЕНАТА НА ТОКА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 txBox="1">
            <a:spLocks noGrp="1" noChangeArrowheads="1"/>
          </p:cNvSpPr>
          <p:nvPr/>
        </p:nvSpPr>
        <p:spPr bwMode="auto">
          <a:xfrm>
            <a:off x="390616" y="6243638"/>
            <a:ext cx="1147230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 sz="2200">
                <a:solidFill>
                  <a:schemeClr val="bg2"/>
                </a:solidFill>
                <a:latin typeface="Arial Narrow CE" pitchFamily="34" charset="-18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ru-RU" altLang="en-US" sz="16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Истинската цена на евтиния ток. Експертен форум 11.3.2014 г.</a:t>
            </a:r>
            <a:endParaRPr lang="en-US" altLang="en-US" sz="1600" dirty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490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73075" y="229420"/>
            <a:ext cx="10891611" cy="12595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РЕАЛНОСТТА: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 txBox="1">
            <a:spLocks noGrp="1" noChangeArrowheads="1"/>
          </p:cNvSpPr>
          <p:nvPr/>
        </p:nvSpPr>
        <p:spPr bwMode="auto">
          <a:xfrm>
            <a:off x="390616" y="6243638"/>
            <a:ext cx="1147230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 sz="2200">
                <a:solidFill>
                  <a:schemeClr val="bg2"/>
                </a:solidFill>
                <a:latin typeface="Arial Narrow CE" pitchFamily="34" charset="-18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ru-RU" altLang="en-US" sz="16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Истинската цена на евтиния ток. Експертен форум 11.3.2014 г.</a:t>
            </a:r>
            <a:endParaRPr lang="en-US" altLang="en-US" sz="1600" dirty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Content Placeholder 8"/>
          <p:cNvSpPr txBox="1">
            <a:spLocks/>
          </p:cNvSpPr>
          <p:nvPr/>
        </p:nvSpPr>
        <p:spPr>
          <a:xfrm>
            <a:off x="390616" y="2085426"/>
            <a:ext cx="11604170" cy="20193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defRPr/>
            </a:pPr>
            <a:r>
              <a:rPr lang="ru-RU" sz="2400" dirty="0" smtClean="0">
                <a:cs typeface="Arial" panose="020B0604020202020204" pitchFamily="34" charset="0"/>
              </a:rPr>
              <a:t>Цената не възстановява пълно икономически </a:t>
            </a:r>
            <a:r>
              <a:rPr lang="ru-RU" sz="2400" dirty="0">
                <a:cs typeface="Arial" panose="020B0604020202020204" pitchFamily="34" charset="0"/>
              </a:rPr>
              <a:t>обоснованите </a:t>
            </a:r>
            <a:r>
              <a:rPr lang="ru-RU" sz="2400" dirty="0" smtClean="0">
                <a:cs typeface="Arial" panose="020B0604020202020204" pitchFamily="34" charset="0"/>
              </a:rPr>
              <a:t>разходи.</a:t>
            </a:r>
          </a:p>
          <a:p>
            <a:pPr>
              <a:spcBef>
                <a:spcPts val="300"/>
              </a:spcBef>
              <a:defRPr/>
            </a:pPr>
            <a:r>
              <a:rPr lang="ru-RU" sz="2400" dirty="0" smtClean="0">
                <a:cs typeface="Arial" panose="020B0604020202020204" pitchFamily="34" charset="0"/>
              </a:rPr>
              <a:t>В цените е заложено кръстосано субсидиране.</a:t>
            </a:r>
          </a:p>
          <a:p>
            <a:pPr>
              <a:spcBef>
                <a:spcPts val="300"/>
              </a:spcBef>
              <a:defRPr/>
            </a:pPr>
            <a:r>
              <a:rPr lang="ru-RU" sz="2400" dirty="0" smtClean="0">
                <a:cs typeface="Arial" panose="020B0604020202020204" pitchFamily="34" charset="0"/>
              </a:rPr>
              <a:t>В цените не са включени разходите за балансиране на </a:t>
            </a:r>
            <a:r>
              <a:rPr lang="ru-RU" sz="2400" dirty="0" err="1" smtClean="0">
                <a:cs typeface="Arial" panose="020B0604020202020204" pitchFamily="34" charset="0"/>
              </a:rPr>
              <a:t>системата</a:t>
            </a:r>
            <a:r>
              <a:rPr lang="ru-RU" sz="2400" dirty="0" smtClean="0">
                <a:cs typeface="Arial" panose="020B0604020202020204" pitchFamily="34" charset="0"/>
              </a:rPr>
              <a:t> </a:t>
            </a:r>
            <a:r>
              <a:rPr lang="ru-RU" sz="2000" dirty="0" smtClean="0">
                <a:cs typeface="Arial" panose="020B0604020202020204" pitchFamily="34" charset="0"/>
              </a:rPr>
              <a:t>(</a:t>
            </a:r>
            <a:r>
              <a:rPr lang="bg-BG" sz="2000" dirty="0" smtClean="0">
                <a:solidFill>
                  <a:srgbClr val="FF0000"/>
                </a:solidFill>
                <a:cs typeface="Arial" panose="020B0604020202020204" pitchFamily="34" charset="0"/>
              </a:rPr>
              <a:t>Н</a:t>
            </a:r>
            <a:r>
              <a:rPr lang="ru-RU" sz="2000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аредба</a:t>
            </a:r>
            <a:r>
              <a:rPr lang="ru-RU" sz="2000" dirty="0" smtClean="0">
                <a:solidFill>
                  <a:srgbClr val="FF0000"/>
                </a:solidFill>
                <a:cs typeface="Arial" panose="020B0604020202020204" pitchFamily="34" charset="0"/>
              </a:rPr>
              <a:t> № 1 за </a:t>
            </a:r>
            <a:r>
              <a:rPr lang="ru-RU" sz="2000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регулиране</a:t>
            </a:r>
            <a:r>
              <a:rPr lang="ru-RU" sz="2000" dirty="0" smtClean="0">
                <a:solidFill>
                  <a:srgbClr val="FF0000"/>
                </a:solidFill>
                <a:cs typeface="Arial" panose="020B0604020202020204" pitchFamily="34" charset="0"/>
              </a:rPr>
              <a:t> на цените на </a:t>
            </a:r>
            <a:r>
              <a:rPr lang="ru-RU" sz="2000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електрическата</a:t>
            </a:r>
            <a:r>
              <a:rPr lang="ru-RU" sz="2000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енергия</a:t>
            </a:r>
            <a:r>
              <a:rPr lang="ru-RU" sz="2000" dirty="0" smtClean="0">
                <a:solidFill>
                  <a:srgbClr val="FF0000"/>
                </a:solidFill>
                <a:cs typeface="Arial" panose="020B0604020202020204" pitchFamily="34" charset="0"/>
              </a:rPr>
              <a:t> изм. И доп. ДВ, </a:t>
            </a:r>
            <a:r>
              <a:rPr lang="ru-RU" sz="2000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бр</a:t>
            </a:r>
            <a:r>
              <a:rPr lang="ru-RU" sz="2000" dirty="0" smtClean="0">
                <a:solidFill>
                  <a:srgbClr val="FF0000"/>
                </a:solidFill>
                <a:cs typeface="Arial" panose="020B0604020202020204" pitchFamily="34" charset="0"/>
              </a:rPr>
              <a:t>. 17 от 28.02.2014 г.</a:t>
            </a:r>
            <a:r>
              <a:rPr lang="ru-RU" sz="2000" dirty="0" smtClean="0">
                <a:cs typeface="Arial" panose="020B0604020202020204" pitchFamily="34" charset="0"/>
              </a:rPr>
              <a:t>).</a:t>
            </a:r>
          </a:p>
          <a:p>
            <a:pPr>
              <a:spcBef>
                <a:spcPts val="300"/>
              </a:spcBef>
              <a:defRPr/>
            </a:pPr>
            <a:endParaRPr lang="bg-BG" sz="2200" dirty="0" smtClean="0"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25479" y="4135682"/>
            <a:ext cx="10891611" cy="12595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ЖЕРТВАТ СЕ ИНВЕСТИЦИИТЕ </a:t>
            </a:r>
          </a:p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срещу </a:t>
            </a:r>
          </a:p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СУБСИДИРАНЕ «ВСЕКИГО ПО МАЛКО»</a:t>
            </a:r>
          </a:p>
        </p:txBody>
      </p:sp>
    </p:spTree>
    <p:extLst>
      <p:ext uri="{BB962C8B-B14F-4D97-AF65-F5344CB8AC3E}">
        <p14:creationId xmlns:p14="http://schemas.microsoft.com/office/powerpoint/2010/main" val="3678530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0555"/>
            <a:ext cx="10515600" cy="1325563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СУБСИДИРАНЕ «ВСЕКИГО ПО МАЛКО»</a:t>
            </a:r>
            <a:br>
              <a:rPr lang="ru-RU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pPr marL="0" indent="0">
              <a:buNone/>
            </a:pPr>
            <a:endParaRPr lang="bg-BG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240337"/>
              </p:ext>
            </p:extLst>
          </p:nvPr>
        </p:nvGraphicFramePr>
        <p:xfrm>
          <a:off x="409433" y="2986747"/>
          <a:ext cx="11041039" cy="1868283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4732945"/>
                <a:gridCol w="2102698"/>
                <a:gridCol w="2102698"/>
                <a:gridCol w="2102698"/>
              </a:tblGrid>
              <a:tr h="622761">
                <a:tc>
                  <a:txBody>
                    <a:bodyPr/>
                    <a:lstStyle/>
                    <a:p>
                      <a:pPr algn="ctr" fontAlgn="b"/>
                      <a:r>
                        <a:rPr lang="bg-BG" sz="2700" b="1" u="none" strike="noStrike" dirty="0">
                          <a:effectLst/>
                        </a:rPr>
                        <a:t>параметър</a:t>
                      </a:r>
                      <a:endParaRPr lang="bg-BG" sz="2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700" b="1" u="none" strike="noStrike" dirty="0">
                          <a:effectLst/>
                        </a:rPr>
                        <a:t>ЧЕЗ</a:t>
                      </a:r>
                      <a:endParaRPr lang="bg-BG" sz="2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700" b="1" u="none" strike="noStrike">
                          <a:effectLst/>
                        </a:rPr>
                        <a:t>ЕВН</a:t>
                      </a:r>
                      <a:endParaRPr lang="bg-BG" sz="2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700" b="1" u="none" strike="noStrike">
                          <a:effectLst/>
                        </a:rPr>
                        <a:t>Енерго-Про</a:t>
                      </a:r>
                      <a:endParaRPr lang="bg-BG" sz="2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22761">
                <a:tc>
                  <a:txBody>
                    <a:bodyPr/>
                    <a:lstStyle/>
                    <a:p>
                      <a:pPr algn="l" fontAlgn="b"/>
                      <a:r>
                        <a:rPr lang="bg-BG" sz="2700" b="1" u="none" strike="noStrike" dirty="0" smtClean="0">
                          <a:effectLst/>
                        </a:rPr>
                        <a:t>Средна </a:t>
                      </a:r>
                      <a:r>
                        <a:rPr lang="bg-BG" sz="2700" b="1" u="none" strike="noStrike" dirty="0">
                          <a:effectLst/>
                        </a:rPr>
                        <a:t>битова </a:t>
                      </a:r>
                      <a:r>
                        <a:rPr lang="bg-BG" sz="2700" b="1" u="none" strike="noStrike" dirty="0" smtClean="0">
                          <a:effectLst/>
                        </a:rPr>
                        <a:t>сметка, януари</a:t>
                      </a:r>
                      <a:endParaRPr lang="bg-BG" sz="2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700" b="1" u="none" strike="noStrike" dirty="0" smtClean="0">
                          <a:effectLst/>
                        </a:rPr>
                        <a:t>53.56</a:t>
                      </a:r>
                      <a:r>
                        <a:rPr lang="bg-BG" sz="2700" b="1" u="none" strike="noStrike" dirty="0">
                          <a:effectLst/>
                        </a:rPr>
                        <a:t> </a:t>
                      </a:r>
                      <a:endParaRPr lang="bg-BG" sz="2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700" b="1" u="none" strike="noStrike" dirty="0">
                          <a:effectLst/>
                        </a:rPr>
                        <a:t> </a:t>
                      </a:r>
                      <a:endParaRPr lang="bg-BG" sz="2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700" b="1" u="none" strike="noStrike">
                          <a:effectLst/>
                        </a:rPr>
                        <a:t>49.07</a:t>
                      </a:r>
                      <a:endParaRPr lang="bg-BG" sz="2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22761">
                <a:tc>
                  <a:txBody>
                    <a:bodyPr/>
                    <a:lstStyle/>
                    <a:p>
                      <a:pPr algn="l" fontAlgn="b"/>
                      <a:r>
                        <a:rPr lang="bg-BG" sz="2700" b="1" u="none" strike="noStrike" dirty="0" smtClean="0">
                          <a:effectLst/>
                        </a:rPr>
                        <a:t>3 намаления 2013 г. </a:t>
                      </a:r>
                      <a:endParaRPr lang="bg-BG" sz="2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7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r>
                        <a:rPr lang="bg-BG" sz="27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- 4.01</a:t>
                      </a:r>
                      <a:endParaRPr lang="bg-BG" sz="27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700" b="1" u="none" strike="noStrike" dirty="0">
                          <a:effectLst/>
                        </a:rPr>
                        <a:t> </a:t>
                      </a:r>
                      <a:endParaRPr lang="bg-BG" sz="2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7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- 7.33</a:t>
                      </a:r>
                      <a:endParaRPr lang="bg-BG" sz="27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392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06595" y="3430065"/>
            <a:ext cx="9488221" cy="15943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defRPr/>
            </a:pP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млн.лв. в год. </a:t>
            </a:r>
            <a:r>
              <a:rPr lang="ru-RU" sz="3000" b="1" i="1" dirty="0" smtClean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sz="3000" b="1" i="1" dirty="0" smtClean="0">
                <a:solidFill>
                  <a:srgbClr val="FF0000"/>
                </a:solidFill>
                <a:latin typeface="Arial" panose="020B0604020202020204" pitchFamily="34" charset="0"/>
              </a:rPr>
              <a:t>93</a:t>
            </a:r>
            <a:r>
              <a:rPr lang="ru-RU" sz="3000" b="1" i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Само ЕНЕРГО-ПРО, 150 млн.лв. </a:t>
            </a:r>
            <a:r>
              <a:rPr lang="ru-RU" sz="3000" b="1" i="1" dirty="0">
                <a:solidFill>
                  <a:srgbClr val="FF0000"/>
                </a:solidFill>
                <a:latin typeface="Arial" panose="020B0604020202020204" pitchFamily="34" charset="0"/>
              </a:rPr>
              <a:t>с</a:t>
            </a:r>
            <a:r>
              <a:rPr lang="ru-RU" sz="3000" b="1" i="1" dirty="0" smtClean="0">
                <a:solidFill>
                  <a:srgbClr val="FF0000"/>
                </a:solidFill>
                <a:latin typeface="Arial" panose="020B0604020202020204" pitchFamily="34" charset="0"/>
              </a:rPr>
              <a:t>амо ЧЕЗ)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endParaRPr lang="en-US" sz="300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algn="l">
              <a:defRPr/>
            </a:pPr>
            <a:endParaRPr lang="ru-RU" sz="300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algn="l">
              <a:defRPr/>
            </a:pP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За адекватна поддръжка със старата технология:  </a:t>
            </a:r>
          </a:p>
          <a:p>
            <a:pPr algn="l">
              <a:defRPr/>
            </a:pP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стълбовни линии, медни проводници, среден клас</a:t>
            </a:r>
          </a:p>
          <a:p>
            <a:pPr algn="l">
              <a:defRPr/>
            </a:pP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съоръжения</a:t>
            </a:r>
            <a:endParaRPr lang="bg-BG" sz="3000" dirty="0" smtClean="0">
              <a:solidFill>
                <a:schemeClr val="accent2">
                  <a:lumMod val="50000"/>
                </a:schemeClr>
              </a:solidFill>
              <a:latin typeface="Arial Narrow CE" pitchFamily="34" charset="-18"/>
            </a:endParaRPr>
          </a:p>
        </p:txBody>
      </p:sp>
      <p:sp>
        <p:nvSpPr>
          <p:cNvPr id="3" name="Slide Number Placeholder 6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 sz="2200">
                <a:solidFill>
                  <a:schemeClr val="bg2"/>
                </a:solidFill>
                <a:latin typeface="Arial Narrow CE" pitchFamily="34" charset="-18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000">
                <a:solidFill>
                  <a:srgbClr val="B2B2B2"/>
                </a:solidFill>
                <a:latin typeface="Trebuchet MS" panose="020B0603020202020204" pitchFamily="34" charset="0"/>
              </a:rPr>
              <a:t>- </a:t>
            </a:r>
            <a:fld id="{17BC5503-A822-4897-9A8D-FF53AB719881}" type="slidenum">
              <a:rPr lang="en-US" altLang="en-US" sz="1000">
                <a:solidFill>
                  <a:srgbClr val="B2B2B2"/>
                </a:solidFill>
                <a:latin typeface="Trebuchet MS" panose="020B0603020202020204" pitchFamily="34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r>
              <a:rPr lang="en-US" altLang="en-US" sz="1000">
                <a:solidFill>
                  <a:srgbClr val="B2B2B2"/>
                </a:solidFill>
                <a:latin typeface="Trebuchet MS" panose="020B0603020202020204" pitchFamily="34" charset="0"/>
              </a:rPr>
              <a:t> -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811646" y="2497324"/>
            <a:ext cx="1551409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defRPr/>
            </a:pPr>
            <a:r>
              <a:rPr lang="en-US" sz="6000" kern="0" dirty="0" smtClean="0">
                <a:solidFill>
                  <a:schemeClr val="accent2">
                    <a:lumMod val="50000"/>
                  </a:schemeClr>
                </a:solidFill>
                <a:latin typeface="Arial Narrow CE" pitchFamily="34" charset="-18"/>
              </a:rPr>
              <a:t>315</a:t>
            </a:r>
            <a:endParaRPr lang="bg-BG" sz="6000" kern="0" dirty="0" smtClean="0">
              <a:solidFill>
                <a:schemeClr val="accent2">
                  <a:lumMod val="50000"/>
                </a:schemeClr>
              </a:solidFill>
              <a:latin typeface="Arial Narrow CE" pitchFamily="34" charset="-18"/>
            </a:endParaRPr>
          </a:p>
        </p:txBody>
      </p:sp>
      <p:sp>
        <p:nvSpPr>
          <p:cNvPr id="15" name="Rectangle 5"/>
          <p:cNvSpPr txBox="1">
            <a:spLocks noGrp="1" noChangeArrowheads="1"/>
          </p:cNvSpPr>
          <p:nvPr/>
        </p:nvSpPr>
        <p:spPr bwMode="auto">
          <a:xfrm>
            <a:off x="390616" y="6243638"/>
            <a:ext cx="1147230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 sz="2200">
                <a:solidFill>
                  <a:schemeClr val="bg2"/>
                </a:solidFill>
                <a:latin typeface="Arial Narrow CE" pitchFamily="34" charset="-18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ru-RU" altLang="en-US" sz="16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Истинската цена на евтиния ток. Експертен форум 11.3.2014 г.</a:t>
            </a:r>
            <a:endParaRPr lang="en-US" altLang="en-US" sz="1600" dirty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473075" y="229420"/>
            <a:ext cx="10891611" cy="12595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КОЛКО Е НУЖНО ЗА ИНВЕСТИЦИИ В МРЕЖИТЕ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972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06595" y="2053339"/>
            <a:ext cx="9488221" cy="15943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defRPr/>
            </a:pP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млн.лв. в год. – или 67% от необходимите </a:t>
            </a:r>
          </a:p>
          <a:p>
            <a:pPr algn="l">
              <a:defRPr/>
            </a:pP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инвестиции</a:t>
            </a:r>
            <a:endParaRPr lang="bg-BG" sz="3000" dirty="0" smtClean="0">
              <a:solidFill>
                <a:schemeClr val="accent2">
                  <a:lumMod val="50000"/>
                </a:schemeClr>
              </a:solidFill>
              <a:latin typeface="Arial Narrow CE" pitchFamily="34" charset="-18"/>
            </a:endParaRPr>
          </a:p>
        </p:txBody>
      </p:sp>
      <p:sp>
        <p:nvSpPr>
          <p:cNvPr id="3" name="Slide Number Placeholder 6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 sz="2200">
                <a:solidFill>
                  <a:schemeClr val="bg2"/>
                </a:solidFill>
                <a:latin typeface="Arial Narrow CE" pitchFamily="34" charset="-18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000">
                <a:solidFill>
                  <a:srgbClr val="B2B2B2"/>
                </a:solidFill>
                <a:latin typeface="Trebuchet MS" panose="020B0603020202020204" pitchFamily="34" charset="0"/>
              </a:rPr>
              <a:t>- </a:t>
            </a:r>
            <a:fld id="{17BC5503-A822-4897-9A8D-FF53AB719881}" type="slidenum">
              <a:rPr lang="en-US" altLang="en-US" sz="1000">
                <a:solidFill>
                  <a:srgbClr val="B2B2B2"/>
                </a:solidFill>
                <a:latin typeface="Trebuchet MS" panose="020B0603020202020204" pitchFamily="34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8</a:t>
            </a:fld>
            <a:r>
              <a:rPr lang="en-US" altLang="en-US" sz="1000">
                <a:solidFill>
                  <a:srgbClr val="B2B2B2"/>
                </a:solidFill>
                <a:latin typeface="Trebuchet MS" panose="020B0603020202020204" pitchFamily="34" charset="0"/>
              </a:rPr>
              <a:t> -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811646" y="2487056"/>
            <a:ext cx="1551409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defRPr/>
            </a:pPr>
            <a:r>
              <a:rPr lang="ru-RU" sz="6000" kern="0" dirty="0" smtClean="0">
                <a:solidFill>
                  <a:schemeClr val="accent2">
                    <a:lumMod val="50000"/>
                  </a:schemeClr>
                </a:solidFill>
                <a:latin typeface="Arial Narrow CE" pitchFamily="34" charset="-18"/>
              </a:rPr>
              <a:t>268</a:t>
            </a:r>
            <a:endParaRPr lang="bg-BG" sz="6000" kern="0" dirty="0" smtClean="0">
              <a:solidFill>
                <a:schemeClr val="accent2">
                  <a:lumMod val="50000"/>
                </a:schemeClr>
              </a:solidFill>
              <a:latin typeface="Arial Narrow CE" pitchFamily="34" charset="-18"/>
            </a:endParaRPr>
          </a:p>
        </p:txBody>
      </p:sp>
      <p:sp>
        <p:nvSpPr>
          <p:cNvPr id="15" name="Rectangle 5"/>
          <p:cNvSpPr txBox="1">
            <a:spLocks noGrp="1" noChangeArrowheads="1"/>
          </p:cNvSpPr>
          <p:nvPr/>
        </p:nvSpPr>
        <p:spPr bwMode="auto">
          <a:xfrm>
            <a:off x="390616" y="6243638"/>
            <a:ext cx="1147230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 sz="2200">
                <a:solidFill>
                  <a:schemeClr val="bg2"/>
                </a:solidFill>
                <a:latin typeface="Arial Narrow CE" pitchFamily="34" charset="-18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ru-RU" altLang="en-US" sz="16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Истинската цена на евтиния ток. Експертен форум 11.3.2014 г.</a:t>
            </a:r>
            <a:endParaRPr lang="en-US" altLang="en-US" sz="1600" dirty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473075" y="229420"/>
            <a:ext cx="10891611" cy="12595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2008 г. - 2012 г. ДКЕВР осигури чрез цената...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280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06595" y="2053339"/>
            <a:ext cx="9488221" cy="15943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defRPr/>
            </a:pPr>
            <a:r>
              <a:rPr lang="ru-RU" sz="3000" b="1" dirty="0" smtClean="0">
                <a:solidFill>
                  <a:srgbClr val="58B6C0">
                    <a:lumMod val="50000"/>
                  </a:srgbClr>
                </a:solidFill>
                <a:latin typeface="Arial" panose="020B0604020202020204" pitchFamily="34" charset="0"/>
              </a:rPr>
              <a:t>млн.лв. – или 58% от необходимите </a:t>
            </a:r>
          </a:p>
          <a:p>
            <a:pPr algn="l">
              <a:defRPr/>
            </a:pPr>
            <a:r>
              <a:rPr lang="ru-RU" sz="3000" b="1" dirty="0" smtClean="0">
                <a:solidFill>
                  <a:srgbClr val="58B6C0">
                    <a:lumMod val="50000"/>
                  </a:srgbClr>
                </a:solidFill>
                <a:latin typeface="Arial" panose="020B0604020202020204" pitchFamily="34" charset="0"/>
              </a:rPr>
              <a:t>инвестиции</a:t>
            </a:r>
            <a:endParaRPr lang="bg-BG" sz="3000" dirty="0" smtClean="0">
              <a:solidFill>
                <a:srgbClr val="58B6C0">
                  <a:lumMod val="50000"/>
                </a:srgbClr>
              </a:solidFill>
              <a:latin typeface="Arial Narrow CE" pitchFamily="34" charset="-18"/>
            </a:endParaRPr>
          </a:p>
        </p:txBody>
      </p:sp>
      <p:sp>
        <p:nvSpPr>
          <p:cNvPr id="3" name="Slide Number Placeholder 6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 sz="2200">
                <a:solidFill>
                  <a:schemeClr val="bg2"/>
                </a:solidFill>
                <a:latin typeface="Arial Narrow CE" pitchFamily="34" charset="-18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000">
                <a:solidFill>
                  <a:srgbClr val="B2B2B2"/>
                </a:solidFill>
                <a:latin typeface="Trebuchet MS" panose="020B0603020202020204" pitchFamily="34" charset="0"/>
              </a:rPr>
              <a:t>- </a:t>
            </a:r>
            <a:fld id="{17BC5503-A822-4897-9A8D-FF53AB719881}" type="slidenum">
              <a:rPr lang="en-US" altLang="en-US" sz="1000">
                <a:solidFill>
                  <a:srgbClr val="B2B2B2"/>
                </a:solidFill>
                <a:latin typeface="Trebuchet MS" panose="020B0603020202020204" pitchFamily="34" charset="0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9</a:t>
            </a:fld>
            <a:r>
              <a:rPr lang="en-US" altLang="en-US" sz="1000">
                <a:solidFill>
                  <a:srgbClr val="B2B2B2"/>
                </a:solidFill>
                <a:latin typeface="Trebuchet MS" panose="020B0603020202020204" pitchFamily="34" charset="0"/>
              </a:rPr>
              <a:t> -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811646" y="2487056"/>
            <a:ext cx="1551409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defRPr/>
            </a:pPr>
            <a:r>
              <a:rPr lang="ru-RU" sz="6000" kern="0" dirty="0" smtClean="0">
                <a:solidFill>
                  <a:srgbClr val="58B6C0">
                    <a:lumMod val="50000"/>
                  </a:srgbClr>
                </a:solidFill>
                <a:latin typeface="Arial Narrow CE" pitchFamily="34" charset="-18"/>
              </a:rPr>
              <a:t>190</a:t>
            </a:r>
            <a:endParaRPr lang="bg-BG" sz="6000" kern="0" dirty="0" smtClean="0">
              <a:solidFill>
                <a:srgbClr val="58B6C0">
                  <a:lumMod val="50000"/>
                </a:srgbClr>
              </a:solidFill>
              <a:latin typeface="Arial Narrow CE" pitchFamily="34" charset="-18"/>
            </a:endParaRPr>
          </a:p>
        </p:txBody>
      </p:sp>
      <p:sp>
        <p:nvSpPr>
          <p:cNvPr id="15" name="Rectangle 5"/>
          <p:cNvSpPr txBox="1">
            <a:spLocks noGrp="1" noChangeArrowheads="1"/>
          </p:cNvSpPr>
          <p:nvPr/>
        </p:nvSpPr>
        <p:spPr bwMode="auto">
          <a:xfrm>
            <a:off x="390616" y="6243638"/>
            <a:ext cx="1147230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 sz="2200">
                <a:solidFill>
                  <a:schemeClr val="bg2"/>
                </a:solidFill>
                <a:latin typeface="Arial Narrow CE" pitchFamily="34" charset="-18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rgbClr val="B2B2B2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78C8"/>
              </a:buClr>
              <a:buFont typeface="Wingdings" panose="05000000000000000000" pitchFamily="2" charset="2"/>
              <a:buChar char="n"/>
              <a:defRPr>
                <a:solidFill>
                  <a:schemeClr val="bg2"/>
                </a:solidFill>
                <a:latin typeface="Arial Narrow CE" pitchFamily="34" charset="-1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ru-RU" altLang="en-US" sz="1600" dirty="0">
                <a:solidFill>
                  <a:srgbClr val="84ACB6">
                    <a:lumMod val="50000"/>
                  </a:srgbClr>
                </a:solidFill>
                <a:latin typeface="Trebuchet MS" panose="020B0603020202020204" pitchFamily="34" charset="0"/>
              </a:rPr>
              <a:t>Истинската цена на евтиния ток. Експертен форум 11.3.2014 г.</a:t>
            </a:r>
            <a:endParaRPr lang="en-US" altLang="en-US" sz="1600" dirty="0">
              <a:solidFill>
                <a:srgbClr val="84ACB6">
                  <a:lumMod val="50000"/>
                </a:srgbClr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473075" y="229420"/>
            <a:ext cx="10891611" cy="12595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2013 </a:t>
            </a:r>
            <a:r>
              <a:rPr lang="ru-RU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г. ДКЕВР осигури чрез цената...</a:t>
            </a:r>
            <a:endParaRPr lang="ru-RU" sz="3000" b="1" dirty="0">
              <a:solidFill>
                <a:srgbClr val="58B6C0">
                  <a:lumMod val="50000"/>
                </a:srgbClr>
              </a:solidFill>
              <a:latin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811645" y="4113414"/>
            <a:ext cx="1551409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7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defRPr/>
            </a:pPr>
            <a:r>
              <a:rPr lang="ru-RU" sz="6000" kern="0" dirty="0" smtClean="0">
                <a:solidFill>
                  <a:srgbClr val="58B6C0">
                    <a:lumMod val="50000"/>
                  </a:srgbClr>
                </a:solidFill>
                <a:latin typeface="Arial Narrow CE" pitchFamily="34" charset="-18"/>
              </a:rPr>
              <a:t>327</a:t>
            </a:r>
            <a:endParaRPr lang="bg-BG" sz="6000" kern="0" dirty="0" smtClean="0">
              <a:solidFill>
                <a:srgbClr val="58B6C0">
                  <a:lumMod val="50000"/>
                </a:srgbClr>
              </a:solidFill>
              <a:latin typeface="Arial Narrow CE" pitchFamily="34" charset="-18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206594" y="3740270"/>
            <a:ext cx="9488221" cy="13366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defRPr/>
            </a:pPr>
            <a:r>
              <a:rPr lang="ru-RU" sz="3000" b="1" dirty="0" smtClean="0">
                <a:solidFill>
                  <a:srgbClr val="58B6C0">
                    <a:lumMod val="50000"/>
                  </a:srgbClr>
                </a:solidFill>
                <a:latin typeface="Arial" panose="020B0604020202020204" pitchFamily="34" charset="0"/>
              </a:rPr>
              <a:t>млн.лв. </a:t>
            </a:r>
            <a:r>
              <a:rPr lang="ru-RU" sz="3000" b="1" dirty="0">
                <a:solidFill>
                  <a:srgbClr val="58B6C0">
                    <a:lumMod val="50000"/>
                  </a:srgbClr>
                </a:solidFill>
                <a:latin typeface="Arial" panose="020B0604020202020204" pitchFamily="34" charset="0"/>
              </a:rPr>
              <a:t>з</a:t>
            </a:r>
            <a:r>
              <a:rPr lang="ru-RU" sz="3000" b="1" dirty="0" smtClean="0">
                <a:solidFill>
                  <a:srgbClr val="58B6C0">
                    <a:lumMod val="50000"/>
                  </a:srgbClr>
                </a:solidFill>
                <a:latin typeface="Arial" panose="020B0604020202020204" pitchFamily="34" charset="0"/>
              </a:rPr>
              <a:t>аявени, като необходими </a:t>
            </a:r>
          </a:p>
          <a:p>
            <a:pPr algn="l">
              <a:defRPr/>
            </a:pPr>
            <a:r>
              <a:rPr lang="ru-RU" sz="3000" b="1" dirty="0" smtClean="0">
                <a:solidFill>
                  <a:srgbClr val="58B6C0">
                    <a:lumMod val="50000"/>
                  </a:srgbClr>
                </a:solidFill>
                <a:latin typeface="Arial" panose="020B0604020202020204" pitchFamily="34" charset="0"/>
              </a:rPr>
              <a:t>инвестиции</a:t>
            </a:r>
            <a:endParaRPr lang="bg-BG" sz="3000" dirty="0" smtClean="0">
              <a:solidFill>
                <a:srgbClr val="58B6C0">
                  <a:lumMod val="50000"/>
                </a:srgbClr>
              </a:solidFill>
              <a:latin typeface="Arial Narrow CE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96427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1168</TotalTime>
  <Words>1591</Words>
  <Application>Microsoft Office PowerPoint</Application>
  <PresentationFormat>Custom</PresentationFormat>
  <Paragraphs>285</Paragraphs>
  <Slides>20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Office Theme</vt:lpstr>
      <vt:lpstr>1_Office Theme</vt:lpstr>
      <vt:lpstr>2_Office Theme</vt:lpstr>
      <vt:lpstr>Пламен Денчев, Георги Миков, Антон Иванов, Български енергиен и минен форум</vt:lpstr>
      <vt:lpstr>PowerPoint Presentation</vt:lpstr>
      <vt:lpstr>PowerPoint Presentation</vt:lpstr>
      <vt:lpstr>PowerPoint Presentation</vt:lpstr>
      <vt:lpstr>PowerPoint Presentation</vt:lpstr>
      <vt:lpstr>СУБСИДИРАНЕ «ВСЕКИГО ПО МАЛКО» </vt:lpstr>
      <vt:lpstr>PowerPoint Presentation</vt:lpstr>
      <vt:lpstr>PowerPoint Presentation</vt:lpstr>
      <vt:lpstr>PowerPoint Presentation</vt:lpstr>
      <vt:lpstr>PowerPoint Presentation</vt:lpstr>
      <vt:lpstr>Пламен Денчев, Георги Миков,  Антон Иванов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CRISCO Micronixe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fdd</dc:creator>
  <cp:lastModifiedBy>user</cp:lastModifiedBy>
  <cp:revision>91</cp:revision>
  <cp:lastPrinted>2014-03-06T12:38:52Z</cp:lastPrinted>
  <dcterms:created xsi:type="dcterms:W3CDTF">2014-02-19T22:53:00Z</dcterms:created>
  <dcterms:modified xsi:type="dcterms:W3CDTF">2014-03-07T10:52:57Z</dcterms:modified>
</cp:coreProperties>
</file>