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B08160-5F1F-46E3-833E-6FA44DE17986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6621CA-53F4-49DB-8BA3-740144A02F3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sz="3600" i="1" dirty="0"/>
              <a:t>Национален дискусионен форум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bg-BG" sz="3600" b="1" dirty="0"/>
              <a:t>Либерализацията на енергийния пазар: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bg-BG" sz="3600" b="1" dirty="0"/>
              <a:t>участници, прогнози, добри европейски практики“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bg-BG" b="1" dirty="0"/>
              <a:t>Прогнози за бъдещите тендеции на цените на електроенергията на пазара на дребно след 2016 г. на база сегашното състояние на енергетиката</a:t>
            </a:r>
            <a:endParaRPr lang="en-US" dirty="0"/>
          </a:p>
          <a:p>
            <a:r>
              <a:rPr lang="bg-BG" b="1" i="1" dirty="0"/>
              <a:t>Антон Иванов, БЕМФ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Акценти от дебат за цените на електрическата енергия у нас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Темата за регулирания пазар на ниско напрежение</a:t>
            </a:r>
          </a:p>
          <a:p>
            <a:r>
              <a:rPr lang="bg-BG" dirty="0" smtClean="0"/>
              <a:t>Тежестите </a:t>
            </a:r>
            <a:r>
              <a:rPr lang="bg-BG" dirty="0" smtClean="0"/>
              <a:t>в сектор енергетика</a:t>
            </a:r>
          </a:p>
          <a:p>
            <a:pPr lvl="1"/>
            <a:r>
              <a:rPr lang="bg-BG" dirty="0" smtClean="0"/>
              <a:t>Натупана задлъжнялост</a:t>
            </a:r>
          </a:p>
          <a:p>
            <a:pPr lvl="1"/>
            <a:r>
              <a:rPr lang="bg-BG" dirty="0" smtClean="0"/>
              <a:t>Изоставане в ремонтни и инвестиционни програми</a:t>
            </a:r>
          </a:p>
          <a:p>
            <a:pPr lvl="1"/>
            <a:r>
              <a:rPr lang="bg-BG" dirty="0" smtClean="0"/>
              <a:t>Осигуряване на оперативен баланс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bg-BG" sz="2800" dirty="0"/>
              <a:t>Влиянието на индустриалния сегмент на пазара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bg-BG" sz="2600" dirty="0" smtClean="0"/>
              <a:t>Предизвикателството </a:t>
            </a:r>
            <a:r>
              <a:rPr lang="bg-BG" sz="2600" dirty="0" smtClean="0"/>
              <a:t>на либерализирания пазар</a:t>
            </a:r>
          </a:p>
          <a:p>
            <a:pPr lvl="1"/>
            <a:r>
              <a:rPr lang="bg-BG" dirty="0" smtClean="0"/>
              <a:t>Определянето на правилата</a:t>
            </a:r>
          </a:p>
          <a:p>
            <a:pPr lvl="1"/>
            <a:r>
              <a:rPr lang="bg-BG" dirty="0" smtClean="0"/>
              <a:t>Информиране на участниците за възможностите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06" y="260648"/>
            <a:ext cx="8229600" cy="1143000"/>
          </a:xfrm>
        </p:spPr>
        <p:txBody>
          <a:bodyPr>
            <a:noAutofit/>
          </a:bodyPr>
          <a:lstStyle/>
          <a:p>
            <a:r>
              <a:rPr lang="bg-BG" sz="4000" dirty="0" smtClean="0"/>
              <a:t>Има ли справедливо разпределяне на тежестта на добавките?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/>
          </a:bodyPr>
          <a:lstStyle/>
          <a:p>
            <a:r>
              <a:rPr lang="bg-BG" dirty="0" smtClean="0"/>
              <a:t>Основните групи при разпределение на тежестите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759557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Три сценария за търсене на баланс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Оценка на формираните задължения за изкупуване</a:t>
            </a:r>
            <a:endParaRPr lang="en-US" dirty="0" smtClean="0"/>
          </a:p>
          <a:p>
            <a:pPr lvl="1"/>
            <a:r>
              <a:rPr lang="bg-BG" dirty="0" smtClean="0"/>
              <a:t>Разходи между 2,2 и 2,5 милиарда лева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nstantia" charset="0"/>
              </a:rPr>
              <a:t>Характеристики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 на модела</a:t>
            </a:r>
            <a:r>
              <a:rPr lang="en-US" altLang="ko-KR" dirty="0" smtClean="0">
                <a:solidFill>
                  <a:srgbClr val="000000"/>
                </a:solidFill>
                <a:latin typeface="Constantia" charset="0"/>
              </a:rPr>
              <a:t>:</a:t>
            </a:r>
            <a:endParaRPr lang="bg-BG" altLang="ko-KR" dirty="0" smtClean="0">
              <a:solidFill>
                <a:srgbClr val="000000"/>
              </a:solidFill>
              <a:latin typeface="Constantia" charset="0"/>
            </a:endParaRPr>
          </a:p>
          <a:p>
            <a:pPr lvl="1"/>
            <a:r>
              <a:rPr lang="en-US" altLang="ko-KR" dirty="0" smtClean="0">
                <a:solidFill>
                  <a:srgbClr val="000000"/>
                </a:solidFill>
                <a:latin typeface="Constantia" charset="0"/>
              </a:rPr>
              <a:t>пазарни дялове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 – постепенно намаление на регулирания пазар, като 2017 е 12 </a:t>
            </a:r>
            <a:r>
              <a:rPr lang="en-US" altLang="ko-KR" dirty="0" err="1" smtClean="0">
                <a:solidFill>
                  <a:srgbClr val="000000"/>
                </a:solidFill>
                <a:latin typeface="Constantia" charset="0"/>
              </a:rPr>
              <a:t>TWh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, а 2020 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6 </a:t>
            </a:r>
            <a:r>
              <a:rPr lang="en-US" altLang="ko-KR" dirty="0" err="1" smtClean="0">
                <a:solidFill>
                  <a:srgbClr val="000000"/>
                </a:solidFill>
                <a:latin typeface="Constantia" charset="0"/>
              </a:rPr>
              <a:t>TWh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 </a:t>
            </a:r>
          </a:p>
          <a:p>
            <a:pPr lvl="1"/>
            <a:r>
              <a:rPr lang="en-US" altLang="ko-KR" dirty="0" smtClean="0">
                <a:solidFill>
                  <a:srgbClr val="000000"/>
                </a:solidFill>
                <a:latin typeface="Constantia" charset="0"/>
              </a:rPr>
              <a:t>ниво на добавките – 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тежестите, които се отнасят към свободния пазар</a:t>
            </a:r>
            <a:endParaRPr lang="ko-KR" altLang="en-US" dirty="0" smtClean="0">
              <a:solidFill>
                <a:srgbClr val="000000"/>
              </a:solidFill>
            </a:endParaRPr>
          </a:p>
          <a:p>
            <a:r>
              <a:rPr lang="bg-BG" dirty="0" smtClean="0"/>
              <a:t>Критерии за успех</a:t>
            </a:r>
            <a:r>
              <a:rPr lang="en-US" dirty="0" smtClean="0"/>
              <a:t>: </a:t>
            </a:r>
            <a:r>
              <a:rPr lang="bg-BG" dirty="0" smtClean="0"/>
              <a:t>намаление</a:t>
            </a:r>
            <a:r>
              <a:rPr lang="en-US" altLang="ko-KR" dirty="0" smtClean="0"/>
              <a:t> дефицитите, </a:t>
            </a:r>
            <a:r>
              <a:rPr lang="bg-BG" altLang="ko-KR" dirty="0" smtClean="0"/>
              <a:t>м</a:t>
            </a:r>
            <a:r>
              <a:rPr lang="en-US" altLang="ko-KR" dirty="0" smtClean="0"/>
              <a:t>отивиране на </a:t>
            </a:r>
            <a:r>
              <a:rPr lang="bg-BG" altLang="ko-KR" dirty="0" smtClean="0"/>
              <a:t>либерализацията и</a:t>
            </a:r>
            <a:r>
              <a:rPr lang="en-US" altLang="ko-KR" dirty="0" smtClean="0"/>
              <a:t> енергийна ефективност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bg-BG" sz="4000" dirty="0" smtClean="0"/>
              <a:t>сценарий при запазване на висока степен на социална защита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373216"/>
          </a:xfrm>
        </p:spPr>
        <p:txBody>
          <a:bodyPr wrap="square" lIns="58" tIns="29" rIns="58" bIns="29" anchor="t">
            <a:normAutofit/>
          </a:bodyPr>
          <a:lstStyle/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BD0D9"/>
              </a:buClr>
              <a:buFont typeface="Wingdings 2"/>
              <a:buChar char=""/>
            </a:pPr>
            <a:r>
              <a:rPr lang="en-US" altLang="ko-KR" sz="2600" dirty="0" smtClean="0">
                <a:solidFill>
                  <a:srgbClr val="000000"/>
                </a:solidFill>
                <a:latin typeface="Constantia" charset="0"/>
              </a:rPr>
              <a:t>Прогноза на тренда за чувствителни пазари</a:t>
            </a:r>
            <a:r>
              <a:rPr lang="bg-BG" altLang="ko-KR" sz="2600" dirty="0" smtClean="0">
                <a:solidFill>
                  <a:srgbClr val="000000"/>
                </a:solidFill>
                <a:latin typeface="Constantia" charset="0"/>
              </a:rPr>
              <a:t> при ЗкО 44 лева </a:t>
            </a:r>
            <a:r>
              <a:rPr lang="en-US" altLang="ko-KR" sz="2600" dirty="0" smtClean="0">
                <a:solidFill>
                  <a:srgbClr val="000000"/>
                </a:solidFill>
                <a:latin typeface="Constantia" charset="0"/>
              </a:rPr>
              <a:t>/MWh </a:t>
            </a:r>
            <a:r>
              <a:rPr lang="bg-BG" altLang="ko-KR" sz="2600" dirty="0" smtClean="0">
                <a:solidFill>
                  <a:srgbClr val="000000"/>
                </a:solidFill>
                <a:latin typeface="Constantia" charset="0"/>
              </a:rPr>
              <a:t>към 2017</a:t>
            </a:r>
            <a:endParaRPr lang="ko-KR" altLang="en-US" sz="2600" dirty="0" smtClean="0">
              <a:solidFill>
                <a:srgbClr val="000000"/>
              </a:solidFill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endParaRPr lang="ko-KR" altLang="en-US" sz="2600" dirty="0" smtClean="0">
              <a:solidFill>
                <a:srgbClr val="000000"/>
              </a:solidFill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endParaRPr lang="ko-KR" altLang="en-US" sz="2600" dirty="0" smtClean="0">
              <a:solidFill>
                <a:srgbClr val="000000"/>
              </a:solidFill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endParaRPr lang="ko-KR" altLang="en-US" sz="2600" dirty="0" smtClean="0">
              <a:solidFill>
                <a:srgbClr val="000000"/>
              </a:solidFill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endParaRPr lang="ko-KR" altLang="en-US" sz="2600" dirty="0" smtClean="0">
              <a:solidFill>
                <a:srgbClr val="000000"/>
              </a:solidFill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endParaRPr lang="ko-KR" altLang="en-US" sz="2600" dirty="0" smtClean="0">
              <a:solidFill>
                <a:srgbClr val="000000"/>
              </a:solidFill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endParaRPr lang="ko-KR" altLang="en-US" sz="2600" dirty="0" smtClean="0">
              <a:solidFill>
                <a:srgbClr val="000000"/>
              </a:solidFill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BD0D9"/>
              </a:buClr>
              <a:buFont typeface="Wingdings 2"/>
              <a:buChar char=""/>
            </a:pPr>
            <a:endParaRPr lang="bg-BG" altLang="ko-KR" sz="2600" dirty="0" smtClean="0">
              <a:solidFill>
                <a:srgbClr val="000000"/>
              </a:solidFill>
              <a:latin typeface="Constantia" charset="0"/>
            </a:endParaRPr>
          </a:p>
          <a:p>
            <a:pPr marL="274320" indent="-274320" algn="l" defTabSz="91440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BD0D9"/>
              </a:buClr>
              <a:buFont typeface="Wingdings 2"/>
              <a:buChar char=""/>
            </a:pPr>
            <a:r>
              <a:rPr lang="en-US" altLang="ko-KR" sz="2600" dirty="0" smtClean="0">
                <a:solidFill>
                  <a:srgbClr val="000000"/>
                </a:solidFill>
                <a:latin typeface="Constantia" charset="0"/>
              </a:rPr>
              <a:t>Очакван ефект върху критериите за успех</a:t>
            </a:r>
            <a:r>
              <a:rPr lang="en-US" altLang="ko-KR" sz="2400" dirty="0" smtClean="0">
                <a:solidFill>
                  <a:srgbClr val="000000"/>
                </a:solidFill>
                <a:latin typeface="Constantia" charset="0"/>
              </a:rPr>
              <a:t>: </a:t>
            </a:r>
            <a:r>
              <a:rPr lang="bg-BG" altLang="ko-KR" sz="2400" dirty="0" smtClean="0">
                <a:solidFill>
                  <a:srgbClr val="000000"/>
                </a:solidFill>
                <a:latin typeface="Constantia" charset="0"/>
              </a:rPr>
              <a:t>Отрицателен</a:t>
            </a:r>
            <a:endParaRPr lang="ko-KR" alt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20888"/>
            <a:ext cx="6669049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r>
              <a:rPr lang="bg-BG" sz="4000" dirty="0" smtClean="0"/>
              <a:t>сценарий с предоставяне на преимущество на икономиката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301208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Прогноза на тренда за чувствителни пазари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 при ЗкО       15 лева </a:t>
            </a:r>
            <a:r>
              <a:rPr lang="en-US" altLang="ko-KR" dirty="0" smtClean="0">
                <a:solidFill>
                  <a:srgbClr val="000000"/>
                </a:solidFill>
                <a:latin typeface="Constantia" charset="0"/>
              </a:rPr>
              <a:t>/MWh 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към 2017</a:t>
            </a: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pPr>
              <a:spcBef>
                <a:spcPts val="600"/>
              </a:spcBef>
              <a:buClr>
                <a:srgbClr val="0BD0D9"/>
              </a:buClr>
              <a:buFont typeface="Wingdings 2"/>
              <a:buChar char=""/>
            </a:pPr>
            <a:r>
              <a:rPr lang="en-US" altLang="ko-KR" sz="2400" dirty="0" smtClean="0">
                <a:solidFill>
                  <a:srgbClr val="000000"/>
                </a:solidFill>
                <a:latin typeface="Constantia" charset="0"/>
              </a:rPr>
              <a:t>Очакван ефект върху критериите за успех: </a:t>
            </a:r>
            <a:r>
              <a:rPr lang="bg-BG" altLang="ko-KR" sz="2400" dirty="0" smtClean="0">
                <a:solidFill>
                  <a:srgbClr val="000000"/>
                </a:solidFill>
                <a:latin typeface="Constantia" charset="0"/>
              </a:rPr>
              <a:t>Силна мотивация за свободен пазар, но неустойчива среда</a:t>
            </a:r>
            <a:endParaRPr lang="ko-KR" alt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20888"/>
            <a:ext cx="589991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bg-BG" sz="4000" dirty="0" smtClean="0"/>
              <a:t>сценарий с равнопоставено поделяне на тежестта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373216"/>
          </a:xfrm>
        </p:spPr>
        <p:txBody>
          <a:bodyPr>
            <a:normAutofit/>
          </a:bodyPr>
          <a:lstStyle/>
          <a:p>
            <a:r>
              <a:rPr lang="bg-BG" dirty="0" smtClean="0"/>
              <a:t>Прогноза на тренда за чувствителни пазари 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при ЗкО 37 лева </a:t>
            </a:r>
            <a:r>
              <a:rPr lang="en-US" altLang="ko-KR" dirty="0" smtClean="0">
                <a:solidFill>
                  <a:srgbClr val="000000"/>
                </a:solidFill>
                <a:latin typeface="Constantia" charset="0"/>
              </a:rPr>
              <a:t>/MWh </a:t>
            </a:r>
            <a:r>
              <a:rPr lang="bg-BG" altLang="ko-KR" dirty="0" smtClean="0">
                <a:solidFill>
                  <a:srgbClr val="000000"/>
                </a:solidFill>
                <a:latin typeface="Constantia" charset="0"/>
              </a:rPr>
              <a:t>към 2017</a:t>
            </a: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pPr>
              <a:spcBef>
                <a:spcPts val="600"/>
              </a:spcBef>
              <a:buClr>
                <a:srgbClr val="0BD0D9"/>
              </a:buClr>
              <a:buFont typeface="Wingdings 2"/>
              <a:buChar char=""/>
            </a:pPr>
            <a:r>
              <a:rPr lang="en-US" altLang="ko-KR" sz="2400" dirty="0" smtClean="0">
                <a:solidFill>
                  <a:srgbClr val="000000"/>
                </a:solidFill>
                <a:latin typeface="Constantia" charset="0"/>
              </a:rPr>
              <a:t>Очакван ефект върху критериите за успех: </a:t>
            </a:r>
            <a:r>
              <a:rPr lang="bg-BG" altLang="ko-KR" sz="2400" dirty="0" smtClean="0">
                <a:solidFill>
                  <a:srgbClr val="000000"/>
                </a:solidFill>
                <a:latin typeface="Constantia" charset="0"/>
              </a:rPr>
              <a:t>Умерен ефект</a:t>
            </a:r>
            <a:endParaRPr lang="ko-KR" alt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76872"/>
            <a:ext cx="686728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Още едно мнение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922520"/>
          </a:xfrm>
        </p:spPr>
        <p:txBody>
          <a:bodyPr/>
          <a:lstStyle/>
          <a:p>
            <a:r>
              <a:rPr lang="bg-BG" dirty="0" smtClean="0"/>
              <a:t>За ефекта от обявените мерки в началото на тази година </a:t>
            </a:r>
          </a:p>
          <a:p>
            <a:r>
              <a:rPr lang="bg-BG" dirty="0" smtClean="0"/>
              <a:t>По темата за износа</a:t>
            </a:r>
          </a:p>
          <a:p>
            <a:r>
              <a:rPr lang="bg-BG" dirty="0" smtClean="0"/>
              <a:t>За наложителността от предприемане на радикални мерки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005064"/>
            <a:ext cx="484505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 smtClean="0"/>
          </a:p>
          <a:p>
            <a:pPr algn="ctr"/>
            <a:r>
              <a:rPr lang="bg-BG" dirty="0" smtClean="0"/>
              <a:t>БЛАГОДАРЯ ЗА ВНИМАНИЕТО!</a:t>
            </a:r>
          </a:p>
          <a:p>
            <a:pPr algn="ctr"/>
            <a:endParaRPr lang="bg-BG" dirty="0" smtClean="0"/>
          </a:p>
          <a:p>
            <a:pPr algn="ctr"/>
            <a:r>
              <a:rPr lang="bg-BG" dirty="0" smtClean="0"/>
              <a:t>Антон Иванов, БЕМФ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292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Национален дискусионен форум  Либерализацията на енергийния пазар:  участници, прогнози, добри европейски практики“ </vt:lpstr>
      <vt:lpstr>Акценти от дебат за цените на електрическата енергия у нас </vt:lpstr>
      <vt:lpstr>Има ли справедливо разпределяне на тежестта на добавките?</vt:lpstr>
      <vt:lpstr>Три сценария за търсене на баланс</vt:lpstr>
      <vt:lpstr>сценарий при запазване на висока степен на социална защита</vt:lpstr>
      <vt:lpstr>сценарий с предоставяне на преимущество на икономиката</vt:lpstr>
      <vt:lpstr>сценарий с равнопоставено поделяне на тежестта</vt:lpstr>
      <vt:lpstr>Още едно мнение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Anton Ivanov</dc:creator>
  <cp:lastModifiedBy>admin</cp:lastModifiedBy>
  <cp:revision>17</cp:revision>
  <dcterms:created xsi:type="dcterms:W3CDTF">2015-06-19T17:34:56Z</dcterms:created>
  <dcterms:modified xsi:type="dcterms:W3CDTF">2015-06-23T05:40:45Z</dcterms:modified>
</cp:coreProperties>
</file>