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4" r:id="rId3"/>
    <p:sldId id="415" r:id="rId4"/>
    <p:sldId id="532" r:id="rId5"/>
    <p:sldId id="476" r:id="rId6"/>
    <p:sldId id="524" r:id="rId7"/>
    <p:sldId id="526" r:id="rId8"/>
    <p:sldId id="523" r:id="rId9"/>
    <p:sldId id="525" r:id="rId10"/>
    <p:sldId id="534" r:id="rId11"/>
    <p:sldId id="527" r:id="rId12"/>
    <p:sldId id="529" r:id="rId13"/>
    <p:sldId id="530" r:id="rId14"/>
    <p:sldId id="533" r:id="rId15"/>
    <p:sldId id="528" r:id="rId16"/>
    <p:sldId id="531" r:id="rId17"/>
    <p:sldId id="26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CC"/>
    <a:srgbClr val="FFCCCC"/>
    <a:srgbClr val="FFFFCC"/>
    <a:srgbClr val="FFFF99"/>
    <a:srgbClr val="CCFFFF"/>
    <a:srgbClr val="9BE5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575" autoAdjust="0"/>
    <p:restoredTop sz="55844" autoAdjust="0"/>
  </p:normalViewPr>
  <p:slideViewPr>
    <p:cSldViewPr>
      <p:cViewPr>
        <p:scale>
          <a:sx n="80" d="100"/>
          <a:sy n="80" d="100"/>
        </p:scale>
        <p:origin x="-138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6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C5E27F7-B527-4798-BD94-DC291856C1A4}" type="slidenum">
              <a:rPr lang="bg-BG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5998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B1E0A4F-8116-47C5-863A-84E9F08FB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52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7CC68-4EEC-44F7-8E81-8107238C396D}" type="slidenum">
              <a:rPr lang="en-US" altLang="bg-BG" smtClean="0">
                <a:cs typeface="Arial" charset="0"/>
              </a:rPr>
              <a:pPr/>
              <a:t>1</a:t>
            </a:fld>
            <a:endParaRPr lang="en-US" altLang="bg-BG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036888"/>
          </a:xfrm>
          <a:noFill/>
          <a:ln/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bg-BG" altLang="bg-BG" smtClean="0"/>
              <a:t>	Колеги, в нашето съзнание използването на все повече енергия е признак за лично благополучие и мерило за обществено и икономическо развитие. </a:t>
            </a:r>
          </a:p>
          <a:p>
            <a:pPr algn="just" eaLnBrk="1" hangingPunct="1">
              <a:spcBef>
                <a:spcPct val="0"/>
              </a:spcBef>
            </a:pPr>
            <a:r>
              <a:rPr lang="bg-BG" altLang="bg-BG" smtClean="0"/>
              <a:t>	Достъпната до всеки в големи количества енергия превърна света в „глобално село”. Ние поколението на т.н. “енергиен пир”, увлечени в производството на все повече енергия, пренебрегваме дълготрайните и може би необратими последствия, които това производство може да  причини. </a:t>
            </a:r>
          </a:p>
          <a:p>
            <a:pPr algn="just" eaLnBrk="1" hangingPunct="1">
              <a:spcBef>
                <a:spcPct val="0"/>
              </a:spcBef>
            </a:pPr>
            <a:r>
              <a:rPr lang="bg-BG" altLang="bg-BG" smtClean="0"/>
              <a:t>	Напоследък обаче, все по-често пред нас възниква въпросът: Да произвеждаме повече или да потребяваме по-ефективно. На този въпрос ЕС отдавна е дал своя отговор и е поставил като главен приоритет в енергийната си политика ефективното потребление на енергия или т.н енергийна ефективност. </a:t>
            </a:r>
          </a:p>
          <a:p>
            <a:pPr algn="just" eaLnBrk="1" hangingPunct="1">
              <a:spcBef>
                <a:spcPct val="0"/>
              </a:spcBef>
            </a:pPr>
            <a:r>
              <a:rPr lang="bg-BG" altLang="bg-BG" smtClean="0"/>
              <a:t>	Повишаването на ЕЕ съвсем не означава безусловно спестяване на енергия, което да влоши достигнатия енергиен комфорт или жизнен стандарт.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bg-BG" dirty="0" smtClean="0">
                <a:solidFill>
                  <a:srgbClr val="000099"/>
                </a:solidFill>
                <a:latin typeface="Times New Roman" pitchFamily="18" charset="0"/>
              </a:rPr>
              <a:t>Най-ефективни са усилията за спестяване на полезно използвана енергия при крайния потребител. Спестяват се едновременно загубите при производство, пренос и разпределение на енергия по целия тракт на преобразуване, пренос и доставка до границите на обекта.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bg-BG" dirty="0" smtClean="0"/>
              <a:t>Когато цената на енергията е ниска, но значителна част от нея не се губи, потребителят може да избере използването на по-скъпа енергия с по-малко загуби: например преминаване от топлофикация към </a:t>
            </a:r>
            <a:r>
              <a:rPr lang="bg-BG" dirty="0" err="1" smtClean="0"/>
              <a:t>климатик</a:t>
            </a:r>
            <a:r>
              <a:rPr lang="bg-BG" dirty="0" smtClean="0"/>
              <a:t>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kumimoji="1" lang="bg-B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Конкурентоспособността на енергийния доставчик зависи от цената на закупената, а от  цената на полезно използваната от потребителя енергия.!!!</a:t>
            </a:r>
            <a:endParaRPr lang="bg-B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bg-BG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9CA12-8805-448B-BC7F-ECE82A9CFD36}" type="slidenum">
              <a:rPr lang="en-US" altLang="bg-BG" smtClean="0">
                <a:cs typeface="Arial" charset="0"/>
              </a:rPr>
              <a:pPr/>
              <a:t>3</a:t>
            </a:fld>
            <a:endParaRPr lang="en-US" altLang="bg-BG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bg-BG" dirty="0" smtClean="0">
                <a:solidFill>
                  <a:srgbClr val="000099"/>
                </a:solidFill>
                <a:latin typeface="Times New Roman" pitchFamily="18" charset="0"/>
              </a:rPr>
              <a:t>Най-ефективни са усилията за спестяване на полезно използвана енергия при крайния потребител. Спестяват се едновременно загубите при производство, пренос и разпределение на енергия по целия тракт на преобразуване, пренос и доставка до границите на обекта.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bg-BG" dirty="0" smtClean="0"/>
              <a:t>Когато цената на енергията е ниска, но значителна част от нея не се губи, потребителят може да избере използването на по-скъпа енергия с по-малко загуби: например преминаване от топлофикация към </a:t>
            </a:r>
            <a:r>
              <a:rPr lang="bg-BG" dirty="0" err="1" smtClean="0"/>
              <a:t>климатик</a:t>
            </a:r>
            <a:r>
              <a:rPr lang="bg-BG" dirty="0" smtClean="0"/>
              <a:t>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kumimoji="1" lang="bg-B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Конкурентоспособността на енергийния доставчик зависи от цената на закупената, а от  цената на полезно използваната от потребителя енергия.!!!</a:t>
            </a:r>
            <a:endParaRPr lang="bg-B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bg-BG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9CA12-8805-448B-BC7F-ECE82A9CFD36}" type="slidenum">
              <a:rPr lang="en-US" altLang="bg-BG" smtClean="0">
                <a:cs typeface="Arial" charset="0"/>
              </a:rPr>
              <a:pPr/>
              <a:t>4</a:t>
            </a:fld>
            <a:endParaRPr lang="en-US" altLang="bg-BG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DAF5C-E935-4BCC-ACB1-F17DF7321FC2}" type="slidenum">
              <a:rPr lang="en-US" altLang="bg-BG" smtClean="0">
                <a:cs typeface="Arial" charset="0"/>
              </a:rPr>
              <a:pPr/>
              <a:t>17</a:t>
            </a:fld>
            <a:endParaRPr lang="en-US" altLang="bg-BG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 userDrawn="1"/>
        </p:nvSpPr>
        <p:spPr bwMode="auto">
          <a:xfrm>
            <a:off x="3132138" y="3068638"/>
            <a:ext cx="575945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bg-BG">
              <a:cs typeface="+mn-cs"/>
            </a:endParaRPr>
          </a:p>
        </p:txBody>
      </p:sp>
      <p:pic>
        <p:nvPicPr>
          <p:cNvPr id="5" name="Picture 13" descr="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841375" y="1282700"/>
            <a:ext cx="7667625" cy="6207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bg-BG" altLang="en-US" sz="1700" smtClean="0">
                <a:solidFill>
                  <a:srgbClr val="000099"/>
                </a:solidFill>
                <a:cs typeface="+mn-cs"/>
              </a:rPr>
              <a:t>АГЕНЦИЯ ЗА УСТОЙЧИВО ЕНЕРГИЙНО РАЗВ</a:t>
            </a:r>
            <a:r>
              <a:rPr lang="en-US" altLang="en-US" sz="1700" smtClean="0">
                <a:solidFill>
                  <a:srgbClr val="000099"/>
                </a:solidFill>
                <a:cs typeface="+mn-cs"/>
              </a:rPr>
              <a:t>И</a:t>
            </a:r>
            <a:r>
              <a:rPr lang="bg-BG" altLang="en-US" sz="1700" smtClean="0">
                <a:solidFill>
                  <a:srgbClr val="000099"/>
                </a:solidFill>
                <a:cs typeface="+mn-cs"/>
              </a:rPr>
              <a:t>Т</a:t>
            </a:r>
            <a:r>
              <a:rPr lang="en-US" altLang="en-US" sz="1700" smtClean="0">
                <a:solidFill>
                  <a:srgbClr val="000099"/>
                </a:solidFill>
                <a:cs typeface="+mn-cs"/>
              </a:rPr>
              <a:t>И</a:t>
            </a:r>
            <a:r>
              <a:rPr lang="bg-BG" altLang="en-US" sz="1700" smtClean="0">
                <a:solidFill>
                  <a:srgbClr val="000099"/>
                </a:solidFill>
                <a:cs typeface="+mn-cs"/>
              </a:rPr>
              <a:t>Е</a:t>
            </a:r>
            <a:endParaRPr lang="en-US" altLang="en-US" sz="1700" smtClean="0">
              <a:solidFill>
                <a:srgbClr val="000099"/>
              </a:solidFill>
              <a:cs typeface="+mn-cs"/>
            </a:endParaRPr>
          </a:p>
        </p:txBody>
      </p:sp>
      <p:sp>
        <p:nvSpPr>
          <p:cNvPr id="7" name="Freeform 17"/>
          <p:cNvSpPr>
            <a:spLocks noChangeArrowheads="1"/>
          </p:cNvSpPr>
          <p:nvPr userDrawn="1"/>
        </p:nvSpPr>
        <p:spPr bwMode="auto">
          <a:xfrm rot="10800000">
            <a:off x="3132138" y="5308600"/>
            <a:ext cx="575945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bg-BG">
              <a:cs typeface="+mn-cs"/>
            </a:endParaRPr>
          </a:p>
        </p:txBody>
      </p:sp>
      <p:pic>
        <p:nvPicPr>
          <p:cNvPr id="8" name="Picture 12" descr="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341438"/>
            <a:ext cx="665163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3141663"/>
            <a:ext cx="5689600" cy="1511300"/>
          </a:xfrm>
        </p:spPr>
        <p:txBody>
          <a:bodyPr/>
          <a:lstStyle>
            <a:lvl1pPr>
              <a:defRPr sz="1700" b="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3563" y="5157788"/>
            <a:ext cx="56896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5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5E0A6-0FA9-4C45-9010-FC83828904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F9D78-3D8F-445C-BDD9-F6B29DBE7D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533400"/>
            <a:ext cx="197485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533400"/>
            <a:ext cx="5773737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22B2A-105C-4C96-B62C-005C5048A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85813" y="533400"/>
            <a:ext cx="7900987" cy="5592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A589-CC67-4DC4-8A02-32F4F9B50E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AAD1-1C46-436A-B524-64C89B0136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7663-FD64-496A-B90A-ABE7E7CB14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600200"/>
            <a:ext cx="3873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713" y="1600200"/>
            <a:ext cx="38750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FBE1D-36B3-4CF3-98EE-230DEE1669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3F42-F8F5-4346-AC72-5DFD5262D3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34C06-55A5-4561-BD9E-837F1F1F54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12ECE-A44C-40D6-8A32-C74F6FBF14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25BFE-5847-4F06-BD95-E7560428B2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039B-3DE8-4590-B01E-71FBB9B83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1563" y="533400"/>
            <a:ext cx="74993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cs typeface="+mn-cs"/>
              </a:defRPr>
            </a:lvl1pPr>
          </a:lstStyle>
          <a:p>
            <a:pPr>
              <a:defRPr/>
            </a:pPr>
            <a:fld id="{4D104F9C-FC1C-4BFB-A2AB-62971CB293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0" name="Freeform 15"/>
          <p:cNvSpPr>
            <a:spLocks noChangeArrowheads="1"/>
          </p:cNvSpPr>
          <p:nvPr userDrawn="1"/>
        </p:nvSpPr>
        <p:spPr bwMode="auto">
          <a:xfrm>
            <a:off x="966788" y="442913"/>
            <a:ext cx="8166100" cy="695325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bg-BG">
              <a:cs typeface="+mn-cs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865188" y="69850"/>
            <a:ext cx="7561262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bg-BG" sz="1200" b="1" smtClean="0">
                <a:solidFill>
                  <a:srgbClr val="000099"/>
                </a:solidFill>
                <a:cs typeface="+mn-cs"/>
              </a:rPr>
              <a:t>АГЕНЦИЯ ЗА УСТОЙЧИВО ЕНЕРГИЙНО РАЗВИТИЕ</a:t>
            </a:r>
          </a:p>
        </p:txBody>
      </p:sp>
      <p:sp>
        <p:nvSpPr>
          <p:cNvPr id="1032" name="Freeform 24"/>
          <p:cNvSpPr>
            <a:spLocks noChangeArrowheads="1"/>
          </p:cNvSpPr>
          <p:nvPr userDrawn="1"/>
        </p:nvSpPr>
        <p:spPr bwMode="auto">
          <a:xfrm rot="10800000">
            <a:off x="14288" y="6062663"/>
            <a:ext cx="8878887" cy="360362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bg-BG">
              <a:cs typeface="+mn-cs"/>
            </a:endParaRP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600200"/>
            <a:ext cx="7900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pic>
        <p:nvPicPr>
          <p:cNvPr id="1034" name="Picture 11" descr="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188913"/>
            <a:ext cx="66516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8" r:id="rId2"/>
    <p:sldLayoutId id="2147483727" r:id="rId3"/>
    <p:sldLayoutId id="2147483726" r:id="rId4"/>
    <p:sldLayoutId id="2147483725" r:id="rId5"/>
    <p:sldLayoutId id="2147483724" r:id="rId6"/>
    <p:sldLayoutId id="2147483723" r:id="rId7"/>
    <p:sldLayoutId id="2147483722" r:id="rId8"/>
    <p:sldLayoutId id="2147483721" r:id="rId9"/>
    <p:sldLayoutId id="2147483720" r:id="rId10"/>
    <p:sldLayoutId id="2147483719" r:id="rId11"/>
    <p:sldLayoutId id="21474837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14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5661025"/>
            <a:ext cx="8685213" cy="487363"/>
          </a:xfrm>
        </p:spPr>
        <p:txBody>
          <a:bodyPr/>
          <a:lstStyle/>
          <a:p>
            <a:pPr eaLnBrk="1" hangingPunct="1"/>
            <a:r>
              <a:rPr lang="bg-BG" altLang="bg-BG" sz="1200" smtClean="0">
                <a:latin typeface="Times New Roman" pitchFamily="18" charset="0"/>
                <a:cs typeface="Times New Roman" pitchFamily="18" charset="0"/>
              </a:rPr>
              <a:t>Красимир Найденов</a:t>
            </a:r>
          </a:p>
          <a:p>
            <a:pPr eaLnBrk="1" hangingPunct="1"/>
            <a:r>
              <a:rPr lang="bg-BG" altLang="bg-BG" sz="1200" smtClean="0">
                <a:latin typeface="Times New Roman" pitchFamily="18" charset="0"/>
                <a:cs typeface="Times New Roman" pitchFamily="18" charset="0"/>
              </a:rPr>
              <a:t>Главен директор “Координация и управление по ЕЕ и ВИЕ”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03575" y="3141662"/>
            <a:ext cx="5722938" cy="1295449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ОСОБЕНОСТИ НА ИЗПЪЛНЕНИЕТО НА ЗАДЪЛЖЕНИЯТА НА Търговците на енергия по ЗЕЕ</a:t>
            </a:r>
            <a:endParaRPr lang="bg-BG" altLang="bg-BG" sz="2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6E3A68-CEE4-4A47-AA7D-05E43AE5EFC4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E5E20-D8C8-4234-B53F-A226B64FD778}" type="slidenum">
              <a:rPr lang="en-US" altLang="en-US" smtClean="0">
                <a:cs typeface="Arial" charset="0"/>
              </a:rPr>
              <a:pPr/>
              <a:t>10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721128"/>
            <a:ext cx="9143999" cy="372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За съществуващите задължени лица - търговци на енергия </a:t>
            </a:r>
          </a:p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целта от 1.5 %  ще бъде намалена до около 0.9 %, </a:t>
            </a:r>
          </a:p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вследствие 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приложени 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в ЗЕЕ :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всички възможности за редукция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включване на по-голям брой търговци.</a:t>
            </a:r>
          </a:p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(Намаляване на границата на продадената енергия).</a:t>
            </a:r>
          </a:p>
          <a:p>
            <a:pPr algn="ctr"/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2.  Нарастването на индивидуалните цели </a:t>
            </a:r>
          </a:p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спрямо действащите от 2010 година</a:t>
            </a:r>
          </a:p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ще бъде около 10 %. 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Очакван резултат</a:t>
            </a:r>
            <a:endParaRPr lang="bg-BG" altLang="bg-BG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78496-856A-4B7A-BE8C-EFC729192BE9}" type="slidenum">
              <a:rPr lang="en-US" altLang="en-US" smtClean="0">
                <a:cs typeface="Arial" charset="0"/>
              </a:rPr>
              <a:pPr/>
              <a:t>11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Изпълнение 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1052736"/>
            <a:ext cx="9144000" cy="47705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273050">
              <a:buFont typeface="Wingdings" pitchFamily="2" charset="2"/>
              <a:buNone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 на индивидуалните цели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търговците на енергия могат да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273050">
              <a:buFont typeface="Wingdings" pitchFamily="2" charset="2"/>
              <a:buNone/>
              <a:defRPr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предоставят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ЕЕ на конкурентни цени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пряко или чрез доставчик на ЕЕ услуги 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правят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вноски във ФЕЕВИ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други финансови посредници. Размерът на вноските отговаря на размера на инвестициите, необходими за изпълнение на мерки за постигане на индивидуалните им цели ; </a:t>
            </a:r>
          </a:p>
          <a:p>
            <a:pPr marL="273050">
              <a:buFont typeface="Wingdings" pitchFamily="2" charset="2"/>
              <a:buNone/>
              <a:defRPr/>
            </a:pP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 утвърждава методика за оценка на размера на вноските  по  предложение на АУЕР ; 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сключват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споразумения с доставчици на ЕЕ услуги или други незадължени лица за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прехвърляне на енергийни спестявания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ползват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допълнително намаляване на определената им индивидуална годишна цел с 1 % при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 на информация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местните органи на изпълнителната власт.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-36512" y="5889466"/>
            <a:ext cx="918051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ърговците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могат да прехвърлят изпълнението на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индивидуалните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 цели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лица.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7ADEA-78BC-41F5-950F-E0BB34B37B73}" type="slidenum">
              <a:rPr lang="en-US" altLang="en-US" smtClean="0">
                <a:cs typeface="Arial" charset="0"/>
              </a:rPr>
              <a:pPr/>
              <a:t>12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Доказване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1196401"/>
            <a:ext cx="9144000" cy="216059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buFont typeface="Wingdings" pitchFamily="2" charset="2"/>
              <a:buChar char="Ø"/>
              <a:defRPr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по-рано от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една година след въвеждането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мярката чрез :</a:t>
            </a:r>
          </a:p>
          <a:p>
            <a:pPr marL="877888" indent="-342900">
              <a:buFont typeface="Wingdings" pitchFamily="2" charset="2"/>
              <a:buAutoNum type="arabicPeriod"/>
              <a:defRPr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обследване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сгради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промишлени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(две наредби)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7888" indent="-342900">
              <a:buFont typeface="Wingdings" pitchFamily="2" charset="2"/>
              <a:buAutoNum type="arabicPeriod"/>
              <a:defRPr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 отоплителни инсталации с водогрейни котли и климатични инсталации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(една наредба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877888" indent="-342900">
              <a:buFont typeface="Wingdings" pitchFamily="2" charset="2"/>
              <a:buAutoNum type="arabicPeriod"/>
              <a:defRPr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 на методики (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една наредба). 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3604257"/>
            <a:ext cx="9180512" cy="9048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buFont typeface="Wingdings" pitchFamily="2" charset="2"/>
              <a:buChar char="Ø"/>
              <a:defRPr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от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фирмите за обследване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Удостоверява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с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удостоверенията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енергийни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спестявания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36512" y="4748951"/>
            <a:ext cx="9144000" cy="120032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buFont typeface="Wingdings" pitchFamily="2" charset="2"/>
              <a:buChar char="Ø"/>
              <a:defRPr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Правилата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въвеждане на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пазарен механизъм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повишаване на ЕЕ чрез изпълнението на дейности и мерки се определят от МС по предложение на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 (бели сертификати).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9E462-CE37-4449-ACBF-CE2BB374FDAF}" type="slidenum">
              <a:rPr lang="en-US" altLang="en-US" smtClean="0">
                <a:cs typeface="Arial" charset="0"/>
              </a:rPr>
              <a:pPr/>
              <a:t>13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Методики за ЕС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1299532"/>
            <a:ext cx="9144000" cy="34163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Всяка разработена методика </a:t>
            </a: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трябва да 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bg-BG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lvl="1" indent="-452438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bg-B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съответства на определена мярка (</a:t>
            </a:r>
            <a:r>
              <a:rPr lang="bg-BG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една 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→ една </a:t>
            </a:r>
            <a:r>
              <a:rPr lang="bg-BG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мярка</a:t>
            </a:r>
            <a:r>
              <a:rPr lang="bg-B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която </a:t>
            </a: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е </a:t>
            </a:r>
            <a:r>
              <a:rPr lang="bg-B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посочена 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</a:t>
            </a:r>
            <a:r>
              <a:rPr lang="bg-BG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допустими 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мерки </a:t>
            </a: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12788" lvl="1" indent="-357188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отговаря на 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стандартизирани изисквания за изчисление </a:t>
            </a: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енергийни спестявания ( </a:t>
            </a:r>
            <a:r>
              <a:rPr lang="bg-BG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16-212 ) ;</a:t>
            </a:r>
          </a:p>
          <a:p>
            <a:pPr marL="712788" lvl="1" indent="-357188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bg-B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 </a:t>
            </a: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еднотипни обекти </a:t>
            </a: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12788" lvl="1" indent="-357188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позволява </a:t>
            </a:r>
            <a:r>
              <a:rPr lang="bg-BG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на енергийни спестявания </a:t>
            </a:r>
            <a:r>
              <a:rPr lang="bg-B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различни  мерки </a:t>
            </a: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5118283"/>
            <a:ext cx="91440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12788" lvl="1" indent="-357188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 </a:t>
            </a:r>
            <a:r>
              <a:rPr lang="bg-BG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измеримо, оценимо и проверимо доказване на резултата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78496-856A-4B7A-BE8C-EFC729192BE9}" type="slidenum">
              <a:rPr lang="en-US" altLang="en-US" smtClean="0">
                <a:cs typeface="Arial" charset="0"/>
              </a:rPr>
              <a:pPr/>
              <a:t>14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Санкции</a:t>
            </a:r>
            <a:endParaRPr lang="bg-BG" altLang="bg-BG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980728"/>
            <a:ext cx="9144000" cy="430271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търговец на енергия,</a:t>
            </a:r>
          </a:p>
          <a:p>
            <a:pPr algn="ctr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който не изпълни определената му </a:t>
            </a:r>
          </a:p>
          <a:p>
            <a:pPr algn="ctr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индивидуална цел </a:t>
            </a:r>
          </a:p>
          <a:p>
            <a:pPr algn="ctr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ежегодни нови енергийни спестявания </a:t>
            </a:r>
          </a:p>
          <a:p>
            <a:pPr algn="ctr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</a:p>
          <a:p>
            <a:pPr algn="ctr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направи вноска във ФЕЕВИ или в други финансови посредници за финансиране на дейности и мерки за ЕЕ </a:t>
            </a:r>
          </a:p>
          <a:p>
            <a:pPr algn="ctr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 на инвестициите, необходими за изпълнение на мерки за постигане на индивидуалните им цели </a:t>
            </a:r>
          </a:p>
          <a:p>
            <a:pPr algn="ctr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(определени съгласно специализирана методика)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-36512" y="5301208"/>
            <a:ext cx="9180512" cy="9048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налага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 от 1000 до 5000</a:t>
            </a:r>
            <a:r>
              <a:rPr lang="bg-BG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лв. или </a:t>
            </a:r>
          </a:p>
          <a:p>
            <a:pPr algn="ctr">
              <a:buNone/>
            </a:pP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имуществена санкция от 5000 до 500 000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лв.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64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3D0BAC-1556-44AF-B187-1BF492396F6C}" type="slidenum">
              <a:rPr lang="en-US" altLang="en-US" smtClean="0">
                <a:cs typeface="Arial" charset="0"/>
              </a:rPr>
              <a:pPr/>
              <a:t>15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Особености</a:t>
            </a:r>
            <a:endParaRPr lang="bg-BG" altLang="bg-BG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1052513"/>
            <a:ext cx="9144000" cy="526297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buFont typeface="Wingdings" pitchFamily="2" charset="2"/>
              <a:buChar char="Ø"/>
              <a:defRPr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Допустимите мерки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осъществяване на енергийни спестявания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крайното потребление,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начините на доказване на постигнатите енергийни спестявания,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изискванията към методиките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тяхното оценяване и начините за потвърждаването им се определят с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на МЕ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Допустимите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повишаване на енергийната ефективност при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производството, преноса и/или разпределението на енергия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редът и условията за оценка на състоянието, както и редът и условията за извършването на оценка на енергийните спестявания, реализирани в резултат на тези мерки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 с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на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МС.</a:t>
            </a: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>
              <a:buFont typeface="Wingdings" pitchFamily="2" charset="2"/>
              <a:buNone/>
              <a:defRPr/>
            </a:pP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 утвърждава методики за оценяване на енергийните спестявания, изготвени съгласно наредбата по чл. 18, ал. </a:t>
            </a: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bg-BG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настоящия момент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съществуват 3 наредби и няколко специализирани методики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енергийните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спестявания при крайните клиенти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Изготвянето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оценка на енергоспестяващия ефект от изпълнени мерки за повишаване на енергийната ефективност с цел доказване на изпълнението на индивидуалните цели е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регламентирано в чл. 76 от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ЗЕЕ.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2DF4A1-7B63-4373-9BED-4384BE8D5988}" type="slidenum">
              <a:rPr lang="en-US" altLang="en-US" smtClean="0">
                <a:cs typeface="Arial" charset="0"/>
              </a:rPr>
              <a:pPr/>
              <a:t>16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Поглед към бъдещето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863" y="865743"/>
            <a:ext cx="879475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Децентрализация и преструктуриране на енергийния сектор: </a:t>
            </a:r>
          </a:p>
          <a:p>
            <a:pPr algn="ctr">
              <a:defRPr/>
            </a:pP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„голямата“ към „малката“ енергетика</a:t>
            </a:r>
          </a:p>
          <a:p>
            <a:pPr algn="ctr">
              <a:defRPr/>
            </a:pP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>
              <a:buFont typeface="Wingdings" pitchFamily="2" charset="2"/>
              <a:buChar char="Ø"/>
              <a:defRPr/>
            </a:pP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нарастване 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на цените на енергията от традиционните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източници, </a:t>
            </a:r>
          </a:p>
          <a:p>
            <a:pPr>
              <a:defRPr/>
            </a:pP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намаляване на продажбите 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на енергия от традиционни източници на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вътрешния пазар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	излишък 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от мощности, възможност за увеличаване на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	износа ;</a:t>
            </a:r>
          </a:p>
          <a:p>
            <a:pPr indent="355600">
              <a:buFont typeface="Wingdings" pitchFamily="2" charset="2"/>
              <a:buChar char="Ø"/>
              <a:defRPr/>
            </a:pP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намаляване на цените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на енергия от ВИ, </a:t>
            </a:r>
          </a:p>
          <a:p>
            <a:pPr>
              <a:defRPr/>
            </a:pP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увеличаване 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на малките индивидуални енергийни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системи 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базирани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на ВИЕ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	разширяване на пазара за 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технологии при крайния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потребител,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863" y="4021321"/>
            <a:ext cx="8794750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заражда се 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„малката“  енергетиката ;</a:t>
            </a:r>
          </a:p>
          <a:p>
            <a:pPr marL="0" lvl="1" indent="355600">
              <a:buFont typeface="Wingdings" pitchFamily="2" charset="2"/>
              <a:buChar char="Ø"/>
              <a:defRPr/>
            </a:pP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намаляване на зависимостта на потребителя от доставчика на енергия ; </a:t>
            </a:r>
          </a:p>
          <a:p>
            <a:pPr indent="355600">
              <a:buFont typeface="Wingdings" pitchFamily="2" charset="2"/>
              <a:buChar char="Ø"/>
              <a:defRPr/>
            </a:pP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прехвърляне на капитали от „голямата“ енергетика към „малката“ енергетиката ;</a:t>
            </a:r>
          </a:p>
          <a:p>
            <a:pPr indent="355600">
              <a:buFont typeface="Wingdings" pitchFamily="2" charset="2"/>
              <a:buChar char="Ø"/>
              <a:defRPr/>
            </a:pP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борба за придобиване на енергийния потенциал на ВИЕ, </a:t>
            </a:r>
            <a:endParaRPr lang="bg-BG" altLang="bg-B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конфликт 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между собствениците в „голямата“ и „малката </a:t>
            </a:r>
            <a:r>
              <a:rPr lang="en-US" altLang="bg-BG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енергетика,</a:t>
            </a:r>
          </a:p>
          <a:p>
            <a:pPr>
              <a:defRPr/>
            </a:pP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роля </a:t>
            </a:r>
            <a:r>
              <a:rPr lang="bg-BG" altLang="bg-BG" dirty="0">
                <a:latin typeface="Times New Roman" pitchFamily="18" charset="0"/>
                <a:cs typeface="Times New Roman" pitchFamily="18" charset="0"/>
              </a:rPr>
              <a:t>на собствеността на </a:t>
            </a:r>
            <a:r>
              <a:rPr lang="bg-BG" altLang="bg-BG" dirty="0" smtClean="0">
                <a:latin typeface="Times New Roman" pitchFamily="18" charset="0"/>
                <a:cs typeface="Times New Roman" pitchFamily="18" charset="0"/>
              </a:rPr>
              <a:t>обекта, </a:t>
            </a:r>
            <a:endParaRPr lang="bg-BG" altLang="bg-B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altLang="bg-BG" sz="2400" b="1" dirty="0" smtClean="0">
                <a:latin typeface="Times New Roman" pitchFamily="18" charset="0"/>
                <a:cs typeface="Times New Roman" pitchFamily="18" charset="0"/>
              </a:rPr>
              <a:t>търговците </a:t>
            </a:r>
            <a:r>
              <a:rPr lang="bg-BG" altLang="bg-BG" sz="2400" b="1" dirty="0">
                <a:latin typeface="Times New Roman" pitchFamily="18" charset="0"/>
                <a:cs typeface="Times New Roman" pitchFamily="18" charset="0"/>
              </a:rPr>
              <a:t>на енергия – лицето на прехода.</a:t>
            </a:r>
            <a:endParaRPr lang="bg-BG" sz="2400" b="1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75F04-EE94-4D39-A73F-A0E24C233061}" type="slidenum">
              <a:rPr lang="en-US" altLang="en-US" smtClean="0">
                <a:cs typeface="Arial" charset="0"/>
              </a:rPr>
              <a:pPr/>
              <a:t>17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52763"/>
            <a:ext cx="9144000" cy="447675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  !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4941888"/>
            <a:ext cx="874871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spcBef>
                <a:spcPct val="20000"/>
              </a:spcBef>
              <a:buClr>
                <a:srgbClr val="000099"/>
              </a:buClr>
              <a:buFont typeface="Wingdings" pitchFamily="2" charset="2"/>
              <a:buNone/>
              <a:tabLst>
                <a:tab pos="900113" algn="l"/>
              </a:tabLst>
            </a:pPr>
            <a:r>
              <a:rPr lang="bg-BG" altLang="bg-BG" sz="2000" b="1" dirty="0">
                <a:latin typeface="Times New Roman" pitchFamily="18" charset="0"/>
                <a:cs typeface="Times New Roman" pitchFamily="18" charset="0"/>
              </a:rPr>
              <a:t>Красимир Найденов</a:t>
            </a:r>
            <a:endParaRPr lang="en-US" altLang="bg-BG" sz="20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Clr>
                <a:srgbClr val="000099"/>
              </a:buClr>
              <a:buFont typeface="Wingdings" pitchFamily="2" charset="2"/>
              <a:buNone/>
              <a:tabLst>
                <a:tab pos="900113" algn="l"/>
              </a:tabLst>
            </a:pPr>
            <a:r>
              <a:rPr lang="bg-BG" altLang="bg-BG" sz="1500" dirty="0"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en-US" altLang="bg-BG" sz="1500" dirty="0">
                <a:latin typeface="Times New Roman" pitchFamily="18" charset="0"/>
                <a:cs typeface="Times New Roman" pitchFamily="18" charset="0"/>
              </a:rPr>
              <a:t>	+359 2 </a:t>
            </a:r>
            <a:r>
              <a:rPr lang="bg-BG" altLang="bg-BG" sz="1500" dirty="0">
                <a:latin typeface="Times New Roman" pitchFamily="18" charset="0"/>
                <a:cs typeface="Times New Roman" pitchFamily="18" charset="0"/>
              </a:rPr>
              <a:t>915 40 25</a:t>
            </a:r>
          </a:p>
          <a:p>
            <a:pPr algn="r">
              <a:spcBef>
                <a:spcPct val="20000"/>
              </a:spcBef>
              <a:buClr>
                <a:srgbClr val="000099"/>
              </a:buClr>
              <a:buFont typeface="Wingdings" pitchFamily="2" charset="2"/>
              <a:buNone/>
              <a:tabLst>
                <a:tab pos="900113" algn="l"/>
              </a:tabLst>
            </a:pPr>
            <a:r>
              <a:rPr lang="bg-BG" altLang="bg-BG" sz="1500" dirty="0">
                <a:latin typeface="Times New Roman" pitchFamily="18" charset="0"/>
                <a:cs typeface="Times New Roman" pitchFamily="18" charset="0"/>
              </a:rPr>
              <a:t>Факс:</a:t>
            </a:r>
            <a:r>
              <a:rPr lang="en-US" altLang="bg-BG" sz="1500" dirty="0">
                <a:latin typeface="Times New Roman" pitchFamily="18" charset="0"/>
                <a:cs typeface="Times New Roman" pitchFamily="18" charset="0"/>
              </a:rPr>
              <a:t> +359 2 </a:t>
            </a:r>
            <a:r>
              <a:rPr lang="bg-BG" altLang="bg-BG" sz="1500" dirty="0">
                <a:latin typeface="Times New Roman" pitchFamily="18" charset="0"/>
                <a:cs typeface="Times New Roman" pitchFamily="18" charset="0"/>
              </a:rPr>
              <a:t>915 40 19</a:t>
            </a:r>
          </a:p>
          <a:p>
            <a:pPr algn="r">
              <a:spcBef>
                <a:spcPct val="20000"/>
              </a:spcBef>
              <a:buClr>
                <a:srgbClr val="000099"/>
              </a:buClr>
              <a:buFont typeface="Wingdings" pitchFamily="2" charset="2"/>
              <a:buNone/>
              <a:tabLst>
                <a:tab pos="900113" algn="l"/>
              </a:tabLst>
            </a:pPr>
            <a:r>
              <a:rPr lang="en-US" altLang="bg-BG" sz="1500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bg-BG" altLang="bg-BG" sz="15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bg-BG" sz="1500" dirty="0">
                <a:latin typeface="Times New Roman" pitchFamily="18" charset="0"/>
                <a:cs typeface="Times New Roman" pitchFamily="18" charset="0"/>
              </a:rPr>
              <a:t> KNaydenov@seea.government.bg</a:t>
            </a:r>
            <a:endParaRPr lang="bg-BG" altLang="bg-BG" sz="15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Clr>
                <a:srgbClr val="000099"/>
              </a:buClr>
              <a:buFont typeface="Wingdings" pitchFamily="2" charset="2"/>
              <a:buNone/>
              <a:tabLst>
                <a:tab pos="900113" algn="l"/>
              </a:tabLst>
            </a:pPr>
            <a:r>
              <a:rPr lang="en-US" altLang="bg-BG" sz="1500" dirty="0">
                <a:latin typeface="Times New Roman" pitchFamily="18" charset="0"/>
                <a:cs typeface="Times New Roman" pitchFamily="18" charset="0"/>
              </a:rPr>
              <a:t>Web: www.seea.government.bg</a:t>
            </a:r>
            <a:endParaRPr lang="bg-BG" altLang="bg-BG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8893175" y="3817938"/>
            <a:ext cx="0" cy="2490787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370EA5-CE1A-4328-8BE7-588A50114455}" type="slidenum">
              <a:rPr lang="en-US" altLang="en-US" smtClean="0">
                <a:cs typeface="Arial" charset="0"/>
              </a:rPr>
              <a:pPr/>
              <a:t>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-41275" y="2354263"/>
            <a:ext cx="918051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8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Пътят на енергията</a:t>
            </a:r>
          </a:p>
          <a:p>
            <a:pPr algn="ctr"/>
            <a:r>
              <a:rPr lang="bg-BG" altLang="bg-BG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особености на пазара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42F384-C4AF-4BF3-A954-CDF7D49D18C6}" type="slidenum">
              <a:rPr lang="en-US" altLang="en-US" smtClean="0">
                <a:cs typeface="Arial" charset="0"/>
              </a:rPr>
              <a:pPr/>
              <a:t>3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9458" name="Slide Number Placeholder 1"/>
          <p:cNvSpPr txBox="1">
            <a:spLocks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222089-B4EC-4FCA-8909-DFED861A4973}" type="slidenum">
              <a:rPr lang="en-US" altLang="en-US" sz="1200" b="1"/>
              <a:pPr algn="r"/>
              <a:t>3</a:t>
            </a:fld>
            <a:endParaRPr lang="en-US" altLang="en-US" sz="1200" b="1"/>
          </a:p>
        </p:txBody>
      </p:sp>
      <p:sp>
        <p:nvSpPr>
          <p:cNvPr id="19459" name="Slide Number Placeholder 1"/>
          <p:cNvSpPr txBox="1">
            <a:spLocks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77233F-0E8E-4464-A19A-583FC830CF1E}" type="slidenum">
              <a:rPr lang="en-US" altLang="en-US" sz="1200" b="1"/>
              <a:pPr algn="r"/>
              <a:t>3</a:t>
            </a:fld>
            <a:endParaRPr lang="en-US" altLang="en-US" sz="1200" b="1"/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9144000" cy="578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2124075" y="4365625"/>
            <a:ext cx="1295400" cy="1338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altLang="bg-BG" sz="900">
                <a:solidFill>
                  <a:srgbClr val="FF0000"/>
                </a:solidFill>
              </a:rPr>
              <a:t>Загубите в енергетиката са значителни. </a:t>
            </a:r>
          </a:p>
          <a:p>
            <a:r>
              <a:rPr lang="bg-BG" altLang="bg-BG" sz="900">
                <a:solidFill>
                  <a:srgbClr val="FF0000"/>
                </a:solidFill>
              </a:rPr>
              <a:t>Енергетиката е извън политиката по енергийна ефективност ! </a:t>
            </a:r>
          </a:p>
          <a:p>
            <a:r>
              <a:rPr lang="bg-BG" altLang="bg-BG" sz="900">
                <a:solidFill>
                  <a:srgbClr val="FF0000"/>
                </a:solidFill>
              </a:rPr>
              <a:t>Разчита се на пазар и регулиране. </a:t>
            </a:r>
            <a:endParaRPr lang="en-US" altLang="bg-BG" sz="900">
              <a:solidFill>
                <a:srgbClr val="FF0000"/>
              </a:solidFill>
            </a:endParaRP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5219700" y="5157788"/>
            <a:ext cx="936625" cy="1076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altLang="bg-BG" sz="800">
                <a:solidFill>
                  <a:srgbClr val="000099"/>
                </a:solidFill>
              </a:rPr>
              <a:t>Загубите при крайните потребители  могат да бъдат намалени с енергоспестяващи  технологии. </a:t>
            </a:r>
            <a:endParaRPr lang="en-US" altLang="bg-BG" sz="8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42F384-C4AF-4BF3-A954-CDF7D49D18C6}" type="slidenum">
              <a:rPr lang="en-US" altLang="en-US" smtClean="0">
                <a:cs typeface="Arial" charset="0"/>
              </a:rPr>
              <a:pPr/>
              <a:t>4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9458" name="Slide Number Placeholder 1"/>
          <p:cNvSpPr txBox="1">
            <a:spLocks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222089-B4EC-4FCA-8909-DFED861A4973}" type="slidenum">
              <a:rPr lang="en-US" altLang="en-US" sz="1200" b="1"/>
              <a:pPr algn="r"/>
              <a:t>4</a:t>
            </a:fld>
            <a:endParaRPr lang="en-US" altLang="en-US" sz="1200" b="1"/>
          </a:p>
        </p:txBody>
      </p:sp>
      <p:sp>
        <p:nvSpPr>
          <p:cNvPr id="19459" name="Slide Number Placeholder 1"/>
          <p:cNvSpPr txBox="1">
            <a:spLocks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77233F-0E8E-4464-A19A-583FC830CF1E}" type="slidenum">
              <a:rPr lang="en-US" altLang="en-US" sz="1200" b="1"/>
              <a:pPr algn="r"/>
              <a:t>4</a:t>
            </a:fld>
            <a:endParaRPr lang="en-US" altLang="en-US" sz="1200" b="1"/>
          </a:p>
        </p:txBody>
      </p:sp>
      <p:sp>
        <p:nvSpPr>
          <p:cNvPr id="8" name="Rectangle 7"/>
          <p:cNvSpPr/>
          <p:nvPr/>
        </p:nvSpPr>
        <p:spPr>
          <a:xfrm>
            <a:off x="107504" y="1506264"/>
            <a:ext cx="892899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Отношението на клиента към </a:t>
            </a:r>
            <a:r>
              <a:rPr lang="bg-BG" altLang="en-US" sz="2400" dirty="0">
                <a:latin typeface="Times New Roman" pitchFamily="18" charset="0"/>
                <a:cs typeface="Times New Roman" pitchFamily="18" charset="0"/>
              </a:rPr>
              <a:t>търговеца </a:t>
            </a:r>
            <a:endParaRPr lang="bg-BG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зависи </a:t>
            </a:r>
            <a:r>
              <a:rPr lang="bg-BG" altLang="en-US" sz="24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технологията за </a:t>
            </a:r>
            <a:r>
              <a:rPr lang="bg-BG" altLang="en-US" sz="2400" dirty="0">
                <a:latin typeface="Times New Roman" pitchFamily="18" charset="0"/>
                <a:cs typeface="Times New Roman" pitchFamily="18" charset="0"/>
              </a:rPr>
              <a:t>оползотворяване на енергията</a:t>
            </a: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spcBef>
                <a:spcPts val="0"/>
              </a:spcBef>
              <a:defRPr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която </a:t>
            </a:r>
            <a:r>
              <a:rPr lang="bg-BG" altLang="en-US" sz="2400" dirty="0">
                <a:latin typeface="Times New Roman" pitchFamily="18" charset="0"/>
                <a:cs typeface="Times New Roman" pitchFamily="18" charset="0"/>
              </a:rPr>
              <a:t>използва </a:t>
            </a: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клиента !</a:t>
            </a:r>
          </a:p>
          <a:p>
            <a:pPr algn="ctr">
              <a:spcBef>
                <a:spcPts val="0"/>
              </a:spcBef>
              <a:defRPr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Клиентът избира търговец </a:t>
            </a:r>
          </a:p>
          <a:p>
            <a:pPr algn="ctr">
              <a:spcBef>
                <a:spcPts val="0"/>
              </a:spcBef>
              <a:defRPr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във основа на цената на полезно използваната енергия, </a:t>
            </a:r>
          </a:p>
          <a:p>
            <a:pPr algn="ctr">
              <a:spcBef>
                <a:spcPts val="0"/>
              </a:spcBef>
              <a:defRPr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която се различава съществено от цената на закупената.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Извод </a:t>
            </a:r>
            <a:endParaRPr lang="bg-BG" altLang="bg-BG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653136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Възможното намаляване на пазарната цена на енергията </a:t>
            </a:r>
          </a:p>
          <a:p>
            <a:pPr algn="ctr">
              <a:spcBef>
                <a:spcPts val="0"/>
              </a:spcBef>
              <a:defRPr/>
            </a:pPr>
            <a:r>
              <a:rPr lang="bg-BG" altLang="en-US" sz="2800" b="1" dirty="0" smtClean="0">
                <a:latin typeface="Times New Roman" pitchFamily="18" charset="0"/>
                <a:cs typeface="Times New Roman" pitchFamily="18" charset="0"/>
              </a:rPr>
              <a:t>е много по-малко от </a:t>
            </a:r>
          </a:p>
          <a:p>
            <a:pPr algn="ctr">
              <a:spcBef>
                <a:spcPts val="0"/>
              </a:spcBef>
              <a:defRPr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възможното поевтиняване на полезно използваната енергия. </a:t>
            </a:r>
          </a:p>
        </p:txBody>
      </p:sp>
    </p:spTree>
    <p:extLst>
      <p:ext uri="{BB962C8B-B14F-4D97-AF65-F5344CB8AC3E}">
        <p14:creationId xmlns:p14="http://schemas.microsoft.com/office/powerpoint/2010/main" val="4695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9BA01-8FD0-474F-8BCD-556D10234E71}" type="slidenum">
              <a:rPr lang="en-US" altLang="en-US" smtClean="0">
                <a:cs typeface="Arial" charset="0"/>
              </a:rPr>
              <a:pPr/>
              <a:t>5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Енергийна услуга </a:t>
            </a:r>
          </a:p>
        </p:txBody>
      </p: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0" y="1725776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ctr">
              <a:buFont typeface="Wingdings" pitchFamily="2" charset="2"/>
              <a:buNone/>
            </a:pP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включва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2800" dirty="0" smtClean="0">
                <a:latin typeface="Times New Roman" pitchFamily="18" charset="0"/>
                <a:cs typeface="Times New Roman" pitchFamily="18" charset="0"/>
              </a:rPr>
              <a:t>задължително</a:t>
            </a: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2400" dirty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bg-BG" altLang="en-US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altLang="en-US" sz="2400" dirty="0" smtClean="0">
                <a:latin typeface="Times New Roman" pitchFamily="18" charset="0"/>
                <a:cs typeface="Times New Roman" pitchFamily="18" charset="0"/>
              </a:rPr>
              <a:t>ефективно </a:t>
            </a:r>
            <a:r>
              <a:rPr lang="bg-BG" altLang="en-US" sz="2400" dirty="0">
                <a:latin typeface="Times New Roman" pitchFamily="18" charset="0"/>
                <a:cs typeface="Times New Roman" pitchFamily="18" charset="0"/>
              </a:rPr>
              <a:t>използване на продаваната на крайния клиент енергия. </a:t>
            </a:r>
          </a:p>
          <a:p>
            <a:pPr indent="361950" algn="ctr"/>
            <a:r>
              <a:rPr lang="bg-BG" altLang="en-US" sz="2400" i="1" dirty="0">
                <a:latin typeface="Times New Roman" pitchFamily="18" charset="0"/>
                <a:cs typeface="Times New Roman" pitchFamily="18" charset="0"/>
              </a:rPr>
              <a:t>Директива 27/21012/ЕС </a:t>
            </a:r>
          </a:p>
          <a:p>
            <a:pPr indent="361950" algn="ctr"/>
            <a:r>
              <a:rPr lang="bg-BG" altLang="en-US" sz="2400" i="1" dirty="0">
                <a:latin typeface="Times New Roman" pitchFamily="18" charset="0"/>
                <a:cs typeface="Times New Roman" pitchFamily="18" charset="0"/>
              </a:rPr>
              <a:t>ЗЕЕ от </a:t>
            </a:r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15.05.2015 г.</a:t>
            </a:r>
            <a:r>
              <a:rPr lang="bg-BG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bg-BG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65339"/>
            <a:ext cx="914400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bg-BG" altLang="en-US" sz="2800" dirty="0" smtClean="0">
                <a:latin typeface="Times New Roman" pitchFamily="18" charset="0"/>
                <a:cs typeface="Times New Roman" pitchFamily="18" charset="0"/>
              </a:rPr>
              <a:t>Освен доставка</a:t>
            </a:r>
            <a:endParaRPr lang="bg-BG" alt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bg-BG" altLang="en-US" sz="2800" dirty="0" smtClean="0">
                <a:latin typeface="Times New Roman" pitchFamily="18" charset="0"/>
                <a:cs typeface="Times New Roman" pitchFamily="18" charset="0"/>
              </a:rPr>
              <a:t>търговците </a:t>
            </a:r>
            <a:r>
              <a:rPr lang="bg-BG" altLang="en-US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altLang="en-US" sz="2800" dirty="0" smtClean="0">
                <a:latin typeface="Times New Roman" pitchFamily="18" charset="0"/>
                <a:cs typeface="Times New Roman" pitchFamily="18" charset="0"/>
              </a:rPr>
              <a:t>енергия 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bg-BG" altLang="en-US" sz="2800" b="1" dirty="0" smtClean="0">
                <a:latin typeface="Times New Roman" pitchFamily="18" charset="0"/>
                <a:cs typeface="Times New Roman" pitchFamily="18" charset="0"/>
              </a:rPr>
              <a:t>са длъжни да </a:t>
            </a:r>
            <a:r>
              <a:rPr lang="bg-BG" altLang="en-US" sz="2800" b="1" dirty="0">
                <a:latin typeface="Times New Roman" pitchFamily="18" charset="0"/>
                <a:cs typeface="Times New Roman" pitchFamily="18" charset="0"/>
              </a:rPr>
              <a:t>изпълняват и </a:t>
            </a:r>
            <a:r>
              <a:rPr lang="bg-BG" altLang="en-US" sz="2800" b="1" dirty="0" smtClean="0">
                <a:latin typeface="Times New Roman" pitchFamily="18" charset="0"/>
                <a:cs typeface="Times New Roman" pitchFamily="18" charset="0"/>
              </a:rPr>
              <a:t>мерки </a:t>
            </a:r>
            <a:r>
              <a:rPr lang="bg-BG" altLang="en-US" sz="2800" b="1" dirty="0">
                <a:latin typeface="Times New Roman" pitchFamily="18" charset="0"/>
                <a:cs typeface="Times New Roman" pitchFamily="18" charset="0"/>
              </a:rPr>
              <a:t>за спестяването 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B69134-D8C2-4B71-B877-5AB09E0DE2BB}" type="slidenum">
              <a:rPr lang="en-US" altLang="en-US" smtClean="0">
                <a:cs typeface="Arial" charset="0"/>
              </a:rPr>
              <a:pPr/>
              <a:t>6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Схема за задълженията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-36513" y="1268413"/>
            <a:ext cx="91440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000" b="1" dirty="0">
                <a:latin typeface="Times New Roman" pitchFamily="18" charset="0"/>
                <a:cs typeface="Times New Roman" pitchFamily="18" charset="0"/>
              </a:rPr>
              <a:t>Национална цел за енергийна  ефективност</a:t>
            </a:r>
          </a:p>
          <a:p>
            <a:pPr algn="ctr"/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ctr"/>
            <a:r>
              <a:rPr lang="bg-BG" sz="2000" b="1" dirty="0">
                <a:latin typeface="Times New Roman" pitchFamily="18" charset="0"/>
                <a:cs typeface="Times New Roman" pitchFamily="18" charset="0"/>
              </a:rPr>
              <a:t>Схема за задължения за енергийни спестявания </a:t>
            </a:r>
          </a:p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↓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6512" y="2591852"/>
            <a:ext cx="9194344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кумулативна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цел за периода 2014 – 2020 :</a:t>
            </a:r>
          </a:p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Натрупване на нови енергийни спестявания от минимум 1,5 % / год.</a:t>
            </a:r>
          </a:p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от средната стойност на продажбите на енергия на крайните клиенти </a:t>
            </a:r>
          </a:p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през 2010, 2011 и 2012 г. (без продажбите в транспорта).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830" y="3929568"/>
            <a:ext cx="9144001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↓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b="1" dirty="0">
                <a:latin typeface="Times New Roman" pitchFamily="18" charset="0"/>
                <a:cs typeface="Times New Roman" pitchFamily="18" charset="0"/>
              </a:rPr>
              <a:t>Задължени лица</a:t>
            </a:r>
          </a:p>
          <a:p>
            <a:pPr algn="ctr"/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ctr"/>
            <a:r>
              <a:rPr lang="bg-BG" sz="2000" b="1" dirty="0">
                <a:latin typeface="Times New Roman" pitchFamily="18" charset="0"/>
                <a:cs typeface="Times New Roman" pitchFamily="18" charset="0"/>
              </a:rPr>
              <a:t>Индивидуални цели за енергийни спестявания</a:t>
            </a:r>
          </a:p>
          <a:p>
            <a:pPr algn="ctr"/>
            <a:endParaRPr lang="bg-BG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Методиките за определянето на националната цел за енергийна ефективност, определянето на общата кумулативна цел, въвеждането на схема за задължения за енергийни спестявания и разпределянето на индивидуалните цели за енергийни спестявания между търговците на енергия се определят с наредба на МС.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E5E20-D8C8-4234-B53F-A226B64FD778}" type="slidenum">
              <a:rPr lang="en-US" altLang="en-US" smtClean="0">
                <a:cs typeface="Arial" charset="0"/>
              </a:rPr>
              <a:pPr/>
              <a:t>7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Кумулативна цел</a:t>
            </a:r>
          </a:p>
        </p:txBody>
      </p:sp>
      <p:sp>
        <p:nvSpPr>
          <p:cNvPr id="5" name="Rectangle 4"/>
          <p:cNvSpPr/>
          <p:nvPr/>
        </p:nvSpPr>
        <p:spPr>
          <a:xfrm>
            <a:off x="-36513" y="1052513"/>
            <a:ext cx="9144001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 за редукция: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изключване от обхвата на схемата на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продажбите на енергия в промишлени дейности по  Закона за ограничаване изменението на климата ;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плавно нарастване на целта:</a:t>
            </a:r>
          </a:p>
          <a:p>
            <a:pPr>
              <a:defRPr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по 1,00 %/год. за 2014 и 2015 г. </a:t>
            </a:r>
          </a:p>
          <a:p>
            <a:pPr>
              <a:defRPr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по 1,25 %/год. за 2016 и 2017 и </a:t>
            </a:r>
          </a:p>
          <a:p>
            <a:pPr>
              <a:defRPr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по 1,50 %/год. за 2018, 2019 и 2020 г.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включване на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спестявания от „стари“ мерки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изпълнени след 31 декември 2008, които продължават да действат до 31 декември 2020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017258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включване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спестявания от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мерки при производството, преноса  и/или разпределението на енергия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6512" y="4841865"/>
            <a:ext cx="9144001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редукцията: 25 %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Особености: Могат </a:t>
            </a:r>
            <a:r>
              <a:rPr lang="bg-BG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осчетоводяват спестявания от </a:t>
            </a: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през </a:t>
            </a: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предходните 4 или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 бъдат постигнати през следващите </a:t>
            </a: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години</a:t>
            </a:r>
            <a:r>
              <a:rPr lang="bg-BG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E9C63-2157-440D-BB76-822EF0200F6C}" type="slidenum">
              <a:rPr lang="en-US" altLang="en-US" smtClean="0">
                <a:cs typeface="Arial" charset="0"/>
              </a:rPr>
              <a:pPr/>
              <a:t>8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6513" y="1268760"/>
            <a:ext cx="9144001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Кумулативната цел се разпределя </a:t>
            </a:r>
          </a:p>
          <a:p>
            <a:pPr algn="ctr"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като </a:t>
            </a:r>
          </a:p>
          <a:p>
            <a:pPr algn="ctr">
              <a:defRPr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индивидуални цели за енергийни спестявания </a:t>
            </a:r>
          </a:p>
          <a:p>
            <a:pPr algn="ctr"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</a:p>
          <a:p>
            <a:pPr algn="ctr">
              <a:defRPr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 задължени лица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Задължени лица</a:t>
            </a:r>
          </a:p>
        </p:txBody>
      </p:sp>
      <p:sp>
        <p:nvSpPr>
          <p:cNvPr id="5" name="Rectangle 4"/>
          <p:cNvSpPr/>
          <p:nvPr/>
        </p:nvSpPr>
        <p:spPr>
          <a:xfrm>
            <a:off x="-36514" y="4869160"/>
            <a:ext cx="9144001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търговци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течни горива, </a:t>
            </a:r>
          </a:p>
          <a:p>
            <a:pPr algn="ctr"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 продават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течни горива на крайни клиенти повече от 6,5 хил.т. т/год., </a:t>
            </a:r>
          </a:p>
          <a:p>
            <a:pPr algn="ctr"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изключение на горивата за транспортни цели;</a:t>
            </a: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търговци с твърди горива, </a:t>
            </a:r>
          </a:p>
          <a:p>
            <a:pPr algn="ctr"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 продават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твърди горива на крайни клиенти повече от 13 хил. тона/ год.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837835"/>
            <a:ext cx="9144000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снабдители, доставчици от последна инстанция, </a:t>
            </a:r>
          </a:p>
          <a:p>
            <a:pPr algn="ctr"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търговци с издадена лицензия за дейността "търговия с електрическа енергия", които продават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електрическа  енергия на крайни клиенти повече от 20 GWh/год.;</a:t>
            </a: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топлопреносни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предприятия и доставчици на топлинна енергия, </a:t>
            </a:r>
          </a:p>
          <a:p>
            <a:pPr algn="ctr"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 продават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топлинна енергия на крайни клиенти повече от 20 GWh год.;</a:t>
            </a: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крайните снабдители и търговци с природен газ, </a:t>
            </a:r>
          </a:p>
          <a:p>
            <a:pPr algn="ctr"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 продават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природен газ на крайни клиенти повече от 1 млн.куб.метра/год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AFE50-285C-4F01-A077-8FD1DA30D439}" type="slidenum">
              <a:rPr lang="en-US" altLang="en-US" smtClean="0">
                <a:cs typeface="Arial" charset="0"/>
              </a:rPr>
              <a:pPr/>
              <a:t>9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0" y="174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bg-BG" sz="6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Индивидуални цели 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1268760"/>
            <a:ext cx="9144000" cy="11387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ctr">
              <a:buFont typeface="Wingdings" pitchFamily="2" charset="2"/>
              <a:buChar char="Ø"/>
              <a:defRPr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редставляват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ежегодни нови енергийни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спестявания при крайните клиенти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периода от 1 януари 2014 г.до 31 декември 2020 г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2859784"/>
            <a:ext cx="9144000" cy="366254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ctr"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 се с наредба на МС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базата на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осреднена стойност на всички продажби на енергия на крайните клиенти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пропорционално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продадената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съответния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търговец</a:t>
            </a:r>
          </a:p>
          <a:p>
            <a:pPr algn="ctr">
              <a:buNone/>
              <a:defRPr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енергия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предходната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година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ctr">
              <a:buFont typeface="Wingdings" pitchFamily="2" charset="2"/>
              <a:buChar char="Ø"/>
              <a:defRPr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Списъкът на задължените лица и техните индивидуални годишни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</a:p>
          <a:p>
            <a:pPr algn="ctr">
              <a:buNone/>
              <a:defRPr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актуализира ежегодно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съответствие с промяната на продажбите </a:t>
            </a: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съответното задължено лице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общото количество на продажбите на всички задължени лица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предходната година.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ЕЕ">
  <a:themeElements>
    <a:clrScheme name="АЕЕ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АЕ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АЕЕ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24650</TotalTime>
  <Words>1446</Words>
  <Application>Microsoft Office PowerPoint</Application>
  <PresentationFormat>On-screen Show (4:3)</PresentationFormat>
  <Paragraphs>193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АЕЕ</vt:lpstr>
      <vt:lpstr>ОСОБЕНОСТИ НА ИЗПЪЛНЕНИЕТО НА ЗАДЪЛЖЕНИЯТА НА Търговците на енергия по ЗЕЕ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  !</vt:lpstr>
    </vt:vector>
  </TitlesOfParts>
  <Company>Uconomics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Utilities11</dc:creator>
  <cp:lastModifiedBy>knaydenov</cp:lastModifiedBy>
  <cp:revision>2651</cp:revision>
  <cp:lastPrinted>2015-06-05T10:03:25Z</cp:lastPrinted>
  <dcterms:created xsi:type="dcterms:W3CDTF">2008-07-10T09:39:50Z</dcterms:created>
  <dcterms:modified xsi:type="dcterms:W3CDTF">2015-06-22T14:14:08Z</dcterms:modified>
</cp:coreProperties>
</file>