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9" r:id="rId3"/>
    <p:sldId id="257" r:id="rId4"/>
    <p:sldId id="261" r:id="rId5"/>
    <p:sldId id="263" r:id="rId6"/>
    <p:sldId id="264" r:id="rId7"/>
    <p:sldId id="258" r:id="rId8"/>
  </p:sldIdLst>
  <p:sldSz cx="9144000" cy="6858000" type="screen4x3"/>
  <p:notesSz cx="6858000" cy="9144000"/>
  <p:defaultTextStyle>
    <a:defPPr>
      <a:defRPr lang="bg-B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882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3" autoAdjust="0"/>
    <p:restoredTop sz="94624" autoAdjust="0"/>
  </p:normalViewPr>
  <p:slideViewPr>
    <p:cSldViewPr>
      <p:cViewPr varScale="1">
        <p:scale>
          <a:sx n="69" d="100"/>
          <a:sy n="69" d="100"/>
        </p:scale>
        <p:origin x="-141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горния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bg-BG"/>
          </a:p>
        </p:txBody>
      </p:sp>
      <p:sp>
        <p:nvSpPr>
          <p:cNvPr id="3" name="Контейнер за 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AB6286-49CE-4062-AADC-C65CD9E05937}" type="datetimeFigureOut">
              <a:rPr lang="bg-BG" smtClean="0"/>
              <a:t>23.6.2015 г.</a:t>
            </a:fld>
            <a:endParaRPr lang="bg-BG"/>
          </a:p>
        </p:txBody>
      </p:sp>
      <p:sp>
        <p:nvSpPr>
          <p:cNvPr id="4" name="Контейнер за изображение на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bg-BG"/>
          </a:p>
        </p:txBody>
      </p:sp>
      <p:sp>
        <p:nvSpPr>
          <p:cNvPr id="5" name="Контейнер за бележ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bg-BG" smtClean="0"/>
              <a:t>Щракн., за да ред. стил на загл. в обр.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bg-BG"/>
          </a:p>
        </p:txBody>
      </p:sp>
      <p:sp>
        <p:nvSpPr>
          <p:cNvPr id="6" name="Контейнер за долния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bg-BG"/>
          </a:p>
        </p:txBody>
      </p:sp>
      <p:sp>
        <p:nvSpPr>
          <p:cNvPr id="7" name="Контейнер за номер на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182754-B296-440B-A667-2D3F0C1E9F39}" type="slidenum">
              <a:rPr lang="bg-BG" smtClean="0"/>
              <a:t>‹#›</a:t>
            </a:fld>
            <a:endParaRPr lang="bg-BG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0B59A-6DB0-42EA-8BC4-313132D828D7}" type="datetimeFigureOut">
              <a:rPr lang="bg-BG" smtClean="0"/>
              <a:pPr/>
              <a:t>23.6.2015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0629B-8F56-402B-B86C-608BDE272A38}" type="slidenum">
              <a:rPr lang="bg-BG" smtClean="0"/>
              <a:pPr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xmlns="" val="17917995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0B59A-6DB0-42EA-8BC4-313132D828D7}" type="datetimeFigureOut">
              <a:rPr lang="bg-BG" smtClean="0"/>
              <a:pPr/>
              <a:t>23.6.2015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0629B-8F56-402B-B86C-608BDE272A38}" type="slidenum">
              <a:rPr lang="bg-BG" smtClean="0"/>
              <a:pPr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xmlns="" val="32136104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0B59A-6DB0-42EA-8BC4-313132D828D7}" type="datetimeFigureOut">
              <a:rPr lang="bg-BG" smtClean="0"/>
              <a:pPr/>
              <a:t>23.6.2015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0629B-8F56-402B-B86C-608BDE272A38}" type="slidenum">
              <a:rPr lang="bg-BG" smtClean="0"/>
              <a:pPr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xmlns="" val="8778635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0B59A-6DB0-42EA-8BC4-313132D828D7}" type="datetimeFigureOut">
              <a:rPr lang="bg-BG" smtClean="0"/>
              <a:pPr/>
              <a:t>23.6.2015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0629B-8F56-402B-B86C-608BDE272A38}" type="slidenum">
              <a:rPr lang="bg-BG" smtClean="0"/>
              <a:pPr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xmlns="" val="37890528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0B59A-6DB0-42EA-8BC4-313132D828D7}" type="datetimeFigureOut">
              <a:rPr lang="bg-BG" smtClean="0"/>
              <a:pPr/>
              <a:t>23.6.2015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0629B-8F56-402B-B86C-608BDE272A38}" type="slidenum">
              <a:rPr lang="bg-BG" smtClean="0"/>
              <a:pPr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xmlns="" val="11823966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0B59A-6DB0-42EA-8BC4-313132D828D7}" type="datetimeFigureOut">
              <a:rPr lang="bg-BG" smtClean="0"/>
              <a:pPr/>
              <a:t>23.6.2015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0629B-8F56-402B-B86C-608BDE272A38}" type="slidenum">
              <a:rPr lang="bg-BG" smtClean="0"/>
              <a:pPr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xmlns="" val="39600887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0B59A-6DB0-42EA-8BC4-313132D828D7}" type="datetimeFigureOut">
              <a:rPr lang="bg-BG" smtClean="0"/>
              <a:pPr/>
              <a:t>23.6.2015 г.</a:t>
            </a:fld>
            <a:endParaRPr lang="bg-B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0629B-8F56-402B-B86C-608BDE272A38}" type="slidenum">
              <a:rPr lang="bg-BG" smtClean="0"/>
              <a:pPr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xmlns="" val="28069126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0B59A-6DB0-42EA-8BC4-313132D828D7}" type="datetimeFigureOut">
              <a:rPr lang="bg-BG" smtClean="0"/>
              <a:pPr/>
              <a:t>23.6.2015 г.</a:t>
            </a:fld>
            <a:endParaRPr lang="bg-B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0629B-8F56-402B-B86C-608BDE272A38}" type="slidenum">
              <a:rPr lang="bg-BG" smtClean="0"/>
              <a:pPr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xmlns="" val="38234047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0B59A-6DB0-42EA-8BC4-313132D828D7}" type="datetimeFigureOut">
              <a:rPr lang="bg-BG" smtClean="0"/>
              <a:pPr/>
              <a:t>23.6.2015 г.</a:t>
            </a:fld>
            <a:endParaRPr lang="bg-B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0629B-8F56-402B-B86C-608BDE272A38}" type="slidenum">
              <a:rPr lang="bg-BG" smtClean="0"/>
              <a:pPr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xmlns="" val="37725381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0B59A-6DB0-42EA-8BC4-313132D828D7}" type="datetimeFigureOut">
              <a:rPr lang="bg-BG" smtClean="0"/>
              <a:pPr/>
              <a:t>23.6.2015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0629B-8F56-402B-B86C-608BDE272A38}" type="slidenum">
              <a:rPr lang="bg-BG" smtClean="0"/>
              <a:pPr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xmlns="" val="39125742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bg-B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0B59A-6DB0-42EA-8BC4-313132D828D7}" type="datetimeFigureOut">
              <a:rPr lang="bg-BG" smtClean="0"/>
              <a:pPr/>
              <a:t>23.6.2015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0629B-8F56-402B-B86C-608BDE272A38}" type="slidenum">
              <a:rPr lang="bg-BG" smtClean="0"/>
              <a:pPr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xmlns="" val="29536676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E0B59A-6DB0-42EA-8BC4-313132D828D7}" type="datetimeFigureOut">
              <a:rPr lang="bg-BG" smtClean="0"/>
              <a:pPr/>
              <a:t>23.6.2015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C0629B-8F56-402B-B86C-608BDE272A38}" type="slidenum">
              <a:rPr lang="bg-BG" smtClean="0"/>
              <a:pPr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xmlns="" val="26292407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bg-BG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Rectangle 3"/>
          <p:cNvSpPr/>
          <p:nvPr/>
        </p:nvSpPr>
        <p:spPr>
          <a:xfrm>
            <a:off x="0" y="3429000"/>
            <a:ext cx="9144000" cy="3429000"/>
          </a:xfrm>
          <a:prstGeom prst="rect">
            <a:avLst/>
          </a:prstGeom>
          <a:solidFill>
            <a:srgbClr val="0038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627120" y="2132856"/>
            <a:ext cx="1889760" cy="9448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746286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4581128"/>
            <a:ext cx="9144000" cy="2276872"/>
          </a:xfrm>
          <a:prstGeom prst="rect">
            <a:avLst/>
          </a:prstGeom>
          <a:solidFill>
            <a:srgbClr val="0038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851920" y="476672"/>
            <a:ext cx="1376928" cy="688464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755576" y="1988840"/>
            <a:ext cx="756084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g-BG" sz="3600" dirty="0" smtClean="0">
                <a:solidFill>
                  <a:srgbClr val="003882"/>
                </a:solidFill>
              </a:rPr>
              <a:t>Неправителствените организации като участник в процеса по либерализация на енергийния пазар. АСЕП</a:t>
            </a:r>
            <a:endParaRPr lang="en-US" sz="3600" dirty="0" smtClean="0">
              <a:solidFill>
                <a:srgbClr val="00388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34436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bg-BG" dirty="0" smtClean="0">
                <a:solidFill>
                  <a:srgbClr val="003882"/>
                </a:solidFill>
              </a:rPr>
              <a:t>Асоциация свободен енергиен пазар (АСЕП)</a:t>
            </a:r>
            <a:endParaRPr lang="bg-BG" dirty="0">
              <a:solidFill>
                <a:srgbClr val="00388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845023"/>
          </a:xfrm>
        </p:spPr>
        <p:txBody>
          <a:bodyPr>
            <a:noAutofit/>
          </a:bodyPr>
          <a:lstStyle/>
          <a:p>
            <a:pPr marL="457200" indent="-457200">
              <a:buFont typeface="Arial" charset="0"/>
              <a:buAutoNum type="arabicPeriod"/>
              <a:defRPr/>
            </a:pPr>
            <a:r>
              <a:rPr lang="bg-BG" sz="2200" b="1" dirty="0" smtClean="0">
                <a:solidFill>
                  <a:srgbClr val="003882"/>
                </a:solidFill>
                <a:latin typeface="+mj-lt"/>
                <a:cs typeface="Times New Roman" panose="02020603050405020304" pitchFamily="18" charset="0"/>
              </a:rPr>
              <a:t>Кои сме </a:t>
            </a:r>
            <a:r>
              <a:rPr lang="bg-BG" sz="2200" b="1" dirty="0" smtClean="0">
                <a:solidFill>
                  <a:srgbClr val="003882"/>
                </a:solidFill>
                <a:latin typeface="+mj-lt"/>
                <a:cs typeface="Times New Roman" panose="02020603050405020304" pitchFamily="18" charset="0"/>
              </a:rPr>
              <a:t>ние</a:t>
            </a:r>
            <a:r>
              <a:rPr lang="en-US" sz="2200" b="1" dirty="0" smtClean="0">
                <a:solidFill>
                  <a:srgbClr val="003882"/>
                </a:solidFill>
                <a:latin typeface="+mj-lt"/>
                <a:cs typeface="Times New Roman" panose="02020603050405020304" pitchFamily="18" charset="0"/>
              </a:rPr>
              <a:t>?</a:t>
            </a:r>
            <a:r>
              <a:rPr lang="en-US" sz="2000" dirty="0" smtClean="0">
                <a:solidFill>
                  <a:srgbClr val="00B0F0"/>
                </a:solidFill>
                <a:latin typeface="+mj-lt"/>
                <a:cs typeface="Times New Roman" panose="02020603050405020304" pitchFamily="18" charset="0"/>
              </a:rPr>
              <a:t/>
            </a:r>
            <a:br>
              <a:rPr lang="en-US" sz="2000" dirty="0" smtClean="0">
                <a:solidFill>
                  <a:srgbClr val="00B0F0"/>
                </a:solidFill>
                <a:latin typeface="+mj-lt"/>
                <a:cs typeface="Times New Roman" panose="02020603050405020304" pitchFamily="18" charset="0"/>
              </a:rPr>
            </a:br>
            <a:endParaRPr lang="bg-BG" sz="2000" dirty="0" smtClean="0">
              <a:solidFill>
                <a:srgbClr val="00B0F0"/>
              </a:solidFill>
              <a:latin typeface="+mj-lt"/>
              <a:cs typeface="Times New Roman" panose="02020603050405020304" pitchFamily="18" charset="0"/>
            </a:endParaRPr>
          </a:p>
          <a:p>
            <a:pPr marL="0" indent="0">
              <a:buNone/>
              <a:defRPr/>
            </a:pPr>
            <a:r>
              <a:rPr lang="bg-BG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Times New Roman" panose="02020603050405020304" pitchFamily="18" charset="0"/>
              </a:rPr>
              <a:t>1.1</a:t>
            </a:r>
            <a:r>
              <a:rPr lang="en-US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Times New Roman" panose="02020603050405020304" pitchFamily="18" charset="0"/>
              </a:rPr>
              <a:t>.</a:t>
            </a:r>
            <a:r>
              <a:rPr lang="bg-BG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Times New Roman" panose="02020603050405020304" pitchFamily="18" charset="0"/>
              </a:rPr>
              <a:t>  </a:t>
            </a:r>
            <a:r>
              <a:rPr lang="bg-BG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Times New Roman" panose="02020603050405020304" pitchFamily="18" charset="0"/>
              </a:rPr>
              <a:t>Сдружение, регистрирано 2014г</a:t>
            </a:r>
            <a:r>
              <a:rPr lang="bg-BG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Times New Roman" panose="02020603050405020304" pitchFamily="18" charset="0"/>
              </a:rPr>
              <a:t>.</a:t>
            </a:r>
            <a:endParaRPr lang="en-US" sz="2000" dirty="0" smtClean="0">
              <a:solidFill>
                <a:schemeClr val="tx1">
                  <a:lumMod val="65000"/>
                  <a:lumOff val="35000"/>
                </a:schemeClr>
              </a:solidFill>
              <a:latin typeface="+mj-lt"/>
              <a:cs typeface="Times New Roman" panose="02020603050405020304" pitchFamily="18" charset="0"/>
            </a:endParaRPr>
          </a:p>
          <a:p>
            <a:pPr marL="0" indent="0">
              <a:buNone/>
              <a:defRPr/>
            </a:pPr>
            <a:r>
              <a:rPr lang="ru-RU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Times New Roman" panose="02020603050405020304" pitchFamily="18" charset="0"/>
              </a:rPr>
              <a:t>1.2</a:t>
            </a:r>
            <a:r>
              <a:rPr lang="en-US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Times New Roman" panose="02020603050405020304" pitchFamily="18" charset="0"/>
              </a:rPr>
              <a:t>.</a:t>
            </a:r>
            <a:r>
              <a:rPr lang="ru-RU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Times New Roman" panose="02020603050405020304" pitchFamily="18" charset="0"/>
              </a:rPr>
              <a:t>Търговци</a:t>
            </a:r>
            <a:r>
              <a:rPr lang="ru-RU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Times New Roman" panose="02020603050405020304" pitchFamily="18" charset="0"/>
              </a:rPr>
              <a:t> на </a:t>
            </a:r>
            <a:r>
              <a:rPr lang="ru-RU" sz="20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Times New Roman" panose="02020603050405020304" pitchFamily="18" charset="0"/>
              </a:rPr>
              <a:t>свободния</a:t>
            </a:r>
            <a:r>
              <a:rPr lang="ru-RU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Times New Roman" panose="02020603050405020304" pitchFamily="18" charset="0"/>
              </a:rPr>
              <a:t>пазар</a:t>
            </a:r>
            <a:endParaRPr lang="ru-RU" sz="2000" dirty="0" smtClean="0">
              <a:solidFill>
                <a:schemeClr val="tx1">
                  <a:lumMod val="65000"/>
                  <a:lumOff val="35000"/>
                </a:schemeClr>
              </a:solidFill>
              <a:latin typeface="+mj-lt"/>
              <a:cs typeface="Times New Roman" panose="02020603050405020304" pitchFamily="18" charset="0"/>
            </a:endParaRPr>
          </a:p>
          <a:p>
            <a:pPr marL="0" indent="0">
              <a:buNone/>
              <a:defRPr/>
            </a:pPr>
            <a:r>
              <a:rPr lang="ru-RU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Times New Roman" panose="02020603050405020304" pitchFamily="18" charset="0"/>
              </a:rPr>
              <a:t>1.3. Потребители и производители</a:t>
            </a:r>
          </a:p>
          <a:p>
            <a:pPr marL="0" indent="0">
              <a:buNone/>
              <a:defRPr/>
            </a:pPr>
            <a:r>
              <a:rPr lang="ru-RU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Times New Roman" panose="02020603050405020304" pitchFamily="18" charset="0"/>
              </a:rPr>
              <a:t>1.4. </a:t>
            </a:r>
            <a:r>
              <a:rPr lang="ru-RU" sz="20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Times New Roman" panose="02020603050405020304" pitchFamily="18" charset="0"/>
              </a:rPr>
              <a:t>Обединени</a:t>
            </a:r>
            <a:r>
              <a:rPr lang="ru-RU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Times New Roman" panose="02020603050405020304" pitchFamily="18" charset="0"/>
              </a:rPr>
              <a:t> и </a:t>
            </a:r>
            <a:r>
              <a:rPr lang="ru-RU" sz="20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Times New Roman" panose="02020603050405020304" pitchFamily="18" charset="0"/>
              </a:rPr>
              <a:t>координирани</a:t>
            </a:r>
            <a:r>
              <a:rPr lang="ru-RU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Times New Roman" panose="02020603050405020304" pitchFamily="18" charset="0"/>
              </a:rPr>
              <a:t> усилия на </a:t>
            </a:r>
            <a:r>
              <a:rPr lang="ru-RU" sz="20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Times New Roman" panose="02020603050405020304" pitchFamily="18" charset="0"/>
              </a:rPr>
              <a:t>всички</a:t>
            </a:r>
            <a:r>
              <a:rPr lang="ru-RU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Times New Roman" panose="02020603050405020304" pitchFamily="18" charset="0"/>
              </a:rPr>
              <a:t>участници</a:t>
            </a:r>
            <a:endParaRPr lang="en-US" sz="2000" dirty="0" smtClean="0">
              <a:solidFill>
                <a:schemeClr val="tx1">
                  <a:lumMod val="65000"/>
                  <a:lumOff val="35000"/>
                </a:schemeClr>
              </a:solidFill>
              <a:latin typeface="+mj-lt"/>
              <a:cs typeface="Times New Roman" panose="02020603050405020304" pitchFamily="18" charset="0"/>
            </a:endParaRPr>
          </a:p>
          <a:p>
            <a:pPr marL="0" indent="0">
              <a:buNone/>
              <a:defRPr/>
            </a:pPr>
            <a:r>
              <a:rPr lang="en-US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Times New Roman" panose="02020603050405020304" pitchFamily="18" charset="0"/>
              </a:rPr>
              <a:t>1.5. </a:t>
            </a:r>
            <a:r>
              <a:rPr lang="bg-BG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Times New Roman" panose="02020603050405020304" pitchFamily="18" charset="0"/>
              </a:rPr>
              <a:t>П</a:t>
            </a:r>
            <a:r>
              <a:rPr lang="ru-RU" sz="20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Times New Roman" panose="02020603050405020304" pitchFamily="18" charset="0"/>
              </a:rPr>
              <a:t>латформа</a:t>
            </a:r>
            <a:r>
              <a:rPr lang="ru-RU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ru-RU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Times New Roman" panose="02020603050405020304" pitchFamily="18" charset="0"/>
              </a:rPr>
              <a:t>за конструктивен диалог и обмен на идеи между </a:t>
            </a:r>
            <a:r>
              <a:rPr lang="ru-RU" sz="20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Times New Roman" panose="02020603050405020304" pitchFamily="18" charset="0"/>
              </a:rPr>
              <a:t>членовете</a:t>
            </a:r>
            <a:r>
              <a:rPr lang="ru-RU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  <a:defRPr/>
            </a:pPr>
            <a:endParaRPr lang="en-US" sz="1700" dirty="0" smtClean="0">
              <a:solidFill>
                <a:schemeClr val="tx1">
                  <a:lumMod val="65000"/>
                  <a:lumOff val="35000"/>
                </a:schemeClr>
              </a:solidFill>
              <a:latin typeface="+mj-lt"/>
              <a:cs typeface="Times New Roman" panose="02020603050405020304" pitchFamily="18" charset="0"/>
            </a:endParaRPr>
          </a:p>
          <a:p>
            <a:pPr marL="0" indent="0">
              <a:buNone/>
              <a:defRPr/>
            </a:pPr>
            <a:endParaRPr lang="en-US" sz="1700" dirty="0" smtClean="0">
              <a:solidFill>
                <a:schemeClr val="tx1">
                  <a:lumMod val="65000"/>
                  <a:lumOff val="35000"/>
                </a:schemeClr>
              </a:solidFill>
              <a:latin typeface="+mj-lt"/>
              <a:cs typeface="Times New Roman" panose="02020603050405020304" pitchFamily="18" charset="0"/>
            </a:endParaRPr>
          </a:p>
          <a:p>
            <a:pPr marL="0" indent="0">
              <a:buNone/>
              <a:defRPr/>
            </a:pPr>
            <a:r>
              <a:rPr lang="bg-BG" sz="17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Times New Roman" panose="02020603050405020304" pitchFamily="18" charset="0"/>
              </a:rPr>
              <a:t> </a:t>
            </a:r>
            <a:endParaRPr lang="bg-BG" sz="1700" dirty="0" smtClean="0">
              <a:solidFill>
                <a:schemeClr val="tx1">
                  <a:lumMod val="65000"/>
                  <a:lumOff val="35000"/>
                </a:schemeClr>
              </a:solidFill>
              <a:latin typeface="+mj-lt"/>
              <a:cs typeface="Times New Roman" panose="02020603050405020304" pitchFamily="18" charset="0"/>
            </a:endParaRPr>
          </a:p>
          <a:p>
            <a:pPr marL="457200" indent="-457200">
              <a:buClr>
                <a:srgbClr val="0099FF"/>
              </a:buClr>
              <a:buNone/>
              <a:defRPr/>
            </a:pPr>
            <a:endParaRPr lang="en-US" sz="1500" dirty="0" smtClean="0">
              <a:solidFill>
                <a:schemeClr val="tx1">
                  <a:lumMod val="65000"/>
                  <a:lumOff val="35000"/>
                </a:schemeClr>
              </a:solidFill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5877272"/>
            <a:ext cx="9144000" cy="980728"/>
          </a:xfrm>
          <a:prstGeom prst="rect">
            <a:avLst/>
          </a:prstGeom>
          <a:solidFill>
            <a:srgbClr val="0038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sp>
        <p:nvSpPr>
          <p:cNvPr id="5" name="TextBox 4"/>
          <p:cNvSpPr txBox="1"/>
          <p:nvPr/>
        </p:nvSpPr>
        <p:spPr>
          <a:xfrm>
            <a:off x="2627784" y="5949280"/>
            <a:ext cx="4032448" cy="8156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chemeClr val="bg1"/>
                </a:solidFill>
                <a:latin typeface="+mj-lt"/>
                <a:ea typeface="Tahoma" panose="020B0604030504040204" pitchFamily="34" charset="0"/>
                <a:cs typeface="Microsoft Sans Serif" panose="020B0604020202020204" pitchFamily="34" charset="0"/>
              </a:rPr>
              <a:t>office@asep.bg</a:t>
            </a:r>
          </a:p>
          <a:p>
            <a:pPr algn="ctr"/>
            <a:r>
              <a:rPr lang="en-US" sz="1100" dirty="0">
                <a:solidFill>
                  <a:schemeClr val="bg1"/>
                </a:solidFill>
                <a:latin typeface="+mj-lt"/>
                <a:ea typeface="Tahoma" panose="020B0604030504040204" pitchFamily="34" charset="0"/>
                <a:cs typeface="Microsoft Sans Serif" panose="020B0604020202020204" pitchFamily="34" charset="0"/>
              </a:rPr>
              <a:t>00359 887 319 290</a:t>
            </a:r>
          </a:p>
          <a:p>
            <a:pPr algn="ctr"/>
            <a:r>
              <a:rPr lang="en-US" sz="1100" dirty="0">
                <a:solidFill>
                  <a:schemeClr val="bg1"/>
                </a:solidFill>
                <a:latin typeface="+mj-lt"/>
                <a:ea typeface="Tahoma" panose="020B0604030504040204" pitchFamily="34" charset="0"/>
                <a:cs typeface="Microsoft Sans Serif" panose="020B0604020202020204" pitchFamily="34" charset="0"/>
              </a:rPr>
              <a:t>Bulgaria, Sofia 1000, 5 </a:t>
            </a:r>
            <a:r>
              <a:rPr lang="en-US" sz="1100" dirty="0" err="1">
                <a:solidFill>
                  <a:schemeClr val="bg1"/>
                </a:solidFill>
                <a:latin typeface="+mj-lt"/>
                <a:ea typeface="Tahoma" panose="020B0604030504040204" pitchFamily="34" charset="0"/>
                <a:cs typeface="Microsoft Sans Serif" panose="020B0604020202020204" pitchFamily="34" charset="0"/>
              </a:rPr>
              <a:t>Kniaz</a:t>
            </a:r>
            <a:r>
              <a:rPr lang="en-US" sz="1100" dirty="0">
                <a:solidFill>
                  <a:schemeClr val="bg1"/>
                </a:solidFill>
                <a:latin typeface="+mj-lt"/>
                <a:ea typeface="Tahoma" panose="020B0604030504040204" pitchFamily="34" charset="0"/>
                <a:cs typeface="Microsoft Sans Serif" panose="020B0604020202020204" pitchFamily="34" charset="0"/>
              </a:rPr>
              <a:t> Al. </a:t>
            </a:r>
            <a:r>
              <a:rPr lang="en-US" sz="1100" dirty="0" err="1">
                <a:solidFill>
                  <a:schemeClr val="bg1"/>
                </a:solidFill>
                <a:latin typeface="+mj-lt"/>
                <a:ea typeface="Tahoma" panose="020B0604030504040204" pitchFamily="34" charset="0"/>
                <a:cs typeface="Microsoft Sans Serif" panose="020B0604020202020204" pitchFamily="34" charset="0"/>
              </a:rPr>
              <a:t>Dondukov</a:t>
            </a:r>
            <a:r>
              <a:rPr lang="en-US" sz="1100" dirty="0">
                <a:solidFill>
                  <a:schemeClr val="bg1"/>
                </a:solidFill>
                <a:latin typeface="+mj-lt"/>
                <a:ea typeface="Tahoma" panose="020B0604030504040204" pitchFamily="34" charset="0"/>
                <a:cs typeface="Microsoft Sans Serif" panose="020B0604020202020204" pitchFamily="34" charset="0"/>
              </a:rPr>
              <a:t> Blvd., </a:t>
            </a:r>
            <a:r>
              <a:rPr lang="en-US" sz="1100" dirty="0" err="1">
                <a:solidFill>
                  <a:schemeClr val="bg1"/>
                </a:solidFill>
                <a:latin typeface="+mj-lt"/>
                <a:ea typeface="Tahoma" panose="020B0604030504040204" pitchFamily="34" charset="0"/>
                <a:cs typeface="Microsoft Sans Serif" panose="020B0604020202020204" pitchFamily="34" charset="0"/>
              </a:rPr>
              <a:t>Entr</a:t>
            </a:r>
            <a:r>
              <a:rPr lang="en-US" sz="1100" dirty="0">
                <a:solidFill>
                  <a:schemeClr val="bg1"/>
                </a:solidFill>
                <a:latin typeface="+mj-lt"/>
                <a:ea typeface="Tahoma" panose="020B0604030504040204" pitchFamily="34" charset="0"/>
                <a:cs typeface="Microsoft Sans Serif" panose="020B0604020202020204" pitchFamily="34" charset="0"/>
              </a:rPr>
              <a:t>. B, Apt. 7</a:t>
            </a:r>
          </a:p>
          <a:p>
            <a:pPr algn="ctr"/>
            <a:r>
              <a:rPr lang="en-US" sz="1300" dirty="0" smtClean="0">
                <a:solidFill>
                  <a:schemeClr val="bg1"/>
                </a:solidFill>
                <a:latin typeface="+mj-lt"/>
                <a:ea typeface="Tahoma" panose="020B0604030504040204" pitchFamily="34" charset="0"/>
                <a:cs typeface="Microsoft Sans Serif" panose="020B0604020202020204" pitchFamily="34" charset="0"/>
              </a:rPr>
              <a:t>www.asep.bg</a:t>
            </a:r>
            <a:endParaRPr lang="bg-BG" sz="1300" dirty="0">
              <a:solidFill>
                <a:schemeClr val="bg1"/>
              </a:solidFill>
              <a:latin typeface="+mj-lt"/>
              <a:ea typeface="Tahoma" panose="020B0604030504040204" pitchFamily="34" charset="0"/>
              <a:cs typeface="Microsoft Sans Serif" panose="020B0604020202020204" pitchFamily="34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524328" y="5581798"/>
            <a:ext cx="1304926" cy="871538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467544" y="6237312"/>
            <a:ext cx="64807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>
                <a:solidFill>
                  <a:srgbClr val="00B0F0"/>
                </a:solidFill>
              </a:rPr>
              <a:t>1/</a:t>
            </a:r>
            <a:r>
              <a:rPr lang="bg-BG" sz="1000" dirty="0" smtClean="0">
                <a:solidFill>
                  <a:srgbClr val="00B0F0"/>
                </a:solidFill>
              </a:rPr>
              <a:t>6</a:t>
            </a:r>
            <a:endParaRPr lang="bg-BG" sz="1000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25921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bg-BG" dirty="0" smtClean="0">
                <a:solidFill>
                  <a:srgbClr val="003882"/>
                </a:solidFill>
              </a:rPr>
              <a:t>Асоциация свободен енергиен пазар (АСЕП)</a:t>
            </a:r>
            <a:endParaRPr lang="bg-BG" dirty="0">
              <a:solidFill>
                <a:srgbClr val="00388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845023"/>
          </a:xfrm>
        </p:spPr>
        <p:txBody>
          <a:bodyPr>
            <a:noAutofit/>
          </a:bodyPr>
          <a:lstStyle/>
          <a:p>
            <a:pPr marL="457200" indent="-457200">
              <a:buNone/>
              <a:defRPr/>
            </a:pPr>
            <a:r>
              <a:rPr lang="bg-BG" sz="2200" b="1" dirty="0" smtClean="0">
                <a:solidFill>
                  <a:srgbClr val="003882"/>
                </a:solidFill>
                <a:latin typeface="+mj-lt"/>
                <a:cs typeface="Times New Roman" panose="02020603050405020304" pitchFamily="18" charset="0"/>
              </a:rPr>
              <a:t>2.    Какви са нашите цели</a:t>
            </a:r>
            <a:r>
              <a:rPr lang="en-US" sz="2200" b="1" dirty="0" smtClean="0">
                <a:solidFill>
                  <a:srgbClr val="003882"/>
                </a:solidFill>
                <a:latin typeface="+mj-lt"/>
                <a:cs typeface="Times New Roman" panose="02020603050405020304" pitchFamily="18" charset="0"/>
              </a:rPr>
              <a:t>?</a:t>
            </a:r>
            <a:r>
              <a:rPr lang="en-US" sz="2000" dirty="0" smtClean="0">
                <a:solidFill>
                  <a:srgbClr val="00B0F0"/>
                </a:solidFill>
                <a:latin typeface="+mj-lt"/>
                <a:cs typeface="Times New Roman" panose="02020603050405020304" pitchFamily="18" charset="0"/>
              </a:rPr>
              <a:t/>
            </a:r>
            <a:br>
              <a:rPr lang="en-US" sz="2000" dirty="0" smtClean="0">
                <a:solidFill>
                  <a:srgbClr val="00B0F0"/>
                </a:solidFill>
                <a:latin typeface="+mj-lt"/>
                <a:cs typeface="Times New Roman" panose="02020603050405020304" pitchFamily="18" charset="0"/>
              </a:rPr>
            </a:br>
            <a:endParaRPr lang="bg-BG" sz="2000" dirty="0" smtClean="0">
              <a:solidFill>
                <a:srgbClr val="00B0F0"/>
              </a:solidFill>
              <a:latin typeface="+mj-lt"/>
              <a:cs typeface="Times New Roman" panose="02020603050405020304" pitchFamily="18" charset="0"/>
            </a:endParaRPr>
          </a:p>
          <a:p>
            <a:pPr marL="0" indent="0">
              <a:buNone/>
              <a:defRPr/>
            </a:pPr>
            <a:r>
              <a:rPr lang="ru-RU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Times New Roman" panose="02020603050405020304" pitchFamily="18" charset="0"/>
              </a:rPr>
              <a:t>2</a:t>
            </a:r>
            <a:r>
              <a:rPr lang="ru-RU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Times New Roman" panose="02020603050405020304" pitchFamily="18" charset="0"/>
              </a:rPr>
              <a:t>.1. Активно участие </a:t>
            </a:r>
            <a:r>
              <a:rPr lang="ru-RU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Times New Roman" panose="02020603050405020304" pitchFamily="18" charset="0"/>
              </a:rPr>
              <a:t>в </a:t>
            </a:r>
            <a:r>
              <a:rPr lang="ru-RU" sz="20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Times New Roman" panose="02020603050405020304" pitchFamily="18" charset="0"/>
              </a:rPr>
              <a:t>изграждането</a:t>
            </a:r>
            <a:r>
              <a:rPr lang="ru-RU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Times New Roman" panose="02020603050405020304" pitchFamily="18" charset="0"/>
              </a:rPr>
              <a:t> на един стабилен, прозрачен и предвидим </a:t>
            </a:r>
            <a:r>
              <a:rPr lang="ru-RU" sz="20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Times New Roman" panose="02020603050405020304" pitchFamily="18" charset="0"/>
              </a:rPr>
              <a:t>пазар</a:t>
            </a:r>
            <a:endParaRPr lang="ru-RU" sz="2000" dirty="0" smtClean="0">
              <a:solidFill>
                <a:schemeClr val="tx1">
                  <a:lumMod val="65000"/>
                  <a:lumOff val="35000"/>
                </a:schemeClr>
              </a:solidFill>
              <a:latin typeface="+mj-lt"/>
              <a:cs typeface="Times New Roman" panose="02020603050405020304" pitchFamily="18" charset="0"/>
            </a:endParaRPr>
          </a:p>
          <a:p>
            <a:pPr marL="0" indent="0">
              <a:buNone/>
              <a:defRPr/>
            </a:pPr>
            <a:r>
              <a:rPr lang="ru-RU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Times New Roman" panose="02020603050405020304" pitchFamily="18" charset="0"/>
              </a:rPr>
              <a:t>2</a:t>
            </a:r>
            <a:r>
              <a:rPr lang="ru-RU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Times New Roman" panose="02020603050405020304" pitchFamily="18" charset="0"/>
              </a:rPr>
              <a:t>.2. </a:t>
            </a:r>
            <a:r>
              <a:rPr lang="ru-RU" sz="20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Times New Roman" panose="02020603050405020304" pitchFamily="18" charset="0"/>
              </a:rPr>
              <a:t>И</a:t>
            </a:r>
            <a:r>
              <a:rPr lang="ru-RU" sz="20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Times New Roman" panose="02020603050405020304" pitchFamily="18" charset="0"/>
              </a:rPr>
              <a:t>зграждане</a:t>
            </a:r>
            <a:r>
              <a:rPr lang="ru-RU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ru-RU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Times New Roman" panose="02020603050405020304" pitchFamily="18" charset="0"/>
              </a:rPr>
              <a:t>на </a:t>
            </a:r>
            <a:r>
              <a:rPr lang="ru-RU" sz="20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Times New Roman" panose="02020603050405020304" pitchFamily="18" charset="0"/>
              </a:rPr>
              <a:t>реална</a:t>
            </a:r>
            <a:r>
              <a:rPr lang="ru-RU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Times New Roman" panose="02020603050405020304" pitchFamily="18" charset="0"/>
              </a:rPr>
              <a:t>конкурентна</a:t>
            </a:r>
            <a:r>
              <a:rPr lang="ru-RU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ru-RU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Times New Roman" panose="02020603050405020304" pitchFamily="18" charset="0"/>
              </a:rPr>
              <a:t>среда,</a:t>
            </a:r>
            <a:endParaRPr lang="ru-RU" sz="2000" dirty="0" smtClean="0">
              <a:solidFill>
                <a:schemeClr val="tx1">
                  <a:lumMod val="65000"/>
                  <a:lumOff val="35000"/>
                </a:schemeClr>
              </a:solidFill>
              <a:latin typeface="+mj-lt"/>
              <a:cs typeface="Times New Roman" panose="02020603050405020304" pitchFamily="18" charset="0"/>
            </a:endParaRPr>
          </a:p>
          <a:p>
            <a:pPr marL="0" indent="0">
              <a:buNone/>
              <a:defRPr/>
            </a:pPr>
            <a:r>
              <a:rPr lang="ru-RU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Times New Roman" panose="02020603050405020304" pitchFamily="18" charset="0"/>
              </a:rPr>
              <a:t>2</a:t>
            </a:r>
            <a:r>
              <a:rPr lang="ru-RU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Times New Roman" panose="02020603050405020304" pitchFamily="18" charset="0"/>
              </a:rPr>
              <a:t>.3. </a:t>
            </a:r>
            <a:r>
              <a:rPr lang="ru-RU" sz="20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Times New Roman" panose="02020603050405020304" pitchFamily="18" charset="0"/>
              </a:rPr>
              <a:t>О</a:t>
            </a:r>
            <a:r>
              <a:rPr lang="ru-RU" sz="20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Times New Roman" panose="02020603050405020304" pitchFamily="18" charset="0"/>
              </a:rPr>
              <a:t>сигуряване</a:t>
            </a:r>
            <a:r>
              <a:rPr lang="ru-RU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ru-RU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Times New Roman" panose="02020603050405020304" pitchFamily="18" charset="0"/>
              </a:rPr>
              <a:t>на </a:t>
            </a:r>
            <a:r>
              <a:rPr lang="ru-RU" sz="20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Times New Roman" panose="02020603050405020304" pitchFamily="18" charset="0"/>
              </a:rPr>
              <a:t>по-широк</a:t>
            </a:r>
            <a:r>
              <a:rPr lang="ru-RU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Times New Roman" panose="02020603050405020304" pitchFamily="18" charset="0"/>
              </a:rPr>
              <a:t> и равен </a:t>
            </a:r>
            <a:r>
              <a:rPr lang="ru-RU" sz="20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Times New Roman" panose="02020603050405020304" pitchFamily="18" charset="0"/>
              </a:rPr>
              <a:t>достъп</a:t>
            </a:r>
            <a:r>
              <a:rPr lang="ru-RU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Times New Roman" panose="02020603050405020304" pitchFamily="18" charset="0"/>
              </a:rPr>
              <a:t> до </a:t>
            </a:r>
            <a:r>
              <a:rPr lang="ru-RU" sz="20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Times New Roman" panose="02020603050405020304" pitchFamily="18" charset="0"/>
              </a:rPr>
              <a:t>пазара</a:t>
            </a:r>
            <a:r>
              <a:rPr lang="ru-RU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Times New Roman" panose="02020603050405020304" pitchFamily="18" charset="0"/>
              </a:rPr>
              <a:t> по отношение на </a:t>
            </a:r>
            <a:r>
              <a:rPr lang="ru-RU" sz="20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Times New Roman" panose="02020603050405020304" pitchFamily="18" charset="0"/>
              </a:rPr>
              <a:t>всички</a:t>
            </a:r>
            <a:r>
              <a:rPr lang="ru-RU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Times New Roman" panose="02020603050405020304" pitchFamily="18" charset="0"/>
              </a:rPr>
              <a:t>участници</a:t>
            </a:r>
            <a:endParaRPr lang="ru-RU" sz="2000" dirty="0" smtClean="0">
              <a:solidFill>
                <a:schemeClr val="tx1">
                  <a:lumMod val="65000"/>
                  <a:lumOff val="35000"/>
                </a:schemeClr>
              </a:solidFill>
              <a:latin typeface="+mj-lt"/>
              <a:cs typeface="Times New Roman" panose="02020603050405020304" pitchFamily="18" charset="0"/>
            </a:endParaRPr>
          </a:p>
          <a:p>
            <a:pPr marL="0" indent="0">
              <a:buNone/>
              <a:defRPr/>
            </a:pPr>
            <a:r>
              <a:rPr lang="ru-RU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Times New Roman" panose="02020603050405020304" pitchFamily="18" charset="0"/>
              </a:rPr>
              <a:t>2</a:t>
            </a:r>
            <a:r>
              <a:rPr lang="ru-RU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Times New Roman" panose="02020603050405020304" pitchFamily="18" charset="0"/>
              </a:rPr>
              <a:t>.4. Защита </a:t>
            </a:r>
            <a:r>
              <a:rPr lang="ru-RU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Times New Roman" panose="02020603050405020304" pitchFamily="18" charset="0"/>
              </a:rPr>
              <a:t>на </a:t>
            </a:r>
            <a:r>
              <a:rPr lang="ru-RU" sz="20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Times New Roman" panose="02020603050405020304" pitchFamily="18" charset="0"/>
              </a:rPr>
              <a:t>общите</a:t>
            </a:r>
            <a:r>
              <a:rPr lang="ru-RU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Times New Roman" panose="02020603050405020304" pitchFamily="18" charset="0"/>
              </a:rPr>
              <a:t>интереси</a:t>
            </a:r>
            <a:r>
              <a:rPr lang="ru-RU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Times New Roman" panose="02020603050405020304" pitchFamily="18" charset="0"/>
              </a:rPr>
              <a:t>на</a:t>
            </a:r>
            <a:r>
              <a:rPr lang="ru-RU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Times New Roman" panose="02020603050405020304" pitchFamily="18" charset="0"/>
              </a:rPr>
              <a:t>търговците</a:t>
            </a:r>
            <a:r>
              <a:rPr lang="ru-RU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Times New Roman" panose="02020603050405020304" pitchFamily="18" charset="0"/>
              </a:rPr>
              <a:t>на</a:t>
            </a:r>
            <a:r>
              <a:rPr lang="ru-RU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Times New Roman" panose="02020603050405020304" pitchFamily="18" charset="0"/>
              </a:rPr>
              <a:t>електрическа</a:t>
            </a:r>
            <a:r>
              <a:rPr lang="ru-RU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Times New Roman" panose="02020603050405020304" pitchFamily="18" charset="0"/>
              </a:rPr>
              <a:t>енергия</a:t>
            </a:r>
            <a:r>
              <a:rPr lang="ru-RU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Times New Roman" panose="02020603050405020304" pitchFamily="18" charset="0"/>
              </a:rPr>
              <a:t>, </a:t>
            </a:r>
            <a:r>
              <a:rPr lang="ru-RU" sz="20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Times New Roman" panose="02020603050405020304" pitchFamily="18" charset="0"/>
              </a:rPr>
              <a:t>производителите</a:t>
            </a:r>
            <a:r>
              <a:rPr lang="ru-RU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Times New Roman" panose="02020603050405020304" pitchFamily="18" charset="0"/>
              </a:rPr>
              <a:t> и </a:t>
            </a:r>
            <a:r>
              <a:rPr lang="ru-RU" sz="20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Times New Roman" panose="02020603050405020304" pitchFamily="18" charset="0"/>
              </a:rPr>
              <a:t>потребителите</a:t>
            </a:r>
            <a:r>
              <a:rPr lang="ru-RU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ru-RU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Times New Roman" panose="02020603050405020304" pitchFamily="18" charset="0"/>
              </a:rPr>
              <a:t>на </a:t>
            </a:r>
            <a:r>
              <a:rPr lang="ru-RU" sz="20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Times New Roman" panose="02020603050405020304" pitchFamily="18" charset="0"/>
              </a:rPr>
              <a:t>свободния</a:t>
            </a:r>
            <a:r>
              <a:rPr lang="ru-RU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Times New Roman" panose="02020603050405020304" pitchFamily="18" charset="0"/>
              </a:rPr>
              <a:t>пазар</a:t>
            </a:r>
            <a:r>
              <a:rPr lang="ru-RU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Times New Roman" panose="02020603050405020304" pitchFamily="18" charset="0"/>
              </a:rPr>
              <a:t>на</a:t>
            </a:r>
            <a:r>
              <a:rPr lang="ru-RU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Times New Roman" panose="02020603050405020304" pitchFamily="18" charset="0"/>
              </a:rPr>
              <a:t>електрическа</a:t>
            </a:r>
            <a:r>
              <a:rPr lang="ru-RU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Times New Roman" panose="02020603050405020304" pitchFamily="18" charset="0"/>
              </a:rPr>
              <a:t>енергия</a:t>
            </a:r>
            <a:r>
              <a:rPr lang="ru-RU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Times New Roman" panose="02020603050405020304" pitchFamily="18" charset="0"/>
              </a:rPr>
              <a:t> в </a:t>
            </a:r>
            <a:r>
              <a:rPr lang="ru-RU" sz="20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Times New Roman" panose="02020603050405020304" pitchFamily="18" charset="0"/>
              </a:rPr>
              <a:t>България</a:t>
            </a:r>
            <a:endParaRPr lang="ru-RU" sz="2000" dirty="0" smtClean="0">
              <a:solidFill>
                <a:schemeClr val="tx1">
                  <a:lumMod val="65000"/>
                  <a:lumOff val="35000"/>
                </a:schemeClr>
              </a:solidFill>
              <a:latin typeface="+mj-lt"/>
              <a:cs typeface="Times New Roman" panose="02020603050405020304" pitchFamily="18" charset="0"/>
            </a:endParaRPr>
          </a:p>
          <a:p>
            <a:pPr marL="0" indent="0">
              <a:buNone/>
              <a:defRPr/>
            </a:pPr>
            <a:endParaRPr lang="en-US" sz="1700" dirty="0" smtClean="0">
              <a:solidFill>
                <a:schemeClr val="tx1">
                  <a:lumMod val="65000"/>
                  <a:lumOff val="35000"/>
                </a:schemeClr>
              </a:solidFill>
              <a:latin typeface="+mj-lt"/>
              <a:cs typeface="Times New Roman" panose="02020603050405020304" pitchFamily="18" charset="0"/>
            </a:endParaRPr>
          </a:p>
          <a:p>
            <a:pPr marL="0" indent="0">
              <a:buNone/>
              <a:defRPr/>
            </a:pPr>
            <a:endParaRPr lang="en-US" sz="1700" dirty="0" smtClean="0">
              <a:solidFill>
                <a:schemeClr val="tx1">
                  <a:lumMod val="65000"/>
                  <a:lumOff val="35000"/>
                </a:schemeClr>
              </a:solidFill>
              <a:latin typeface="+mj-lt"/>
              <a:cs typeface="Times New Roman" panose="02020603050405020304" pitchFamily="18" charset="0"/>
            </a:endParaRPr>
          </a:p>
          <a:p>
            <a:pPr marL="0" indent="0">
              <a:buNone/>
              <a:defRPr/>
            </a:pPr>
            <a:r>
              <a:rPr lang="bg-BG" sz="17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Times New Roman" panose="02020603050405020304" pitchFamily="18" charset="0"/>
              </a:rPr>
              <a:t> </a:t>
            </a:r>
            <a:endParaRPr lang="bg-BG" sz="1700" dirty="0" smtClean="0">
              <a:solidFill>
                <a:schemeClr val="tx1">
                  <a:lumMod val="65000"/>
                  <a:lumOff val="35000"/>
                </a:schemeClr>
              </a:solidFill>
              <a:latin typeface="+mj-lt"/>
              <a:cs typeface="Times New Roman" panose="02020603050405020304" pitchFamily="18" charset="0"/>
            </a:endParaRPr>
          </a:p>
          <a:p>
            <a:pPr marL="457200" indent="-457200">
              <a:buClr>
                <a:srgbClr val="0099FF"/>
              </a:buClr>
              <a:buNone/>
              <a:defRPr/>
            </a:pPr>
            <a:endParaRPr lang="en-US" sz="1500" dirty="0" smtClean="0">
              <a:solidFill>
                <a:schemeClr val="tx1">
                  <a:lumMod val="65000"/>
                  <a:lumOff val="35000"/>
                </a:schemeClr>
              </a:solidFill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5877272"/>
            <a:ext cx="9144000" cy="980728"/>
          </a:xfrm>
          <a:prstGeom prst="rect">
            <a:avLst/>
          </a:prstGeom>
          <a:solidFill>
            <a:srgbClr val="0038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sp>
        <p:nvSpPr>
          <p:cNvPr id="5" name="TextBox 4"/>
          <p:cNvSpPr txBox="1"/>
          <p:nvPr/>
        </p:nvSpPr>
        <p:spPr>
          <a:xfrm>
            <a:off x="2627784" y="5949280"/>
            <a:ext cx="4032448" cy="8156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chemeClr val="bg1"/>
                </a:solidFill>
                <a:latin typeface="+mj-lt"/>
                <a:ea typeface="Tahoma" panose="020B0604030504040204" pitchFamily="34" charset="0"/>
                <a:cs typeface="Microsoft Sans Serif" panose="020B0604020202020204" pitchFamily="34" charset="0"/>
              </a:rPr>
              <a:t>office@asep.bg</a:t>
            </a:r>
          </a:p>
          <a:p>
            <a:pPr algn="ctr"/>
            <a:r>
              <a:rPr lang="en-US" sz="1100" dirty="0">
                <a:solidFill>
                  <a:schemeClr val="bg1"/>
                </a:solidFill>
                <a:latin typeface="+mj-lt"/>
                <a:ea typeface="Tahoma" panose="020B0604030504040204" pitchFamily="34" charset="0"/>
                <a:cs typeface="Microsoft Sans Serif" panose="020B0604020202020204" pitchFamily="34" charset="0"/>
              </a:rPr>
              <a:t>00359 887 319 290</a:t>
            </a:r>
          </a:p>
          <a:p>
            <a:pPr algn="ctr"/>
            <a:r>
              <a:rPr lang="en-US" sz="1100" dirty="0">
                <a:solidFill>
                  <a:schemeClr val="bg1"/>
                </a:solidFill>
                <a:latin typeface="+mj-lt"/>
                <a:ea typeface="Tahoma" panose="020B0604030504040204" pitchFamily="34" charset="0"/>
                <a:cs typeface="Microsoft Sans Serif" panose="020B0604020202020204" pitchFamily="34" charset="0"/>
              </a:rPr>
              <a:t>Bulgaria, Sofia 1000, 5 </a:t>
            </a:r>
            <a:r>
              <a:rPr lang="en-US" sz="1100" dirty="0" err="1">
                <a:solidFill>
                  <a:schemeClr val="bg1"/>
                </a:solidFill>
                <a:latin typeface="+mj-lt"/>
                <a:ea typeface="Tahoma" panose="020B0604030504040204" pitchFamily="34" charset="0"/>
                <a:cs typeface="Microsoft Sans Serif" panose="020B0604020202020204" pitchFamily="34" charset="0"/>
              </a:rPr>
              <a:t>Kniaz</a:t>
            </a:r>
            <a:r>
              <a:rPr lang="en-US" sz="1100" dirty="0">
                <a:solidFill>
                  <a:schemeClr val="bg1"/>
                </a:solidFill>
                <a:latin typeface="+mj-lt"/>
                <a:ea typeface="Tahoma" panose="020B0604030504040204" pitchFamily="34" charset="0"/>
                <a:cs typeface="Microsoft Sans Serif" panose="020B0604020202020204" pitchFamily="34" charset="0"/>
              </a:rPr>
              <a:t> Al. </a:t>
            </a:r>
            <a:r>
              <a:rPr lang="en-US" sz="1100" dirty="0" err="1">
                <a:solidFill>
                  <a:schemeClr val="bg1"/>
                </a:solidFill>
                <a:latin typeface="+mj-lt"/>
                <a:ea typeface="Tahoma" panose="020B0604030504040204" pitchFamily="34" charset="0"/>
                <a:cs typeface="Microsoft Sans Serif" panose="020B0604020202020204" pitchFamily="34" charset="0"/>
              </a:rPr>
              <a:t>Dondukov</a:t>
            </a:r>
            <a:r>
              <a:rPr lang="en-US" sz="1100" dirty="0">
                <a:solidFill>
                  <a:schemeClr val="bg1"/>
                </a:solidFill>
                <a:latin typeface="+mj-lt"/>
                <a:ea typeface="Tahoma" panose="020B0604030504040204" pitchFamily="34" charset="0"/>
                <a:cs typeface="Microsoft Sans Serif" panose="020B0604020202020204" pitchFamily="34" charset="0"/>
              </a:rPr>
              <a:t> Blvd., </a:t>
            </a:r>
            <a:r>
              <a:rPr lang="en-US" sz="1100" dirty="0" err="1">
                <a:solidFill>
                  <a:schemeClr val="bg1"/>
                </a:solidFill>
                <a:latin typeface="+mj-lt"/>
                <a:ea typeface="Tahoma" panose="020B0604030504040204" pitchFamily="34" charset="0"/>
                <a:cs typeface="Microsoft Sans Serif" panose="020B0604020202020204" pitchFamily="34" charset="0"/>
              </a:rPr>
              <a:t>Entr</a:t>
            </a:r>
            <a:r>
              <a:rPr lang="en-US" sz="1100" dirty="0">
                <a:solidFill>
                  <a:schemeClr val="bg1"/>
                </a:solidFill>
                <a:latin typeface="+mj-lt"/>
                <a:ea typeface="Tahoma" panose="020B0604030504040204" pitchFamily="34" charset="0"/>
                <a:cs typeface="Microsoft Sans Serif" panose="020B0604020202020204" pitchFamily="34" charset="0"/>
              </a:rPr>
              <a:t>. B, Apt. 7</a:t>
            </a:r>
          </a:p>
          <a:p>
            <a:pPr algn="ctr"/>
            <a:r>
              <a:rPr lang="en-US" sz="1300" dirty="0" smtClean="0">
                <a:solidFill>
                  <a:schemeClr val="bg1"/>
                </a:solidFill>
                <a:latin typeface="+mj-lt"/>
                <a:ea typeface="Tahoma" panose="020B0604030504040204" pitchFamily="34" charset="0"/>
                <a:cs typeface="Microsoft Sans Serif" panose="020B0604020202020204" pitchFamily="34" charset="0"/>
              </a:rPr>
              <a:t>www.asep.bg</a:t>
            </a:r>
            <a:endParaRPr lang="bg-BG" sz="1300" dirty="0">
              <a:solidFill>
                <a:schemeClr val="bg1"/>
              </a:solidFill>
              <a:latin typeface="+mj-lt"/>
              <a:ea typeface="Tahoma" panose="020B0604030504040204" pitchFamily="34" charset="0"/>
              <a:cs typeface="Microsoft Sans Serif" panose="020B0604020202020204" pitchFamily="34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524328" y="5581798"/>
            <a:ext cx="1304926" cy="871538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467544" y="6237312"/>
            <a:ext cx="64807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sz="1000" dirty="0" smtClean="0">
                <a:solidFill>
                  <a:srgbClr val="00B0F0"/>
                </a:solidFill>
              </a:rPr>
              <a:t>2/6</a:t>
            </a:r>
            <a:endParaRPr lang="bg-BG" sz="1000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25921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bg-BG" dirty="0" smtClean="0">
                <a:solidFill>
                  <a:srgbClr val="003882"/>
                </a:solidFill>
              </a:rPr>
              <a:t>Асоциация свободен енергиен пазар (АСЕП)</a:t>
            </a:r>
            <a:endParaRPr lang="bg-BG" dirty="0">
              <a:solidFill>
                <a:srgbClr val="00388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845023"/>
          </a:xfrm>
        </p:spPr>
        <p:txBody>
          <a:bodyPr>
            <a:noAutofit/>
          </a:bodyPr>
          <a:lstStyle/>
          <a:p>
            <a:pPr marL="457200" indent="-457200">
              <a:buNone/>
              <a:defRPr/>
            </a:pPr>
            <a:r>
              <a:rPr lang="bg-BG" sz="2200" b="1" dirty="0" smtClean="0">
                <a:solidFill>
                  <a:srgbClr val="003882"/>
                </a:solidFill>
                <a:latin typeface="+mj-lt"/>
                <a:cs typeface="Times New Roman" panose="02020603050405020304" pitchFamily="18" charset="0"/>
              </a:rPr>
              <a:t>3. Дейност</a:t>
            </a:r>
            <a:r>
              <a:rPr lang="en-US" sz="2000" dirty="0" smtClean="0">
                <a:solidFill>
                  <a:srgbClr val="00B0F0"/>
                </a:solidFill>
                <a:latin typeface="+mj-lt"/>
                <a:cs typeface="Times New Roman" panose="02020603050405020304" pitchFamily="18" charset="0"/>
              </a:rPr>
              <a:t/>
            </a:r>
            <a:br>
              <a:rPr lang="en-US" sz="2000" dirty="0" smtClean="0">
                <a:solidFill>
                  <a:srgbClr val="00B0F0"/>
                </a:solidFill>
                <a:latin typeface="+mj-lt"/>
                <a:cs typeface="Times New Roman" panose="02020603050405020304" pitchFamily="18" charset="0"/>
              </a:rPr>
            </a:br>
            <a:endParaRPr lang="bg-BG" sz="2000" dirty="0" smtClean="0">
              <a:solidFill>
                <a:srgbClr val="00B0F0"/>
              </a:solidFill>
              <a:latin typeface="+mj-lt"/>
              <a:cs typeface="Times New Roman" panose="02020603050405020304" pitchFamily="18" charset="0"/>
            </a:endParaRPr>
          </a:p>
          <a:p>
            <a:pPr marL="0" indent="0">
              <a:buNone/>
              <a:defRPr/>
            </a:pPr>
            <a:r>
              <a:rPr lang="ru-RU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Times New Roman" panose="02020603050405020304" pitchFamily="18" charset="0"/>
              </a:rPr>
              <a:t>1.1. </a:t>
            </a:r>
            <a:r>
              <a:rPr lang="ru-RU" sz="20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Times New Roman" panose="02020603050405020304" pitchFamily="18" charset="0"/>
              </a:rPr>
              <a:t>П</a:t>
            </a:r>
            <a:r>
              <a:rPr lang="ru-RU" sz="20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Times New Roman" panose="02020603050405020304" pitchFamily="18" charset="0"/>
              </a:rPr>
              <a:t>редставителство</a:t>
            </a:r>
            <a:r>
              <a:rPr lang="ru-RU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Times New Roman" panose="02020603050405020304" pitchFamily="18" charset="0"/>
              </a:rPr>
              <a:t> пред </a:t>
            </a:r>
            <a:r>
              <a:rPr lang="ru-RU" sz="20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Times New Roman" panose="02020603050405020304" pitchFamily="18" charset="0"/>
              </a:rPr>
              <a:t>държавни</a:t>
            </a:r>
            <a:r>
              <a:rPr lang="ru-RU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Times New Roman" panose="02020603050405020304" pitchFamily="18" charset="0"/>
              </a:rPr>
              <a:t>органи</a:t>
            </a:r>
            <a:r>
              <a:rPr lang="ru-RU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Times New Roman" panose="02020603050405020304" pitchFamily="18" charset="0"/>
              </a:rPr>
              <a:t> и институции, </a:t>
            </a:r>
            <a:r>
              <a:rPr lang="ru-RU" sz="20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Times New Roman" panose="02020603050405020304" pitchFamily="18" charset="0"/>
              </a:rPr>
              <a:t>национални</a:t>
            </a:r>
            <a:r>
              <a:rPr lang="ru-RU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Times New Roman" panose="02020603050405020304" pitchFamily="18" charset="0"/>
              </a:rPr>
              <a:t>обществени</a:t>
            </a:r>
            <a:r>
              <a:rPr lang="ru-RU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Times New Roman" panose="02020603050405020304" pitchFamily="18" charset="0"/>
              </a:rPr>
              <a:t> организации и </a:t>
            </a:r>
            <a:r>
              <a:rPr lang="ru-RU" sz="20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Times New Roman" panose="02020603050405020304" pitchFamily="18" charset="0"/>
              </a:rPr>
              <a:t>международни</a:t>
            </a:r>
            <a:r>
              <a:rPr lang="ru-RU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ru-RU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Times New Roman" panose="02020603050405020304" pitchFamily="18" charset="0"/>
              </a:rPr>
              <a:t>организации</a:t>
            </a:r>
          </a:p>
          <a:p>
            <a:pPr marL="0" indent="0">
              <a:buNone/>
              <a:defRPr/>
            </a:pPr>
            <a:r>
              <a:rPr lang="ru-RU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Times New Roman" panose="02020603050405020304" pitchFamily="18" charset="0"/>
              </a:rPr>
              <a:t>1.2. </a:t>
            </a:r>
            <a:r>
              <a:rPr lang="ru-RU" sz="20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Times New Roman" panose="02020603050405020304" pitchFamily="18" charset="0"/>
              </a:rPr>
              <a:t>Сътрудничество</a:t>
            </a:r>
            <a:r>
              <a:rPr lang="ru-RU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ru-RU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Times New Roman" panose="02020603050405020304" pitchFamily="18" charset="0"/>
              </a:rPr>
              <a:t>на </a:t>
            </a:r>
            <a:r>
              <a:rPr lang="ru-RU" sz="20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Times New Roman" panose="02020603050405020304" pitchFamily="18" charset="0"/>
              </a:rPr>
              <a:t>институциите</a:t>
            </a:r>
            <a:r>
              <a:rPr lang="ru-RU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Times New Roman" panose="02020603050405020304" pitchFamily="18" charset="0"/>
              </a:rPr>
              <a:t> в </a:t>
            </a:r>
            <a:r>
              <a:rPr lang="ru-RU" sz="20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Times New Roman" panose="02020603050405020304" pitchFamily="18" charset="0"/>
              </a:rPr>
              <a:t>стремежа</a:t>
            </a:r>
            <a:r>
              <a:rPr lang="ru-RU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Times New Roman" panose="02020603050405020304" pitchFamily="18" charset="0"/>
              </a:rPr>
              <a:t> им </a:t>
            </a:r>
            <a:r>
              <a:rPr lang="ru-RU" sz="20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Times New Roman" panose="02020603050405020304" pitchFamily="18" charset="0"/>
              </a:rPr>
              <a:t>към</a:t>
            </a:r>
            <a:r>
              <a:rPr lang="ru-RU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Times New Roman" panose="02020603050405020304" pitchFamily="18" charset="0"/>
              </a:rPr>
              <a:t>неговото</a:t>
            </a:r>
            <a:r>
              <a:rPr lang="ru-RU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Times New Roman" panose="02020603050405020304" pitchFamily="18" charset="0"/>
              </a:rPr>
              <a:t>изграждане</a:t>
            </a:r>
            <a:r>
              <a:rPr lang="ru-RU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Times New Roman" panose="02020603050405020304" pitchFamily="18" charset="0"/>
              </a:rPr>
              <a:t> и </a:t>
            </a:r>
            <a:r>
              <a:rPr lang="ru-RU" sz="20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Times New Roman" panose="02020603050405020304" pitchFamily="18" charset="0"/>
              </a:rPr>
              <a:t>усъвършенстването</a:t>
            </a:r>
            <a:r>
              <a:rPr lang="ru-RU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Times New Roman" panose="02020603050405020304" pitchFamily="18" charset="0"/>
              </a:rPr>
              <a:t> на </a:t>
            </a:r>
            <a:r>
              <a:rPr lang="ru-RU" sz="20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Times New Roman" panose="02020603050405020304" pitchFamily="18" charset="0"/>
              </a:rPr>
              <a:t>правната</a:t>
            </a:r>
            <a:r>
              <a:rPr lang="ru-RU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Times New Roman" panose="02020603050405020304" pitchFamily="18" charset="0"/>
              </a:rPr>
              <a:t>му</a:t>
            </a:r>
            <a:r>
              <a:rPr lang="ru-RU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Times New Roman" panose="02020603050405020304" pitchFamily="18" charset="0"/>
              </a:rPr>
              <a:t> рамка</a:t>
            </a:r>
            <a:endParaRPr lang="ru-RU" sz="2000" dirty="0" smtClean="0">
              <a:solidFill>
                <a:schemeClr val="tx1">
                  <a:lumMod val="65000"/>
                  <a:lumOff val="35000"/>
                </a:schemeClr>
              </a:solidFill>
              <a:latin typeface="+mj-lt"/>
              <a:cs typeface="Times New Roman" panose="02020603050405020304" pitchFamily="18" charset="0"/>
            </a:endParaRPr>
          </a:p>
          <a:p>
            <a:pPr marL="0" indent="0">
              <a:buNone/>
              <a:defRPr/>
            </a:pPr>
            <a:r>
              <a:rPr lang="ru-RU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Times New Roman" panose="02020603050405020304" pitchFamily="18" charset="0"/>
              </a:rPr>
              <a:t>1.3. </a:t>
            </a:r>
            <a:r>
              <a:rPr lang="ru-RU" sz="20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Times New Roman" panose="02020603050405020304" pitchFamily="18" charset="0"/>
              </a:rPr>
              <a:t>О</a:t>
            </a:r>
            <a:r>
              <a:rPr lang="ru-RU" sz="20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Times New Roman" panose="02020603050405020304" pitchFamily="18" charset="0"/>
              </a:rPr>
              <a:t>рганизиране</a:t>
            </a:r>
            <a:r>
              <a:rPr lang="ru-RU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ru-RU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Times New Roman" panose="02020603050405020304" pitchFamily="18" charset="0"/>
              </a:rPr>
              <a:t>на </a:t>
            </a:r>
            <a:r>
              <a:rPr lang="ru-RU" sz="20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Times New Roman" panose="02020603050405020304" pitchFamily="18" charset="0"/>
              </a:rPr>
              <a:t>срещи</a:t>
            </a:r>
            <a:r>
              <a:rPr lang="ru-RU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Times New Roman" panose="02020603050405020304" pitchFamily="18" charset="0"/>
              </a:rPr>
              <a:t>, </a:t>
            </a:r>
            <a:r>
              <a:rPr lang="ru-RU" sz="20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Times New Roman" panose="02020603050405020304" pitchFamily="18" charset="0"/>
              </a:rPr>
              <a:t>семинари</a:t>
            </a:r>
            <a:r>
              <a:rPr lang="ru-RU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Times New Roman" panose="02020603050405020304" pitchFamily="18" charset="0"/>
              </a:rPr>
              <a:t>, </a:t>
            </a:r>
            <a:r>
              <a:rPr lang="ru-RU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Times New Roman" panose="02020603050405020304" pitchFamily="18" charset="0"/>
              </a:rPr>
              <a:t>конференции и </a:t>
            </a:r>
            <a:r>
              <a:rPr lang="ru-RU" sz="20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Times New Roman" panose="02020603050405020304" pitchFamily="18" charset="0"/>
              </a:rPr>
              <a:t>уъркошопове</a:t>
            </a:r>
            <a:r>
              <a:rPr lang="ru-RU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Times New Roman" panose="02020603050405020304" pitchFamily="18" charset="0"/>
              </a:rPr>
              <a:t> </a:t>
            </a:r>
            <a:endParaRPr lang="ru-RU" sz="2000" dirty="0" smtClean="0">
              <a:solidFill>
                <a:schemeClr val="tx1">
                  <a:lumMod val="65000"/>
                  <a:lumOff val="35000"/>
                </a:schemeClr>
              </a:solidFill>
              <a:latin typeface="+mj-lt"/>
              <a:cs typeface="Times New Roman" panose="02020603050405020304" pitchFamily="18" charset="0"/>
            </a:endParaRPr>
          </a:p>
          <a:p>
            <a:pPr marL="0" indent="0">
              <a:buNone/>
              <a:defRPr/>
            </a:pPr>
            <a:r>
              <a:rPr lang="ru-RU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Times New Roman" panose="02020603050405020304" pitchFamily="18" charset="0"/>
              </a:rPr>
              <a:t>1.4. </a:t>
            </a:r>
            <a:r>
              <a:rPr lang="ru-RU" sz="20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Times New Roman" panose="02020603050405020304" pitchFamily="18" charset="0"/>
              </a:rPr>
              <a:t>Улесняване</a:t>
            </a:r>
            <a:r>
              <a:rPr lang="ru-RU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Times New Roman" panose="02020603050405020304" pitchFamily="18" charset="0"/>
              </a:rPr>
              <a:t> на </a:t>
            </a:r>
            <a:r>
              <a:rPr lang="ru-RU" sz="20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Times New Roman" panose="02020603050405020304" pitchFamily="18" charset="0"/>
              </a:rPr>
              <a:t>комуникацията</a:t>
            </a:r>
            <a:r>
              <a:rPr lang="ru-RU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Times New Roman" panose="02020603050405020304" pitchFamily="18" charset="0"/>
              </a:rPr>
              <a:t> между </a:t>
            </a:r>
            <a:r>
              <a:rPr lang="ru-RU" sz="20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Times New Roman" panose="02020603050405020304" pitchFamily="18" charset="0"/>
              </a:rPr>
              <a:t>отделните</a:t>
            </a:r>
            <a:r>
              <a:rPr lang="ru-RU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Times New Roman" panose="02020603050405020304" pitchFamily="18" charset="0"/>
              </a:rPr>
              <a:t>участници</a:t>
            </a:r>
            <a:r>
              <a:rPr lang="ru-RU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Times New Roman" panose="02020603050405020304" pitchFamily="18" charset="0"/>
              </a:rPr>
              <a:t> на </a:t>
            </a:r>
            <a:r>
              <a:rPr lang="ru-RU" sz="20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Times New Roman" panose="02020603050405020304" pitchFamily="18" charset="0"/>
              </a:rPr>
              <a:t>пазара</a:t>
            </a:r>
            <a:r>
              <a:rPr lang="ru-RU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Times New Roman" panose="02020603050405020304" pitchFamily="18" charset="0"/>
              </a:rPr>
              <a:t> с </a:t>
            </a:r>
            <a:r>
              <a:rPr lang="ru-RU" sz="20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Times New Roman" panose="02020603050405020304" pitchFamily="18" charset="0"/>
              </a:rPr>
              <a:t>оглед</a:t>
            </a:r>
            <a:r>
              <a:rPr lang="ru-RU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Times New Roman" panose="02020603050405020304" pitchFamily="18" charset="0"/>
              </a:rPr>
              <a:t>срещането</a:t>
            </a:r>
            <a:r>
              <a:rPr lang="ru-RU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Times New Roman" panose="02020603050405020304" pitchFamily="18" charset="0"/>
              </a:rPr>
              <a:t> на </a:t>
            </a:r>
            <a:r>
              <a:rPr lang="ru-RU" sz="20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Times New Roman" panose="02020603050405020304" pitchFamily="18" charset="0"/>
              </a:rPr>
              <a:t>техните</a:t>
            </a:r>
            <a:r>
              <a:rPr lang="ru-RU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Times New Roman" panose="02020603050405020304" pitchFamily="18" charset="0"/>
              </a:rPr>
              <a:t> общи </a:t>
            </a:r>
            <a:r>
              <a:rPr lang="ru-RU" sz="20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Times New Roman" panose="02020603050405020304" pitchFamily="18" charset="0"/>
              </a:rPr>
              <a:t>интереси</a:t>
            </a:r>
            <a:r>
              <a:rPr lang="ru-RU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Times New Roman" panose="02020603050405020304" pitchFamily="18" charset="0"/>
              </a:rPr>
              <a:t>;</a:t>
            </a:r>
            <a:r>
              <a:rPr lang="ru-RU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Times New Roman" panose="02020603050405020304" pitchFamily="18" charset="0"/>
              </a:rPr>
              <a:t/>
            </a:r>
            <a:br>
              <a:rPr lang="ru-RU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Times New Roman" panose="02020603050405020304" pitchFamily="18" charset="0"/>
              </a:rPr>
            </a:br>
            <a:endParaRPr lang="ru-RU" sz="2000" dirty="0" smtClean="0">
              <a:solidFill>
                <a:schemeClr val="tx1">
                  <a:lumMod val="65000"/>
                  <a:lumOff val="35000"/>
                </a:schemeClr>
              </a:solidFill>
              <a:latin typeface="+mj-lt"/>
              <a:cs typeface="Times New Roman" panose="02020603050405020304" pitchFamily="18" charset="0"/>
            </a:endParaRPr>
          </a:p>
          <a:p>
            <a:pPr marL="0" indent="0">
              <a:buNone/>
              <a:defRPr/>
            </a:pPr>
            <a:endParaRPr lang="ru-RU" sz="1700" dirty="0" smtClean="0">
              <a:solidFill>
                <a:schemeClr val="tx1">
                  <a:lumMod val="65000"/>
                  <a:lumOff val="35000"/>
                </a:schemeClr>
              </a:solidFill>
              <a:latin typeface="+mj-lt"/>
              <a:cs typeface="Times New Roman" panose="02020603050405020304" pitchFamily="18" charset="0"/>
            </a:endParaRPr>
          </a:p>
          <a:p>
            <a:pPr marL="0" indent="0">
              <a:buNone/>
              <a:defRPr/>
            </a:pPr>
            <a:endParaRPr lang="en-US" sz="1700" dirty="0" smtClean="0">
              <a:solidFill>
                <a:schemeClr val="tx1">
                  <a:lumMod val="65000"/>
                  <a:lumOff val="35000"/>
                </a:schemeClr>
              </a:solidFill>
              <a:latin typeface="+mj-lt"/>
              <a:cs typeface="Times New Roman" panose="02020603050405020304" pitchFamily="18" charset="0"/>
            </a:endParaRPr>
          </a:p>
          <a:p>
            <a:pPr marL="0" indent="0">
              <a:buNone/>
              <a:defRPr/>
            </a:pPr>
            <a:endParaRPr lang="en-US" sz="1700" dirty="0" smtClean="0">
              <a:solidFill>
                <a:schemeClr val="tx1">
                  <a:lumMod val="65000"/>
                  <a:lumOff val="35000"/>
                </a:schemeClr>
              </a:solidFill>
              <a:latin typeface="+mj-lt"/>
              <a:cs typeface="Times New Roman" panose="02020603050405020304" pitchFamily="18" charset="0"/>
            </a:endParaRPr>
          </a:p>
          <a:p>
            <a:pPr marL="0" indent="0">
              <a:buNone/>
              <a:defRPr/>
            </a:pPr>
            <a:r>
              <a:rPr lang="bg-BG" sz="17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Times New Roman" panose="02020603050405020304" pitchFamily="18" charset="0"/>
              </a:rPr>
              <a:t> </a:t>
            </a:r>
            <a:endParaRPr lang="bg-BG" sz="1700" dirty="0" smtClean="0">
              <a:solidFill>
                <a:schemeClr val="tx1">
                  <a:lumMod val="65000"/>
                  <a:lumOff val="35000"/>
                </a:schemeClr>
              </a:solidFill>
              <a:latin typeface="+mj-lt"/>
              <a:cs typeface="Times New Roman" panose="02020603050405020304" pitchFamily="18" charset="0"/>
            </a:endParaRPr>
          </a:p>
          <a:p>
            <a:pPr marL="457200" indent="-457200">
              <a:buClr>
                <a:srgbClr val="0099FF"/>
              </a:buClr>
              <a:buNone/>
              <a:defRPr/>
            </a:pPr>
            <a:endParaRPr lang="en-US" sz="1500" dirty="0" smtClean="0">
              <a:solidFill>
                <a:schemeClr val="tx1">
                  <a:lumMod val="65000"/>
                  <a:lumOff val="35000"/>
                </a:schemeClr>
              </a:solidFill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5877272"/>
            <a:ext cx="9144000" cy="980728"/>
          </a:xfrm>
          <a:prstGeom prst="rect">
            <a:avLst/>
          </a:prstGeom>
          <a:solidFill>
            <a:srgbClr val="0038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sp>
        <p:nvSpPr>
          <p:cNvPr id="5" name="TextBox 4"/>
          <p:cNvSpPr txBox="1"/>
          <p:nvPr/>
        </p:nvSpPr>
        <p:spPr>
          <a:xfrm>
            <a:off x="2627784" y="5949280"/>
            <a:ext cx="4032448" cy="8156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chemeClr val="bg1"/>
                </a:solidFill>
                <a:latin typeface="+mj-lt"/>
                <a:ea typeface="Tahoma" panose="020B0604030504040204" pitchFamily="34" charset="0"/>
                <a:cs typeface="Microsoft Sans Serif" panose="020B0604020202020204" pitchFamily="34" charset="0"/>
              </a:rPr>
              <a:t>office@asep.bg</a:t>
            </a:r>
          </a:p>
          <a:p>
            <a:pPr algn="ctr"/>
            <a:r>
              <a:rPr lang="en-US" sz="1100" dirty="0">
                <a:solidFill>
                  <a:schemeClr val="bg1"/>
                </a:solidFill>
                <a:latin typeface="+mj-lt"/>
                <a:ea typeface="Tahoma" panose="020B0604030504040204" pitchFamily="34" charset="0"/>
                <a:cs typeface="Microsoft Sans Serif" panose="020B0604020202020204" pitchFamily="34" charset="0"/>
              </a:rPr>
              <a:t>00359 887 319 290</a:t>
            </a:r>
          </a:p>
          <a:p>
            <a:pPr algn="ctr"/>
            <a:r>
              <a:rPr lang="en-US" sz="1100" dirty="0">
                <a:solidFill>
                  <a:schemeClr val="bg1"/>
                </a:solidFill>
                <a:latin typeface="+mj-lt"/>
                <a:ea typeface="Tahoma" panose="020B0604030504040204" pitchFamily="34" charset="0"/>
                <a:cs typeface="Microsoft Sans Serif" panose="020B0604020202020204" pitchFamily="34" charset="0"/>
              </a:rPr>
              <a:t>Bulgaria, Sofia 1000, 5 </a:t>
            </a:r>
            <a:r>
              <a:rPr lang="en-US" sz="1100" dirty="0" err="1">
                <a:solidFill>
                  <a:schemeClr val="bg1"/>
                </a:solidFill>
                <a:latin typeface="+mj-lt"/>
                <a:ea typeface="Tahoma" panose="020B0604030504040204" pitchFamily="34" charset="0"/>
                <a:cs typeface="Microsoft Sans Serif" panose="020B0604020202020204" pitchFamily="34" charset="0"/>
              </a:rPr>
              <a:t>Kniaz</a:t>
            </a:r>
            <a:r>
              <a:rPr lang="en-US" sz="1100" dirty="0">
                <a:solidFill>
                  <a:schemeClr val="bg1"/>
                </a:solidFill>
                <a:latin typeface="+mj-lt"/>
                <a:ea typeface="Tahoma" panose="020B0604030504040204" pitchFamily="34" charset="0"/>
                <a:cs typeface="Microsoft Sans Serif" panose="020B0604020202020204" pitchFamily="34" charset="0"/>
              </a:rPr>
              <a:t> Al. </a:t>
            </a:r>
            <a:r>
              <a:rPr lang="en-US" sz="1100" dirty="0" err="1">
                <a:solidFill>
                  <a:schemeClr val="bg1"/>
                </a:solidFill>
                <a:latin typeface="+mj-lt"/>
                <a:ea typeface="Tahoma" panose="020B0604030504040204" pitchFamily="34" charset="0"/>
                <a:cs typeface="Microsoft Sans Serif" panose="020B0604020202020204" pitchFamily="34" charset="0"/>
              </a:rPr>
              <a:t>Dondukov</a:t>
            </a:r>
            <a:r>
              <a:rPr lang="en-US" sz="1100" dirty="0">
                <a:solidFill>
                  <a:schemeClr val="bg1"/>
                </a:solidFill>
                <a:latin typeface="+mj-lt"/>
                <a:ea typeface="Tahoma" panose="020B0604030504040204" pitchFamily="34" charset="0"/>
                <a:cs typeface="Microsoft Sans Serif" panose="020B0604020202020204" pitchFamily="34" charset="0"/>
              </a:rPr>
              <a:t> Blvd., </a:t>
            </a:r>
            <a:r>
              <a:rPr lang="en-US" sz="1100" dirty="0" err="1">
                <a:solidFill>
                  <a:schemeClr val="bg1"/>
                </a:solidFill>
                <a:latin typeface="+mj-lt"/>
                <a:ea typeface="Tahoma" panose="020B0604030504040204" pitchFamily="34" charset="0"/>
                <a:cs typeface="Microsoft Sans Serif" panose="020B0604020202020204" pitchFamily="34" charset="0"/>
              </a:rPr>
              <a:t>Entr</a:t>
            </a:r>
            <a:r>
              <a:rPr lang="en-US" sz="1100" dirty="0">
                <a:solidFill>
                  <a:schemeClr val="bg1"/>
                </a:solidFill>
                <a:latin typeface="+mj-lt"/>
                <a:ea typeface="Tahoma" panose="020B0604030504040204" pitchFamily="34" charset="0"/>
                <a:cs typeface="Microsoft Sans Serif" panose="020B0604020202020204" pitchFamily="34" charset="0"/>
              </a:rPr>
              <a:t>. B, Apt. 7</a:t>
            </a:r>
          </a:p>
          <a:p>
            <a:pPr algn="ctr"/>
            <a:r>
              <a:rPr lang="en-US" sz="1300" dirty="0" smtClean="0">
                <a:solidFill>
                  <a:schemeClr val="bg1"/>
                </a:solidFill>
                <a:latin typeface="+mj-lt"/>
                <a:ea typeface="Tahoma" panose="020B0604030504040204" pitchFamily="34" charset="0"/>
                <a:cs typeface="Microsoft Sans Serif" panose="020B0604020202020204" pitchFamily="34" charset="0"/>
              </a:rPr>
              <a:t>www.asep.bg</a:t>
            </a:r>
            <a:endParaRPr lang="bg-BG" sz="1300" dirty="0">
              <a:solidFill>
                <a:schemeClr val="bg1"/>
              </a:solidFill>
              <a:latin typeface="+mj-lt"/>
              <a:ea typeface="Tahoma" panose="020B0604030504040204" pitchFamily="34" charset="0"/>
              <a:cs typeface="Microsoft Sans Serif" panose="020B0604020202020204" pitchFamily="34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524328" y="5581798"/>
            <a:ext cx="1304926" cy="871538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467544" y="6237312"/>
            <a:ext cx="64807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sz="1000" dirty="0" smtClean="0">
                <a:solidFill>
                  <a:srgbClr val="00B0F0"/>
                </a:solidFill>
              </a:rPr>
              <a:t>3/6</a:t>
            </a:r>
            <a:endParaRPr lang="bg-BG" sz="1000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25921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bg-BG" dirty="0" smtClean="0">
                <a:solidFill>
                  <a:srgbClr val="003882"/>
                </a:solidFill>
              </a:rPr>
              <a:t>Актуални въпроси пред свободния пазар</a:t>
            </a:r>
            <a:endParaRPr lang="bg-BG" dirty="0">
              <a:solidFill>
                <a:srgbClr val="00388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845023"/>
          </a:xfrm>
        </p:spPr>
        <p:txBody>
          <a:bodyPr>
            <a:noAutofit/>
          </a:bodyPr>
          <a:lstStyle/>
          <a:p>
            <a:pPr marL="457200" indent="-457200">
              <a:buNone/>
              <a:defRPr/>
            </a:pPr>
            <a:endParaRPr lang="bg-BG" sz="2000" dirty="0" smtClean="0">
              <a:solidFill>
                <a:srgbClr val="00B0F0"/>
              </a:solidFill>
              <a:latin typeface="+mj-lt"/>
              <a:cs typeface="Times New Roman" panose="02020603050405020304" pitchFamily="18" charset="0"/>
            </a:endParaRPr>
          </a:p>
          <a:p>
            <a:pPr marL="0" indent="0">
              <a:buNone/>
              <a:defRPr/>
            </a:pPr>
            <a:r>
              <a:rPr lang="ru-RU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Times New Roman" panose="02020603050405020304" pitchFamily="18" charset="0"/>
              </a:rPr>
              <a:t>4</a:t>
            </a:r>
            <a:r>
              <a:rPr lang="ru-RU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Times New Roman" panose="02020603050405020304" pitchFamily="18" charset="0"/>
              </a:rPr>
              <a:t>.1. Цена «</a:t>
            </a:r>
            <a:r>
              <a:rPr lang="ru-RU" sz="20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Times New Roman" panose="02020603050405020304" pitchFamily="18" charset="0"/>
              </a:rPr>
              <a:t>Задължение</a:t>
            </a:r>
            <a:r>
              <a:rPr lang="ru-RU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Times New Roman" panose="02020603050405020304" pitchFamily="18" charset="0"/>
              </a:rPr>
              <a:t>към</a:t>
            </a:r>
            <a:r>
              <a:rPr lang="ru-RU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Times New Roman" panose="02020603050405020304" pitchFamily="18" charset="0"/>
              </a:rPr>
              <a:t>обществото</a:t>
            </a:r>
            <a:r>
              <a:rPr lang="ru-RU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Times New Roman" panose="02020603050405020304" pitchFamily="18" charset="0"/>
              </a:rPr>
              <a:t>»</a:t>
            </a:r>
          </a:p>
          <a:p>
            <a:pPr marL="0" indent="0">
              <a:buNone/>
              <a:defRPr/>
            </a:pPr>
            <a:endParaRPr lang="ru-RU" sz="2000" dirty="0" smtClean="0">
              <a:solidFill>
                <a:schemeClr val="tx1">
                  <a:lumMod val="65000"/>
                  <a:lumOff val="35000"/>
                </a:schemeClr>
              </a:solidFill>
              <a:latin typeface="+mj-lt"/>
              <a:cs typeface="Times New Roman" panose="02020603050405020304" pitchFamily="18" charset="0"/>
            </a:endParaRPr>
          </a:p>
          <a:p>
            <a:pPr marL="0" indent="0">
              <a:buNone/>
              <a:defRPr/>
            </a:pPr>
            <a:r>
              <a:rPr lang="ru-RU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Times New Roman" panose="02020603050405020304" pitchFamily="18" charset="0"/>
              </a:rPr>
              <a:t>4</a:t>
            </a:r>
            <a:r>
              <a:rPr lang="ru-RU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Times New Roman" panose="02020603050405020304" pitchFamily="18" charset="0"/>
              </a:rPr>
              <a:t>.2. Затруднения в </a:t>
            </a:r>
            <a:r>
              <a:rPr lang="ru-RU" sz="20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Times New Roman" panose="02020603050405020304" pitchFamily="18" charset="0"/>
              </a:rPr>
              <a:t>процеса</a:t>
            </a:r>
            <a:r>
              <a:rPr lang="ru-RU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Times New Roman" panose="02020603050405020304" pitchFamily="18" charset="0"/>
              </a:rPr>
              <a:t> по либерализация:</a:t>
            </a:r>
          </a:p>
          <a:p>
            <a:pPr marL="0" indent="0">
              <a:defRPr/>
            </a:pPr>
            <a:r>
              <a:rPr lang="ru-RU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Times New Roman" panose="02020603050405020304" pitchFamily="18" charset="0"/>
              </a:rPr>
              <a:t>липсата</a:t>
            </a:r>
            <a:r>
              <a:rPr lang="ru-RU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Times New Roman" panose="02020603050405020304" pitchFamily="18" charset="0"/>
              </a:rPr>
              <a:t> на </a:t>
            </a:r>
            <a:r>
              <a:rPr lang="ru-RU" sz="16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Times New Roman" panose="02020603050405020304" pitchFamily="18" charset="0"/>
              </a:rPr>
              <a:t>стандартни</a:t>
            </a:r>
            <a:r>
              <a:rPr lang="ru-RU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Times New Roman" panose="02020603050405020304" pitchFamily="18" charset="0"/>
              </a:rPr>
              <a:t>товарови</a:t>
            </a:r>
            <a:r>
              <a:rPr lang="ru-RU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Times New Roman" panose="02020603050405020304" pitchFamily="18" charset="0"/>
              </a:rPr>
              <a:t> профили</a:t>
            </a:r>
          </a:p>
          <a:p>
            <a:pPr marL="0" indent="0">
              <a:defRPr/>
            </a:pPr>
            <a:r>
              <a:rPr lang="ru-RU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Times New Roman" panose="02020603050405020304" pitchFamily="18" charset="0"/>
              </a:rPr>
              <a:t>изискването</a:t>
            </a:r>
            <a:r>
              <a:rPr lang="ru-RU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Times New Roman" panose="02020603050405020304" pitchFamily="18" charset="0"/>
              </a:rPr>
              <a:t> за </a:t>
            </a:r>
            <a:r>
              <a:rPr lang="ru-RU" sz="16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Times New Roman" panose="02020603050405020304" pitchFamily="18" charset="0"/>
              </a:rPr>
              <a:t>банкови</a:t>
            </a:r>
            <a:r>
              <a:rPr lang="ru-RU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Times New Roman" panose="02020603050405020304" pitchFamily="18" charset="0"/>
              </a:rPr>
              <a:t>гаранции</a:t>
            </a:r>
            <a:r>
              <a:rPr lang="ru-RU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Times New Roman" panose="02020603050405020304" pitchFamily="18" charset="0"/>
              </a:rPr>
              <a:t>към</a:t>
            </a:r>
            <a:r>
              <a:rPr lang="ru-RU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Times New Roman" panose="02020603050405020304" pitchFamily="18" charset="0"/>
              </a:rPr>
              <a:t> договорите за </a:t>
            </a:r>
            <a:r>
              <a:rPr lang="ru-RU" sz="16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Times New Roman" panose="02020603050405020304" pitchFamily="18" charset="0"/>
              </a:rPr>
              <a:t>пренос</a:t>
            </a:r>
            <a:r>
              <a:rPr lang="ru-RU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Times New Roman" panose="02020603050405020304" pitchFamily="18" charset="0"/>
              </a:rPr>
              <a:t> и </a:t>
            </a:r>
            <a:r>
              <a:rPr lang="ru-RU" sz="16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Times New Roman" panose="02020603050405020304" pitchFamily="18" charset="0"/>
              </a:rPr>
              <a:t>достъп</a:t>
            </a:r>
            <a:r>
              <a:rPr lang="ru-RU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Times New Roman" panose="02020603050405020304" pitchFamily="18" charset="0"/>
              </a:rPr>
              <a:t> </a:t>
            </a:r>
          </a:p>
          <a:p>
            <a:pPr marL="0" indent="0">
              <a:defRPr/>
            </a:pPr>
            <a:r>
              <a:rPr lang="ru-RU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Times New Roman" panose="02020603050405020304" pitchFamily="18" charset="0"/>
              </a:rPr>
              <a:t>голям</a:t>
            </a:r>
            <a:r>
              <a:rPr lang="ru-RU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Times New Roman" panose="02020603050405020304" pitchFamily="18" charset="0"/>
              </a:rPr>
              <a:t>брой</a:t>
            </a:r>
            <a:r>
              <a:rPr lang="ru-RU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Times New Roman" panose="02020603050405020304" pitchFamily="18" charset="0"/>
              </a:rPr>
              <a:t>откази</a:t>
            </a:r>
            <a:r>
              <a:rPr lang="ru-RU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Times New Roman" panose="02020603050405020304" pitchFamily="18" charset="0"/>
              </a:rPr>
              <a:t> и </a:t>
            </a:r>
            <a:r>
              <a:rPr lang="ru-RU" sz="16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Times New Roman" panose="02020603050405020304" pitchFamily="18" charset="0"/>
              </a:rPr>
              <a:t>забавяне</a:t>
            </a:r>
            <a:r>
              <a:rPr lang="ru-RU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Times New Roman" panose="02020603050405020304" pitchFamily="18" charset="0"/>
              </a:rPr>
              <a:t> на </a:t>
            </a:r>
            <a:r>
              <a:rPr lang="ru-RU" sz="16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Times New Roman" panose="02020603050405020304" pitchFamily="18" charset="0"/>
              </a:rPr>
              <a:t>процедурите</a:t>
            </a:r>
            <a:r>
              <a:rPr lang="ru-RU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Times New Roman" panose="02020603050405020304" pitchFamily="18" charset="0"/>
              </a:rPr>
              <a:t> по регистрация на потребители</a:t>
            </a:r>
          </a:p>
          <a:p>
            <a:pPr marL="0" indent="0">
              <a:buNone/>
              <a:defRPr/>
            </a:pPr>
            <a:r>
              <a:rPr lang="ru-RU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Times New Roman" panose="02020603050405020304" pitchFamily="18" charset="0"/>
              </a:rPr>
              <a:t/>
            </a:r>
            <a:br>
              <a:rPr lang="ru-RU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Times New Roman" panose="02020603050405020304" pitchFamily="18" charset="0"/>
              </a:rPr>
            </a:br>
            <a:r>
              <a:rPr lang="ru-RU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Times New Roman" panose="02020603050405020304" pitchFamily="18" charset="0"/>
              </a:rPr>
              <a:t>4</a:t>
            </a:r>
            <a:r>
              <a:rPr lang="ru-RU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Times New Roman" panose="02020603050405020304" pitchFamily="18" charset="0"/>
              </a:rPr>
              <a:t>.3. </a:t>
            </a:r>
            <a:r>
              <a:rPr lang="ru-RU" sz="20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Times New Roman" panose="02020603050405020304" pitchFamily="18" charset="0"/>
              </a:rPr>
              <a:t>Оналайн</a:t>
            </a:r>
            <a:r>
              <a:rPr lang="ru-RU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Times New Roman" panose="02020603050405020304" pitchFamily="18" charset="0"/>
              </a:rPr>
              <a:t>търгове</a:t>
            </a:r>
            <a:r>
              <a:rPr lang="ru-RU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Times New Roman" panose="02020603050405020304" pitchFamily="18" charset="0"/>
              </a:rPr>
              <a:t> – АЕЦ «</a:t>
            </a:r>
            <a:r>
              <a:rPr lang="ru-RU" sz="20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Times New Roman" panose="02020603050405020304" pitchFamily="18" charset="0"/>
              </a:rPr>
              <a:t>Козлодуй</a:t>
            </a:r>
            <a:r>
              <a:rPr lang="ru-RU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Times New Roman" panose="02020603050405020304" pitchFamily="18" charset="0"/>
              </a:rPr>
              <a:t>» (от </a:t>
            </a:r>
            <a:r>
              <a:rPr lang="ru-RU" sz="20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Times New Roman" panose="02020603050405020304" pitchFamily="18" charset="0"/>
              </a:rPr>
              <a:t>юни</a:t>
            </a:r>
            <a:r>
              <a:rPr lang="ru-RU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Times New Roman" panose="02020603050405020304" pitchFamily="18" charset="0"/>
              </a:rPr>
              <a:t> 2015г.)</a:t>
            </a:r>
          </a:p>
          <a:p>
            <a:pPr marL="0" indent="0">
              <a:buNone/>
              <a:defRPr/>
            </a:pPr>
            <a:endParaRPr lang="ru-RU" sz="2000" dirty="0" smtClean="0">
              <a:solidFill>
                <a:schemeClr val="tx1">
                  <a:lumMod val="65000"/>
                  <a:lumOff val="35000"/>
                </a:schemeClr>
              </a:solidFill>
              <a:latin typeface="+mj-lt"/>
              <a:cs typeface="Times New Roman" panose="02020603050405020304" pitchFamily="18" charset="0"/>
            </a:endParaRPr>
          </a:p>
          <a:p>
            <a:pPr marL="0" indent="0">
              <a:buNone/>
              <a:defRPr/>
            </a:pPr>
            <a:r>
              <a:rPr lang="ru-RU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Times New Roman" panose="02020603050405020304" pitchFamily="18" charset="0"/>
              </a:rPr>
              <a:t>4</a:t>
            </a:r>
            <a:r>
              <a:rPr lang="ru-RU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Times New Roman" panose="02020603050405020304" pitchFamily="18" charset="0"/>
              </a:rPr>
              <a:t>.4. ПТЕЕ</a:t>
            </a:r>
            <a:endParaRPr lang="ru-RU" sz="2000" dirty="0" smtClean="0">
              <a:solidFill>
                <a:schemeClr val="tx1">
                  <a:lumMod val="65000"/>
                  <a:lumOff val="35000"/>
                </a:schemeClr>
              </a:solidFill>
              <a:latin typeface="+mj-lt"/>
              <a:cs typeface="Times New Roman" panose="02020603050405020304" pitchFamily="18" charset="0"/>
            </a:endParaRPr>
          </a:p>
          <a:p>
            <a:pPr marL="0" indent="0">
              <a:buNone/>
              <a:defRPr/>
            </a:pPr>
            <a:endParaRPr lang="ru-RU" sz="1700" dirty="0" smtClean="0">
              <a:solidFill>
                <a:schemeClr val="tx1">
                  <a:lumMod val="65000"/>
                  <a:lumOff val="35000"/>
                </a:schemeClr>
              </a:solidFill>
              <a:latin typeface="+mj-lt"/>
              <a:cs typeface="Times New Roman" panose="02020603050405020304" pitchFamily="18" charset="0"/>
            </a:endParaRPr>
          </a:p>
          <a:p>
            <a:pPr marL="0" indent="0">
              <a:buNone/>
              <a:defRPr/>
            </a:pPr>
            <a:endParaRPr lang="en-US" sz="1700" dirty="0" smtClean="0">
              <a:solidFill>
                <a:schemeClr val="tx1">
                  <a:lumMod val="65000"/>
                  <a:lumOff val="35000"/>
                </a:schemeClr>
              </a:solidFill>
              <a:latin typeface="+mj-lt"/>
              <a:cs typeface="Times New Roman" panose="02020603050405020304" pitchFamily="18" charset="0"/>
            </a:endParaRPr>
          </a:p>
          <a:p>
            <a:pPr marL="0" indent="0">
              <a:buNone/>
              <a:defRPr/>
            </a:pPr>
            <a:endParaRPr lang="en-US" sz="1700" dirty="0" smtClean="0">
              <a:solidFill>
                <a:schemeClr val="tx1">
                  <a:lumMod val="65000"/>
                  <a:lumOff val="35000"/>
                </a:schemeClr>
              </a:solidFill>
              <a:latin typeface="+mj-lt"/>
              <a:cs typeface="Times New Roman" panose="02020603050405020304" pitchFamily="18" charset="0"/>
            </a:endParaRPr>
          </a:p>
          <a:p>
            <a:pPr marL="0" indent="0">
              <a:buNone/>
              <a:defRPr/>
            </a:pPr>
            <a:r>
              <a:rPr lang="bg-BG" sz="17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Times New Roman" panose="02020603050405020304" pitchFamily="18" charset="0"/>
              </a:rPr>
              <a:t> </a:t>
            </a:r>
            <a:endParaRPr lang="bg-BG" sz="1700" dirty="0" smtClean="0">
              <a:solidFill>
                <a:schemeClr val="tx1">
                  <a:lumMod val="65000"/>
                  <a:lumOff val="35000"/>
                </a:schemeClr>
              </a:solidFill>
              <a:latin typeface="+mj-lt"/>
              <a:cs typeface="Times New Roman" panose="02020603050405020304" pitchFamily="18" charset="0"/>
            </a:endParaRPr>
          </a:p>
          <a:p>
            <a:pPr marL="457200" indent="-457200">
              <a:buClr>
                <a:srgbClr val="0099FF"/>
              </a:buClr>
              <a:buNone/>
              <a:defRPr/>
            </a:pPr>
            <a:endParaRPr lang="en-US" sz="1500" dirty="0" smtClean="0">
              <a:solidFill>
                <a:schemeClr val="tx1">
                  <a:lumMod val="65000"/>
                  <a:lumOff val="35000"/>
                </a:schemeClr>
              </a:solidFill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5877272"/>
            <a:ext cx="9144000" cy="980728"/>
          </a:xfrm>
          <a:prstGeom prst="rect">
            <a:avLst/>
          </a:prstGeom>
          <a:solidFill>
            <a:srgbClr val="0038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sp>
        <p:nvSpPr>
          <p:cNvPr id="5" name="TextBox 4"/>
          <p:cNvSpPr txBox="1"/>
          <p:nvPr/>
        </p:nvSpPr>
        <p:spPr>
          <a:xfrm>
            <a:off x="2627784" y="5949280"/>
            <a:ext cx="4032448" cy="8156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chemeClr val="bg1"/>
                </a:solidFill>
                <a:latin typeface="+mj-lt"/>
                <a:ea typeface="Tahoma" panose="020B0604030504040204" pitchFamily="34" charset="0"/>
                <a:cs typeface="Microsoft Sans Serif" panose="020B0604020202020204" pitchFamily="34" charset="0"/>
              </a:rPr>
              <a:t>office@asep.bg</a:t>
            </a:r>
          </a:p>
          <a:p>
            <a:pPr algn="ctr"/>
            <a:r>
              <a:rPr lang="en-US" sz="1100" dirty="0">
                <a:solidFill>
                  <a:schemeClr val="bg1"/>
                </a:solidFill>
                <a:latin typeface="+mj-lt"/>
                <a:ea typeface="Tahoma" panose="020B0604030504040204" pitchFamily="34" charset="0"/>
                <a:cs typeface="Microsoft Sans Serif" panose="020B0604020202020204" pitchFamily="34" charset="0"/>
              </a:rPr>
              <a:t>00359 887 319 290</a:t>
            </a:r>
          </a:p>
          <a:p>
            <a:pPr algn="ctr"/>
            <a:r>
              <a:rPr lang="en-US" sz="1100" dirty="0">
                <a:solidFill>
                  <a:schemeClr val="bg1"/>
                </a:solidFill>
                <a:latin typeface="+mj-lt"/>
                <a:ea typeface="Tahoma" panose="020B0604030504040204" pitchFamily="34" charset="0"/>
                <a:cs typeface="Microsoft Sans Serif" panose="020B0604020202020204" pitchFamily="34" charset="0"/>
              </a:rPr>
              <a:t>Bulgaria, Sofia 1000, 5 </a:t>
            </a:r>
            <a:r>
              <a:rPr lang="en-US" sz="1100" dirty="0" err="1">
                <a:solidFill>
                  <a:schemeClr val="bg1"/>
                </a:solidFill>
                <a:latin typeface="+mj-lt"/>
                <a:ea typeface="Tahoma" panose="020B0604030504040204" pitchFamily="34" charset="0"/>
                <a:cs typeface="Microsoft Sans Serif" panose="020B0604020202020204" pitchFamily="34" charset="0"/>
              </a:rPr>
              <a:t>Kniaz</a:t>
            </a:r>
            <a:r>
              <a:rPr lang="en-US" sz="1100" dirty="0">
                <a:solidFill>
                  <a:schemeClr val="bg1"/>
                </a:solidFill>
                <a:latin typeface="+mj-lt"/>
                <a:ea typeface="Tahoma" panose="020B0604030504040204" pitchFamily="34" charset="0"/>
                <a:cs typeface="Microsoft Sans Serif" panose="020B0604020202020204" pitchFamily="34" charset="0"/>
              </a:rPr>
              <a:t> Al. </a:t>
            </a:r>
            <a:r>
              <a:rPr lang="en-US" sz="1100" dirty="0" err="1">
                <a:solidFill>
                  <a:schemeClr val="bg1"/>
                </a:solidFill>
                <a:latin typeface="+mj-lt"/>
                <a:ea typeface="Tahoma" panose="020B0604030504040204" pitchFamily="34" charset="0"/>
                <a:cs typeface="Microsoft Sans Serif" panose="020B0604020202020204" pitchFamily="34" charset="0"/>
              </a:rPr>
              <a:t>Dondukov</a:t>
            </a:r>
            <a:r>
              <a:rPr lang="en-US" sz="1100" dirty="0">
                <a:solidFill>
                  <a:schemeClr val="bg1"/>
                </a:solidFill>
                <a:latin typeface="+mj-lt"/>
                <a:ea typeface="Tahoma" panose="020B0604030504040204" pitchFamily="34" charset="0"/>
                <a:cs typeface="Microsoft Sans Serif" panose="020B0604020202020204" pitchFamily="34" charset="0"/>
              </a:rPr>
              <a:t> Blvd., </a:t>
            </a:r>
            <a:r>
              <a:rPr lang="en-US" sz="1100" dirty="0" err="1">
                <a:solidFill>
                  <a:schemeClr val="bg1"/>
                </a:solidFill>
                <a:latin typeface="+mj-lt"/>
                <a:ea typeface="Tahoma" panose="020B0604030504040204" pitchFamily="34" charset="0"/>
                <a:cs typeface="Microsoft Sans Serif" panose="020B0604020202020204" pitchFamily="34" charset="0"/>
              </a:rPr>
              <a:t>Entr</a:t>
            </a:r>
            <a:r>
              <a:rPr lang="en-US" sz="1100" dirty="0">
                <a:solidFill>
                  <a:schemeClr val="bg1"/>
                </a:solidFill>
                <a:latin typeface="+mj-lt"/>
                <a:ea typeface="Tahoma" panose="020B0604030504040204" pitchFamily="34" charset="0"/>
                <a:cs typeface="Microsoft Sans Serif" panose="020B0604020202020204" pitchFamily="34" charset="0"/>
              </a:rPr>
              <a:t>. B, Apt. 7</a:t>
            </a:r>
          </a:p>
          <a:p>
            <a:pPr algn="ctr"/>
            <a:r>
              <a:rPr lang="en-US" sz="1300" dirty="0" smtClean="0">
                <a:solidFill>
                  <a:schemeClr val="bg1"/>
                </a:solidFill>
                <a:latin typeface="+mj-lt"/>
                <a:ea typeface="Tahoma" panose="020B0604030504040204" pitchFamily="34" charset="0"/>
                <a:cs typeface="Microsoft Sans Serif" panose="020B0604020202020204" pitchFamily="34" charset="0"/>
              </a:rPr>
              <a:t>www.asep.bg</a:t>
            </a:r>
            <a:endParaRPr lang="bg-BG" sz="1300" dirty="0">
              <a:solidFill>
                <a:schemeClr val="bg1"/>
              </a:solidFill>
              <a:latin typeface="+mj-lt"/>
              <a:ea typeface="Tahoma" panose="020B0604030504040204" pitchFamily="34" charset="0"/>
              <a:cs typeface="Microsoft Sans Serif" panose="020B0604020202020204" pitchFamily="34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524328" y="5581798"/>
            <a:ext cx="1304926" cy="871538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467544" y="6237312"/>
            <a:ext cx="6480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sz="1000" dirty="0" smtClean="0">
                <a:solidFill>
                  <a:srgbClr val="00B0F0"/>
                </a:solidFill>
              </a:rPr>
              <a:t>4/6</a:t>
            </a:r>
          </a:p>
          <a:p>
            <a:endParaRPr lang="bg-BG" sz="1000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25921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3429000"/>
            <a:ext cx="9144000" cy="3429000"/>
          </a:xfrm>
          <a:prstGeom prst="rect">
            <a:avLst/>
          </a:prstGeom>
          <a:solidFill>
            <a:srgbClr val="0038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sp>
        <p:nvSpPr>
          <p:cNvPr id="6" name="TextBox 5"/>
          <p:cNvSpPr txBox="1"/>
          <p:nvPr/>
        </p:nvSpPr>
        <p:spPr>
          <a:xfrm>
            <a:off x="3995936" y="6204362"/>
            <a:ext cx="12601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solidFill>
                  <a:schemeClr val="bg1"/>
                </a:solidFill>
                <a:latin typeface="+mj-lt"/>
                <a:ea typeface="Tahoma" panose="020B0604030504040204" pitchFamily="34" charset="0"/>
                <a:cs typeface="Microsoft Sans Serif" panose="020B0604020202020204" pitchFamily="34" charset="0"/>
              </a:rPr>
              <a:t>www.asep.bg</a:t>
            </a:r>
            <a:endParaRPr lang="bg-BG" sz="1400" dirty="0">
              <a:solidFill>
                <a:schemeClr val="bg1"/>
              </a:solidFill>
              <a:latin typeface="+mj-lt"/>
              <a:ea typeface="Tahoma" panose="020B0604030504040204" pitchFamily="34" charset="0"/>
              <a:cs typeface="Microsoft Sans Serif" panose="020B0604020202020204" pitchFamily="34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267075" y="2766045"/>
            <a:ext cx="2609850" cy="1743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7605034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тема">
  <a:themeElements>
    <a:clrScheme name="О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О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О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145</TotalTime>
  <Words>204</Words>
  <Application>Microsoft Office PowerPoint</Application>
  <PresentationFormat>Презентация на цял екран (4:3)</PresentationFormat>
  <Paragraphs>66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Заглавия на слайдовете</vt:lpstr>
      </vt:variant>
      <vt:variant>
        <vt:i4>7</vt:i4>
      </vt:variant>
    </vt:vector>
  </HeadingPairs>
  <TitlesOfParts>
    <vt:vector size="8" baseType="lpstr">
      <vt:lpstr>Office Theme</vt:lpstr>
      <vt:lpstr>Слайд 1</vt:lpstr>
      <vt:lpstr>Слайд 2</vt:lpstr>
      <vt:lpstr>Асоциация свободен енергиен пазар (АСЕП)</vt:lpstr>
      <vt:lpstr>Асоциация свободен енергиен пазар (АСЕП)</vt:lpstr>
      <vt:lpstr>Асоциация свободен енергиен пазар (АСЕП)</vt:lpstr>
      <vt:lpstr>Актуални въпроси пред свободния пазар</vt:lpstr>
      <vt:lpstr>Слайд 7</vt:lpstr>
    </vt:vector>
  </TitlesOfParts>
  <Company>Calipers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Albena Toncheva</dc:creator>
  <cp:lastModifiedBy>Rada</cp:lastModifiedBy>
  <cp:revision>22</cp:revision>
  <dcterms:created xsi:type="dcterms:W3CDTF">2015-03-30T16:33:01Z</dcterms:created>
  <dcterms:modified xsi:type="dcterms:W3CDTF">2015-06-23T09:38:49Z</dcterms:modified>
</cp:coreProperties>
</file>