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7" r:id="rId4"/>
    <p:sldId id="261" r:id="rId5"/>
    <p:sldId id="263" r:id="rId6"/>
    <p:sldId id="264" r:id="rId7"/>
    <p:sldId id="258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B6286-49CE-4062-AADC-C65CD9E05937}" type="datetimeFigureOut">
              <a:rPr lang="bg-BG" smtClean="0"/>
              <a:t>23.6.2015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82754-B296-440B-A667-2D3F0C1E9F39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59A-6DB0-42EA-8BC4-313132D828D7}" type="datetimeFigureOut">
              <a:rPr lang="bg-BG" smtClean="0"/>
              <a:pPr/>
              <a:t>23.6.2015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29B-8F56-402B-B86C-608BDE272A3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79179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59A-6DB0-42EA-8BC4-313132D828D7}" type="datetimeFigureOut">
              <a:rPr lang="bg-BG" smtClean="0"/>
              <a:pPr/>
              <a:t>23.6.2015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29B-8F56-402B-B86C-608BDE272A3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21361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59A-6DB0-42EA-8BC4-313132D828D7}" type="datetimeFigureOut">
              <a:rPr lang="bg-BG" smtClean="0"/>
              <a:pPr/>
              <a:t>23.6.2015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29B-8F56-402B-B86C-608BDE272A3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87786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59A-6DB0-42EA-8BC4-313132D828D7}" type="datetimeFigureOut">
              <a:rPr lang="bg-BG" smtClean="0"/>
              <a:pPr/>
              <a:t>23.6.2015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29B-8F56-402B-B86C-608BDE272A3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78905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59A-6DB0-42EA-8BC4-313132D828D7}" type="datetimeFigureOut">
              <a:rPr lang="bg-BG" smtClean="0"/>
              <a:pPr/>
              <a:t>23.6.2015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29B-8F56-402B-B86C-608BDE272A3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18239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59A-6DB0-42EA-8BC4-313132D828D7}" type="datetimeFigureOut">
              <a:rPr lang="bg-BG" smtClean="0"/>
              <a:pPr/>
              <a:t>23.6.2015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29B-8F56-402B-B86C-608BDE272A3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96008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59A-6DB0-42EA-8BC4-313132D828D7}" type="datetimeFigureOut">
              <a:rPr lang="bg-BG" smtClean="0"/>
              <a:pPr/>
              <a:t>23.6.2015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29B-8F56-402B-B86C-608BDE272A3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80691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59A-6DB0-42EA-8BC4-313132D828D7}" type="datetimeFigureOut">
              <a:rPr lang="bg-BG" smtClean="0"/>
              <a:pPr/>
              <a:t>23.6.2015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29B-8F56-402B-B86C-608BDE272A3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82340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59A-6DB0-42EA-8BC4-313132D828D7}" type="datetimeFigureOut">
              <a:rPr lang="bg-BG" smtClean="0"/>
              <a:pPr/>
              <a:t>23.6.2015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29B-8F56-402B-B86C-608BDE272A3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77253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59A-6DB0-42EA-8BC4-313132D828D7}" type="datetimeFigureOut">
              <a:rPr lang="bg-BG" smtClean="0"/>
              <a:pPr/>
              <a:t>23.6.2015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29B-8F56-402B-B86C-608BDE272A3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91257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B59A-6DB0-42EA-8BC4-313132D828D7}" type="datetimeFigureOut">
              <a:rPr lang="bg-BG" smtClean="0"/>
              <a:pPr/>
              <a:t>23.6.2015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629B-8F56-402B-B86C-608BDE272A3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5366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0B59A-6DB0-42EA-8BC4-313132D828D7}" type="datetimeFigureOut">
              <a:rPr lang="bg-BG" smtClean="0"/>
              <a:pPr/>
              <a:t>23.6.2015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629B-8F56-402B-B86C-608BDE272A3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62924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Rectangle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003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7120" y="2132856"/>
            <a:ext cx="1889760" cy="94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62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81128"/>
            <a:ext cx="9144000" cy="2276872"/>
          </a:xfrm>
          <a:prstGeom prst="rect">
            <a:avLst/>
          </a:prstGeom>
          <a:solidFill>
            <a:srgbClr val="003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476672"/>
            <a:ext cx="1376928" cy="6884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5576" y="198884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dirty="0" smtClean="0">
                <a:solidFill>
                  <a:srgbClr val="003882"/>
                </a:solidFill>
              </a:rPr>
              <a:t>Неправителствените организации като участник в процеса по либерализация на енергийния пазар. АСЕП</a:t>
            </a:r>
            <a:endParaRPr lang="en-US" sz="3600" dirty="0" smtClean="0">
              <a:solidFill>
                <a:srgbClr val="0038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443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003882"/>
                </a:solidFill>
              </a:rPr>
              <a:t>Асоциация свободен енергиен пазар (АСЕП)</a:t>
            </a:r>
            <a:endParaRPr lang="bg-BG" dirty="0">
              <a:solidFill>
                <a:srgbClr val="00388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3"/>
          </a:xfrm>
        </p:spPr>
        <p:txBody>
          <a:bodyPr>
            <a:noAutofit/>
          </a:bodyPr>
          <a:lstStyle/>
          <a:p>
            <a:pPr marL="457200" indent="-457200">
              <a:buFont typeface="Arial" charset="0"/>
              <a:buAutoNum type="arabicPeriod"/>
              <a:defRPr/>
            </a:pPr>
            <a:r>
              <a:rPr lang="bg-BG" sz="2200" b="1" dirty="0" smtClean="0">
                <a:solidFill>
                  <a:srgbClr val="003882"/>
                </a:solidFill>
                <a:latin typeface="+mj-lt"/>
                <a:cs typeface="Times New Roman" panose="02020603050405020304" pitchFamily="18" charset="0"/>
              </a:rPr>
              <a:t>Кои сме </a:t>
            </a:r>
            <a:r>
              <a:rPr lang="bg-BG" sz="2200" b="1" dirty="0" smtClean="0">
                <a:solidFill>
                  <a:srgbClr val="003882"/>
                </a:solidFill>
                <a:latin typeface="+mj-lt"/>
                <a:cs typeface="Times New Roman" panose="02020603050405020304" pitchFamily="18" charset="0"/>
              </a:rPr>
              <a:t>ние</a:t>
            </a:r>
            <a:r>
              <a:rPr lang="en-US" sz="2200" b="1" dirty="0" smtClean="0">
                <a:solidFill>
                  <a:srgbClr val="003882"/>
                </a:solidFill>
                <a:latin typeface="+mj-lt"/>
                <a:cs typeface="Times New Roman" panose="02020603050405020304" pitchFamily="18" charset="0"/>
              </a:rPr>
              <a:t>?</a:t>
            </a:r>
            <a:r>
              <a:rPr lang="en-US" sz="2000" dirty="0" smtClean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</a:br>
            <a:endParaRPr lang="bg-BG" sz="2000" dirty="0" smtClean="0">
              <a:solidFill>
                <a:srgbClr val="00B0F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bg-BG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1.1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  <a:r>
              <a:rPr lang="bg-BG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 </a:t>
            </a:r>
            <a:r>
              <a:rPr lang="bg-BG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Сдружение, регистрирано 2014г</a:t>
            </a:r>
            <a:r>
              <a:rPr lang="bg-BG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1.2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Търговци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свободния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пазар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1.3. Потребители и производители</a:t>
            </a: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1.4.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Обединени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координирани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усилия 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всички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участници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1.5. </a:t>
            </a:r>
            <a:r>
              <a:rPr lang="bg-BG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латформа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за конструктивен диалог и обмен на идеи между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членовете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bg-BG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bg-BG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99FF"/>
              </a:buClr>
              <a:buNone/>
              <a:defRPr/>
            </a:pPr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rgbClr val="003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TextBox 4"/>
          <p:cNvSpPr txBox="1"/>
          <p:nvPr/>
        </p:nvSpPr>
        <p:spPr>
          <a:xfrm>
            <a:off x="2627784" y="5949280"/>
            <a:ext cx="403244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office@asep.bg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00359 887 319 290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Bulgaria, Sofia 1000, 5 </a:t>
            </a:r>
            <a:r>
              <a:rPr lang="en-US" sz="1100" dirty="0" err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Kniaz</a:t>
            </a:r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 Al. </a:t>
            </a:r>
            <a:r>
              <a:rPr lang="en-US" sz="1100" dirty="0" err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Dondukov</a:t>
            </a:r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 Blvd., </a:t>
            </a:r>
            <a:r>
              <a:rPr lang="en-US" sz="1100" dirty="0" err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Entr</a:t>
            </a:r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. B, Apt. 7</a:t>
            </a:r>
          </a:p>
          <a:p>
            <a:pPr algn="ctr"/>
            <a:r>
              <a:rPr lang="en-US" sz="1300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www.asep.bg</a:t>
            </a:r>
            <a:endParaRPr lang="bg-BG" sz="13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5581798"/>
            <a:ext cx="1304926" cy="8715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6237312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B0F0"/>
                </a:solidFill>
              </a:rPr>
              <a:t>1/</a:t>
            </a:r>
            <a:r>
              <a:rPr lang="bg-BG" sz="1000" dirty="0" smtClean="0">
                <a:solidFill>
                  <a:srgbClr val="00B0F0"/>
                </a:solidFill>
              </a:rPr>
              <a:t>6</a:t>
            </a:r>
            <a:endParaRPr lang="bg-BG" sz="1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9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003882"/>
                </a:solidFill>
              </a:rPr>
              <a:t>Асоциация свободен енергиен пазар (АСЕП)</a:t>
            </a:r>
            <a:endParaRPr lang="bg-BG" dirty="0">
              <a:solidFill>
                <a:srgbClr val="00388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3"/>
          </a:xfrm>
        </p:spPr>
        <p:txBody>
          <a:bodyPr>
            <a:noAutofit/>
          </a:bodyPr>
          <a:lstStyle/>
          <a:p>
            <a:pPr marL="457200" indent="-457200">
              <a:buNone/>
              <a:defRPr/>
            </a:pPr>
            <a:r>
              <a:rPr lang="bg-BG" sz="2200" b="1" dirty="0" smtClean="0">
                <a:solidFill>
                  <a:srgbClr val="003882"/>
                </a:solidFill>
                <a:latin typeface="+mj-lt"/>
                <a:cs typeface="Times New Roman" panose="02020603050405020304" pitchFamily="18" charset="0"/>
              </a:rPr>
              <a:t>2.    Какви са нашите цели</a:t>
            </a:r>
            <a:r>
              <a:rPr lang="en-US" sz="2200" b="1" dirty="0" smtClean="0">
                <a:solidFill>
                  <a:srgbClr val="003882"/>
                </a:solidFill>
                <a:latin typeface="+mj-lt"/>
                <a:cs typeface="Times New Roman" panose="02020603050405020304" pitchFamily="18" charset="0"/>
              </a:rPr>
              <a:t>?</a:t>
            </a:r>
            <a:r>
              <a:rPr lang="en-US" sz="2000" dirty="0" smtClean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</a:br>
            <a:endParaRPr lang="bg-BG" sz="2000" dirty="0" smtClean="0">
              <a:solidFill>
                <a:srgbClr val="00B0F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.1. Активно участие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изграждането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на един стабилен, прозрачен и предвидим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пазар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.2.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И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зграждане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реална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конкурентна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среда,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.3.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О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сигуряване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по-широк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и равен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достъп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пазара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по отношение 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всички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участници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.4. Защита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общите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интереси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на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търговците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на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електрическа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енергия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производителите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потребителите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свободния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пазар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на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електрическа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енергия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България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bg-BG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bg-BG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99FF"/>
              </a:buClr>
              <a:buNone/>
              <a:defRPr/>
            </a:pPr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rgbClr val="003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TextBox 4"/>
          <p:cNvSpPr txBox="1"/>
          <p:nvPr/>
        </p:nvSpPr>
        <p:spPr>
          <a:xfrm>
            <a:off x="2627784" y="5949280"/>
            <a:ext cx="403244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office@asep.bg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00359 887 319 290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Bulgaria, Sofia 1000, 5 </a:t>
            </a:r>
            <a:r>
              <a:rPr lang="en-US" sz="1100" dirty="0" err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Kniaz</a:t>
            </a:r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 Al. </a:t>
            </a:r>
            <a:r>
              <a:rPr lang="en-US" sz="1100" dirty="0" err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Dondukov</a:t>
            </a:r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 Blvd., </a:t>
            </a:r>
            <a:r>
              <a:rPr lang="en-US" sz="1100" dirty="0" err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Entr</a:t>
            </a:r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. B, Apt. 7</a:t>
            </a:r>
          </a:p>
          <a:p>
            <a:pPr algn="ctr"/>
            <a:r>
              <a:rPr lang="en-US" sz="1300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www.asep.bg</a:t>
            </a:r>
            <a:endParaRPr lang="bg-BG" sz="13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5581798"/>
            <a:ext cx="1304926" cy="8715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6237312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 smtClean="0">
                <a:solidFill>
                  <a:srgbClr val="00B0F0"/>
                </a:solidFill>
              </a:rPr>
              <a:t>2/6</a:t>
            </a:r>
            <a:endParaRPr lang="bg-BG" sz="1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9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003882"/>
                </a:solidFill>
              </a:rPr>
              <a:t>Асоциация свободен енергиен пазар (АСЕП)</a:t>
            </a:r>
            <a:endParaRPr lang="bg-BG" dirty="0">
              <a:solidFill>
                <a:srgbClr val="00388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3"/>
          </a:xfrm>
        </p:spPr>
        <p:txBody>
          <a:bodyPr>
            <a:noAutofit/>
          </a:bodyPr>
          <a:lstStyle/>
          <a:p>
            <a:pPr marL="457200" indent="-457200">
              <a:buNone/>
              <a:defRPr/>
            </a:pPr>
            <a:r>
              <a:rPr lang="bg-BG" sz="2200" b="1" dirty="0" smtClean="0">
                <a:solidFill>
                  <a:srgbClr val="003882"/>
                </a:solidFill>
                <a:latin typeface="+mj-lt"/>
                <a:cs typeface="Times New Roman" panose="02020603050405020304" pitchFamily="18" charset="0"/>
              </a:rPr>
              <a:t>3. Дейност</a:t>
            </a:r>
            <a:r>
              <a:rPr lang="en-US" sz="2000" dirty="0" smtClean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</a:br>
            <a:endParaRPr lang="bg-BG" sz="2000" dirty="0" smtClean="0">
              <a:solidFill>
                <a:srgbClr val="00B0F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1.1.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редставителство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пред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държавни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органи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и институции,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национални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обществени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организации и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международни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организации</a:t>
            </a: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1.2.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Сътрудничество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институциите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стремежа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им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към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неговото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изграждане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усъвършенстването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правната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му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рамка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1.3.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О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рганизиране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срещи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семинари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конференции и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уъркошопове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1.4.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Улесняване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комуникацията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между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отделните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участници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пазара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с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оглед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срещането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техните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общи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интереси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;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bg-BG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bg-BG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99FF"/>
              </a:buClr>
              <a:buNone/>
              <a:defRPr/>
            </a:pPr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rgbClr val="003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TextBox 4"/>
          <p:cNvSpPr txBox="1"/>
          <p:nvPr/>
        </p:nvSpPr>
        <p:spPr>
          <a:xfrm>
            <a:off x="2627784" y="5949280"/>
            <a:ext cx="403244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office@asep.bg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00359 887 319 290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Bulgaria, Sofia 1000, 5 </a:t>
            </a:r>
            <a:r>
              <a:rPr lang="en-US" sz="1100" dirty="0" err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Kniaz</a:t>
            </a:r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 Al. </a:t>
            </a:r>
            <a:r>
              <a:rPr lang="en-US" sz="1100" dirty="0" err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Dondukov</a:t>
            </a:r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 Blvd., </a:t>
            </a:r>
            <a:r>
              <a:rPr lang="en-US" sz="1100" dirty="0" err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Entr</a:t>
            </a:r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. B, Apt. 7</a:t>
            </a:r>
          </a:p>
          <a:p>
            <a:pPr algn="ctr"/>
            <a:r>
              <a:rPr lang="en-US" sz="1300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www.asep.bg</a:t>
            </a:r>
            <a:endParaRPr lang="bg-BG" sz="13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5581798"/>
            <a:ext cx="1304926" cy="8715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6237312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 smtClean="0">
                <a:solidFill>
                  <a:srgbClr val="00B0F0"/>
                </a:solidFill>
              </a:rPr>
              <a:t>3/6</a:t>
            </a:r>
            <a:endParaRPr lang="bg-BG" sz="1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9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003882"/>
                </a:solidFill>
              </a:rPr>
              <a:t>Актуални въпроси пред свободния пазар</a:t>
            </a:r>
            <a:endParaRPr lang="bg-BG" dirty="0">
              <a:solidFill>
                <a:srgbClr val="00388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3"/>
          </a:xfrm>
        </p:spPr>
        <p:txBody>
          <a:bodyPr>
            <a:noAutofit/>
          </a:bodyPr>
          <a:lstStyle/>
          <a:p>
            <a:pPr marL="457200" indent="-457200">
              <a:buNone/>
              <a:defRPr/>
            </a:pPr>
            <a:endParaRPr lang="bg-BG" sz="2000" dirty="0" smtClean="0">
              <a:solidFill>
                <a:srgbClr val="00B0F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.1. Цена «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Задължение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към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обществото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.2. Затруднения в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процеса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по либерализация:</a:t>
            </a:r>
          </a:p>
          <a:p>
            <a:pPr marL="0" indent="0">
              <a:defRPr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липсата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стандартни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товарови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профили</a:t>
            </a:r>
          </a:p>
          <a:p>
            <a:pPr marL="0" indent="0">
              <a:defRPr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изискването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за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банкови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гаранции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към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договорите за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пренос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достъп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0" indent="0">
              <a:defRPr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голям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брой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откази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забавяне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процедурите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по регистрация на потребители</a:t>
            </a: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.3.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Оналайн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търгове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– АЕЦ «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Козлодуй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» (от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юни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2015г.)</a:t>
            </a:r>
          </a:p>
          <a:p>
            <a:pPr marL="0" indent="0">
              <a:buNone/>
              <a:defRPr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.4. ПТЕЕ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bg-BG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bg-BG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99FF"/>
              </a:buClr>
              <a:buNone/>
              <a:defRPr/>
            </a:pPr>
            <a:endParaRPr lang="en-US" sz="15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solidFill>
            <a:srgbClr val="003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TextBox 4"/>
          <p:cNvSpPr txBox="1"/>
          <p:nvPr/>
        </p:nvSpPr>
        <p:spPr>
          <a:xfrm>
            <a:off x="2627784" y="5949280"/>
            <a:ext cx="403244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office@asep.bg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00359 887 319 290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Bulgaria, Sofia 1000, 5 </a:t>
            </a:r>
            <a:r>
              <a:rPr lang="en-US" sz="1100" dirty="0" err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Kniaz</a:t>
            </a:r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 Al. </a:t>
            </a:r>
            <a:r>
              <a:rPr lang="en-US" sz="1100" dirty="0" err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Dondukov</a:t>
            </a:r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 Blvd., </a:t>
            </a:r>
            <a:r>
              <a:rPr lang="en-US" sz="1100" dirty="0" err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Entr</a:t>
            </a:r>
            <a:r>
              <a:rPr lang="en-US" sz="11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. B, Apt. 7</a:t>
            </a:r>
          </a:p>
          <a:p>
            <a:pPr algn="ctr"/>
            <a:r>
              <a:rPr lang="en-US" sz="1300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www.asep.bg</a:t>
            </a:r>
            <a:endParaRPr lang="bg-BG" sz="13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5581798"/>
            <a:ext cx="1304926" cy="8715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623731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 smtClean="0">
                <a:solidFill>
                  <a:srgbClr val="00B0F0"/>
                </a:solidFill>
              </a:rPr>
              <a:t>4/6</a:t>
            </a:r>
          </a:p>
          <a:p>
            <a:endParaRPr lang="bg-BG" sz="1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9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003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TextBox 5"/>
          <p:cNvSpPr txBox="1"/>
          <p:nvPr/>
        </p:nvSpPr>
        <p:spPr>
          <a:xfrm>
            <a:off x="3995936" y="6204362"/>
            <a:ext cx="1260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Microsoft Sans Serif" panose="020B0604020202020204" pitchFamily="34" charset="0"/>
              </a:rPr>
              <a:t>www.asep.bg</a:t>
            </a:r>
            <a:endParaRPr lang="bg-BG" sz="14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7075" y="2766045"/>
            <a:ext cx="26098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050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204</Words>
  <Application>Microsoft Office PowerPoint</Application>
  <PresentationFormat>Презентация на цял екран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Асоциация свободен енергиен пазар (АСЕП)</vt:lpstr>
      <vt:lpstr>Асоциация свободен енергиен пазар (АСЕП)</vt:lpstr>
      <vt:lpstr>Асоциация свободен енергиен пазар (АСЕП)</vt:lpstr>
      <vt:lpstr>Актуални въпроси пред свободния пазар</vt:lpstr>
      <vt:lpstr>Слайд 7</vt:lpstr>
    </vt:vector>
  </TitlesOfParts>
  <Company>Calipers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Albena Toncheva</dc:creator>
  <cp:lastModifiedBy>Rada</cp:lastModifiedBy>
  <cp:revision>22</cp:revision>
  <dcterms:created xsi:type="dcterms:W3CDTF">2015-03-30T16:33:01Z</dcterms:created>
  <dcterms:modified xsi:type="dcterms:W3CDTF">2015-06-23T09:38:49Z</dcterms:modified>
</cp:coreProperties>
</file>