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notesMasterIdLst>
    <p:notesMasterId r:id="rId17"/>
  </p:notesMasterIdLst>
  <p:sldIdLst>
    <p:sldId id="256" r:id="rId2"/>
    <p:sldId id="260" r:id="rId3"/>
    <p:sldId id="264" r:id="rId4"/>
    <p:sldId id="265" r:id="rId5"/>
    <p:sldId id="257" r:id="rId6"/>
    <p:sldId id="266" r:id="rId7"/>
    <p:sldId id="267" r:id="rId8"/>
    <p:sldId id="259" r:id="rId9"/>
    <p:sldId id="261" r:id="rId10"/>
    <p:sldId id="258" r:id="rId11"/>
    <p:sldId id="263" r:id="rId12"/>
    <p:sldId id="262" r:id="rId13"/>
    <p:sldId id="269" r:id="rId14"/>
    <p:sldId id="270" r:id="rId15"/>
    <p:sldId id="268" r:id="rId16"/>
  </p:sldIdLst>
  <p:sldSz cx="9144000" cy="6858000" type="screen4x3"/>
  <p:notesSz cx="7010400" cy="92964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11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26A48-6E72-4213-BCD6-0D3CB10293C4}" type="datetimeFigureOut">
              <a:rPr lang="bg-BG" smtClean="0"/>
              <a:t>22.6.2015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457D-58EA-427D-8A7F-D7F725E5CA6E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2060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457D-58EA-427D-8A7F-D7F725E5CA6E}" type="slidenum">
              <a:rPr lang="bg-BG" smtClean="0"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04508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457D-58EA-427D-8A7F-D7F725E5CA6E}" type="slidenum">
              <a:rPr lang="bg-BG" smtClean="0"/>
              <a:t>12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9574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32D3C2-305B-43DE-BFC8-F5C2FE55DDC9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bg-BG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54784-C2D0-4B26-ABF3-2DC69748F0D5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176AC-DF70-4802-9BEC-807F4F7A1C1C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77D44E-E7BF-40FA-AE1D-EE25BD1B3055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03939-7667-41F7-A7C7-EF8A97B51D68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86CAF0-2D98-4887-A651-B33258741766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4606AC-7264-4A87-AC94-29D52F344A01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99B395-E0D7-4461-9BA8-1C01F71B64B0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3C548-CA64-4770-BFA4-08B810A92E3B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BF7637-CD0A-4636-A55D-FC19B275F676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C79E99-10EF-4049-A030-84BDF407DEB8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F61B38F-0A0E-4E8C-84E2-4D525ABCB820}" type="datetime1">
              <a:rPr lang="bg-BG" smtClean="0"/>
              <a:t>22.6.2015 г.</a:t>
            </a:fld>
            <a:endParaRPr lang="bg-BG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bg-BG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048005-39C0-474E-94C2-7AE552D1F70F}" type="slidenum">
              <a:rPr lang="bg-BG" smtClean="0"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784976" cy="1224136"/>
          </a:xfrm>
        </p:spPr>
        <p:txBody>
          <a:bodyPr>
            <a:noAutofit/>
          </a:bodyPr>
          <a:lstStyle/>
          <a:p>
            <a:pPr algn="ctr"/>
            <a:r>
              <a:rPr lang="bg-BG" sz="2400" b="1" dirty="0" smtClean="0">
                <a:solidFill>
                  <a:schemeClr val="accent1">
                    <a:lumMod val="75000"/>
                  </a:schemeClr>
                </a:solidFill>
              </a:rPr>
              <a:t>Нов пазарен модел, необходимо условие за продължаване към следващ етап в процеса на либерализация на електроенергийния пазар</a:t>
            </a:r>
            <a:endParaRPr lang="bg-BG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6136" y="422108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i="1" dirty="0" smtClean="0"/>
              <a:t>Евгения </a:t>
            </a:r>
            <a:r>
              <a:rPr lang="bg-BG" i="1" dirty="0" err="1" smtClean="0"/>
              <a:t>Харитонова</a:t>
            </a:r>
            <a:endParaRPr lang="bg-BG" i="1" dirty="0" smtClean="0"/>
          </a:p>
          <a:p>
            <a:pPr algn="r"/>
            <a:r>
              <a:rPr lang="bg-BG" i="1" dirty="0" smtClean="0"/>
              <a:t>Член на КЕВР</a:t>
            </a:r>
            <a:endParaRPr lang="bg-BG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</a:t>
            </a:fld>
            <a:endParaRPr lang="bg-BG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7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076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757425" y="1700808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Целеви пазарен модел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7976381" y="3178048"/>
            <a:ext cx="0" cy="175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795028" y="2594207"/>
            <a:ext cx="7593396" cy="3139049"/>
            <a:chOff x="795028" y="2594207"/>
            <a:chExt cx="7593396" cy="3139049"/>
          </a:xfrm>
        </p:grpSpPr>
        <p:sp>
          <p:nvSpPr>
            <p:cNvPr id="35" name="TextBox 34"/>
            <p:cNvSpPr txBox="1"/>
            <p:nvPr/>
          </p:nvSpPr>
          <p:spPr>
            <a:xfrm>
              <a:off x="3275856" y="3589647"/>
              <a:ext cx="26677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400" dirty="0" smtClean="0"/>
                <a:t>Свободно договорени цени</a:t>
              </a:r>
              <a:endParaRPr lang="bg-BG" sz="14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95028" y="3562706"/>
              <a:ext cx="2336812" cy="6473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Електроенергийна борса</a:t>
              </a:r>
              <a:endParaRPr lang="bg-BG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411652" y="4642082"/>
              <a:ext cx="165618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Клиенти</a:t>
              </a:r>
              <a:endParaRPr lang="bg-BG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35342" y="4653136"/>
              <a:ext cx="165618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Търговци</a:t>
              </a:r>
              <a:endParaRPr lang="bg-BG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95028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АЕЦ</a:t>
              </a:r>
              <a:endParaRPr lang="bg-BG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6427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ТЕЦ</a:t>
              </a:r>
              <a:endParaRPr lang="bg-BG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045210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ВЕЦ</a:t>
              </a:r>
              <a:endParaRPr lang="bg-BG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182344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ВЕИ</a:t>
              </a:r>
              <a:endParaRPr lang="bg-BG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30069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ВЕКП</a:t>
              </a:r>
              <a:endParaRPr lang="bg-B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542262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МИ 3</a:t>
              </a:r>
              <a:endParaRPr lang="bg-BG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411652" y="2594207"/>
              <a:ext cx="846162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МИ 1</a:t>
              </a:r>
              <a:endParaRPr lang="bg-BG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51612" y="3562706"/>
              <a:ext cx="2336812" cy="6473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Двустранни сделки</a:t>
              </a:r>
              <a:endParaRPr lang="bg-BG" dirty="0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218109" y="3345938"/>
              <a:ext cx="675827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2" idx="2"/>
            </p:cNvCxnSpPr>
            <p:nvPr/>
          </p:nvCxnSpPr>
          <p:spPr>
            <a:xfrm>
              <a:off x="1218109" y="3170271"/>
              <a:ext cx="0" cy="1756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333179" y="3167591"/>
              <a:ext cx="0" cy="1756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491880" y="3170271"/>
              <a:ext cx="0" cy="1756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610694" y="3179199"/>
              <a:ext cx="0" cy="1756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763642" y="3174436"/>
              <a:ext cx="0" cy="1756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840463" y="3166994"/>
              <a:ext cx="0" cy="1756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5" idx="0"/>
            </p:cNvCxnSpPr>
            <p:nvPr/>
          </p:nvCxnSpPr>
          <p:spPr>
            <a:xfrm flipV="1">
              <a:off x="1963434" y="3342661"/>
              <a:ext cx="0" cy="22004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7257814" y="3338143"/>
              <a:ext cx="0" cy="220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963434" y="4426058"/>
              <a:ext cx="5256584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7" idx="0"/>
            </p:cNvCxnSpPr>
            <p:nvPr/>
          </p:nvCxnSpPr>
          <p:spPr>
            <a:xfrm flipV="1">
              <a:off x="1963434" y="4437112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7219476" y="4435498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" idx="2"/>
            </p:cNvCxnSpPr>
            <p:nvPr/>
          </p:nvCxnSpPr>
          <p:spPr>
            <a:xfrm>
              <a:off x="1963434" y="4210034"/>
              <a:ext cx="0" cy="21044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36" idx="2"/>
            </p:cNvCxnSpPr>
            <p:nvPr/>
          </p:nvCxnSpPr>
          <p:spPr>
            <a:xfrm>
              <a:off x="7220018" y="4210034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3782602" y="4653136"/>
              <a:ext cx="165618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bg-BG" dirty="0" smtClean="0"/>
                <a:t>ДПИ</a:t>
              </a:r>
              <a:endParaRPr lang="bg-BG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 flipV="1">
              <a:off x="4644008" y="4437112"/>
              <a:ext cx="0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10</a:t>
            </a:fld>
            <a:endParaRPr lang="bg-BG" dirty="0"/>
          </a:p>
        </p:txBody>
      </p:sp>
      <p:grpSp>
        <p:nvGrpSpPr>
          <p:cNvPr id="39" name="Group 3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48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52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1314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g-BG" sz="1800" b="1" dirty="0">
                <a:latin typeface="Times New Roman" pitchFamily="18" charset="0"/>
              </a:rPr>
              <a:t>Премахване на непазарните договорни отношения между отделните търговски </a:t>
            </a:r>
            <a:r>
              <a:rPr lang="bg-BG" sz="1800" b="1" dirty="0" smtClean="0">
                <a:latin typeface="Times New Roman" pitchFamily="18" charset="0"/>
              </a:rPr>
              <a:t>участници:</a:t>
            </a:r>
          </a:p>
          <a:p>
            <a:pPr marL="109728" indent="0">
              <a:buNone/>
            </a:pPr>
            <a:endParaRPr lang="bg-BG" sz="1800" b="1" dirty="0" smtClean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Създаването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на фонд за </a:t>
            </a:r>
            <a:r>
              <a:rPr lang="bg-BG" sz="1800" dirty="0" smtClean="0">
                <a:latin typeface="Times New Roman" pitchFamily="18" charset="0"/>
              </a:rPr>
              <a:t>компенсиране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на </a:t>
            </a:r>
            <a:r>
              <a:rPr lang="bg-BG" sz="1800" dirty="0" smtClean="0">
                <a:latin typeface="Times New Roman" pitchFamily="18" charset="0"/>
              </a:rPr>
              <a:t>натрупания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до момента в НЕК ЕАД </a:t>
            </a:r>
            <a:r>
              <a:rPr lang="bg-BG" sz="1800" dirty="0" smtClean="0">
                <a:latin typeface="Times New Roman" pitchFamily="18" charset="0"/>
              </a:rPr>
              <a:t>тарифен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дефицит, </a:t>
            </a:r>
            <a:r>
              <a:rPr lang="bg-BG" sz="1800" dirty="0" smtClean="0">
                <a:latin typeface="Times New Roman" pitchFamily="18" charset="0"/>
              </a:rPr>
              <a:t>както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и на </a:t>
            </a:r>
            <a:r>
              <a:rPr lang="bg-BG" sz="1800" dirty="0" smtClean="0">
                <a:latin typeface="Times New Roman" pitchFamily="18" charset="0"/>
              </a:rPr>
              <a:t>евентуални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</a:rPr>
              <a:t>бъдещи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</a:rPr>
              <a:t>тарифни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</a:rPr>
              <a:t>дефицити;</a:t>
            </a:r>
          </a:p>
          <a:p>
            <a:pPr marL="109728" indent="0">
              <a:buNone/>
            </a:pPr>
            <a:endParaRPr lang="bg-BG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условия за стимулиране на производителите от ВИ ВЕКП и дългосрочни договори различни от преференциалните цени за изкупуване;</a:t>
            </a:r>
          </a:p>
          <a:p>
            <a:pPr marL="109728" indent="0">
              <a:buNone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Премахване на изискването за задължително изкупуване на произведената електрическа енергия и реализацията й на пазарен принцип;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11</a:t>
            </a:fld>
            <a:endParaRPr lang="bg-BG" dirty="0"/>
          </a:p>
        </p:txBody>
      </p:sp>
      <p:grpSp>
        <p:nvGrpSpPr>
          <p:cNvPr id="8" name="Group 7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0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2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52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Пълна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либерализация на </a:t>
            </a: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пазара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 algn="just">
              <a:buNone/>
            </a:pP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условие за постигане на свободен и конкурентен пазар е отварянето му, както за клиенти така и за производители на електрическа енергия;</a:t>
            </a:r>
          </a:p>
          <a:p>
            <a:pPr marL="109728" indent="0" algn="just">
              <a:buNone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пълната либерализация на пазара най-слабо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ефективните централи от икономическа гледна точка не биха били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конкурентно способни и потенциално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 дори би довело до изкарването им извън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пазара;</a:t>
            </a: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bg-BG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12</a:t>
            </a:fld>
            <a:endParaRPr lang="bg-BG" dirty="0"/>
          </a:p>
        </p:txBody>
      </p:sp>
      <p:grpSp>
        <p:nvGrpSpPr>
          <p:cNvPr id="8" name="Group 7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0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2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360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pPr marL="109728" indent="0">
              <a:buNone/>
            </a:pPr>
            <a:r>
              <a:rPr lang="bg-BG" sz="1800" b="1" dirty="0">
                <a:latin typeface="Times New Roman" pitchFamily="18" charset="0"/>
              </a:rPr>
              <a:t>Създаване на оптимални условия за развитието на ликвиден </a:t>
            </a:r>
            <a:r>
              <a:rPr lang="bg-BG" sz="1800" b="1" dirty="0" smtClean="0">
                <a:latin typeface="Times New Roman" pitchFamily="18" charset="0"/>
              </a:rPr>
              <a:t>пазар:</a:t>
            </a:r>
            <a:endParaRPr lang="en-US" sz="1800" b="1" dirty="0" smtClean="0">
              <a:latin typeface="Times New Roman" pitchFamily="18" charset="0"/>
            </a:endParaRPr>
          </a:p>
          <a:p>
            <a:pPr marL="109728" indent="0">
              <a:buNone/>
            </a:pPr>
            <a:endParaRPr lang="bg-BG" sz="1800" b="1" dirty="0" smtClean="0">
              <a:latin typeface="Times New Roman" pitchFamily="18" charset="0"/>
            </a:endParaRPr>
          </a:p>
          <a:p>
            <a:r>
              <a:rPr lang="ru-RU" sz="1800" dirty="0" err="1">
                <a:latin typeface="Times New Roman" pitchFamily="18" charset="0"/>
              </a:rPr>
              <a:t>Ликвидността</a:t>
            </a:r>
            <a:r>
              <a:rPr lang="ru-RU" sz="1800" dirty="0">
                <a:latin typeface="Times New Roman" pitchFamily="18" charset="0"/>
              </a:rPr>
              <a:t> на даден </a:t>
            </a:r>
            <a:r>
              <a:rPr lang="ru-RU" sz="1800" dirty="0" err="1">
                <a:latin typeface="Times New Roman" pitchFamily="18" charset="0"/>
              </a:rPr>
              <a:t>пазар</a:t>
            </a:r>
            <a:r>
              <a:rPr lang="ru-RU" sz="1800" dirty="0">
                <a:latin typeface="Times New Roman" pitchFamily="18" charset="0"/>
              </a:rPr>
              <a:t> е </a:t>
            </a:r>
            <a:r>
              <a:rPr lang="ru-RU" sz="1800" dirty="0" err="1">
                <a:latin typeface="Times New Roman" pitchFamily="18" charset="0"/>
              </a:rPr>
              <a:t>едно</a:t>
            </a:r>
            <a:r>
              <a:rPr lang="ru-RU" sz="1800" dirty="0">
                <a:latin typeface="Times New Roman" pitchFamily="18" charset="0"/>
              </a:rPr>
              <a:t> от </a:t>
            </a:r>
            <a:r>
              <a:rPr lang="ru-RU" sz="1800" dirty="0" err="1">
                <a:latin typeface="Times New Roman" pitchFamily="18" charset="0"/>
              </a:rPr>
              <a:t>най-важните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</a:rPr>
              <a:t>му</a:t>
            </a:r>
            <a:r>
              <a:rPr lang="ru-RU" sz="1800" dirty="0">
                <a:latin typeface="Times New Roman" pitchFamily="18" charset="0"/>
              </a:rPr>
              <a:t> качества, благодарение на </a:t>
            </a:r>
            <a:r>
              <a:rPr lang="ru-RU" sz="1800" dirty="0" err="1">
                <a:latin typeface="Times New Roman" pitchFamily="18" charset="0"/>
              </a:rPr>
              <a:t>които</a:t>
            </a:r>
            <a:r>
              <a:rPr lang="ru-RU" sz="1800" dirty="0">
                <a:latin typeface="Times New Roman" pitchFamily="18" charset="0"/>
              </a:rPr>
              <a:t> той е определим </a:t>
            </a:r>
            <a:r>
              <a:rPr lang="ru-RU" sz="1800" dirty="0" err="1">
                <a:latin typeface="Times New Roman" pitchFamily="18" charset="0"/>
              </a:rPr>
              <a:t>като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</a:rPr>
              <a:t>повече</a:t>
            </a:r>
            <a:r>
              <a:rPr lang="ru-RU" sz="1800" dirty="0">
                <a:latin typeface="Times New Roman" pitchFamily="18" charset="0"/>
              </a:rPr>
              <a:t> или </a:t>
            </a:r>
            <a:r>
              <a:rPr lang="ru-RU" sz="1800" dirty="0" err="1">
                <a:latin typeface="Times New Roman" pitchFamily="18" charset="0"/>
              </a:rPr>
              <a:t>по-малко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</a:rPr>
              <a:t>рисков</a:t>
            </a:r>
            <a:r>
              <a:rPr lang="en-US" sz="1800" dirty="0" smtClean="0">
                <a:latin typeface="Times New Roman" pitchFamily="18" charset="0"/>
              </a:rPr>
              <a:t>;</a:t>
            </a:r>
          </a:p>
          <a:p>
            <a:pPr marL="109728" indent="0">
              <a:buNone/>
            </a:pPr>
            <a:endParaRPr lang="en-US" sz="1800" dirty="0" smtClean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Ликвидността</a:t>
            </a:r>
            <a:r>
              <a:rPr lang="ru-RU" sz="1800" dirty="0" smtClean="0">
                <a:latin typeface="Times New Roman" pitchFamily="18" charset="0"/>
              </a:rPr>
              <a:t> се </a:t>
            </a:r>
            <a:r>
              <a:rPr lang="ru-RU" sz="1800" dirty="0" err="1">
                <a:latin typeface="Times New Roman" pitchFamily="18" charset="0"/>
              </a:rPr>
              <a:t>изразява</a:t>
            </a:r>
            <a:r>
              <a:rPr lang="ru-RU" sz="1800" dirty="0">
                <a:latin typeface="Times New Roman" pitchFamily="18" charset="0"/>
              </a:rPr>
              <a:t> в </a:t>
            </a:r>
            <a:r>
              <a:rPr lang="ru-RU" sz="1800" dirty="0" err="1">
                <a:latin typeface="Times New Roman" pitchFamily="18" charset="0"/>
              </a:rPr>
              <a:t>способността</a:t>
            </a:r>
            <a:r>
              <a:rPr lang="ru-RU" sz="1800" dirty="0">
                <a:latin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</a:rPr>
              <a:t>инвеститорите</a:t>
            </a:r>
            <a:r>
              <a:rPr lang="ru-RU" sz="1800" dirty="0">
                <a:latin typeface="Times New Roman" pitchFamily="18" charset="0"/>
              </a:rPr>
              <a:t> да </a:t>
            </a:r>
            <a:r>
              <a:rPr lang="ru-RU" sz="1800" dirty="0" err="1">
                <a:latin typeface="Times New Roman" pitchFamily="18" charset="0"/>
              </a:rPr>
              <a:t>търгуват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обеми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без </a:t>
            </a:r>
            <a:r>
              <a:rPr lang="ru-RU" sz="1800" dirty="0" err="1">
                <a:latin typeface="Times New Roman" pitchFamily="18" charset="0"/>
              </a:rPr>
              <a:t>забавяне</a:t>
            </a:r>
            <a:r>
              <a:rPr lang="ru-RU" sz="1800" dirty="0">
                <a:latin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</a:rPr>
              <a:t>така</a:t>
            </a:r>
            <a:r>
              <a:rPr lang="ru-RU" sz="1800" dirty="0">
                <a:latin typeface="Times New Roman" pitchFamily="18" charset="0"/>
              </a:rPr>
              <a:t> че </a:t>
            </a:r>
            <a:r>
              <a:rPr lang="ru-RU" sz="1800" dirty="0" err="1" smtClean="0">
                <a:latin typeface="Times New Roman" pitchFamily="18" charset="0"/>
              </a:rPr>
              <a:t>пазарът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да </a:t>
            </a:r>
            <a:r>
              <a:rPr lang="ru-RU" sz="1800" dirty="0" err="1">
                <a:latin typeface="Times New Roman" pitchFamily="18" charset="0"/>
              </a:rPr>
              <a:t>бъде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</a:rPr>
              <a:t>минимално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повлиян</a:t>
            </a:r>
            <a:r>
              <a:rPr lang="en-US" sz="1800" dirty="0" smtClean="0">
                <a:latin typeface="Times New Roman" pitchFamily="18" charset="0"/>
              </a:rPr>
              <a:t>;</a:t>
            </a:r>
          </a:p>
          <a:p>
            <a:pPr marL="109728" indent="0">
              <a:buNone/>
            </a:pPr>
            <a:endParaRPr lang="en-US" sz="1800" dirty="0" smtClean="0">
              <a:latin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</a:rPr>
              <a:t>Колкото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</a:rPr>
              <a:t>даден </a:t>
            </a:r>
            <a:r>
              <a:rPr lang="ru-RU" sz="1800" dirty="0" err="1">
                <a:latin typeface="Times New Roman" pitchFamily="18" charset="0"/>
              </a:rPr>
              <a:t>пазар</a:t>
            </a:r>
            <a:r>
              <a:rPr lang="ru-RU" sz="1800" dirty="0">
                <a:latin typeface="Times New Roman" pitchFamily="18" charset="0"/>
              </a:rPr>
              <a:t> е </a:t>
            </a:r>
            <a:r>
              <a:rPr lang="ru-RU" sz="1800" dirty="0" err="1">
                <a:latin typeface="Times New Roman" pitchFamily="18" charset="0"/>
              </a:rPr>
              <a:t>по-ликвиден</a:t>
            </a:r>
            <a:r>
              <a:rPr lang="ru-RU" sz="1800" dirty="0">
                <a:latin typeface="Times New Roman" pitchFamily="18" charset="0"/>
              </a:rPr>
              <a:t>, толкова </a:t>
            </a:r>
            <a:r>
              <a:rPr lang="ru-RU" sz="1800" dirty="0" err="1">
                <a:latin typeface="Times New Roman" pitchFamily="18" charset="0"/>
              </a:rPr>
              <a:t>транзакциите</a:t>
            </a:r>
            <a:r>
              <a:rPr lang="ru-RU" sz="1800" dirty="0">
                <a:latin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</a:rPr>
              <a:t>участниците</a:t>
            </a:r>
            <a:r>
              <a:rPr lang="ru-RU" sz="1800" dirty="0">
                <a:latin typeface="Times New Roman" pitchFamily="18" charset="0"/>
              </a:rPr>
              <a:t> в него </a:t>
            </a:r>
            <a:r>
              <a:rPr lang="ru-RU" sz="1800" dirty="0" err="1">
                <a:latin typeface="Times New Roman" pitchFamily="18" charset="0"/>
              </a:rPr>
              <a:t>са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</a:rPr>
              <a:t>по-бързи</a:t>
            </a:r>
            <a:r>
              <a:rPr lang="ru-RU" sz="1800" dirty="0">
                <a:latin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</a:rPr>
              <a:t>по-ефективни</a:t>
            </a:r>
            <a:r>
              <a:rPr lang="ru-RU" sz="1800" dirty="0">
                <a:latin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</a:rPr>
              <a:t>по-малко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</a:rPr>
              <a:t>оскъпени</a:t>
            </a:r>
            <a:r>
              <a:rPr lang="ru-RU" sz="1800" dirty="0">
                <a:latin typeface="Times New Roman" pitchFamily="18" charset="0"/>
              </a:rPr>
              <a:t> и не </a:t>
            </a:r>
            <a:r>
              <a:rPr lang="ru-RU" sz="1800" dirty="0" err="1">
                <a:latin typeface="Times New Roman" pitchFamily="18" charset="0"/>
              </a:rPr>
              <a:t>предизвикват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сътресения</a:t>
            </a:r>
            <a:r>
              <a:rPr lang="ru-RU" sz="1800" dirty="0" smtClean="0">
                <a:latin typeface="Times New Roman" pitchFamily="18" charset="0"/>
              </a:rPr>
              <a:t>.</a:t>
            </a:r>
            <a:endParaRPr lang="bg-BG" sz="1800" dirty="0">
              <a:latin typeface="Times New Roman" pitchFamily="18" charset="0"/>
            </a:endParaRPr>
          </a:p>
          <a:p>
            <a:endParaRPr lang="bg-B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13</a:t>
            </a:fld>
            <a:endParaRPr lang="bg-BG" dirty="0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6903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g-BG" sz="1800" b="1" dirty="0">
                <a:latin typeface="Times New Roman" pitchFamily="18" charset="0"/>
              </a:rPr>
              <a:t>Равномерно разпределение на </a:t>
            </a:r>
            <a:r>
              <a:rPr lang="bg-BG" sz="1800" b="1" dirty="0" smtClean="0">
                <a:latin typeface="Times New Roman" pitchFamily="18" charset="0"/>
              </a:rPr>
              <a:t>риска </a:t>
            </a:r>
            <a:r>
              <a:rPr lang="bg-BG" sz="1800" b="1" dirty="0">
                <a:latin typeface="Times New Roman" pitchFamily="18" charset="0"/>
              </a:rPr>
              <a:t>и тежестите между всички търговски </a:t>
            </a:r>
            <a:r>
              <a:rPr lang="bg-BG" sz="1800" b="1" dirty="0" smtClean="0">
                <a:latin typeface="Times New Roman" pitchFamily="18" charset="0"/>
              </a:rPr>
              <a:t>участници:</a:t>
            </a:r>
          </a:p>
          <a:p>
            <a:pPr marL="109728" indent="0">
              <a:buNone/>
            </a:pPr>
            <a:endParaRPr lang="bg-BG" sz="1800" b="1" dirty="0" smtClean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Пазарен риск – </a:t>
            </a:r>
            <a:r>
              <a:rPr lang="bg-BG" sz="1800" dirty="0" err="1" smtClean="0">
                <a:latin typeface="Times New Roman" pitchFamily="18" charset="0"/>
              </a:rPr>
              <a:t>риск</a:t>
            </a:r>
            <a:r>
              <a:rPr lang="bg-BG" sz="1800" dirty="0" smtClean="0">
                <a:latin typeface="Times New Roman" pitchFamily="18" charset="0"/>
              </a:rPr>
              <a:t> от спад на потреблението, съответно занижено търсене </a:t>
            </a:r>
            <a:r>
              <a:rPr lang="bg-BG" sz="1800" smtClean="0">
                <a:latin typeface="Times New Roman" pitchFamily="18" charset="0"/>
              </a:rPr>
              <a:t>на електрическа </a:t>
            </a:r>
            <a:r>
              <a:rPr lang="bg-BG" sz="1800" dirty="0" smtClean="0">
                <a:latin typeface="Times New Roman" pitchFamily="18" charset="0"/>
              </a:rPr>
              <a:t>енергия на пазара;</a:t>
            </a:r>
          </a:p>
          <a:p>
            <a:pPr marL="109728" indent="0">
              <a:buNone/>
            </a:pPr>
            <a:endParaRPr lang="bg-BG" sz="1800" b="1" dirty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Инвестиционен риск – </a:t>
            </a:r>
            <a:r>
              <a:rPr lang="bg-BG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който всеки инвеститор понася самостоятелно от възвръщаемостта на инвестицията;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14</a:t>
            </a:fld>
            <a:endParaRPr lang="bg-BG" dirty="0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10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bg-BG" dirty="0" smtClean="0"/>
          </a:p>
          <a:p>
            <a:pPr marL="109728" indent="0" algn="ctr">
              <a:buNone/>
            </a:pPr>
            <a:endParaRPr lang="bg-BG" dirty="0"/>
          </a:p>
          <a:p>
            <a:pPr marL="109728" indent="0" algn="ctr">
              <a:buNone/>
            </a:pPr>
            <a:r>
              <a:rPr lang="bg-BG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Ви за вниманието!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Евгения </a:t>
            </a:r>
            <a:r>
              <a:rPr lang="bg-BG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Харитонова</a:t>
            </a:r>
            <a:endParaRPr lang="bg-BG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g-BG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Член на КЕВР</a:t>
            </a:r>
            <a:endParaRPr lang="bg-BG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15</a:t>
            </a:fld>
            <a:endParaRPr lang="bg-BG" dirty="0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3271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Либерализацията трябва да се разглежда, като инструмент за постигане на крайните цели:</a:t>
            </a:r>
          </a:p>
          <a:p>
            <a:pPr marL="109728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Свободен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конкурентен електроенергиен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пазар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Укрепване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регулаторната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табилизиране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енергийните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дружества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на „уязвимите“ клиенти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2</a:t>
            </a:fld>
            <a:endParaRPr lang="bg-BG"/>
          </a:p>
        </p:txBody>
      </p:sp>
      <p:grpSp>
        <p:nvGrpSpPr>
          <p:cNvPr id="12" name="Group 11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4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6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4656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Състояние на пазара на електрическа енергия в </a:t>
            </a:r>
            <a:r>
              <a:rPr lang="bg-BG" sz="1800" b="1" dirty="0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bg-BG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Пазарът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електрическа енергия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bg-BG" sz="1800" dirty="0" err="1" smtClean="0">
                <a:latin typeface="Times New Roman" pitchFamily="18" charset="0"/>
                <a:cs typeface="Times New Roman" pitchFamily="18" charset="0"/>
              </a:rPr>
              <a:t>ългар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следва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хибриден модел;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Ниско доверие на клиентите към енергийния сектор;</a:t>
            </a:r>
          </a:p>
          <a:p>
            <a:endParaRPr 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Ниска степен на конкуренция между производителите на свободния пазар;</a:t>
            </a:r>
          </a:p>
          <a:p>
            <a:pPr marL="109728" indent="0">
              <a:buNone/>
            </a:pPr>
            <a:endParaRPr 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Непазарни принципи при определяне на централите, които ще работят на регулирания пазар;</a:t>
            </a: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3</a:t>
            </a:fld>
            <a:endParaRPr lang="bg-BG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49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Състояние на пазара на електрическа енергия в </a:t>
            </a:r>
            <a:r>
              <a:rPr lang="bg-BG" sz="1800" b="1" dirty="0" smtClean="0">
                <a:latin typeface="Times New Roman" pitchFamily="18" charset="0"/>
                <a:cs typeface="Times New Roman" pitchFamily="18" charset="0"/>
              </a:rPr>
              <a:t>България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bg-BG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Наличие на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дългосрочни договори за изкупуване на разполагаемост от двете централи МИ1 и МИ3;</a:t>
            </a:r>
          </a:p>
          <a:p>
            <a:pPr marL="109728" indent="0">
              <a:buNone/>
            </a:pPr>
            <a:endParaRPr 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Наличие на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преференциални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цени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за изкупуване на електрическата енергия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ВИ и ВЕКП;</a:t>
            </a: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Задължително изкупуване на произведените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количества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електрическа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енергия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от ВИ и ВЕКП;</a:t>
            </a:r>
          </a:p>
          <a:p>
            <a:pPr marL="109728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4</a:t>
            </a:fld>
            <a:endParaRPr lang="bg-BG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6600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539552" y="148478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 „единствен купувач“</a:t>
            </a:r>
            <a:endParaRPr lang="bg-BG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07804" y="3532125"/>
            <a:ext cx="13681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НЕК ЕАД</a:t>
            </a:r>
          </a:p>
          <a:p>
            <a:pPr algn="ctr"/>
            <a:r>
              <a:rPr lang="bg-BG" dirty="0" smtClean="0"/>
              <a:t>ОД</a:t>
            </a:r>
            <a:endParaRPr lang="bg-BG" dirty="0"/>
          </a:p>
        </p:txBody>
      </p:sp>
      <p:sp>
        <p:nvSpPr>
          <p:cNvPr id="30" name="Rectangle 29"/>
          <p:cNvSpPr/>
          <p:nvPr/>
        </p:nvSpPr>
        <p:spPr>
          <a:xfrm>
            <a:off x="4860032" y="3518011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Крайни снабдители</a:t>
            </a:r>
            <a:endParaRPr lang="bg-BG" dirty="0"/>
          </a:p>
        </p:txBody>
      </p:sp>
      <p:sp>
        <p:nvSpPr>
          <p:cNvPr id="31" name="Rectangle 30"/>
          <p:cNvSpPr/>
          <p:nvPr/>
        </p:nvSpPr>
        <p:spPr>
          <a:xfrm>
            <a:off x="7236296" y="3518011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Клиенти на регулиран пазар</a:t>
            </a:r>
            <a:endParaRPr lang="bg-BG" dirty="0"/>
          </a:p>
        </p:txBody>
      </p:sp>
      <p:sp>
        <p:nvSpPr>
          <p:cNvPr id="33" name="Right Arrow 32"/>
          <p:cNvSpPr/>
          <p:nvPr/>
        </p:nvSpPr>
        <p:spPr>
          <a:xfrm>
            <a:off x="4283968" y="3949451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4" name="Right Arrow 33"/>
          <p:cNvSpPr/>
          <p:nvPr/>
        </p:nvSpPr>
        <p:spPr>
          <a:xfrm>
            <a:off x="6660232" y="3949451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8" name="Rectangle 37"/>
          <p:cNvSpPr/>
          <p:nvPr/>
        </p:nvSpPr>
        <p:spPr>
          <a:xfrm>
            <a:off x="474826" y="2473151"/>
            <a:ext cx="84616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ВЕИ</a:t>
            </a:r>
            <a:endParaRPr lang="bg-BG" dirty="0"/>
          </a:p>
        </p:txBody>
      </p:sp>
      <p:sp>
        <p:nvSpPr>
          <p:cNvPr id="39" name="Rectangle 38"/>
          <p:cNvSpPr/>
          <p:nvPr/>
        </p:nvSpPr>
        <p:spPr>
          <a:xfrm>
            <a:off x="467544" y="3350567"/>
            <a:ext cx="84616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ВЕКП</a:t>
            </a:r>
            <a:endParaRPr lang="bg-BG" dirty="0"/>
          </a:p>
        </p:txBody>
      </p:sp>
      <p:sp>
        <p:nvSpPr>
          <p:cNvPr id="40" name="Rectangle 39"/>
          <p:cNvSpPr/>
          <p:nvPr/>
        </p:nvSpPr>
        <p:spPr>
          <a:xfrm>
            <a:off x="474826" y="5065439"/>
            <a:ext cx="84616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МИ 3</a:t>
            </a:r>
            <a:endParaRPr lang="bg-BG" dirty="0"/>
          </a:p>
        </p:txBody>
      </p:sp>
      <p:sp>
        <p:nvSpPr>
          <p:cNvPr id="41" name="Rectangle 40"/>
          <p:cNvSpPr/>
          <p:nvPr/>
        </p:nvSpPr>
        <p:spPr>
          <a:xfrm>
            <a:off x="474826" y="4183409"/>
            <a:ext cx="84616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МИ 1</a:t>
            </a:r>
            <a:endParaRPr lang="bg-BG" dirty="0"/>
          </a:p>
        </p:txBody>
      </p:sp>
      <p:cxnSp>
        <p:nvCxnSpPr>
          <p:cNvPr id="44" name="Elbow Connector 43"/>
          <p:cNvCxnSpPr>
            <a:stCxn id="38" idx="3"/>
          </p:cNvCxnSpPr>
          <p:nvPr/>
        </p:nvCxnSpPr>
        <p:spPr>
          <a:xfrm>
            <a:off x="1320988" y="2761183"/>
            <a:ext cx="1486816" cy="877416"/>
          </a:xfrm>
          <a:prstGeom prst="bentConnector3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39" idx="3"/>
          </p:cNvCxnSpPr>
          <p:nvPr/>
        </p:nvCxnSpPr>
        <p:spPr>
          <a:xfrm>
            <a:off x="1313706" y="3638599"/>
            <a:ext cx="1494098" cy="288032"/>
          </a:xfrm>
          <a:prstGeom prst="bentConnector3">
            <a:avLst>
              <a:gd name="adj1" fmla="val 38525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1" idx="3"/>
          </p:cNvCxnSpPr>
          <p:nvPr/>
        </p:nvCxnSpPr>
        <p:spPr>
          <a:xfrm flipV="1">
            <a:off x="1320988" y="4192140"/>
            <a:ext cx="1486816" cy="279301"/>
          </a:xfrm>
          <a:prstGeom prst="bentConnector3">
            <a:avLst>
              <a:gd name="adj1" fmla="val 3782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40" idx="3"/>
          </p:cNvCxnSpPr>
          <p:nvPr/>
        </p:nvCxnSpPr>
        <p:spPr>
          <a:xfrm flipV="1">
            <a:off x="1320988" y="4471441"/>
            <a:ext cx="1486816" cy="882030"/>
          </a:xfrm>
          <a:prstGeom prst="bentConnector3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491880" y="2989515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/>
              <a:t>Регулирана цена</a:t>
            </a:r>
            <a:endParaRPr lang="bg-BG" sz="1400" dirty="0"/>
          </a:p>
        </p:txBody>
      </p:sp>
      <p:sp>
        <p:nvSpPr>
          <p:cNvPr id="70" name="TextBox 69"/>
          <p:cNvSpPr txBox="1"/>
          <p:nvPr/>
        </p:nvSpPr>
        <p:spPr>
          <a:xfrm>
            <a:off x="5904148" y="4759473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/>
              <a:t>Регулирани цени</a:t>
            </a:r>
            <a:endParaRPr lang="bg-BG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1537344" y="2134597"/>
            <a:ext cx="2638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/>
              <a:t>Преференциални цени</a:t>
            </a:r>
            <a:endParaRPr lang="bg-BG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1537344" y="5641503"/>
            <a:ext cx="2638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/>
              <a:t>Дългосрочни договори</a:t>
            </a:r>
            <a:endParaRPr lang="bg-BG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5</a:t>
            </a:fld>
            <a:endParaRPr lang="bg-BG"/>
          </a:p>
        </p:txBody>
      </p:sp>
      <p:grpSp>
        <p:nvGrpSpPr>
          <p:cNvPr id="25" name="Group 24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27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32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910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 против модела „единствен купувач“ –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bg-BG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g-BG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Прехвърляне на непазарни договорни отношения към един търговски участник - НЕК ЕАД;</a:t>
            </a:r>
          </a:p>
          <a:p>
            <a:pPr marL="109728" indent="0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Липса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достъп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всички производители до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свободния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пазар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Липса 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стимули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производителите да намаляват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себестойността на произведената електроенергия,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щом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тя така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или иначе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купува изцяло;</a:t>
            </a: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6</a:t>
            </a:fld>
            <a:endParaRPr lang="bg-BG" dirty="0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88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g-B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 против модела „единствен </a:t>
            </a: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купувач“ –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bg-BG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g-BG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Пазарен риск при дефицит в производството и необходимост за осигуряване на необходимите количества за регулирания пазар;</a:t>
            </a:r>
          </a:p>
          <a:p>
            <a:pPr marL="109728" indent="0">
              <a:buNone/>
            </a:pPr>
            <a:endParaRPr 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Пазарен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риск при спад на 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потреблението и големи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количества произведена 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електрическа енергия, които трябва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да бъдат изкупени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НЕК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ЕАД остане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единствен купувач,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производителите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нямат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интерес за пряк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достъп до пазара и възможност да се конкурират за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клиенти (чрез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по-ниски цени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7</a:t>
            </a:fld>
            <a:endParaRPr lang="bg-BG" dirty="0"/>
          </a:p>
        </p:txBody>
      </p:sp>
      <p:grpSp>
        <p:nvGrpSpPr>
          <p:cNvPr id="9" name="Group 8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1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3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4919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Последици от модела на „единствен купувач“ в процеса на отваряне на пазара за крайните клиенти:</a:t>
            </a:r>
          </a:p>
          <a:p>
            <a:pPr marL="109728" indent="0">
              <a:buNone/>
            </a:pPr>
            <a:endParaRPr lang="bg-BG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Нараснал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в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 ЕАД в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условията на неблагоприятното му положение на пазара на електрическа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енергия;</a:t>
            </a:r>
          </a:p>
          <a:p>
            <a:pPr marL="109728" indent="0">
              <a:buNone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Ликвидна криза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редвид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ниското ниво на регулираните продажни цени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невъзможността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пълно покриване на разходите за закупена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електроенергия;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grpSp>
        <p:nvGrpSpPr>
          <p:cNvPr id="12" name="Group 11"/>
          <p:cNvGrpSpPr/>
          <p:nvPr/>
        </p:nvGrpSpPr>
        <p:grpSpPr>
          <a:xfrm>
            <a:off x="467544" y="188640"/>
            <a:ext cx="8208912" cy="1080120"/>
            <a:chOff x="467544" y="188640"/>
            <a:chExt cx="8208912" cy="108012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4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20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20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20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2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608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g-BG" sz="1800" b="1" dirty="0" smtClean="0">
                <a:latin typeface="Times New Roman" pitchFamily="18" charset="0"/>
              </a:rPr>
              <a:t>Необходимо условие за продължаване към следващия етап в процеса на либерализация е извършване на законови промени гарантиращи:</a:t>
            </a:r>
          </a:p>
          <a:p>
            <a:pPr marL="109728" indent="0">
              <a:buNone/>
            </a:pPr>
            <a:endParaRPr lang="bg-BG" sz="1800" b="1" dirty="0" smtClean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Промяна на пазарния модел;</a:t>
            </a:r>
          </a:p>
          <a:p>
            <a:pPr marL="109728" indent="0">
              <a:buNone/>
            </a:pPr>
            <a:endParaRPr lang="bg-BG" sz="1800" dirty="0" smtClean="0">
              <a:latin typeface="Times New Roman" pitchFamily="18" charset="0"/>
            </a:endParaRPr>
          </a:p>
          <a:p>
            <a:r>
              <a:rPr lang="bg-BG" sz="1800" dirty="0">
                <a:latin typeface="Times New Roman" pitchFamily="18" charset="0"/>
              </a:rPr>
              <a:t>Премахване на непазарните договорни отношения между отделните търговски </a:t>
            </a:r>
            <a:r>
              <a:rPr lang="bg-BG" sz="1800" dirty="0" smtClean="0">
                <a:latin typeface="Times New Roman" pitchFamily="18" charset="0"/>
              </a:rPr>
              <a:t>участници;</a:t>
            </a:r>
          </a:p>
          <a:p>
            <a:pPr marL="109728" indent="0">
              <a:buNone/>
            </a:pPr>
            <a:endParaRPr lang="bg-BG" sz="1800" b="1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Пълна либерализация на пазара;</a:t>
            </a:r>
          </a:p>
          <a:p>
            <a:pPr marL="109728" indent="0">
              <a:buNone/>
            </a:pPr>
            <a:endParaRPr lang="bg-BG" sz="1800" dirty="0" smtClean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Създаване на оптимални условия за развитието на ликвиден пазар;</a:t>
            </a:r>
          </a:p>
          <a:p>
            <a:pPr marL="109728" indent="0">
              <a:buNone/>
            </a:pPr>
            <a:endParaRPr lang="bg-BG" sz="1800" dirty="0" smtClean="0">
              <a:latin typeface="Times New Roman" pitchFamily="18" charset="0"/>
            </a:endParaRPr>
          </a:p>
          <a:p>
            <a:r>
              <a:rPr lang="bg-BG" sz="1800" dirty="0" smtClean="0">
                <a:latin typeface="Times New Roman" pitchFamily="18" charset="0"/>
              </a:rPr>
              <a:t>Равномерно разпределение на риска и тежестите между всички търговски участници;</a:t>
            </a:r>
          </a:p>
          <a:p>
            <a:endParaRPr lang="bg-BG" sz="1800" dirty="0" smtClean="0">
              <a:latin typeface="Times New Roman" pitchFamily="18" charset="0"/>
            </a:endParaRPr>
          </a:p>
          <a:p>
            <a:endParaRPr lang="en-US" sz="1800" dirty="0">
              <a:latin typeface="Times New Roman" pitchFamily="18" charset="0"/>
            </a:endParaRPr>
          </a:p>
          <a:p>
            <a:pPr marL="109728" indent="0">
              <a:buNone/>
            </a:pPr>
            <a:endParaRPr lang="bg-BG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8005-39C0-474E-94C2-7AE552D1F70F}" type="slidenum">
              <a:rPr lang="bg-BG" smtClean="0"/>
              <a:t>9</a:t>
            </a:fld>
            <a:endParaRPr lang="bg-BG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7544" y="164865"/>
            <a:ext cx="8208912" cy="1103895"/>
            <a:chOff x="467544" y="164865"/>
            <a:chExt cx="8208912" cy="110389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88640"/>
              <a:ext cx="1080120" cy="1080120"/>
            </a:xfrm>
            <a:prstGeom prst="rect">
              <a:avLst/>
            </a:prstGeom>
          </p:spPr>
        </p:pic>
        <p:sp>
          <p:nvSpPr>
            <p:cNvPr id="13" name="Title 1"/>
            <p:cNvSpPr txBox="1">
              <a:spLocks/>
            </p:cNvSpPr>
            <p:nvPr/>
          </p:nvSpPr>
          <p:spPr>
            <a:xfrm>
              <a:off x="1403648" y="355340"/>
              <a:ext cx="4176464" cy="697396"/>
            </a:xfrm>
            <a:prstGeom prst="rect">
              <a:avLst/>
            </a:prstGeom>
          </p:spPr>
          <p:txBody>
            <a:bodyPr vert="horz" rtlCol="0" anchor="ctr">
              <a:noAutofit/>
              <a:scene3d>
                <a:camera prst="orthographicFront"/>
                <a:lightRig rig="soft" dir="t"/>
              </a:scene3d>
              <a:sp3d prstMaterial="softEdge">
                <a:bevelT w="25400" h="25400"/>
              </a:sp3d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100" b="1" kern="1200">
                  <a:solidFill>
                    <a:schemeClr val="tx2"/>
                  </a:solidFill>
                  <a:effectLst>
                    <a:outerShdw blurRad="31750" dist="25400" dir="5400000" algn="tl" rotWithShape="0">
                      <a:srgbClr val="000000">
                        <a:alpha val="25000"/>
                      </a:srgbClr>
                    </a:outerShdw>
                  </a:effectLst>
                  <a:latin typeface="+mj-lt"/>
                  <a:ea typeface="+mj-ea"/>
                  <a:cs typeface="+mj-cs"/>
                </a:defRPr>
              </a:lvl1pPr>
              <a:extLst/>
            </a:lstStyle>
            <a:p>
              <a:pPr marL="182880"/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КОМИСИЯ ЗА ЕНЕРГИЙНО </a:t>
              </a:r>
              <a:b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ru-RU" sz="1800" i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И ВОДНО РЕГУЛИРАНЕ</a:t>
              </a:r>
              <a:endParaRPr lang="bg-BG" sz="18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467544" y="1268760"/>
              <a:ext cx="8208912" cy="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bg-BG" dirty="0"/>
            </a:p>
          </p:txBody>
        </p:sp>
        <p:pic>
          <p:nvPicPr>
            <p:cNvPr id="15" name="Picture 3" descr="C:\Users\dk-mtrif\Desktop\Logo\photo_big_152301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20" y="164865"/>
              <a:ext cx="1224136" cy="1055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9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984</TotalTime>
  <Words>779</Words>
  <Application>Microsoft Office PowerPoint</Application>
  <PresentationFormat>On-screen Show (4:3)</PresentationFormat>
  <Paragraphs>152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Milen Trifonov</dc:creator>
  <cp:lastModifiedBy>Evgenia Haritonova</cp:lastModifiedBy>
  <cp:revision>57</cp:revision>
  <cp:lastPrinted>2015-06-22T10:01:34Z</cp:lastPrinted>
  <dcterms:created xsi:type="dcterms:W3CDTF">2015-06-18T10:28:48Z</dcterms:created>
  <dcterms:modified xsi:type="dcterms:W3CDTF">2015-06-22T12:16:42Z</dcterms:modified>
</cp:coreProperties>
</file>