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7" r:id="rId3"/>
    <p:sldId id="264" r:id="rId4"/>
    <p:sldId id="266" r:id="rId5"/>
    <p:sldId id="257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294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70D1-FB5E-4CC9-9FE3-42483E8D1E35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F1F6-1ECF-41E4-9999-6894D09F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5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70D1-FB5E-4CC9-9FE3-42483E8D1E35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F1F6-1ECF-41E4-9999-6894D09F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9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70D1-FB5E-4CC9-9FE3-42483E8D1E35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F1F6-1ECF-41E4-9999-6894D09F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5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70D1-FB5E-4CC9-9FE3-42483E8D1E35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F1F6-1ECF-41E4-9999-6894D09F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0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70D1-FB5E-4CC9-9FE3-42483E8D1E35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F1F6-1ECF-41E4-9999-6894D09F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1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70D1-FB5E-4CC9-9FE3-42483E8D1E35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F1F6-1ECF-41E4-9999-6894D09F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80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70D1-FB5E-4CC9-9FE3-42483E8D1E35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F1F6-1ECF-41E4-9999-6894D09F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24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70D1-FB5E-4CC9-9FE3-42483E8D1E35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F1F6-1ECF-41E4-9999-6894D09F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6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70D1-FB5E-4CC9-9FE3-42483E8D1E35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F1F6-1ECF-41E4-9999-6894D09F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9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70D1-FB5E-4CC9-9FE3-42483E8D1E35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F1F6-1ECF-41E4-9999-6894D09F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8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70D1-FB5E-4CC9-9FE3-42483E8D1E35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4F1F6-1ECF-41E4-9999-6894D09F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0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70D1-FB5E-4CC9-9FE3-42483E8D1E35}" type="datetimeFigureOut">
              <a:rPr lang="en-US" smtClean="0"/>
              <a:t>6/22/2015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4F1F6-1ECF-41E4-9999-6894D09F1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6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1100" y="179462"/>
            <a:ext cx="9486900" cy="13064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300" b="1" dirty="0" smtClean="0"/>
              <a:t>ДИСЕКЦИЯ НА БЪЛГАРСКАТА ЕНЕРГЕТИКА</a:t>
            </a:r>
            <a:r>
              <a:rPr lang="en-US" sz="5300" b="1" dirty="0" smtClean="0"/>
              <a:t>’</a:t>
            </a:r>
            <a:r>
              <a:rPr lang="ru-RU" sz="5300" b="1" dirty="0" smtClean="0"/>
              <a:t>ЮНИ 2015</a:t>
            </a:r>
            <a:endParaRPr lang="en-US" sz="5300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42951" y="2018934"/>
            <a:ext cx="5479285" cy="3082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5000" dirty="0" smtClean="0">
              <a:solidFill>
                <a:srgbClr val="C0000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" y="1884801"/>
            <a:ext cx="4279900" cy="3362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50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413048" y="2213562"/>
            <a:ext cx="1220627" cy="12811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0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5352" y="4333420"/>
            <a:ext cx="5479285" cy="1828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3600" dirty="0" smtClean="0">
              <a:solidFill>
                <a:srgbClr val="C00000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593080" y="4357631"/>
            <a:ext cx="5479285" cy="1564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dirty="0" smtClean="0">
                <a:solidFill>
                  <a:srgbClr val="C00000"/>
                </a:solidFill>
              </a:rPr>
              <a:t>      </a:t>
            </a:r>
            <a:endParaRPr lang="ru-RU" sz="3600" dirty="0" smtClean="0">
              <a:solidFill>
                <a:srgbClr val="C00000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 rot="1303243">
            <a:off x="3310374" y="1904073"/>
            <a:ext cx="5694729" cy="39708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3600" b="1" dirty="0" smtClean="0">
              <a:solidFill>
                <a:srgbClr val="002060"/>
              </a:solidFill>
            </a:endParaRPr>
          </a:p>
          <a:p>
            <a:r>
              <a:rPr lang="ru-RU" sz="4000" b="1" dirty="0" smtClean="0">
                <a:solidFill>
                  <a:srgbClr val="002060"/>
                </a:solidFill>
              </a:rPr>
              <a:t>ОТ ГРУПА ЕКСПЕРТИ НА </a:t>
            </a:r>
            <a:r>
              <a:rPr lang="ru-RU" sz="4800" b="1" i="1" dirty="0" smtClean="0">
                <a:solidFill>
                  <a:srgbClr val="002060"/>
                </a:solidFill>
              </a:rPr>
              <a:t>БЕМФ </a:t>
            </a:r>
            <a:r>
              <a:rPr lang="ru-RU" sz="4000" b="1" dirty="0" smtClean="0">
                <a:solidFill>
                  <a:srgbClr val="002060"/>
                </a:solidFill>
              </a:rPr>
              <a:t>С </a:t>
            </a:r>
            <a:r>
              <a:rPr lang="ru-RU" sz="4000" b="1" dirty="0" smtClean="0">
                <a:solidFill>
                  <a:srgbClr val="FF0000"/>
                </a:solidFill>
              </a:rPr>
              <a:t>«МОЛИВИ И ДЪЛГИ ЕНЕРГИЙНИ БИОГРАФИИ»</a:t>
            </a:r>
            <a:r>
              <a:rPr lang="ru-RU" sz="4000" b="1" dirty="0" smtClean="0">
                <a:solidFill>
                  <a:srgbClr val="002060"/>
                </a:solidFill>
              </a:rPr>
              <a:t>, ЧИЙТО ОСТАВКИ НЯМА КАК ДА БЪДАТ ПОИСКАНИ ...........</a:t>
            </a:r>
          </a:p>
        </p:txBody>
      </p:sp>
    </p:spTree>
    <p:extLst>
      <p:ext uri="{BB962C8B-B14F-4D97-AF65-F5344CB8AC3E}">
        <p14:creationId xmlns:p14="http://schemas.microsoft.com/office/powerpoint/2010/main" val="329622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79463"/>
            <a:ext cx="9982200" cy="9762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900" b="1" dirty="0" smtClean="0"/>
              <a:t>ИСТИНСКИТЕ РИСКОВЕ</a:t>
            </a:r>
            <a:r>
              <a:rPr lang="en-US" sz="4900" b="1" dirty="0" smtClean="0"/>
              <a:t>’ </a:t>
            </a:r>
            <a:r>
              <a:rPr lang="bg-BG" sz="4900" b="1" dirty="0" smtClean="0"/>
              <a:t>ЮНИ 2015</a:t>
            </a:r>
            <a:endParaRPr lang="en-US" sz="4900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42951" y="2018935"/>
            <a:ext cx="5479285" cy="214666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ru-RU" sz="4000" b="1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</a:pPr>
            <a:r>
              <a:rPr lang="ru-RU" sz="4000" b="1" dirty="0" smtClean="0">
                <a:solidFill>
                  <a:srgbClr val="C00000"/>
                </a:solidFill>
              </a:rPr>
              <a:t>ТЕКУЩ ФИНАНСОВ</a:t>
            </a:r>
          </a:p>
          <a:p>
            <a:pPr>
              <a:spcBef>
                <a:spcPts val="0"/>
              </a:spcBef>
            </a:pPr>
            <a:r>
              <a:rPr lang="ru-RU" sz="4000" b="1" dirty="0" smtClean="0">
                <a:solidFill>
                  <a:srgbClr val="C00000"/>
                </a:solidFill>
              </a:rPr>
              <a:t>ДЕФИЦИТ</a:t>
            </a:r>
          </a:p>
          <a:p>
            <a:r>
              <a:rPr lang="ru-RU" sz="5000" dirty="0" smtClean="0">
                <a:solidFill>
                  <a:srgbClr val="C00000"/>
                </a:solidFill>
              </a:rPr>
              <a:t>_________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517594" y="2018934"/>
            <a:ext cx="5479285" cy="247686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5000" dirty="0" smtClean="0">
              <a:solidFill>
                <a:srgbClr val="C00000"/>
              </a:solidFill>
            </a:endParaRPr>
          </a:p>
          <a:p>
            <a:r>
              <a:rPr lang="ru-RU" sz="5900" b="1" dirty="0" smtClean="0">
                <a:solidFill>
                  <a:srgbClr val="C00000"/>
                </a:solidFill>
              </a:rPr>
              <a:t>ГОДИШЕН ТЕХНИЧЕСКИ</a:t>
            </a:r>
          </a:p>
          <a:p>
            <a:pPr>
              <a:lnSpc>
                <a:spcPct val="100000"/>
              </a:lnSpc>
            </a:pPr>
            <a:r>
              <a:rPr lang="ru-RU" sz="5900" b="1" dirty="0" smtClean="0">
                <a:solidFill>
                  <a:srgbClr val="C00000"/>
                </a:solidFill>
              </a:rPr>
              <a:t>ДЕФИЦИТ</a:t>
            </a:r>
          </a:p>
          <a:p>
            <a:r>
              <a:rPr lang="ru-RU" sz="5000" dirty="0" smtClean="0">
                <a:solidFill>
                  <a:srgbClr val="C00000"/>
                </a:solidFill>
              </a:rPr>
              <a:t>__________</a:t>
            </a:r>
            <a:endParaRPr lang="en-US" sz="50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413048" y="2213562"/>
            <a:ext cx="1220627" cy="12811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0" dirty="0" smtClean="0">
                <a:solidFill>
                  <a:srgbClr val="C00000"/>
                </a:solidFill>
              </a:rPr>
              <a:t>+</a:t>
            </a:r>
            <a:endParaRPr lang="en-US" sz="10000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5352" y="4165600"/>
            <a:ext cx="5479285" cy="1995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rgbClr val="C00000"/>
                </a:solidFill>
              </a:rPr>
              <a:t>ФАЛИТ НЕК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СТОП ПОДДРЪЖКА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593080" y="4165600"/>
            <a:ext cx="5479285" cy="1427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dirty="0" smtClean="0">
                <a:solidFill>
                  <a:srgbClr val="C00000"/>
                </a:solidFill>
              </a:rPr>
              <a:t>      </a:t>
            </a:r>
            <a:r>
              <a:rPr lang="ru-RU" sz="3200" b="1" dirty="0" smtClean="0">
                <a:solidFill>
                  <a:srgbClr val="C00000"/>
                </a:solidFill>
              </a:rPr>
              <a:t>ФАЛИТ НА ЦЕНТРАЛИ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СРИВОВЕ В МРЕЖАТА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 rot="1303243">
            <a:off x="4947755" y="3112015"/>
            <a:ext cx="3881759" cy="1828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800" b="1" dirty="0" smtClean="0">
                <a:solidFill>
                  <a:srgbClr val="002060"/>
                </a:solidFill>
              </a:rPr>
              <a:t>400</a:t>
            </a:r>
            <a:endParaRPr lang="ru-RU" sz="8800" b="1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МЛН/Г.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 rot="1303243">
            <a:off x="-191286" y="3076399"/>
            <a:ext cx="3050537" cy="1828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800" b="1" dirty="0" smtClean="0">
                <a:solidFill>
                  <a:srgbClr val="002060"/>
                </a:solidFill>
              </a:rPr>
              <a:t>280</a:t>
            </a:r>
            <a:endParaRPr lang="ru-RU" sz="8800" b="1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МЛН/Г.</a:t>
            </a:r>
          </a:p>
        </p:txBody>
      </p:sp>
    </p:spTree>
    <p:extLst>
      <p:ext uri="{BB962C8B-B14F-4D97-AF65-F5344CB8AC3E}">
        <p14:creationId xmlns:p14="http://schemas.microsoft.com/office/powerpoint/2010/main" val="217865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375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      КОНСТАТАЦИИ, ВЪПРОСИ, РЕШЕНИЯ (1)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" y="1143000"/>
            <a:ext cx="11214100" cy="5715000"/>
          </a:xfrm>
        </p:spPr>
        <p:txBody>
          <a:bodyPr>
            <a:normAutofit fontScale="85000" lnSpcReduction="20000"/>
          </a:bodyPr>
          <a:lstStyle/>
          <a:p>
            <a:r>
              <a:rPr lang="bg-BG" dirty="0" smtClean="0"/>
              <a:t>ИМАМЕ ПРЕДИЗВИКАТЕЛСТВО: ЩЕ СЕ ПОДДАДЕ ЛИ </a:t>
            </a:r>
            <a:r>
              <a:rPr lang="bg-BG" sz="3600" b="1" dirty="0" smtClean="0"/>
              <a:t>КЕВР</a:t>
            </a:r>
            <a:r>
              <a:rPr lang="bg-BG" sz="4400" b="1" dirty="0" smtClean="0"/>
              <a:t> </a:t>
            </a:r>
            <a:r>
              <a:rPr lang="bg-BG" dirty="0" smtClean="0"/>
              <a:t>НА НАТИСКА И ЩЕ НАРУШИ ЛИ ЗАКОНА ?</a:t>
            </a:r>
          </a:p>
          <a:p>
            <a:r>
              <a:rPr lang="bg-BG" sz="3600" b="1" dirty="0" smtClean="0"/>
              <a:t>КЕВР:</a:t>
            </a:r>
            <a:r>
              <a:rPr lang="bg-BG" dirty="0" smtClean="0"/>
              <a:t> ПЕРФЕКТНО ИЗПЪЛНЕНАТА ЗАДАЧА</a:t>
            </a:r>
          </a:p>
          <a:p>
            <a:r>
              <a:rPr lang="bg-BG" dirty="0" smtClean="0"/>
              <a:t>НЕИЗБЕЖНОСТТА НА НЕПРЕКЪСНАТИЯ РЪСТ НА „ЦЕНАТА НА ТОКА“ </a:t>
            </a:r>
            <a:r>
              <a:rPr lang="bg-BG" b="1" dirty="0" smtClean="0">
                <a:solidFill>
                  <a:srgbClr val="FF0000"/>
                </a:solidFill>
              </a:rPr>
              <a:t>С ЦЕЛ РЕКАПИТАЛИЗИРАНЕ НА ДРУЖЕСТВАТА </a:t>
            </a:r>
          </a:p>
          <a:p>
            <a:r>
              <a:rPr lang="bg-BG" dirty="0" smtClean="0"/>
              <a:t>МЕДИЙНО ВТОРАЧВАНЕ / СОЦИАЛНА „ЕПИДЕМИЯ“ ? </a:t>
            </a:r>
          </a:p>
          <a:p>
            <a:r>
              <a:rPr lang="bg-BG" dirty="0" smtClean="0"/>
              <a:t>ПРОДЪЛЖАВАЩОТО ЗАБАВЯНЕ АКТИВИРАНЕТО НА НОВА ПРОГРАМА ЗА СОЦИАЛНА ЗАЩИТА НА ЕНЕРГИЙНО БЕДНИТЕ ДОМАКИНСТВА !</a:t>
            </a:r>
          </a:p>
          <a:p>
            <a:r>
              <a:rPr lang="bg-BG" dirty="0" smtClean="0"/>
              <a:t>ЗАБАВЕНА </a:t>
            </a:r>
            <a:r>
              <a:rPr lang="bg-BG" dirty="0"/>
              <a:t>РЕФОРМА В </a:t>
            </a:r>
            <a:r>
              <a:rPr lang="bg-BG" dirty="0" smtClean="0"/>
              <a:t>ОТРАСЪЛА (НЕПРОЗРАЧНИ </a:t>
            </a:r>
            <a:r>
              <a:rPr lang="bg-BG" dirty="0"/>
              <a:t>ДЪРЖАВНИ ДРУЖЕСТВА, </a:t>
            </a:r>
            <a:r>
              <a:rPr lang="bg-BG" dirty="0" smtClean="0"/>
              <a:t>НЕОПТИМИЗИРАНИ РАЗХОДИ, НЕИЗПОЛЗВАНИ </a:t>
            </a:r>
            <a:r>
              <a:rPr lang="bg-BG" dirty="0"/>
              <a:t>РЕЗЕРВИ</a:t>
            </a:r>
            <a:r>
              <a:rPr lang="bg-BG" dirty="0" smtClean="0"/>
              <a:t>) – </a:t>
            </a:r>
            <a:r>
              <a:rPr lang="bg-BG" sz="3500" b="1" dirty="0" smtClean="0">
                <a:solidFill>
                  <a:srgbClr val="FF0000"/>
                </a:solidFill>
              </a:rPr>
              <a:t>ГОЛЕМИЯ РЕЗЕРВ! </a:t>
            </a:r>
          </a:p>
          <a:p>
            <a:r>
              <a:rPr lang="bg-BG" dirty="0" smtClean="0"/>
              <a:t>НЕИЗВЕСТНИТЕ В СЕКТОРА НА </a:t>
            </a:r>
            <a:r>
              <a:rPr lang="bg-BG" sz="3600" b="1" dirty="0" smtClean="0"/>
              <a:t>ВЕИ : 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bg-BG" sz="3600" b="1" dirty="0"/>
              <a:t>	</a:t>
            </a:r>
            <a:r>
              <a:rPr lang="bg-BG" sz="2000" b="1" dirty="0" smtClean="0"/>
              <a:t>- </a:t>
            </a:r>
            <a:r>
              <a:rPr lang="bg-BG" sz="2000" dirty="0" smtClean="0"/>
              <a:t>ЧИТАВИ ИНВЕСТИТОРИ </a:t>
            </a:r>
            <a:r>
              <a:rPr lang="en-US" sz="2000" dirty="0" smtClean="0"/>
              <a:t>VS. </a:t>
            </a:r>
            <a:r>
              <a:rPr lang="bg-BG" sz="2000" dirty="0" smtClean="0"/>
              <a:t>СПЕКУЛАТИВНИ ИГРАЧИ И ИЗМАМНИЦИ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bg-BG" sz="2000" dirty="0"/>
              <a:t>	</a:t>
            </a:r>
            <a:r>
              <a:rPr lang="bg-BG" sz="2000" b="1" dirty="0" smtClean="0"/>
              <a:t>- </a:t>
            </a:r>
            <a:r>
              <a:rPr lang="bg-BG" sz="2000" dirty="0" smtClean="0"/>
              <a:t>РЕЗЕРВИ ?</a:t>
            </a:r>
          </a:p>
          <a:p>
            <a:pPr lvl="0"/>
            <a:r>
              <a:rPr lang="bg-BG" dirty="0" smtClean="0">
                <a:solidFill>
                  <a:prstClr val="black"/>
                </a:solidFill>
              </a:rPr>
              <a:t>ТЕЦ</a:t>
            </a:r>
            <a:r>
              <a:rPr lang="en-US" dirty="0" smtClean="0">
                <a:solidFill>
                  <a:prstClr val="black"/>
                </a:solidFill>
              </a:rPr>
              <a:t>-</a:t>
            </a:r>
            <a:r>
              <a:rPr lang="bg-BG" dirty="0" smtClean="0">
                <a:solidFill>
                  <a:prstClr val="black"/>
                </a:solidFill>
              </a:rPr>
              <a:t>ОВЕТЕ</a:t>
            </a:r>
            <a:r>
              <a:rPr lang="en-US" dirty="0" smtClean="0">
                <a:solidFill>
                  <a:prstClr val="black"/>
                </a:solidFill>
              </a:rPr>
              <a:t> AES </a:t>
            </a:r>
            <a:r>
              <a:rPr lang="bg-BG" dirty="0" smtClean="0">
                <a:solidFill>
                  <a:prstClr val="black"/>
                </a:solidFill>
              </a:rPr>
              <a:t>и</a:t>
            </a:r>
            <a:r>
              <a:rPr lang="en-US" dirty="0" smtClean="0">
                <a:solidFill>
                  <a:prstClr val="black"/>
                </a:solidFill>
              </a:rPr>
              <a:t> Contour global – </a:t>
            </a:r>
            <a:r>
              <a:rPr lang="bg-BG" dirty="0" smtClean="0">
                <a:solidFill>
                  <a:prstClr val="black"/>
                </a:solidFill>
              </a:rPr>
              <a:t>ИЗЧЕРПИХМЕ ЛИ РЕЗЕРВИТЕ, КАКЪВ ЩЕ БЪДЕ ОТГОВОРА НА </a:t>
            </a:r>
            <a:r>
              <a:rPr lang="en-US" sz="3600" b="1" dirty="0" smtClean="0">
                <a:solidFill>
                  <a:prstClr val="black"/>
                </a:solidFill>
              </a:rPr>
              <a:t>EU</a:t>
            </a:r>
            <a:r>
              <a:rPr lang="bg-BG" sz="3500" b="1" dirty="0" smtClean="0">
                <a:solidFill>
                  <a:prstClr val="black"/>
                </a:solidFill>
              </a:rPr>
              <a:t> </a:t>
            </a:r>
            <a:r>
              <a:rPr lang="bg-BG" dirty="0" smtClean="0">
                <a:solidFill>
                  <a:prstClr val="black"/>
                </a:solidFill>
              </a:rPr>
              <a:t>? </a:t>
            </a:r>
            <a:endParaRPr lang="bg-BG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bg-BG" sz="20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57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375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      КОНСТАТАЦИИ</a:t>
            </a:r>
            <a:r>
              <a:rPr lang="bg-BG" sz="3600" b="1" dirty="0" smtClean="0"/>
              <a:t>, </a:t>
            </a:r>
            <a:r>
              <a:rPr lang="ru-RU" sz="3600" b="1" dirty="0" smtClean="0"/>
              <a:t>ВЪПРОСИ, РЕШЕНИЯ (2)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003300"/>
            <a:ext cx="11099800" cy="57023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bg-BG" sz="3600" b="1" dirty="0" smtClean="0"/>
              <a:t>ЕРП</a:t>
            </a:r>
            <a:r>
              <a:rPr lang="bg-BG" dirty="0" smtClean="0"/>
              <a:t>-ТАТА:  </a:t>
            </a:r>
            <a:r>
              <a:rPr lang="bg-BG" sz="3600" b="1" dirty="0"/>
              <a:t>	</a:t>
            </a:r>
            <a:endParaRPr lang="bg-BG" sz="3600" b="1" dirty="0" smtClean="0"/>
          </a:p>
          <a:p>
            <a:pPr marL="0" indent="0">
              <a:lnSpc>
                <a:spcPts val="120"/>
              </a:lnSpc>
              <a:spcBef>
                <a:spcPts val="0"/>
              </a:spcBef>
              <a:buNone/>
            </a:pPr>
            <a:r>
              <a:rPr lang="bg-BG" sz="3600" b="1" dirty="0"/>
              <a:t>	</a:t>
            </a:r>
            <a:r>
              <a:rPr lang="bg-BG" sz="2000" b="1" dirty="0" smtClean="0"/>
              <a:t>- </a:t>
            </a:r>
            <a:r>
              <a:rPr lang="bg-BG" sz="2000" dirty="0" smtClean="0"/>
              <a:t>ОПТИМИЗИРАХА ЛИ СИ РАЗХОДИТЕ, НАМАЛИХА ЛИ ЗАГУБИТЕ ?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bg-BG" sz="2000" dirty="0"/>
              <a:t>	</a:t>
            </a:r>
            <a:r>
              <a:rPr lang="bg-BG" sz="2000" dirty="0" smtClean="0"/>
              <a:t>- ИМАТ ЛИ ДОСТАТЪЧНО СРЕДСТВА ЗА ОПЕРАТИВНИ РАЗХОДИ ?</a:t>
            </a:r>
          </a:p>
          <a:p>
            <a:r>
              <a:rPr lang="bg-BG" dirty="0" smtClean="0"/>
              <a:t>ОЧАКВАТ </a:t>
            </a:r>
            <a:r>
              <a:rPr lang="bg-BG" dirty="0"/>
              <a:t>СЕ КЛЮЧОВИ ПОДЗАКОНОВИ НОРМАТИВНИ АКТОВЕ: КОГА </a:t>
            </a:r>
            <a:r>
              <a:rPr lang="bg-BG" dirty="0" smtClean="0"/>
              <a:t>?</a:t>
            </a:r>
          </a:p>
          <a:p>
            <a:r>
              <a:rPr lang="bg-BG" sz="3000" b="1" dirty="0"/>
              <a:t>„КОЙ?“ </a:t>
            </a:r>
            <a:r>
              <a:rPr lang="bg-BG" dirty="0"/>
              <a:t>ИЗВАДИ ТЕЦ МИ-2 ОТ РЕГУЛИРАНИЯ ПАЗАР И ОСВОБОДИ ИЗНОСА ОТ ДОБАВКАТА „ЗАДЪЛЖЕНИЯ </a:t>
            </a:r>
            <a:r>
              <a:rPr lang="bg-BG" sz="3900" dirty="0">
                <a:solidFill>
                  <a:srgbClr val="FF0000"/>
                </a:solidFill>
              </a:rPr>
              <a:t>НА</a:t>
            </a:r>
            <a:r>
              <a:rPr lang="bg-BG" dirty="0"/>
              <a:t> ОБЩЕСТВОТО“ ? </a:t>
            </a:r>
            <a:endParaRPr lang="en-US" dirty="0" smtClean="0"/>
          </a:p>
          <a:p>
            <a:r>
              <a:rPr lang="bg-BG" dirty="0" smtClean="0"/>
              <a:t>ОТКАЗ </a:t>
            </a:r>
            <a:r>
              <a:rPr lang="bg-BG" dirty="0"/>
              <a:t>ОТ ИНТЕЛИГЕНТНИ </a:t>
            </a:r>
            <a:r>
              <a:rPr lang="bg-BG" dirty="0" smtClean="0"/>
              <a:t>РЕШЕНИЯ</a:t>
            </a:r>
          </a:p>
          <a:p>
            <a:pPr marL="0" indent="0">
              <a:buNone/>
            </a:pPr>
            <a:r>
              <a:rPr lang="bg-BG" dirty="0"/>
              <a:t>	</a:t>
            </a:r>
            <a:r>
              <a:rPr lang="bg-BG" sz="2400" dirty="0" smtClean="0"/>
              <a:t>- СТРУКТУРИРАНЕ НА СПЕЦИАЛЕН ФОНД „ЕНЕРГИЙНА РЕФОРМА И ВЪЗСТАНОВЯВАНЕ“ </a:t>
            </a:r>
          </a:p>
          <a:p>
            <a:pPr marL="0" indent="0">
              <a:buNone/>
            </a:pPr>
            <a:r>
              <a:rPr lang="bg-BG" sz="2400" dirty="0"/>
              <a:t>	</a:t>
            </a:r>
            <a:r>
              <a:rPr lang="bg-BG" sz="2400" dirty="0" smtClean="0"/>
              <a:t>- </a:t>
            </a:r>
            <a:r>
              <a:rPr lang="bg-BG" sz="2400" dirty="0"/>
              <a:t>„ИЗСВЕТЛЯВАНЕ“ НА СТРУКТУРАТА НА РАЗХОДИТЕ НА </a:t>
            </a:r>
            <a:r>
              <a:rPr lang="bg-BG" sz="3200" b="1" dirty="0"/>
              <a:t>НЕК </a:t>
            </a:r>
            <a:r>
              <a:rPr lang="bg-BG" sz="2400" dirty="0"/>
              <a:t>ЧРЕЗ РАЗДЕЛЯНЕ НА ДЕЙНОСТТА МУ ПО ЛИЦЕНЗИ И ПРОДАЖБИ НА НЕОПЕРАТИВНИ АКТИВИ</a:t>
            </a:r>
          </a:p>
          <a:p>
            <a:pPr marL="0" indent="0">
              <a:buNone/>
            </a:pPr>
            <a:r>
              <a:rPr lang="bg-BG" sz="2400" dirty="0"/>
              <a:t>	</a:t>
            </a:r>
            <a:r>
              <a:rPr lang="bg-BG" sz="2400" dirty="0" smtClean="0"/>
              <a:t>- НОВ ПОДХОД В ПРЕГОВОРИТЕ ПО ДЪЛГОСРОЧНИТЕ ДОГОВОРИ (ОПИТА НА ИСПАНИЯ, ПОЛША, УНГАРИЯ..) </a:t>
            </a:r>
            <a:endParaRPr lang="bg-BG" sz="24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322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683659" y="88900"/>
            <a:ext cx="11058261" cy="639735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3800" b="1" dirty="0" smtClean="0"/>
          </a:p>
          <a:p>
            <a:pPr algn="l"/>
            <a:r>
              <a:rPr lang="ru-RU" sz="3800" b="1" dirty="0" smtClean="0"/>
              <a:t>	</a:t>
            </a:r>
            <a:r>
              <a:rPr lang="ru-RU" sz="11200" b="1" dirty="0" smtClean="0"/>
              <a:t>КАКВО ПОКАЗВА ДИСЕКЦИЯТА, АКО ПРОКТО-РЕШЕНИЕТО НА 	</a:t>
            </a:r>
            <a:r>
              <a:rPr lang="ru-RU" sz="14400" b="1" dirty="0" smtClean="0"/>
              <a:t>КЕВР</a:t>
            </a:r>
            <a:r>
              <a:rPr lang="ru-RU" sz="11200" b="1" dirty="0" smtClean="0"/>
              <a:t> СТАНЕ ФАКТ ОТ 1.07.2105 </a:t>
            </a:r>
            <a:r>
              <a:rPr lang="ru-RU" sz="11200" b="1" smtClean="0"/>
              <a:t>: </a:t>
            </a:r>
          </a:p>
          <a:p>
            <a:pPr algn="l"/>
            <a:endParaRPr lang="ru-RU" sz="11200" b="1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9600" b="1" dirty="0" smtClean="0">
                <a:solidFill>
                  <a:srgbClr val="C00000"/>
                </a:solidFill>
              </a:rPr>
              <a:t>НАЙ-НИСКАТА ЦЕНА ЗА ДОМАКИНСТВАТА В </a:t>
            </a:r>
            <a:r>
              <a:rPr lang="en-US" sz="9600" b="1" dirty="0" smtClean="0">
                <a:solidFill>
                  <a:srgbClr val="C00000"/>
                </a:solidFill>
              </a:rPr>
              <a:t>EU</a:t>
            </a:r>
            <a:r>
              <a:rPr lang="bg-BG" sz="9600" b="1" dirty="0" smtClean="0">
                <a:solidFill>
                  <a:srgbClr val="C00000"/>
                </a:solidFill>
              </a:rPr>
              <a:t> ?</a:t>
            </a:r>
            <a:endParaRPr lang="en-US" sz="9600" b="1" dirty="0" smtClean="0">
              <a:solidFill>
                <a:srgbClr val="C00000"/>
              </a:solidFill>
            </a:endParaRPr>
          </a:p>
          <a:p>
            <a:pPr lvl="2" algn="l"/>
            <a:r>
              <a:rPr lang="en-US" sz="7200" b="1" dirty="0" smtClean="0"/>
              <a:t>EUROSTAT</a:t>
            </a:r>
            <a:r>
              <a:rPr lang="en-US" sz="7200" dirty="0" smtClean="0"/>
              <a:t> http</a:t>
            </a:r>
            <a:r>
              <a:rPr lang="en-US" sz="7200" dirty="0"/>
              <a:t>://ec.europa.eu/eurostat/statistics-explained/index.php</a:t>
            </a:r>
            <a:r>
              <a:rPr lang="en-US" sz="7200" dirty="0" smtClean="0"/>
              <a:t>/</a:t>
            </a:r>
            <a:endParaRPr lang="ru-RU" sz="7200" dirty="0" smtClean="0"/>
          </a:p>
          <a:p>
            <a:pPr lvl="2" algn="l"/>
            <a:r>
              <a:rPr lang="en-US" sz="7200" dirty="0" smtClean="0"/>
              <a:t>File:Half-yearly_electricity_and_gas_prices</a:t>
            </a:r>
            <a:r>
              <a:rPr lang="en-US" sz="7200" dirty="0"/>
              <a:t>,_second_half_of_year,_2012%E2%80%9314_(EUR_per_kWh)_YB15.png</a:t>
            </a:r>
            <a:endParaRPr lang="ru-RU" sz="72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9600" dirty="0" smtClean="0">
                <a:solidFill>
                  <a:srgbClr val="C00000"/>
                </a:solidFill>
              </a:rPr>
              <a:t>ЕДНА ОТ НАЙ-ВИСОКИТЕ ЦЕНИ ЗА ЕДРАТА ИНДУСТРИЯ В </a:t>
            </a:r>
            <a:r>
              <a:rPr lang="en-US" sz="9600" dirty="0" smtClean="0">
                <a:solidFill>
                  <a:srgbClr val="C00000"/>
                </a:solidFill>
              </a:rPr>
              <a:t>E</a:t>
            </a:r>
            <a:r>
              <a:rPr lang="bg-BG" sz="9600" dirty="0" smtClean="0">
                <a:solidFill>
                  <a:srgbClr val="C00000"/>
                </a:solidFill>
              </a:rPr>
              <a:t>С – </a:t>
            </a:r>
            <a:r>
              <a:rPr lang="bg-BG" sz="9600" b="1" dirty="0" smtClean="0">
                <a:solidFill>
                  <a:srgbClr val="C00000"/>
                </a:solidFill>
              </a:rPr>
              <a:t>НЕДОПУСТИМО !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9600" dirty="0">
                <a:solidFill>
                  <a:srgbClr val="C00000"/>
                </a:solidFill>
              </a:rPr>
              <a:t>ОТНОВО СУБСИДИРАМЕ </a:t>
            </a:r>
            <a:r>
              <a:rPr lang="ru-RU" sz="9600" dirty="0" smtClean="0">
                <a:solidFill>
                  <a:srgbClr val="C00000"/>
                </a:solidFill>
              </a:rPr>
              <a:t>РЕГУЛИРАНИЯ ПАЗАР ЗА </a:t>
            </a:r>
            <a:r>
              <a:rPr lang="ru-RU" sz="9600" dirty="0">
                <a:solidFill>
                  <a:srgbClr val="C00000"/>
                </a:solidFill>
              </a:rPr>
              <a:t>СМЕТКА НА </a:t>
            </a:r>
            <a:r>
              <a:rPr lang="ru-RU" sz="9600" dirty="0" smtClean="0">
                <a:solidFill>
                  <a:srgbClr val="C00000"/>
                </a:solidFill>
              </a:rPr>
              <a:t>ИНДУСТРИЯТА – </a:t>
            </a:r>
            <a:r>
              <a:rPr lang="ru-RU" sz="9600" b="1" dirty="0" smtClean="0">
                <a:solidFill>
                  <a:srgbClr val="C00000"/>
                </a:solidFill>
              </a:rPr>
              <a:t> РАЗРУШАВА СЕ ИКОНОМИЧЕСКАТА ОСНОВА НА ДЪРЖАВАТА</a:t>
            </a:r>
            <a:endParaRPr lang="ru-RU" sz="9600" b="1" dirty="0">
              <a:solidFill>
                <a:srgbClr val="C00000"/>
              </a:solidFill>
            </a:endParaRPr>
          </a:p>
          <a:p>
            <a:r>
              <a:rPr lang="ru-RU" sz="6400" dirty="0">
                <a:solidFill>
                  <a:srgbClr val="C00000"/>
                </a:solidFill>
              </a:rPr>
              <a:t>(ЕДНАКВИ «ЗАДЪЛЖЕНИЯ», НО УВЕЛИЧЕНИЕ ПРИ БИТА 1.99% ПРИ ИНДУСТРИЯТА </a:t>
            </a:r>
            <a:r>
              <a:rPr lang="ru-RU" sz="6400" dirty="0" smtClean="0">
                <a:solidFill>
                  <a:srgbClr val="C00000"/>
                </a:solidFill>
              </a:rPr>
              <a:t>15-19 %)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9600" dirty="0" smtClean="0">
                <a:solidFill>
                  <a:srgbClr val="C00000"/>
                </a:solidFill>
              </a:rPr>
              <a:t>И НАЙ-СЪЩЕСТВЕНОТО : ПОЛЗИТЕ ОТ ТОВА ОТИВАТ ПРИ  ГОЛЕМИТЕ БИТОВИ ПОТРЕБИТЕЛИ (28% </a:t>
            </a:r>
            <a:r>
              <a:rPr lang="ru-RU" sz="6400" dirty="0" smtClean="0">
                <a:solidFill>
                  <a:srgbClr val="C00000"/>
                </a:solidFill>
              </a:rPr>
              <a:t>СЪС  </a:t>
            </a:r>
            <a:r>
              <a:rPr lang="ru-RU" sz="9600" dirty="0" smtClean="0">
                <a:solidFill>
                  <a:srgbClr val="C00000"/>
                </a:solidFill>
              </a:rPr>
              <a:t>78% ОТ ПОТРЕБЛЕНИЕТО) → «МАЛКИТЕ» ПОЛУЧАВАТ НЕЗНАЧИТЕЛЕН ДЯЛ ОТ «ОПРОЩАВАНЕТО» → </a:t>
            </a:r>
            <a:r>
              <a:rPr lang="ru-RU" sz="9600" b="1" dirty="0" smtClean="0">
                <a:solidFill>
                  <a:srgbClr val="C00000"/>
                </a:solidFill>
              </a:rPr>
              <a:t>ОТНОВО НЕСПРАВЕДЛИВО РЕШЕНИЕ !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9600" dirty="0" smtClean="0">
                <a:solidFill>
                  <a:srgbClr val="C00000"/>
                </a:solidFill>
              </a:rPr>
              <a:t>АКТИВИРАНЕ НА КЛАУЗА ЗА ЗАЩИТА НА ГОЛЕМИ ИНДУСТРИАЛНИ ПРЕДПРИЯТИЯ И ДОПУСТИМА ДЪРЖАВНА ПОМОЩ ЗА КОМПОНЕНТАТА «ЗЕЛЕНА» ЕНЕРГИЯ.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9600" dirty="0" smtClean="0">
                <a:solidFill>
                  <a:srgbClr val="C00000"/>
                </a:solidFill>
              </a:rPr>
              <a:t>«ОСВОБОДЕНИЯ» ИЗНОС – ИЗЧИСЛИ ЛИ НЯКОЙ БАЛАНСА «</a:t>
            </a:r>
            <a:r>
              <a:rPr lang="en-US" sz="9600" b="1" dirty="0" smtClean="0">
                <a:solidFill>
                  <a:srgbClr val="C00000"/>
                </a:solidFill>
              </a:rPr>
              <a:t>WIN-WIN</a:t>
            </a:r>
            <a:r>
              <a:rPr lang="bg-BG" sz="9600" b="1" dirty="0" smtClean="0">
                <a:solidFill>
                  <a:srgbClr val="C00000"/>
                </a:solidFill>
              </a:rPr>
              <a:t>“</a:t>
            </a:r>
            <a:r>
              <a:rPr lang="en-US" sz="9600" dirty="0" smtClean="0">
                <a:solidFill>
                  <a:srgbClr val="C00000"/>
                </a:solidFill>
              </a:rPr>
              <a:t> ? </a:t>
            </a:r>
            <a:r>
              <a:rPr lang="ru-RU" sz="9600" dirty="0" smtClean="0">
                <a:solidFill>
                  <a:srgbClr val="C00000"/>
                </a:solidFill>
              </a:rPr>
              <a:t>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9600" dirty="0">
              <a:solidFill>
                <a:srgbClr val="C00000"/>
              </a:solidFill>
            </a:endParaRPr>
          </a:p>
          <a:p>
            <a:pPr algn="l"/>
            <a:r>
              <a:rPr lang="ru-RU" sz="7000" dirty="0" smtClean="0">
                <a:solidFill>
                  <a:srgbClr val="C00000"/>
                </a:solidFill>
              </a:rPr>
              <a:t>	</a:t>
            </a:r>
            <a:endParaRPr lang="ru-RU" sz="2600" dirty="0">
              <a:solidFill>
                <a:srgbClr val="C00000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bg-BG" sz="3800" dirty="0" smtClean="0">
              <a:solidFill>
                <a:srgbClr val="C00000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300" dirty="0" smtClean="0">
              <a:solidFill>
                <a:srgbClr val="C00000"/>
              </a:solidFill>
            </a:endParaRPr>
          </a:p>
          <a:p>
            <a:pPr algn="l"/>
            <a:endParaRPr lang="ru-RU" sz="3800" dirty="0" smtClean="0">
              <a:solidFill>
                <a:srgbClr val="C00000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ru-RU" sz="3800" dirty="0">
              <a:solidFill>
                <a:srgbClr val="C00000"/>
              </a:solidFill>
            </a:endParaRPr>
          </a:p>
          <a:p>
            <a:r>
              <a:rPr lang="ru-RU" sz="3800" b="1" dirty="0" smtClean="0"/>
              <a:t>ЗА КАКВО СИ ЗАТВАРЯМЕ ОЧИТЕ?</a:t>
            </a:r>
          </a:p>
          <a:p>
            <a:pPr algn="l"/>
            <a:endParaRPr lang="ru-RU" sz="3800" dirty="0" smtClean="0">
              <a:solidFill>
                <a:srgbClr val="C0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 rot="1303243">
            <a:off x="8988928" y="625950"/>
            <a:ext cx="3881759" cy="11299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600" b="1" dirty="0" smtClean="0">
                <a:solidFill>
                  <a:srgbClr val="002060"/>
                </a:solidFill>
              </a:rPr>
              <a:t>680</a:t>
            </a:r>
            <a:endParaRPr lang="ru-RU" sz="6600" b="1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МЛН/Г.</a:t>
            </a:r>
          </a:p>
        </p:txBody>
      </p:sp>
    </p:spTree>
    <p:extLst>
      <p:ext uri="{BB962C8B-B14F-4D97-AF65-F5344CB8AC3E}">
        <p14:creationId xmlns:p14="http://schemas.microsoft.com/office/powerpoint/2010/main" val="11923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dirty="0" smtClean="0"/>
              <a:t>ОЧАКВАНИЯТА ЗА УТРЕШНИЯ ЛИБЕРАЛИЗИРАН ПАЗАР.....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100" y="1574800"/>
            <a:ext cx="11303000" cy="4800600"/>
          </a:xfrm>
        </p:spPr>
        <p:txBody>
          <a:bodyPr>
            <a:noAutofit/>
          </a:bodyPr>
          <a:lstStyle/>
          <a:p>
            <a:r>
              <a:rPr lang="bg-BG" sz="2200" dirty="0" smtClean="0"/>
              <a:t>КРАЙ НА СЕГАШНАТА АГОНИЯ С ЦЕНИТЕ, ОСВЕН АКО НЯКОЙ НЕ ИЗМИСЛИ НЕЩО ДРУГО ...</a:t>
            </a:r>
          </a:p>
          <a:p>
            <a:r>
              <a:rPr lang="bg-BG" sz="2200" b="1" i="1" dirty="0" smtClean="0"/>
              <a:t>„ИМАШ БЕЗКРАЕН ИЗБОР НА ДОСТАВЧИЦИ, НО НЯМА НА КОГО ДА СЕ ОПЛАЧЕШ„  </a:t>
            </a:r>
            <a:r>
              <a:rPr lang="bg-BG" sz="2200" dirty="0" smtClean="0"/>
              <a:t>(Популярен коментар във френските медии след либерализацията на цените на дребно във Франция...)  </a:t>
            </a:r>
          </a:p>
          <a:p>
            <a:r>
              <a:rPr lang="bg-BG" sz="2200" dirty="0" smtClean="0"/>
              <a:t>РЕГУЛИРАНЕ САМО НА МРЕЖОВИТЕ УСЛУГИ, НО...</a:t>
            </a:r>
          </a:p>
          <a:p>
            <a:r>
              <a:rPr lang="bg-BG" sz="2200" dirty="0" smtClean="0"/>
              <a:t>„ОГРАНИЧЕН“ РЕГУЛИРАН ПАЗАР – </a:t>
            </a:r>
            <a:r>
              <a:rPr lang="bg-BG" sz="2200" b="1" dirty="0" smtClean="0"/>
              <a:t>НЕДУСТИМО !</a:t>
            </a:r>
          </a:p>
          <a:p>
            <a:r>
              <a:rPr lang="bg-BG" sz="2200" dirty="0" smtClean="0"/>
              <a:t>НАДБАВКАТА ЗА ВНОСНАТА ЕНЕРГИЯ ЩЕ СЕ ОТРАЗИ СЕРИОЗНО ОГРАНИЧАВАЩО УСЛОВИЕ</a:t>
            </a:r>
          </a:p>
          <a:p>
            <a:r>
              <a:rPr lang="bg-BG" sz="2200" dirty="0" smtClean="0"/>
              <a:t>СИЛНА КОНКУРЕНЦИЯ НА ВНОСНАТА ЕНЕРГИЯ В ПЕРИОДИТЕ НА „ВИСОКИТЕ ВОДИ“ АПРИЛ-ЮНИ </a:t>
            </a:r>
            <a:r>
              <a:rPr lang="bg-BG" sz="2200" smtClean="0"/>
              <a:t>– НЕОБХОДИМОСТ ОТ ИЗВОДИ </a:t>
            </a:r>
            <a:r>
              <a:rPr lang="bg-BG" sz="2200" dirty="0" smtClean="0"/>
              <a:t>И ДОБРО ПЛАНИРАНЕ НА МЕСТНИТЕ ПРОИЗВОДИТЕЛИ И ТЪРГОВЦИ</a:t>
            </a:r>
          </a:p>
          <a:p>
            <a:r>
              <a:rPr lang="bg-BG" sz="2200" dirty="0" smtClean="0"/>
              <a:t>С ЦЕЛ ПЛАВЕН ПРЕХОД – ДЪРЖАВАТА ТРЯБВА ДА НАМЕРИ ПОДХОДЯЩИЯ МОДЕЛ ЗА „КОНТРОЛ“ НА ОФЕРИРАНИТЕ НА БОРСАТА ЦЕНИ И КОЛИЧЕСТВА ОТ ГОЛЕМИТЕ ДЪРЖАВНИ ЕНЕРГИЙНИ ДРУЖЕСТВА </a:t>
            </a:r>
          </a:p>
          <a:p>
            <a:pPr marL="0" indent="0">
              <a:buNone/>
            </a:pPr>
            <a:r>
              <a:rPr lang="bg-BG" sz="2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0481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284</Words>
  <Application>Microsoft Office PowerPoint</Application>
  <PresentationFormat>Custom</PresentationFormat>
  <Paragraphs>74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ДИСЕКЦИЯ НА БЪЛГАРСКАТА ЕНЕРГЕТИКА’ЮНИ 2015</vt:lpstr>
      <vt:lpstr> ИСТИНСКИТЕ РИСКОВЕ’ ЮНИ 2015</vt:lpstr>
      <vt:lpstr>      КОНСТАТАЦИИ, ВЪПРОСИ, РЕШЕНИЯ (1)</vt:lpstr>
      <vt:lpstr>      КОНСТАТАЦИИ, ВЪПРОСИ, РЕШЕНИЯ (2)</vt:lpstr>
      <vt:lpstr>PowerPoint Presentation</vt:lpstr>
      <vt:lpstr>ОЧАКВАНИЯТА ЗА УТРЕШНИЯ ЛИБЕРАЛИЗИРАН ПАЗАР.....</vt:lpstr>
    </vt:vector>
  </TitlesOfParts>
  <Company>CRISCO Micronixe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ИСТИНСКИТЕ РИСКОВЕТЕ</dc:title>
  <dc:creator>BEF</dc:creator>
  <cp:lastModifiedBy>user</cp:lastModifiedBy>
  <cp:revision>33</cp:revision>
  <dcterms:created xsi:type="dcterms:W3CDTF">2015-06-19T06:28:34Z</dcterms:created>
  <dcterms:modified xsi:type="dcterms:W3CDTF">2015-06-22T12:12:00Z</dcterms:modified>
</cp:coreProperties>
</file>