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9"/>
  </p:notes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1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Valeri\database\DATA_VENCI_05_2012\BALANSI_ALL\&#1044;&#1086;&#1073;&#1080;&#1074;04-14-&#1085;&#1077;&#1092;&#1090;&#1075;&#1072;&#1079;_EN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Valeri\database\DATA_VENCI_05_2012\BALANSI_ALL\&#1044;&#1086;&#1073;&#1080;&#1074;04-14-&#1085;&#1077;&#1092;&#1090;&#1075;&#1072;&#1079;_EN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D:\Valeri\database\DATA_VENCI_05_2012\BALANSI_ALL\&#1044;&#1086;&#1073;&#1080;&#1074;04-14-&#1085;&#1077;&#1092;&#1090;&#1075;&#1072;&#1079;_EN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aseline="0"/>
            </a:pPr>
            <a:r>
              <a:rPr lang="en-US" sz="1400" b="1" i="0" baseline="0">
                <a:effectLst/>
                <a:latin typeface="Arial" panose="020B0604020202020204" pitchFamily="34" charset="0"/>
              </a:rPr>
              <a:t>Bulgaria - Production of Oil</a:t>
            </a:r>
            <a:endParaRPr lang="en-US" sz="1400" baseline="0">
              <a:effectLst/>
              <a:latin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8347797251150059"/>
          <c:y val="2.77349226910407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77349151920526"/>
          <c:y val="0.14698866199950514"/>
          <c:w val="0.73066456410690594"/>
          <c:h val="0.67734291993537776"/>
        </c:manualLayout>
      </c:layout>
      <c:lineChart>
        <c:grouping val="standard"/>
        <c:varyColors val="0"/>
        <c:ser>
          <c:idx val="4"/>
          <c:order val="4"/>
          <c:tx>
            <c:strRef>
              <c:f>Sheet1!$C$1:$C$2</c:f>
              <c:strCache>
                <c:ptCount val="1"/>
                <c:pt idx="0">
                  <c:v>Oil(Thousands of Tons) Production</c:v>
                </c:pt>
              </c:strCache>
            </c:strRef>
          </c:tx>
          <c:cat>
            <c:numRef>
              <c:f>Sheet1!$A$3:$A$14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Sheet1!$C$3:$C$13</c:f>
              <c:numCache>
                <c:formatCode>0.00</c:formatCode>
                <c:ptCount val="11"/>
                <c:pt idx="0">
                  <c:v>30.15</c:v>
                </c:pt>
                <c:pt idx="1">
                  <c:v>27.2</c:v>
                </c:pt>
                <c:pt idx="2">
                  <c:v>25.3</c:v>
                </c:pt>
                <c:pt idx="3">
                  <c:v>24</c:v>
                </c:pt>
                <c:pt idx="4">
                  <c:v>22.95</c:v>
                </c:pt>
                <c:pt idx="5">
                  <c:v>23.8</c:v>
                </c:pt>
                <c:pt idx="6">
                  <c:v>22.36</c:v>
                </c:pt>
                <c:pt idx="7">
                  <c:v>21.37</c:v>
                </c:pt>
                <c:pt idx="8">
                  <c:v>22.9</c:v>
                </c:pt>
                <c:pt idx="9">
                  <c:v>26.9</c:v>
                </c:pt>
                <c:pt idx="10" formatCode="0.0">
                  <c:v>25.122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Sheet1!$C$1:$C$2</c:f>
              <c:strCache>
                <c:ptCount val="1"/>
                <c:pt idx="0">
                  <c:v>Oil(Thousands of Tons) Production</c:v>
                </c:pt>
              </c:strCache>
            </c:strRef>
          </c:tx>
          <c:cat>
            <c:numRef>
              <c:f>Sheet1!$A$3:$A$14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Sheet1!$C$3:$C$13</c:f>
              <c:numCache>
                <c:formatCode>0.00</c:formatCode>
                <c:ptCount val="11"/>
                <c:pt idx="0">
                  <c:v>30.15</c:v>
                </c:pt>
                <c:pt idx="1">
                  <c:v>27.2</c:v>
                </c:pt>
                <c:pt idx="2">
                  <c:v>25.3</c:v>
                </c:pt>
                <c:pt idx="3">
                  <c:v>24</c:v>
                </c:pt>
                <c:pt idx="4">
                  <c:v>22.95</c:v>
                </c:pt>
                <c:pt idx="5">
                  <c:v>23.8</c:v>
                </c:pt>
                <c:pt idx="6">
                  <c:v>22.36</c:v>
                </c:pt>
                <c:pt idx="7">
                  <c:v>21.37</c:v>
                </c:pt>
                <c:pt idx="8">
                  <c:v>22.9</c:v>
                </c:pt>
                <c:pt idx="9">
                  <c:v>26.9</c:v>
                </c:pt>
                <c:pt idx="10" formatCode="0.0">
                  <c:v>25.122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Sheet1!$C$1:$C$2</c:f>
              <c:strCache>
                <c:ptCount val="1"/>
                <c:pt idx="0">
                  <c:v>Oil(Thousands of Tons) Production</c:v>
                </c:pt>
              </c:strCache>
            </c:strRef>
          </c:tx>
          <c:cat>
            <c:numRef>
              <c:f>Sheet1!$A$3:$A$14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Sheet1!$C$3:$C$13</c:f>
              <c:numCache>
                <c:formatCode>0.00</c:formatCode>
                <c:ptCount val="11"/>
                <c:pt idx="0">
                  <c:v>30.15</c:v>
                </c:pt>
                <c:pt idx="1">
                  <c:v>27.2</c:v>
                </c:pt>
                <c:pt idx="2">
                  <c:v>25.3</c:v>
                </c:pt>
                <c:pt idx="3">
                  <c:v>24</c:v>
                </c:pt>
                <c:pt idx="4">
                  <c:v>22.95</c:v>
                </c:pt>
                <c:pt idx="5">
                  <c:v>23.8</c:v>
                </c:pt>
                <c:pt idx="6">
                  <c:v>22.36</c:v>
                </c:pt>
                <c:pt idx="7">
                  <c:v>21.37</c:v>
                </c:pt>
                <c:pt idx="8">
                  <c:v>22.9</c:v>
                </c:pt>
                <c:pt idx="9">
                  <c:v>26.9</c:v>
                </c:pt>
                <c:pt idx="10" formatCode="0.0">
                  <c:v>25.122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Sheet1!$C$1:$C$2</c:f>
              <c:strCache>
                <c:ptCount val="1"/>
                <c:pt idx="0">
                  <c:v>Oil(Thousands of Tons) Production</c:v>
                </c:pt>
              </c:strCache>
            </c:strRef>
          </c:tx>
          <c:cat>
            <c:numRef>
              <c:f>Sheet1!$A$3:$A$14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Sheet1!$C$3:$C$13</c:f>
              <c:numCache>
                <c:formatCode>0.00</c:formatCode>
                <c:ptCount val="11"/>
                <c:pt idx="0">
                  <c:v>30.15</c:v>
                </c:pt>
                <c:pt idx="1">
                  <c:v>27.2</c:v>
                </c:pt>
                <c:pt idx="2">
                  <c:v>25.3</c:v>
                </c:pt>
                <c:pt idx="3">
                  <c:v>24</c:v>
                </c:pt>
                <c:pt idx="4">
                  <c:v>22.95</c:v>
                </c:pt>
                <c:pt idx="5">
                  <c:v>23.8</c:v>
                </c:pt>
                <c:pt idx="6">
                  <c:v>22.36</c:v>
                </c:pt>
                <c:pt idx="7">
                  <c:v>21.37</c:v>
                </c:pt>
                <c:pt idx="8">
                  <c:v>22.9</c:v>
                </c:pt>
                <c:pt idx="9">
                  <c:v>26.9</c:v>
                </c:pt>
                <c:pt idx="10" formatCode="0.0">
                  <c:v>25.122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Sheet1!$C$1:$C$2</c:f>
              <c:strCache>
                <c:ptCount val="1"/>
                <c:pt idx="0">
                  <c:v>Oil(Thousands of Tons) Production</c:v>
                </c:pt>
              </c:strCache>
            </c:strRef>
          </c:tx>
          <c:cat>
            <c:numRef>
              <c:f>Sheet1!$A$3:$A$14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Sheet1!$C$3:$C$13</c:f>
              <c:numCache>
                <c:formatCode>0.00</c:formatCode>
                <c:ptCount val="11"/>
                <c:pt idx="0">
                  <c:v>30.15</c:v>
                </c:pt>
                <c:pt idx="1">
                  <c:v>27.2</c:v>
                </c:pt>
                <c:pt idx="2">
                  <c:v>25.3</c:v>
                </c:pt>
                <c:pt idx="3">
                  <c:v>24</c:v>
                </c:pt>
                <c:pt idx="4">
                  <c:v>22.95</c:v>
                </c:pt>
                <c:pt idx="5">
                  <c:v>23.8</c:v>
                </c:pt>
                <c:pt idx="6">
                  <c:v>22.36</c:v>
                </c:pt>
                <c:pt idx="7">
                  <c:v>21.37</c:v>
                </c:pt>
                <c:pt idx="8">
                  <c:v>22.9</c:v>
                </c:pt>
                <c:pt idx="9">
                  <c:v>26.9</c:v>
                </c:pt>
                <c:pt idx="10" formatCode="0.0">
                  <c:v>25.122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Sheet1!$C$1:$C$2</c:f>
              <c:strCache>
                <c:ptCount val="1"/>
                <c:pt idx="0">
                  <c:v>Oil(Thousands of Tons) Production</c:v>
                </c:pt>
              </c:strCache>
            </c:strRef>
          </c:tx>
          <c:cat>
            <c:numRef>
              <c:f>Sheet1!$A$3:$A$14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Sheet1!$C$3:$C$13</c:f>
              <c:numCache>
                <c:formatCode>0.00</c:formatCode>
                <c:ptCount val="11"/>
                <c:pt idx="0">
                  <c:v>30.15</c:v>
                </c:pt>
                <c:pt idx="1">
                  <c:v>27.2</c:v>
                </c:pt>
                <c:pt idx="2">
                  <c:v>25.3</c:v>
                </c:pt>
                <c:pt idx="3">
                  <c:v>24</c:v>
                </c:pt>
                <c:pt idx="4">
                  <c:v>22.95</c:v>
                </c:pt>
                <c:pt idx="5">
                  <c:v>23.8</c:v>
                </c:pt>
                <c:pt idx="6">
                  <c:v>22.36</c:v>
                </c:pt>
                <c:pt idx="7">
                  <c:v>21.37</c:v>
                </c:pt>
                <c:pt idx="8">
                  <c:v>22.9</c:v>
                </c:pt>
                <c:pt idx="9">
                  <c:v>26.9</c:v>
                </c:pt>
                <c:pt idx="10" formatCode="0.0">
                  <c:v>25.122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Sheet1!$C$1:$C$2</c:f>
              <c:strCache>
                <c:ptCount val="1"/>
                <c:pt idx="0">
                  <c:v>Oil(Thousands of Tons) Production</c:v>
                </c:pt>
              </c:strCache>
            </c:strRef>
          </c:tx>
          <c:cat>
            <c:numRef>
              <c:f>Sheet1!$A$3:$A$14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Sheet1!$C$3:$C$13</c:f>
              <c:numCache>
                <c:formatCode>0.00</c:formatCode>
                <c:ptCount val="11"/>
                <c:pt idx="0">
                  <c:v>30.15</c:v>
                </c:pt>
                <c:pt idx="1">
                  <c:v>27.2</c:v>
                </c:pt>
                <c:pt idx="2">
                  <c:v>25.3</c:v>
                </c:pt>
                <c:pt idx="3">
                  <c:v>24</c:v>
                </c:pt>
                <c:pt idx="4">
                  <c:v>22.95</c:v>
                </c:pt>
                <c:pt idx="5">
                  <c:v>23.8</c:v>
                </c:pt>
                <c:pt idx="6">
                  <c:v>22.36</c:v>
                </c:pt>
                <c:pt idx="7">
                  <c:v>21.37</c:v>
                </c:pt>
                <c:pt idx="8">
                  <c:v>22.9</c:v>
                </c:pt>
                <c:pt idx="9">
                  <c:v>26.9</c:v>
                </c:pt>
                <c:pt idx="10" formatCode="0.0">
                  <c:v>25.122</c:v>
                </c:pt>
              </c:numCache>
            </c:numRef>
          </c:val>
          <c:smooth val="0"/>
        </c:ser>
        <c:ser>
          <c:idx val="1"/>
          <c:order val="0"/>
          <c:tx>
            <c:strRef>
              <c:f>Sheet1!$C$1:$C$2</c:f>
              <c:strCache>
                <c:ptCount val="1"/>
                <c:pt idx="0">
                  <c:v>Oil(Thousands of Tons) Production</c:v>
                </c:pt>
              </c:strCache>
            </c:strRef>
          </c:tx>
          <c:marker>
            <c:symbol val="circle"/>
            <c:size val="5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Sheet1!$C$3:$C$14</c:f>
              <c:numCache>
                <c:formatCode>0.00</c:formatCode>
                <c:ptCount val="12"/>
                <c:pt idx="0">
                  <c:v>30.15</c:v>
                </c:pt>
                <c:pt idx="1">
                  <c:v>27.2</c:v>
                </c:pt>
                <c:pt idx="2">
                  <c:v>25.3</c:v>
                </c:pt>
                <c:pt idx="3">
                  <c:v>24</c:v>
                </c:pt>
                <c:pt idx="4">
                  <c:v>22.95</c:v>
                </c:pt>
                <c:pt idx="5">
                  <c:v>23.8</c:v>
                </c:pt>
                <c:pt idx="6">
                  <c:v>22.36</c:v>
                </c:pt>
                <c:pt idx="7">
                  <c:v>21.37</c:v>
                </c:pt>
                <c:pt idx="8">
                  <c:v>22.9</c:v>
                </c:pt>
                <c:pt idx="9">
                  <c:v>26.9</c:v>
                </c:pt>
                <c:pt idx="10" formatCode="0.0">
                  <c:v>25.122</c:v>
                </c:pt>
                <c:pt idx="11">
                  <c:v>23.7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571968"/>
        <c:axId val="99582720"/>
      </c:lineChart>
      <c:catAx>
        <c:axId val="99571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  <a:endParaRPr lang="bg-BG"/>
              </a:p>
            </c:rich>
          </c:tx>
          <c:layout>
            <c:manualLayout>
              <c:xMode val="edge"/>
              <c:yMode val="edge"/>
              <c:x val="0.85915689470267831"/>
              <c:y val="0.832915374949665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9582720"/>
        <c:crosses val="autoZero"/>
        <c:auto val="1"/>
        <c:lblAlgn val="ctr"/>
        <c:lblOffset val="100"/>
        <c:noMultiLvlLbl val="0"/>
      </c:catAx>
      <c:valAx>
        <c:axId val="995827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Thousands</a:t>
                </a:r>
              </a:p>
              <a:p>
                <a:pPr>
                  <a:defRPr/>
                </a:pPr>
                <a:r>
                  <a:rPr lang="en-US"/>
                  <a:t>of Tons</a:t>
                </a:r>
                <a:endParaRPr lang="bg-BG"/>
              </a:p>
            </c:rich>
          </c:tx>
          <c:layout>
            <c:manualLayout>
              <c:xMode val="edge"/>
              <c:yMode val="edge"/>
              <c:x val="4.042012389580335E-2"/>
              <c:y val="3.7991034392419992E-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995719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b="1" i="0" baseline="0">
                <a:effectLst/>
                <a:latin typeface="Arial" panose="020B0604020202020204" pitchFamily="34" charset="0"/>
              </a:rPr>
              <a:t>Bulgaria - Production of Gas</a:t>
            </a:r>
            <a:endParaRPr lang="bg-BG" sz="1400">
              <a:effectLst/>
              <a:latin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928346456692914"/>
          <c:y val="4.04984423676012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982560904719126"/>
          <c:y val="0.14743148360185476"/>
          <c:w val="0.7267795804047984"/>
          <c:h val="0.69815242720828119"/>
        </c:manualLayout>
      </c:layout>
      <c:lineChart>
        <c:grouping val="standard"/>
        <c:varyColors val="0"/>
        <c:ser>
          <c:idx val="3"/>
          <c:order val="0"/>
          <c:tx>
            <c:strRef>
              <c:f>Sheet1!$E$1:$E$2</c:f>
              <c:strCache>
                <c:ptCount val="1"/>
                <c:pt idx="0">
                  <c:v>Gas(Billion Cubic Meters) Production</c:v>
                </c:pt>
              </c:strCache>
            </c:strRef>
          </c:tx>
          <c:marker>
            <c:symbol val="circle"/>
            <c:size val="5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Sheet1!$E$3:$E$14</c:f>
              <c:numCache>
                <c:formatCode>0.00</c:formatCode>
                <c:ptCount val="12"/>
                <c:pt idx="0">
                  <c:v>333.2</c:v>
                </c:pt>
                <c:pt idx="1">
                  <c:v>537.1</c:v>
                </c:pt>
                <c:pt idx="2">
                  <c:v>519.29999999999995</c:v>
                </c:pt>
                <c:pt idx="3">
                  <c:v>295.39999999999998</c:v>
                </c:pt>
                <c:pt idx="4">
                  <c:v>217.66</c:v>
                </c:pt>
                <c:pt idx="5">
                  <c:v>14.7</c:v>
                </c:pt>
                <c:pt idx="6">
                  <c:v>73.88</c:v>
                </c:pt>
                <c:pt idx="7">
                  <c:v>443.33</c:v>
                </c:pt>
                <c:pt idx="8">
                  <c:v>389.6</c:v>
                </c:pt>
                <c:pt idx="9">
                  <c:v>282</c:v>
                </c:pt>
                <c:pt idx="10">
                  <c:v>183.1</c:v>
                </c:pt>
                <c:pt idx="11">
                  <c:v>85.3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609600"/>
        <c:axId val="99443840"/>
      </c:lineChart>
      <c:catAx>
        <c:axId val="99609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  <a:endParaRPr lang="bg-BG"/>
              </a:p>
            </c:rich>
          </c:tx>
          <c:layout>
            <c:manualLayout>
              <c:xMode val="edge"/>
              <c:yMode val="edge"/>
              <c:x val="0.84857386954147507"/>
              <c:y val="0.835571418058723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9443840"/>
        <c:crosses val="autoZero"/>
        <c:auto val="1"/>
        <c:lblAlgn val="ctr"/>
        <c:lblOffset val="100"/>
        <c:noMultiLvlLbl val="0"/>
      </c:catAx>
      <c:valAx>
        <c:axId val="9944384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M</a:t>
                </a:r>
                <a:r>
                  <a:rPr lang="en-US" dirty="0" smtClean="0"/>
                  <a:t>CM</a:t>
                </a:r>
                <a:endParaRPr lang="bg-BG" dirty="0"/>
              </a:p>
            </c:rich>
          </c:tx>
          <c:layout>
            <c:manualLayout>
              <c:xMode val="edge"/>
              <c:yMode val="edge"/>
              <c:x val="5.1497296059469073E-2"/>
              <c:y val="7.8965584909362965E-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99609600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>
                <a:latin typeface="Arial" pitchFamily="34" charset="0"/>
                <a:cs typeface="Arial" pitchFamily="34" charset="0"/>
              </a:rPr>
              <a:t>Bulgaria - Production of Condensate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06231151061408"/>
          <c:y val="0.14396807050494836"/>
          <c:w val="0.81244196189336249"/>
          <c:h val="0.70908497676322579"/>
        </c:manualLayout>
      </c:layout>
      <c:lineChart>
        <c:grouping val="standard"/>
        <c:varyColors val="0"/>
        <c:ser>
          <c:idx val="5"/>
          <c:order val="0"/>
          <c:tx>
            <c:strRef>
              <c:f>Sheet1!$G$1:$G$2</c:f>
              <c:strCache>
                <c:ptCount val="1"/>
                <c:pt idx="0">
                  <c:v>Condensate(Thousands of Tons) Production</c:v>
                </c:pt>
              </c:strCache>
            </c:strRef>
          </c:tx>
          <c:marker>
            <c:symbol val="circle"/>
            <c:size val="7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Sheet1!$G$3:$G$14</c:f>
              <c:numCache>
                <c:formatCode>0.00</c:formatCode>
                <c:ptCount val="12"/>
                <c:pt idx="0">
                  <c:v>2.89</c:v>
                </c:pt>
                <c:pt idx="1">
                  <c:v>2.8</c:v>
                </c:pt>
                <c:pt idx="2">
                  <c:v>2.2000000000000002</c:v>
                </c:pt>
                <c:pt idx="3">
                  <c:v>1.7</c:v>
                </c:pt>
                <c:pt idx="4">
                  <c:v>1.0900000000000001</c:v>
                </c:pt>
                <c:pt idx="5">
                  <c:v>0.7</c:v>
                </c:pt>
                <c:pt idx="6">
                  <c:v>0.66</c:v>
                </c:pt>
                <c:pt idx="7">
                  <c:v>0.65</c:v>
                </c:pt>
                <c:pt idx="8">
                  <c:v>0.7</c:v>
                </c:pt>
                <c:pt idx="9">
                  <c:v>0.5</c:v>
                </c:pt>
                <c:pt idx="10" formatCode="0.0">
                  <c:v>1.0529999999999999</c:v>
                </c:pt>
                <c:pt idx="11">
                  <c:v>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485952"/>
        <c:axId val="99496320"/>
      </c:lineChart>
      <c:catAx>
        <c:axId val="9948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496320"/>
        <c:crosses val="autoZero"/>
        <c:auto val="1"/>
        <c:lblAlgn val="ctr"/>
        <c:lblOffset val="100"/>
        <c:noMultiLvlLbl val="0"/>
      </c:catAx>
      <c:valAx>
        <c:axId val="9949632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99485952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0.15323</cdr:x>
      <cdr:y>0.89649</cdr:y>
    </cdr:from>
    <cdr:to>
      <cdr:x>0.31452</cdr:x>
      <cdr:y>0.97043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8680" y="36957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0.14651</cdr:x>
      <cdr:y>0.89464</cdr:y>
    </cdr:from>
    <cdr:to>
      <cdr:x>0.77688</cdr:x>
      <cdr:y>0.97597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0580" y="3688080"/>
          <a:ext cx="3573780" cy="33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i="1" dirty="0"/>
            <a:t>Source - National Balance of Reserves and Resources</a:t>
          </a:r>
          <a:endParaRPr lang="bg-BG" sz="11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0.23363</cdr:x>
      <cdr:y>0.92392</cdr:y>
    </cdr:from>
    <cdr:to>
      <cdr:x>0.7867</cdr:x>
      <cdr:y>0.9972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26282" y="3766542"/>
          <a:ext cx="3139712" cy="29873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0.15323</cdr:x>
      <cdr:y>0.89649</cdr:y>
    </cdr:from>
    <cdr:to>
      <cdr:x>0.31452</cdr:x>
      <cdr:y>0.97043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8680" y="36957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0.14949</cdr:x>
      <cdr:y>0.91299</cdr:y>
    </cdr:from>
    <cdr:to>
      <cdr:x>0.77986</cdr:x>
      <cdr:y>0.99432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4349" y="3791550"/>
          <a:ext cx="3223094" cy="33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i="1"/>
            <a:t>Source - National Balance of Reserves and Resources</a:t>
          </a:r>
          <a:endParaRPr lang="bg-BG" sz="1100" i="1"/>
        </a:p>
      </cdr:txBody>
    </cdr:sp>
  </cdr:relSizeAnchor>
  <cdr:relSizeAnchor xmlns:cdr="http://schemas.openxmlformats.org/drawingml/2006/chartDrawing">
    <cdr:from>
      <cdr:x>0.05365</cdr:x>
      <cdr:y>0.07339</cdr:y>
    </cdr:from>
    <cdr:to>
      <cdr:x>0.23249</cdr:x>
      <cdr:y>0.15963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4320" y="304800"/>
          <a:ext cx="914400" cy="358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0.00894</cdr:x>
      <cdr:y>0.0367</cdr:y>
    </cdr:from>
    <cdr:to>
      <cdr:x>0.16841</cdr:x>
      <cdr:y>0.15413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20" y="152400"/>
          <a:ext cx="815340" cy="487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Thousands</a:t>
          </a:r>
        </a:p>
        <a:p xmlns:a="http://schemas.openxmlformats.org/drawingml/2006/main">
          <a:r>
            <a:rPr lang="en-US" sz="1100" b="1"/>
            <a:t> of Tons</a:t>
          </a:r>
          <a:endParaRPr lang="bg-BG" sz="11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1378CE-3707-4E5D-A69A-CC2B65AABA5C}" type="datetimeFigureOut">
              <a:rPr lang="bg-BG"/>
              <a:pPr>
                <a:defRPr/>
              </a:pPr>
              <a:t>19.9.2016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352C6A-BDCA-4E7B-AEFF-CEEDA8C5F93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9913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970D-4BBF-4331-9BC6-14762E232E6D}" type="datetime1">
              <a:rPr lang="bg-BG"/>
              <a:pPr>
                <a:defRPr/>
              </a:pPr>
              <a:t>19.9.2016 г.</a:t>
            </a:fld>
            <a:endParaRPr lang="bg-BG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Oil and Gas Activities in Bulgaria - Zhecho Stankov, Deputy Minister of Energy</a:t>
            </a:r>
            <a:endParaRPr lang="bg-BG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BF6EB-006E-4A34-9A80-7DFF2D5EF2F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643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BCC70-1188-46AA-8602-A9EAB378012D}" type="datetime1">
              <a:rPr lang="bg-BG"/>
              <a:pPr>
                <a:defRPr/>
              </a:pPr>
              <a:t>19.9.2016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Oil and Gas Activities in Bulgaria - Zhecho Stankov, Deputy Minister of Energy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09103-37D4-4178-B8A2-441D00212C8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399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A34C6-BB1A-4965-A5BD-2E94449D0A56}" type="datetime1">
              <a:rPr lang="bg-BG"/>
              <a:pPr>
                <a:defRPr/>
              </a:pPr>
              <a:t>19.9.2016 г.</a:t>
            </a:fld>
            <a:endParaRPr lang="bg-BG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Oil and Gas Activities in Bulgaria - Zhecho Stankov, Deputy Minister of Energy</a:t>
            </a:r>
            <a:endParaRPr lang="bg-BG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26DE-DB73-4561-9E66-0E05973E9C0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648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8E45D-8ED6-4B60-B514-8BAA636280C6}" type="datetime1">
              <a:rPr lang="bg-BG"/>
              <a:pPr>
                <a:defRPr/>
              </a:pPr>
              <a:t>19.9.2016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Oil and Gas Activities in Bulgaria - Zhecho Stankov, Deputy Minister of Energy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706F-D60C-41B1-984B-5FB52074D1C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080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B3279-72F6-4AF9-A39F-9BA1CA39B8AC}" type="datetime1">
              <a:rPr lang="bg-BG"/>
              <a:pPr>
                <a:defRPr/>
              </a:pPr>
              <a:t>19.9.2016 г.</a:t>
            </a:fld>
            <a:endParaRPr lang="bg-BG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Oil and Gas Activities in Bulgaria - Zhecho Stankov, Deputy Minister of Energy</a:t>
            </a:r>
            <a:endParaRPr lang="bg-BG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0F6F-F562-48EE-A591-3D2480753AB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653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580D-876E-4613-B2D0-A5687B42468D}" type="datetime1">
              <a:rPr lang="bg-BG"/>
              <a:pPr>
                <a:defRPr/>
              </a:pPr>
              <a:t>19.9.2016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Oil and Gas Activities in Bulgaria - Zhecho Stankov, Deputy Minister of Energy</a:t>
            </a: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DF54B-618E-4474-B4C2-B69384CFC42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073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64657-7705-4C9B-BAC0-A16899F99858}" type="datetime1">
              <a:rPr lang="bg-BG"/>
              <a:pPr>
                <a:defRPr/>
              </a:pPr>
              <a:t>19.9.2016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Oil and Gas Activities in Bulgaria - Zhecho Stankov, Deputy Minister of Energy</a:t>
            </a: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C96D7-A7ED-4DC5-A0EF-03532413273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39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9817-F2F3-457B-A5C5-5A197AC88721}" type="datetime1">
              <a:rPr lang="bg-BG"/>
              <a:pPr>
                <a:defRPr/>
              </a:pPr>
              <a:t>19.9.2016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Oil and Gas Activities in Bulgaria - Zhecho Stankov, Deputy Minister of Energy</a:t>
            </a: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7C63-4E62-4FC8-B00D-83218162111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79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EE4C-9AD4-4397-A9B9-A4BAD3FEF1B7}" type="datetime1">
              <a:rPr lang="bg-BG"/>
              <a:pPr>
                <a:defRPr/>
              </a:pPr>
              <a:t>19.9.2016 г.</a:t>
            </a:fld>
            <a:endParaRPr lang="bg-BG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Oil and Gas Activities in Bulgaria - Zhecho Stankov, Deputy Minister of Energy</a:t>
            </a:r>
            <a:endParaRPr lang="bg-BG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08583-27A5-4DE7-B777-8D8A23A8C0B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856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C5C8C-8D1B-4B3C-A083-A18A5C4B2EAC}" type="datetime1">
              <a:rPr lang="bg-BG"/>
              <a:pPr>
                <a:defRPr/>
              </a:pPr>
              <a:t>19.9.2016 г.</a:t>
            </a:fld>
            <a:endParaRPr lang="bg-BG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Oil and Gas Activities in Bulgaria - Zhecho Stankov, Deputy Minister of Energy</a:t>
            </a:r>
            <a:endParaRPr lang="bg-BG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BEABA-5DF8-4AB6-83D6-262166F8257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287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6F5C-36AE-40F0-8303-E0CBA9070AEC}" type="datetime1">
              <a:rPr lang="bg-BG"/>
              <a:pPr>
                <a:defRPr/>
              </a:pPr>
              <a:t>19.9.2016 г.</a:t>
            </a:fld>
            <a:endParaRPr lang="bg-BG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Oil and Gas Activities in Bulgaria - Zhecho Stankov, Deputy Minister of Energy</a:t>
            </a:r>
            <a:endParaRPr lang="bg-BG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FF228-48B5-4023-A93D-93486381705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897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3B4EDA-967E-4DD6-9A79-1C9FC5DAC284}" type="datetime1">
              <a:rPr lang="bg-BG"/>
              <a:pPr>
                <a:defRPr/>
              </a:pPr>
              <a:t>19.9.2016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Oil and Gas Activities in Bulgaria - Zhecho Stankov, Deputy Minister of Energy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E1DE22-C5C6-4157-A067-14D4FB1441A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0" r:id="rId2"/>
    <p:sldLayoutId id="2147483816" r:id="rId3"/>
    <p:sldLayoutId id="2147483811" r:id="rId4"/>
    <p:sldLayoutId id="2147483812" r:id="rId5"/>
    <p:sldLayoutId id="2147483813" r:id="rId6"/>
    <p:sldLayoutId id="2147483817" r:id="rId7"/>
    <p:sldLayoutId id="2147483818" r:id="rId8"/>
    <p:sldLayoutId id="2147483819" r:id="rId9"/>
    <p:sldLayoutId id="2147483814" r:id="rId10"/>
    <p:sldLayoutId id="214748382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503238"/>
          </a:xfrm>
        </p:spPr>
        <p:txBody>
          <a:bodyPr rtlCol="0">
            <a:normAutofit fontScale="90000"/>
          </a:bodyPr>
          <a:lstStyle/>
          <a:p>
            <a:r>
              <a:rPr lang="en-US" sz="1600" b="1" dirty="0"/>
              <a:t>Sixth Regional Energy Conference Energy Development in South East Europe: energy security, sustainability, investments and </a:t>
            </a:r>
            <a:r>
              <a:rPr lang="en-US" sz="1600" b="1" dirty="0" smtClean="0"/>
              <a:t>growth – 19-20 September 2016, </a:t>
            </a:r>
            <a:r>
              <a:rPr lang="en-US" sz="1400" dirty="0"/>
              <a:t>Hotel Balkan, Sofia</a:t>
            </a:r>
            <a:endParaRPr lang="en-US" sz="1600" b="1" dirty="0"/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484438" y="6308725"/>
            <a:ext cx="3786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chemeClr val="tx2"/>
                </a:solidFill>
              </a:rPr>
              <a:t>Oil and Gas Activities in Bulgaria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chemeClr val="tx2"/>
                </a:solidFill>
              </a:rPr>
              <a:t>Zhecho Stankov, Deputy Minister of Energy</a:t>
            </a:r>
            <a:endParaRPr lang="bg-BG">
              <a:solidFill>
                <a:schemeClr val="tx2"/>
              </a:solidFill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979613" y="2492375"/>
            <a:ext cx="48958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r>
              <a:rPr lang="en-US" sz="2400"/>
              <a:t>Oil and Gas Activities in Bulgaria</a:t>
            </a:r>
          </a:p>
          <a:p>
            <a:r>
              <a:rPr lang="en-US" sz="2000" i="1"/>
              <a:t>Zhecho Stankov, Deputy Minister of Energy</a:t>
            </a:r>
            <a:endParaRPr lang="bg-BG" sz="2000" i="1"/>
          </a:p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33375"/>
            <a:ext cx="7918648" cy="503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/>
              <a:t>Sixth Regional Energy Conference Energy Development in South East Europe: energy security, sustainability, investments and growth – 19-20 September 2016, </a:t>
            </a:r>
            <a:r>
              <a:rPr lang="en-US" sz="1600" dirty="0"/>
              <a:t>Hotel Balkan, Sofia</a:t>
            </a:r>
            <a:endParaRPr lang="bg-BG" sz="1800" dirty="0"/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484438" y="6308725"/>
            <a:ext cx="3786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73E87"/>
                </a:solidFill>
              </a:rPr>
              <a:t>Oil and Gas Activities in Bulgaria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73E87"/>
                </a:solidFill>
              </a:rPr>
              <a:t>Zhecho Stankov, Deputy Minister of Energy</a:t>
            </a:r>
            <a:endParaRPr lang="bg-BG">
              <a:solidFill>
                <a:srgbClr val="073E8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86939"/>
            <a:ext cx="7416823" cy="5248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33375"/>
            <a:ext cx="7918648" cy="503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/>
              <a:t>Sixth Regional Energy Conference Energy Development in South East Europe: energy security, sustainability, investments and growth – 19-20 September 2016, </a:t>
            </a:r>
            <a:r>
              <a:rPr lang="en-US" sz="1600" dirty="0"/>
              <a:t>Hotel Balkan, Sofia</a:t>
            </a:r>
            <a:endParaRPr lang="bg-BG" sz="1800" dirty="0"/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484438" y="6308725"/>
            <a:ext cx="3786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73E87"/>
                </a:solidFill>
              </a:rPr>
              <a:t>Oil and Gas Activities in Bulgaria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73E87"/>
                </a:solidFill>
              </a:rPr>
              <a:t>Zhecho Stankov, Deputy Minister of Energy</a:t>
            </a:r>
            <a:endParaRPr lang="bg-BG">
              <a:solidFill>
                <a:srgbClr val="073E8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3178"/>
            <a:ext cx="7323272" cy="5182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33375"/>
            <a:ext cx="7990656" cy="503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/>
              <a:t>Sixth Regional Energy Conference Energy Development in South East Europe: energy security, sustainability, investments and growth – 19-20 September 2016, </a:t>
            </a:r>
            <a:r>
              <a:rPr lang="en-US" sz="1600" dirty="0"/>
              <a:t>Hotel Balkan, Sofia</a:t>
            </a:r>
            <a:endParaRPr lang="bg-BG" sz="1800" dirty="0"/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484438" y="6308725"/>
            <a:ext cx="3786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73E87"/>
                </a:solidFill>
              </a:rPr>
              <a:t>Oil and Gas Activities in Bulgaria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73E87"/>
                </a:solidFill>
              </a:rPr>
              <a:t>Zhecho Stankov, Deputy Minister of Energy</a:t>
            </a:r>
            <a:endParaRPr lang="bg-BG">
              <a:solidFill>
                <a:srgbClr val="073E87"/>
              </a:solidFill>
            </a:endParaRPr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052513"/>
            <a:ext cx="534193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84538"/>
            <a:ext cx="31988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5219700" y="3500438"/>
            <a:ext cx="35575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r>
              <a:rPr lang="en-US" sz="1400">
                <a:latin typeface="Arial" charset="0"/>
              </a:rPr>
              <a:t>The offshore producing  gas fields were</a:t>
            </a:r>
          </a:p>
          <a:p>
            <a:r>
              <a:rPr lang="en-US" sz="1400">
                <a:latin typeface="Arial" charset="0"/>
              </a:rPr>
              <a:t> developed using an unmanned platform</a:t>
            </a:r>
          </a:p>
          <a:p>
            <a:r>
              <a:rPr lang="en-US" sz="1400">
                <a:latin typeface="Arial" charset="0"/>
              </a:rPr>
              <a:t> located on the main Galata field, to which </a:t>
            </a:r>
          </a:p>
          <a:p>
            <a:r>
              <a:rPr lang="en-US" sz="1400">
                <a:latin typeface="Arial" charset="0"/>
              </a:rPr>
              <a:t> the Kaliakra and Kavarna fields</a:t>
            </a:r>
          </a:p>
          <a:p>
            <a:r>
              <a:rPr lang="en-US" sz="1400">
                <a:latin typeface="Arial" charset="0"/>
              </a:rPr>
              <a:t> have been tied-back using</a:t>
            </a:r>
          </a:p>
          <a:p>
            <a:r>
              <a:rPr lang="en-US" sz="1400">
                <a:latin typeface="Arial" charset="0"/>
              </a:rPr>
              <a:t> subsea completions</a:t>
            </a:r>
            <a:r>
              <a:rPr lang="en-US"/>
              <a:t>.</a:t>
            </a:r>
            <a:endParaRPr lang="bg-BG"/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3435350" y="5732463"/>
            <a:ext cx="2936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r>
              <a:rPr lang="en-US" sz="1400" i="1">
                <a:latin typeface="Arial" charset="0"/>
              </a:rPr>
              <a:t>Source – Petroceltic Website</a:t>
            </a:r>
            <a:endParaRPr lang="bg-BG" sz="1400" i="1">
              <a:latin typeface="Arial" charset="0"/>
            </a:endParaRPr>
          </a:p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990656" cy="503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/>
              <a:t>Sixth Regional Energy Conference Energy Development in South East Europe: energy security, sustainability, investments and growth – 19-20 September 2016, </a:t>
            </a:r>
            <a:r>
              <a:rPr lang="en-US" sz="1600" dirty="0"/>
              <a:t>Hotel Balkan, Sofia</a:t>
            </a:r>
            <a:endParaRPr lang="bg-BG" sz="1800" dirty="0"/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484438" y="6308725"/>
            <a:ext cx="3786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73E87"/>
                </a:solidFill>
              </a:rPr>
              <a:t>Oil and Gas Activities in Bulgaria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73E87"/>
                </a:solidFill>
              </a:rPr>
              <a:t>Zhecho Stankov, Deputy Minister of Energy</a:t>
            </a:r>
            <a:endParaRPr lang="bg-BG">
              <a:solidFill>
                <a:srgbClr val="073E87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52292"/>
              </p:ext>
            </p:extLst>
          </p:nvPr>
        </p:nvGraphicFramePr>
        <p:xfrm>
          <a:off x="1737360" y="1367790"/>
          <a:ext cx="5669280" cy="4122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8062664" cy="503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/>
              <a:t>Sixth Regional Energy Conference Energy Development in South East Europe: energy security, sustainability, investments and growth – 19-20 September 2016, </a:t>
            </a:r>
            <a:r>
              <a:rPr lang="en-US" sz="1600" dirty="0"/>
              <a:t>Hotel Balkan, Sofia</a:t>
            </a:r>
            <a:endParaRPr lang="bg-BG" sz="1800" dirty="0"/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484438" y="6308725"/>
            <a:ext cx="3786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73E87"/>
                </a:solidFill>
              </a:rPr>
              <a:t>Oil and Gas Activities in Bulgaria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73E87"/>
                </a:solidFill>
              </a:rPr>
              <a:t>Zhecho Stankov, Deputy Minister of Energy</a:t>
            </a:r>
            <a:endParaRPr lang="bg-BG">
              <a:solidFill>
                <a:srgbClr val="073E87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657949"/>
              </p:ext>
            </p:extLst>
          </p:nvPr>
        </p:nvGraphicFramePr>
        <p:xfrm>
          <a:off x="1733550" y="1390650"/>
          <a:ext cx="567690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990656" cy="503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/>
              <a:t>Sixth Regional Energy Conference Energy Development in South East Europe: energy security, sustainability, investments and growth – 19-20 September 2016, </a:t>
            </a:r>
            <a:r>
              <a:rPr lang="en-US" sz="1600" dirty="0"/>
              <a:t>Hotel Balkan, Sofia</a:t>
            </a:r>
            <a:endParaRPr lang="bg-BG" sz="1800" dirty="0"/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484438" y="6308725"/>
            <a:ext cx="3786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73E87"/>
                </a:solidFill>
              </a:rPr>
              <a:t>Oil and Gas Activities in Bulgaria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73E87"/>
                </a:solidFill>
              </a:rPr>
              <a:t>Zhecho</a:t>
            </a:r>
            <a:r>
              <a:rPr lang="en-US" dirty="0">
                <a:solidFill>
                  <a:srgbClr val="073E87"/>
                </a:solidFill>
              </a:rPr>
              <a:t> </a:t>
            </a:r>
            <a:r>
              <a:rPr lang="en-US" dirty="0" err="1">
                <a:solidFill>
                  <a:srgbClr val="073E87"/>
                </a:solidFill>
              </a:rPr>
              <a:t>Stankov</a:t>
            </a:r>
            <a:r>
              <a:rPr lang="en-US" dirty="0">
                <a:solidFill>
                  <a:srgbClr val="073E87"/>
                </a:solidFill>
              </a:rPr>
              <a:t>, Deputy Minister of Energy</a:t>
            </a:r>
            <a:endParaRPr lang="bg-BG" dirty="0">
              <a:solidFill>
                <a:srgbClr val="073E87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582429"/>
              </p:ext>
            </p:extLst>
          </p:nvPr>
        </p:nvGraphicFramePr>
        <p:xfrm>
          <a:off x="2015490" y="1352550"/>
          <a:ext cx="511302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338</TotalTime>
  <Words>382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Sixth Regional Energy Conference Energy Development in South East Europe: energy security, sustainability, investments and growth – 19-20 September 2016, Hotel Balkan, Sofia</vt:lpstr>
      <vt:lpstr>Sixth Regional Energy Conference Energy Development in South East Europe: energy security, sustainability, investments and growth – 19-20 September 2016, Hotel Balkan, Sofia</vt:lpstr>
      <vt:lpstr>Sixth Regional Energy Conference Energy Development in South East Europe: energy security, sustainability, investments and growth – 19-20 September 2016, Hotel Balkan, Sofia</vt:lpstr>
      <vt:lpstr>Sixth Regional Energy Conference Energy Development in South East Europe: energy security, sustainability, investments and growth – 19-20 September 2016, Hotel Balkan, Sofia</vt:lpstr>
      <vt:lpstr>Sixth Regional Energy Conference Energy Development in South East Europe: energy security, sustainability, investments and growth – 19-20 September 2016, Hotel Balkan, Sofia</vt:lpstr>
      <vt:lpstr>Sixth Regional Energy Conference Energy Development in South East Europe: energy security, sustainability, investments and growth – 19-20 September 2016, Hotel Balkan, Sofia</vt:lpstr>
      <vt:lpstr>Sixth Regional Energy Conference Energy Development in South East Europe: energy security, sustainability, investments and growth – 19-20 September 2016, Hotel Balkan, Sofia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Oil and Gas Offshore Safety Seminar 18 September 2015, Hotel International, Golden Sands, Bulgaria</dc:title>
  <dc:creator>cho</dc:creator>
  <cp:lastModifiedBy>cho</cp:lastModifiedBy>
  <cp:revision>14</cp:revision>
  <dcterms:created xsi:type="dcterms:W3CDTF">2015-09-16T07:50:25Z</dcterms:created>
  <dcterms:modified xsi:type="dcterms:W3CDTF">2016-09-19T09:37:46Z</dcterms:modified>
</cp:coreProperties>
</file>