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804" r:id="rId2"/>
  </p:sldMasterIdLst>
  <p:notesMasterIdLst>
    <p:notesMasterId r:id="rId20"/>
  </p:notesMasterIdLst>
  <p:handoutMasterIdLst>
    <p:handoutMasterId r:id="rId21"/>
  </p:handoutMasterIdLst>
  <p:sldIdLst>
    <p:sldId id="256" r:id="rId3"/>
    <p:sldId id="329" r:id="rId4"/>
    <p:sldId id="328" r:id="rId5"/>
    <p:sldId id="330" r:id="rId6"/>
    <p:sldId id="331" r:id="rId7"/>
    <p:sldId id="309" r:id="rId8"/>
    <p:sldId id="310" r:id="rId9"/>
    <p:sldId id="315" r:id="rId10"/>
    <p:sldId id="316" r:id="rId11"/>
    <p:sldId id="317" r:id="rId12"/>
    <p:sldId id="318" r:id="rId13"/>
    <p:sldId id="326" r:id="rId14"/>
    <p:sldId id="319" r:id="rId15"/>
    <p:sldId id="320" r:id="rId16"/>
    <p:sldId id="323" r:id="rId17"/>
    <p:sldId id="332" r:id="rId18"/>
    <p:sldId id="325" r:id="rId19"/>
  </p:sldIdLst>
  <p:sldSz cx="9144000" cy="6858000" type="screen4x3"/>
  <p:notesSz cx="6797675" cy="9929813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99"/>
    <a:srgbClr val="FFFA00"/>
    <a:srgbClr val="FF7300"/>
    <a:srgbClr val="CC6600"/>
    <a:srgbClr val="268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9" autoAdjust="0"/>
    <p:restoredTop sz="93364" autoAdjust="0"/>
  </p:normalViewPr>
  <p:slideViewPr>
    <p:cSldViewPr>
      <p:cViewPr varScale="1">
        <p:scale>
          <a:sx n="109" d="100"/>
          <a:sy n="109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3EBECC-39EF-4ED7-ACF1-E3898C15D86D}" type="doc">
      <dgm:prSet loTypeId="urn:microsoft.com/office/officeart/2005/8/layout/arrow2" loCatId="process" qsTypeId="urn:microsoft.com/office/officeart/2005/8/quickstyle/3d2" qsCatId="3D" csTypeId="urn:microsoft.com/office/officeart/2005/8/colors/accent1_2" csCatId="accent1" phldr="1"/>
      <dgm:spPr/>
    </dgm:pt>
    <dgm:pt modelId="{32349C06-173E-40D2-8DA4-0EDE76C38275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758BDBDB-37F2-4B6A-AE81-2541D559F3F2}" type="parTrans" cxnId="{B6BB024C-4142-4557-9D3F-0037BAE6B331}">
      <dgm:prSet/>
      <dgm:spPr/>
      <dgm:t>
        <a:bodyPr/>
        <a:lstStyle/>
        <a:p>
          <a:endParaRPr lang="en-GB"/>
        </a:p>
      </dgm:t>
    </dgm:pt>
    <dgm:pt modelId="{A5A42A54-66C8-4204-AF59-3FF66F4CE76A}" type="sibTrans" cxnId="{B6BB024C-4142-4557-9D3F-0037BAE6B331}">
      <dgm:prSet/>
      <dgm:spPr/>
      <dgm:t>
        <a:bodyPr/>
        <a:lstStyle/>
        <a:p>
          <a:endParaRPr lang="en-GB"/>
        </a:p>
      </dgm:t>
    </dgm:pt>
    <dgm:pt modelId="{4A5DE3BF-B5CE-485E-8B69-55A5E21A3B88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35827FD1-68F4-4CA8-BA91-137CA3DD824C}" type="parTrans" cxnId="{AE51D15A-2FA6-4F7C-AE05-7D863536BD73}">
      <dgm:prSet/>
      <dgm:spPr/>
      <dgm:t>
        <a:bodyPr/>
        <a:lstStyle/>
        <a:p>
          <a:endParaRPr lang="en-GB"/>
        </a:p>
      </dgm:t>
    </dgm:pt>
    <dgm:pt modelId="{D1A924FB-2060-49A0-9ABD-F28C5BD42735}" type="sibTrans" cxnId="{AE51D15A-2FA6-4F7C-AE05-7D863536BD73}">
      <dgm:prSet/>
      <dgm:spPr/>
      <dgm:t>
        <a:bodyPr/>
        <a:lstStyle/>
        <a:p>
          <a:endParaRPr lang="en-GB"/>
        </a:p>
      </dgm:t>
    </dgm:pt>
    <dgm:pt modelId="{754682EF-E098-41C6-96A2-3969AD4FD526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872397A1-0690-4D04-B2D7-1E0BD88E4568}" type="parTrans" cxnId="{D2F8B62D-3C1E-45AA-8E3A-5545E33E89AB}">
      <dgm:prSet/>
      <dgm:spPr/>
      <dgm:t>
        <a:bodyPr/>
        <a:lstStyle/>
        <a:p>
          <a:endParaRPr lang="en-GB"/>
        </a:p>
      </dgm:t>
    </dgm:pt>
    <dgm:pt modelId="{84619F36-0450-4A14-BB80-1EA94B5A5B7D}" type="sibTrans" cxnId="{D2F8B62D-3C1E-45AA-8E3A-5545E33E89AB}">
      <dgm:prSet/>
      <dgm:spPr/>
      <dgm:t>
        <a:bodyPr/>
        <a:lstStyle/>
        <a:p>
          <a:endParaRPr lang="en-GB"/>
        </a:p>
      </dgm:t>
    </dgm:pt>
    <dgm:pt modelId="{4997F297-BEAC-4A88-AE4F-5CFE0D4DD16C}">
      <dgm:prSet phldrT="[Text]"/>
      <dgm:spPr/>
      <dgm:t>
        <a:bodyPr/>
        <a:lstStyle/>
        <a:p>
          <a:endParaRPr lang="en-GB" dirty="0"/>
        </a:p>
      </dgm:t>
    </dgm:pt>
    <dgm:pt modelId="{E8FC1995-8F7E-4D06-AE70-1FB712D5FC12}" type="parTrans" cxnId="{56A36F9E-2E9F-4032-ACB2-0B5D65B43F6A}">
      <dgm:prSet/>
      <dgm:spPr/>
      <dgm:t>
        <a:bodyPr/>
        <a:lstStyle/>
        <a:p>
          <a:endParaRPr lang="en-GB"/>
        </a:p>
      </dgm:t>
    </dgm:pt>
    <dgm:pt modelId="{B8B70F73-8B7C-4A09-9D53-BE0F1BF086AD}" type="sibTrans" cxnId="{56A36F9E-2E9F-4032-ACB2-0B5D65B43F6A}">
      <dgm:prSet/>
      <dgm:spPr/>
      <dgm:t>
        <a:bodyPr/>
        <a:lstStyle/>
        <a:p>
          <a:endParaRPr lang="en-GB"/>
        </a:p>
      </dgm:t>
    </dgm:pt>
    <dgm:pt modelId="{D2E68296-7BEB-4D54-9389-97E8FDFCD88A}" type="pres">
      <dgm:prSet presAssocID="{B83EBECC-39EF-4ED7-ACF1-E3898C15D86D}" presName="arrowDiagram" presStyleCnt="0">
        <dgm:presLayoutVars>
          <dgm:chMax val="5"/>
          <dgm:dir/>
          <dgm:resizeHandles val="exact"/>
        </dgm:presLayoutVars>
      </dgm:prSet>
      <dgm:spPr/>
    </dgm:pt>
    <dgm:pt modelId="{CCE2CBF7-A8C4-4BDC-A273-2B3F2352C5FB}" type="pres">
      <dgm:prSet presAssocID="{B83EBECC-39EF-4ED7-ACF1-E3898C15D86D}" presName="arrow" presStyleLbl="bgShp" presStyleIdx="0" presStyleCnt="1"/>
      <dgm:spPr/>
    </dgm:pt>
    <dgm:pt modelId="{C523A642-BFB5-4D9E-9C90-D2DC2D625732}" type="pres">
      <dgm:prSet presAssocID="{B83EBECC-39EF-4ED7-ACF1-E3898C15D86D}" presName="arrowDiagram4" presStyleCnt="0"/>
      <dgm:spPr/>
    </dgm:pt>
    <dgm:pt modelId="{E1B5F1EF-6544-47C5-AC87-16016A4F2088}" type="pres">
      <dgm:prSet presAssocID="{32349C06-173E-40D2-8DA4-0EDE76C38275}" presName="bullet4a" presStyleLbl="node1" presStyleIdx="0" presStyleCnt="4" custLinFactNeighborX="-78475" custLinFactNeighborY="79141"/>
      <dgm:spPr/>
    </dgm:pt>
    <dgm:pt modelId="{13F2316B-9E0E-417D-A3B0-2A4FE63297DA}" type="pres">
      <dgm:prSet presAssocID="{32349C06-173E-40D2-8DA4-0EDE76C38275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FEBAD7-82EE-4DC0-ADA5-EB4E730B6992}" type="pres">
      <dgm:prSet presAssocID="{4A5DE3BF-B5CE-485E-8B69-55A5E21A3B88}" presName="bullet4b" presStyleLbl="node1" presStyleIdx="1" presStyleCnt="4" custLinFactNeighborX="-8553" custLinFactNeighborY="1414"/>
      <dgm:spPr/>
      <dgm:t>
        <a:bodyPr/>
        <a:lstStyle/>
        <a:p>
          <a:endParaRPr lang="en-GB"/>
        </a:p>
      </dgm:t>
    </dgm:pt>
    <dgm:pt modelId="{6C4C2777-FC52-45E4-AE51-69CCB8D60D6A}" type="pres">
      <dgm:prSet presAssocID="{4A5DE3BF-B5CE-485E-8B69-55A5E21A3B88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08BB44-ECDD-4D8C-B7BC-FDC17683EA39}" type="pres">
      <dgm:prSet presAssocID="{754682EF-E098-41C6-96A2-3969AD4FD526}" presName="bullet4c" presStyleLbl="node1" presStyleIdx="2" presStyleCnt="4" custScaleX="112309" custScaleY="112309" custLinFactNeighborX="69508" custLinFactNeighborY="-21408"/>
      <dgm:spPr/>
      <dgm:t>
        <a:bodyPr/>
        <a:lstStyle/>
        <a:p>
          <a:endParaRPr lang="en-GB"/>
        </a:p>
      </dgm:t>
    </dgm:pt>
    <dgm:pt modelId="{790F9637-67C6-41CA-9A77-BF076EC48671}" type="pres">
      <dgm:prSet presAssocID="{754682EF-E098-41C6-96A2-3969AD4FD526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1D40D-9FB5-46F0-8B6B-21F25552267D}" type="pres">
      <dgm:prSet presAssocID="{4997F297-BEAC-4A88-AE4F-5CFE0D4DD16C}" presName="bullet4d" presStyleLbl="node1" presStyleIdx="3" presStyleCnt="4" custScaleX="134138" custScaleY="134138" custLinFactX="88335" custLinFactNeighborX="100000" custLinFactNeighborY="-37197"/>
      <dgm:spPr/>
    </dgm:pt>
    <dgm:pt modelId="{009D1332-712D-4474-B166-9CE30C0D78E2}" type="pres">
      <dgm:prSet presAssocID="{4997F297-BEAC-4A88-AE4F-5CFE0D4DD16C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61D5E8-2C80-4D47-AD31-C7B5BD944A43}" type="presOf" srcId="{754682EF-E098-41C6-96A2-3969AD4FD526}" destId="{790F9637-67C6-41CA-9A77-BF076EC48671}" srcOrd="0" destOrd="0" presId="urn:microsoft.com/office/officeart/2005/8/layout/arrow2"/>
    <dgm:cxn modelId="{B6BB024C-4142-4557-9D3F-0037BAE6B331}" srcId="{B83EBECC-39EF-4ED7-ACF1-E3898C15D86D}" destId="{32349C06-173E-40D2-8DA4-0EDE76C38275}" srcOrd="0" destOrd="0" parTransId="{758BDBDB-37F2-4B6A-AE81-2541D559F3F2}" sibTransId="{A5A42A54-66C8-4204-AF59-3FF66F4CE76A}"/>
    <dgm:cxn modelId="{2E78B484-A0A9-468B-992F-FC8F4F1F77E3}" type="presOf" srcId="{32349C06-173E-40D2-8DA4-0EDE76C38275}" destId="{13F2316B-9E0E-417D-A3B0-2A4FE63297DA}" srcOrd="0" destOrd="0" presId="urn:microsoft.com/office/officeart/2005/8/layout/arrow2"/>
    <dgm:cxn modelId="{25AF6418-70E4-4318-B458-832F56DCF724}" type="presOf" srcId="{4997F297-BEAC-4A88-AE4F-5CFE0D4DD16C}" destId="{009D1332-712D-4474-B166-9CE30C0D78E2}" srcOrd="0" destOrd="0" presId="urn:microsoft.com/office/officeart/2005/8/layout/arrow2"/>
    <dgm:cxn modelId="{AE51D15A-2FA6-4F7C-AE05-7D863536BD73}" srcId="{B83EBECC-39EF-4ED7-ACF1-E3898C15D86D}" destId="{4A5DE3BF-B5CE-485E-8B69-55A5E21A3B88}" srcOrd="1" destOrd="0" parTransId="{35827FD1-68F4-4CA8-BA91-137CA3DD824C}" sibTransId="{D1A924FB-2060-49A0-9ABD-F28C5BD42735}"/>
    <dgm:cxn modelId="{D2F8B62D-3C1E-45AA-8E3A-5545E33E89AB}" srcId="{B83EBECC-39EF-4ED7-ACF1-E3898C15D86D}" destId="{754682EF-E098-41C6-96A2-3969AD4FD526}" srcOrd="2" destOrd="0" parTransId="{872397A1-0690-4D04-B2D7-1E0BD88E4568}" sibTransId="{84619F36-0450-4A14-BB80-1EA94B5A5B7D}"/>
    <dgm:cxn modelId="{F2972209-D81C-4288-99EA-BA81994A91FE}" type="presOf" srcId="{4A5DE3BF-B5CE-485E-8B69-55A5E21A3B88}" destId="{6C4C2777-FC52-45E4-AE51-69CCB8D60D6A}" srcOrd="0" destOrd="0" presId="urn:microsoft.com/office/officeart/2005/8/layout/arrow2"/>
    <dgm:cxn modelId="{56A36F9E-2E9F-4032-ACB2-0B5D65B43F6A}" srcId="{B83EBECC-39EF-4ED7-ACF1-E3898C15D86D}" destId="{4997F297-BEAC-4A88-AE4F-5CFE0D4DD16C}" srcOrd="3" destOrd="0" parTransId="{E8FC1995-8F7E-4D06-AE70-1FB712D5FC12}" sibTransId="{B8B70F73-8B7C-4A09-9D53-BE0F1BF086AD}"/>
    <dgm:cxn modelId="{3A9B4C46-EF70-49AB-ABE4-DE476901BBA7}" type="presOf" srcId="{B83EBECC-39EF-4ED7-ACF1-E3898C15D86D}" destId="{D2E68296-7BEB-4D54-9389-97E8FDFCD88A}" srcOrd="0" destOrd="0" presId="urn:microsoft.com/office/officeart/2005/8/layout/arrow2"/>
    <dgm:cxn modelId="{B2D1CDE4-4118-443D-B55D-0638242AC083}" type="presParOf" srcId="{D2E68296-7BEB-4D54-9389-97E8FDFCD88A}" destId="{CCE2CBF7-A8C4-4BDC-A273-2B3F2352C5FB}" srcOrd="0" destOrd="0" presId="urn:microsoft.com/office/officeart/2005/8/layout/arrow2"/>
    <dgm:cxn modelId="{122AB839-3DD5-413D-983F-494B4A85FF3B}" type="presParOf" srcId="{D2E68296-7BEB-4D54-9389-97E8FDFCD88A}" destId="{C523A642-BFB5-4D9E-9C90-D2DC2D625732}" srcOrd="1" destOrd="0" presId="urn:microsoft.com/office/officeart/2005/8/layout/arrow2"/>
    <dgm:cxn modelId="{3944408A-FA2F-46D0-9C54-793AE7873630}" type="presParOf" srcId="{C523A642-BFB5-4D9E-9C90-D2DC2D625732}" destId="{E1B5F1EF-6544-47C5-AC87-16016A4F2088}" srcOrd="0" destOrd="0" presId="urn:microsoft.com/office/officeart/2005/8/layout/arrow2"/>
    <dgm:cxn modelId="{0ADED4EF-04B6-4515-8F26-421F3DD5D24C}" type="presParOf" srcId="{C523A642-BFB5-4D9E-9C90-D2DC2D625732}" destId="{13F2316B-9E0E-417D-A3B0-2A4FE63297DA}" srcOrd="1" destOrd="0" presId="urn:microsoft.com/office/officeart/2005/8/layout/arrow2"/>
    <dgm:cxn modelId="{F72FB4C0-10DB-40E2-96EA-65E57DBD9BAC}" type="presParOf" srcId="{C523A642-BFB5-4D9E-9C90-D2DC2D625732}" destId="{DEFEBAD7-82EE-4DC0-ADA5-EB4E730B6992}" srcOrd="2" destOrd="0" presId="urn:microsoft.com/office/officeart/2005/8/layout/arrow2"/>
    <dgm:cxn modelId="{C8064FA0-9F3B-4C01-8E83-0C64FA895C0C}" type="presParOf" srcId="{C523A642-BFB5-4D9E-9C90-D2DC2D625732}" destId="{6C4C2777-FC52-45E4-AE51-69CCB8D60D6A}" srcOrd="3" destOrd="0" presId="urn:microsoft.com/office/officeart/2005/8/layout/arrow2"/>
    <dgm:cxn modelId="{04477D1E-0295-4511-8BAB-A428BDE4CAE6}" type="presParOf" srcId="{C523A642-BFB5-4D9E-9C90-D2DC2D625732}" destId="{2508BB44-ECDD-4D8C-B7BC-FDC17683EA39}" srcOrd="4" destOrd="0" presId="urn:microsoft.com/office/officeart/2005/8/layout/arrow2"/>
    <dgm:cxn modelId="{DACCDBCF-2628-472D-AD57-342A0C24A758}" type="presParOf" srcId="{C523A642-BFB5-4D9E-9C90-D2DC2D625732}" destId="{790F9637-67C6-41CA-9A77-BF076EC48671}" srcOrd="5" destOrd="0" presId="urn:microsoft.com/office/officeart/2005/8/layout/arrow2"/>
    <dgm:cxn modelId="{96398985-A0F9-4177-BE42-E05518E7F0E8}" type="presParOf" srcId="{C523A642-BFB5-4D9E-9C90-D2DC2D625732}" destId="{7D01D40D-9FB5-46F0-8B6B-21F25552267D}" srcOrd="6" destOrd="0" presId="urn:microsoft.com/office/officeart/2005/8/layout/arrow2"/>
    <dgm:cxn modelId="{B0B1CAED-5E3A-4E54-A160-769A1C2F6E5F}" type="presParOf" srcId="{C523A642-BFB5-4D9E-9C90-D2DC2D625732}" destId="{009D1332-712D-4474-B166-9CE30C0D78E2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2CBF7-A8C4-4BDC-A273-2B3F2352C5FB}">
      <dsp:nvSpPr>
        <dsp:cNvPr id="0" name=""/>
        <dsp:cNvSpPr/>
      </dsp:nvSpPr>
      <dsp:spPr>
        <a:xfrm>
          <a:off x="496490" y="0"/>
          <a:ext cx="7680960" cy="480060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4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4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1B5F1EF-6544-47C5-AC87-16016A4F2088}">
      <dsp:nvSpPr>
        <dsp:cNvPr id="0" name=""/>
        <dsp:cNvSpPr/>
      </dsp:nvSpPr>
      <dsp:spPr>
        <a:xfrm>
          <a:off x="1114428" y="3709538"/>
          <a:ext cx="176662" cy="1766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F2316B-9E0E-417D-A3B0-2A4FE63297DA}">
      <dsp:nvSpPr>
        <dsp:cNvPr id="0" name=""/>
        <dsp:cNvSpPr/>
      </dsp:nvSpPr>
      <dsp:spPr>
        <a:xfrm>
          <a:off x="1341395" y="3658057"/>
          <a:ext cx="1313444" cy="1142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610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/>
            <a:t> </a:t>
          </a:r>
          <a:endParaRPr lang="en-GB" sz="6500" kern="1200" dirty="0"/>
        </a:p>
      </dsp:txBody>
      <dsp:txXfrm>
        <a:off x="1341395" y="3658057"/>
        <a:ext cx="1313444" cy="1142542"/>
      </dsp:txXfrm>
    </dsp:sp>
    <dsp:sp modelId="{DEFEBAD7-82EE-4DC0-ADA5-EB4E730B6992}">
      <dsp:nvSpPr>
        <dsp:cNvPr id="0" name=""/>
        <dsp:cNvSpPr/>
      </dsp:nvSpPr>
      <dsp:spPr>
        <a:xfrm>
          <a:off x="2474942" y="2457450"/>
          <a:ext cx="307238" cy="3072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4C2777-FC52-45E4-AE51-69CCB8D60D6A}">
      <dsp:nvSpPr>
        <dsp:cNvPr id="0" name=""/>
        <dsp:cNvSpPr/>
      </dsp:nvSpPr>
      <dsp:spPr>
        <a:xfrm>
          <a:off x="2654839" y="2606725"/>
          <a:ext cx="1613001" cy="21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799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/>
            <a:t> </a:t>
          </a:r>
          <a:endParaRPr lang="en-GB" sz="6500" kern="1200" dirty="0"/>
        </a:p>
      </dsp:txBody>
      <dsp:txXfrm>
        <a:off x="2654839" y="2606725"/>
        <a:ext cx="1613001" cy="2193874"/>
      </dsp:txXfrm>
    </dsp:sp>
    <dsp:sp modelId="{2508BB44-ECDD-4D8C-B7BC-FDC17683EA39}">
      <dsp:nvSpPr>
        <dsp:cNvPr id="0" name=""/>
        <dsp:cNvSpPr/>
      </dsp:nvSpPr>
      <dsp:spPr>
        <a:xfrm>
          <a:off x="4352926" y="1518079"/>
          <a:ext cx="457199" cy="4571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0F9637-67C6-41CA-9A77-BF076EC48671}">
      <dsp:nvSpPr>
        <dsp:cNvPr id="0" name=""/>
        <dsp:cNvSpPr/>
      </dsp:nvSpPr>
      <dsp:spPr>
        <a:xfrm>
          <a:off x="4298565" y="1833829"/>
          <a:ext cx="1613001" cy="2966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709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/>
            <a:t> </a:t>
          </a:r>
          <a:endParaRPr lang="en-GB" sz="6500" kern="1200" dirty="0"/>
        </a:p>
      </dsp:txBody>
      <dsp:txXfrm>
        <a:off x="4298565" y="1833829"/>
        <a:ext cx="1613001" cy="2966770"/>
      </dsp:txXfrm>
    </dsp:sp>
    <dsp:sp modelId="{7D01D40D-9FB5-46F0-8B6B-21F25552267D}">
      <dsp:nvSpPr>
        <dsp:cNvPr id="0" name=""/>
        <dsp:cNvSpPr/>
      </dsp:nvSpPr>
      <dsp:spPr>
        <a:xfrm>
          <a:off x="6764912" y="789957"/>
          <a:ext cx="731519" cy="7315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9D1332-712D-4474-B166-9CE30C0D78E2}">
      <dsp:nvSpPr>
        <dsp:cNvPr id="0" name=""/>
        <dsp:cNvSpPr/>
      </dsp:nvSpPr>
      <dsp:spPr>
        <a:xfrm>
          <a:off x="6103590" y="1358569"/>
          <a:ext cx="1613001" cy="3442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969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6103590" y="1358569"/>
        <a:ext cx="1613001" cy="3442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215"/>
          </a:xfrm>
          <a:prstGeom prst="rect">
            <a:avLst/>
          </a:prstGeom>
        </p:spPr>
        <p:txBody>
          <a:bodyPr vert="horz" lIns="91436" tIns="45719" rIns="91436" bIns="4571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8215"/>
          </a:xfrm>
          <a:prstGeom prst="rect">
            <a:avLst/>
          </a:prstGeom>
        </p:spPr>
        <p:txBody>
          <a:bodyPr vert="horz" lIns="91436" tIns="45719" rIns="91436" bIns="45719" rtlCol="0"/>
          <a:lstStyle>
            <a:lvl1pPr algn="r">
              <a:defRPr sz="1200"/>
            </a:lvl1pPr>
          </a:lstStyle>
          <a:p>
            <a:fld id="{B1659ACC-BB8B-40BD-9C3D-7515A99833BA}" type="datetimeFigureOut">
              <a:rPr lang="en-US"/>
              <a:t>9/19/2016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1599"/>
            <a:ext cx="2945659" cy="498214"/>
          </a:xfrm>
          <a:prstGeom prst="rect">
            <a:avLst/>
          </a:prstGeom>
        </p:spPr>
        <p:txBody>
          <a:bodyPr vert="horz" lIns="91436" tIns="45719" rIns="91436" bIns="4571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31599"/>
            <a:ext cx="2945659" cy="498214"/>
          </a:xfrm>
          <a:prstGeom prst="rect">
            <a:avLst/>
          </a:prstGeom>
        </p:spPr>
        <p:txBody>
          <a:bodyPr vert="horz" lIns="91436" tIns="45719" rIns="91436" bIns="45719" rtlCol="0" anchor="b"/>
          <a:lstStyle>
            <a:lvl1pPr algn="r">
              <a:defRPr sz="1200"/>
            </a:lvl1pPr>
          </a:lstStyle>
          <a:p>
            <a:fld id="{FE02B09C-4EB4-4858-8C5D-928515EB5FA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470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90"/>
          </a:xfrm>
          <a:prstGeom prst="rect">
            <a:avLst/>
          </a:prstGeom>
        </p:spPr>
        <p:txBody>
          <a:bodyPr vert="horz" lIns="91436" tIns="45719" rIns="91436" bIns="4571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490"/>
          </a:xfrm>
          <a:prstGeom prst="rect">
            <a:avLst/>
          </a:prstGeom>
        </p:spPr>
        <p:txBody>
          <a:bodyPr vert="horz" lIns="91436" tIns="45719" rIns="91436" bIns="45719" rtlCol="0"/>
          <a:lstStyle>
            <a:lvl1pPr algn="r">
              <a:defRPr sz="1200"/>
            </a:lvl1pPr>
          </a:lstStyle>
          <a:p>
            <a:fld id="{6CAB3F5D-6129-4745-AD27-E1F8E3F0C4BE}" type="datetimeFigureOut">
              <a:rPr lang="en-US"/>
              <a:t>9/19/2016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9" rIns="91436" bIns="4571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663"/>
            <a:ext cx="5438140" cy="4468416"/>
          </a:xfrm>
          <a:prstGeom prst="rect">
            <a:avLst/>
          </a:prstGeom>
        </p:spPr>
        <p:txBody>
          <a:bodyPr vert="horz" lIns="91436" tIns="45719" rIns="91436" bIns="4571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1601"/>
            <a:ext cx="2945659" cy="496490"/>
          </a:xfrm>
          <a:prstGeom prst="rect">
            <a:avLst/>
          </a:prstGeom>
        </p:spPr>
        <p:txBody>
          <a:bodyPr vert="horz" lIns="91436" tIns="45719" rIns="91436" bIns="4571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1601"/>
            <a:ext cx="2945659" cy="496490"/>
          </a:xfrm>
          <a:prstGeom prst="rect">
            <a:avLst/>
          </a:prstGeom>
        </p:spPr>
        <p:txBody>
          <a:bodyPr vert="horz" lIns="91436" tIns="45719" rIns="91436" bIns="45719" rtlCol="0" anchor="b"/>
          <a:lstStyle>
            <a:lvl1pPr algn="r">
              <a:defRPr sz="1200"/>
            </a:lvl1pPr>
          </a:lstStyle>
          <a:p>
            <a:fld id="{BC640D2E-0C1A-4418-8763-9BB732EB1D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63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52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434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8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5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69080" cy="50291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143000"/>
            <a:ext cx="402336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86605"/>
            <a:ext cx="8229600" cy="6277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3637" y="6459786"/>
            <a:ext cx="713163" cy="365125"/>
          </a:xfrm>
        </p:spPr>
        <p:txBody>
          <a:bodyPr/>
          <a:lstStyle>
            <a:lvl1pPr>
              <a:defRPr sz="1300"/>
            </a:lvl1pPr>
          </a:lstStyle>
          <a:p>
            <a:fld id="{DC2E8EBC-E876-4F75-A8E2-294E580032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6908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89" indent="0">
              <a:buNone/>
              <a:defRPr sz="1500" b="1"/>
            </a:lvl2pPr>
            <a:lvl3pPr marL="685777" indent="0">
              <a:buNone/>
              <a:defRPr sz="1350" b="1"/>
            </a:lvl3pPr>
            <a:lvl4pPr marL="1028666" indent="0">
              <a:buNone/>
              <a:defRPr sz="1200" b="1"/>
            </a:lvl4pPr>
            <a:lvl5pPr marL="1371554" indent="0">
              <a:buNone/>
              <a:defRPr sz="1200" b="1"/>
            </a:lvl5pPr>
            <a:lvl6pPr marL="1714443" indent="0">
              <a:buNone/>
              <a:defRPr sz="1200" b="1"/>
            </a:lvl6pPr>
            <a:lvl7pPr marL="2057331" indent="0">
              <a:buNone/>
              <a:defRPr sz="1200" b="1"/>
            </a:lvl7pPr>
            <a:lvl8pPr marL="2400220" indent="0">
              <a:buNone/>
              <a:defRPr sz="1200" b="1"/>
            </a:lvl8pPr>
            <a:lvl9pPr marL="2743109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79282"/>
            <a:ext cx="4069080" cy="429291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143000"/>
            <a:ext cx="40233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89" indent="0">
              <a:buNone/>
              <a:defRPr sz="1500" b="1"/>
            </a:lvl2pPr>
            <a:lvl3pPr marL="685777" indent="0">
              <a:buNone/>
              <a:defRPr sz="1350" b="1"/>
            </a:lvl3pPr>
            <a:lvl4pPr marL="1028666" indent="0">
              <a:buNone/>
              <a:defRPr sz="1200" b="1"/>
            </a:lvl4pPr>
            <a:lvl5pPr marL="1371554" indent="0">
              <a:buNone/>
              <a:defRPr sz="1200" b="1"/>
            </a:lvl5pPr>
            <a:lvl6pPr marL="1714443" indent="0">
              <a:buNone/>
              <a:defRPr sz="1200" b="1"/>
            </a:lvl6pPr>
            <a:lvl7pPr marL="2057331" indent="0">
              <a:buNone/>
              <a:defRPr sz="1200" b="1"/>
            </a:lvl7pPr>
            <a:lvl8pPr marL="2400220" indent="0">
              <a:buNone/>
              <a:defRPr sz="1200" b="1"/>
            </a:lvl8pPr>
            <a:lvl9pPr marL="2743109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879281"/>
            <a:ext cx="4023360" cy="429291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86605"/>
            <a:ext cx="8229600" cy="6277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3637" y="6459786"/>
            <a:ext cx="713163" cy="365125"/>
          </a:xfrm>
        </p:spPr>
        <p:txBody>
          <a:bodyPr/>
          <a:lstStyle>
            <a:lvl1pPr>
              <a:defRPr sz="1300"/>
            </a:lvl1pPr>
          </a:lstStyle>
          <a:p>
            <a:fld id="{DC2E8EBC-E876-4F75-A8E2-294E580032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0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 marL="914400" marR="0" indent="-548640" algn="l" defTabSz="914126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2683C6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lvl2pPr>
            <a:lvl3pPr marL="1280160" marR="0" indent="-365760" algn="l" defTabSz="914126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prstClr val="black">
                  <a:lumMod val="50000"/>
                  <a:lumOff val="50000"/>
                </a:prstClr>
              </a:buClr>
              <a:buSzPct val="115000"/>
              <a:buFont typeface="Wingdings" panose="05000000000000000000" pitchFamily="2" charset="2"/>
              <a:buChar char="§"/>
              <a:tabLst/>
              <a:defRPr/>
            </a:lvl3pPr>
            <a:lvl4pPr marL="1554480" marR="0" indent="-274320" algn="l" defTabSz="914126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Courier New" panose="02070309020205020404" pitchFamily="49" charset="0"/>
              <a:buChar char="o"/>
              <a:tabLst/>
              <a:defRPr/>
            </a:lvl4pPr>
            <a:lvl5pPr marL="1828800" marR="0" indent="-274320" algn="l" defTabSz="914126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Calibri" pitchFamily="34" charset="0"/>
              <a:buChar char="◦"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914400" marR="0" lvl="1" indent="-548640" algn="l" defTabSz="914126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2683C6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80160" marR="0" lvl="2" indent="-365760" algn="l" defTabSz="914126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prstClr val="black">
                  <a:lumMod val="50000"/>
                  <a:lumOff val="50000"/>
                </a:prstClr>
              </a:buClr>
              <a:buSzPct val="11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554480" marR="0" lvl="3" indent="-274320" algn="l" defTabSz="914126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-274320" algn="l" defTabSz="914126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3637" y="6459786"/>
            <a:ext cx="713163" cy="365125"/>
          </a:xfrm>
        </p:spPr>
        <p:txBody>
          <a:bodyPr/>
          <a:lstStyle>
            <a:lvl1pPr>
              <a:defRPr sz="1300"/>
            </a:lvl1pPr>
          </a:lstStyle>
          <a:p>
            <a:fld id="{DC2E8EBC-E876-4F75-A8E2-294E580032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72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6908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142999"/>
            <a:ext cx="4023360" cy="4953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286605"/>
            <a:ext cx="8229600" cy="6277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3637" y="6459786"/>
            <a:ext cx="713163" cy="365125"/>
          </a:xfrm>
        </p:spPr>
        <p:txBody>
          <a:bodyPr/>
          <a:lstStyle>
            <a:lvl1pPr>
              <a:defRPr sz="1300"/>
            </a:lvl1pPr>
          </a:lstStyle>
          <a:p>
            <a:fld id="{DC2E8EBC-E876-4F75-A8E2-294E580032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1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6908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79282"/>
            <a:ext cx="4069080" cy="42167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143000"/>
            <a:ext cx="40233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879281"/>
            <a:ext cx="4023360" cy="42167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286605"/>
            <a:ext cx="8229600" cy="6277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3637" y="6459786"/>
            <a:ext cx="713163" cy="365125"/>
          </a:xfrm>
        </p:spPr>
        <p:txBody>
          <a:bodyPr/>
          <a:lstStyle>
            <a:lvl1pPr>
              <a:defRPr sz="1300"/>
            </a:lvl1pPr>
          </a:lstStyle>
          <a:p>
            <a:fld id="{DC2E8EBC-E876-4F75-A8E2-294E580032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2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3637" y="6459786"/>
            <a:ext cx="713163" cy="365125"/>
          </a:xfrm>
        </p:spPr>
        <p:txBody>
          <a:bodyPr/>
          <a:lstStyle>
            <a:lvl1pPr>
              <a:defRPr sz="1300"/>
            </a:lvl1pPr>
          </a:lstStyle>
          <a:p>
            <a:fld id="{DC2E8EBC-E876-4F75-A8E2-294E580032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3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3637" y="6459786"/>
            <a:ext cx="713163" cy="365125"/>
          </a:xfrm>
        </p:spPr>
        <p:txBody>
          <a:bodyPr/>
          <a:lstStyle>
            <a:lvl1pPr>
              <a:defRPr sz="1300"/>
            </a:lvl1pPr>
          </a:lstStyle>
          <a:p>
            <a:fld id="{DC2E8EBC-E876-4F75-A8E2-294E580032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1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7FEA86-1680-48AE-B31F-3E3431F3A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8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8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441" y="6334316"/>
            <a:ext cx="905256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6605"/>
            <a:ext cx="8229600" cy="6277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2999"/>
            <a:ext cx="8229600" cy="497142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914400" marR="0" lvl="1" indent="-548640" algn="l" defTabSz="914126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2683C6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80160" marR="0" lvl="2" indent="-365760" algn="l" defTabSz="914126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prstClr val="black">
                  <a:lumMod val="50000"/>
                  <a:lumOff val="50000"/>
                </a:prstClr>
              </a:buClr>
              <a:buSzPct val="11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554480" marR="0" lvl="3" indent="-274320" algn="l" defTabSz="914126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-274320" algn="l" defTabSz="914126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BBE7942-5B1B-4E74-B3CD-25BF9B0ABE2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990600"/>
            <a:ext cx="82296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Snip Diagonal Corner Rectangle 11"/>
          <p:cNvSpPr/>
          <p:nvPr userDrawn="1"/>
        </p:nvSpPr>
        <p:spPr>
          <a:xfrm flipV="1">
            <a:off x="0" y="6413500"/>
            <a:ext cx="4267200" cy="4445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Triangle 12"/>
          <p:cNvSpPr/>
          <p:nvPr userDrawn="1"/>
        </p:nvSpPr>
        <p:spPr>
          <a:xfrm>
            <a:off x="0" y="5976982"/>
            <a:ext cx="1014913" cy="57621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/>
          <p:cNvPicPr>
            <a:picLocks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6156324"/>
            <a:ext cx="640080" cy="640080"/>
          </a:xfrm>
          <a:prstGeom prst="rect">
            <a:avLst/>
          </a:prstGeom>
        </p:spPr>
      </p:pic>
      <p:sp>
        <p:nvSpPr>
          <p:cNvPr id="15" name="Round Single Corner Rectangle 14"/>
          <p:cNvSpPr/>
          <p:nvPr userDrawn="1"/>
        </p:nvSpPr>
        <p:spPr>
          <a:xfrm>
            <a:off x="4267200" y="6414466"/>
            <a:ext cx="285824" cy="444500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17266" y="6411252"/>
            <a:ext cx="38547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2683C6"/>
                </a:solidFill>
              </a:rPr>
              <a:t>HYDROCARBONS SERVICE</a:t>
            </a:r>
          </a:p>
          <a:p>
            <a:r>
              <a:rPr lang="en-US" sz="1100" b="1" dirty="0" smtClean="0">
                <a:solidFill>
                  <a:srgbClr val="2683C6"/>
                </a:solidFill>
              </a:rPr>
              <a:t>MINISTRY</a:t>
            </a:r>
            <a:r>
              <a:rPr lang="en-US" sz="1100" b="1" baseline="0" dirty="0" smtClean="0">
                <a:solidFill>
                  <a:srgbClr val="2683C6"/>
                </a:solidFill>
              </a:rPr>
              <a:t> OF ENERGY, COMMERCE, INDUSTRY AND TOURISM</a:t>
            </a:r>
            <a:endParaRPr lang="en-US" sz="1100" b="1" dirty="0">
              <a:solidFill>
                <a:srgbClr val="2683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2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796" r:id="rId12"/>
    <p:sldLayoutId id="214748379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lang="en-US" sz="24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marR="0" indent="-548640" algn="l" defTabSz="914126" rtl="0" eaLnBrk="1" fontAlgn="auto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2683C6">
            <a:lumMod val="75000"/>
          </a:srgbClr>
        </a:buClr>
        <a:buSzTx/>
        <a:buFont typeface="Wingdings" panose="05000000000000000000" pitchFamily="2" charset="2"/>
        <a:buChar char="q"/>
        <a:tabLst/>
        <a:defRPr lang="en-US"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80160" marR="0" indent="-365760" algn="l" defTabSz="914126" rtl="0" eaLnBrk="1" fontAlgn="auto" latinLnBrk="0" hangingPunct="1">
        <a:lnSpc>
          <a:spcPct val="90000"/>
        </a:lnSpc>
        <a:spcBef>
          <a:spcPts val="200"/>
        </a:spcBef>
        <a:spcAft>
          <a:spcPts val="400"/>
        </a:spcAft>
        <a:buClr>
          <a:prstClr val="black">
            <a:lumMod val="50000"/>
            <a:lumOff val="50000"/>
          </a:prstClr>
        </a:buClr>
        <a:buSzPct val="115000"/>
        <a:buFont typeface="Wingdings" panose="05000000000000000000" pitchFamily="2" charset="2"/>
        <a:buChar char="§"/>
        <a:tabLst/>
        <a:defRPr lang="en-US"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54480" marR="0" indent="-274320" algn="l" defTabSz="914126" rtl="0" eaLnBrk="1" fontAlgn="auto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1CADE4"/>
        </a:buClr>
        <a:buSzTx/>
        <a:buFont typeface="Courier New" panose="02070309020205020404" pitchFamily="49" charset="0"/>
        <a:buChar char="o"/>
        <a:tabLst/>
        <a:defRPr lang="en-US"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28800" marR="0" indent="-274320" algn="l" defTabSz="914126" rtl="0" eaLnBrk="1" fontAlgn="auto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1CADE4"/>
        </a:buClr>
        <a:buSzTx/>
        <a:buFont typeface="Calibri" pitchFamily="34" charset="0"/>
        <a:buChar char="◦"/>
        <a:tabLst/>
        <a:defRPr lang="en-US"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21" Type="http://schemas.openxmlformats.org/officeDocument/2006/relationships/image" Target="../media/image21.png"/><Relationship Id="rId7" Type="http://schemas.openxmlformats.org/officeDocument/2006/relationships/image" Target="../media/image4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20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24" Type="http://schemas.openxmlformats.org/officeDocument/2006/relationships/image" Target="../media/image24.png"/><Relationship Id="rId5" Type="http://schemas.openxmlformats.org/officeDocument/2006/relationships/image" Target="../media/image7.jpeg"/><Relationship Id="rId15" Type="http://schemas.openxmlformats.org/officeDocument/2006/relationships/image" Target="../media/image16.jpeg"/><Relationship Id="rId23" Type="http://schemas.openxmlformats.org/officeDocument/2006/relationships/image" Target="../media/image23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725" y="990600"/>
            <a:ext cx="7345363" cy="333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00112" y="4419600"/>
            <a:ext cx="7419976" cy="1597224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“Hydrocarbons </a:t>
            </a:r>
            <a:r>
              <a:rPr lang="en-GB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Exploration Activities Offshore </a:t>
            </a:r>
            <a:r>
              <a:rPr lang="en-GB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Cyprus”</a:t>
            </a:r>
            <a:endParaRPr lang="en-GB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GB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Sofia, </a:t>
            </a:r>
            <a:r>
              <a:rPr lang="en-GB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</a:t>
            </a:r>
            <a:r>
              <a:rPr lang="en-GB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2016</a:t>
            </a:r>
            <a:r>
              <a:rPr lang="en-GB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H.E. Mr. </a:t>
            </a:r>
            <a:r>
              <a:rPr lang="en-GB" sz="2000" b="0" spc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Stavros </a:t>
            </a:r>
            <a:r>
              <a:rPr lang="en-GB" sz="2000" b="0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Avgoustides</a:t>
            </a:r>
            <a:br>
              <a:rPr lang="en-GB" sz="2000" b="0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en-GB" sz="2000" b="0" spc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Ambassador of the Republic of Cyprus to Bulgaria</a:t>
            </a:r>
            <a:endParaRPr lang="el-GR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472928" y="76200"/>
            <a:ext cx="4198144" cy="817931"/>
          </a:xfrm>
          <a:prstGeom prst="rect">
            <a:avLst/>
          </a:prstGeom>
        </p:spPr>
        <p:txBody>
          <a:bodyPr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 smtClean="0"/>
              <a:t>MINISTRY OF ENERGY, COMMERCE</a:t>
            </a:r>
            <a:br>
              <a:rPr lang="en-GB" b="1" dirty="0" smtClean="0"/>
            </a:br>
            <a:r>
              <a:rPr lang="en-GB" b="1" dirty="0" smtClean="0"/>
              <a:t>INDUSTRY AND </a:t>
            </a:r>
            <a:r>
              <a:rPr lang="en-GB" b="1" dirty="0" smtClean="0"/>
              <a:t>TOURISM OF THE REPUBLIC OF CYPRUS</a:t>
            </a:r>
            <a:endParaRPr lang="el-GR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1524000" y="152400"/>
            <a:ext cx="6172200" cy="741731"/>
            <a:chOff x="1960611" y="449278"/>
            <a:chExt cx="5876735" cy="640080"/>
          </a:xfrm>
        </p:grpSpPr>
        <p:pic>
          <p:nvPicPr>
            <p:cNvPr id="13" name="Picture 4" descr="EMBLEM_CYPRU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60611" y="449278"/>
              <a:ext cx="630189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" descr="LOGO_MCIT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53464" y="449278"/>
              <a:ext cx="683882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79245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Documents and Settings\Administrator\My Documents\My Pictures\Equipment\hferrington_full.jpg"/>
          <p:cNvPicPr>
            <a:picLocks noChangeAspect="1" noChangeArrowheads="1"/>
          </p:cNvPicPr>
          <p:nvPr/>
        </p:nvPicPr>
        <p:blipFill>
          <a:blip r:embed="rId2" cstate="print"/>
          <a:srcRect b="12897"/>
          <a:stretch>
            <a:fillRect/>
          </a:stretch>
        </p:blipFill>
        <p:spPr bwMode="auto">
          <a:xfrm>
            <a:off x="457200" y="1122362"/>
            <a:ext cx="2347912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Block 12 – Discovery of Aphrodite Field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396875" y="1109663"/>
            <a:ext cx="8045450" cy="5029200"/>
            <a:chOff x="548640" y="914400"/>
            <a:chExt cx="8046061" cy="5029199"/>
          </a:xfrm>
        </p:grpSpPr>
        <p:sp>
          <p:nvSpPr>
            <p:cNvPr id="6" name="Shape 5"/>
            <p:cNvSpPr/>
            <p:nvPr/>
          </p:nvSpPr>
          <p:spPr>
            <a:xfrm>
              <a:off x="548640" y="914400"/>
              <a:ext cx="8046061" cy="5029199"/>
            </a:xfrm>
            <a:prstGeom prst="swooshArrow">
              <a:avLst>
                <a:gd name="adj1" fmla="val 25000"/>
                <a:gd name="adj2" fmla="val 25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Oval 6"/>
            <p:cNvSpPr/>
            <p:nvPr/>
          </p:nvSpPr>
          <p:spPr>
            <a:xfrm>
              <a:off x="961421" y="5072061"/>
              <a:ext cx="184164" cy="1857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554706" y="5333999"/>
              <a:ext cx="2926490" cy="544719"/>
              <a:chOff x="398460" y="4419599"/>
              <a:chExt cx="2926490" cy="544719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98744" y="4419599"/>
                <a:ext cx="2925985" cy="544512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Rectangle 27"/>
              <p:cNvSpPr/>
              <p:nvPr/>
            </p:nvSpPr>
            <p:spPr>
              <a:xfrm>
                <a:off x="398744" y="4419599"/>
                <a:ext cx="2925985" cy="5445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98067" tIns="0" rIns="0" bIns="0" spcCol="1270"/>
              <a:lstStyle/>
              <a:p>
                <a:pPr defTabSz="622300" fontAlgn="auto">
                  <a:lnSpc>
                    <a:spcPct val="90000"/>
                  </a:lnSpc>
                  <a:spcAft>
                    <a:spcPts val="600"/>
                  </a:spcAft>
                  <a:defRPr/>
                </a:pPr>
                <a:r>
                  <a:rPr lang="en-US" sz="1400" b="1" u="sng" dirty="0"/>
                  <a:t>October</a:t>
                </a:r>
                <a:r>
                  <a:rPr lang="el-GR" sz="1400" b="1" u="sng" dirty="0"/>
                  <a:t> 2008</a:t>
                </a:r>
              </a:p>
              <a:p>
                <a:pPr defTabSz="6223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dirty="0"/>
                  <a:t>License</a:t>
                </a:r>
                <a:r>
                  <a:rPr lang="el-GR" sz="1400" dirty="0"/>
                  <a:t> </a:t>
                </a:r>
                <a:r>
                  <a:rPr lang="en-US" sz="1400" dirty="0"/>
                  <a:t>to</a:t>
                </a:r>
                <a:r>
                  <a:rPr lang="el-GR" sz="1400" dirty="0"/>
                  <a:t> </a:t>
                </a:r>
                <a:r>
                  <a:rPr lang="en-US" sz="1400" dirty="0"/>
                  <a:t>Noble Energy International</a:t>
                </a:r>
                <a:endParaRPr lang="en-GB" sz="1400" dirty="0"/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1850489" y="4038599"/>
              <a:ext cx="288947" cy="28892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0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240510" y="4343408"/>
              <a:ext cx="2098120" cy="735635"/>
              <a:chOff x="1084264" y="3429008"/>
              <a:chExt cx="2098120" cy="735635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084597" y="3428999"/>
                <a:ext cx="1944835" cy="735012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Rectangle 25"/>
              <p:cNvSpPr/>
              <p:nvPr/>
            </p:nvSpPr>
            <p:spPr>
              <a:xfrm>
                <a:off x="1084597" y="3428999"/>
                <a:ext cx="2097247" cy="7350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53496" tIns="0" rIns="0" bIns="0" spcCol="1270"/>
              <a:lstStyle/>
              <a:p>
                <a:pPr defTabSz="6223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b="1" u="sng" dirty="0"/>
                  <a:t>September</a:t>
                </a:r>
                <a:r>
                  <a:rPr lang="el-GR" sz="1400" b="1" u="sng" dirty="0"/>
                  <a:t> 2011</a:t>
                </a:r>
              </a:p>
              <a:p>
                <a:pPr defTabSz="6223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dirty="0"/>
                  <a:t>First Exploration Well</a:t>
                </a:r>
                <a:endParaRPr lang="en-GB" sz="1400" dirty="0"/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3145987" y="3124200"/>
              <a:ext cx="385792" cy="38576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2" name="Group 9"/>
            <p:cNvGrpSpPr>
              <a:grpSpLocks/>
            </p:cNvGrpSpPr>
            <p:nvPr/>
          </p:nvGrpSpPr>
          <p:grpSpPr bwMode="auto">
            <a:xfrm>
              <a:off x="2535908" y="3505199"/>
              <a:ext cx="2061226" cy="997609"/>
              <a:chOff x="2379662" y="2590799"/>
              <a:chExt cx="2061226" cy="997609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380095" y="2590799"/>
                <a:ext cx="2060731" cy="99695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Rectangle 23"/>
              <p:cNvSpPr/>
              <p:nvPr/>
            </p:nvSpPr>
            <p:spPr>
              <a:xfrm>
                <a:off x="2380095" y="2590799"/>
                <a:ext cx="2060731" cy="9969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04662" tIns="0" rIns="0" bIns="0" spcCol="1270"/>
              <a:lstStyle/>
              <a:p>
                <a:pPr defTabSz="6223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b="1" u="sng" dirty="0"/>
                  <a:t>December </a:t>
                </a:r>
                <a:r>
                  <a:rPr lang="el-GR" sz="1400" b="1" u="sng" dirty="0"/>
                  <a:t>201</a:t>
                </a:r>
                <a:r>
                  <a:rPr lang="en-GB" sz="1400" b="1" u="sng" dirty="0"/>
                  <a:t>1</a:t>
                </a:r>
                <a:endParaRPr lang="el-GR" sz="1400" b="1" u="sng" dirty="0"/>
              </a:p>
              <a:p>
                <a:pPr defTabSz="622300" fontAlgn="auto">
                  <a:lnSpc>
                    <a:spcPct val="90000"/>
                  </a:lnSpc>
                  <a:spcAft>
                    <a:spcPts val="0"/>
                  </a:spcAft>
                  <a:defRPr/>
                </a:pPr>
                <a:r>
                  <a:rPr lang="en-US" sz="1400" dirty="0"/>
                  <a:t>Natural Gas Discovery</a:t>
                </a:r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4441485" y="2438400"/>
              <a:ext cx="498513" cy="4984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0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3983712" y="2971796"/>
              <a:ext cx="1650237" cy="685133"/>
              <a:chOff x="3827466" y="2057396"/>
              <a:chExt cx="1650237" cy="685133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3828005" y="2057400"/>
                <a:ext cx="1649538" cy="68580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ectangle 21"/>
              <p:cNvSpPr/>
              <p:nvPr/>
            </p:nvSpPr>
            <p:spPr>
              <a:xfrm>
                <a:off x="3828005" y="2057400"/>
                <a:ext cx="1649538" cy="6858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64355" tIns="0" rIns="0" bIns="0" spcCol="1270"/>
              <a:lstStyle/>
              <a:p>
                <a:pPr defTabSz="6223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b="1" u="sng" dirty="0"/>
                  <a:t>June</a:t>
                </a:r>
                <a:r>
                  <a:rPr lang="el-GR" sz="1400" b="1" u="sng" dirty="0"/>
                  <a:t> 201</a:t>
                </a:r>
                <a:r>
                  <a:rPr lang="en-US" sz="1400" b="1" u="sng" dirty="0"/>
                  <a:t>3</a:t>
                </a:r>
                <a:endParaRPr lang="el-GR" sz="1400" b="1" u="sng" dirty="0"/>
              </a:p>
              <a:p>
                <a:pPr defTabSz="6223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dirty="0"/>
                  <a:t>Appraisal Well</a:t>
                </a:r>
                <a:endParaRPr lang="en-GB" sz="1400" dirty="0"/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5533768" y="2057400"/>
              <a:ext cx="736656" cy="6350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6" name="Group 13"/>
            <p:cNvGrpSpPr>
              <a:grpSpLocks/>
            </p:cNvGrpSpPr>
            <p:nvPr/>
          </p:nvGrpSpPr>
          <p:grpSpPr bwMode="auto">
            <a:xfrm>
              <a:off x="5355316" y="2743198"/>
              <a:ext cx="1609344" cy="501070"/>
              <a:chOff x="5199070" y="1828798"/>
              <a:chExt cx="1609344" cy="50107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199709" y="1828800"/>
                <a:ext cx="1608260" cy="50165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Rectangle 19"/>
              <p:cNvSpPr/>
              <p:nvPr/>
            </p:nvSpPr>
            <p:spPr>
              <a:xfrm>
                <a:off x="5199709" y="1828800"/>
                <a:ext cx="1608260" cy="5016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336839" tIns="0" rIns="0" bIns="0" spcCol="1270"/>
              <a:lstStyle/>
              <a:p>
                <a:pPr defTabSz="622300" fontAlgn="auto">
                  <a:lnSpc>
                    <a:spcPct val="90000"/>
                  </a:lnSpc>
                  <a:spcAft>
                    <a:spcPts val="600"/>
                  </a:spcAft>
                  <a:defRPr/>
                </a:pPr>
                <a:r>
                  <a:rPr lang="en-GB" sz="1400" b="1" u="sng" dirty="0"/>
                  <a:t>September 2013</a:t>
                </a:r>
              </a:p>
              <a:p>
                <a:pPr defTabSz="622300" fontAlgn="auto">
                  <a:lnSpc>
                    <a:spcPct val="90000"/>
                  </a:lnSpc>
                  <a:spcAft>
                    <a:spcPts val="1200"/>
                  </a:spcAft>
                  <a:defRPr/>
                </a:pPr>
                <a:r>
                  <a:rPr lang="en-GB" sz="1400" dirty="0"/>
                  <a:t>Drill Stem Test</a:t>
                </a:r>
              </a:p>
            </p:txBody>
          </p:sp>
        </p:grpSp>
        <p:sp>
          <p:nvSpPr>
            <p:cNvPr id="17" name="Oval 16"/>
            <p:cNvSpPr/>
            <p:nvPr/>
          </p:nvSpPr>
          <p:spPr>
            <a:xfrm>
              <a:off x="6740459" y="1827857"/>
              <a:ext cx="762058" cy="685800"/>
            </a:xfrm>
            <a:prstGeom prst="ellipse">
              <a:avLst/>
            </a:prstGeom>
            <a:solidFill>
              <a:srgbClr val="0066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360023"/>
                <a:satOff val="40964"/>
                <a:lumOff val="-23726"/>
                <a:alphaOff val="0"/>
              </a:schemeClr>
            </a:fillRef>
            <a:effectRef idx="0">
              <a:schemeClr val="accent5">
                <a:hueOff val="-6360023"/>
                <a:satOff val="40964"/>
                <a:lumOff val="-2372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 bwMode="auto">
            <a:xfrm>
              <a:off x="6812473" y="2585665"/>
              <a:ext cx="1716218" cy="838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53496" tIns="0" rIns="0" bIns="0" spcCol="1270"/>
            <a:lstStyle/>
            <a:p>
              <a:pPr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u="sng" dirty="0" smtClean="0"/>
                <a:t>June 2015</a:t>
              </a:r>
              <a:endParaRPr lang="el-GR" sz="1400" b="1" u="sng" dirty="0"/>
            </a:p>
            <a:p>
              <a:pPr defTabSz="6223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1400" dirty="0" smtClean="0"/>
                <a:t>Commerciality/</a:t>
              </a:r>
            </a:p>
            <a:p>
              <a:pPr defTabSz="6223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1400" dirty="0" smtClean="0"/>
                <a:t>Development Plan Submission</a:t>
              </a:r>
              <a:endParaRPr lang="en-US" sz="1400" dirty="0"/>
            </a:p>
          </p:txBody>
        </p:sp>
      </p:grpSp>
      <p:pic>
        <p:nvPicPr>
          <p:cNvPr id="29" name="Picture 2" descr="C:\YEBT\HC\Images\Block 12\Aphrodite_Appraisal Well_DST_ENSCO 5006_Sept. 2013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25" y="3829050"/>
            <a:ext cx="361315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Oval 30"/>
          <p:cNvSpPr/>
          <p:nvPr/>
        </p:nvSpPr>
        <p:spPr>
          <a:xfrm>
            <a:off x="7858112" y="1701949"/>
            <a:ext cx="936104" cy="93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360023"/>
              <a:satOff val="40964"/>
              <a:lumOff val="-23726"/>
              <a:alphaOff val="0"/>
            </a:schemeClr>
          </a:fillRef>
          <a:effectRef idx="0">
            <a:schemeClr val="accent5">
              <a:hueOff val="-6360023"/>
              <a:satOff val="40964"/>
              <a:lumOff val="-23726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TextBox 1"/>
          <p:cNvSpPr txBox="1">
            <a:spLocks noChangeArrowheads="1"/>
          </p:cNvSpPr>
          <p:nvPr/>
        </p:nvSpPr>
        <p:spPr bwMode="auto">
          <a:xfrm>
            <a:off x="7758249" y="1011238"/>
            <a:ext cx="130955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u="sng" dirty="0" smtClean="0">
                <a:latin typeface="Calibri" pitchFamily="34" charset="0"/>
                <a:cs typeface="Arial" charset="0"/>
              </a:rPr>
              <a:t>January </a:t>
            </a:r>
            <a:r>
              <a:rPr lang="el-GR" sz="1400" b="1" u="sng" dirty="0" smtClean="0">
                <a:latin typeface="Calibri" pitchFamily="34" charset="0"/>
                <a:cs typeface="Arial" charset="0"/>
              </a:rPr>
              <a:t>201</a:t>
            </a:r>
            <a:r>
              <a:rPr lang="en-US" sz="1400" b="1" u="sng" dirty="0" smtClean="0">
                <a:latin typeface="Calibri" pitchFamily="34" charset="0"/>
                <a:cs typeface="Arial" charset="0"/>
              </a:rPr>
              <a:t>6</a:t>
            </a:r>
            <a:endParaRPr lang="el-GR" sz="1400" b="1" u="sng" dirty="0">
              <a:latin typeface="Calibri" pitchFamily="34" charset="0"/>
              <a:cs typeface="Arial" charset="0"/>
            </a:endParaRPr>
          </a:p>
          <a:p>
            <a:r>
              <a:rPr lang="en-GB" sz="1400" dirty="0" smtClean="0">
                <a:latin typeface="Calibri" pitchFamily="34" charset="0"/>
                <a:cs typeface="Arial" charset="0"/>
              </a:rPr>
              <a:t>35% BG (Shell) Participation</a:t>
            </a:r>
            <a:endParaRPr lang="en-GB" sz="1400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79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31691"/>
            <a:ext cx="2590800" cy="3145299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971800" y="1152624"/>
            <a:ext cx="5715000" cy="4943376"/>
          </a:xfrm>
        </p:spPr>
        <p:txBody>
          <a:bodyPr>
            <a:normAutofit/>
          </a:bodyPr>
          <a:lstStyle/>
          <a:p>
            <a:pPr lvl="1" defTabSz="914126">
              <a:lnSpc>
                <a:spcPct val="80000"/>
              </a:lnSpc>
              <a:buClr>
                <a:srgbClr val="2683C6">
                  <a:lumMod val="75000"/>
                </a:srgbClr>
              </a:buClr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pPr lvl="1" defTabSz="914126">
              <a:lnSpc>
                <a:spcPct val="80000"/>
              </a:lnSpc>
              <a:buClr>
                <a:srgbClr val="2683C6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en-US" sz="2000" dirty="0" smtClean="0"/>
              <a:t>Aphrodite </a:t>
            </a:r>
            <a:r>
              <a:rPr lang="en-US" sz="2000" dirty="0"/>
              <a:t>natural gas discovery current resource estimates are 4.45 Trillion cubic feet*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High quality dry gas discovery</a:t>
            </a:r>
          </a:p>
          <a:p>
            <a:pPr lvl="1" defTabSz="914126">
              <a:lnSpc>
                <a:spcPct val="80000"/>
              </a:lnSpc>
              <a:buClr>
                <a:srgbClr val="2683C6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en-US" sz="2000" dirty="0" smtClean="0"/>
              <a:t>Located </a:t>
            </a:r>
            <a:r>
              <a:rPr lang="en-US" sz="2000" dirty="0"/>
              <a:t>168 km of Cyprus shore</a:t>
            </a:r>
          </a:p>
          <a:p>
            <a:pPr lvl="1" defTabSz="914126">
              <a:lnSpc>
                <a:spcPct val="80000"/>
              </a:lnSpc>
              <a:buClr>
                <a:srgbClr val="2683C6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Water depth of approximately 1,700 m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2000" dirty="0" smtClean="0"/>
              <a:t>Monetization </a:t>
            </a:r>
            <a:r>
              <a:rPr lang="en-US" sz="2000" dirty="0"/>
              <a:t>concept:  Connection of regional markets  of Cyprus and Egypt with subsea gas pipelines</a:t>
            </a:r>
          </a:p>
          <a:p>
            <a:pPr lvl="1" defTabSz="914126">
              <a:lnSpc>
                <a:spcPct val="80000"/>
              </a:lnSpc>
              <a:buClr>
                <a:srgbClr val="2683C6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en-US" sz="2000" dirty="0" smtClean="0"/>
              <a:t>Discussions </a:t>
            </a:r>
            <a:r>
              <a:rPr lang="en-US" sz="2000" dirty="0"/>
              <a:t>with potential buyers are underway for Aphrodite gas</a:t>
            </a:r>
          </a:p>
          <a:p>
            <a:pPr lvl="1" defTabSz="914126">
              <a:lnSpc>
                <a:spcPct val="80000"/>
              </a:lnSpc>
              <a:buClr>
                <a:srgbClr val="2683C6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en-US" sz="2000" dirty="0" smtClean="0"/>
              <a:t>Ongoing discussions </a:t>
            </a:r>
            <a:r>
              <a:rPr lang="en-US" sz="2000" dirty="0"/>
              <a:t>on Field Development and Production </a:t>
            </a:r>
            <a:r>
              <a:rPr lang="en-US" sz="2000" dirty="0" smtClean="0"/>
              <a:t>Plan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Aphrodite </a:t>
            </a:r>
            <a:r>
              <a:rPr lang="en-GB" dirty="0" smtClean="0"/>
              <a:t>Field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98" y="1152624"/>
            <a:ext cx="2394302" cy="18230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44344" y="5741361"/>
            <a:ext cx="592823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/>
              <a:t>*Based on best estimate of Contingent and Prospective Resources of 4.45 Tcf – </a:t>
            </a:r>
            <a:r>
              <a:rPr lang="en-US" sz="1050" i="1" dirty="0" smtClean="0"/>
              <a:t>NSAI </a:t>
            </a:r>
            <a:r>
              <a:rPr lang="en-US" sz="1050" i="1" dirty="0"/>
              <a:t>Certified (Nov 2014)</a:t>
            </a:r>
            <a:endParaRPr lang="en-GB" sz="1050" i="1" dirty="0"/>
          </a:p>
        </p:txBody>
      </p:sp>
    </p:spTree>
    <p:extLst>
      <p:ext uri="{BB962C8B-B14F-4D97-AF65-F5344CB8AC3E}">
        <p14:creationId xmlns:p14="http://schemas.microsoft.com/office/powerpoint/2010/main" val="336428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8600"/>
            <a:ext cx="8337573" cy="588645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524000" y="5105400"/>
            <a:ext cx="381000" cy="152400"/>
          </a:xfrm>
          <a:prstGeom prst="rect">
            <a:avLst/>
          </a:prstGeom>
          <a:solidFill>
            <a:srgbClr val="FFC000"/>
          </a:solidFill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LNG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4495800"/>
            <a:ext cx="381000" cy="152400"/>
          </a:xfrm>
          <a:prstGeom prst="rect">
            <a:avLst/>
          </a:prstGeom>
          <a:solidFill>
            <a:srgbClr val="FFC000"/>
          </a:solidFill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LNG</a:t>
            </a:r>
            <a:endParaRPr lang="en-US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03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143000"/>
            <a:ext cx="4068763" cy="30932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63440" y="1524000"/>
            <a:ext cx="4023360" cy="4572000"/>
          </a:xfrm>
        </p:spPr>
        <p:txBody>
          <a:bodyPr>
            <a:normAutofit/>
          </a:bodyPr>
          <a:lstStyle/>
          <a:p>
            <a:pPr marL="914400" lvl="1" indent="-548640" defTabSz="914126">
              <a:lnSpc>
                <a:spcPct val="80000"/>
              </a:lnSpc>
              <a:buClr>
                <a:srgbClr val="2683C6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Announced on 24 March </a:t>
            </a:r>
            <a:r>
              <a:rPr lang="en-US" sz="2000" dirty="0" smtClean="0"/>
              <a:t>2016</a:t>
            </a:r>
          </a:p>
          <a:p>
            <a:pPr marL="914400" lvl="1" indent="-548640" defTabSz="914126">
              <a:lnSpc>
                <a:spcPct val="80000"/>
              </a:lnSpc>
              <a:buClr>
                <a:srgbClr val="2683C6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en-US" sz="2000" dirty="0" smtClean="0"/>
              <a:t>Exploration Blocks offered:</a:t>
            </a:r>
          </a:p>
          <a:p>
            <a:pPr marL="365760" lvl="1" indent="0" defTabSz="914126">
              <a:lnSpc>
                <a:spcPct val="80000"/>
              </a:lnSpc>
              <a:buClr>
                <a:srgbClr val="2683C6">
                  <a:lumMod val="75000"/>
                </a:srgbClr>
              </a:buClr>
              <a:buNone/>
            </a:pPr>
            <a:r>
              <a:rPr lang="en-US" sz="2000" dirty="0" smtClean="0"/>
              <a:t>	- Blocks 6, 8 and 10</a:t>
            </a:r>
            <a:endParaRPr lang="en-US" sz="2000" dirty="0"/>
          </a:p>
          <a:p>
            <a:pPr marL="914400" lvl="1" indent="-548640" defTabSz="914126">
              <a:lnSpc>
                <a:spcPct val="80000"/>
              </a:lnSpc>
              <a:buClr>
                <a:srgbClr val="2683C6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By 22 July 2016, six (6) applications from a total of 8 companies </a:t>
            </a:r>
            <a:r>
              <a:rPr lang="en-US" sz="2000" dirty="0" smtClean="0"/>
              <a:t>were submitted </a:t>
            </a:r>
            <a:r>
              <a:rPr lang="en-US" sz="2000" dirty="0"/>
              <a:t>to MECIT</a:t>
            </a:r>
          </a:p>
          <a:p>
            <a:pPr marL="914400" lvl="1" indent="-548640" defTabSz="914126">
              <a:lnSpc>
                <a:spcPct val="80000"/>
              </a:lnSpc>
              <a:buClr>
                <a:srgbClr val="2683C6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en-US" sz="2000" dirty="0" smtClean="0"/>
              <a:t>The </a:t>
            </a:r>
            <a:r>
              <a:rPr lang="en-US" sz="2000" dirty="0"/>
              <a:t>evaluation process is ongoing and the award of new </a:t>
            </a:r>
            <a:r>
              <a:rPr lang="en-US" sz="2000" dirty="0" smtClean="0"/>
              <a:t>Licenses </a:t>
            </a:r>
            <a:r>
              <a:rPr lang="en-US" sz="2000" dirty="0"/>
              <a:t>is expected to be completed by January 2017.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3rd Licensing </a:t>
            </a:r>
            <a:r>
              <a:rPr lang="en-GB" dirty="0" smtClean="0"/>
              <a:t>Round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029104"/>
              </p:ext>
            </p:extLst>
          </p:nvPr>
        </p:nvGraphicFramePr>
        <p:xfrm>
          <a:off x="533400" y="4236211"/>
          <a:ext cx="3886200" cy="1817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550"/>
                <a:gridCol w="971550"/>
                <a:gridCol w="971550"/>
                <a:gridCol w="971550"/>
              </a:tblGrid>
              <a:tr h="6570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Block</a:t>
                      </a:r>
                      <a:endParaRPr lang="en-GB" sz="1400" dirty="0"/>
                    </a:p>
                  </a:txBody>
                  <a:tcPr marL="68598" marR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Min Water Depth (m)</a:t>
                      </a:r>
                      <a:endParaRPr lang="en-GB" sz="1400" dirty="0"/>
                    </a:p>
                  </a:txBody>
                  <a:tcPr marL="68598" marR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Max Water Depth (m)</a:t>
                      </a:r>
                      <a:endParaRPr lang="en-GB" sz="1400" dirty="0"/>
                    </a:p>
                  </a:txBody>
                  <a:tcPr marL="68598" marR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Area</a:t>
                      </a:r>
                    </a:p>
                    <a:p>
                      <a:pPr algn="ctr"/>
                      <a:r>
                        <a:rPr lang="en-US" sz="1400" dirty="0" smtClean="0"/>
                        <a:t>(sq. km)</a:t>
                      </a:r>
                      <a:endParaRPr lang="en-GB" sz="1400" dirty="0"/>
                    </a:p>
                  </a:txBody>
                  <a:tcPr marL="68598" marR="68598" anchor="ctr"/>
                </a:tc>
              </a:tr>
              <a:tr h="3869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GB" sz="1400" dirty="0"/>
                    </a:p>
                  </a:txBody>
                  <a:tcPr marL="68598" marR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2,002</a:t>
                      </a:r>
                      <a:endParaRPr lang="en-GB" sz="1400" dirty="0"/>
                    </a:p>
                  </a:txBody>
                  <a:tcPr marL="68598" marR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2,619</a:t>
                      </a:r>
                      <a:endParaRPr lang="en-GB" sz="1400" dirty="0"/>
                    </a:p>
                  </a:txBody>
                  <a:tcPr marL="68598" marR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4,561</a:t>
                      </a:r>
                      <a:endParaRPr lang="en-GB" sz="1400" dirty="0"/>
                    </a:p>
                  </a:txBody>
                  <a:tcPr marL="68598" marR="68598" anchor="ctr"/>
                </a:tc>
              </a:tr>
              <a:tr h="3869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GB" sz="1400" dirty="0"/>
                    </a:p>
                  </a:txBody>
                  <a:tcPr marL="68598" marR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730</a:t>
                      </a:r>
                      <a:endParaRPr lang="en-GB" sz="1400" dirty="0"/>
                    </a:p>
                  </a:txBody>
                  <a:tcPr marL="68598" marR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2,588</a:t>
                      </a:r>
                      <a:endParaRPr lang="en-GB" sz="1400" dirty="0"/>
                    </a:p>
                  </a:txBody>
                  <a:tcPr marL="68598" marR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4,562</a:t>
                      </a:r>
                      <a:endParaRPr lang="en-GB" sz="1400" dirty="0"/>
                    </a:p>
                  </a:txBody>
                  <a:tcPr marL="68598" marR="68598" anchor="ctr"/>
                </a:tc>
              </a:tr>
              <a:tr h="3869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GB" sz="1400" dirty="0"/>
                    </a:p>
                  </a:txBody>
                  <a:tcPr marL="68598" marR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1,652</a:t>
                      </a:r>
                      <a:endParaRPr lang="en-GB" sz="1400" dirty="0"/>
                    </a:p>
                  </a:txBody>
                  <a:tcPr marL="68598" marR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2,475</a:t>
                      </a:r>
                      <a:endParaRPr lang="en-GB" sz="1400" dirty="0"/>
                    </a:p>
                  </a:txBody>
                  <a:tcPr marL="68598" marR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2,561</a:t>
                      </a:r>
                      <a:endParaRPr lang="en-GB" sz="1400" dirty="0"/>
                    </a:p>
                  </a:txBody>
                  <a:tcPr marL="68598" marR="6859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94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3rd Licensing Round - </a:t>
            </a:r>
            <a:r>
              <a:rPr lang="en-GB" dirty="0" smtClean="0"/>
              <a:t>Applications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260556"/>
              </p:ext>
            </p:extLst>
          </p:nvPr>
        </p:nvGraphicFramePr>
        <p:xfrm>
          <a:off x="1371600" y="1432805"/>
          <a:ext cx="6324600" cy="42821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83252"/>
                <a:gridCol w="5041348"/>
              </a:tblGrid>
              <a:tr h="45485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Block No</a:t>
                      </a:r>
                      <a:endParaRPr lang="en-GB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2880" marR="182880" marT="22630" marB="2263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Company or Consortium</a:t>
                      </a:r>
                    </a:p>
                  </a:txBody>
                  <a:tcPr marL="182880" marR="182880" marT="22630" marB="2263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4457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</a:t>
                      </a:r>
                    </a:p>
                  </a:txBody>
                  <a:tcPr marL="182880" marR="182880" marT="22630" marB="2263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GB" sz="1400" dirty="0"/>
                        <a:t>Eni Cyprus </a:t>
                      </a:r>
                      <a:r>
                        <a:rPr lang="en-GB" sz="1400" dirty="0" smtClean="0"/>
                        <a:t>Limited,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GB" sz="1400" dirty="0" smtClean="0"/>
                        <a:t>Total </a:t>
                      </a:r>
                      <a:r>
                        <a:rPr lang="en-GB" sz="1400" dirty="0"/>
                        <a:t>E&amp;P Cyprus B.V.</a:t>
                      </a:r>
                    </a:p>
                  </a:txBody>
                  <a:tcPr marL="182880" marR="182880" marT="22630" marB="2263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3207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</a:t>
                      </a:r>
                    </a:p>
                  </a:txBody>
                  <a:tcPr marL="182880" marR="182880" marT="22630" marB="2263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kern="1200" dirty="0"/>
                        <a:t>Capricorn Oil (Cairn </a:t>
                      </a:r>
                      <a:r>
                        <a:rPr lang="en-US" sz="1400" kern="1200" dirty="0" smtClean="0"/>
                        <a:t>Energy),</a:t>
                      </a:r>
                    </a:p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US" sz="1400" kern="1200" dirty="0" err="1" smtClean="0"/>
                        <a:t>Delek</a:t>
                      </a:r>
                      <a:r>
                        <a:rPr lang="en-US" sz="1400" kern="1200" dirty="0" smtClean="0"/>
                        <a:t> Drilling,</a:t>
                      </a:r>
                    </a:p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US" sz="1400" kern="1200" dirty="0" err="1" smtClean="0"/>
                        <a:t>Avner</a:t>
                      </a:r>
                      <a:r>
                        <a:rPr lang="en-US" sz="1400" kern="1200" dirty="0" smtClean="0"/>
                        <a:t> </a:t>
                      </a:r>
                      <a:r>
                        <a:rPr lang="en-US" sz="1400" kern="1200" dirty="0"/>
                        <a:t>Oil Exploration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182880" marT="22630" marB="2263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GB" sz="1400" kern="1200" dirty="0"/>
                        <a:t>Eni Cyprus Limited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182880" marT="22630" marB="2263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09600">
                <a:tc rowSpan="3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</a:t>
                      </a:r>
                    </a:p>
                  </a:txBody>
                  <a:tcPr marL="182880" marR="182880" marT="22630" marB="226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GB" sz="1400" kern="1200" dirty="0"/>
                        <a:t>Eni Cyprus </a:t>
                      </a:r>
                      <a:r>
                        <a:rPr lang="en-GB" sz="1400" kern="1200" dirty="0" smtClean="0"/>
                        <a:t>Limited,</a:t>
                      </a:r>
                    </a:p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GB" sz="1400" kern="1200" dirty="0" smtClean="0"/>
                        <a:t>Total </a:t>
                      </a:r>
                      <a:r>
                        <a:rPr lang="en-GB" sz="1400" kern="1200" dirty="0"/>
                        <a:t>E&amp;P Cyprus B.V.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182880" marT="22630" marB="226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419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US" sz="1400" kern="1200" dirty="0"/>
                        <a:t>ExxonMobil Exploration and Production Cyprus (Offshore) </a:t>
                      </a:r>
                      <a:r>
                        <a:rPr lang="en-US" sz="1400" kern="1200" dirty="0" smtClean="0"/>
                        <a:t>Limited,</a:t>
                      </a:r>
                    </a:p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US" sz="1400" kern="1200" dirty="0" smtClean="0"/>
                        <a:t>Qatar </a:t>
                      </a:r>
                      <a:r>
                        <a:rPr lang="en-US" sz="1400" kern="1200" dirty="0"/>
                        <a:t>Petroleum International Upstream O.P.C.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182880" marT="22630" marB="226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546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GB" sz="1400" kern="1200" dirty="0"/>
                        <a:t>Statoil Upsilon Netherlands B.V.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182880" marT="22630" marB="226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90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38163" lvl="1" indent="-363538" defTabSz="914126">
              <a:lnSpc>
                <a:spcPct val="80000"/>
              </a:lnSpc>
              <a:spcAft>
                <a:spcPts val="1200"/>
              </a:spcAft>
              <a:buClr>
                <a:srgbClr val="2683C6">
                  <a:lumMod val="75000"/>
                </a:srgbClr>
              </a:buClr>
              <a:buFont typeface="Wingdings" panose="05000000000000000000" pitchFamily="2" charset="2"/>
              <a:buChar char="§"/>
            </a:pPr>
            <a:endParaRPr lang="en-GB" sz="1700" dirty="0" smtClean="0"/>
          </a:p>
          <a:p>
            <a:pPr marL="538163" lvl="1" indent="-363538" defTabSz="914126">
              <a:lnSpc>
                <a:spcPct val="80000"/>
              </a:lnSpc>
              <a:spcAft>
                <a:spcPts val="1200"/>
              </a:spcAft>
              <a:buClr>
                <a:srgbClr val="2683C6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n-GB" sz="1700" dirty="0" smtClean="0"/>
              <a:t>Project </a:t>
            </a:r>
            <a:r>
              <a:rPr lang="en-GB" sz="1700" dirty="0"/>
              <a:t>promoter: IGI Poseidon S.A,</a:t>
            </a:r>
          </a:p>
          <a:p>
            <a:pPr marL="911225" lvl="3" indent="-285750" defTabSz="914126">
              <a:lnSpc>
                <a:spcPct val="80000"/>
              </a:lnSpc>
              <a:spcAft>
                <a:spcPts val="1200"/>
              </a:spcAft>
              <a:buClr>
                <a:srgbClr val="2683C6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n-GB" sz="1300" dirty="0"/>
              <a:t>Joint Venture DEPA S.A. and Edison S.p.A.</a:t>
            </a:r>
          </a:p>
          <a:p>
            <a:pPr marL="538163" lvl="1" indent="-363538" defTabSz="914126">
              <a:lnSpc>
                <a:spcPct val="80000"/>
              </a:lnSpc>
              <a:spcAft>
                <a:spcPts val="1200"/>
              </a:spcAft>
              <a:buClr>
                <a:srgbClr val="2683C6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n-GB" sz="1700" dirty="0"/>
              <a:t>Supporting parties: Cypriot, Greek, Italian  and Israeli Governments</a:t>
            </a:r>
          </a:p>
          <a:p>
            <a:pPr marL="538163" lvl="1" indent="-363538" defTabSz="914126">
              <a:lnSpc>
                <a:spcPct val="80000"/>
              </a:lnSpc>
              <a:spcAft>
                <a:spcPts val="1200"/>
              </a:spcAft>
              <a:buClr>
                <a:srgbClr val="2683C6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n-GB" sz="1700" dirty="0" smtClean="0"/>
              <a:t>PCI Southern </a:t>
            </a:r>
            <a:r>
              <a:rPr lang="en-GB" sz="1700" dirty="0"/>
              <a:t>Gas </a:t>
            </a:r>
            <a:r>
              <a:rPr lang="en-GB" sz="1700" dirty="0" smtClean="0"/>
              <a:t>Corridor</a:t>
            </a:r>
            <a:endParaRPr lang="en-GB" sz="1700" dirty="0"/>
          </a:p>
          <a:p>
            <a:pPr marL="538163" lvl="1" indent="-363538" defTabSz="914126">
              <a:lnSpc>
                <a:spcPct val="80000"/>
              </a:lnSpc>
              <a:spcAft>
                <a:spcPts val="1200"/>
              </a:spcAft>
              <a:buClr>
                <a:srgbClr val="2683C6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n-GB" sz="1700" dirty="0"/>
              <a:t>Design capacity: transport up to 16 </a:t>
            </a:r>
            <a:r>
              <a:rPr lang="en-GB" sz="1700" dirty="0" err="1"/>
              <a:t>Bcm</a:t>
            </a:r>
            <a:r>
              <a:rPr lang="en-GB" sz="1700" dirty="0"/>
              <a:t>/y (billion cubic meters of gas per year) </a:t>
            </a:r>
          </a:p>
          <a:p>
            <a:pPr marL="538163" lvl="1" indent="-363538" defTabSz="914126">
              <a:lnSpc>
                <a:spcPct val="80000"/>
              </a:lnSpc>
              <a:spcAft>
                <a:spcPts val="1200"/>
              </a:spcAft>
              <a:buClr>
                <a:srgbClr val="2683C6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n-GB" sz="1700" dirty="0"/>
              <a:t>Supply gas resources to EU from Levantine Basin (Cyprus and Israel) as well as from the potential resources in Greece.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EastMed</a:t>
            </a:r>
            <a:r>
              <a:rPr lang="en-GB" dirty="0"/>
              <a:t> Pipeline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2" descr="C:\Users\NMARKOU\Desktop\_pending tasks\Presentation MEDII\eastmed-e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448173"/>
            <a:ext cx="2880000" cy="40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04800" y="1171574"/>
            <a:ext cx="450897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7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53001" y="1142998"/>
            <a:ext cx="4029204" cy="2438401"/>
          </a:xfrm>
        </p:spPr>
        <p:txBody>
          <a:bodyPr>
            <a:normAutofit lnSpcReduction="10000"/>
          </a:bodyPr>
          <a:lstStyle/>
          <a:p>
            <a:pPr marL="363538" lvl="1" indent="-188913" defTabSz="914126">
              <a:lnSpc>
                <a:spcPct val="80000"/>
              </a:lnSpc>
              <a:spcAft>
                <a:spcPts val="1200"/>
              </a:spcAft>
              <a:buClr>
                <a:srgbClr val="2683C6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n-GB" sz="1900" dirty="0" smtClean="0"/>
              <a:t>Project currently on hold (not enough natural gas quantities)</a:t>
            </a:r>
          </a:p>
          <a:p>
            <a:pPr marL="363538" lvl="1" indent="-188913" defTabSz="914126">
              <a:lnSpc>
                <a:spcPct val="80000"/>
              </a:lnSpc>
              <a:spcAft>
                <a:spcPts val="1200"/>
              </a:spcAft>
              <a:buClr>
                <a:srgbClr val="2683C6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n-GB" sz="1900" dirty="0" smtClean="0"/>
              <a:t>Allocated land in </a:t>
            </a:r>
            <a:r>
              <a:rPr lang="en-GB" sz="1900" dirty="0" err="1" smtClean="0"/>
              <a:t>Vasilikos</a:t>
            </a:r>
            <a:r>
              <a:rPr lang="en-GB" sz="1900" dirty="0" smtClean="0"/>
              <a:t> area for up to five trains of 5 MMTPA (Million Tonnes per Annum) each </a:t>
            </a:r>
          </a:p>
          <a:p>
            <a:pPr marL="363538" lvl="1" indent="-188913" defTabSz="914126">
              <a:lnSpc>
                <a:spcPct val="80000"/>
              </a:lnSpc>
              <a:spcAft>
                <a:spcPts val="1200"/>
              </a:spcAft>
              <a:buClr>
                <a:srgbClr val="2683C6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n-GB" sz="1900" dirty="0" smtClean="0"/>
              <a:t>1</a:t>
            </a:r>
            <a:r>
              <a:rPr lang="en-GB" sz="1900" baseline="30000" dirty="0" smtClean="0"/>
              <a:t>st</a:t>
            </a:r>
            <a:r>
              <a:rPr lang="en-GB" sz="1900" dirty="0" smtClean="0"/>
              <a:t> phase: 3 trains, 2</a:t>
            </a:r>
            <a:r>
              <a:rPr lang="en-GB" sz="1900" baseline="30000" dirty="0" smtClean="0"/>
              <a:t>nd</a:t>
            </a:r>
            <a:r>
              <a:rPr lang="en-GB" sz="1900" dirty="0" smtClean="0"/>
              <a:t> Phase 2 trains</a:t>
            </a:r>
          </a:p>
          <a:p>
            <a:pPr marL="363538" lvl="1" indent="-188913" defTabSz="914126">
              <a:lnSpc>
                <a:spcPct val="80000"/>
              </a:lnSpc>
              <a:spcAft>
                <a:spcPts val="1200"/>
              </a:spcAft>
              <a:buClr>
                <a:srgbClr val="2683C6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n-GB" sz="1900" dirty="0" smtClean="0"/>
              <a:t>Prepared a Master Plan for the </a:t>
            </a:r>
            <a:r>
              <a:rPr lang="en-GB" sz="1900" dirty="0" err="1" smtClean="0"/>
              <a:t>Vasilikos</a:t>
            </a:r>
            <a:r>
              <a:rPr lang="en-GB" sz="1900" dirty="0" smtClean="0"/>
              <a:t> area</a:t>
            </a:r>
            <a:endParaRPr lang="en-GB" sz="1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Cyprus Onshore LNG Export Plant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Content Placeholder 8" descr="C:\Users\Charles\Desktop\CNHC\Noble Files\June 10, 2013 Meeting\TECHNIP DOCS-final issue\20130521-Renderings\DH031070-1000-DW-0051-1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00806"/>
            <a:ext cx="4876800" cy="356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505200"/>
            <a:ext cx="4020294" cy="272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0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685800"/>
            <a:ext cx="8534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706437"/>
          </a:xfrm>
        </p:spPr>
        <p:txBody>
          <a:bodyPr/>
          <a:lstStyle/>
          <a:p>
            <a:r>
              <a:rPr lang="en-US" sz="3200" b="1" dirty="0" smtClean="0"/>
              <a:t>Thank you for your attention</a:t>
            </a:r>
            <a:endParaRPr lang="en-GB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10475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19694"/>
            <a:ext cx="8229600" cy="62779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Eastern Mediterranean Hydrocarbons Activities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73637" y="6492875"/>
            <a:ext cx="713163" cy="365125"/>
          </a:xfrm>
        </p:spPr>
        <p:txBody>
          <a:bodyPr/>
          <a:lstStyle/>
          <a:p>
            <a:fld id="{DC2E8EBC-E876-4F75-A8E2-294E580032C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5" name="Content Placeholder 44"/>
          <p:cNvSpPr>
            <a:spLocks noGrp="1"/>
          </p:cNvSpPr>
          <p:nvPr>
            <p:ph idx="1"/>
          </p:nvPr>
        </p:nvSpPr>
        <p:spPr>
          <a:xfrm>
            <a:off x="457200" y="1176088"/>
            <a:ext cx="8229600" cy="497142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1023797"/>
            <a:ext cx="5638800" cy="527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436" y="3810000"/>
            <a:ext cx="289964" cy="241636"/>
          </a:xfrm>
          <a:prstGeom prst="rect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6" descr="http://www.buzzmn.com/img/2011/03/gasnatural0011.jpg"/>
          <p:cNvPicPr>
            <a:picLocks noChangeAspect="1" noChangeArrowheads="1"/>
          </p:cNvPicPr>
          <p:nvPr/>
        </p:nvPicPr>
        <p:blipFill>
          <a:blip r:embed="rId5" cstate="print"/>
          <a:srcRect l="30483" t="26169" r="26840" b="27309"/>
          <a:stretch>
            <a:fillRect/>
          </a:stretch>
        </p:blipFill>
        <p:spPr bwMode="auto">
          <a:xfrm>
            <a:off x="3476576" y="5769912"/>
            <a:ext cx="352385" cy="16109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2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131" y="4370637"/>
            <a:ext cx="201869" cy="201363"/>
          </a:xfrm>
          <a:prstGeom prst="rect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4" name="Group 123"/>
          <p:cNvGrpSpPr/>
          <p:nvPr/>
        </p:nvGrpSpPr>
        <p:grpSpPr>
          <a:xfrm>
            <a:off x="7778485" y="171288"/>
            <a:ext cx="738331" cy="284882"/>
            <a:chOff x="8077202" y="222250"/>
            <a:chExt cx="838198" cy="366564"/>
          </a:xfrm>
        </p:grpSpPr>
        <p:pic>
          <p:nvPicPr>
            <p:cNvPr id="125" name="Picture 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77202" y="222250"/>
              <a:ext cx="389560" cy="365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" name="Picture 7" descr="cyprus_emblem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55882" y="223054"/>
              <a:ext cx="359518" cy="365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814" y="3226085"/>
            <a:ext cx="266472" cy="241635"/>
          </a:xfrm>
          <a:prstGeom prst="rect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757" y="3048000"/>
            <a:ext cx="242243" cy="241637"/>
          </a:xfrm>
          <a:prstGeom prst="rect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9" name="Group 128"/>
          <p:cNvGrpSpPr/>
          <p:nvPr/>
        </p:nvGrpSpPr>
        <p:grpSpPr>
          <a:xfrm>
            <a:off x="4853452" y="3962400"/>
            <a:ext cx="404348" cy="135318"/>
            <a:chOff x="4835912" y="4368996"/>
            <a:chExt cx="361606" cy="137160"/>
          </a:xfrm>
        </p:grpSpPr>
        <p:pic>
          <p:nvPicPr>
            <p:cNvPr id="130" name="Picture 12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0003" y="4368996"/>
              <a:ext cx="167515" cy="13716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912" y="4368996"/>
              <a:ext cx="167516" cy="13716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2" name="Picture 1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955" y="3962400"/>
            <a:ext cx="322181" cy="24163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grpSp>
        <p:nvGrpSpPr>
          <p:cNvPr id="133" name="Group 132"/>
          <p:cNvGrpSpPr/>
          <p:nvPr/>
        </p:nvGrpSpPr>
        <p:grpSpPr>
          <a:xfrm>
            <a:off x="5613799" y="5029200"/>
            <a:ext cx="406001" cy="228452"/>
            <a:chOff x="6454916" y="5296514"/>
            <a:chExt cx="460918" cy="293954"/>
          </a:xfrm>
        </p:grpSpPr>
        <p:pic>
          <p:nvPicPr>
            <p:cNvPr id="134" name="Picture 13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7678" y="5453308"/>
              <a:ext cx="167515" cy="13716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7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4916" y="5453308"/>
              <a:ext cx="167516" cy="13716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6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8634" y="5296514"/>
              <a:ext cx="457200" cy="13716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7" name="Picture 13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280" y="5761415"/>
            <a:ext cx="192579" cy="20136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grpSp>
        <p:nvGrpSpPr>
          <p:cNvPr id="138" name="Group 137"/>
          <p:cNvGrpSpPr/>
          <p:nvPr/>
        </p:nvGrpSpPr>
        <p:grpSpPr>
          <a:xfrm>
            <a:off x="5550362" y="3886200"/>
            <a:ext cx="698038" cy="360715"/>
            <a:chOff x="5698298" y="4346216"/>
            <a:chExt cx="792455" cy="464141"/>
          </a:xfrm>
        </p:grpSpPr>
        <p:grpSp>
          <p:nvGrpSpPr>
            <p:cNvPr id="139" name="Group 138"/>
            <p:cNvGrpSpPr/>
            <p:nvPr/>
          </p:nvGrpSpPr>
          <p:grpSpPr>
            <a:xfrm>
              <a:off x="5698298" y="4346216"/>
              <a:ext cx="792455" cy="450748"/>
              <a:chOff x="5698298" y="4346216"/>
              <a:chExt cx="792455" cy="450748"/>
            </a:xfrm>
          </p:grpSpPr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5238" y="4659804"/>
                <a:ext cx="405515" cy="137160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  <p:pic>
            <p:nvPicPr>
              <p:cNvPr id="142" name="Picture 141"/>
              <p:cNvPicPr>
                <a:picLocks noChangeAspect="1"/>
              </p:cNvPicPr>
              <p:nvPr/>
            </p:nvPicPr>
            <p:blipFill rotWithShape="1"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colorTemperature colorTemp="4700"/>
                        </a14:imgEffect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52" t="3448" r="38651" b="33137"/>
              <a:stretch/>
            </p:blipFill>
            <p:spPr>
              <a:xfrm>
                <a:off x="6099711" y="4503010"/>
                <a:ext cx="351692" cy="137160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  <p:pic>
            <p:nvPicPr>
              <p:cNvPr id="143" name="Picture 142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91060" y="4503010"/>
                <a:ext cx="167515" cy="13716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4" name="Picture 7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98298" y="4503010"/>
                <a:ext cx="167516" cy="13716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" name="Picture 6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2016" y="4346216"/>
                <a:ext cx="457200" cy="13716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876" y="4657239"/>
              <a:ext cx="153118" cy="153118"/>
            </a:xfrm>
            <a:prstGeom prst="rect">
              <a:avLst/>
            </a:prstGeom>
          </p:spPr>
        </p:pic>
      </p:grpSp>
      <p:pic>
        <p:nvPicPr>
          <p:cNvPr id="146" name="Picture 6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231" y="4267200"/>
            <a:ext cx="536969" cy="161091"/>
          </a:xfrm>
          <a:prstGeom prst="rect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194" y="5816545"/>
            <a:ext cx="268485" cy="20136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715" y="4953000"/>
            <a:ext cx="268485" cy="20136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4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208837"/>
            <a:ext cx="201869" cy="201363"/>
          </a:xfrm>
          <a:prstGeom prst="rect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178" y="5208954"/>
            <a:ext cx="151022" cy="2013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178" y="5181600"/>
            <a:ext cx="151022" cy="2013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095" y="5220950"/>
            <a:ext cx="151022" cy="2013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774" y="5551038"/>
            <a:ext cx="270633" cy="12081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669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30989815"/>
              </p:ext>
            </p:extLst>
          </p:nvPr>
        </p:nvGraphicFramePr>
        <p:xfrm>
          <a:off x="1219200" y="1524000"/>
          <a:ext cx="64008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609600">
                <a:tc>
                  <a:txBody>
                    <a:bodyPr/>
                    <a:lstStyle/>
                    <a:p>
                      <a:r>
                        <a:rPr lang="en-GB" dirty="0" smtClean="0"/>
                        <a:t>Gas – field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Estimated reserves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Discovery date</a:t>
                      </a:r>
                      <a:endParaRPr lang="en-US" dirty="0"/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GB" dirty="0" smtClean="0"/>
                        <a:t>Aphrodite</a:t>
                      </a:r>
                      <a:r>
                        <a:rPr lang="en-GB" baseline="0" dirty="0" smtClean="0"/>
                        <a:t> – Cyprus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4,45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tcf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2011</a:t>
                      </a:r>
                      <a:endParaRPr lang="en-US" dirty="0"/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GB" dirty="0" smtClean="0"/>
                        <a:t>Tamar – Israel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 </a:t>
                      </a:r>
                      <a:r>
                        <a:rPr lang="en-GB" dirty="0" err="1" smtClean="0"/>
                        <a:t>tcf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2009</a:t>
                      </a:r>
                      <a:endParaRPr lang="en-US" dirty="0"/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GB" dirty="0" smtClean="0"/>
                        <a:t>Leviathan – Israel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 </a:t>
                      </a:r>
                      <a:r>
                        <a:rPr lang="en-GB" dirty="0" err="1" smtClean="0"/>
                        <a:t>tcf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2010</a:t>
                      </a:r>
                      <a:endParaRPr lang="en-US" dirty="0"/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Zohr</a:t>
                      </a:r>
                      <a:r>
                        <a:rPr lang="en-GB" dirty="0" smtClean="0"/>
                        <a:t> – Egypt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30 </a:t>
                      </a:r>
                      <a:r>
                        <a:rPr lang="en-GB" baseline="0" dirty="0" err="1" smtClean="0"/>
                        <a:t>tcf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2015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Major Gas Discoveries in the Eastern Mediterranean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19694"/>
            <a:ext cx="8229600" cy="62779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Potential undiscovered resources in Levant Basin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73637" y="6492875"/>
            <a:ext cx="713163" cy="365125"/>
          </a:xfrm>
        </p:spPr>
        <p:txBody>
          <a:bodyPr/>
          <a:lstStyle/>
          <a:p>
            <a:fld id="{DC2E8EBC-E876-4F75-A8E2-294E580032C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33400" y="5953611"/>
            <a:ext cx="3733800" cy="37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chemeClr val="tx2"/>
                </a:solidFill>
                <a:latin typeface="Calibri" pitchFamily="34" charset="0"/>
              </a:rPr>
              <a:t>USGS: United States Geological Survey</a:t>
            </a:r>
            <a:endParaRPr lang="en-GB" altLang="en-US" sz="1400" b="1" dirty="0">
              <a:solidFill>
                <a:srgbClr val="17375E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5270"/>
            <a:ext cx="4954725" cy="248613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" t="3013"/>
          <a:stretch/>
        </p:blipFill>
        <p:spPr bwMode="auto">
          <a:xfrm>
            <a:off x="4949550" y="1249559"/>
            <a:ext cx="4194450" cy="460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029200" y="5745360"/>
            <a:ext cx="3886200" cy="46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1400" b="1" dirty="0" smtClean="0">
                <a:solidFill>
                  <a:schemeClr val="tx2"/>
                </a:solidFill>
                <a:latin typeface="Calibri" pitchFamily="34" charset="0"/>
              </a:rPr>
              <a:t>Source: USGS Fact Sheet 2010-3014, March 2010</a:t>
            </a:r>
            <a:endParaRPr lang="en-GB" altLang="en-US" sz="1400" b="1" dirty="0">
              <a:solidFill>
                <a:srgbClr val="17375E"/>
              </a:solidFill>
              <a:latin typeface="Calibri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9103" y="4195785"/>
            <a:ext cx="1600200" cy="67839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Oil: 1.689 Million Barrels 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209800" y="32004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4" idx="3"/>
            <a:endCxn id="3" idx="0"/>
          </p:cNvCxnSpPr>
          <p:nvPr/>
        </p:nvCxnSpPr>
        <p:spPr>
          <a:xfrm flipH="1">
            <a:off x="1159203" y="3525604"/>
            <a:ext cx="1106393" cy="67018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2834238" y="4189689"/>
            <a:ext cx="1966362" cy="67839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Gas: 122.378 </a:t>
            </a:r>
            <a:r>
              <a:rPr lang="en-US" dirty="0" err="1" smtClean="0"/>
              <a:t>Bilion</a:t>
            </a:r>
            <a:r>
              <a:rPr lang="en-US" dirty="0" smtClean="0"/>
              <a:t> Cubic Feet  </a:t>
            </a: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3352800" y="3200400"/>
            <a:ext cx="4953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50" idx="4"/>
          </p:cNvCxnSpPr>
          <p:nvPr/>
        </p:nvCxnSpPr>
        <p:spPr>
          <a:xfrm>
            <a:off x="3600450" y="3581400"/>
            <a:ext cx="247650" cy="60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62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19694"/>
            <a:ext cx="8229600" cy="627795"/>
          </a:xfrm>
        </p:spPr>
        <p:txBody>
          <a:bodyPr>
            <a:normAutofit fontScale="90000"/>
          </a:bodyPr>
          <a:lstStyle/>
          <a:p>
            <a:r>
              <a:rPr lang="en-GB" dirty="0"/>
              <a:t>Potential undiscovered resources in </a:t>
            </a:r>
            <a:r>
              <a:rPr lang="en-GB" dirty="0" smtClean="0"/>
              <a:t>Nile Delta Basin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73637" y="6492875"/>
            <a:ext cx="713163" cy="365125"/>
          </a:xfrm>
        </p:spPr>
        <p:txBody>
          <a:bodyPr/>
          <a:lstStyle/>
          <a:p>
            <a:fld id="{DC2E8EBC-E876-4F75-A8E2-294E580032C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4202"/>
            <a:ext cx="4828629" cy="370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61429" y="5953611"/>
            <a:ext cx="3733800" cy="37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chemeClr val="tx2"/>
                </a:solidFill>
                <a:latin typeface="Calibri" pitchFamily="34" charset="0"/>
              </a:rPr>
              <a:t>Source: USGS Fact Sheet 2010-3027, May 2010</a:t>
            </a:r>
            <a:endParaRPr lang="en-GB" altLang="en-US" sz="1400" b="1" dirty="0">
              <a:solidFill>
                <a:srgbClr val="17375E"/>
              </a:solidFill>
              <a:latin typeface="Calibri" pitchFamily="34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785499" y="5910505"/>
            <a:ext cx="3733800" cy="37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chemeClr val="tx2"/>
                </a:solidFill>
                <a:latin typeface="Calibri" pitchFamily="34" charset="0"/>
              </a:rPr>
              <a:t>USGS: United States Geological Survey</a:t>
            </a:r>
            <a:endParaRPr lang="en-GB" altLang="en-US" sz="1400" b="1" dirty="0">
              <a:solidFill>
                <a:srgbClr val="17375E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399" y="1084067"/>
            <a:ext cx="5802601" cy="204013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876800" y="3951234"/>
            <a:ext cx="1600200" cy="67839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Oil: 1.763 Million Barrels  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907056" y="278529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endCxn id="13" idx="0"/>
          </p:cNvCxnSpPr>
          <p:nvPr/>
        </p:nvCxnSpPr>
        <p:spPr>
          <a:xfrm flipH="1">
            <a:off x="5676900" y="3166290"/>
            <a:ext cx="418237" cy="7849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025238" y="3969807"/>
            <a:ext cx="1966362" cy="67839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Gas: 223.242 </a:t>
            </a:r>
            <a:r>
              <a:rPr lang="en-US" dirty="0" err="1" smtClean="0"/>
              <a:t>Bilion</a:t>
            </a:r>
            <a:r>
              <a:rPr lang="en-US" dirty="0" smtClean="0"/>
              <a:t> Cubic Feet  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315200" y="2785290"/>
            <a:ext cx="4953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7" idx="4"/>
            <a:endCxn id="16" idx="0"/>
          </p:cNvCxnSpPr>
          <p:nvPr/>
        </p:nvCxnSpPr>
        <p:spPr>
          <a:xfrm>
            <a:off x="7562850" y="3166290"/>
            <a:ext cx="445569" cy="80351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14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58775" indent="-358775" algn="just" fontAlgn="auto"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Font typeface="Webdings" pitchFamily="18" charset="2"/>
              <a:buChar char="4"/>
              <a:defRPr/>
            </a:pPr>
            <a:r>
              <a:rPr lang="en-US" sz="2000" b="1" dirty="0"/>
              <a:t>Arab Republic of Egypt</a:t>
            </a:r>
          </a:p>
          <a:p>
            <a:pPr marL="540000" lvl="1" indent="-180000" fontAlgn="auto"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en-US" sz="1600" dirty="0"/>
              <a:t>Delimitation of the EEZ</a:t>
            </a:r>
            <a:r>
              <a:rPr lang="el-GR" sz="1600" dirty="0"/>
              <a:t> – 2003</a:t>
            </a:r>
            <a:r>
              <a:rPr lang="en-US" sz="1600" dirty="0"/>
              <a:t> </a:t>
            </a:r>
            <a:r>
              <a:rPr lang="el-GR" sz="1600" dirty="0"/>
              <a:t>(</a:t>
            </a:r>
            <a:r>
              <a:rPr lang="en-US" sz="1600" i="1" dirty="0"/>
              <a:t>ratified</a:t>
            </a:r>
            <a:r>
              <a:rPr lang="en-GB" sz="1600" dirty="0"/>
              <a:t>)</a:t>
            </a:r>
          </a:p>
          <a:p>
            <a:pPr marL="540000" lvl="1" indent="-180000" fontAlgn="auto"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en-GB" sz="1600" dirty="0"/>
              <a:t>Framework Agreement concerning the development of cross-median line hydrocarbon resources –  signed 12/12/2013 </a:t>
            </a:r>
          </a:p>
          <a:p>
            <a:pPr marL="358775" lvl="1" indent="-358775" algn="just" fontAlgn="auto"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Font typeface="Webdings" pitchFamily="18" charset="2"/>
              <a:buChar char="4"/>
              <a:defRPr/>
            </a:pPr>
            <a:r>
              <a:rPr lang="en-US" sz="2000" b="1" dirty="0"/>
              <a:t>Republic of Lebanon</a:t>
            </a:r>
            <a:endParaRPr lang="en-US" sz="1400" b="1" dirty="0"/>
          </a:p>
          <a:p>
            <a:pPr marL="540000" lvl="1" indent="-180000" fontAlgn="auto"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en-US" sz="1600" dirty="0"/>
              <a:t>Delimitation of the EEZ</a:t>
            </a:r>
            <a:r>
              <a:rPr lang="el-GR" sz="1600" dirty="0"/>
              <a:t> – 200</a:t>
            </a:r>
            <a:r>
              <a:rPr lang="en-US" sz="1600" dirty="0"/>
              <a:t>7</a:t>
            </a:r>
          </a:p>
          <a:p>
            <a:pPr marL="540000" lvl="1" indent="-180000" fontAlgn="auto"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en-US" sz="1600" dirty="0"/>
              <a:t>Agreement concerning the joint development and exploitation of cross-median line hydrocarbon resources – under negotiation</a:t>
            </a:r>
            <a:endParaRPr lang="en-GB" sz="1600" dirty="0"/>
          </a:p>
          <a:p>
            <a:pPr marL="358775" lvl="1" indent="-358775" algn="just" fontAlgn="auto"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Font typeface="Webdings" pitchFamily="18" charset="2"/>
              <a:buChar char="4"/>
              <a:defRPr/>
            </a:pPr>
            <a:r>
              <a:rPr lang="en-US" sz="2000" b="1" dirty="0"/>
              <a:t>State of Israel</a:t>
            </a:r>
          </a:p>
          <a:p>
            <a:pPr marL="540000" lvl="1" indent="-180000" fontAlgn="auto"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en-US" sz="1600" dirty="0"/>
              <a:t>Delimitation of the EEZ</a:t>
            </a:r>
            <a:r>
              <a:rPr lang="el-GR" sz="1600" dirty="0"/>
              <a:t> – 20</a:t>
            </a:r>
            <a:r>
              <a:rPr lang="en-US" sz="1600" dirty="0"/>
              <a:t>1</a:t>
            </a:r>
            <a:r>
              <a:rPr lang="el-GR" sz="1600" dirty="0"/>
              <a:t>0</a:t>
            </a:r>
            <a:r>
              <a:rPr lang="en-US" sz="1600" dirty="0"/>
              <a:t> </a:t>
            </a:r>
            <a:r>
              <a:rPr lang="el-GR" sz="1600" dirty="0"/>
              <a:t>(</a:t>
            </a:r>
            <a:r>
              <a:rPr lang="en-US" sz="1600" i="1" dirty="0"/>
              <a:t>ratified</a:t>
            </a:r>
            <a:r>
              <a:rPr lang="en-GB" sz="1600" dirty="0"/>
              <a:t>)</a:t>
            </a:r>
          </a:p>
          <a:p>
            <a:pPr marL="540000" lvl="1" indent="-180000" fontAlgn="auto"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en-GB" sz="1600" dirty="0"/>
              <a:t>Agreement concerning the joint development and exploitation of cross-median line hydrocarbon resources – under </a:t>
            </a:r>
            <a:r>
              <a:rPr lang="en-GB" sz="1600" i="1" dirty="0" smtClean="0"/>
              <a:t>negotiation</a:t>
            </a:r>
            <a:endParaRPr lang="en-GB" sz="1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64075" y="2100344"/>
            <a:ext cx="4022725" cy="303831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The Exclusive Economic Zone of the Republic of Cyprus</a:t>
            </a:r>
            <a:endParaRPr lang="en-GB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Legal &amp; Regulatory Framework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2999"/>
            <a:ext cx="6400800" cy="51816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b="1" dirty="0"/>
              <a:t>Legislation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The Hydrocarbons (Prospection, Exploration and Exploitation) Law L.4(I) of 2007 to 2015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The Hydrocarbons (Prospection, Exploration and Exploitation) Regulations of 2007 and </a:t>
            </a:r>
            <a:r>
              <a:rPr lang="en-US" dirty="0" smtClean="0"/>
              <a:t>2014</a:t>
            </a:r>
          </a:p>
          <a:p>
            <a:pPr marL="0" indent="0">
              <a:buNone/>
            </a:pPr>
            <a:r>
              <a:rPr lang="en-US" b="1" dirty="0" smtClean="0"/>
              <a:t>Model </a:t>
            </a:r>
            <a:r>
              <a:rPr lang="en-US" b="1" dirty="0"/>
              <a:t>Agreement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Exploration </a:t>
            </a:r>
            <a:r>
              <a:rPr lang="en-US" dirty="0"/>
              <a:t>and Production Sharing Contract (EPSC)</a:t>
            </a:r>
          </a:p>
          <a:p>
            <a:pPr marL="0" indent="-457200">
              <a:buNone/>
            </a:pPr>
            <a:r>
              <a:rPr lang="en-US" b="1" dirty="0"/>
              <a:t>Hydrocarbon Exploration License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Granted </a:t>
            </a:r>
            <a:r>
              <a:rPr lang="en-US" dirty="0"/>
              <a:t>for up to 3 years; possibility for 2 renewals of up to 2 years each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Includes obligations for 2D/3D seismic surveys and exploration drilling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On each renewal, 25% of the initial area is relinquished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In case of a discovery, the licensee has the right to be granted an exploitation license after the approval of </a:t>
            </a:r>
            <a:r>
              <a:rPr lang="en-US" dirty="0" smtClean="0"/>
              <a:t>Development &amp; Production Plan</a:t>
            </a:r>
            <a:endParaRPr lang="en-US" dirty="0"/>
          </a:p>
          <a:p>
            <a:pPr marL="0" indent="-457200">
              <a:buNone/>
            </a:pPr>
            <a:r>
              <a:rPr lang="en-US" b="1" dirty="0"/>
              <a:t>Hydrocarbon Exploitation License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Granted for an initial period of up to 25 years; ability for one renewal of 10 years</a:t>
            </a:r>
          </a:p>
          <a:p>
            <a:pPr marL="365760" lvl="1" indent="0"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312" y="1377922"/>
            <a:ext cx="2054530" cy="17253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372" y="3347322"/>
            <a:ext cx="2054530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8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Exploration Licences – Current Status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70615"/>
            <a:ext cx="6858000" cy="5213628"/>
          </a:xfrm>
        </p:spPr>
      </p:pic>
    </p:spTree>
    <p:extLst>
      <p:ext uri="{BB962C8B-B14F-4D97-AF65-F5344CB8AC3E}">
        <p14:creationId xmlns:p14="http://schemas.microsoft.com/office/powerpoint/2010/main" val="158395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Hydrocarbons Exploration Licences Timeline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11" y="1139812"/>
            <a:ext cx="2639797" cy="1713124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821513612"/>
              </p:ext>
            </p:extLst>
          </p:nvPr>
        </p:nvGraphicFramePr>
        <p:xfrm>
          <a:off x="228600" y="1295400"/>
          <a:ext cx="867394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Rectangle 17"/>
          <p:cNvSpPr/>
          <p:nvPr/>
        </p:nvSpPr>
        <p:spPr>
          <a:xfrm>
            <a:off x="2758079" y="4269672"/>
            <a:ext cx="1833644" cy="9239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7893" tIns="0" rIns="0" bIns="0" numCol="1" spcCol="1270" anchor="t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u="sng" kern="1200" dirty="0" smtClean="0">
                <a:latin typeface="+mn-lt"/>
                <a:cs typeface="Calibri" pitchFamily="34" charset="0"/>
              </a:rPr>
              <a:t>February 2012</a:t>
            </a:r>
            <a:endParaRPr lang="el-GR" sz="1400" b="1" u="sng" kern="1200" dirty="0" smtClean="0">
              <a:latin typeface="+mn-lt"/>
              <a:cs typeface="Calibri" pitchFamily="34" charset="0"/>
            </a:endParaRPr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latin typeface="+mn-lt"/>
                <a:cs typeface="Calibri" pitchFamily="34" charset="0"/>
              </a:rPr>
              <a:t>Second Exploration Licensing Round</a:t>
            </a:r>
            <a:endParaRPr lang="en-GB" sz="1400" kern="1200" dirty="0">
              <a:latin typeface="+mn-lt"/>
              <a:cs typeface="Calibri" pitchFamily="34" charset="0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4435152" y="3477197"/>
            <a:ext cx="1447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u="sng" dirty="0">
                <a:latin typeface="Calibri" pitchFamily="34" charset="0"/>
                <a:cs typeface="Arial" charset="0"/>
              </a:rPr>
              <a:t>February </a:t>
            </a:r>
            <a:r>
              <a:rPr lang="el-GR" sz="1400" b="1" u="sng" dirty="0">
                <a:latin typeface="Calibri" pitchFamily="34" charset="0"/>
                <a:cs typeface="Arial" charset="0"/>
              </a:rPr>
              <a:t>201</a:t>
            </a:r>
            <a:r>
              <a:rPr lang="en-US" sz="1400" b="1" u="sng" dirty="0">
                <a:latin typeface="Calibri" pitchFamily="34" charset="0"/>
                <a:cs typeface="Arial" charset="0"/>
              </a:rPr>
              <a:t>3</a:t>
            </a:r>
            <a:endParaRPr lang="el-GR" sz="1400" b="1" u="sng" dirty="0">
              <a:latin typeface="Calibri" pitchFamily="34" charset="0"/>
              <a:cs typeface="Arial" charset="0"/>
            </a:endParaRPr>
          </a:p>
          <a:p>
            <a:r>
              <a:rPr lang="en-GB" sz="1400" dirty="0" err="1">
                <a:latin typeface="Calibri" pitchFamily="34" charset="0"/>
                <a:cs typeface="Arial" charset="0"/>
              </a:rPr>
              <a:t>Delek</a:t>
            </a:r>
            <a:r>
              <a:rPr lang="en-GB" sz="1400" dirty="0">
                <a:latin typeface="Calibri" pitchFamily="34" charset="0"/>
                <a:cs typeface="Arial" charset="0"/>
              </a:rPr>
              <a:t> and </a:t>
            </a:r>
            <a:r>
              <a:rPr lang="en-GB" sz="1400" dirty="0" err="1">
                <a:latin typeface="Calibri" pitchFamily="34" charset="0"/>
                <a:cs typeface="Arial" charset="0"/>
              </a:rPr>
              <a:t>Avner</a:t>
            </a:r>
            <a:r>
              <a:rPr lang="en-GB" sz="1400" dirty="0">
                <a:latin typeface="Calibri" pitchFamily="34" charset="0"/>
                <a:cs typeface="Arial" charset="0"/>
              </a:rPr>
              <a:t> Participation in Block 12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2660" y="3236637"/>
            <a:ext cx="1731288" cy="9728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5919" tIns="0" rIns="0" bIns="0" numCol="1" spcCol="1270" anchor="t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b="1" u="sng" kern="1200" dirty="0" smtClean="0">
                <a:latin typeface="+mn-lt"/>
                <a:cs typeface="Calibri" pitchFamily="34" charset="0"/>
              </a:rPr>
              <a:t>October </a:t>
            </a:r>
            <a:r>
              <a:rPr lang="el-GR" sz="1400" b="1" u="sng" kern="1200" dirty="0" smtClean="0">
                <a:latin typeface="+mn-lt"/>
                <a:cs typeface="Calibri" pitchFamily="34" charset="0"/>
              </a:rPr>
              <a:t>20</a:t>
            </a:r>
            <a:r>
              <a:rPr lang="en-US" sz="1400" b="1" u="sng" kern="1200" dirty="0" smtClean="0">
                <a:latin typeface="+mn-lt"/>
                <a:cs typeface="Calibri" pitchFamily="34" charset="0"/>
              </a:rPr>
              <a:t>08</a:t>
            </a:r>
            <a:endParaRPr lang="el-GR" sz="1400" b="1" u="sng" kern="1200" dirty="0" smtClean="0">
              <a:latin typeface="+mn-lt"/>
              <a:cs typeface="Calibri" pitchFamily="34" charset="0"/>
            </a:endParaRPr>
          </a:p>
          <a:p>
            <a:pPr lvl="0" algn="l" defTabSz="622300">
              <a:lnSpc>
                <a:spcPct val="90000"/>
              </a:lnSpc>
              <a:spcBef>
                <a:spcPct val="0"/>
              </a:spcBef>
            </a:pPr>
            <a:r>
              <a:rPr lang="en-GB" sz="1400" b="0" u="none" kern="1200" dirty="0" smtClean="0">
                <a:latin typeface="+mn-lt"/>
                <a:cs typeface="Calibri" pitchFamily="34" charset="0"/>
              </a:rPr>
              <a:t>Award of Hydrocarbon Exploration Licence to Noble Energy International Ltd for Block 12</a:t>
            </a:r>
            <a:endParaRPr lang="en-GB" sz="1400" kern="1200" dirty="0">
              <a:latin typeface="+mn-lt"/>
              <a:cs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72415" y="5283880"/>
            <a:ext cx="1408070" cy="8045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615" tIns="0" rIns="0" bIns="0" numCol="1" spcCol="1270" anchor="t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b="1" u="sng" kern="1200" dirty="0" smtClean="0">
                <a:latin typeface="+mn-lt"/>
                <a:cs typeface="Calibri" pitchFamily="34" charset="0"/>
              </a:rPr>
              <a:t>February 2007</a:t>
            </a:r>
            <a:endParaRPr lang="el-GR" sz="1400" b="1" u="sng" kern="1200" dirty="0" smtClean="0">
              <a:latin typeface="+mn-lt"/>
              <a:cs typeface="Calibri" pitchFamily="34" charset="0"/>
            </a:endParaRPr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latin typeface="+mn-lt"/>
                <a:cs typeface="Calibri" pitchFamily="34" charset="0"/>
              </a:rPr>
              <a:t>First Exploration Licensing Round</a:t>
            </a:r>
            <a:endParaRPr lang="en-GB" sz="1400" kern="1200" dirty="0">
              <a:latin typeface="+mn-lt"/>
              <a:cs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86654" y="1568877"/>
            <a:ext cx="1634748" cy="13953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8528" tIns="0" rIns="0" bIns="0" numCol="1" spcCol="1270" anchor="t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u="sng" kern="1200" baseline="0" dirty="0" smtClean="0">
                <a:latin typeface="+mn-lt"/>
                <a:cs typeface="Calibri" pitchFamily="34" charset="0"/>
              </a:rPr>
              <a:t>January </a:t>
            </a:r>
            <a:r>
              <a:rPr lang="el-GR" sz="1400" b="1" u="sng" kern="1200" baseline="0" dirty="0" smtClean="0">
                <a:latin typeface="+mn-lt"/>
                <a:cs typeface="Calibri" pitchFamily="34" charset="0"/>
              </a:rPr>
              <a:t>201</a:t>
            </a:r>
            <a:r>
              <a:rPr lang="en-US" sz="1400" b="1" u="sng" kern="1200" baseline="0" dirty="0" smtClean="0">
                <a:latin typeface="+mn-lt"/>
                <a:cs typeface="Calibri" pitchFamily="34" charset="0"/>
              </a:rPr>
              <a:t>3</a:t>
            </a:r>
            <a:endParaRPr lang="el-GR" sz="1400" b="1" u="sng" kern="1200" baseline="0" dirty="0" smtClean="0">
              <a:latin typeface="+mn-lt"/>
              <a:cs typeface="Calibri" pitchFamily="34" charset="0"/>
            </a:endParaRPr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0" u="none" kern="1200" dirty="0" smtClean="0">
                <a:latin typeface="+mn-lt"/>
                <a:cs typeface="Calibri" pitchFamily="34" charset="0"/>
              </a:rPr>
              <a:t>Award of Hydrocarbon Exploration Licences to Eni/Kogas for Blocks 2, 3 &amp; 9</a:t>
            </a:r>
            <a:endParaRPr lang="en-GB" sz="1400" kern="1200" dirty="0">
              <a:latin typeface="+mn-lt"/>
              <a:cs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116492" y="1265487"/>
            <a:ext cx="1820520" cy="116256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157" tIns="0" rIns="0" bIns="0" numCol="1" spcCol="1270" anchor="t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u="sng" kern="1200" baseline="0" dirty="0" smtClean="0">
                <a:latin typeface="Calibri" pitchFamily="34" charset="0"/>
                <a:cs typeface="Calibri" pitchFamily="34" charset="0"/>
              </a:rPr>
              <a:t>February </a:t>
            </a:r>
            <a:r>
              <a:rPr lang="el-GR" sz="1400" b="1" u="sng" kern="1200" baseline="0" dirty="0" smtClean="0">
                <a:latin typeface="Calibri" pitchFamily="34" charset="0"/>
                <a:cs typeface="Calibri" pitchFamily="34" charset="0"/>
              </a:rPr>
              <a:t>201</a:t>
            </a:r>
            <a:r>
              <a:rPr lang="en-US" sz="1400" b="1" u="sng" kern="1200" baseline="0" dirty="0" smtClean="0">
                <a:latin typeface="Calibri" pitchFamily="34" charset="0"/>
                <a:cs typeface="Calibri" pitchFamily="34" charset="0"/>
              </a:rPr>
              <a:t>3</a:t>
            </a:r>
            <a:endParaRPr lang="el-GR" sz="1400" b="1" u="sng" kern="1200" baseline="0" dirty="0" smtClean="0">
              <a:latin typeface="Calibri" pitchFamily="34" charset="0"/>
              <a:cs typeface="Calibri" pitchFamily="34" charset="0"/>
            </a:endParaRPr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0" u="none" kern="1200" dirty="0" smtClean="0">
                <a:latin typeface="Calibri" pitchFamily="34" charset="0"/>
                <a:cs typeface="Calibri" pitchFamily="34" charset="0"/>
              </a:rPr>
              <a:t>Award of Hydrocarbon Exploration Licences to Total for Blocks 10 &amp; 11</a:t>
            </a:r>
            <a:endParaRPr lang="en-GB" sz="1400" kern="1200" baseline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1"/>
          <p:cNvSpPr txBox="1">
            <a:spLocks noChangeArrowheads="1"/>
          </p:cNvSpPr>
          <p:nvPr/>
        </p:nvSpPr>
        <p:spPr bwMode="auto">
          <a:xfrm>
            <a:off x="5882952" y="3209533"/>
            <a:ext cx="13681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u="sng" dirty="0" smtClean="0">
                <a:latin typeface="Calibri" pitchFamily="34" charset="0"/>
                <a:cs typeface="Arial" charset="0"/>
              </a:rPr>
              <a:t>January </a:t>
            </a:r>
            <a:r>
              <a:rPr lang="el-GR" sz="1400" b="1" u="sng" dirty="0" smtClean="0">
                <a:latin typeface="Calibri" pitchFamily="34" charset="0"/>
                <a:cs typeface="Arial" charset="0"/>
              </a:rPr>
              <a:t>201</a:t>
            </a:r>
            <a:r>
              <a:rPr lang="en-US" sz="1400" b="1" u="sng" dirty="0" smtClean="0">
                <a:latin typeface="Calibri" pitchFamily="34" charset="0"/>
                <a:cs typeface="Arial" charset="0"/>
              </a:rPr>
              <a:t>6</a:t>
            </a:r>
            <a:endParaRPr lang="el-GR" sz="1400" b="1" u="sng" dirty="0">
              <a:latin typeface="Calibri" pitchFamily="34" charset="0"/>
              <a:cs typeface="Arial" charset="0"/>
            </a:endParaRPr>
          </a:p>
          <a:p>
            <a:r>
              <a:rPr lang="en-GB" sz="1400" dirty="0" smtClean="0">
                <a:latin typeface="Calibri" pitchFamily="34" charset="0"/>
                <a:cs typeface="Arial" charset="0"/>
              </a:rPr>
              <a:t>BG (Shell) Participation in Block 12</a:t>
            </a:r>
            <a:endParaRPr lang="en-GB" sz="1400" dirty="0">
              <a:latin typeface="Calibri" pitchFamily="34" charset="0"/>
              <a:cs typeface="Arial" charset="0"/>
            </a:endParaRPr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7289561" y="1158262"/>
            <a:ext cx="13681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u="sng" dirty="0" smtClean="0">
                <a:latin typeface="Calibri" pitchFamily="34" charset="0"/>
                <a:cs typeface="Arial" charset="0"/>
              </a:rPr>
              <a:t>March </a:t>
            </a:r>
            <a:r>
              <a:rPr lang="el-GR" sz="1400" b="1" u="sng" dirty="0" smtClean="0">
                <a:latin typeface="Calibri" pitchFamily="34" charset="0"/>
                <a:cs typeface="Arial" charset="0"/>
              </a:rPr>
              <a:t>201</a:t>
            </a:r>
            <a:r>
              <a:rPr lang="en-US" sz="1400" b="1" u="sng" dirty="0" smtClean="0">
                <a:latin typeface="Calibri" pitchFamily="34" charset="0"/>
                <a:cs typeface="Arial" charset="0"/>
              </a:rPr>
              <a:t>6</a:t>
            </a:r>
            <a:endParaRPr lang="el-GR" sz="1400" b="1" u="sng" dirty="0">
              <a:latin typeface="Calibri" pitchFamily="34" charset="0"/>
              <a:cs typeface="Arial" charset="0"/>
            </a:endParaRPr>
          </a:p>
          <a:p>
            <a:r>
              <a:rPr lang="en-GB" sz="1400" dirty="0" smtClean="0">
                <a:latin typeface="Calibri" pitchFamily="34" charset="0"/>
                <a:cs typeface="Arial" charset="0"/>
              </a:rPr>
              <a:t>Third Exploration Licensing Round</a:t>
            </a:r>
            <a:endParaRPr lang="en-GB" sz="1400" dirty="0">
              <a:latin typeface="Calibri" pitchFamily="34" charset="0"/>
              <a:cs typeface="Arial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696629" y="2447621"/>
            <a:ext cx="566928" cy="566928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Oval 35"/>
          <p:cNvSpPr/>
          <p:nvPr/>
        </p:nvSpPr>
        <p:spPr>
          <a:xfrm>
            <a:off x="3609975" y="3247198"/>
            <a:ext cx="365760" cy="365760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Oval 36"/>
          <p:cNvSpPr/>
          <p:nvPr/>
        </p:nvSpPr>
        <p:spPr>
          <a:xfrm>
            <a:off x="1962150" y="4360168"/>
            <a:ext cx="228600" cy="228600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027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A2A3AC6-1A45-42F7-8976-E15E36AD84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843</Words>
  <Application>Microsoft Office PowerPoint</Application>
  <PresentationFormat>On-screen Show (4:3)</PresentationFormat>
  <Paragraphs>173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Constantia</vt:lpstr>
      <vt:lpstr>Courier New</vt:lpstr>
      <vt:lpstr>Webdings</vt:lpstr>
      <vt:lpstr>Wingdings</vt:lpstr>
      <vt:lpstr>Retrospect</vt:lpstr>
      <vt:lpstr>PowerPoint Presentation</vt:lpstr>
      <vt:lpstr>Eastern Mediterranean Hydrocarbons Activities</vt:lpstr>
      <vt:lpstr>Major Gas Discoveries in the Eastern Mediterranean</vt:lpstr>
      <vt:lpstr>Potential undiscovered resources in Levant Basin</vt:lpstr>
      <vt:lpstr>Potential undiscovered resources in Nile Delta Basin</vt:lpstr>
      <vt:lpstr>The Exclusive Economic Zone of the Republic of Cyprus</vt:lpstr>
      <vt:lpstr>Legal &amp; Regulatory Framework</vt:lpstr>
      <vt:lpstr>Exploration Licences – Current Status</vt:lpstr>
      <vt:lpstr>Hydrocarbons Exploration Licences Timeline</vt:lpstr>
      <vt:lpstr>Block 12 – Discovery of Aphrodite Field</vt:lpstr>
      <vt:lpstr>Aphrodite Field</vt:lpstr>
      <vt:lpstr>PowerPoint Presentation</vt:lpstr>
      <vt:lpstr>3rd Licensing Round</vt:lpstr>
      <vt:lpstr>3rd Licensing Round - Applications</vt:lpstr>
      <vt:lpstr>EastMed Pipeline Project</vt:lpstr>
      <vt:lpstr>Cyprus Onshore LNG Export Plant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/>
  <cp:lastModifiedBy/>
  <cp:revision>1</cp:revision>
  <dcterms:created xsi:type="dcterms:W3CDTF">2015-09-16T05:14:05Z</dcterms:created>
  <dcterms:modified xsi:type="dcterms:W3CDTF">2016-09-19T07:13:44Z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TC028952639991</vt:lpwstr>
  </property>
</Properties>
</file>