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7" r:id="rId3"/>
    <p:sldId id="269" r:id="rId4"/>
    <p:sldId id="268" r:id="rId5"/>
    <p:sldId id="273" r:id="rId6"/>
    <p:sldId id="271" r:id="rId7"/>
    <p:sldId id="270" r:id="rId8"/>
    <p:sldId id="257" r:id="rId9"/>
    <p:sldId id="264" r:id="rId10"/>
    <p:sldId id="265" r:id="rId11"/>
    <p:sldId id="274" r:id="rId12"/>
    <p:sldId id="275" r:id="rId13"/>
    <p:sldId id="276" r:id="rId14"/>
    <p:sldId id="277" r:id="rId15"/>
    <p:sldId id="262" r:id="rId16"/>
    <p:sldId id="263" r:id="rId17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ен стил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Среден стил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Тъмен стил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0A1B5D5-9B99-4C35-A422-299274C87663}" styleName="Среден стил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Среден стил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Стил с тема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0A15C55-8517-42AA-B614-E9B94910E393}" styleName="Среден стил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269D01E-BC32-4049-B463-5C60D7B0CCD2}" styleName="Стил с тема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4" autoAdjust="0"/>
  </p:normalViewPr>
  <p:slideViewPr>
    <p:cSldViewPr>
      <p:cViewPr>
        <p:scale>
          <a:sx n="88" d="100"/>
          <a:sy n="88" d="100"/>
        </p:scale>
        <p:origin x="-64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Brouser%20Downloads\&#1045;&#1045;%20-%20&#1041;&#1098;&#1083;&#1075;&#1072;&#1088;&#1080;&#1103;,%202011-20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bg-BG" sz="1200"/>
              <a:t>Брутно</a:t>
            </a:r>
            <a:r>
              <a:rPr lang="bg-BG" sz="1200" baseline="0"/>
              <a:t> производство на електрическа енергия 2011-2015г.</a:t>
            </a:r>
            <a:endParaRPr lang="en-US" sz="1200"/>
          </a:p>
        </c:rich>
      </c:tx>
      <c:layout>
        <c:manualLayout>
          <c:xMode val="edge"/>
          <c:yMode val="edge"/>
          <c:x val="0.22957353784300086"/>
          <c:y val="3.7037037037037056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0448123289241358E-2"/>
          <c:y val="0.19480351414406535"/>
          <c:w val="0.71821773039939363"/>
          <c:h val="0.624401793525810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'разбивка ЕЕ-2011-15-по ЕЦ'!$B$5</c:f>
              <c:strCache>
                <c:ptCount val="1"/>
                <c:pt idx="0">
                  <c:v>АЕЦ</c:v>
                </c:pt>
              </c:strCache>
            </c:strRef>
          </c:tx>
          <c:spPr>
            <a:gradFill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lin ang="5400000" scaled="0"/>
            </a:gradFill>
          </c:spPr>
          <c:invertIfNegative val="0"/>
          <c:cat>
            <c:numLit>
              <c:formatCode>General</c:formatCode>
              <c:ptCount val="5"/>
              <c:pt idx="0">
                <c:v>2011</c:v>
              </c:pt>
              <c:pt idx="1">
                <c:v>2012</c:v>
              </c:pt>
              <c:pt idx="2">
                <c:v>2013</c:v>
              </c:pt>
              <c:pt idx="3">
                <c:v>2014</c:v>
              </c:pt>
              <c:pt idx="4">
                <c:v>2015</c:v>
              </c:pt>
            </c:numLit>
          </c:cat>
          <c:val>
            <c:numRef>
              <c:f>'[ЕЕ - България, 2011-2015.xlsx]разбивка ЕЕ-2011-15-по ЕЦ'!$C$5,'[ЕЕ - България, 2011-2015.xlsx]разбивка ЕЕ-2011-15-по ЕЦ'!$E$5,'[ЕЕ - България, 2011-2015.xlsx]разбивка ЕЕ-2011-15-по ЕЦ'!$G$5,'[ЕЕ - България, 2011-2015.xlsx]разбивка ЕЕ-2011-15-по ЕЦ'!$I$5,'[ЕЕ - България, 2011-2015.xlsx]разбивка ЕЕ-2011-15-по ЕЦ'!$K$5</c:f>
              <c:numCache>
                <c:formatCode>#,##0</c:formatCode>
                <c:ptCount val="5"/>
                <c:pt idx="0">
                  <c:v>16314190</c:v>
                </c:pt>
                <c:pt idx="1">
                  <c:v>15784796</c:v>
                </c:pt>
                <c:pt idx="2">
                  <c:v>14170303</c:v>
                </c:pt>
                <c:pt idx="3">
                  <c:v>15865683</c:v>
                </c:pt>
                <c:pt idx="4">
                  <c:v>15380811</c:v>
                </c:pt>
              </c:numCache>
            </c:numRef>
          </c:val>
        </c:ser>
        <c:ser>
          <c:idx val="1"/>
          <c:order val="1"/>
          <c:tx>
            <c:strRef>
              <c:f>'разбивка ЕЕ-2011-15-по ЕЦ'!$B$6</c:f>
              <c:strCache>
                <c:ptCount val="1"/>
                <c:pt idx="0">
                  <c:v>ТЕЦ на лигнитни въглища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numLit>
              <c:formatCode>General</c:formatCode>
              <c:ptCount val="5"/>
              <c:pt idx="0">
                <c:v>2011</c:v>
              </c:pt>
              <c:pt idx="1">
                <c:v>2012</c:v>
              </c:pt>
              <c:pt idx="2">
                <c:v>2013</c:v>
              </c:pt>
              <c:pt idx="3">
                <c:v>2014</c:v>
              </c:pt>
              <c:pt idx="4">
                <c:v>2015</c:v>
              </c:pt>
            </c:numLit>
          </c:cat>
          <c:val>
            <c:numRef>
              <c:f>'[ЕЕ - България, 2011-2015.xlsx]разбивка ЕЕ-2011-15-по ЕЦ'!$C$6,'[ЕЕ - България, 2011-2015.xlsx]разбивка ЕЕ-2011-15-по ЕЦ'!$E$6,'[ЕЕ - България, 2011-2015.xlsx]разбивка ЕЕ-2011-15-по ЕЦ'!$G$6,'[ЕЕ - България, 2011-2015.xlsx]разбивка ЕЕ-2011-15-по ЕЦ'!$I$6,'[ЕЕ - България, 2011-2015.xlsx]разбивка ЕЕ-2011-15-по ЕЦ'!$K$6</c:f>
              <c:numCache>
                <c:formatCode>#,##0</c:formatCode>
                <c:ptCount val="5"/>
                <c:pt idx="0">
                  <c:v>22943006</c:v>
                </c:pt>
                <c:pt idx="1">
                  <c:v>19944550</c:v>
                </c:pt>
                <c:pt idx="2">
                  <c:v>17311699</c:v>
                </c:pt>
                <c:pt idx="3">
                  <c:v>18832713.649999999</c:v>
                </c:pt>
                <c:pt idx="4">
                  <c:v>21735836</c:v>
                </c:pt>
              </c:numCache>
            </c:numRef>
          </c:val>
        </c:ser>
        <c:ser>
          <c:idx val="2"/>
          <c:order val="2"/>
          <c:tx>
            <c:strRef>
              <c:f>'разбивка ЕЕ-2011-15-по ЕЦ'!$B$7</c:f>
              <c:strCache>
                <c:ptCount val="1"/>
                <c:pt idx="0">
                  <c:v>ТЕЦ на черни и кафяви въглища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numLit>
              <c:formatCode>General</c:formatCode>
              <c:ptCount val="5"/>
              <c:pt idx="0">
                <c:v>2011</c:v>
              </c:pt>
              <c:pt idx="1">
                <c:v>2012</c:v>
              </c:pt>
              <c:pt idx="2">
                <c:v>2013</c:v>
              </c:pt>
              <c:pt idx="3">
                <c:v>2014</c:v>
              </c:pt>
              <c:pt idx="4">
                <c:v>2015</c:v>
              </c:pt>
            </c:numLit>
          </c:cat>
          <c:val>
            <c:numRef>
              <c:f>'[ЕЕ - България, 2011-2015.xlsx]разбивка ЕЕ-2011-15-по ЕЦ'!$C$7,'[ЕЕ - България, 2011-2015.xlsx]разбивка ЕЕ-2011-15-по ЕЦ'!$E$7,'[ЕЕ - България, 2011-2015.xlsx]разбивка ЕЕ-2011-15-по ЕЦ'!$G$7,'[ЕЕ - България, 2011-2015.xlsx]разбивка ЕЕ-2011-15-по ЕЦ'!$I$7,'[ЕЕ - България, 2011-2015.xlsx]разбивка ЕЕ-2011-15-по ЕЦ'!$K$7</c:f>
              <c:numCache>
                <c:formatCode>#,##0</c:formatCode>
                <c:ptCount val="5"/>
                <c:pt idx="0">
                  <c:v>4724044</c:v>
                </c:pt>
                <c:pt idx="1">
                  <c:v>3103498</c:v>
                </c:pt>
                <c:pt idx="2">
                  <c:v>2260007</c:v>
                </c:pt>
                <c:pt idx="3">
                  <c:v>2688976</c:v>
                </c:pt>
                <c:pt idx="4">
                  <c:v>970972</c:v>
                </c:pt>
              </c:numCache>
            </c:numRef>
          </c:val>
        </c:ser>
        <c:ser>
          <c:idx val="3"/>
          <c:order val="3"/>
          <c:tx>
            <c:strRef>
              <c:f>'разбивка ЕЕ-2011-15-по ЕЦ'!$B$8</c:f>
              <c:strCache>
                <c:ptCount val="1"/>
                <c:pt idx="0">
                  <c:v>ТЕЦ на газ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numLit>
              <c:formatCode>General</c:formatCode>
              <c:ptCount val="5"/>
              <c:pt idx="0">
                <c:v>2011</c:v>
              </c:pt>
              <c:pt idx="1">
                <c:v>2012</c:v>
              </c:pt>
              <c:pt idx="2">
                <c:v>2013</c:v>
              </c:pt>
              <c:pt idx="3">
                <c:v>2014</c:v>
              </c:pt>
              <c:pt idx="4">
                <c:v>2015</c:v>
              </c:pt>
            </c:numLit>
          </c:cat>
          <c:val>
            <c:numRef>
              <c:f>'[ЕЕ - България, 2011-2015.xlsx]разбивка ЕЕ-2011-15-по ЕЦ'!$C$8,'[ЕЕ - България, 2011-2015.xlsx]разбивка ЕЕ-2011-15-по ЕЦ'!$E$8,'[ЕЕ - България, 2011-2015.xlsx]разбивка ЕЕ-2011-15-по ЕЦ'!$G$8,'[ЕЕ - България, 2011-2015.xlsx]разбивка ЕЕ-2011-15-по ЕЦ'!$I$8,'[ЕЕ - България, 2011-2015.xlsx]разбивка ЕЕ-2011-15-по ЕЦ'!$K$8</c:f>
              <c:numCache>
                <c:formatCode>#,##0</c:formatCode>
                <c:ptCount val="5"/>
                <c:pt idx="0">
                  <c:v>2095504</c:v>
                </c:pt>
                <c:pt idx="1">
                  <c:v>2337885.0676000002</c:v>
                </c:pt>
                <c:pt idx="2">
                  <c:v>2329026.2850000001</c:v>
                </c:pt>
                <c:pt idx="3">
                  <c:v>2134480.4875200028</c:v>
                </c:pt>
                <c:pt idx="4">
                  <c:v>1866892.1335500008</c:v>
                </c:pt>
              </c:numCache>
            </c:numRef>
          </c:val>
        </c:ser>
        <c:ser>
          <c:idx val="7"/>
          <c:order val="4"/>
          <c:tx>
            <c:strRef>
              <c:f>'разбивка ЕЕ-2011-15-по ЕЦ'!$B$9</c:f>
              <c:strCache>
                <c:ptCount val="1"/>
                <c:pt idx="0">
                  <c:v>ВЕЦ</c:v>
                </c:pt>
              </c:strCache>
            </c:strRef>
          </c:tx>
          <c:spPr>
            <a:solidFill>
              <a:srgbClr val="00FFFF"/>
            </a:solidFill>
          </c:spPr>
          <c:invertIfNegative val="0"/>
          <c:cat>
            <c:numLit>
              <c:formatCode>General</c:formatCode>
              <c:ptCount val="5"/>
              <c:pt idx="0">
                <c:v>2011</c:v>
              </c:pt>
              <c:pt idx="1">
                <c:v>2012</c:v>
              </c:pt>
              <c:pt idx="2">
                <c:v>2013</c:v>
              </c:pt>
              <c:pt idx="3">
                <c:v>2014</c:v>
              </c:pt>
              <c:pt idx="4">
                <c:v>2015</c:v>
              </c:pt>
            </c:numLit>
          </c:cat>
          <c:val>
            <c:numRef>
              <c:f>'[ЕЕ - България, 2011-2015.xlsx]разбивка ЕЕ-2011-15-по ЕЦ'!$C$9,'[ЕЕ - България, 2011-2015.xlsx]разбивка ЕЕ-2011-15-по ЕЦ'!$E$9,'[ЕЕ - България, 2011-2015.xlsx]разбивка ЕЕ-2011-15-по ЕЦ'!$G$9,'[ЕЕ - България, 2011-2015.xlsx]разбивка ЕЕ-2011-15-по ЕЦ'!$I$9,'[ЕЕ - България, 2011-2015.xlsx]разбивка ЕЕ-2011-15-по ЕЦ'!$K$9</c:f>
              <c:numCache>
                <c:formatCode>#,##0</c:formatCode>
                <c:ptCount val="5"/>
                <c:pt idx="0">
                  <c:v>3687051</c:v>
                </c:pt>
                <c:pt idx="1">
                  <c:v>3974388.330699997</c:v>
                </c:pt>
                <c:pt idx="2">
                  <c:v>4788679.8555999994</c:v>
                </c:pt>
                <c:pt idx="3">
                  <c:v>5164831.1614640001</c:v>
                </c:pt>
                <c:pt idx="4">
                  <c:v>6212522.2692979975</c:v>
                </c:pt>
              </c:numCache>
            </c:numRef>
          </c:val>
        </c:ser>
        <c:ser>
          <c:idx val="4"/>
          <c:order val="5"/>
          <c:tx>
            <c:strRef>
              <c:f>'разбивка ЕЕ-2011-15-по ЕЦ'!$B$10</c:f>
              <c:strCache>
                <c:ptCount val="1"/>
                <c:pt idx="0">
                  <c:v>ВяЕЦ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numLit>
              <c:formatCode>General</c:formatCode>
              <c:ptCount val="5"/>
              <c:pt idx="0">
                <c:v>2011</c:v>
              </c:pt>
              <c:pt idx="1">
                <c:v>2012</c:v>
              </c:pt>
              <c:pt idx="2">
                <c:v>2013</c:v>
              </c:pt>
              <c:pt idx="3">
                <c:v>2014</c:v>
              </c:pt>
              <c:pt idx="4">
                <c:v>2015</c:v>
              </c:pt>
            </c:numLit>
          </c:cat>
          <c:val>
            <c:numRef>
              <c:f>'[ЕЕ - България, 2011-2015.xlsx]разбивка ЕЕ-2011-15-по ЕЦ'!$C$10,'[ЕЕ - България, 2011-2015.xlsx]разбивка ЕЕ-2011-15-по ЕЦ'!$E$10,'[ЕЕ - България, 2011-2015.xlsx]разбивка ЕЕ-2011-15-по ЕЦ'!$G$10,'[ЕЕ - България, 2011-2015.xlsx]разбивка ЕЕ-2011-15-по ЕЦ'!$I$10,'[ЕЕ - България, 2011-2015.xlsx]разбивка ЕЕ-2011-15-по ЕЦ'!$K$10</c:f>
              <c:numCache>
                <c:formatCode>#,##0</c:formatCode>
                <c:ptCount val="5"/>
                <c:pt idx="0">
                  <c:v>833485.26468000002</c:v>
                </c:pt>
                <c:pt idx="1">
                  <c:v>1217884.1539600012</c:v>
                </c:pt>
                <c:pt idx="2">
                  <c:v>1371155.4667199999</c:v>
                </c:pt>
                <c:pt idx="3">
                  <c:v>1330680.3746600002</c:v>
                </c:pt>
                <c:pt idx="4">
                  <c:v>1468303.9953999999</c:v>
                </c:pt>
              </c:numCache>
            </c:numRef>
          </c:val>
        </c:ser>
        <c:ser>
          <c:idx val="5"/>
          <c:order val="6"/>
          <c:tx>
            <c:strRef>
              <c:f>'разбивка ЕЕ-2011-15-по ЕЦ'!$B$11</c:f>
              <c:strCache>
                <c:ptCount val="1"/>
                <c:pt idx="0">
                  <c:v>ФЕЦ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numLit>
              <c:formatCode>General</c:formatCode>
              <c:ptCount val="5"/>
              <c:pt idx="0">
                <c:v>2011</c:v>
              </c:pt>
              <c:pt idx="1">
                <c:v>2012</c:v>
              </c:pt>
              <c:pt idx="2">
                <c:v>2013</c:v>
              </c:pt>
              <c:pt idx="3">
                <c:v>2014</c:v>
              </c:pt>
              <c:pt idx="4">
                <c:v>2015</c:v>
              </c:pt>
            </c:numLit>
          </c:cat>
          <c:val>
            <c:numRef>
              <c:f>'[ЕЕ - България, 2011-2015.xlsx]разбивка ЕЕ-2011-15-по ЕЦ'!$C$11,'[ЕЕ - България, 2011-2015.xlsx]разбивка ЕЕ-2011-15-по ЕЦ'!$E$11,'[ЕЕ - България, 2011-2015.xlsx]разбивка ЕЕ-2011-15-по ЕЦ'!$G$11,'[ЕЕ - България, 2011-2015.xlsx]разбивка ЕЕ-2011-15-по ЕЦ'!$I$11,'[ЕЕ - България, 2011-2015.xlsx]разбивка ЕЕ-2011-15-по ЕЦ'!$K$11</c:f>
              <c:numCache>
                <c:formatCode>#,##0</c:formatCode>
                <c:ptCount val="5"/>
                <c:pt idx="0">
                  <c:v>100769.83</c:v>
                </c:pt>
                <c:pt idx="1">
                  <c:v>800683.8262600007</c:v>
                </c:pt>
                <c:pt idx="2">
                  <c:v>1357851.0503099998</c:v>
                </c:pt>
                <c:pt idx="3">
                  <c:v>1254848.8338780014</c:v>
                </c:pt>
                <c:pt idx="4">
                  <c:v>1391428.5831030011</c:v>
                </c:pt>
              </c:numCache>
            </c:numRef>
          </c:val>
        </c:ser>
        <c:ser>
          <c:idx val="6"/>
          <c:order val="7"/>
          <c:tx>
            <c:strRef>
              <c:f>'разбивка ЕЕ-2011-15-по ЕЦ'!$B$12</c:f>
              <c:strCache>
                <c:ptCount val="1"/>
                <c:pt idx="0">
                  <c:v>Биомаса</c:v>
                </c:pt>
              </c:strCache>
            </c:strRef>
          </c:tx>
          <c:invertIfNegative val="0"/>
          <c:cat>
            <c:numLit>
              <c:formatCode>General</c:formatCode>
              <c:ptCount val="5"/>
              <c:pt idx="0">
                <c:v>2011</c:v>
              </c:pt>
              <c:pt idx="1">
                <c:v>2012</c:v>
              </c:pt>
              <c:pt idx="2">
                <c:v>2013</c:v>
              </c:pt>
              <c:pt idx="3">
                <c:v>2014</c:v>
              </c:pt>
              <c:pt idx="4">
                <c:v>2015</c:v>
              </c:pt>
            </c:numLit>
          </c:cat>
          <c:val>
            <c:numRef>
              <c:f>'[ЕЕ - България, 2011-2015.xlsx]разбивка ЕЕ-2011-15-по ЕЦ'!$C$12,'[ЕЕ - България, 2011-2015.xlsx]разбивка ЕЕ-2011-15-по ЕЦ'!$E$12,'[ЕЕ - България, 2011-2015.xlsx]разбивка ЕЕ-2011-15-по ЕЦ'!$G$12,'[ЕЕ - България, 2011-2015.xlsx]разбивка ЕЕ-2011-15-по ЕЦ'!$I$12,'[ЕЕ - България, 2011-2015.xlsx]разбивка ЕЕ-2011-15-по ЕЦ'!$K$12</c:f>
              <c:numCache>
                <c:formatCode>#,##0</c:formatCode>
                <c:ptCount val="5"/>
                <c:pt idx="0">
                  <c:v>1571</c:v>
                </c:pt>
                <c:pt idx="1">
                  <c:v>31658.235199999999</c:v>
                </c:pt>
                <c:pt idx="2">
                  <c:v>60976.913710000001</c:v>
                </c:pt>
                <c:pt idx="3">
                  <c:v>135899.08095999999</c:v>
                </c:pt>
                <c:pt idx="4">
                  <c:v>206290.63084000011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0336640"/>
        <c:axId val="110342528"/>
        <c:axId val="0"/>
      </c:bar3DChart>
      <c:catAx>
        <c:axId val="110336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0342528"/>
        <c:crosses val="autoZero"/>
        <c:auto val="1"/>
        <c:lblAlgn val="ctr"/>
        <c:lblOffset val="100"/>
        <c:noMultiLvlLbl val="0"/>
      </c:catAx>
      <c:valAx>
        <c:axId val="11034252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bg-BG"/>
                  <a:t>Произведена електроенергия</a:t>
                </a:r>
                <a:r>
                  <a:rPr lang="en-US"/>
                  <a:t/>
                </a:r>
                <a:br>
                  <a:rPr lang="en-US"/>
                </a:br>
                <a:r>
                  <a:rPr lang="en-US"/>
                  <a:t>(</a:t>
                </a:r>
                <a:r>
                  <a:rPr lang="bg-BG"/>
                  <a:t> </a:t>
                </a:r>
                <a:r>
                  <a:rPr lang="en-US"/>
                  <a:t>MWh)</a:t>
                </a:r>
              </a:p>
            </c:rich>
          </c:tx>
          <c:layout>
            <c:manualLayout>
              <c:xMode val="edge"/>
              <c:yMode val="edge"/>
              <c:x val="1.3794797125886597E-2"/>
              <c:y val="0.12535906969962088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crossAx val="1103366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895585315833614"/>
          <c:y val="8.0350560392695003E-2"/>
          <c:w val="0.21551314615272019"/>
          <c:h val="0.71418164468956813"/>
        </c:manualLayout>
      </c:layout>
      <c:overlay val="0"/>
      <c:txPr>
        <a:bodyPr/>
        <a:lstStyle/>
        <a:p>
          <a:pPr>
            <a:defRPr>
              <a:latin typeface="Calibri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bg-BG" smtClean="0"/>
              <a:t>БЪЛГАРСКА АКАДЕМИЯ НА НАУКИТЕ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360D7-5A5F-4BFC-AA51-645CACC14970}" type="datetimeFigureOut">
              <a:rPr lang="bg-BG" smtClean="0"/>
              <a:pPr/>
              <a:t>20.9.2016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C0C27C-19D9-4F30-A0D8-AE661BEDAA08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4106992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bg-BG" smtClean="0"/>
              <a:t>БЪЛГАРСКА АКАДЕМИЯ НА НАУКИТЕ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61B59-0EE4-4F95-9B9D-7EBAE7FED67B}" type="datetimeFigureOut">
              <a:rPr lang="bg-BG" smtClean="0"/>
              <a:pPr/>
              <a:t>20.9.2016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FF594-3C3C-4EA5-A1E2-426D2F84F639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4449167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 eaLnBrk="1" fontAlgn="t" latinLnBrk="0" hangingPunct="1"/>
            <a:endParaRPr lang="bg-BG" sz="1200" b="1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FF594-3C3C-4EA5-A1E2-426D2F84F639}" type="slidenum">
              <a:rPr lang="bg-BG" smtClean="0"/>
              <a:pPr/>
              <a:t>1</a:t>
            </a:fld>
            <a:endParaRPr lang="bg-BG"/>
          </a:p>
        </p:txBody>
      </p:sp>
      <p:sp>
        <p:nvSpPr>
          <p:cNvPr id="5" name="Контейнер за горния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bg-BG" smtClean="0"/>
              <a:t>БЪЛГАРСКА АКАДЕМИЯ НА НАУКИТЕ</a:t>
            </a:r>
            <a:endParaRPr lang="bg-BG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FF594-3C3C-4EA5-A1E2-426D2F84F639}" type="slidenum">
              <a:rPr lang="bg-BG" smtClean="0"/>
              <a:pPr/>
              <a:t>8</a:t>
            </a:fld>
            <a:endParaRPr lang="bg-BG"/>
          </a:p>
        </p:txBody>
      </p:sp>
      <p:sp>
        <p:nvSpPr>
          <p:cNvPr id="5" name="Контейнер за горния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bg-BG" smtClean="0"/>
              <a:t>БЪЛГАРСКА АКАДЕМИЯ НА НАУКИТЕ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19489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авоъгълен триъгъл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лавие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17" name="Подзаглавие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bg-BG" smtClean="0"/>
              <a:t>Щракнете, за да редактирате стила на подзаглавията в образеца</a:t>
            </a:r>
            <a:endParaRPr kumimoji="0" lang="en-US"/>
          </a:p>
        </p:txBody>
      </p:sp>
      <p:grpSp>
        <p:nvGrpSpPr>
          <p:cNvPr id="2" name="Групиране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Свободна форма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Свободна форма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Свободна форма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аво съединение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Контейнер за 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ADD44B-0689-4041-90FC-BE51675EE02A}" type="datetime1">
              <a:rPr lang="bg-BG" smtClean="0"/>
              <a:t>20.9.2016 г.</a:t>
            </a:fld>
            <a:endParaRPr lang="bg-BG"/>
          </a:p>
        </p:txBody>
      </p:sp>
      <p:sp>
        <p:nvSpPr>
          <p:cNvPr id="19" name="Контейнер за долния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ru-RU" smtClean="0"/>
              <a:t>ШЕСТА РЕГИОНАЛНА ЕНЕРГИЙНА КОНФЕРЕНЦИЯ 19÷20 септември 2016 год.</a:t>
            </a:r>
            <a:endParaRPr lang="bg-BG"/>
          </a:p>
        </p:txBody>
      </p:sp>
      <p:sp>
        <p:nvSpPr>
          <p:cNvPr id="27" name="Контейнер за номер н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950562-398C-45E2-A9FC-7612C24A94D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0619CA-44FC-4E8A-A31E-D937E1DB15E9}" type="datetime1">
              <a:rPr lang="bg-BG" smtClean="0"/>
              <a:t>20.9.2016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ШЕСТА РЕГИОНАЛНА ЕНЕРГИЙНА КОНФЕРЕНЦИЯ 19÷20 септември 2016 год.</a:t>
            </a: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950562-398C-45E2-A9FC-7612C24A94D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334FC2-B364-445D-98E4-C05015A28BF9}" type="datetime1">
              <a:rPr lang="bg-BG" smtClean="0"/>
              <a:t>20.9.2016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ШЕСТА РЕГИОНАЛНА ЕНЕРГИЙНА КОНФЕРЕНЦИЯ 19÷20 септември 2016 год.</a:t>
            </a: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950562-398C-45E2-A9FC-7612C24A94D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3AD927-E579-4F15-BF44-EFBCE489B9E9}" type="datetime1">
              <a:rPr lang="bg-BG" smtClean="0"/>
              <a:t>20.9.2016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ШЕСТА РЕГИОНАЛНА ЕНЕРГИЙНА КОНФЕРЕНЦИЯ 19÷20 септември 2016 год.</a:t>
            </a: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950562-398C-45E2-A9FC-7612C24A94DB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7" name="Заглавие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A0EAEF-33DC-4A21-9E4B-AD25DAC0CE4B}" type="datetime1">
              <a:rPr lang="bg-BG" smtClean="0"/>
              <a:t>20.9.2016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ШЕСТА РЕГИОНАЛНА ЕНЕРГИЙНА КОНФЕРЕНЦИЯ 19÷20 септември 2016 год.</a:t>
            </a: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950562-398C-45E2-A9FC-7612C24A94DB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7" name="V-образна стрел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V-образна стрел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641BFF-B056-4339-8C1D-D96476FAF7E8}" type="datetime1">
              <a:rPr lang="bg-BG" smtClean="0"/>
              <a:t>20.9.2016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ШЕСТА РЕГИОНАЛНА ЕНЕРГИЙНА КОНФЕРЕНЦИЯ 19÷20 септември 2016 год.</a:t>
            </a:r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950562-398C-45E2-A9FC-7612C24A94DB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Заглавие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5" name="Контейнер за съдържани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580709-B0E7-4D35-9E35-2D34626168D2}" type="datetime1">
              <a:rPr lang="bg-BG" smtClean="0"/>
              <a:t>20.9.2016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ШЕСТА РЕГИОНАЛНА ЕНЕРГИЙНА КОНФЕРЕНЦИЯ 19÷20 септември 2016 год.</a:t>
            </a:r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950562-398C-45E2-A9FC-7612C24A94D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336C42-8D74-4A5E-AE3D-5F671267B295}" type="datetime1">
              <a:rPr lang="bg-BG" smtClean="0"/>
              <a:t>20.9.2016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ШЕСТА РЕГИОНАЛНА ЕНЕРГИЙНА КОНФЕРЕНЦИЯ 19÷20 септември 2016 год.</a:t>
            </a:r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950562-398C-45E2-A9FC-7612C24A94DB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6" name="Заглавие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4BE0E9-7C44-4B97-9F05-D85C7DC0C620}" type="datetime1">
              <a:rPr lang="bg-BG" smtClean="0"/>
              <a:t>20.9.2016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ШЕСТА РЕГИОНАЛНА ЕНЕРГИЙНА КОНФЕРЕНЦИЯ 19÷20 септември 2016 год.</a:t>
            </a:r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950562-398C-45E2-A9FC-7612C24A94D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Съдържание с надпис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1F91608-C37B-414D-BC14-DDCF17FACC66}" type="datetime1">
              <a:rPr lang="bg-BG" smtClean="0"/>
              <a:t>20.9.2016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ШЕСТА РЕГИОНАЛНА ЕНЕРГИЙНА КОНФЕРЕНЦИЯ 19÷20 септември 2016 год.</a:t>
            </a:r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950562-398C-45E2-A9FC-7612C24A94D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bg-BG" smtClean="0"/>
              <a:t>Щракнете върху иконата, за да добавите картина</a:t>
            </a:r>
            <a:endParaRPr kumimoji="0" lang="en-US" dirty="0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EA67698-3A13-4651-8F93-4B3B018C2558}" type="datetime1">
              <a:rPr lang="bg-BG" smtClean="0"/>
              <a:t>20.9.2016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ru-RU" smtClean="0"/>
              <a:t>ШЕСТА РЕГИОНАЛНА ЕНЕРГИЙНА КОНФЕРЕНЦИЯ 19÷20 септември 2016 год.</a:t>
            </a:r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5950562-398C-45E2-A9FC-7612C24A94DB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8" name="Свободна форма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Свободна форма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авоъгълен триъгъл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аво съединение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V-образна стрел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V-образна стрел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вободна форма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Свободна форма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авоъгълен триъгъл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аво съединение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Контейнер за заглавие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0" name="Текстов контейне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kumimoji="0" lang="bg-BG" smtClean="0"/>
              <a:t>Второ ниво</a:t>
            </a:r>
          </a:p>
          <a:p>
            <a:pPr lvl="2" eaLnBrk="1" latinLnBrk="0" hangingPunct="1"/>
            <a:r>
              <a:rPr kumimoji="0" lang="bg-BG" smtClean="0"/>
              <a:t>Трето ниво</a:t>
            </a:r>
          </a:p>
          <a:p>
            <a:pPr lvl="3" eaLnBrk="1" latinLnBrk="0" hangingPunct="1"/>
            <a:r>
              <a:rPr kumimoji="0" lang="bg-BG" smtClean="0"/>
              <a:t>Четвърто ниво</a:t>
            </a:r>
          </a:p>
          <a:p>
            <a:pPr lvl="4" eaLnBrk="1" latinLnBrk="0" hangingPunct="1"/>
            <a:r>
              <a:rPr kumimoji="0" lang="bg-BG" smtClean="0"/>
              <a:t>Пето ниво</a:t>
            </a:r>
            <a:endParaRPr kumimoji="0" lang="en-US"/>
          </a:p>
        </p:txBody>
      </p:sp>
      <p:sp>
        <p:nvSpPr>
          <p:cNvPr id="10" name="Контейнер за 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C810672-CBC8-4D8D-BF46-96D9A1A6FAC6}" type="datetime1">
              <a:rPr lang="bg-BG" smtClean="0"/>
              <a:t>20.9.2016 г.</a:t>
            </a:fld>
            <a:endParaRPr lang="bg-BG"/>
          </a:p>
        </p:txBody>
      </p:sp>
      <p:sp>
        <p:nvSpPr>
          <p:cNvPr id="22" name="Контейнер за долния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ru-RU" smtClean="0"/>
              <a:t>ШЕСТА РЕГИОНАЛНА ЕНЕРГИЙНА КОНФЕРЕНЦИЯ 19÷20 септември 2016 год.</a:t>
            </a:r>
            <a:endParaRPr lang="bg-BG"/>
          </a:p>
        </p:txBody>
      </p:sp>
      <p:sp>
        <p:nvSpPr>
          <p:cNvPr id="18" name="Контейнер за номер на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5950562-398C-45E2-A9FC-7612C24A94DB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bg.wikipedia.org/wiki/20_%D0%BC%D0%B0%D1%80%D1%8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g.wikipedia.org/wiki/2002" TargetMode="External"/><Relationship Id="rId5" Type="http://schemas.openxmlformats.org/officeDocument/2006/relationships/hyperlink" Target="https://bg.wikipedia.org/wiki/20_%D0%B4%D0%B5%D0%BA%D0%B5%D0%BC%D0%B2%D1%80%D0%B8" TargetMode="External"/><Relationship Id="rId4" Type="http://schemas.openxmlformats.org/officeDocument/2006/relationships/hyperlink" Target="https://bg.wikipedia.org/wiki/1981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bg.wikipedia.org/wiki/20_%D0%BC%D0%B0%D1%80%D1%8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00364" y="3779601"/>
            <a:ext cx="5985104" cy="584775"/>
          </a:xfr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bg-BG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 Narrow" pitchFamily="34" charset="0"/>
              </a:rPr>
              <a:t>Академик </a:t>
            </a:r>
            <a:r>
              <a:rPr lang="bg-BG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 Narrow" pitchFamily="34" charset="0"/>
              </a:rPr>
              <a:t>Стефан Воденичаров</a:t>
            </a:r>
          </a:p>
        </p:txBody>
      </p:sp>
      <p:sp>
        <p:nvSpPr>
          <p:cNvPr id="8" name="Правоъгълник 7"/>
          <p:cNvSpPr/>
          <p:nvPr/>
        </p:nvSpPr>
        <p:spPr>
          <a:xfrm>
            <a:off x="253456" y="1500174"/>
            <a:ext cx="863708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Calibri" pitchFamily="34" charset="0"/>
                <a:ea typeface="+mj-ea"/>
                <a:cs typeface="+mj-cs"/>
              </a:rPr>
              <a:t>Подход за </a:t>
            </a:r>
            <a:r>
              <a:rPr lang="ru-RU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Calibri" pitchFamily="34" charset="0"/>
                <a:ea typeface="+mj-ea"/>
                <a:cs typeface="+mj-cs"/>
              </a:rPr>
              <a:t>изграждане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Calibri" pitchFamily="34" charset="0"/>
                <a:ea typeface="+mj-ea"/>
                <a:cs typeface="+mj-cs"/>
              </a:rPr>
              <a:t> на два </a:t>
            </a:r>
            <a:r>
              <a:rPr lang="ru-RU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Calibri" pitchFamily="34" charset="0"/>
                <a:ea typeface="+mj-ea"/>
                <a:cs typeface="+mj-cs"/>
              </a:rPr>
              <a:t>ядрени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Calibri" pitchFamily="34" charset="0"/>
                <a:ea typeface="+mj-ea"/>
                <a:cs typeface="+mj-cs"/>
              </a:rPr>
              <a:t> блока с </a:t>
            </a:r>
            <a:r>
              <a:rPr lang="ru-RU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Calibri" pitchFamily="34" charset="0"/>
                <a:ea typeface="+mj-ea"/>
                <a:cs typeface="+mj-cs"/>
              </a:rPr>
              <a:t>реактори</a:t>
            </a: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Calibri" pitchFamily="34" charset="0"/>
                <a:ea typeface="+mj-ea"/>
                <a:cs typeface="+mj-cs"/>
              </a:rPr>
              <a:t> ВВЕР-1000 в Белене: технически </a:t>
            </a:r>
            <a:r>
              <a:rPr lang="ru-RU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latin typeface="Calibri" pitchFamily="34" charset="0"/>
                <a:ea typeface="+mj-ea"/>
                <a:cs typeface="+mj-cs"/>
              </a:rPr>
              <a:t>аспекти</a:t>
            </a:r>
            <a:endParaRPr lang="en-US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15" name="Картина 14" descr="belen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44" y="3214686"/>
            <a:ext cx="3219624" cy="2196788"/>
          </a:xfrm>
          <a:prstGeom prst="roundRect">
            <a:avLst>
              <a:gd name="adj" fmla="val 32486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0562-398C-45E2-A9FC-7612C24A94DB}" type="slidenum">
              <a:rPr lang="bg-BG" smtClean="0"/>
              <a:pPr/>
              <a:t>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5299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Контейнер за съдържани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3064738"/>
              </p:ext>
            </p:extLst>
          </p:nvPr>
        </p:nvGraphicFramePr>
        <p:xfrm>
          <a:off x="323528" y="548680"/>
          <a:ext cx="8462598" cy="505846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462598"/>
              </a:tblGrid>
              <a:tr h="1490855">
                <a:tc>
                  <a:txBody>
                    <a:bodyPr/>
                    <a:lstStyle/>
                    <a:p>
                      <a:endParaRPr kumimoji="0" lang="en-US" sz="1600" b="0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           </a:t>
                      </a:r>
                      <a:r>
                        <a:rPr kumimoji="0" lang="bg-BG" sz="18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На площадката на АЕЦ </a:t>
                      </a:r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“</a:t>
                      </a:r>
                      <a:r>
                        <a:rPr kumimoji="0" lang="bg-BG" sz="18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Белене”е предвидено изграждане на два блока с реактори ВВЕР-1000 (модел В-466)</a:t>
                      </a:r>
                      <a:r>
                        <a:rPr kumimoji="0" lang="en-GB" sz="18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– III-</a:t>
                      </a:r>
                      <a:r>
                        <a:rPr kumimoji="0" lang="bg-BG" sz="18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то поколение. В-466 е модернизиран реактор, проектиран на базата на реактор В-392, разчетен на сеизмическо въздействие, специфично за площадката на АЕЦ </a:t>
                      </a:r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“</a:t>
                      </a:r>
                      <a:r>
                        <a:rPr kumimoji="0" lang="bg-BG" sz="18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Белене”.</a:t>
                      </a:r>
                      <a:endParaRPr lang="bg-BG" sz="1800" b="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549705">
                <a:tc>
                  <a:txBody>
                    <a:bodyPr/>
                    <a:lstStyle/>
                    <a:p>
                      <a:endParaRPr lang="en-US" sz="1600" kern="1200" dirty="0" smtClean="0">
                        <a:latin typeface="Calibri" pitchFamily="34" charset="0"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</a:t>
                      </a:r>
                      <a:r>
                        <a:rPr kumimoji="0" lang="bg-BG" sz="18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Главните предимства на проекта в сравнение със съществуващите АЕЦ с реактори ВВЕР - 1000 от предишните поколения, са следните:</a:t>
                      </a:r>
                      <a:endParaRPr kumimoji="0" lang="en-US" sz="1800" kern="120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285750" indent="-28575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kumimoji="0" lang="bg-BG" sz="18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дълъг проектен срок за експлоатация: 60 години;</a:t>
                      </a:r>
                      <a:endParaRPr kumimoji="0" lang="en-US" sz="1800" kern="120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285750" indent="-28575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bg-BG" sz="18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осигурено е бързо и надеждно прекратяване на верижната реакция на делене в активната зона на ректора чрез две отделни напълно независими системи за контрол на реактивността на реактора;</a:t>
                      </a:r>
                      <a:endParaRPr kumimoji="0" lang="en-US" sz="1800" kern="120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285750" indent="-28575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kumimoji="0" lang="bg-BG" sz="18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дублирани са всички функции по безопасност, което се постига чрез използване както на активни и</a:t>
                      </a:r>
                      <a:r>
                        <a:rPr kumimoji="0" lang="bg-BG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пасивни </a:t>
                      </a:r>
                      <a:r>
                        <a:rPr kumimoji="0" lang="bg-BG" sz="18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системи за безопасност</a:t>
                      </a:r>
                      <a:endParaRPr lang="en-US" sz="1600" kern="1200" dirty="0" smtClean="0"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86874" cy="428628"/>
          </a:xfrm>
        </p:spPr>
        <p:txBody>
          <a:bodyPr>
            <a:noAutofit/>
          </a:bodyPr>
          <a:lstStyle/>
          <a:p>
            <a:pPr algn="ctr"/>
            <a:r>
              <a:rPr lang="bg-BG" sz="2400" smtClean="0"/>
              <a:t>Проекта </a:t>
            </a:r>
            <a:r>
              <a:rPr lang="bg-BG" sz="2400" dirty="0" smtClean="0"/>
              <a:t>АЕЦ </a:t>
            </a:r>
            <a:r>
              <a:rPr lang="en-US" sz="2400" dirty="0" smtClean="0"/>
              <a:t>“</a:t>
            </a:r>
            <a:r>
              <a:rPr lang="bg-BG" sz="2400" dirty="0" smtClean="0"/>
              <a:t>Белене”</a:t>
            </a:r>
            <a:endParaRPr lang="bg-BG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8" name="Картина 7" descr="photo_verybig_1583949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E6E1E8"/>
              </a:clrFrom>
              <a:clrTo>
                <a:srgbClr val="E6E1E8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42497" y="5214950"/>
            <a:ext cx="2087645" cy="1555876"/>
          </a:xfrm>
          <a:prstGeom prst="flowChartAlternateProcess">
            <a:avLst/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0562-398C-45E2-A9FC-7612C24A94DB}" type="slidenum">
              <a:rPr lang="bg-BG" smtClean="0"/>
              <a:pPr/>
              <a:t>10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86874" cy="428628"/>
          </a:xfrm>
        </p:spPr>
        <p:txBody>
          <a:bodyPr>
            <a:noAutofit/>
          </a:bodyPr>
          <a:lstStyle/>
          <a:p>
            <a:pPr algn="ctr"/>
            <a:r>
              <a:rPr lang="bg-BG" sz="2400" smtClean="0"/>
              <a:t>Проекта </a:t>
            </a:r>
            <a:r>
              <a:rPr lang="bg-BG" sz="2400" dirty="0" smtClean="0"/>
              <a:t>АЕЦ </a:t>
            </a:r>
            <a:r>
              <a:rPr lang="en-US" sz="2400" dirty="0" smtClean="0"/>
              <a:t>“</a:t>
            </a:r>
            <a:r>
              <a:rPr lang="bg-BG" sz="2400" dirty="0" smtClean="0"/>
              <a:t>Белене”</a:t>
            </a:r>
            <a:endParaRPr lang="bg-BG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8" name="Картина 7" descr="photo_verybig_1583949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E6E1E8"/>
              </a:clrFrom>
              <a:clrTo>
                <a:srgbClr val="E6E1E8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42497" y="5214950"/>
            <a:ext cx="2087645" cy="1555876"/>
          </a:xfrm>
          <a:prstGeom prst="flowChartAlternateProcess">
            <a:avLst/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752528"/>
          </a:xfrm>
        </p:spPr>
        <p:txBody>
          <a:bodyPr>
            <a:noAutofit/>
          </a:bodyPr>
          <a:lstStyle/>
          <a:p>
            <a:pPr marL="109728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800" dirty="0" smtClean="0">
                <a:latin typeface="Calibri" panose="020F0502020204030204" pitchFamily="34" charset="0"/>
              </a:rPr>
              <a:t>- </a:t>
            </a:r>
            <a:r>
              <a:rPr lang="bg-BG" sz="1800" dirty="0" smtClean="0">
                <a:latin typeface="Calibri" panose="020F0502020204030204" pitchFamily="34" charset="0"/>
              </a:rPr>
              <a:t>предвидено </a:t>
            </a:r>
            <a:r>
              <a:rPr lang="bg-BG" sz="1800" dirty="0">
                <a:latin typeface="Calibri" panose="020F0502020204030204" pitchFamily="34" charset="0"/>
              </a:rPr>
              <a:t>е специално устройство („core catcher”), което е предназначено за улавянето и задържането на разтопената активна зона на реактора при тежки </a:t>
            </a:r>
            <a:r>
              <a:rPr lang="bg-BG" sz="1800" dirty="0" smtClean="0">
                <a:latin typeface="Calibri" panose="020F0502020204030204" pitchFamily="34" charset="0"/>
              </a:rPr>
              <a:t>аварии,</a:t>
            </a:r>
            <a:endParaRPr lang="en-US" sz="1800" dirty="0">
              <a:latin typeface="Calibri" panose="020F0502020204030204" pitchFamily="34" charset="0"/>
            </a:endParaRPr>
          </a:p>
          <a:p>
            <a:pPr marL="109728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800" dirty="0" smtClean="0">
                <a:latin typeface="Calibri" panose="020F0502020204030204" pitchFamily="34" charset="0"/>
              </a:rPr>
              <a:t>- </a:t>
            </a:r>
            <a:r>
              <a:rPr lang="bg-BG" sz="1800" dirty="0" smtClean="0">
                <a:latin typeface="Calibri" panose="020F0502020204030204" pitchFamily="34" charset="0"/>
              </a:rPr>
              <a:t>значително </a:t>
            </a:r>
            <a:r>
              <a:rPr lang="bg-BG" sz="1800" dirty="0">
                <a:latin typeface="Calibri" panose="020F0502020204030204" pitchFamily="34" charset="0"/>
              </a:rPr>
              <a:t>е намалена вероятността от повреждане на горивото в активната зона на реактора: ~10 </a:t>
            </a:r>
            <a:r>
              <a:rPr lang="bg-BG" sz="1800" baseline="30000" dirty="0">
                <a:latin typeface="Calibri" panose="020F0502020204030204" pitchFamily="34" charset="0"/>
              </a:rPr>
              <a:t>-</a:t>
            </a:r>
            <a:r>
              <a:rPr lang="bg-BG" sz="1800" baseline="30000" dirty="0" smtClean="0">
                <a:latin typeface="Calibri" panose="020F0502020204030204" pitchFamily="34" charset="0"/>
              </a:rPr>
              <a:t>7</a:t>
            </a:r>
            <a:r>
              <a:rPr lang="bg-BG" sz="1800" dirty="0" smtClean="0">
                <a:latin typeface="Calibri" panose="020F0502020204030204" pitchFamily="34" charset="0"/>
              </a:rPr>
              <a:t>/г;</a:t>
            </a:r>
            <a:endParaRPr lang="en-US" sz="1800" dirty="0">
              <a:latin typeface="Calibri" panose="020F0502020204030204" pitchFamily="34" charset="0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800" dirty="0" smtClean="0">
                <a:solidFill>
                  <a:schemeClr val="dk1"/>
                </a:solidFill>
                <a:latin typeface="Calibri" pitchFamily="34" charset="0"/>
              </a:rPr>
              <a:t>-  </a:t>
            </a:r>
            <a:r>
              <a:rPr lang="bg-BG" sz="1800" dirty="0" smtClean="0">
                <a:solidFill>
                  <a:schemeClr val="dk1"/>
                </a:solidFill>
                <a:latin typeface="Calibri" pitchFamily="34" charset="0"/>
              </a:rPr>
              <a:t>Ядреното </a:t>
            </a:r>
            <a:r>
              <a:rPr lang="bg-BG" sz="1800" dirty="0">
                <a:solidFill>
                  <a:schemeClr val="dk1"/>
                </a:solidFill>
                <a:latin typeface="Calibri" pitchFamily="34" charset="0"/>
              </a:rPr>
              <a:t>гориво се използва по-ефективно в сравнение с реакторите от </a:t>
            </a:r>
            <a:r>
              <a:rPr lang="en-GB" sz="1800" dirty="0">
                <a:solidFill>
                  <a:schemeClr val="dk1"/>
                </a:solidFill>
                <a:latin typeface="Calibri" pitchFamily="34" charset="0"/>
              </a:rPr>
              <a:t>II</a:t>
            </a:r>
            <a:r>
              <a:rPr lang="bg-BG" sz="1800" dirty="0" smtClean="0">
                <a:solidFill>
                  <a:schemeClr val="dk1"/>
                </a:solidFill>
                <a:latin typeface="Calibri" pitchFamily="34" charset="0"/>
              </a:rPr>
              <a:t>-ро</a:t>
            </a:r>
            <a:r>
              <a:rPr lang="en-US" sz="1800" dirty="0">
                <a:solidFill>
                  <a:schemeClr val="dk1"/>
                </a:solidFill>
                <a:latin typeface="Calibri" pitchFamily="34" charset="0"/>
              </a:rPr>
              <a:t> </a:t>
            </a:r>
            <a:r>
              <a:rPr lang="bg-BG" sz="1800" dirty="0" smtClean="0">
                <a:solidFill>
                  <a:schemeClr val="dk1"/>
                </a:solidFill>
                <a:latin typeface="Calibri" pitchFamily="34" charset="0"/>
              </a:rPr>
              <a:t>поколение. Това </a:t>
            </a:r>
            <a:r>
              <a:rPr lang="bg-BG" sz="1800" dirty="0">
                <a:solidFill>
                  <a:schemeClr val="dk1"/>
                </a:solidFill>
                <a:latin typeface="Calibri" pitchFamily="34" charset="0"/>
              </a:rPr>
              <a:t>позволява с 25 % по-малко количество гориво да се произведе 20% </a:t>
            </a:r>
            <a:r>
              <a:rPr lang="bg-BG" sz="1800" dirty="0" smtClean="0">
                <a:solidFill>
                  <a:schemeClr val="dk1"/>
                </a:solidFill>
                <a:latin typeface="Calibri" pitchFamily="34" charset="0"/>
              </a:rPr>
              <a:t>повече</a:t>
            </a:r>
            <a:r>
              <a:rPr lang="en-US" sz="1800" dirty="0" smtClean="0">
                <a:solidFill>
                  <a:schemeClr val="dk1"/>
                </a:solidFill>
                <a:latin typeface="Calibri" pitchFamily="34" charset="0"/>
              </a:rPr>
              <a:t> </a:t>
            </a:r>
            <a:r>
              <a:rPr lang="bg-BG" sz="1800" dirty="0" smtClean="0">
                <a:solidFill>
                  <a:schemeClr val="dk1"/>
                </a:solidFill>
                <a:latin typeface="Calibri" pitchFamily="34" charset="0"/>
              </a:rPr>
              <a:t>електроенергия. Постигнатата </a:t>
            </a:r>
            <a:r>
              <a:rPr lang="bg-BG" sz="1800" dirty="0">
                <a:solidFill>
                  <a:schemeClr val="dk1"/>
                </a:solidFill>
                <a:latin typeface="Calibri" pitchFamily="34" charset="0"/>
              </a:rPr>
              <a:t>голяма дълбочина на изгаряне на горивото води до </a:t>
            </a:r>
            <a:r>
              <a:rPr lang="bg-BG" sz="1800" dirty="0" smtClean="0">
                <a:solidFill>
                  <a:schemeClr val="dk1"/>
                </a:solidFill>
                <a:latin typeface="Calibri" pitchFamily="34" charset="0"/>
              </a:rPr>
              <a:t>намаляване</a:t>
            </a:r>
            <a:r>
              <a:rPr lang="en-US" sz="1800" dirty="0" smtClean="0">
                <a:solidFill>
                  <a:schemeClr val="dk1"/>
                </a:solidFill>
                <a:latin typeface="Calibri" pitchFamily="34" charset="0"/>
              </a:rPr>
              <a:t> </a:t>
            </a:r>
            <a:r>
              <a:rPr lang="bg-BG" sz="1800" dirty="0" smtClean="0">
                <a:solidFill>
                  <a:schemeClr val="dk1"/>
                </a:solidFill>
                <a:latin typeface="Calibri" pitchFamily="34" charset="0"/>
              </a:rPr>
              <a:t>с </a:t>
            </a:r>
            <a:r>
              <a:rPr lang="bg-BG" sz="1800" dirty="0">
                <a:solidFill>
                  <a:schemeClr val="dk1"/>
                </a:solidFill>
                <a:latin typeface="Calibri" pitchFamily="34" charset="0"/>
              </a:rPr>
              <a:t>50 % на годишното количество отработило ядрено гориво.</a:t>
            </a:r>
            <a:endParaRPr lang="bg-BG" sz="1800" dirty="0">
              <a:latin typeface="Calibri" pitchFamily="34" charset="0"/>
            </a:endParaRPr>
          </a:p>
          <a:p>
            <a:pPr marL="109728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800" dirty="0" smtClean="0">
                <a:latin typeface="Calibri" panose="020F0502020204030204" pitchFamily="34" charset="0"/>
              </a:rPr>
              <a:t>- </a:t>
            </a:r>
            <a:r>
              <a:rPr lang="bg-BG" sz="1800" dirty="0" smtClean="0">
                <a:latin typeface="Calibri" panose="020F0502020204030204" pitchFamily="34" charset="0"/>
              </a:rPr>
              <a:t>Общият </a:t>
            </a:r>
            <a:r>
              <a:rPr lang="bg-BG" sz="1800" dirty="0">
                <a:latin typeface="Calibri" panose="020F0502020204030204" pitchFamily="34" charset="0"/>
              </a:rPr>
              <a:t>план на централата предвижда транспортирането на отработеното гориво в страната-производител за преработване; </a:t>
            </a:r>
            <a:endParaRPr lang="en-US" sz="1800" dirty="0">
              <a:latin typeface="Calibri" panose="020F0502020204030204" pitchFamily="34" charset="0"/>
            </a:endParaRPr>
          </a:p>
          <a:p>
            <a:pPr marL="109728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800" dirty="0" smtClean="0">
                <a:latin typeface="Calibri" panose="020F0502020204030204" pitchFamily="34" charset="0"/>
              </a:rPr>
              <a:t>- </a:t>
            </a:r>
            <a:r>
              <a:rPr lang="bg-BG" sz="1800" dirty="0" smtClean="0">
                <a:latin typeface="Calibri" panose="020F0502020204030204" pitchFamily="34" charset="0"/>
              </a:rPr>
              <a:t>В </a:t>
            </a:r>
            <a:r>
              <a:rPr lang="bg-BG" sz="1800" dirty="0">
                <a:latin typeface="Calibri" panose="020F0502020204030204" pitchFamily="34" charset="0"/>
              </a:rPr>
              <a:t>България се проведени серия от обществени обсъждания завършили с изключително високо одобрение- Беляне,Плевен , София и други</a:t>
            </a:r>
            <a:endParaRPr lang="en-US" sz="1800" dirty="0">
              <a:latin typeface="Calibri" panose="020F0502020204030204" pitchFamily="34" charset="0"/>
            </a:endParaRPr>
          </a:p>
          <a:p>
            <a:pPr marL="109728" indent="0" algn="just">
              <a:buNone/>
            </a:pPr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0562-398C-45E2-A9FC-7612C24A94DB}" type="slidenum">
              <a:rPr lang="bg-BG" smtClean="0"/>
              <a:pPr/>
              <a:t>11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7302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86874" cy="428628"/>
          </a:xfrm>
        </p:spPr>
        <p:txBody>
          <a:bodyPr>
            <a:noAutofit/>
          </a:bodyPr>
          <a:lstStyle/>
          <a:p>
            <a:pPr algn="ctr"/>
            <a:r>
              <a:rPr lang="bg-BG" sz="2400" dirty="0" smtClean="0"/>
              <a:t>Проекта АЕЦ </a:t>
            </a:r>
            <a:r>
              <a:rPr lang="en-US" sz="2400" dirty="0" smtClean="0"/>
              <a:t>“</a:t>
            </a:r>
            <a:r>
              <a:rPr lang="bg-BG" sz="2400" dirty="0" smtClean="0"/>
              <a:t>Белене”</a:t>
            </a:r>
            <a:endParaRPr lang="bg-BG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8" name="Картина 7" descr="photo_verybig_1583949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E6E1E8"/>
              </a:clrFrom>
              <a:clrTo>
                <a:srgbClr val="E6E1E8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42497" y="5214950"/>
            <a:ext cx="2087645" cy="1555876"/>
          </a:xfrm>
          <a:prstGeom prst="flowChartAlternateProcess">
            <a:avLst/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620688"/>
            <a:ext cx="8229600" cy="496855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1600" b="1" dirty="0" smtClean="0">
                <a:latin typeface="Calibri" panose="020F0502020204030204" pitchFamily="34" charset="0"/>
              </a:rPr>
              <a:t>	</a:t>
            </a:r>
            <a:r>
              <a:rPr lang="bg-BG" sz="1600" b="1" dirty="0" smtClean="0">
                <a:latin typeface="Calibri" panose="020F0502020204030204" pitchFamily="34" charset="0"/>
              </a:rPr>
              <a:t>Проведените </a:t>
            </a:r>
            <a:r>
              <a:rPr lang="bg-BG" sz="1600" b="1" dirty="0">
                <a:latin typeface="Calibri" panose="020F0502020204030204" pitchFamily="34" charset="0"/>
              </a:rPr>
              <a:t>стрес-тестове на проекта на АЕЦ „Белене“ </a:t>
            </a:r>
            <a:r>
              <a:rPr lang="bg-BG" sz="1600" b="1" dirty="0" smtClean="0">
                <a:latin typeface="Calibri" panose="020F0502020204030204" pitchFamily="34" charset="0"/>
              </a:rPr>
              <a:t>показаха</a:t>
            </a:r>
            <a:r>
              <a:rPr lang="en-US" sz="1600" b="1" dirty="0" smtClean="0">
                <a:latin typeface="Calibri" panose="020F0502020204030204" pitchFamily="34" charset="0"/>
              </a:rPr>
              <a:t>:</a:t>
            </a:r>
          </a:p>
          <a:p>
            <a:pPr marL="109728" indent="0">
              <a:buNone/>
            </a:pPr>
            <a:endParaRPr lang="en-US" sz="1600" dirty="0">
              <a:latin typeface="Calibri" panose="020F0502020204030204" pitchFamily="34" charset="0"/>
            </a:endParaRPr>
          </a:p>
          <a:p>
            <a:pPr marL="109728" indent="0" algn="just">
              <a:buNone/>
            </a:pPr>
            <a:r>
              <a:rPr lang="bg-BG" sz="1600" dirty="0" smtClean="0">
                <a:latin typeface="Calibri" panose="020F0502020204030204" pitchFamily="34" charset="0"/>
              </a:rPr>
              <a:t>-  Природни </a:t>
            </a:r>
            <a:r>
              <a:rPr lang="bg-BG" sz="1600" dirty="0">
                <a:latin typeface="Calibri" panose="020F0502020204030204" pitchFamily="34" charset="0"/>
              </a:rPr>
              <a:t>въздействия като урагани и наводнения, климатични въздействия, характерни за площадката </a:t>
            </a:r>
            <a:r>
              <a:rPr lang="bg-BG" sz="1600" u="sng" dirty="0">
                <a:latin typeface="Calibri" panose="020F0502020204030204" pitchFamily="34" charset="0"/>
              </a:rPr>
              <a:t>не могат</a:t>
            </a:r>
            <a:r>
              <a:rPr lang="bg-BG" sz="1600" dirty="0">
                <a:latin typeface="Calibri" panose="020F0502020204030204" pitchFamily="34" charset="0"/>
              </a:rPr>
              <a:t> да доведат до загуба на основните функции на безопасност</a:t>
            </a:r>
            <a:r>
              <a:rPr lang="bg-BG" sz="1600" dirty="0" smtClean="0">
                <a:latin typeface="Calibri" panose="020F0502020204030204" pitchFamily="34" charset="0"/>
              </a:rPr>
              <a:t>;</a:t>
            </a:r>
            <a:endParaRPr lang="en-US" sz="1600" dirty="0">
              <a:latin typeface="Calibri" panose="020F0502020204030204" pitchFamily="34" charset="0"/>
            </a:endParaRPr>
          </a:p>
          <a:p>
            <a:pPr marL="109728" indent="0" algn="just">
              <a:buNone/>
            </a:pPr>
            <a:r>
              <a:rPr lang="bg-BG" sz="1600" dirty="0" smtClean="0">
                <a:latin typeface="Calibri" panose="020F0502020204030204" pitchFamily="34" charset="0"/>
              </a:rPr>
              <a:t>-  Конструкциите</a:t>
            </a:r>
            <a:r>
              <a:rPr lang="bg-BG" sz="1600" dirty="0">
                <a:latin typeface="Calibri" panose="020F0502020204030204" pitchFamily="34" charset="0"/>
              </a:rPr>
              <a:t>, системите и компонентите са проектирани със значителен запас спрямо изчисленото за площадката сеизмично </a:t>
            </a:r>
            <a:r>
              <a:rPr lang="bg-BG" sz="1600" dirty="0" smtClean="0">
                <a:latin typeface="Calibri" panose="020F0502020204030204" pitchFamily="34" charset="0"/>
              </a:rPr>
              <a:t>въздействие;</a:t>
            </a:r>
            <a:endParaRPr lang="bg-BG" sz="1600" dirty="0">
              <a:latin typeface="Calibri" panose="020F0502020204030204" pitchFamily="34" charset="0"/>
            </a:endParaRPr>
          </a:p>
          <a:p>
            <a:pPr marL="109728" indent="0" algn="just">
              <a:buNone/>
            </a:pPr>
            <a:r>
              <a:rPr lang="bg-BG" sz="1600" dirty="0" smtClean="0">
                <a:latin typeface="Calibri" panose="020F0502020204030204" pitchFamily="34" charset="0"/>
              </a:rPr>
              <a:t>-    Удар </a:t>
            </a:r>
            <a:r>
              <a:rPr lang="bg-BG" sz="1600" dirty="0">
                <a:latin typeface="Calibri" panose="020F0502020204030204" pitchFamily="34" charset="0"/>
              </a:rPr>
              <a:t>на голям самолет не води до загуба на основните функции на </a:t>
            </a:r>
            <a:r>
              <a:rPr lang="bg-BG" sz="1600" dirty="0" smtClean="0">
                <a:latin typeface="Calibri" panose="020F0502020204030204" pitchFamily="34" charset="0"/>
              </a:rPr>
              <a:t>безопасност;</a:t>
            </a:r>
            <a:endParaRPr lang="bg-BG" sz="1600" dirty="0">
              <a:latin typeface="Calibri" panose="020F0502020204030204" pitchFamily="34" charset="0"/>
            </a:endParaRPr>
          </a:p>
          <a:p>
            <a:pPr marL="109728" indent="0" algn="just">
              <a:buNone/>
            </a:pPr>
            <a:r>
              <a:rPr lang="bg-BG" sz="1600" dirty="0" smtClean="0">
                <a:latin typeface="Calibri" panose="020F0502020204030204" pitchFamily="34" charset="0"/>
              </a:rPr>
              <a:t>- Пълното </a:t>
            </a:r>
            <a:r>
              <a:rPr lang="bg-BG" sz="1600" dirty="0">
                <a:latin typeface="Calibri" panose="020F0502020204030204" pitchFamily="34" charset="0"/>
              </a:rPr>
              <a:t>обезточване (отказ на всички източници за променливотоково </a:t>
            </a:r>
            <a:r>
              <a:rPr lang="bg-BG" sz="1600" dirty="0" smtClean="0">
                <a:latin typeface="Calibri" panose="020F0502020204030204" pitchFamily="34" charset="0"/>
              </a:rPr>
              <a:t>електрозахранване</a:t>
            </a:r>
            <a:r>
              <a:rPr lang="bg-BG" sz="1600" dirty="0">
                <a:latin typeface="Calibri" panose="020F0502020204030204" pitchFamily="34" charset="0"/>
              </a:rPr>
              <a:t>) само по себе си не води до повреда на горивото и до тежка авария поради използваните в проекта пасивни системи за безопасност;</a:t>
            </a:r>
            <a:endParaRPr lang="en-US" sz="1600" dirty="0">
              <a:latin typeface="Calibri" panose="020F0502020204030204" pitchFamily="34" charset="0"/>
            </a:endParaRPr>
          </a:p>
          <a:p>
            <a:pPr marL="109728" indent="0" algn="just">
              <a:buNone/>
            </a:pPr>
            <a:r>
              <a:rPr lang="bg-BG" sz="1600" dirty="0" smtClean="0">
                <a:latin typeface="Calibri" panose="020F0502020204030204" pitchFamily="34" charset="0"/>
              </a:rPr>
              <a:t>-    Проектът </a:t>
            </a:r>
            <a:r>
              <a:rPr lang="bg-BG" sz="1600" dirty="0">
                <a:latin typeface="Calibri" panose="020F0502020204030204" pitchFamily="34" charset="0"/>
              </a:rPr>
              <a:t>разполага с достатъчно средства за управление на постулирана тежка авария, така че се елиминира възможността за ранно и голямо изхвърляне на радиоактивност;</a:t>
            </a:r>
            <a:endParaRPr lang="en-US" sz="1600" dirty="0">
              <a:latin typeface="Calibri" panose="020F0502020204030204" pitchFamily="34" charset="0"/>
            </a:endParaRPr>
          </a:p>
          <a:p>
            <a:pPr marL="109728" indent="0" algn="just">
              <a:buNone/>
            </a:pPr>
            <a:r>
              <a:rPr lang="bg-BG" sz="1600" dirty="0" smtClean="0">
                <a:latin typeface="Calibri" panose="020F0502020204030204" pitchFamily="34" charset="0"/>
              </a:rPr>
              <a:t>-  При </a:t>
            </a:r>
            <a:r>
              <a:rPr lang="bg-BG" sz="1600" dirty="0">
                <a:latin typeface="Calibri" panose="020F0502020204030204" pitchFamily="34" charset="0"/>
              </a:rPr>
              <a:t>тежка авария централата може да издържи 72 часа без възстановяване на охлаждането на херметичната конструкция преди да се стигне до съществено изпускане на радиоактивни вещества в околната среда</a:t>
            </a:r>
            <a:r>
              <a:rPr lang="bg-BG" sz="1600" dirty="0" smtClean="0">
                <a:latin typeface="Calibri" panose="020F0502020204030204" pitchFamily="34" charset="0"/>
              </a:rPr>
              <a:t>.</a:t>
            </a:r>
            <a:endParaRPr lang="en-US" sz="1600" dirty="0" smtClean="0">
              <a:latin typeface="Calibri" panose="020F0502020204030204" pitchFamily="34" charset="0"/>
            </a:endParaRPr>
          </a:p>
          <a:p>
            <a:pPr marL="109728" indent="0" algn="just">
              <a:buNone/>
            </a:pPr>
            <a:endParaRPr lang="en-US" sz="1600" dirty="0">
              <a:latin typeface="Calibri" panose="020F0502020204030204" pitchFamily="34" charset="0"/>
            </a:endParaRPr>
          </a:p>
          <a:p>
            <a:pPr marL="109728" indent="0" algn="just">
              <a:buNone/>
            </a:pPr>
            <a:r>
              <a:rPr lang="bg-BG" sz="1600" u="sng" dirty="0" smtClean="0">
                <a:latin typeface="Calibri" panose="020F0502020204030204" pitchFamily="34" charset="0"/>
              </a:rPr>
              <a:t>АЕЦ </a:t>
            </a:r>
            <a:r>
              <a:rPr lang="bg-BG" sz="1600" u="sng" dirty="0">
                <a:latin typeface="Calibri" panose="020F0502020204030204" pitchFamily="34" charset="0"/>
              </a:rPr>
              <a:t>Белене е може би единственият случай в Европа, когато проектът на една АЕЦ е подложен на „стрес-тест“, преди централата да е построена и въведена в експлоатация.</a:t>
            </a:r>
            <a:endParaRPr lang="en-US" sz="1600" dirty="0">
              <a:latin typeface="Calibri" panose="020F0502020204030204" pitchFamily="34" charset="0"/>
            </a:endParaRPr>
          </a:p>
          <a:p>
            <a:pPr marL="109728" indent="0" algn="just">
              <a:buNone/>
            </a:pPr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0562-398C-45E2-A9FC-7612C24A94DB}" type="slidenum">
              <a:rPr lang="bg-BG" smtClean="0"/>
              <a:pPr/>
              <a:t>12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2320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86874" cy="428628"/>
          </a:xfrm>
        </p:spPr>
        <p:txBody>
          <a:bodyPr>
            <a:noAutofit/>
          </a:bodyPr>
          <a:lstStyle/>
          <a:p>
            <a:pPr algn="ctr"/>
            <a:r>
              <a:rPr lang="bg-BG" sz="2400" dirty="0" smtClean="0"/>
              <a:t>Проекта АЕЦ </a:t>
            </a:r>
            <a:r>
              <a:rPr lang="en-US" sz="2400" dirty="0" smtClean="0"/>
              <a:t>“</a:t>
            </a:r>
            <a:r>
              <a:rPr lang="bg-BG" sz="2400" dirty="0" smtClean="0"/>
              <a:t>Белене”</a:t>
            </a:r>
            <a:endParaRPr lang="bg-BG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8" name="Картина 7" descr="photo_verybig_1583949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E6E1E8"/>
              </a:clrFrom>
              <a:clrTo>
                <a:srgbClr val="E6E1E8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42497" y="5214950"/>
            <a:ext cx="2087645" cy="1555876"/>
          </a:xfrm>
          <a:prstGeom prst="flowChartAlternateProcess">
            <a:avLst/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4608512"/>
          </a:xfrm>
        </p:spPr>
        <p:txBody>
          <a:bodyPr>
            <a:noAutofit/>
          </a:bodyPr>
          <a:lstStyle/>
          <a:p>
            <a:pPr marL="109728" lvl="0" indent="0">
              <a:buNone/>
            </a:pPr>
            <a:endParaRPr lang="en-US" sz="1800" b="1" dirty="0">
              <a:latin typeface="Calibri" panose="020F0502020204030204" pitchFamily="34" charset="0"/>
            </a:endParaRPr>
          </a:p>
          <a:p>
            <a:pPr marL="109728" lvl="0" indent="0" algn="ctr">
              <a:buNone/>
            </a:pPr>
            <a:r>
              <a:rPr lang="bg-BG" sz="1800" b="1" dirty="0" smtClean="0">
                <a:latin typeface="Calibri" panose="020F0502020204030204" pitchFamily="34" charset="0"/>
              </a:rPr>
              <a:t>Възможности </a:t>
            </a:r>
            <a:r>
              <a:rPr lang="bg-BG" sz="1800" b="1" dirty="0">
                <a:latin typeface="Calibri" panose="020F0502020204030204" pitchFamily="34" charset="0"/>
              </a:rPr>
              <a:t>за подновяване на изграждането </a:t>
            </a:r>
            <a:endParaRPr lang="en-US" sz="1800" b="1" dirty="0" smtClean="0">
              <a:latin typeface="Calibri" panose="020F0502020204030204" pitchFamily="34" charset="0"/>
            </a:endParaRPr>
          </a:p>
          <a:p>
            <a:pPr marL="109728" lvl="0" indent="0" algn="ctr">
              <a:buNone/>
            </a:pPr>
            <a:r>
              <a:rPr lang="bg-BG" sz="1800" b="1" dirty="0" smtClean="0">
                <a:latin typeface="Calibri" panose="020F0502020204030204" pitchFamily="34" charset="0"/>
              </a:rPr>
              <a:t>на </a:t>
            </a:r>
            <a:r>
              <a:rPr lang="bg-BG" sz="1800" b="1" dirty="0">
                <a:latin typeface="Calibri" panose="020F0502020204030204" pitchFamily="34" charset="0"/>
              </a:rPr>
              <a:t>АЕЦ Белене като частен ядрен </a:t>
            </a:r>
            <a:r>
              <a:rPr lang="bg-BG" sz="1800" b="1" dirty="0" smtClean="0">
                <a:latin typeface="Calibri" panose="020F0502020204030204" pitchFamily="34" charset="0"/>
              </a:rPr>
              <a:t>проект</a:t>
            </a:r>
            <a:endParaRPr lang="en-US" sz="1800" b="1" dirty="0" smtClean="0">
              <a:latin typeface="Calibri" panose="020F0502020204030204" pitchFamily="34" charset="0"/>
            </a:endParaRPr>
          </a:p>
          <a:p>
            <a:pPr marL="109728" lvl="0" indent="0">
              <a:buNone/>
            </a:pPr>
            <a:endParaRPr lang="en-US" sz="1800" dirty="0" smtClean="0">
              <a:latin typeface="Calibri" panose="020F0502020204030204" pitchFamily="34" charset="0"/>
            </a:endParaRPr>
          </a:p>
          <a:p>
            <a:pPr marL="109728" lvl="0" indent="0">
              <a:buNone/>
            </a:pPr>
            <a:endParaRPr lang="en-US" sz="1800" dirty="0">
              <a:latin typeface="Calibri" panose="020F0502020204030204" pitchFamily="34" charset="0"/>
            </a:endParaRPr>
          </a:p>
          <a:p>
            <a:pPr marL="109728" lvl="0" indent="0" algn="just">
              <a:buNone/>
            </a:pPr>
            <a:r>
              <a:rPr lang="bg-BG" sz="1800" dirty="0" smtClean="0">
                <a:latin typeface="Calibri" panose="020F0502020204030204" pitchFamily="34" charset="0"/>
              </a:rPr>
              <a:t>Реализирането </a:t>
            </a:r>
            <a:r>
              <a:rPr lang="bg-BG" sz="1800" dirty="0">
                <a:latin typeface="Calibri" panose="020F0502020204030204" pitchFamily="34" charset="0"/>
              </a:rPr>
              <a:t>на проекта за АЕЦ Белене е възможно при наличие на стратегически инвеститор, който да отговаря  минимум на следните условия</a:t>
            </a:r>
            <a:r>
              <a:rPr lang="bg-BG" sz="1800" dirty="0" smtClean="0">
                <a:latin typeface="Calibri" panose="020F0502020204030204" pitchFamily="34" charset="0"/>
              </a:rPr>
              <a:t>:</a:t>
            </a:r>
            <a:endParaRPr lang="en-US" sz="1800" dirty="0" smtClean="0">
              <a:latin typeface="Calibri" panose="020F0502020204030204" pitchFamily="34" charset="0"/>
            </a:endParaRPr>
          </a:p>
          <a:p>
            <a:pPr lvl="0" algn="just"/>
            <a:endParaRPr lang="en-US" sz="1800" dirty="0">
              <a:latin typeface="Calibri" panose="020F0502020204030204" pitchFamily="34" charset="0"/>
            </a:endParaRPr>
          </a:p>
          <a:p>
            <a:pPr marL="109728" indent="0" algn="just">
              <a:buNone/>
            </a:pPr>
            <a:r>
              <a:rPr lang="bg-BG" sz="1800" dirty="0" smtClean="0">
                <a:latin typeface="Calibri" panose="020F0502020204030204" pitchFamily="34" charset="0"/>
              </a:rPr>
              <a:t>- да </a:t>
            </a:r>
            <a:r>
              <a:rPr lang="bg-BG" sz="1800" dirty="0">
                <a:latin typeface="Calibri" panose="020F0502020204030204" pitchFamily="34" charset="0"/>
              </a:rPr>
              <a:t>е готов да инвестира без представяне на държавни гаранции и без дългосрочни договори за изкупуване на електроенергия от бъдещата АЕЦ</a:t>
            </a:r>
            <a:r>
              <a:rPr lang="bg-BG" sz="1800" dirty="0" smtClean="0">
                <a:latin typeface="Calibri" panose="020F0502020204030204" pitchFamily="34" charset="0"/>
              </a:rPr>
              <a:t>;</a:t>
            </a:r>
            <a:endParaRPr lang="en-US" sz="1800" dirty="0" smtClean="0">
              <a:latin typeface="Calibri" panose="020F0502020204030204" pitchFamily="34" charset="0"/>
            </a:endParaRPr>
          </a:p>
          <a:p>
            <a:pPr marL="109728" lvl="0" indent="0" algn="just">
              <a:buNone/>
            </a:pPr>
            <a:endParaRPr lang="en-US" sz="1800" dirty="0">
              <a:latin typeface="Calibri" panose="020F0502020204030204" pitchFamily="34" charset="0"/>
            </a:endParaRPr>
          </a:p>
          <a:p>
            <a:pPr marL="109728" indent="0" algn="just">
              <a:buNone/>
            </a:pPr>
            <a:r>
              <a:rPr lang="bg-BG" sz="1800" dirty="0" smtClean="0">
                <a:latin typeface="Calibri" panose="020F0502020204030204" pitchFamily="34" charset="0"/>
              </a:rPr>
              <a:t>- да </a:t>
            </a:r>
            <a:r>
              <a:rPr lang="bg-BG" sz="1800" dirty="0">
                <a:latin typeface="Calibri" panose="020F0502020204030204" pitchFamily="34" charset="0"/>
              </a:rPr>
              <a:t>има опит в изграждането и експлоатацията на АЕЦ и  управлението на отработеното гориво</a:t>
            </a:r>
            <a:endParaRPr lang="en-US" sz="1800" dirty="0">
              <a:latin typeface="Calibri" panose="020F0502020204030204" pitchFamily="34" charset="0"/>
            </a:endParaRPr>
          </a:p>
          <a:p>
            <a:pPr marL="109728" indent="0" algn="just">
              <a:buNone/>
            </a:pPr>
            <a:r>
              <a:rPr lang="en-US" sz="1600" b="1" dirty="0" smtClean="0">
                <a:latin typeface="Calibri" panose="020F0502020204030204" pitchFamily="34" charset="0"/>
              </a:rPr>
              <a:t>	</a:t>
            </a:r>
            <a:endParaRPr lang="en-US" sz="1600" dirty="0"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0562-398C-45E2-A9FC-7612C24A94DB}" type="slidenum">
              <a:rPr lang="bg-BG" smtClean="0"/>
              <a:pPr/>
              <a:t>13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6325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86874" cy="428628"/>
          </a:xfrm>
        </p:spPr>
        <p:txBody>
          <a:bodyPr>
            <a:noAutofit/>
          </a:bodyPr>
          <a:lstStyle/>
          <a:p>
            <a:pPr algn="ctr"/>
            <a:r>
              <a:rPr lang="bg-BG" sz="2400" dirty="0" smtClean="0"/>
              <a:t>Проекта АЕЦ </a:t>
            </a:r>
            <a:r>
              <a:rPr lang="en-US" sz="2400" dirty="0" smtClean="0"/>
              <a:t>“</a:t>
            </a:r>
            <a:r>
              <a:rPr lang="bg-BG" sz="2400" dirty="0" smtClean="0"/>
              <a:t>Белене”</a:t>
            </a:r>
            <a:endParaRPr lang="bg-BG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8" name="Картина 7" descr="photo_verybig_1583949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E6E1E8"/>
              </a:clrFrom>
              <a:clrTo>
                <a:srgbClr val="E6E1E8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42497" y="5214950"/>
            <a:ext cx="2087645" cy="1555876"/>
          </a:xfrm>
          <a:prstGeom prst="flowChartAlternateProcess">
            <a:avLst/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4968552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bg-BG" sz="1600" b="1" dirty="0">
                <a:latin typeface="Calibri" panose="020F0502020204030204" pitchFamily="34" charset="0"/>
              </a:rPr>
              <a:t>Законови изисквания, които е необходимо да се изпълнят </a:t>
            </a:r>
            <a:endParaRPr lang="en-US" sz="1600" b="1" dirty="0" smtClean="0">
              <a:latin typeface="Calibri" panose="020F0502020204030204" pitchFamily="34" charset="0"/>
            </a:endParaRPr>
          </a:p>
          <a:p>
            <a:pPr marL="109728" indent="0" algn="ctr">
              <a:buNone/>
            </a:pPr>
            <a:r>
              <a:rPr lang="bg-BG" sz="1600" b="1" dirty="0" smtClean="0">
                <a:latin typeface="Calibri" panose="020F0502020204030204" pitchFamily="34" charset="0"/>
              </a:rPr>
              <a:t>за </a:t>
            </a:r>
            <a:r>
              <a:rPr lang="bg-BG" sz="1600" b="1" dirty="0">
                <a:latin typeface="Calibri" panose="020F0502020204030204" pitchFamily="34" charset="0"/>
              </a:rPr>
              <a:t>изграждане на АЕЦ Белене като частен ядрен </a:t>
            </a:r>
            <a:r>
              <a:rPr lang="bg-BG" sz="1600" b="1" dirty="0" smtClean="0">
                <a:latin typeface="Calibri" panose="020F0502020204030204" pitchFamily="34" charset="0"/>
              </a:rPr>
              <a:t>проект</a:t>
            </a:r>
            <a:endParaRPr lang="en-US" sz="1600" b="1" dirty="0" smtClean="0">
              <a:latin typeface="Calibri" panose="020F0502020204030204" pitchFamily="34" charset="0"/>
            </a:endParaRPr>
          </a:p>
          <a:p>
            <a:pPr marL="109728" indent="0" algn="ctr">
              <a:buNone/>
            </a:pPr>
            <a:endParaRPr lang="en-US" sz="1600" dirty="0">
              <a:latin typeface="Calibri" panose="020F0502020204030204" pitchFamily="34" charset="0"/>
            </a:endParaRPr>
          </a:p>
          <a:p>
            <a:pPr marL="109728" indent="0" algn="just">
              <a:buNone/>
            </a:pPr>
            <a:r>
              <a:rPr lang="en-US" sz="1600" dirty="0" smtClean="0">
                <a:latin typeface="Calibri" panose="020F0502020204030204" pitchFamily="34" charset="0"/>
              </a:rPr>
              <a:t>	</a:t>
            </a:r>
            <a:r>
              <a:rPr lang="bg-BG" sz="1600" dirty="0" smtClean="0">
                <a:latin typeface="Calibri" panose="020F0502020204030204" pitchFamily="34" charset="0"/>
              </a:rPr>
              <a:t>Продължаване </a:t>
            </a:r>
            <a:r>
              <a:rPr lang="bg-BG" sz="1600" dirty="0">
                <a:latin typeface="Calibri" panose="020F0502020204030204" pitchFamily="34" charset="0"/>
              </a:rPr>
              <a:t>на процеса на лицензиране на АЕЦ Белене от АЯР по реда на </a:t>
            </a:r>
            <a:r>
              <a:rPr lang="bg-BG" sz="1600" dirty="0" smtClean="0">
                <a:latin typeface="Calibri" panose="020F0502020204030204" pitchFamily="34" charset="0"/>
              </a:rPr>
              <a:t>ЗБИЯЕ;</a:t>
            </a:r>
            <a:endParaRPr lang="en-US" sz="1600" dirty="0">
              <a:latin typeface="Calibri" panose="020F0502020204030204" pitchFamily="34" charset="0"/>
            </a:endParaRPr>
          </a:p>
          <a:p>
            <a:pPr marL="109728" indent="0" algn="just">
              <a:buNone/>
            </a:pPr>
            <a:r>
              <a:rPr lang="en-US" sz="1600" dirty="0" smtClean="0">
                <a:latin typeface="Calibri" panose="020F0502020204030204" pitchFamily="34" charset="0"/>
              </a:rPr>
              <a:t>	</a:t>
            </a:r>
            <a:r>
              <a:rPr lang="bg-BG" sz="1600" dirty="0" smtClean="0">
                <a:latin typeface="Calibri" panose="020F0502020204030204" pitchFamily="34" charset="0"/>
              </a:rPr>
              <a:t>Изпълнение </a:t>
            </a:r>
            <a:r>
              <a:rPr lang="bg-BG" sz="1600" dirty="0">
                <a:latin typeface="Calibri" panose="020F0502020204030204" pitchFamily="34" charset="0"/>
              </a:rPr>
              <a:t>на задълженията на Р. България, произтичащи от директивите на ЕК, международните конвенции и договори</a:t>
            </a:r>
            <a:r>
              <a:rPr lang="bg-BG" sz="1600" dirty="0" smtClean="0">
                <a:latin typeface="Calibri" panose="020F0502020204030204" pitchFamily="34" charset="0"/>
              </a:rPr>
              <a:t>:</a:t>
            </a:r>
            <a:endParaRPr lang="en-US" sz="1600" dirty="0" smtClean="0">
              <a:latin typeface="Calibri" panose="020F0502020204030204" pitchFamily="34" charset="0"/>
            </a:endParaRPr>
          </a:p>
          <a:p>
            <a:pPr marL="109728" indent="0" algn="just">
              <a:buNone/>
            </a:pPr>
            <a:endParaRPr lang="en-US" sz="1600" dirty="0">
              <a:latin typeface="Calibri" panose="020F0502020204030204" pitchFamily="34" charset="0"/>
            </a:endParaRPr>
          </a:p>
          <a:p>
            <a:pPr marL="109728" indent="0" algn="just">
              <a:buNone/>
            </a:pPr>
            <a:r>
              <a:rPr lang="bg-BG" sz="1600" dirty="0" smtClean="0">
                <a:latin typeface="Calibri" panose="020F0502020204030204" pitchFamily="34" charset="0"/>
              </a:rPr>
              <a:t>-  Повторна </a:t>
            </a:r>
            <a:r>
              <a:rPr lang="bg-BG" sz="1600" dirty="0">
                <a:latin typeface="Calibri" panose="020F0502020204030204" pitchFamily="34" charset="0"/>
              </a:rPr>
              <a:t>нотификация на ЕК за изграждане на нова ядрена мощност (ако е необходимо);</a:t>
            </a:r>
            <a:endParaRPr lang="en-US" sz="1600" dirty="0">
              <a:latin typeface="Calibri" panose="020F0502020204030204" pitchFamily="34" charset="0"/>
            </a:endParaRPr>
          </a:p>
          <a:p>
            <a:pPr marL="109728" indent="0" algn="just">
              <a:buNone/>
            </a:pPr>
            <a:r>
              <a:rPr lang="bg-BG" sz="1600" dirty="0" smtClean="0">
                <a:latin typeface="Calibri" panose="020F0502020204030204" pitchFamily="34" charset="0"/>
              </a:rPr>
              <a:t>-    Съгласуване </a:t>
            </a:r>
            <a:r>
              <a:rPr lang="bg-BG" sz="1600" dirty="0">
                <a:latin typeface="Calibri" panose="020F0502020204030204" pitchFamily="34" charset="0"/>
              </a:rPr>
              <a:t>с ЕК на участието на стратегическия инвеститор в изграждането на АЕЦ Белене, ако този инвеститор е от страна извън ЕС (ако това е необходимо по договора за Евратом);</a:t>
            </a:r>
            <a:endParaRPr lang="en-US" sz="1600" dirty="0">
              <a:latin typeface="Calibri" panose="020F0502020204030204" pitchFamily="34" charset="0"/>
            </a:endParaRPr>
          </a:p>
          <a:p>
            <a:pPr marL="109728" indent="0" algn="just">
              <a:buNone/>
            </a:pPr>
            <a:r>
              <a:rPr lang="bg-BG" sz="1600" dirty="0" smtClean="0">
                <a:latin typeface="Calibri" panose="020F0502020204030204" pitchFamily="34" charset="0"/>
              </a:rPr>
              <a:t>-       Проучване </a:t>
            </a:r>
            <a:r>
              <a:rPr lang="bg-BG" sz="1600" dirty="0">
                <a:latin typeface="Calibri" panose="020F0502020204030204" pitchFamily="34" charset="0"/>
              </a:rPr>
              <a:t>на необходимостта от повторно съгласуване на проекта с ЕК, като се вземат под внимание новите директиви в ядрената област</a:t>
            </a:r>
            <a:r>
              <a:rPr lang="bg-BG" sz="1600" dirty="0" smtClean="0">
                <a:latin typeface="Calibri" panose="020F0502020204030204" pitchFamily="34" charset="0"/>
              </a:rPr>
              <a:t>;</a:t>
            </a:r>
            <a:endParaRPr lang="en-US" sz="1600" dirty="0">
              <a:latin typeface="Calibri" panose="020F0502020204030204" pitchFamily="34" charset="0"/>
            </a:endParaRPr>
          </a:p>
          <a:p>
            <a:pPr marL="109728" indent="0" algn="just">
              <a:buNone/>
            </a:pPr>
            <a:r>
              <a:rPr lang="en-US" sz="1600" dirty="0">
                <a:latin typeface="Calibri" panose="020F0502020204030204" pitchFamily="34" charset="0"/>
              </a:rPr>
              <a:t>	</a:t>
            </a:r>
            <a:r>
              <a:rPr lang="bg-BG" sz="1600" dirty="0" smtClean="0">
                <a:latin typeface="Calibri" panose="020F0502020204030204" pitchFamily="34" charset="0"/>
              </a:rPr>
              <a:t>Изпълнение </a:t>
            </a:r>
            <a:r>
              <a:rPr lang="bg-BG" sz="1600" dirty="0">
                <a:latin typeface="Calibri" panose="020F0502020204030204" pitchFamily="34" charset="0"/>
              </a:rPr>
              <a:t>на други законови процедури и получаване на необходимите лицензи и разрешения, свързани с реализирането на проекта от частен инвеститор.</a:t>
            </a:r>
            <a:endParaRPr lang="en-US" sz="1600" dirty="0">
              <a:latin typeface="Calibri" panose="020F0502020204030204" pitchFamily="34" charset="0"/>
            </a:endParaRPr>
          </a:p>
          <a:p>
            <a:pPr marL="109728" indent="0" algn="just">
              <a:buNone/>
            </a:pPr>
            <a:r>
              <a:rPr lang="bg-BG" sz="1800" b="1" dirty="0"/>
              <a:t> </a:t>
            </a:r>
            <a:endParaRPr lang="en-US" sz="1800" dirty="0"/>
          </a:p>
          <a:p>
            <a:pPr marL="109728" indent="0" algn="just">
              <a:buNone/>
            </a:pPr>
            <a:r>
              <a:rPr lang="bg-BG" sz="1800" b="1" dirty="0"/>
              <a:t> </a:t>
            </a:r>
            <a:endParaRPr lang="en-US" sz="1800" dirty="0"/>
          </a:p>
          <a:p>
            <a:pPr marL="109728" lvl="0" indent="0">
              <a:buNone/>
            </a:pPr>
            <a:endParaRPr lang="en-US" sz="1800" b="1" dirty="0"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0562-398C-45E2-A9FC-7612C24A94DB}" type="slidenum">
              <a:rPr lang="bg-BG" smtClean="0"/>
              <a:pPr/>
              <a:t>14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3413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Контейнер за съдържани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8719593"/>
              </p:ext>
            </p:extLst>
          </p:nvPr>
        </p:nvGraphicFramePr>
        <p:xfrm>
          <a:off x="142844" y="1000108"/>
          <a:ext cx="8786874" cy="410371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786874"/>
              </a:tblGrid>
              <a:tr h="947427">
                <a:tc>
                  <a:txBody>
                    <a:bodyPr/>
                    <a:lstStyle/>
                    <a:p>
                      <a:pPr marL="174625" indent="-174625"/>
                      <a:r>
                        <a:rPr kumimoji="0" lang="bg-BG" sz="16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1. </a:t>
                      </a:r>
                      <a:r>
                        <a:rPr kumimoji="0" lang="bg-BG" sz="1600" b="1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Рестриктивната</a:t>
                      </a:r>
                      <a:r>
                        <a:rPr kumimoji="0" lang="bg-BG" sz="16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политика на ЕС по отношение на емисиите парникови газове и сероводороди в следващите години ще доведе до рязко нарастване на цената на електроенергията от ТЕЦ до нива на </a:t>
                      </a:r>
                      <a:r>
                        <a:rPr kumimoji="0" lang="bg-BG" sz="1600" b="1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неконкурентноспособност</a:t>
                      </a:r>
                      <a:r>
                        <a:rPr kumimoji="0" lang="bg-BG" sz="16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.</a:t>
                      </a:r>
                      <a:endParaRPr lang="bg-BG" sz="1600" b="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666708">
                <a:tc>
                  <a:txBody>
                    <a:bodyPr/>
                    <a:lstStyle/>
                    <a:p>
                      <a:pPr marL="174625" indent="-174625"/>
                      <a:r>
                        <a:rPr lang="en-US" sz="1600" b="1" dirty="0" smtClean="0">
                          <a:latin typeface="Calibri" pitchFamily="34" charset="0"/>
                        </a:rPr>
                        <a:t>2.</a:t>
                      </a:r>
                      <a:r>
                        <a:rPr kumimoji="0" lang="bg-BG" sz="16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Ядрената енергетика се характеризира с „нулеви” емисии парникови газове и сероводороди</a:t>
                      </a:r>
                      <a:endParaRPr lang="bg-BG" sz="1600" b="1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666708">
                <a:tc>
                  <a:txBody>
                    <a:bodyPr/>
                    <a:lstStyle/>
                    <a:p>
                      <a:pPr marL="174625" indent="-174625"/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3.</a:t>
                      </a:r>
                      <a:r>
                        <a:rPr kumimoji="0" lang="en-US" sz="1600" b="1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bg-BG" sz="16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Ядрената енергетика е високотехнологичен и перспективен източник на енергия характеризираща се с ниска себестойност.</a:t>
                      </a:r>
                      <a:endParaRPr lang="bg-BG" sz="1600" b="1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770172">
                <a:tc>
                  <a:txBody>
                    <a:bodyPr/>
                    <a:lstStyle/>
                    <a:p>
                      <a:pPr marL="174625" indent="-174625"/>
                      <a:r>
                        <a:rPr lang="bg-BG" sz="1600" b="1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600" b="1" dirty="0" smtClean="0">
                          <a:latin typeface="Calibri" pitchFamily="34" charset="0"/>
                        </a:rPr>
                        <a:t>4.</a:t>
                      </a:r>
                      <a:r>
                        <a:rPr lang="en-US" sz="1600" b="1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kumimoji="0" lang="bg-BG" sz="16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Проекта АЕЦ „Белене” е с високо ниво на безопасност, отговарящ на съвременните европейски стандарти </a:t>
                      </a:r>
                      <a:r>
                        <a:rPr kumimoji="0" lang="en-GB" sz="16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(EUR)</a:t>
                      </a:r>
                      <a:r>
                        <a:rPr kumimoji="0" lang="bg-BG" sz="16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.</a:t>
                      </a:r>
                      <a:endParaRPr lang="bg-BG" sz="1600" b="1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85989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alibri" pitchFamily="34" charset="0"/>
                        </a:rPr>
                        <a:t>5</a:t>
                      </a:r>
                      <a:r>
                        <a:rPr lang="bg-BG" sz="1600" b="1" dirty="0" smtClean="0">
                          <a:latin typeface="Calibri" pitchFamily="34" charset="0"/>
                        </a:rPr>
                        <a:t>. </a:t>
                      </a:r>
                      <a:r>
                        <a:rPr kumimoji="0" lang="bg-BG" sz="16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Техническата готовност на проекта ще позволи неговото рестартиране в приемливи срокове.</a:t>
                      </a:r>
                      <a:endParaRPr lang="bg-BG" sz="1600" b="1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666708">
                <a:tc>
                  <a:txBody>
                    <a:bodyPr/>
                    <a:lstStyle/>
                    <a:p>
                      <a:pPr marL="174625" indent="-174625"/>
                      <a:r>
                        <a:rPr lang="en-US" sz="1600" b="1" dirty="0" smtClean="0">
                          <a:latin typeface="Calibri" pitchFamily="34" charset="0"/>
                        </a:rPr>
                        <a:t>6</a:t>
                      </a:r>
                      <a:r>
                        <a:rPr lang="bg-BG" sz="1600" b="1" dirty="0" smtClean="0">
                          <a:latin typeface="Calibri" pitchFamily="34" charset="0"/>
                        </a:rPr>
                        <a:t>.</a:t>
                      </a:r>
                      <a:r>
                        <a:rPr lang="bg-BG" sz="1600" b="1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kumimoji="0" lang="bg-BG" sz="16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Структурата на собственост – държавна, частна или съвместна няма отношение към регулаторната рамка </a:t>
                      </a:r>
                      <a:r>
                        <a:rPr kumimoji="0" lang="bg-BG" sz="1600" b="1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касаеща</a:t>
                      </a:r>
                      <a:r>
                        <a:rPr kumimoji="0" lang="bg-BG" sz="16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безопасността.</a:t>
                      </a:r>
                      <a:endParaRPr lang="bg-BG" sz="1600" b="1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8929718" cy="57150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bg-BG" sz="2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itchFamily="34" charset="0"/>
              </a:rPr>
              <a:t>Заключение:</a:t>
            </a:r>
            <a:endParaRPr lang="bg-BG" sz="2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libri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0562-398C-45E2-A9FC-7612C24A94DB}" type="slidenum">
              <a:rPr lang="bg-BG" smtClean="0"/>
              <a:pPr/>
              <a:t>15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103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elene NPP Site Overview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56" y="1785926"/>
            <a:ext cx="5429288" cy="385765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47133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bg-BG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marL="0" indent="0" algn="ctr">
              <a:buNone/>
            </a:pPr>
            <a:r>
              <a:rPr lang="bg-BG" b="1" dirty="0" smtClean="0">
                <a:solidFill>
                  <a:srgbClr val="FF0000"/>
                </a:solidFill>
                <a:latin typeface="Calibri" pitchFamily="34" charset="0"/>
              </a:rPr>
              <a:t>БЛАГОДАРЯ ЗА ВНИМАНИЕТО!</a:t>
            </a:r>
            <a:endParaRPr lang="bg-BG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0562-398C-45E2-A9FC-7612C24A94DB}" type="slidenum">
              <a:rPr lang="bg-BG" smtClean="0"/>
              <a:pPr/>
              <a:t>16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2059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786874" cy="928694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bg-BG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Основни данни за енергетиката на България</a:t>
            </a:r>
            <a:r>
              <a:rPr lang="en-US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/>
            </a:r>
            <a:br>
              <a:rPr lang="en-US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bg-BG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през последните 5 години – инсталирани мощности</a:t>
            </a:r>
            <a:endParaRPr lang="bg-BG" sz="18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42910" y="1357298"/>
          <a:ext cx="7929618" cy="3895725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571900"/>
                <a:gridCol w="857256"/>
                <a:gridCol w="857256"/>
                <a:gridCol w="857256"/>
                <a:gridCol w="857256"/>
                <a:gridCol w="928694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latin typeface="Calibri" pitchFamily="34" charset="0"/>
                        </a:rPr>
                        <a:t>Вид ЕЦ / </a:t>
                      </a:r>
                      <a:r>
                        <a:rPr lang="ru-RU" sz="1800" u="none" strike="noStrike" dirty="0" err="1">
                          <a:latin typeface="Calibri" pitchFamily="34" charset="0"/>
                        </a:rPr>
                        <a:t>Инсталирана</a:t>
                      </a:r>
                      <a:r>
                        <a:rPr lang="ru-RU" sz="1800" u="none" strike="noStrike" dirty="0">
                          <a:latin typeface="Calibri" pitchFamily="34" charset="0"/>
                        </a:rPr>
                        <a:t> </a:t>
                      </a:r>
                      <a:r>
                        <a:rPr lang="ru-RU" sz="1800" u="none" strike="noStrike" dirty="0" err="1" smtClean="0">
                          <a:latin typeface="Calibri" pitchFamily="34" charset="0"/>
                        </a:rPr>
                        <a:t>мощност</a:t>
                      </a:r>
                      <a:r>
                        <a:rPr lang="ru-RU" sz="1800" u="none" strike="noStrike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800" u="none" strike="noStrike" dirty="0" smtClean="0">
                          <a:latin typeface="Calibri" pitchFamily="34" charset="0"/>
                        </a:rPr>
                        <a:t>(</a:t>
                      </a:r>
                      <a:r>
                        <a:rPr lang="ru-RU" sz="1800" u="none" strike="noStrike" dirty="0" smtClean="0">
                          <a:latin typeface="Calibri" pitchFamily="34" charset="0"/>
                        </a:rPr>
                        <a:t>MW</a:t>
                      </a:r>
                      <a:r>
                        <a:rPr lang="en-US" sz="1800" u="none" strike="noStrike" dirty="0" smtClean="0">
                          <a:latin typeface="Calibri" pitchFamily="34" charset="0"/>
                        </a:rPr>
                        <a:t>)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 dirty="0">
                          <a:latin typeface="Calibri" pitchFamily="34" charset="0"/>
                        </a:rPr>
                        <a:t>2 011</a:t>
                      </a:r>
                      <a:endParaRPr lang="bg-BG" sz="1800" b="1" i="0" u="none" strike="noStrike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 dirty="0">
                          <a:latin typeface="Calibri" pitchFamily="34" charset="0"/>
                        </a:rPr>
                        <a:t>2 012</a:t>
                      </a:r>
                      <a:endParaRPr lang="bg-BG" sz="1800" b="1" i="0" u="none" strike="noStrike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 dirty="0">
                          <a:latin typeface="Calibri" pitchFamily="34" charset="0"/>
                        </a:rPr>
                        <a:t>2 013</a:t>
                      </a:r>
                      <a:endParaRPr lang="bg-BG" sz="1800" b="1" i="0" u="none" strike="noStrike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 dirty="0">
                          <a:latin typeface="Calibri" pitchFamily="34" charset="0"/>
                        </a:rPr>
                        <a:t>2 014</a:t>
                      </a:r>
                      <a:endParaRPr lang="bg-BG" sz="1800" b="1" i="0" u="none" strike="noStrike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 dirty="0">
                          <a:latin typeface="Calibri" pitchFamily="34" charset="0"/>
                        </a:rPr>
                        <a:t>2 015</a:t>
                      </a:r>
                      <a:endParaRPr lang="bg-BG" sz="1800" b="1" i="0" u="none" strike="noStrike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bg-BG" sz="1800" u="none" strike="noStrike" dirty="0">
                          <a:latin typeface="Calibri" pitchFamily="34" charset="0"/>
                        </a:rPr>
                        <a:t>АЕЦ</a:t>
                      </a:r>
                      <a:endParaRPr lang="bg-BG" sz="18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>
                          <a:latin typeface="Calibri" pitchFamily="34" charset="0"/>
                        </a:rPr>
                        <a:t>2 000</a:t>
                      </a:r>
                      <a:endParaRPr lang="bg-BG" sz="18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 dirty="0">
                          <a:latin typeface="Calibri" pitchFamily="34" charset="0"/>
                        </a:rPr>
                        <a:t>2 000</a:t>
                      </a:r>
                      <a:endParaRPr lang="bg-BG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>
                          <a:latin typeface="Calibri" pitchFamily="34" charset="0"/>
                        </a:rPr>
                        <a:t>2 000</a:t>
                      </a:r>
                      <a:endParaRPr lang="bg-BG" sz="18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 dirty="0">
                          <a:latin typeface="Calibri" pitchFamily="34" charset="0"/>
                        </a:rPr>
                        <a:t>2 000</a:t>
                      </a:r>
                      <a:endParaRPr lang="bg-BG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>
                          <a:latin typeface="Calibri" pitchFamily="34" charset="0"/>
                        </a:rPr>
                        <a:t>2 000</a:t>
                      </a:r>
                      <a:endParaRPr lang="bg-BG" sz="18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bg-BG" sz="1800" u="none" strike="noStrike">
                          <a:latin typeface="Calibri" pitchFamily="34" charset="0"/>
                        </a:rPr>
                        <a:t>Кондензационни ЕЦ</a:t>
                      </a:r>
                      <a:endParaRPr lang="bg-BG" sz="1800" b="1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>
                          <a:latin typeface="Calibri" pitchFamily="34" charset="0"/>
                        </a:rPr>
                        <a:t>5 198</a:t>
                      </a:r>
                      <a:endParaRPr lang="bg-BG" sz="18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>
                          <a:latin typeface="Calibri" pitchFamily="34" charset="0"/>
                        </a:rPr>
                        <a:t>5 242</a:t>
                      </a:r>
                      <a:endParaRPr lang="bg-BG" sz="18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>
                          <a:latin typeface="Calibri" pitchFamily="34" charset="0"/>
                        </a:rPr>
                        <a:t>5 262</a:t>
                      </a:r>
                      <a:endParaRPr lang="bg-BG" sz="18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>
                          <a:latin typeface="Calibri" pitchFamily="34" charset="0"/>
                        </a:rPr>
                        <a:t>4 902</a:t>
                      </a:r>
                      <a:endParaRPr lang="bg-BG" sz="18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>
                          <a:latin typeface="Calibri" pitchFamily="34" charset="0"/>
                        </a:rPr>
                        <a:t>4 062</a:t>
                      </a:r>
                      <a:endParaRPr lang="bg-BG" sz="18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bg-BG" sz="1800" u="none" strike="noStrike">
                          <a:latin typeface="Calibri" pitchFamily="34" charset="0"/>
                        </a:rPr>
                        <a:t>Топлофикационни ЕЦ</a:t>
                      </a:r>
                      <a:endParaRPr lang="bg-BG" sz="1800" b="1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>
                          <a:latin typeface="Calibri" pitchFamily="34" charset="0"/>
                        </a:rPr>
                        <a:t>745</a:t>
                      </a:r>
                      <a:endParaRPr lang="bg-BG" sz="18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 dirty="0">
                          <a:latin typeface="Calibri" pitchFamily="34" charset="0"/>
                        </a:rPr>
                        <a:t>783</a:t>
                      </a:r>
                      <a:endParaRPr lang="bg-BG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>
                          <a:latin typeface="Calibri" pitchFamily="34" charset="0"/>
                        </a:rPr>
                        <a:t>783</a:t>
                      </a:r>
                      <a:endParaRPr lang="bg-BG" sz="18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>
                          <a:latin typeface="Calibri" pitchFamily="34" charset="0"/>
                        </a:rPr>
                        <a:t>818</a:t>
                      </a:r>
                      <a:endParaRPr lang="bg-BG" sz="18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>
                          <a:latin typeface="Calibri" pitchFamily="34" charset="0"/>
                        </a:rPr>
                        <a:t>780</a:t>
                      </a:r>
                      <a:endParaRPr lang="bg-BG" sz="18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bg-BG" sz="1800" u="none" strike="noStrike">
                          <a:latin typeface="Calibri" pitchFamily="34" charset="0"/>
                        </a:rPr>
                        <a:t>Заводски ЕЦ+КоГЕН</a:t>
                      </a:r>
                      <a:endParaRPr lang="bg-BG" sz="1800" b="1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>
                          <a:latin typeface="Calibri" pitchFamily="34" charset="0"/>
                        </a:rPr>
                        <a:t>459</a:t>
                      </a:r>
                      <a:endParaRPr lang="bg-BG" sz="18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>
                          <a:latin typeface="Calibri" pitchFamily="34" charset="0"/>
                        </a:rPr>
                        <a:t>863</a:t>
                      </a:r>
                      <a:endParaRPr lang="bg-BG" sz="18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>
                          <a:latin typeface="Calibri" pitchFamily="34" charset="0"/>
                        </a:rPr>
                        <a:t>866</a:t>
                      </a:r>
                      <a:endParaRPr lang="bg-BG" sz="18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>
                          <a:latin typeface="Calibri" pitchFamily="34" charset="0"/>
                        </a:rPr>
                        <a:t>865</a:t>
                      </a:r>
                      <a:endParaRPr lang="bg-BG" sz="18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>
                          <a:latin typeface="Calibri" pitchFamily="34" charset="0"/>
                        </a:rPr>
                        <a:t>864</a:t>
                      </a:r>
                      <a:endParaRPr lang="bg-BG" sz="18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bg-BG" sz="1800" u="none" strike="noStrike">
                          <a:latin typeface="Calibri" pitchFamily="34" charset="0"/>
                        </a:rPr>
                        <a:t>ВяЕЦ</a:t>
                      </a:r>
                      <a:endParaRPr lang="bg-BG" sz="1800" b="1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>
                          <a:latin typeface="Calibri" pitchFamily="34" charset="0"/>
                        </a:rPr>
                        <a:t>516</a:t>
                      </a:r>
                      <a:endParaRPr lang="bg-BG" sz="18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 dirty="0">
                          <a:latin typeface="Calibri" pitchFamily="34" charset="0"/>
                        </a:rPr>
                        <a:t>677</a:t>
                      </a:r>
                      <a:endParaRPr lang="bg-BG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>
                          <a:latin typeface="Calibri" pitchFamily="34" charset="0"/>
                        </a:rPr>
                        <a:t>684</a:t>
                      </a:r>
                      <a:endParaRPr lang="bg-BG" sz="18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>
                          <a:latin typeface="Calibri" pitchFamily="34" charset="0"/>
                        </a:rPr>
                        <a:t>701</a:t>
                      </a:r>
                      <a:endParaRPr lang="bg-BG" sz="18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>
                          <a:latin typeface="Calibri" pitchFamily="34" charset="0"/>
                        </a:rPr>
                        <a:t>701</a:t>
                      </a:r>
                      <a:endParaRPr lang="bg-BG" sz="18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bg-BG" sz="1800" u="none" strike="noStrike">
                          <a:latin typeface="Calibri" pitchFamily="34" charset="0"/>
                        </a:rPr>
                        <a:t>ФЕЦ</a:t>
                      </a:r>
                      <a:endParaRPr lang="bg-BG" sz="1800" b="1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>
                          <a:latin typeface="Calibri" pitchFamily="34" charset="0"/>
                        </a:rPr>
                        <a:t>154</a:t>
                      </a:r>
                      <a:endParaRPr lang="bg-BG" sz="18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>
                          <a:latin typeface="Calibri" pitchFamily="34" charset="0"/>
                        </a:rPr>
                        <a:t>1 013</a:t>
                      </a:r>
                      <a:endParaRPr lang="bg-BG" sz="18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>
                          <a:latin typeface="Calibri" pitchFamily="34" charset="0"/>
                        </a:rPr>
                        <a:t>1 036</a:t>
                      </a:r>
                      <a:endParaRPr lang="bg-BG" sz="18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>
                          <a:latin typeface="Calibri" pitchFamily="34" charset="0"/>
                        </a:rPr>
                        <a:t>1 039</a:t>
                      </a:r>
                      <a:endParaRPr lang="bg-BG" sz="18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>
                          <a:latin typeface="Calibri" pitchFamily="34" charset="0"/>
                        </a:rPr>
                        <a:t>1 041</a:t>
                      </a:r>
                      <a:endParaRPr lang="bg-BG" sz="18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bg-BG" sz="1800" u="none" strike="noStrike">
                          <a:latin typeface="Calibri" pitchFamily="34" charset="0"/>
                        </a:rPr>
                        <a:t>Биомаса</a:t>
                      </a:r>
                      <a:endParaRPr lang="bg-BG" sz="1800" b="1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>
                          <a:latin typeface="Calibri" pitchFamily="34" charset="0"/>
                        </a:rPr>
                        <a:t>4</a:t>
                      </a:r>
                      <a:endParaRPr lang="bg-BG" sz="18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>
                          <a:latin typeface="Calibri" pitchFamily="34" charset="0"/>
                        </a:rPr>
                        <a:t>23</a:t>
                      </a:r>
                      <a:endParaRPr lang="bg-BG" sz="18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>
                          <a:latin typeface="Calibri" pitchFamily="34" charset="0"/>
                        </a:rPr>
                        <a:t>38</a:t>
                      </a:r>
                      <a:endParaRPr lang="bg-BG" sz="18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>
                          <a:latin typeface="Calibri" pitchFamily="34" charset="0"/>
                        </a:rPr>
                        <a:t>47</a:t>
                      </a:r>
                      <a:endParaRPr lang="bg-BG" sz="18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>
                          <a:latin typeface="Calibri" pitchFamily="34" charset="0"/>
                        </a:rPr>
                        <a:t>64</a:t>
                      </a:r>
                      <a:endParaRPr lang="bg-BG" sz="18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bg-BG" sz="1800" u="none" strike="noStrike">
                          <a:latin typeface="Calibri" pitchFamily="34" charset="0"/>
                        </a:rPr>
                        <a:t>ВЕЦ</a:t>
                      </a:r>
                      <a:endParaRPr lang="bg-BG" sz="1800" b="1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>
                          <a:latin typeface="Calibri" pitchFamily="34" charset="0"/>
                        </a:rPr>
                        <a:t>3 151</a:t>
                      </a:r>
                      <a:endParaRPr lang="bg-BG" sz="18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>
                          <a:latin typeface="Calibri" pitchFamily="34" charset="0"/>
                        </a:rPr>
                        <a:t>3 161</a:t>
                      </a:r>
                      <a:endParaRPr lang="bg-BG" sz="18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>
                          <a:latin typeface="Calibri" pitchFamily="34" charset="0"/>
                        </a:rPr>
                        <a:t>3 184</a:t>
                      </a:r>
                      <a:endParaRPr lang="bg-BG" sz="18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>
                          <a:latin typeface="Calibri" pitchFamily="34" charset="0"/>
                        </a:rPr>
                        <a:t>3 191</a:t>
                      </a:r>
                      <a:endParaRPr lang="bg-BG" sz="18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>
                          <a:latin typeface="Calibri" pitchFamily="34" charset="0"/>
                        </a:rPr>
                        <a:t>3 198</a:t>
                      </a:r>
                      <a:endParaRPr lang="bg-BG" sz="18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bg-BG" sz="1800" u="none" strike="noStrike" dirty="0">
                          <a:latin typeface="Calibri" pitchFamily="34" charset="0"/>
                        </a:rPr>
                        <a:t>ОБЩО</a:t>
                      </a:r>
                      <a:endParaRPr lang="bg-BG" sz="18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 dirty="0">
                          <a:latin typeface="Calibri" pitchFamily="34" charset="0"/>
                        </a:rPr>
                        <a:t>12 228</a:t>
                      </a:r>
                      <a:endParaRPr lang="bg-BG" sz="18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 dirty="0">
                          <a:latin typeface="Calibri" pitchFamily="34" charset="0"/>
                        </a:rPr>
                        <a:t>13 762</a:t>
                      </a:r>
                      <a:endParaRPr lang="bg-BG" sz="18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 dirty="0">
                          <a:latin typeface="Calibri" pitchFamily="34" charset="0"/>
                        </a:rPr>
                        <a:t>13 854</a:t>
                      </a:r>
                      <a:endParaRPr lang="bg-BG" sz="18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 dirty="0">
                          <a:latin typeface="Calibri" pitchFamily="34" charset="0"/>
                        </a:rPr>
                        <a:t>13 563</a:t>
                      </a:r>
                      <a:endParaRPr lang="bg-BG" sz="18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g-BG" sz="1800" u="none" strike="noStrike" dirty="0">
                          <a:latin typeface="Calibri" pitchFamily="34" charset="0"/>
                        </a:rPr>
                        <a:t>12 711</a:t>
                      </a:r>
                      <a:endParaRPr lang="bg-BG" sz="18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0562-398C-45E2-A9FC-7612C24A94DB}" type="slidenum">
              <a:rPr lang="bg-BG" smtClean="0"/>
              <a:pPr/>
              <a:t>2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14282" y="500042"/>
            <a:ext cx="8786874" cy="857256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bg-BG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Основни данни за енергетиката на България</a:t>
            </a:r>
            <a:r>
              <a:rPr lang="en-US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/>
            </a:r>
            <a:br>
              <a:rPr lang="en-US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bg-BG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през последните 5 години</a:t>
            </a:r>
            <a:r>
              <a:rPr lang="en-US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bg-BG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– производство, потребление, износ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28598" y="1397000"/>
          <a:ext cx="8358245" cy="3600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8890"/>
                <a:gridCol w="1214446"/>
                <a:gridCol w="1214446"/>
                <a:gridCol w="1143008"/>
                <a:gridCol w="1143008"/>
                <a:gridCol w="1214447"/>
              </a:tblGrid>
              <a:tr h="12300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>
                          <a:latin typeface="Calibri"/>
                          <a:ea typeface="Times New Roman"/>
                          <a:cs typeface="Times New Roman"/>
                        </a:rPr>
                        <a:t>Година</a:t>
                      </a:r>
                      <a:endParaRPr lang="bg-BG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1">
                          <a:latin typeface="Calibri"/>
                          <a:ea typeface="Times New Roman"/>
                          <a:cs typeface="Times New Roman"/>
                        </a:rPr>
                        <a:t>2011</a:t>
                      </a:r>
                      <a:endParaRPr lang="bg-BG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1">
                          <a:latin typeface="Calibri"/>
                          <a:ea typeface="Times New Roman"/>
                          <a:cs typeface="Times New Roman"/>
                        </a:rPr>
                        <a:t>2012</a:t>
                      </a:r>
                      <a:endParaRPr lang="bg-BG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1">
                          <a:latin typeface="Calibri"/>
                          <a:ea typeface="Times New Roman"/>
                          <a:cs typeface="Times New Roman"/>
                        </a:rPr>
                        <a:t>2013</a:t>
                      </a:r>
                      <a:endParaRPr lang="bg-BG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1">
                          <a:latin typeface="Calibri"/>
                          <a:ea typeface="Times New Roman"/>
                          <a:cs typeface="Times New Roman"/>
                        </a:rPr>
                        <a:t>2014</a:t>
                      </a:r>
                      <a:endParaRPr lang="bg-BG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1">
                          <a:latin typeface="Calibri"/>
                          <a:ea typeface="Times New Roman"/>
                          <a:cs typeface="Times New Roman"/>
                        </a:rPr>
                        <a:t>2015</a:t>
                      </a:r>
                      <a:endParaRPr lang="bg-BG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7899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>
                          <a:latin typeface="Calibri"/>
                          <a:ea typeface="Times New Roman"/>
                          <a:cs typeface="Times New Roman"/>
                        </a:rPr>
                        <a:t>Брутно </a:t>
                      </a:r>
                      <a:r>
                        <a:rPr lang="bg-BG" sz="1600" b="1" dirty="0" smtClean="0">
                          <a:latin typeface="Calibri"/>
                          <a:ea typeface="Times New Roman"/>
                          <a:cs typeface="Times New Roman"/>
                        </a:rPr>
                        <a:t>производство</a:t>
                      </a:r>
                      <a:r>
                        <a:rPr lang="bg-BG" sz="1600" b="1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="1" dirty="0" smtClean="0">
                          <a:latin typeface="Calibri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bg-BG" sz="1600" b="1" dirty="0" err="1" smtClean="0">
                          <a:latin typeface="Calibri"/>
                          <a:ea typeface="Times New Roman"/>
                          <a:cs typeface="Times New Roman"/>
                        </a:rPr>
                        <a:t>MWh</a:t>
                      </a:r>
                      <a:r>
                        <a:rPr lang="en-US" sz="1600" b="1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bg-BG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50 699 </a:t>
                      </a:r>
                      <a:r>
                        <a:rPr lang="bg-BG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615</a:t>
                      </a:r>
                      <a:endParaRPr lang="bg-BG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47 196 </a:t>
                      </a:r>
                      <a:r>
                        <a:rPr lang="bg-BG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043</a:t>
                      </a:r>
                      <a:endParaRPr lang="bg-BG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43 649 </a:t>
                      </a:r>
                      <a:r>
                        <a:rPr lang="bg-BG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697</a:t>
                      </a:r>
                      <a:endParaRPr lang="bg-BG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47 408 </a:t>
                      </a:r>
                      <a:r>
                        <a:rPr lang="bg-BG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113</a:t>
                      </a:r>
                      <a:endParaRPr lang="bg-BG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49 233 </a:t>
                      </a:r>
                      <a:r>
                        <a:rPr lang="bg-BG" sz="16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056</a:t>
                      </a:r>
                      <a:endParaRPr lang="bg-BG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7899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>
                          <a:latin typeface="Calibri"/>
                          <a:ea typeface="Times New Roman"/>
                          <a:cs typeface="Times New Roman"/>
                        </a:rPr>
                        <a:t>Брутно </a:t>
                      </a:r>
                      <a:r>
                        <a:rPr lang="bg-BG" sz="1600" b="1" dirty="0" smtClean="0">
                          <a:latin typeface="Calibri"/>
                          <a:ea typeface="Times New Roman"/>
                          <a:cs typeface="Times New Roman"/>
                        </a:rPr>
                        <a:t>потребление</a:t>
                      </a:r>
                      <a:r>
                        <a:rPr lang="bg-BG" sz="1600" b="1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="1" dirty="0" smtClean="0">
                          <a:latin typeface="Calibri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bg-BG" sz="1600" b="1" dirty="0" err="1" smtClean="0">
                          <a:latin typeface="Calibri"/>
                          <a:ea typeface="Times New Roman"/>
                          <a:cs typeface="Times New Roman"/>
                        </a:rPr>
                        <a:t>MWh</a:t>
                      </a:r>
                      <a:r>
                        <a:rPr lang="en-US" sz="1600" b="1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bg-BG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>
                          <a:latin typeface="Calibri"/>
                          <a:ea typeface="Times New Roman"/>
                          <a:cs typeface="Times New Roman"/>
                        </a:rPr>
                        <a:t>38 788 </a:t>
                      </a:r>
                      <a:r>
                        <a:rPr lang="bg-BG" sz="1600" b="1" dirty="0" smtClean="0">
                          <a:latin typeface="Calibri"/>
                          <a:ea typeface="Times New Roman"/>
                          <a:cs typeface="Times New Roman"/>
                        </a:rPr>
                        <a:t>512</a:t>
                      </a:r>
                      <a:endParaRPr lang="bg-BG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>
                          <a:latin typeface="Calibri"/>
                          <a:ea typeface="Times New Roman"/>
                          <a:cs typeface="Times New Roman"/>
                        </a:rPr>
                        <a:t>37 748 </a:t>
                      </a:r>
                      <a:r>
                        <a:rPr lang="bg-BG" sz="1600" b="1" dirty="0" smtClean="0">
                          <a:latin typeface="Calibri"/>
                          <a:ea typeface="Times New Roman"/>
                          <a:cs typeface="Times New Roman"/>
                        </a:rPr>
                        <a:t>937</a:t>
                      </a:r>
                      <a:endParaRPr lang="bg-BG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>
                          <a:latin typeface="Calibri"/>
                          <a:ea typeface="Times New Roman"/>
                          <a:cs typeface="Times New Roman"/>
                        </a:rPr>
                        <a:t>36 381 </a:t>
                      </a:r>
                      <a:r>
                        <a:rPr lang="bg-BG" sz="1600" b="1" dirty="0" smtClean="0">
                          <a:latin typeface="Calibri"/>
                          <a:ea typeface="Times New Roman"/>
                          <a:cs typeface="Times New Roman"/>
                        </a:rPr>
                        <a:t>306</a:t>
                      </a:r>
                      <a:endParaRPr lang="bg-BG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>
                          <a:latin typeface="Calibri"/>
                          <a:ea typeface="Times New Roman"/>
                          <a:cs typeface="Times New Roman"/>
                        </a:rPr>
                        <a:t>37 069 </a:t>
                      </a:r>
                      <a:r>
                        <a:rPr lang="bg-BG" sz="1600" b="1" dirty="0" smtClean="0">
                          <a:latin typeface="Calibri"/>
                          <a:ea typeface="Times New Roman"/>
                          <a:cs typeface="Times New Roman"/>
                        </a:rPr>
                        <a:t>300</a:t>
                      </a:r>
                      <a:endParaRPr lang="bg-BG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>
                          <a:latin typeface="Calibri"/>
                          <a:ea typeface="Times New Roman"/>
                          <a:cs typeface="Times New Roman"/>
                        </a:rPr>
                        <a:t>37 958 </a:t>
                      </a:r>
                      <a:r>
                        <a:rPr lang="bg-BG" sz="1600" b="1" dirty="0" smtClean="0">
                          <a:latin typeface="Calibri"/>
                          <a:ea typeface="Times New Roman"/>
                          <a:cs typeface="Times New Roman"/>
                        </a:rPr>
                        <a:t>375</a:t>
                      </a:r>
                      <a:endParaRPr lang="bg-BG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7899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 smtClean="0">
                          <a:latin typeface="Calibri"/>
                          <a:ea typeface="Times New Roman"/>
                          <a:cs typeface="Times New Roman"/>
                        </a:rPr>
                        <a:t>Износ</a:t>
                      </a:r>
                      <a:endParaRPr lang="en-US" sz="1600" b="1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Calibri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bg-BG" sz="1600" b="1" dirty="0" err="1" smtClean="0">
                          <a:latin typeface="Calibri"/>
                          <a:ea typeface="Times New Roman"/>
                          <a:cs typeface="Times New Roman"/>
                        </a:rPr>
                        <a:t>MWh</a:t>
                      </a:r>
                      <a:r>
                        <a:rPr lang="en-US" sz="1600" b="1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bg-BG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>
                          <a:latin typeface="Calibri"/>
                          <a:ea typeface="Times New Roman"/>
                          <a:cs typeface="Times New Roman"/>
                        </a:rPr>
                        <a:t>10 661 </a:t>
                      </a:r>
                      <a:r>
                        <a:rPr lang="bg-BG" sz="1600" b="1" dirty="0" smtClean="0">
                          <a:latin typeface="Calibri"/>
                          <a:ea typeface="Times New Roman"/>
                          <a:cs typeface="Times New Roman"/>
                        </a:rPr>
                        <a:t>012</a:t>
                      </a:r>
                      <a:endParaRPr lang="bg-BG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>
                          <a:latin typeface="Calibri"/>
                          <a:ea typeface="Times New Roman"/>
                          <a:cs typeface="Times New Roman"/>
                        </a:rPr>
                        <a:t>8 307 </a:t>
                      </a:r>
                      <a:r>
                        <a:rPr lang="bg-BG" sz="1600" b="1" dirty="0" smtClean="0">
                          <a:latin typeface="Calibri"/>
                          <a:ea typeface="Times New Roman"/>
                          <a:cs typeface="Times New Roman"/>
                        </a:rPr>
                        <a:t>596</a:t>
                      </a:r>
                      <a:endParaRPr lang="bg-BG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>
                          <a:latin typeface="Calibri"/>
                          <a:ea typeface="Times New Roman"/>
                          <a:cs typeface="Times New Roman"/>
                        </a:rPr>
                        <a:t>6 180 </a:t>
                      </a:r>
                      <a:r>
                        <a:rPr lang="bg-BG" sz="1600" b="1" dirty="0" smtClean="0">
                          <a:latin typeface="Calibri"/>
                          <a:ea typeface="Times New Roman"/>
                          <a:cs typeface="Times New Roman"/>
                        </a:rPr>
                        <a:t>547</a:t>
                      </a:r>
                      <a:endParaRPr lang="bg-BG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>
                          <a:latin typeface="Calibri"/>
                          <a:ea typeface="Times New Roman"/>
                          <a:cs typeface="Times New Roman"/>
                        </a:rPr>
                        <a:t>9 455 </a:t>
                      </a:r>
                      <a:r>
                        <a:rPr lang="bg-BG" sz="1600" b="1" dirty="0" smtClean="0">
                          <a:latin typeface="Calibri"/>
                          <a:ea typeface="Times New Roman"/>
                          <a:cs typeface="Times New Roman"/>
                        </a:rPr>
                        <a:t>199</a:t>
                      </a:r>
                      <a:endParaRPr lang="bg-BG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>
                          <a:latin typeface="Calibri"/>
                          <a:ea typeface="Times New Roman"/>
                          <a:cs typeface="Times New Roman"/>
                        </a:rPr>
                        <a:t>10 464 </a:t>
                      </a:r>
                      <a:r>
                        <a:rPr lang="bg-BG" sz="1600" b="1" dirty="0" smtClean="0">
                          <a:latin typeface="Calibri"/>
                          <a:ea typeface="Times New Roman"/>
                          <a:cs typeface="Times New Roman"/>
                        </a:rPr>
                        <a:t>889</a:t>
                      </a:r>
                      <a:endParaRPr lang="bg-BG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0562-398C-45E2-A9FC-7612C24A94DB}" type="slidenum">
              <a:rPr lang="bg-BG" smtClean="0"/>
              <a:pPr/>
              <a:t>3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14282" y="0"/>
            <a:ext cx="8786874" cy="857256"/>
          </a:xfrm>
        </p:spPr>
        <p:txBody>
          <a:bodyPr>
            <a:noAutofit/>
            <a:scene3d>
              <a:camera prst="orthographicFront"/>
              <a:lightRig rig="soft" dir="t"/>
            </a:scene3d>
            <a:sp3d prstMaterial="softEdge"/>
          </a:bodyPr>
          <a:lstStyle/>
          <a:p>
            <a:pPr algn="ctr"/>
            <a:r>
              <a:rPr lang="bg-BG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Основни данни за енергетиката на България</a:t>
            </a:r>
            <a:r>
              <a:rPr lang="en-US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/>
            </a:r>
            <a:br>
              <a:rPr lang="en-US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bg-BG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през последните 5 години</a:t>
            </a:r>
            <a:r>
              <a:rPr lang="en-US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bg-BG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– източници на електроенергия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85720" y="857232"/>
          <a:ext cx="8572559" cy="3639766"/>
        </p:xfrm>
        <a:graphic>
          <a:graphicData uri="http://schemas.openxmlformats.org/drawingml/2006/table">
            <a:tbl>
              <a:tblPr/>
              <a:tblGrid>
                <a:gridCol w="2147429"/>
                <a:gridCol w="855843"/>
                <a:gridCol w="429183"/>
                <a:gridCol w="855843"/>
                <a:gridCol w="429183"/>
                <a:gridCol w="855843"/>
                <a:gridCol w="429183"/>
                <a:gridCol w="855843"/>
                <a:gridCol w="429183"/>
                <a:gridCol w="855843"/>
                <a:gridCol w="429183"/>
              </a:tblGrid>
              <a:tr h="2449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Година</a:t>
                      </a:r>
                      <a:endParaRPr lang="bg-BG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b="1">
                          <a:latin typeface="Calibri"/>
                          <a:ea typeface="Times New Roman"/>
                          <a:cs typeface="Times New Roman"/>
                        </a:rPr>
                        <a:t>2011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b="1" dirty="0">
                          <a:latin typeface="Calibri"/>
                          <a:ea typeface="Times New Roman"/>
                          <a:cs typeface="Times New Roman"/>
                        </a:rPr>
                        <a:t>2012</a:t>
                      </a:r>
                      <a:endParaRPr lang="bg-BG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b="1">
                          <a:latin typeface="Calibri"/>
                          <a:ea typeface="Times New Roman"/>
                          <a:cs typeface="Times New Roman"/>
                        </a:rPr>
                        <a:t>2013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b="1">
                          <a:latin typeface="Calibri"/>
                          <a:ea typeface="Times New Roman"/>
                          <a:cs typeface="Times New Roman"/>
                        </a:rPr>
                        <a:t>2014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b="1">
                          <a:latin typeface="Calibri"/>
                          <a:ea typeface="Times New Roman"/>
                          <a:cs typeface="Times New Roman"/>
                        </a:rPr>
                        <a:t>2015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4898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b="1">
                          <a:latin typeface="Calibri"/>
                          <a:ea typeface="Times New Roman"/>
                          <a:cs typeface="Times New Roman"/>
                        </a:rPr>
                        <a:t>Производство на електрическа енергия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MWh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MWh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MWh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MWh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MWh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2449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b="1">
                          <a:latin typeface="Calibri"/>
                          <a:ea typeface="Times New Roman"/>
                          <a:cs typeface="Times New Roman"/>
                        </a:rPr>
                        <a:t>АЕЦ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16 314 190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32,2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15 784 796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33,4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14 170 303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32,5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15 865 683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33,5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15 380 811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31,2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49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b="1">
                          <a:latin typeface="Calibri"/>
                          <a:ea typeface="Times New Roman"/>
                          <a:cs typeface="Times New Roman"/>
                        </a:rPr>
                        <a:t>ТЕЦ на лигнитни въглища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22 943 006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45,3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19 944 550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42,3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17 311 699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39,7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18 832 714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39,7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21 735 836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44,1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49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b="1" dirty="0">
                          <a:latin typeface="Calibri"/>
                          <a:ea typeface="Times New Roman"/>
                          <a:cs typeface="Times New Roman"/>
                        </a:rPr>
                        <a:t>ТЕЦ на черни и кафяви въглища</a:t>
                      </a:r>
                      <a:endParaRPr lang="bg-BG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>
                          <a:latin typeface="Calibri"/>
                          <a:ea typeface="Times New Roman"/>
                          <a:cs typeface="Times New Roman"/>
                        </a:rPr>
                        <a:t>4 724 044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9,3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dirty="0">
                          <a:latin typeface="Calibri"/>
                          <a:ea typeface="Times New Roman"/>
                          <a:cs typeface="Times New Roman"/>
                        </a:rPr>
                        <a:t>3 103 498</a:t>
                      </a:r>
                      <a:endParaRPr lang="bg-BG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6,6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>
                          <a:latin typeface="Calibri"/>
                          <a:ea typeface="Times New Roman"/>
                          <a:cs typeface="Times New Roman"/>
                        </a:rPr>
                        <a:t>2 260 007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5,2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>
                          <a:latin typeface="Calibri"/>
                          <a:ea typeface="Times New Roman"/>
                          <a:cs typeface="Times New Roman"/>
                        </a:rPr>
                        <a:t>2 688 976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5,7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>
                          <a:latin typeface="Calibri"/>
                          <a:ea typeface="Times New Roman"/>
                          <a:cs typeface="Times New Roman"/>
                        </a:rPr>
                        <a:t>970 972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2,0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49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b="1">
                          <a:latin typeface="Calibri"/>
                          <a:ea typeface="Times New Roman"/>
                          <a:cs typeface="Times New Roman"/>
                        </a:rPr>
                        <a:t>ТЕЦ на газ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2 095 504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4,1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>
                          <a:latin typeface="Calibri"/>
                          <a:ea typeface="Times New Roman"/>
                          <a:cs typeface="Times New Roman"/>
                        </a:rPr>
                        <a:t>2 337 885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5,0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>
                          <a:latin typeface="Calibri"/>
                          <a:ea typeface="Times New Roman"/>
                          <a:cs typeface="Times New Roman"/>
                        </a:rPr>
                        <a:t>2 329 026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5,3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>
                          <a:latin typeface="Calibri"/>
                          <a:ea typeface="Times New Roman"/>
                          <a:cs typeface="Times New Roman"/>
                        </a:rPr>
                        <a:t>2 134 480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4,5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>
                          <a:latin typeface="Calibri"/>
                          <a:ea typeface="Times New Roman"/>
                          <a:cs typeface="Times New Roman"/>
                        </a:rPr>
                        <a:t>1 866 892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3,8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49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b="1">
                          <a:latin typeface="Calibri"/>
                          <a:ea typeface="Times New Roman"/>
                          <a:cs typeface="Times New Roman"/>
                        </a:rPr>
                        <a:t>ВЕЦ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>
                          <a:latin typeface="Calibri"/>
                          <a:ea typeface="Times New Roman"/>
                          <a:cs typeface="Times New Roman"/>
                        </a:rPr>
                        <a:t>3 687 051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7,3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>
                          <a:latin typeface="Calibri"/>
                          <a:ea typeface="Times New Roman"/>
                          <a:cs typeface="Times New Roman"/>
                        </a:rPr>
                        <a:t>3 974 388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8,4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>
                          <a:latin typeface="Calibri"/>
                          <a:ea typeface="Times New Roman"/>
                          <a:cs typeface="Times New Roman"/>
                        </a:rPr>
                        <a:t>4 788 680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11,0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>
                          <a:latin typeface="Calibri"/>
                          <a:ea typeface="Times New Roman"/>
                          <a:cs typeface="Times New Roman"/>
                        </a:rPr>
                        <a:t>5 164 831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10,9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>
                          <a:latin typeface="Calibri"/>
                          <a:ea typeface="Times New Roman"/>
                          <a:cs typeface="Times New Roman"/>
                        </a:rPr>
                        <a:t>6 212 522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12,6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49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b="1">
                          <a:latin typeface="Calibri"/>
                          <a:ea typeface="Times New Roman"/>
                          <a:cs typeface="Times New Roman"/>
                        </a:rPr>
                        <a:t>ВяЕЦ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>
                          <a:latin typeface="Calibri"/>
                          <a:ea typeface="Times New Roman"/>
                          <a:cs typeface="Times New Roman"/>
                        </a:rPr>
                        <a:t>833 485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1,6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>
                          <a:latin typeface="Calibri"/>
                          <a:ea typeface="Times New Roman"/>
                          <a:cs typeface="Times New Roman"/>
                        </a:rPr>
                        <a:t>1 217 884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2,6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>
                          <a:latin typeface="Calibri"/>
                          <a:ea typeface="Times New Roman"/>
                          <a:cs typeface="Times New Roman"/>
                        </a:rPr>
                        <a:t>1 371 155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3,1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>
                          <a:latin typeface="Calibri"/>
                          <a:ea typeface="Times New Roman"/>
                          <a:cs typeface="Times New Roman"/>
                        </a:rPr>
                        <a:t>1 330 680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2,8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>
                          <a:latin typeface="Calibri"/>
                          <a:ea typeface="Times New Roman"/>
                          <a:cs typeface="Times New Roman"/>
                        </a:rPr>
                        <a:t>1 468 304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3,0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49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b="1">
                          <a:latin typeface="Calibri"/>
                          <a:ea typeface="Times New Roman"/>
                          <a:cs typeface="Times New Roman"/>
                        </a:rPr>
                        <a:t>ФЕЦ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>
                          <a:latin typeface="Calibri"/>
                          <a:ea typeface="Times New Roman"/>
                          <a:cs typeface="Times New Roman"/>
                        </a:rPr>
                        <a:t>100 770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0,2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>
                          <a:latin typeface="Calibri"/>
                          <a:ea typeface="Times New Roman"/>
                          <a:cs typeface="Times New Roman"/>
                        </a:rPr>
                        <a:t>800 684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1,7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>
                          <a:latin typeface="Calibri"/>
                          <a:ea typeface="Times New Roman"/>
                          <a:cs typeface="Times New Roman"/>
                        </a:rPr>
                        <a:t>1 357 851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3,1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>
                          <a:latin typeface="Calibri"/>
                          <a:ea typeface="Times New Roman"/>
                          <a:cs typeface="Times New Roman"/>
                        </a:rPr>
                        <a:t>1 254 849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2,6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>
                          <a:latin typeface="Calibri"/>
                          <a:ea typeface="Times New Roman"/>
                          <a:cs typeface="Times New Roman"/>
                        </a:rPr>
                        <a:t>1 391 429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2,8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49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b="1">
                          <a:latin typeface="Calibri"/>
                          <a:ea typeface="Times New Roman"/>
                          <a:cs typeface="Times New Roman"/>
                        </a:rPr>
                        <a:t>Биомаса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1 571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0,003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31 658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0,07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60 977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0,14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135 899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0,29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206 291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0,42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34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b="1" dirty="0">
                          <a:latin typeface="Calibri"/>
                          <a:ea typeface="Times New Roman"/>
                          <a:cs typeface="Times New Roman"/>
                        </a:rPr>
                        <a:t>Брутно производство на електрическа енергия в </a:t>
                      </a:r>
                      <a:r>
                        <a:rPr lang="bg-BG" sz="1300" b="1" dirty="0" err="1">
                          <a:latin typeface="Calibri"/>
                          <a:ea typeface="Times New Roman"/>
                          <a:cs typeface="Times New Roman"/>
                        </a:rPr>
                        <a:t>РБългария</a:t>
                      </a:r>
                      <a:endParaRPr lang="bg-BG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b="1">
                          <a:latin typeface="Calibri"/>
                          <a:ea typeface="Times New Roman"/>
                          <a:cs typeface="Times New Roman"/>
                        </a:rPr>
                        <a:t>50 699 621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b="1" dirty="0">
                          <a:latin typeface="Calibri"/>
                          <a:ea typeface="Times New Roman"/>
                          <a:cs typeface="Times New Roman"/>
                        </a:rPr>
                        <a:t>47 195 344</a:t>
                      </a:r>
                      <a:endParaRPr lang="bg-BG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b="1">
                          <a:latin typeface="Calibri"/>
                          <a:ea typeface="Times New Roman"/>
                          <a:cs typeface="Times New Roman"/>
                        </a:rPr>
                        <a:t>43 649 699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b="1">
                          <a:latin typeface="Calibri"/>
                          <a:ea typeface="Times New Roman"/>
                          <a:cs typeface="Times New Roman"/>
                        </a:rPr>
                        <a:t>47 408 113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300" b="1">
                          <a:latin typeface="Calibri"/>
                          <a:ea typeface="Times New Roman"/>
                          <a:cs typeface="Times New Roman"/>
                        </a:rPr>
                        <a:t>49 233 057</a:t>
                      </a:r>
                      <a:endParaRPr lang="bg-BG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i="1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100%</a:t>
                      </a:r>
                      <a:endParaRPr lang="bg-BG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089" marR="250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hart 1"/>
          <p:cNvGraphicFramePr/>
          <p:nvPr/>
        </p:nvGraphicFramePr>
        <p:xfrm>
          <a:off x="149087" y="4500570"/>
          <a:ext cx="8994913" cy="1928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0562-398C-45E2-A9FC-7612C24A94DB}" type="slidenum">
              <a:rPr lang="bg-BG" smtClean="0"/>
              <a:pPr/>
              <a:t>4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9673" y="548680"/>
            <a:ext cx="784887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000" algn="just">
              <a:lnSpc>
                <a:spcPct val="150000"/>
              </a:lnSpc>
            </a:pPr>
            <a:r>
              <a:rPr lang="en-US" b="1" dirty="0" smtClean="0">
                <a:latin typeface="Calibri" panose="020F0502020204030204" pitchFamily="34" charset="0"/>
              </a:rPr>
              <a:t>	</a:t>
            </a:r>
            <a:r>
              <a:rPr lang="bg-BG" b="1" dirty="0" smtClean="0">
                <a:latin typeface="Calibri" panose="020F0502020204030204" pitchFamily="34" charset="0"/>
              </a:rPr>
              <a:t>Фосилните </a:t>
            </a:r>
            <a:r>
              <a:rPr lang="bg-BG" b="1" dirty="0">
                <a:latin typeface="Calibri" panose="020F0502020204030204" pitchFamily="34" charset="0"/>
              </a:rPr>
              <a:t>горива –въглища и газ  са източник на парникови газове и сероводороди ,като последните са с добив  около 1 тон </a:t>
            </a:r>
            <a:r>
              <a:rPr lang="bg-BG" b="1" dirty="0" smtClean="0">
                <a:latin typeface="Calibri" panose="020F0502020204030204" pitchFamily="34" charset="0"/>
              </a:rPr>
              <a:t>/</a:t>
            </a:r>
            <a:r>
              <a:rPr lang="en-US" b="1" dirty="0" smtClean="0">
                <a:latin typeface="Calibri" panose="020F0502020204030204" pitchFamily="34" charset="0"/>
              </a:rPr>
              <a:t>MWh </a:t>
            </a:r>
            <a:r>
              <a:rPr lang="bg-BG" b="1" dirty="0">
                <a:latin typeface="Calibri" panose="020F0502020204030204" pitchFamily="34" charset="0"/>
              </a:rPr>
              <a:t>. За една година всичките ТЕЦ в България отделят около 25 милиона </a:t>
            </a:r>
            <a:r>
              <a:rPr lang="en-US" b="1" dirty="0" smtClean="0">
                <a:latin typeface="Calibri" panose="020F0502020204030204" pitchFamily="34" charset="0"/>
              </a:rPr>
              <a:t>CO</a:t>
            </a:r>
            <a:r>
              <a:rPr lang="en-US" sz="900" b="1" dirty="0" smtClean="0">
                <a:latin typeface="Calibri" panose="020F0502020204030204" pitchFamily="34" charset="0"/>
              </a:rPr>
              <a:t>2</a:t>
            </a:r>
            <a:endParaRPr lang="en-US" b="1" dirty="0">
              <a:latin typeface="Calibri" panose="020F0502020204030204" pitchFamily="34" charset="0"/>
            </a:endParaRPr>
          </a:p>
          <a:p>
            <a:pPr marL="108000" algn="just">
              <a:lnSpc>
                <a:spcPct val="150000"/>
              </a:lnSpc>
            </a:pPr>
            <a:r>
              <a:rPr lang="en-US" b="1" dirty="0" smtClean="0">
                <a:latin typeface="Calibri" panose="020F0502020204030204" pitchFamily="34" charset="0"/>
              </a:rPr>
              <a:t>	</a:t>
            </a:r>
            <a:r>
              <a:rPr lang="bg-BG" b="1" dirty="0" smtClean="0">
                <a:latin typeface="Calibri" panose="020F0502020204030204" pitchFamily="34" charset="0"/>
              </a:rPr>
              <a:t>Влиянието </a:t>
            </a:r>
            <a:r>
              <a:rPr lang="bg-BG" b="1" dirty="0">
                <a:latin typeface="Calibri" panose="020F0502020204030204" pitchFamily="34" charset="0"/>
              </a:rPr>
              <a:t>на политиките за ограничаване на замърсяващите генериращи мощности по отношение на нашите </a:t>
            </a:r>
            <a:r>
              <a:rPr lang="bg-BG" b="1" dirty="0" smtClean="0">
                <a:latin typeface="Calibri" panose="020F0502020204030204" pitchFamily="34" charset="0"/>
              </a:rPr>
              <a:t>ТЕЦ </a:t>
            </a:r>
            <a:r>
              <a:rPr lang="bg-BG" b="1" dirty="0">
                <a:latin typeface="Calibri" panose="020F0502020204030204" pitchFamily="34" charset="0"/>
              </a:rPr>
              <a:t>поради това че този тип централи осигуряват межди 45% и 50% от производството на електрическа енергия у нас, тяхното бъдещо участие е ключово за анализа на националния енергиен комплекс.</a:t>
            </a:r>
            <a:endParaRPr lang="en-US" b="1" dirty="0">
              <a:latin typeface="Calibri" panose="020F0502020204030204" pitchFamily="34" charset="0"/>
            </a:endParaRPr>
          </a:p>
          <a:p>
            <a:pPr marL="108000" algn="just">
              <a:lnSpc>
                <a:spcPct val="150000"/>
              </a:lnSpc>
            </a:pPr>
            <a:r>
              <a:rPr lang="en-US" b="1" dirty="0" smtClean="0">
                <a:latin typeface="Calibri" panose="020F0502020204030204" pitchFamily="34" charset="0"/>
              </a:rPr>
              <a:t>	</a:t>
            </a:r>
            <a:r>
              <a:rPr lang="bg-BG" b="1" dirty="0" smtClean="0">
                <a:latin typeface="Calibri" panose="020F0502020204030204" pitchFamily="34" charset="0"/>
              </a:rPr>
              <a:t>Може </a:t>
            </a:r>
            <a:r>
              <a:rPr lang="bg-BG" b="1" dirty="0">
                <a:latin typeface="Calibri" panose="020F0502020204030204" pitchFamily="34" charset="0"/>
              </a:rPr>
              <a:t>да се прогнозира, че в периода до 2030 инсталираните мощности на </a:t>
            </a:r>
            <a:r>
              <a:rPr lang="bg-BG" b="1" dirty="0" smtClean="0">
                <a:latin typeface="Calibri" panose="020F0502020204030204" pitchFamily="34" charset="0"/>
              </a:rPr>
              <a:t>въглища</a:t>
            </a:r>
            <a:r>
              <a:rPr lang="en-US" b="1" dirty="0">
                <a:latin typeface="Calibri" panose="020F0502020204030204" pitchFamily="34" charset="0"/>
              </a:rPr>
              <a:t> </a:t>
            </a:r>
            <a:r>
              <a:rPr lang="bg-BG" b="1" dirty="0" smtClean="0">
                <a:latin typeface="Calibri" panose="020F0502020204030204" pitchFamily="34" charset="0"/>
              </a:rPr>
              <a:t>страната </a:t>
            </a:r>
            <a:r>
              <a:rPr lang="bg-BG" b="1" dirty="0">
                <a:latin typeface="Calibri" panose="020F0502020204030204" pitchFamily="34" charset="0"/>
              </a:rPr>
              <a:t>ще останат под 2000 МВт от сегашните около 4000 МВт, като голям брой от работещите сега блокове ще бъдат спирани последователно.</a:t>
            </a:r>
            <a:endParaRPr lang="en-US" b="1" dirty="0"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0562-398C-45E2-A9FC-7612C24A94DB}" type="slidenum">
              <a:rPr lang="bg-BG" smtClean="0"/>
              <a:pPr/>
              <a:t>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5135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14282" y="500042"/>
            <a:ext cx="8786874" cy="857256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bg-BG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Основни данни за ядрената енергетика по света</a:t>
            </a:r>
            <a:r>
              <a:rPr lang="en-US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/>
            </a:r>
            <a:br>
              <a:rPr lang="en-US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en-GB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– </a:t>
            </a:r>
            <a:r>
              <a:rPr lang="bg-BG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работещи ядрени блокове: </a:t>
            </a:r>
          </a:p>
        </p:txBody>
      </p:sp>
      <p:graphicFrame>
        <p:nvGraphicFramePr>
          <p:cNvPr id="7" name="Содержимое 7"/>
          <p:cNvGraphicFramePr>
            <a:graphicFrameLocks/>
          </p:cNvGraphicFramePr>
          <p:nvPr/>
        </p:nvGraphicFramePr>
        <p:xfrm>
          <a:off x="363538" y="1357298"/>
          <a:ext cx="8534400" cy="434181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65316"/>
                <a:gridCol w="1967697"/>
                <a:gridCol w="2901387"/>
              </a:tblGrid>
              <a:tr h="701208">
                <a:tc>
                  <a:txBody>
                    <a:bodyPr/>
                    <a:lstStyle/>
                    <a:p>
                      <a:pPr algn="ctr"/>
                      <a:r>
                        <a:rPr lang="ru-RU" sz="2000" baseline="0" dirty="0" smtClean="0">
                          <a:latin typeface="Calibri" pitchFamily="34" charset="0"/>
                        </a:rPr>
                        <a:t>Регион</a:t>
                      </a:r>
                      <a:endParaRPr lang="ru-RU" sz="2000" b="1" baseline="0" dirty="0">
                        <a:solidFill>
                          <a:srgbClr val="0052BA"/>
                        </a:solidFill>
                        <a:latin typeface="Calibri" pitchFamily="34" charset="0"/>
                      </a:endParaRPr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aseline="0" dirty="0" smtClean="0">
                          <a:latin typeface="Calibri" pitchFamily="34" charset="0"/>
                        </a:rPr>
                        <a:t>Кол-во блокове в експлоатация</a:t>
                      </a:r>
                      <a:endParaRPr lang="ru-RU" sz="2000" b="1" baseline="0" dirty="0">
                        <a:solidFill>
                          <a:srgbClr val="0052BA"/>
                        </a:solidFill>
                        <a:latin typeface="Calibri" pitchFamily="34" charset="0"/>
                      </a:endParaRPr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aseline="0" dirty="0" smtClean="0">
                          <a:latin typeface="Calibri" pitchFamily="34" charset="0"/>
                        </a:rPr>
                        <a:t>Обща мощност, МВт</a:t>
                      </a:r>
                      <a:endParaRPr lang="ru-RU" sz="2000" b="1" baseline="0" dirty="0">
                        <a:solidFill>
                          <a:srgbClr val="0052BA"/>
                        </a:solidFill>
                        <a:latin typeface="Calibri" pitchFamily="34" charset="0"/>
                      </a:endParaRPr>
                    </a:p>
                  </a:txBody>
                  <a:tcPr marT="45731" marB="45731"/>
                </a:tc>
              </a:tr>
              <a:tr h="43734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Calibri" pitchFamily="34" charset="0"/>
                        </a:rPr>
                        <a:t>Северна Америка</a:t>
                      </a:r>
                      <a:endParaRPr lang="ru-RU" sz="2000" b="1" dirty="0">
                        <a:latin typeface="Calibri" pitchFamily="34" charset="0"/>
                      </a:endParaRPr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libri" pitchFamily="34" charset="0"/>
                        </a:rPr>
                        <a:t>119</a:t>
                      </a:r>
                      <a:endParaRPr lang="ru-RU" sz="2000" b="1" dirty="0">
                        <a:latin typeface="Calibri" pitchFamily="34" charset="0"/>
                      </a:endParaRPr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libri" pitchFamily="34" charset="0"/>
                        </a:rPr>
                        <a:t>112060 </a:t>
                      </a:r>
                      <a:endParaRPr lang="ru-RU" sz="2000" b="1" dirty="0">
                        <a:latin typeface="Calibri" pitchFamily="34" charset="0"/>
                      </a:endParaRPr>
                    </a:p>
                  </a:txBody>
                  <a:tcPr marT="45731" marB="45731"/>
                </a:tc>
              </a:tr>
              <a:tr h="43734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Calibri" pitchFamily="34" charset="0"/>
                        </a:rPr>
                        <a:t>Западна Европа</a:t>
                      </a:r>
                      <a:endParaRPr lang="ru-RU" sz="2000" b="1" dirty="0">
                        <a:latin typeface="Calibri" pitchFamily="34" charset="0"/>
                      </a:endParaRPr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libri" pitchFamily="34" charset="0"/>
                        </a:rPr>
                        <a:t>118</a:t>
                      </a:r>
                      <a:endParaRPr lang="ru-RU" sz="2000" b="1" dirty="0">
                        <a:latin typeface="Calibri" pitchFamily="34" charset="0"/>
                      </a:endParaRPr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libri" pitchFamily="34" charset="0"/>
                        </a:rPr>
                        <a:t>113939</a:t>
                      </a:r>
                      <a:endParaRPr lang="ru-RU" sz="2000" b="1" dirty="0">
                        <a:latin typeface="Calibri" pitchFamily="34" charset="0"/>
                      </a:endParaRPr>
                    </a:p>
                  </a:txBody>
                  <a:tcPr marT="45731" marB="45731"/>
                </a:tc>
              </a:tr>
              <a:tr h="43734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Calibri" pitchFamily="34" charset="0"/>
                        </a:rPr>
                        <a:t>Азия - Далечния Изток</a:t>
                      </a:r>
                      <a:endParaRPr lang="ru-RU" sz="2000" b="1" dirty="0">
                        <a:latin typeface="Calibri" pitchFamily="34" charset="0"/>
                      </a:endParaRPr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libri" pitchFamily="34" charset="0"/>
                        </a:rPr>
                        <a:t>100</a:t>
                      </a:r>
                      <a:endParaRPr lang="ru-RU" sz="2000" b="1" dirty="0">
                        <a:latin typeface="Calibri" pitchFamily="34" charset="0"/>
                      </a:endParaRPr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libri" pitchFamily="34" charset="0"/>
                        </a:rPr>
                        <a:t>86848</a:t>
                      </a:r>
                      <a:endParaRPr lang="ru-RU" sz="2000" b="1" dirty="0">
                        <a:latin typeface="Calibri" pitchFamily="34" charset="0"/>
                      </a:endParaRPr>
                    </a:p>
                  </a:txBody>
                  <a:tcPr marT="45731" marB="45731"/>
                </a:tc>
              </a:tr>
              <a:tr h="51257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Calibri" pitchFamily="34" charset="0"/>
                        </a:rPr>
                        <a:t>Централна и Източна Европа</a:t>
                      </a:r>
                      <a:endParaRPr lang="ru-RU" sz="2000" b="1" dirty="0">
                        <a:latin typeface="Calibri" pitchFamily="34" charset="0"/>
                      </a:endParaRPr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libri" pitchFamily="34" charset="0"/>
                        </a:rPr>
                        <a:t>69</a:t>
                      </a:r>
                      <a:endParaRPr lang="ru-RU" sz="2000" b="1" dirty="0">
                        <a:latin typeface="Calibri" pitchFamily="34" charset="0"/>
                      </a:endParaRPr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libri" pitchFamily="34" charset="0"/>
                        </a:rPr>
                        <a:t>49528</a:t>
                      </a:r>
                      <a:endParaRPr lang="ru-RU" sz="2000" b="1" dirty="0">
                        <a:latin typeface="Calibri" pitchFamily="34" charset="0"/>
                      </a:endParaRPr>
                    </a:p>
                  </a:txBody>
                  <a:tcPr marT="45731" marB="45731"/>
                </a:tc>
              </a:tr>
              <a:tr h="50395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Calibri" pitchFamily="34" charset="0"/>
                        </a:rPr>
                        <a:t>Близкия Изток и Южна Азия</a:t>
                      </a:r>
                      <a:endParaRPr lang="ru-RU" sz="2000" b="1" dirty="0">
                        <a:latin typeface="Calibri" pitchFamily="34" charset="0"/>
                      </a:endParaRPr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libri" pitchFamily="34" charset="0"/>
                        </a:rPr>
                        <a:t>25</a:t>
                      </a:r>
                      <a:endParaRPr lang="ru-RU" sz="2000" b="1" dirty="0">
                        <a:latin typeface="Calibri" pitchFamily="34" charset="0"/>
                      </a:endParaRPr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libri" pitchFamily="34" charset="0"/>
                        </a:rPr>
                        <a:t>6948</a:t>
                      </a:r>
                      <a:endParaRPr lang="ru-RU" sz="2000" b="1" dirty="0">
                        <a:latin typeface="Calibri" pitchFamily="34" charset="0"/>
                      </a:endParaRPr>
                    </a:p>
                  </a:txBody>
                  <a:tcPr marT="45731" marB="45731"/>
                </a:tc>
              </a:tr>
              <a:tr h="43734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Calibri" pitchFamily="34" charset="0"/>
                        </a:rPr>
                        <a:t>Латинска Америка</a:t>
                      </a:r>
                      <a:endParaRPr lang="ru-RU" sz="2000" b="1" dirty="0">
                        <a:latin typeface="Calibri" pitchFamily="34" charset="0"/>
                      </a:endParaRPr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libri" pitchFamily="34" charset="0"/>
                        </a:rPr>
                        <a:t>6</a:t>
                      </a:r>
                      <a:endParaRPr lang="ru-RU" sz="2000" b="1" dirty="0">
                        <a:latin typeface="Calibri" pitchFamily="34" charset="0"/>
                      </a:endParaRPr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libri" pitchFamily="34" charset="0"/>
                        </a:rPr>
                        <a:t>4149</a:t>
                      </a:r>
                      <a:endParaRPr lang="ru-RU" sz="2000" b="1" dirty="0">
                        <a:latin typeface="Calibri" pitchFamily="34" charset="0"/>
                      </a:endParaRPr>
                    </a:p>
                  </a:txBody>
                  <a:tcPr marT="45731" marB="45731"/>
                </a:tc>
              </a:tr>
              <a:tr h="43734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Calibri" pitchFamily="34" charset="0"/>
                        </a:rPr>
                        <a:t>Африка</a:t>
                      </a:r>
                      <a:endParaRPr lang="ru-RU" sz="2000" b="1" dirty="0">
                        <a:latin typeface="Calibri" pitchFamily="34" charset="0"/>
                      </a:endParaRPr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libri" pitchFamily="34" charset="0"/>
                        </a:rPr>
                        <a:t>2</a:t>
                      </a:r>
                      <a:endParaRPr lang="ru-RU" sz="2000" b="1" dirty="0">
                        <a:latin typeface="Calibri" pitchFamily="34" charset="0"/>
                      </a:endParaRPr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libri" pitchFamily="34" charset="0"/>
                        </a:rPr>
                        <a:t>1860</a:t>
                      </a:r>
                      <a:endParaRPr lang="ru-RU" sz="2000" b="1" dirty="0">
                        <a:latin typeface="Calibri" pitchFamily="34" charset="0"/>
                      </a:endParaRPr>
                    </a:p>
                  </a:txBody>
                  <a:tcPr marT="45731" marB="45731"/>
                </a:tc>
              </a:tr>
              <a:tr h="437346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Общо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439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</a:txBody>
                  <a:tcPr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375 332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</a:txBody>
                  <a:tcPr marT="45731" marB="45731"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0562-398C-45E2-A9FC-7612C24A94DB}" type="slidenum">
              <a:rPr lang="bg-BG" smtClean="0"/>
              <a:pPr/>
              <a:t>6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14282" y="500042"/>
            <a:ext cx="8786874" cy="857256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bg-BG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Основни данни за ядрената енергетика по света</a:t>
            </a:r>
            <a:r>
              <a:rPr lang="en-US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/>
            </a:r>
            <a:br>
              <a:rPr lang="en-US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en-GB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– </a:t>
            </a:r>
            <a:r>
              <a:rPr lang="bg-BG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ядрени блокове в строеж: </a:t>
            </a:r>
          </a:p>
        </p:txBody>
      </p:sp>
      <p:graphicFrame>
        <p:nvGraphicFramePr>
          <p:cNvPr id="7" name="Содержимое 5"/>
          <p:cNvGraphicFramePr>
            <a:graphicFrameLocks/>
          </p:cNvGraphicFramePr>
          <p:nvPr/>
        </p:nvGraphicFramePr>
        <p:xfrm>
          <a:off x="2321703" y="1357298"/>
          <a:ext cx="4572032" cy="451168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94575"/>
                <a:gridCol w="2377457"/>
              </a:tblGrid>
              <a:tr h="37597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alibri" pitchFamily="34" charset="0"/>
                        </a:rPr>
                        <a:t>Страна</a:t>
                      </a:r>
                      <a:endParaRPr lang="ru-RU" sz="1800" b="1" dirty="0">
                        <a:latin typeface="Calibri" pitchFamily="34" charset="0"/>
                      </a:endParaRPr>
                    </a:p>
                  </a:txBody>
                  <a:tcPr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alibri" pitchFamily="34" charset="0"/>
                        </a:rPr>
                        <a:t>Кол</a:t>
                      </a:r>
                      <a:r>
                        <a:rPr lang="bg-BG" sz="1800" dirty="0" err="1" smtClean="0">
                          <a:latin typeface="Calibri" pitchFamily="34" charset="0"/>
                        </a:rPr>
                        <a:t>ичест</a:t>
                      </a:r>
                      <a:r>
                        <a:rPr lang="ru-RU" sz="1800" dirty="0" smtClean="0">
                          <a:latin typeface="Calibri" pitchFamily="34" charset="0"/>
                        </a:rPr>
                        <a:t>во блокове</a:t>
                      </a:r>
                      <a:endParaRPr lang="ru-RU" sz="1800" b="1" dirty="0">
                        <a:latin typeface="Calibri" pitchFamily="34" charset="0"/>
                      </a:endParaRPr>
                    </a:p>
                  </a:txBody>
                  <a:tcPr marT="45717" marB="45717"/>
                </a:tc>
              </a:tr>
              <a:tr h="375974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Calibri" pitchFamily="34" charset="0"/>
                        </a:rPr>
                        <a:t>Китай</a:t>
                      </a:r>
                      <a:endParaRPr lang="ru-RU" sz="1800" b="1" dirty="0">
                        <a:latin typeface="Calibri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alibri" pitchFamily="34" charset="0"/>
                        </a:rPr>
                        <a:t>28</a:t>
                      </a:r>
                      <a:endParaRPr lang="ru-RU" sz="1800" b="1" dirty="0">
                        <a:latin typeface="Calibri" pitchFamily="34" charset="0"/>
                      </a:endParaRPr>
                    </a:p>
                  </a:txBody>
                  <a:tcPr marT="45717" marB="45717"/>
                </a:tc>
              </a:tr>
              <a:tr h="375974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Calibri" pitchFamily="34" charset="0"/>
                        </a:rPr>
                        <a:t>Русия</a:t>
                      </a:r>
                      <a:endParaRPr lang="ru-RU" sz="1800" b="1" dirty="0">
                        <a:latin typeface="Calibri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alibri" pitchFamily="34" charset="0"/>
                        </a:rPr>
                        <a:t>8</a:t>
                      </a:r>
                      <a:endParaRPr lang="ru-RU" sz="1800" b="1" dirty="0">
                        <a:latin typeface="Calibri" pitchFamily="34" charset="0"/>
                      </a:endParaRPr>
                    </a:p>
                  </a:txBody>
                  <a:tcPr marT="45717" marB="45717"/>
                </a:tc>
              </a:tr>
              <a:tr h="375974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Calibri" pitchFamily="34" charset="0"/>
                        </a:rPr>
                        <a:t>Индия</a:t>
                      </a:r>
                      <a:endParaRPr lang="ru-RU" sz="1800" b="1" dirty="0">
                        <a:latin typeface="Calibri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alibri" pitchFamily="34" charset="0"/>
                        </a:rPr>
                        <a:t>6</a:t>
                      </a:r>
                      <a:endParaRPr lang="ru-RU" sz="1800" b="1" dirty="0">
                        <a:latin typeface="Calibri" pitchFamily="34" charset="0"/>
                      </a:endParaRPr>
                    </a:p>
                  </a:txBody>
                  <a:tcPr marT="45717" marB="45717"/>
                </a:tc>
              </a:tr>
              <a:tr h="375974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Calibri" pitchFamily="34" charset="0"/>
                        </a:rPr>
                        <a:t>Република</a:t>
                      </a:r>
                      <a:r>
                        <a:rPr lang="ru-RU" sz="1800" baseline="0" dirty="0" smtClean="0">
                          <a:latin typeface="Calibri" pitchFamily="34" charset="0"/>
                        </a:rPr>
                        <a:t> Корея</a:t>
                      </a:r>
                      <a:endParaRPr lang="ru-RU" sz="1800" b="1" dirty="0">
                        <a:latin typeface="Calibri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alibri" pitchFamily="34" charset="0"/>
                        </a:rPr>
                        <a:t>5</a:t>
                      </a:r>
                      <a:endParaRPr lang="ru-RU" sz="1800" b="1" dirty="0">
                        <a:latin typeface="Calibri" pitchFamily="34" charset="0"/>
                      </a:endParaRPr>
                    </a:p>
                  </a:txBody>
                  <a:tcPr marT="45717" marB="45717"/>
                </a:tc>
              </a:tr>
              <a:tr h="375974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Calibri" pitchFamily="34" charset="0"/>
                        </a:rPr>
                        <a:t>САЩ</a:t>
                      </a:r>
                      <a:endParaRPr lang="ru-RU" sz="1800" b="1" dirty="0">
                        <a:latin typeface="Calibri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alibri" pitchFamily="34" charset="0"/>
                        </a:rPr>
                        <a:t>5</a:t>
                      </a:r>
                      <a:endParaRPr lang="ru-RU" sz="1800" b="1" dirty="0">
                        <a:latin typeface="Calibri" pitchFamily="34" charset="0"/>
                      </a:endParaRPr>
                    </a:p>
                  </a:txBody>
                  <a:tcPr marT="45717" marB="45717"/>
                </a:tc>
              </a:tr>
              <a:tr h="375974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Calibri" pitchFamily="34" charset="0"/>
                        </a:rPr>
                        <a:t>Япония</a:t>
                      </a:r>
                      <a:endParaRPr lang="ru-RU" sz="1800" b="1" dirty="0">
                        <a:latin typeface="Calibri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alibri" pitchFamily="34" charset="0"/>
                        </a:rPr>
                        <a:t>2</a:t>
                      </a:r>
                      <a:endParaRPr lang="ru-RU" sz="1800" b="1" dirty="0">
                        <a:latin typeface="Calibri" pitchFamily="34" charset="0"/>
                      </a:endParaRPr>
                    </a:p>
                  </a:txBody>
                  <a:tcPr marT="45717" marB="45717"/>
                </a:tc>
              </a:tr>
              <a:tr h="375974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Calibri" pitchFamily="34" charset="0"/>
                        </a:rPr>
                        <a:t>Пакистан</a:t>
                      </a:r>
                      <a:endParaRPr lang="ru-RU" sz="1800" b="1" dirty="0">
                        <a:latin typeface="Calibri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alibri" pitchFamily="34" charset="0"/>
                        </a:rPr>
                        <a:t>2</a:t>
                      </a:r>
                      <a:endParaRPr lang="ru-RU" sz="1800" b="1" dirty="0">
                        <a:latin typeface="Calibri" pitchFamily="34" charset="0"/>
                      </a:endParaRPr>
                    </a:p>
                  </a:txBody>
                  <a:tcPr marT="45717" marB="45717"/>
                </a:tc>
              </a:tr>
              <a:tr h="375974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Calibri" pitchFamily="34" charset="0"/>
                        </a:rPr>
                        <a:t>Словакия</a:t>
                      </a:r>
                      <a:endParaRPr lang="ru-RU" sz="1800" b="1" dirty="0">
                        <a:latin typeface="Calibri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alibri" pitchFamily="34" charset="0"/>
                        </a:rPr>
                        <a:t>2</a:t>
                      </a:r>
                      <a:endParaRPr lang="ru-RU" sz="1800" b="1" dirty="0">
                        <a:latin typeface="Calibri" pitchFamily="34" charset="0"/>
                      </a:endParaRPr>
                    </a:p>
                  </a:txBody>
                  <a:tcPr marT="45717" marB="45717"/>
                </a:tc>
              </a:tr>
              <a:tr h="375974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Calibri" pitchFamily="34" charset="0"/>
                        </a:rPr>
                        <a:t>ОАЕ</a:t>
                      </a:r>
                      <a:endParaRPr lang="ru-RU" sz="1800" b="1" dirty="0">
                        <a:latin typeface="Calibri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alibri" pitchFamily="34" charset="0"/>
                        </a:rPr>
                        <a:t>2</a:t>
                      </a:r>
                      <a:endParaRPr lang="ru-RU" sz="1800" b="1" dirty="0">
                        <a:latin typeface="Calibri" pitchFamily="34" charset="0"/>
                      </a:endParaRPr>
                    </a:p>
                  </a:txBody>
                  <a:tcPr marT="45717" marB="45717"/>
                </a:tc>
              </a:tr>
              <a:tr h="375974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Calibri" pitchFamily="34" charset="0"/>
                        </a:rPr>
                        <a:t>Други страни</a:t>
                      </a:r>
                      <a:endParaRPr lang="ru-RU" sz="1800" b="1" dirty="0">
                        <a:latin typeface="Calibri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alibri" pitchFamily="34" charset="0"/>
                        </a:rPr>
                        <a:t>7</a:t>
                      </a:r>
                      <a:endParaRPr lang="ru-RU" sz="1800" b="1" dirty="0">
                        <a:latin typeface="Calibri" pitchFamily="34" charset="0"/>
                      </a:endParaRPr>
                    </a:p>
                  </a:txBody>
                  <a:tcPr marT="45717" marB="45717"/>
                </a:tc>
              </a:tr>
              <a:tr h="375974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Общо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67</a:t>
                      </a:r>
                      <a:endParaRPr lang="ru-RU" sz="1800" b="1" dirty="0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</a:txBody>
                  <a:tcPr marT="45717" marB="45717"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0562-398C-45E2-A9FC-7612C24A94DB}" type="slidenum">
              <a:rPr lang="bg-BG" smtClean="0"/>
              <a:pPr/>
              <a:t>7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Контейнер за съдържани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3500257"/>
              </p:ext>
            </p:extLst>
          </p:nvPr>
        </p:nvGraphicFramePr>
        <p:xfrm>
          <a:off x="214282" y="714356"/>
          <a:ext cx="8786874" cy="504759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786874"/>
              </a:tblGrid>
              <a:tr h="578118">
                <a:tc>
                  <a:txBody>
                    <a:bodyPr/>
                    <a:lstStyle/>
                    <a:p>
                      <a:r>
                        <a:rPr lang="bg-BG" sz="1600" b="0" kern="1200" dirty="0" smtClean="0">
                          <a:latin typeface="Calibri" pitchFamily="34" charset="0"/>
                        </a:rPr>
                        <a:t>С ПМС № 9 от </a:t>
                      </a:r>
                      <a:r>
                        <a:rPr lang="bg-BG" sz="1600" b="0" u="sng" kern="1200" dirty="0" smtClean="0">
                          <a:latin typeface="Calibri" pitchFamily="34" charset="0"/>
                          <a:hlinkClick r:id="rId3" tooltip="20 март"/>
                        </a:rPr>
                        <a:t>20 март</a:t>
                      </a:r>
                      <a:r>
                        <a:rPr lang="bg-BG" sz="1600" b="0" u="sng" kern="1200" dirty="0" smtClean="0">
                          <a:latin typeface="Calibri" pitchFamily="34" charset="0"/>
                        </a:rPr>
                        <a:t> </a:t>
                      </a:r>
                      <a:r>
                        <a:rPr lang="bg-BG" sz="1600" b="0" u="sng" kern="1200" dirty="0" smtClean="0">
                          <a:latin typeface="Calibri" pitchFamily="34" charset="0"/>
                          <a:hlinkClick r:id="rId4" tooltip="1981"/>
                        </a:rPr>
                        <a:t>1981</a:t>
                      </a:r>
                      <a:r>
                        <a:rPr kumimoji="0" lang="bg-BG" sz="1600" b="0" u="sng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  <a:hlinkClick r:id="rId4" tooltip="1981"/>
                        </a:rPr>
                        <a:t> год. </a:t>
                      </a:r>
                      <a:r>
                        <a:rPr lang="bg-BG" sz="1600" b="0" kern="1200" dirty="0" smtClean="0">
                          <a:latin typeface="Calibri" pitchFamily="34" charset="0"/>
                        </a:rPr>
                        <a:t>площадка </a:t>
                      </a:r>
                      <a:r>
                        <a:rPr lang="en-US" sz="1600" b="0" kern="1200" dirty="0" smtClean="0">
                          <a:latin typeface="Calibri" pitchFamily="34" charset="0"/>
                        </a:rPr>
                        <a:t>“</a:t>
                      </a:r>
                      <a:r>
                        <a:rPr lang="bg-BG" sz="1600" b="0" kern="1200" dirty="0" smtClean="0">
                          <a:latin typeface="Calibri" pitchFamily="34" charset="0"/>
                        </a:rPr>
                        <a:t>Белене“ е утвърдена за изграждане на втора АЕЦ у нас  – 4 реактора модел ВВЕР-1000 </a:t>
                      </a:r>
                      <a:r>
                        <a:rPr lang="en-US" sz="1600" b="0" kern="1200" dirty="0" smtClean="0">
                          <a:latin typeface="Calibri" pitchFamily="34" charset="0"/>
                        </a:rPr>
                        <a:t>(B-320)</a:t>
                      </a:r>
                      <a:endParaRPr lang="bg-BG" sz="1600" b="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34700">
                <a:tc>
                  <a:txBody>
                    <a:bodyPr/>
                    <a:lstStyle/>
                    <a:p>
                      <a:r>
                        <a:rPr lang="bg-BG" sz="1600" kern="1200" dirty="0" smtClean="0">
                          <a:latin typeface="Calibri" pitchFamily="34" charset="0"/>
                        </a:rPr>
                        <a:t>През </a:t>
                      </a:r>
                      <a:r>
                        <a:rPr lang="bg-BG" sz="1600" u="sng" kern="1200" dirty="0" smtClean="0">
                          <a:latin typeface="Calibri" pitchFamily="34" charset="0"/>
                          <a:hlinkClick r:id="rId3" tooltip="20 март"/>
                        </a:rPr>
                        <a:t>1990 год. </a:t>
                      </a:r>
                      <a:r>
                        <a:rPr lang="bg-BG" sz="1600" kern="1200" dirty="0" smtClean="0">
                          <a:latin typeface="Calibri" pitchFamily="34" charset="0"/>
                        </a:rPr>
                        <a:t>проекта е замразен.</a:t>
                      </a:r>
                    </a:p>
                  </a:txBody>
                  <a:tcPr/>
                </a:tc>
              </a:tr>
              <a:tr h="578118">
                <a:tc>
                  <a:txBody>
                    <a:bodyPr/>
                    <a:lstStyle/>
                    <a:p>
                      <a:r>
                        <a:rPr lang="bg-BG" sz="1600" kern="1200" dirty="0" smtClean="0">
                          <a:latin typeface="Calibri" pitchFamily="34" charset="0"/>
                        </a:rPr>
                        <a:t>На </a:t>
                      </a:r>
                      <a:r>
                        <a:rPr lang="bg-BG" sz="1600" u="sng" kern="1200" dirty="0" smtClean="0">
                          <a:latin typeface="Calibri" pitchFamily="34" charset="0"/>
                          <a:hlinkClick r:id="rId5" tooltip="20 декември"/>
                        </a:rPr>
                        <a:t>20 декември</a:t>
                      </a:r>
                      <a:r>
                        <a:rPr lang="bg-BG" sz="1600" u="sng" kern="1200" dirty="0" smtClean="0">
                          <a:latin typeface="Calibri" pitchFamily="34" charset="0"/>
                          <a:hlinkClick r:id="rId3" tooltip="20 март"/>
                        </a:rPr>
                        <a:t> </a:t>
                      </a:r>
                      <a:r>
                        <a:rPr lang="bg-BG" sz="1600" u="sng" kern="1200" dirty="0" smtClean="0">
                          <a:latin typeface="Calibri" pitchFamily="34" charset="0"/>
                          <a:hlinkClick r:id="rId6" tooltip="2002"/>
                        </a:rPr>
                        <a:t>2002</a:t>
                      </a:r>
                      <a:r>
                        <a:rPr lang="bg-BG" sz="1600" u="sng" kern="1200" dirty="0" smtClean="0">
                          <a:latin typeface="Calibri" pitchFamily="34" charset="0"/>
                          <a:hlinkClick r:id="rId3" tooltip="20 март"/>
                        </a:rPr>
                        <a:t> год.</a:t>
                      </a:r>
                      <a:r>
                        <a:rPr lang="bg-BG" sz="1600" u="none" kern="1200" dirty="0" smtClean="0">
                          <a:latin typeface="Calibri" pitchFamily="34" charset="0"/>
                          <a:hlinkClick r:id="rId3" tooltip="20 март"/>
                        </a:rPr>
                        <a:t> </a:t>
                      </a:r>
                      <a:r>
                        <a:rPr lang="bg-BG" sz="1600" kern="1200" dirty="0" smtClean="0">
                          <a:latin typeface="Calibri" pitchFamily="34" charset="0"/>
                        </a:rPr>
                        <a:t>МС взима решение за продължаване работата по изграждането на АЕЦ </a:t>
                      </a:r>
                      <a:r>
                        <a:rPr lang="en-US" sz="1600" kern="1200" dirty="0" smtClean="0">
                          <a:latin typeface="Calibri" pitchFamily="34" charset="0"/>
                        </a:rPr>
                        <a:t>“</a:t>
                      </a:r>
                      <a:r>
                        <a:rPr lang="bg-BG" sz="1600" kern="1200" dirty="0" smtClean="0">
                          <a:latin typeface="Calibri" pitchFamily="34" charset="0"/>
                        </a:rPr>
                        <a:t>Белене“.</a:t>
                      </a:r>
                      <a:endParaRPr lang="bg-BG" sz="160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34700">
                <a:tc>
                  <a:txBody>
                    <a:bodyPr/>
                    <a:lstStyle/>
                    <a:p>
                      <a:r>
                        <a:rPr lang="bg-BG" sz="1600" kern="1200" dirty="0" smtClean="0">
                          <a:latin typeface="Calibri" pitchFamily="34" charset="0"/>
                        </a:rPr>
                        <a:t>През </a:t>
                      </a:r>
                      <a:r>
                        <a:rPr lang="bg-BG" sz="1600" u="sng" kern="1200" dirty="0" smtClean="0">
                          <a:latin typeface="Calibri" pitchFamily="34" charset="0"/>
                          <a:hlinkClick r:id="rId5" tooltip="20 декември"/>
                        </a:rPr>
                        <a:t>2004 год. </a:t>
                      </a:r>
                      <a:r>
                        <a:rPr lang="bg-BG" sz="1600" kern="1200" dirty="0" smtClean="0">
                          <a:latin typeface="Calibri" pitchFamily="34" charset="0"/>
                        </a:rPr>
                        <a:t>е прието предпроектното проучване и одобрен ОВОС.</a:t>
                      </a:r>
                      <a:endParaRPr lang="bg-BG" sz="160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578118">
                <a:tc>
                  <a:txBody>
                    <a:bodyPr/>
                    <a:lstStyle/>
                    <a:p>
                      <a:r>
                        <a:rPr lang="bg-BG" sz="1600" kern="1200" dirty="0" smtClean="0">
                          <a:latin typeface="Calibri" pitchFamily="34" charset="0"/>
                        </a:rPr>
                        <a:t>На </a:t>
                      </a:r>
                      <a:r>
                        <a:rPr lang="bg-BG" sz="1600" u="sng" kern="1200" dirty="0" smtClean="0">
                          <a:latin typeface="Calibri" pitchFamily="34" charset="0"/>
                          <a:hlinkClick r:id="rId5" tooltip="20 декември"/>
                        </a:rPr>
                        <a:t>8 април 2005 год. </a:t>
                      </a:r>
                      <a:r>
                        <a:rPr lang="bg-BG" sz="1600" kern="1200" dirty="0" smtClean="0">
                          <a:latin typeface="Calibri" pitchFamily="34" charset="0"/>
                        </a:rPr>
                        <a:t>МС приема окончателно решение за изграждане на АЕЦ</a:t>
                      </a:r>
                      <a:r>
                        <a:rPr lang="en-US" sz="1600" kern="120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600" b="0" kern="1200" dirty="0" smtClean="0">
                          <a:latin typeface="Calibri" pitchFamily="34" charset="0"/>
                        </a:rPr>
                        <a:t>“</a:t>
                      </a:r>
                      <a:r>
                        <a:rPr lang="bg-BG" sz="1600" b="0" kern="1200" dirty="0" smtClean="0">
                          <a:latin typeface="Calibri" pitchFamily="34" charset="0"/>
                        </a:rPr>
                        <a:t>Белене“ </a:t>
                      </a:r>
                      <a:r>
                        <a:rPr lang="bg-BG" sz="1600" kern="1200" dirty="0" smtClean="0">
                          <a:latin typeface="Calibri" pitchFamily="34" charset="0"/>
                        </a:rPr>
                        <a:t>с максимална инсталирана електрическа мощност 2000 </a:t>
                      </a:r>
                      <a:r>
                        <a:rPr lang="en-GB" sz="1600" kern="1200" dirty="0" smtClean="0">
                          <a:latin typeface="Calibri" pitchFamily="34" charset="0"/>
                        </a:rPr>
                        <a:t>MW</a:t>
                      </a:r>
                      <a:r>
                        <a:rPr lang="bg-BG" sz="1600" kern="1200" dirty="0" smtClean="0">
                          <a:latin typeface="Calibri" pitchFamily="34" charset="0"/>
                        </a:rPr>
                        <a:t>.</a:t>
                      </a:r>
                      <a:endParaRPr lang="bg-BG" sz="160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658477">
                <a:tc>
                  <a:txBody>
                    <a:bodyPr/>
                    <a:lstStyle/>
                    <a:p>
                      <a:r>
                        <a:rPr lang="bg-BG" sz="1600" kern="1200" dirty="0" smtClean="0">
                          <a:latin typeface="Calibri" pitchFamily="34" charset="0"/>
                        </a:rPr>
                        <a:t>На </a:t>
                      </a:r>
                      <a:r>
                        <a:rPr lang="bg-BG" sz="1600" u="sng" kern="1200" dirty="0" smtClean="0">
                          <a:latin typeface="Calibri" pitchFamily="34" charset="0"/>
                          <a:hlinkClick r:id="rId5" tooltip="20 декември"/>
                        </a:rPr>
                        <a:t>24 април 2007 год. </a:t>
                      </a:r>
                      <a:r>
                        <a:rPr lang="bg-BG" sz="1600" kern="1200" dirty="0" smtClean="0">
                          <a:latin typeface="Calibri" pitchFamily="34" charset="0"/>
                        </a:rPr>
                        <a:t>проектът получава сертификат за съответствие с техническите изисквания на европейските експлоатиращи организации (EUR) за леководни реактори от трето поколение.</a:t>
                      </a:r>
                      <a:endParaRPr lang="bg-BG" sz="160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578118">
                <a:tc>
                  <a:txBody>
                    <a:bodyPr/>
                    <a:lstStyle/>
                    <a:p>
                      <a:r>
                        <a:rPr lang="bg-BG" sz="1600" kern="1200" dirty="0" smtClean="0">
                          <a:latin typeface="Calibri" pitchFamily="34" charset="0"/>
                        </a:rPr>
                        <a:t>Следват  изискуемите от закони и наредби - утвърждаване на площадката от АЯР, разрешение за строителство от МРРБ и др.</a:t>
                      </a:r>
                      <a:endParaRPr lang="bg-BG" sz="160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821536">
                <a:tc>
                  <a:txBody>
                    <a:bodyPr/>
                    <a:lstStyle/>
                    <a:p>
                      <a:r>
                        <a:rPr lang="bg-BG" sz="1600" kern="1200" dirty="0" smtClean="0">
                          <a:latin typeface="Calibri" pitchFamily="34" charset="0"/>
                        </a:rPr>
                        <a:t>На </a:t>
                      </a:r>
                      <a:r>
                        <a:rPr lang="bg-BG" sz="1600" u="sng" kern="1200" dirty="0" smtClean="0">
                          <a:latin typeface="Calibri" pitchFamily="34" charset="0"/>
                          <a:hlinkClick r:id="rId5" tooltip="20 декември"/>
                        </a:rPr>
                        <a:t>3 септември 2008 год. </a:t>
                      </a:r>
                      <a:r>
                        <a:rPr lang="bg-BG" sz="1600" kern="1200" dirty="0" smtClean="0">
                          <a:latin typeface="Calibri" pitchFamily="34" charset="0"/>
                        </a:rPr>
                        <a:t>в присъствието на правителствени лица, депутати, дипломати и представители на организациите, ангажирани в изпълнението на проекта се дава официален старт на строителните дейности на площадка </a:t>
                      </a:r>
                      <a:r>
                        <a:rPr lang="en-US" sz="1600" b="0" kern="1200" dirty="0" smtClean="0">
                          <a:latin typeface="Calibri" pitchFamily="34" charset="0"/>
                        </a:rPr>
                        <a:t>“</a:t>
                      </a:r>
                      <a:r>
                        <a:rPr lang="bg-BG" sz="1600" b="0" kern="1200" dirty="0" smtClean="0">
                          <a:latin typeface="Calibri" pitchFamily="34" charset="0"/>
                        </a:rPr>
                        <a:t>Белене“ </a:t>
                      </a:r>
                      <a:r>
                        <a:rPr lang="bg-BG" sz="1600" kern="1200" dirty="0" smtClean="0">
                          <a:latin typeface="Calibri" pitchFamily="34" charset="0"/>
                        </a:rPr>
                        <a:t>.</a:t>
                      </a:r>
                      <a:endParaRPr lang="bg-BG" sz="160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578118">
                <a:tc>
                  <a:txBody>
                    <a:bodyPr/>
                    <a:lstStyle/>
                    <a:p>
                      <a:r>
                        <a:rPr lang="bg-BG" sz="1600" kern="1200" dirty="0" smtClean="0">
                          <a:latin typeface="Calibri" pitchFamily="34" charset="0"/>
                        </a:rPr>
                        <a:t>На </a:t>
                      </a:r>
                      <a:r>
                        <a:rPr lang="bg-BG" sz="1600" u="sng" kern="1200" dirty="0" smtClean="0">
                          <a:latin typeface="Calibri" pitchFamily="34" charset="0"/>
                          <a:hlinkClick r:id="rId5" tooltip="20 декември"/>
                        </a:rPr>
                        <a:t>29.03.2012 год. </a:t>
                      </a:r>
                      <a:r>
                        <a:rPr lang="bg-BG" sz="1600" kern="1200" dirty="0" smtClean="0">
                          <a:latin typeface="Calibri" pitchFamily="34" charset="0"/>
                        </a:rPr>
                        <a:t>МС приема решение за прекратяване по-нататъшните действия, свързани с осъществяване на проекта "Белене". По-късно НС потвърждава взетото решение.</a:t>
                      </a:r>
                      <a:endParaRPr lang="bg-BG" sz="1600" dirty="0"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786874" cy="428628"/>
          </a:xfrm>
        </p:spPr>
        <p:txBody>
          <a:bodyPr>
            <a:noAutofit/>
          </a:bodyPr>
          <a:lstStyle/>
          <a:p>
            <a:pPr algn="ctr"/>
            <a:r>
              <a:rPr lang="bg-BG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itchFamily="34" charset="0"/>
              </a:rPr>
              <a:t>ОБЗОР НА ПРОЕКТА АЕЦ “БЕЛЕНЕ”</a:t>
            </a:r>
            <a:endParaRPr lang="bg-BG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libri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0562-398C-45E2-A9FC-7612C24A94DB}" type="slidenum">
              <a:rPr lang="bg-BG" smtClean="0"/>
              <a:pPr/>
              <a:t>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0990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Контейнер за съдържание 6"/>
          <p:cNvGraphicFramePr>
            <a:graphicFrameLocks noGrp="1"/>
          </p:cNvGraphicFramePr>
          <p:nvPr>
            <p:ph idx="1"/>
          </p:nvPr>
        </p:nvGraphicFramePr>
        <p:xfrm>
          <a:off x="214282" y="1000108"/>
          <a:ext cx="8715436" cy="429958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715436"/>
              </a:tblGrid>
              <a:tr h="428628">
                <a:tc>
                  <a:txBody>
                    <a:bodyPr/>
                    <a:lstStyle/>
                    <a:p>
                      <a:r>
                        <a:rPr lang="bg-BG" sz="1600" b="0" kern="1200" dirty="0" smtClean="0">
                          <a:latin typeface="Calibri" pitchFamily="34" charset="0"/>
                        </a:rPr>
                        <a:t>През месец </a:t>
                      </a:r>
                      <a:r>
                        <a:rPr lang="bg-BG" sz="1600" b="0" u="sng" kern="1200" dirty="0" smtClean="0">
                          <a:latin typeface="Calibri" pitchFamily="34" charset="0"/>
                          <a:hlinkClick r:id="rId2" tooltip="20 март"/>
                        </a:rPr>
                        <a:t>май 2005 год. </a:t>
                      </a:r>
                      <a:r>
                        <a:rPr lang="bg-BG" sz="1600" b="0" kern="1200" dirty="0" smtClean="0">
                          <a:latin typeface="Calibri" pitchFamily="34" charset="0"/>
                        </a:rPr>
                        <a:t>НЕК обявява търг за изграждане на АЕЦ „Белене”.</a:t>
                      </a:r>
                      <a:endParaRPr lang="bg-BG" sz="1600" b="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38674">
                <a:tc>
                  <a:txBody>
                    <a:bodyPr/>
                    <a:lstStyle/>
                    <a:p>
                      <a:r>
                        <a:rPr lang="bg-BG" sz="1600" kern="1200" dirty="0" smtClean="0">
                          <a:latin typeface="Calibri" pitchFamily="34" charset="0"/>
                        </a:rPr>
                        <a:t>На </a:t>
                      </a:r>
                      <a:r>
                        <a:rPr lang="bg-BG" sz="1600" u="sng" kern="1200" dirty="0" smtClean="0">
                          <a:latin typeface="Calibri" pitchFamily="34" charset="0"/>
                          <a:hlinkClick r:id="rId2" tooltip="20 март"/>
                        </a:rPr>
                        <a:t>29 ноември 2006 год.</a:t>
                      </a:r>
                      <a:r>
                        <a:rPr lang="bg-BG" sz="1600" kern="1200" dirty="0" smtClean="0">
                          <a:latin typeface="Calibri" pitchFamily="34" charset="0"/>
                        </a:rPr>
                        <a:t> „</a:t>
                      </a:r>
                      <a:r>
                        <a:rPr lang="bg-BG" sz="1600" kern="1200" dirty="0" err="1" smtClean="0">
                          <a:latin typeface="Calibri" pitchFamily="34" charset="0"/>
                        </a:rPr>
                        <a:t>Атомстройекспорт</a:t>
                      </a:r>
                      <a:r>
                        <a:rPr lang="bg-BG" sz="1600" kern="1200" dirty="0" smtClean="0">
                          <a:latin typeface="Calibri" pitchFamily="34" charset="0"/>
                        </a:rPr>
                        <a:t>”и НЕК подписват споразумение за изграждане на АЕЦ „Белене”. Цена за изграждане - не повече от 3 997 260 000 евро. Срок 6,5 и 7,5 години съответно за </a:t>
                      </a:r>
                      <a:r>
                        <a:rPr lang="en-GB" sz="1600" kern="1200" dirty="0" smtClean="0">
                          <a:latin typeface="Calibri" pitchFamily="34" charset="0"/>
                        </a:rPr>
                        <a:t>I</a:t>
                      </a:r>
                      <a:r>
                        <a:rPr lang="bg-BG" sz="1600" kern="1200" dirty="0" smtClean="0">
                          <a:latin typeface="Calibri" pitchFamily="34" charset="0"/>
                        </a:rPr>
                        <a:t>-ви и</a:t>
                      </a:r>
                      <a:r>
                        <a:rPr lang="en-GB" sz="1600" kern="1200" dirty="0" smtClean="0">
                          <a:latin typeface="Calibri" pitchFamily="34" charset="0"/>
                        </a:rPr>
                        <a:t> II</a:t>
                      </a:r>
                      <a:r>
                        <a:rPr lang="bg-BG" sz="1600" kern="1200" dirty="0" smtClean="0">
                          <a:latin typeface="Calibri" pitchFamily="34" charset="0"/>
                        </a:rPr>
                        <a:t>-ри блок.</a:t>
                      </a:r>
                      <a:endParaRPr lang="bg-BG" sz="160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574505">
                <a:tc>
                  <a:txBody>
                    <a:bodyPr/>
                    <a:lstStyle/>
                    <a:p>
                      <a:r>
                        <a:rPr lang="bg-BG" sz="1600" kern="1200" dirty="0" smtClean="0">
                          <a:latin typeface="Calibri" pitchFamily="34" charset="0"/>
                        </a:rPr>
                        <a:t>През </a:t>
                      </a:r>
                      <a:r>
                        <a:rPr lang="bg-BG" sz="1600" u="sng" kern="1200" dirty="0" smtClean="0">
                          <a:latin typeface="Calibri" pitchFamily="34" charset="0"/>
                          <a:hlinkClick r:id="rId2" tooltip="20 март"/>
                        </a:rPr>
                        <a:t>юли 2011 год.  </a:t>
                      </a:r>
                      <a:r>
                        <a:rPr lang="bg-BG" sz="1600" kern="1200" dirty="0" smtClean="0">
                          <a:latin typeface="Calibri" pitchFamily="34" charset="0"/>
                        </a:rPr>
                        <a:t>„</a:t>
                      </a:r>
                      <a:r>
                        <a:rPr lang="bg-BG" sz="1600" kern="1200" dirty="0" err="1" smtClean="0">
                          <a:latin typeface="Calibri" pitchFamily="34" charset="0"/>
                        </a:rPr>
                        <a:t>Атомстройекспорт</a:t>
                      </a:r>
                      <a:r>
                        <a:rPr lang="bg-BG" sz="1600" kern="1200" dirty="0" smtClean="0">
                          <a:latin typeface="Calibri" pitchFamily="34" charset="0"/>
                        </a:rPr>
                        <a:t>” внася иск за обезщетение от 58 млн. евро срещу НЕК в Международния арбитражен съд в Париж.</a:t>
                      </a:r>
                      <a:endParaRPr lang="bg-BG" sz="160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38674">
                <a:tc>
                  <a:txBody>
                    <a:bodyPr/>
                    <a:lstStyle/>
                    <a:p>
                      <a:r>
                        <a:rPr lang="bg-BG" sz="1600" kern="1200" dirty="0" smtClean="0">
                          <a:latin typeface="Calibri" pitchFamily="34" charset="0"/>
                        </a:rPr>
                        <a:t>През </a:t>
                      </a:r>
                      <a:r>
                        <a:rPr lang="bg-BG" sz="1600" u="sng" kern="1200" dirty="0" smtClean="0">
                          <a:latin typeface="Calibri" pitchFamily="34" charset="0"/>
                          <a:hlinkClick r:id="rId2" tooltip="20 март"/>
                        </a:rPr>
                        <a:t>октомври 2011 год. </a:t>
                      </a:r>
                      <a:r>
                        <a:rPr lang="bg-BG" sz="1600" kern="1200" dirty="0" smtClean="0">
                          <a:latin typeface="Calibri" pitchFamily="34" charset="0"/>
                        </a:rPr>
                        <a:t>НЕК внася иск за </a:t>
                      </a:r>
                      <a:r>
                        <a:rPr lang="bg-BG" sz="1600" kern="1200" dirty="0" err="1" smtClean="0">
                          <a:latin typeface="Calibri" pitchFamily="34" charset="0"/>
                        </a:rPr>
                        <a:t>обещетение</a:t>
                      </a:r>
                      <a:r>
                        <a:rPr lang="bg-BG" sz="1600" kern="1200" dirty="0" smtClean="0">
                          <a:latin typeface="Calibri" pitchFamily="34" charset="0"/>
                        </a:rPr>
                        <a:t> от 61 млн. евро срещу "</a:t>
                      </a:r>
                      <a:r>
                        <a:rPr lang="bg-BG" sz="1600" kern="1200" dirty="0" err="1" smtClean="0">
                          <a:latin typeface="Calibri" pitchFamily="34" charset="0"/>
                        </a:rPr>
                        <a:t>Атомстройекспорт</a:t>
                      </a:r>
                      <a:r>
                        <a:rPr lang="bg-BG" sz="1600" kern="1200" dirty="0" smtClean="0">
                          <a:latin typeface="Calibri" pitchFamily="34" charset="0"/>
                        </a:rPr>
                        <a:t>" в арбитражния съд в Женева.</a:t>
                      </a:r>
                      <a:endParaRPr lang="bg-BG" sz="160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584559">
                <a:tc>
                  <a:txBody>
                    <a:bodyPr/>
                    <a:lstStyle/>
                    <a:p>
                      <a:r>
                        <a:rPr lang="bg-BG" sz="1600" kern="1200" dirty="0" smtClean="0">
                          <a:latin typeface="Calibri" pitchFamily="34" charset="0"/>
                        </a:rPr>
                        <a:t>На </a:t>
                      </a:r>
                      <a:r>
                        <a:rPr lang="bg-BG" sz="1600" u="sng" kern="1200" dirty="0" smtClean="0">
                          <a:latin typeface="Calibri" pitchFamily="34" charset="0"/>
                          <a:hlinkClick r:id="rId2" tooltip="20 март"/>
                        </a:rPr>
                        <a:t>10 септември 2012 год. </a:t>
                      </a:r>
                      <a:r>
                        <a:rPr lang="bg-BG" sz="1600" kern="1200" dirty="0" smtClean="0">
                          <a:latin typeface="Calibri" pitchFamily="34" charset="0"/>
                        </a:rPr>
                        <a:t>„</a:t>
                      </a:r>
                      <a:r>
                        <a:rPr lang="bg-BG" sz="1600" kern="1200" dirty="0" err="1" smtClean="0">
                          <a:latin typeface="Calibri" pitchFamily="34" charset="0"/>
                        </a:rPr>
                        <a:t>Атомстройекспорт</a:t>
                      </a:r>
                      <a:r>
                        <a:rPr lang="bg-BG" sz="1600" kern="1200" dirty="0" smtClean="0">
                          <a:latin typeface="Calibri" pitchFamily="34" charset="0"/>
                        </a:rPr>
                        <a:t>” увеличи иска си към НЕК ЕАД по проекта за изграждане на АЕЦ „Белене” с аргумент, че проектът е прекратен предсрочно от правителството на България. Общата сума на увеличения иск е над 1 млрд. евро.</a:t>
                      </a:r>
                      <a:endParaRPr lang="bg-BG" sz="160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574505">
                <a:tc>
                  <a:txBody>
                    <a:bodyPr/>
                    <a:lstStyle/>
                    <a:p>
                      <a:r>
                        <a:rPr lang="bg-BG" sz="1600" kern="1200" dirty="0" smtClean="0">
                          <a:latin typeface="Calibri" pitchFamily="34" charset="0"/>
                        </a:rPr>
                        <a:t>През </a:t>
                      </a:r>
                      <a:r>
                        <a:rPr lang="bg-BG" sz="1600" u="sng" kern="1200" dirty="0" smtClean="0">
                          <a:latin typeface="Calibri" pitchFamily="34" charset="0"/>
                          <a:hlinkClick r:id="rId2" tooltip="20 март"/>
                        </a:rPr>
                        <a:t>юни 2016 год. </a:t>
                      </a:r>
                      <a:r>
                        <a:rPr lang="bg-BG" sz="1600" kern="1200" dirty="0" smtClean="0">
                          <a:latin typeface="Calibri" pitchFamily="34" charset="0"/>
                        </a:rPr>
                        <a:t>Международния арбитраж в Париж се произнася в полза на „</a:t>
                      </a:r>
                      <a:r>
                        <a:rPr lang="bg-BG" sz="1600" kern="1200" dirty="0" err="1" smtClean="0">
                          <a:latin typeface="Calibri" pitchFamily="34" charset="0"/>
                        </a:rPr>
                        <a:t>Атомстройекспорт</a:t>
                      </a:r>
                      <a:r>
                        <a:rPr lang="bg-BG" sz="1600" kern="1200" dirty="0" smtClean="0">
                          <a:latin typeface="Calibri" pitchFamily="34" charset="0"/>
                        </a:rPr>
                        <a:t>” и </a:t>
                      </a:r>
                      <a:r>
                        <a:rPr lang="bg-BG" sz="1600" kern="1200" dirty="0" err="1" smtClean="0">
                          <a:latin typeface="Calibri" pitchFamily="34" charset="0"/>
                        </a:rPr>
                        <a:t>осъджа</a:t>
                      </a:r>
                      <a:r>
                        <a:rPr lang="bg-BG" sz="1600" kern="1200" dirty="0" smtClean="0">
                          <a:latin typeface="Calibri" pitchFamily="34" charset="0"/>
                        </a:rPr>
                        <a:t> НЕК да плати 550 млн. евро за поръчано, но неплатено оборудване за спрения проект АЕЦ „Белене” и допълнителни разходи </a:t>
                      </a:r>
                      <a:r>
                        <a:rPr lang="en-GB" sz="1600" kern="1200" dirty="0" smtClean="0">
                          <a:latin typeface="Calibri" pitchFamily="34" charset="0"/>
                        </a:rPr>
                        <a:t>(</a:t>
                      </a:r>
                      <a:r>
                        <a:rPr lang="bg-BG" sz="1600" kern="1200" dirty="0" smtClean="0">
                          <a:latin typeface="Calibri" pitchFamily="34" charset="0"/>
                        </a:rPr>
                        <a:t>лихви и съдебни разходи</a:t>
                      </a:r>
                      <a:r>
                        <a:rPr lang="en-GB" sz="1600" kern="1200" dirty="0" smtClean="0">
                          <a:latin typeface="Calibri" pitchFamily="34" charset="0"/>
                        </a:rPr>
                        <a:t>)</a:t>
                      </a:r>
                      <a:r>
                        <a:rPr lang="bg-BG" sz="1600" kern="1200" dirty="0" smtClean="0">
                          <a:latin typeface="Calibri" pitchFamily="34" charset="0"/>
                        </a:rPr>
                        <a:t/>
                      </a:r>
                      <a:br>
                        <a:rPr lang="bg-BG" sz="1600" kern="1200" dirty="0" smtClean="0">
                          <a:latin typeface="Calibri" pitchFamily="34" charset="0"/>
                        </a:rPr>
                      </a:br>
                      <a:r>
                        <a:rPr lang="bg-BG" sz="1600" kern="1200" dirty="0" smtClean="0">
                          <a:latin typeface="Calibri" pitchFamily="34" charset="0"/>
                        </a:rPr>
                        <a:t>около 70 млн. евро. Лихвите за забавено плащане са около 10 млн. евро на месец.</a:t>
                      </a:r>
                      <a:endParaRPr lang="bg-BG" sz="1600" dirty="0"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8929718" cy="571504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bg-BG" sz="2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itchFamily="34" charset="0"/>
              </a:rPr>
              <a:t>Необходимо, да се отбележи:</a:t>
            </a:r>
            <a:endParaRPr lang="bg-BG" sz="2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libri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0562-398C-45E2-A9FC-7612C24A94DB}" type="slidenum">
              <a:rPr lang="bg-BG" smtClean="0"/>
              <a:pPr/>
              <a:t>9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ито място">
  <a:themeElements>
    <a:clrScheme name="Открито място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ито място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ито място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629</TotalTime>
  <Words>1480</Words>
  <Application>Microsoft Office PowerPoint</Application>
  <PresentationFormat>On-screen Show (4:3)</PresentationFormat>
  <Paragraphs>361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Открито място</vt:lpstr>
      <vt:lpstr>PowerPoint Presentation</vt:lpstr>
      <vt:lpstr>Основни данни за енергетиката на България през последните 5 години – инсталирани мощности</vt:lpstr>
      <vt:lpstr>Основни данни за енергетиката на България през последните 5 години – производство, потребление, износ</vt:lpstr>
      <vt:lpstr>Основни данни за енергетиката на България през последните 5 години – източници на електроенергия</vt:lpstr>
      <vt:lpstr>PowerPoint Presentation</vt:lpstr>
      <vt:lpstr>Основни данни за ядрената енергетика по света – работещи ядрени блокове: </vt:lpstr>
      <vt:lpstr>Основни данни за ядрената енергетика по света – ядрени блокове в строеж: </vt:lpstr>
      <vt:lpstr>ОБЗОР НА ПРОЕКТА АЕЦ “БЕЛЕНЕ”</vt:lpstr>
      <vt:lpstr>Необходимо, да се отбележи:</vt:lpstr>
      <vt:lpstr>Проекта АЕЦ “Белене”</vt:lpstr>
      <vt:lpstr>Проекта АЕЦ “Белене”</vt:lpstr>
      <vt:lpstr>Проекта АЕЦ “Белене”</vt:lpstr>
      <vt:lpstr>Проекта АЕЦ “Белене”</vt:lpstr>
      <vt:lpstr>Проекта АЕЦ “Белене”</vt:lpstr>
      <vt:lpstr>Заключение:</vt:lpstr>
      <vt:lpstr>PowerPoint Presentation</vt:lpstr>
    </vt:vector>
  </TitlesOfParts>
  <Company>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Реалистичен подход за изграждане на два ядрени блока с реактори ВВЕР-1000 в Белене: технически аспекти и държавни ангажименти</dc:title>
  <dc:creator>anton.ivanov</dc:creator>
  <cp:lastModifiedBy>user</cp:lastModifiedBy>
  <cp:revision>86</cp:revision>
  <cp:lastPrinted>2016-09-17T05:53:38Z</cp:lastPrinted>
  <dcterms:created xsi:type="dcterms:W3CDTF">2016-09-02T06:20:46Z</dcterms:created>
  <dcterms:modified xsi:type="dcterms:W3CDTF">2016-09-20T06:03:44Z</dcterms:modified>
</cp:coreProperties>
</file>