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87" r:id="rId4"/>
    <p:sldId id="278" r:id="rId5"/>
    <p:sldId id="279" r:id="rId6"/>
    <p:sldId id="280" r:id="rId7"/>
    <p:sldId id="281" r:id="rId8"/>
    <p:sldId id="275" r:id="rId9"/>
    <p:sldId id="276" r:id="rId10"/>
    <p:sldId id="277" r:id="rId11"/>
    <p:sldId id="282" r:id="rId12"/>
    <p:sldId id="284" r:id="rId13"/>
    <p:sldId id="285" r:id="rId14"/>
    <p:sldId id="271" r:id="rId15"/>
    <p:sldId id="272" r:id="rId16"/>
    <p:sldId id="273" r:id="rId17"/>
    <p:sldId id="288" r:id="rId18"/>
    <p:sldId id="274" r:id="rId19"/>
    <p:sldId id="289" r:id="rId20"/>
    <p:sldId id="29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8;&#1086;&#1080;&#1079;&#1074;&#1086;&#1076;&#1089;&#1090;&#1074;&#1086;%2092-2010%20&#1085;&#1072;%20&#1077;&#1083;%20&#1077;&#1085;&#1077;&#1088;&#1075;&#1080;&#1103;-tes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5;&#1088;&#1086;&#1080;&#1079;&#1074;&#1086;&#1076;&#1089;&#1090;&#1074;&#1086;%2092-2010%20&#1085;&#1072;%20&#1077;&#1083;%20&#1077;&#1085;&#1077;&#1088;&#1075;&#1080;&#1103;-te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8;&#1086;&#1080;&#1079;&#1074;&#1086;&#1076;&#1089;&#1090;&#1074;&#1086;%2092-2010%20&#1085;&#1072;%20&#1077;&#1083;%20&#1077;&#1085;&#1077;&#1088;&#1075;&#1080;&#1103;-tes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&#1055;&#1088;&#1086;&#1080;&#1079;&#1074;&#1086;&#1076;&#1089;&#1090;&#1074;&#1086;%2092-2010%20&#1085;&#1072;%20&#1077;&#1083;%20&#1077;&#1085;&#1077;&#1088;&#1075;&#1080;&#1103;-tes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F:\&#1055;&#1088;&#1086;&#1080;&#1079;&#1074;&#1086;&#1076;&#1089;&#1090;&#1074;&#1086;%2092-2010%20&#1085;&#1072;%20&#1077;&#1083;%20&#1077;&#1085;&#1077;&#1088;&#1075;&#1080;&#1103;-test.xlsx" TargetMode="External"/><Relationship Id="rId1" Type="http://schemas.openxmlformats.org/officeDocument/2006/relationships/image" Target="../media/image7.jpeg"/><Relationship Id="rId4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F:\&#1055;&#1088;&#1086;&#1080;&#1079;&#1074;&#1086;&#1076;&#1089;&#1090;&#1074;&#1086;%2092-2010%20&#1085;&#1072;%20&#1077;&#1083;%20&#1077;&#1085;&#1077;&#1088;&#1075;&#1080;&#1103;-test.xlsx" TargetMode="Externa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bg-BG" sz="1400"/>
              <a:t>ПОТРЕБЛЕНИЕ В СТРАНАТА </a:t>
            </a:r>
            <a:r>
              <a:rPr lang="bg-BG" sz="1000" i="1"/>
              <a:t>(база 1992 г=100%)</a:t>
            </a:r>
          </a:p>
        </c:rich>
      </c:tx>
      <c:layout>
        <c:manualLayout>
          <c:xMode val="edge"/>
          <c:yMode val="edge"/>
          <c:x val="0.20669786791471637"/>
          <c:y val="2.08877284595300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Електропотр.!$B$23</c:f>
              <c:strCache>
                <c:ptCount val="1"/>
                <c:pt idx="0">
                  <c:v>ПОТРЕБЛЕНИЕ В СТРАНАТА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5C7-470C-BFE3-77059F5B712B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C7-470C-BFE3-77059F5B712B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5C7-470C-BFE3-77059F5B712B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C7-470C-BFE3-77059F5B712B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5C7-470C-BFE3-77059F5B712B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C7-470C-BFE3-77059F5B712B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5C7-470C-BFE3-77059F5B712B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5C7-470C-BFE3-77059F5B712B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5C7-470C-BFE3-77059F5B712B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5C7-470C-BFE3-77059F5B712B}"/>
              </c:ext>
            </c:extLst>
          </c:dPt>
          <c:dPt>
            <c:idx val="10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D5C7-470C-BFE3-77059F5B712B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5C7-470C-BFE3-77059F5B712B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D5C7-470C-BFE3-77059F5B712B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5C7-470C-BFE3-77059F5B712B}"/>
              </c:ext>
            </c:extLst>
          </c:dPt>
          <c:dPt>
            <c:idx val="14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5C7-470C-BFE3-77059F5B712B}"/>
              </c:ext>
            </c:extLst>
          </c:dPt>
          <c:dPt>
            <c:idx val="15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5C7-470C-BFE3-77059F5B712B}"/>
              </c:ext>
            </c:extLst>
          </c:dPt>
          <c:dPt>
            <c:idx val="16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D5C7-470C-BFE3-77059F5B712B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5C7-470C-BFE3-77059F5B712B}"/>
              </c:ext>
            </c:extLst>
          </c:dPt>
          <c:dPt>
            <c:idx val="18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D5C7-470C-BFE3-77059F5B712B}"/>
              </c:ext>
            </c:extLst>
          </c:dPt>
          <c:dPt>
            <c:idx val="19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5C7-470C-BFE3-77059F5B712B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D5C7-470C-BFE3-77059F5B71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trendlineType val="poly"/>
            <c:order val="6"/>
            <c:dispRSqr val="0"/>
            <c:dispEq val="0"/>
          </c:trendline>
          <c:cat>
            <c:numRef>
              <c:f>Електропотр.!$C$3:$W$3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Електропотр.!$C$23:$W$23</c:f>
              <c:numCache>
                <c:formatCode>0%</c:formatCode>
                <c:ptCount val="21"/>
                <c:pt idx="0">
                  <c:v>1</c:v>
                </c:pt>
                <c:pt idx="1">
                  <c:v>0.99335832789026046</c:v>
                </c:pt>
                <c:pt idx="2">
                  <c:v>0.99552998040495999</c:v>
                </c:pt>
                <c:pt idx="3">
                  <c:v>1.0932241933376763</c:v>
                </c:pt>
                <c:pt idx="4">
                  <c:v>1.1065185107772701</c:v>
                </c:pt>
                <c:pt idx="5">
                  <c:v>1.0262101632919751</c:v>
                </c:pt>
                <c:pt idx="6">
                  <c:v>0.99448232527759095</c:v>
                </c:pt>
                <c:pt idx="7">
                  <c:v>0.94830651861528414</c:v>
                </c:pt>
                <c:pt idx="8">
                  <c:v>0.94858262573481356</c:v>
                </c:pt>
                <c:pt idx="9">
                  <c:v>0.96576433355035962</c:v>
                </c:pt>
                <c:pt idx="10">
                  <c:v>0.95115673416067925</c:v>
                </c:pt>
                <c:pt idx="11">
                  <c:v>0.96728935336381983</c:v>
                </c:pt>
                <c:pt idx="12">
                  <c:v>0.93290659699542777</c:v>
                </c:pt>
                <c:pt idx="13">
                  <c:v>0.95800130633573244</c:v>
                </c:pt>
                <c:pt idx="14">
                  <c:v>0.99372958850424553</c:v>
                </c:pt>
                <c:pt idx="15">
                  <c:v>1.0068713259307642</c:v>
                </c:pt>
                <c:pt idx="16">
                  <c:v>1.03537557152189</c:v>
                </c:pt>
                <c:pt idx="17">
                  <c:v>0.99265839320705418</c:v>
                </c:pt>
                <c:pt idx="18">
                  <c:v>0.99558458523840176</c:v>
                </c:pt>
                <c:pt idx="19">
                  <c:v>1.0296276943174283</c:v>
                </c:pt>
                <c:pt idx="20">
                  <c:v>0.9899150881776555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D5C7-470C-BFE3-77059F5B7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038080"/>
        <c:axId val="73039872"/>
      </c:barChart>
      <c:catAx>
        <c:axId val="730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280000"/>
          <a:lstStyle/>
          <a:p>
            <a:pPr>
              <a:defRPr sz="1400"/>
            </a:pPr>
            <a:endParaRPr lang="en-US"/>
          </a:p>
        </c:txPr>
        <c:crossAx val="73039872"/>
        <c:crosses val="autoZero"/>
        <c:auto val="1"/>
        <c:lblAlgn val="ctr"/>
        <c:lblOffset val="100"/>
        <c:noMultiLvlLbl val="0"/>
      </c:catAx>
      <c:valAx>
        <c:axId val="73039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038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9651011258409"/>
          <c:y val="4.8607311587028683E-2"/>
          <c:w val="0.75865102853438282"/>
          <c:h val="0.70060971505740965"/>
        </c:manualLayout>
      </c:layout>
      <c:lineChart>
        <c:grouping val="standard"/>
        <c:varyColors val="0"/>
        <c:ser>
          <c:idx val="1"/>
          <c:order val="1"/>
          <c:tx>
            <c:strRef>
              <c:f>Лист4!$B$8</c:f>
              <c:strCache>
                <c:ptCount val="1"/>
                <c:pt idx="0">
                  <c:v>Произведена енергия от АЕЦ за периода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Лист4!$C$8:$W$8</c:f>
              <c:numCache>
                <c:formatCode>#,##0</c:formatCode>
                <c:ptCount val="21"/>
                <c:pt idx="0">
                  <c:v>11552</c:v>
                </c:pt>
                <c:pt idx="1">
                  <c:v>13896</c:v>
                </c:pt>
                <c:pt idx="2">
                  <c:v>15334.5</c:v>
                </c:pt>
                <c:pt idx="3">
                  <c:v>17261.043000000001</c:v>
                </c:pt>
                <c:pt idx="4">
                  <c:v>18081.740000000005</c:v>
                </c:pt>
                <c:pt idx="5">
                  <c:v>17750.575000000001</c:v>
                </c:pt>
                <c:pt idx="6">
                  <c:v>16899.221000000001</c:v>
                </c:pt>
                <c:pt idx="7">
                  <c:v>15814.312</c:v>
                </c:pt>
                <c:pt idx="8">
                  <c:v>18178</c:v>
                </c:pt>
                <c:pt idx="9">
                  <c:v>19552.864482060129</c:v>
                </c:pt>
                <c:pt idx="10">
                  <c:v>20222</c:v>
                </c:pt>
                <c:pt idx="11">
                  <c:v>17278</c:v>
                </c:pt>
                <c:pt idx="12">
                  <c:v>16815</c:v>
                </c:pt>
                <c:pt idx="13">
                  <c:v>18653.099999999897</c:v>
                </c:pt>
                <c:pt idx="14">
                  <c:v>19493</c:v>
                </c:pt>
                <c:pt idx="15">
                  <c:v>14641</c:v>
                </c:pt>
                <c:pt idx="16">
                  <c:v>15765</c:v>
                </c:pt>
                <c:pt idx="17">
                  <c:v>15256</c:v>
                </c:pt>
                <c:pt idx="18">
                  <c:v>15249</c:v>
                </c:pt>
                <c:pt idx="19">
                  <c:v>16314</c:v>
                </c:pt>
                <c:pt idx="20">
                  <c:v>15785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3FF-42BD-999A-C5618A5FF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19776"/>
        <c:axId val="73429760"/>
      </c:lineChart>
      <c:lineChart>
        <c:grouping val="standard"/>
        <c:varyColors val="0"/>
        <c:ser>
          <c:idx val="0"/>
          <c:order val="0"/>
          <c:tx>
            <c:strRef>
              <c:f>Лист4!$B$7</c:f>
              <c:strCache>
                <c:ptCount val="1"/>
                <c:pt idx="0">
                  <c:v>Инсталирана мощност в АЕЦ "Козлодуй"(Мвт/год.)</c:v>
                </c:pt>
              </c:strCache>
            </c:strRef>
          </c:tx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FF-42BD-999A-C5618A5FF730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3FF-42BD-999A-C5618A5FF730}"/>
                </c:ext>
              </c:extLst>
            </c:dLbl>
            <c:dLbl>
              <c:idx val="15"/>
              <c:layout>
                <c:manualLayout>
                  <c:x val="-2.2619046982967597E-3"/>
                  <c:y val="8.961448943080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3FF-42BD-999A-C5618A5FF7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00B0F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Лист4!$C$7:$W$7</c:f>
              <c:numCache>
                <c:formatCode>#,##0</c:formatCode>
                <c:ptCount val="21"/>
                <c:pt idx="0">
                  <c:v>3760</c:v>
                </c:pt>
                <c:pt idx="1">
                  <c:v>3760</c:v>
                </c:pt>
                <c:pt idx="2">
                  <c:v>3760</c:v>
                </c:pt>
                <c:pt idx="3">
                  <c:v>3760</c:v>
                </c:pt>
                <c:pt idx="4">
                  <c:v>3760</c:v>
                </c:pt>
                <c:pt idx="5">
                  <c:v>3760</c:v>
                </c:pt>
                <c:pt idx="6">
                  <c:v>3760</c:v>
                </c:pt>
                <c:pt idx="7">
                  <c:v>3760</c:v>
                </c:pt>
                <c:pt idx="8">
                  <c:v>3760</c:v>
                </c:pt>
                <c:pt idx="9">
                  <c:v>3760</c:v>
                </c:pt>
                <c:pt idx="10">
                  <c:v>3760</c:v>
                </c:pt>
                <c:pt idx="11">
                  <c:v>2880</c:v>
                </c:pt>
                <c:pt idx="12">
                  <c:v>2880</c:v>
                </c:pt>
                <c:pt idx="13">
                  <c:v>2880</c:v>
                </c:pt>
                <c:pt idx="14">
                  <c:v>2880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  <c:pt idx="19">
                  <c:v>2000</c:v>
                </c:pt>
                <c:pt idx="20">
                  <c:v>2000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3FF-42BD-999A-C5618A5FF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46144"/>
        <c:axId val="73431680"/>
      </c:lineChart>
      <c:catAx>
        <c:axId val="734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340000"/>
          <a:lstStyle/>
          <a:p>
            <a:pPr>
              <a:defRPr sz="1400"/>
            </a:pPr>
            <a:endParaRPr lang="en-US"/>
          </a:p>
        </c:txPr>
        <c:crossAx val="73429760"/>
        <c:crosses val="autoZero"/>
        <c:auto val="1"/>
        <c:lblAlgn val="ctr"/>
        <c:lblOffset val="100"/>
        <c:noMultiLvlLbl val="0"/>
      </c:catAx>
      <c:valAx>
        <c:axId val="73429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bg-BG" sz="1600"/>
                  <a:t>Гвтч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419776"/>
        <c:crosses val="autoZero"/>
        <c:crossBetween val="between"/>
      </c:valAx>
      <c:valAx>
        <c:axId val="73431680"/>
        <c:scaling>
          <c:orientation val="minMax"/>
        </c:scaling>
        <c:delete val="0"/>
        <c:axPos val="r"/>
        <c:title>
          <c:tx>
            <c:rich>
              <a:bodyPr rot="0" vert="wordArtVert"/>
              <a:lstStyle/>
              <a:p>
                <a:pPr>
                  <a:defRPr sz="1400"/>
                </a:pPr>
                <a:r>
                  <a:rPr lang="bg-BG" sz="1400"/>
                  <a:t>Мвт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446144"/>
        <c:crosses val="max"/>
        <c:crossBetween val="between"/>
      </c:valAx>
      <c:catAx>
        <c:axId val="73446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343168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7.7832318771119638E-2"/>
          <c:y val="0.85983664217602063"/>
          <c:w val="0.8465970890533252"/>
          <c:h val="0.119483091032254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732156485714779"/>
          <c:y val="0.21739397376899644"/>
          <c:w val="0.79024759405074352"/>
          <c:h val="0.64929578247164033"/>
        </c:manualLayout>
      </c:layout>
      <c:lineChart>
        <c:grouping val="standard"/>
        <c:varyColors val="0"/>
        <c:ser>
          <c:idx val="1"/>
          <c:order val="1"/>
          <c:tx>
            <c:strRef>
              <c:f>Лист4!$B$7</c:f>
              <c:strCache>
                <c:ptCount val="1"/>
                <c:pt idx="0">
                  <c:v>Инсталирана мощност в АЕЦ "Козлодуй"(Мвт/год.)</c:v>
                </c:pt>
              </c:strCache>
            </c:strRef>
          </c:tx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0E1-43BD-B010-F0AB262E3A52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0E1-43BD-B010-F0AB262E3A52}"/>
                </c:ext>
              </c:extLst>
            </c:dLbl>
            <c:dLbl>
              <c:idx val="15"/>
              <c:layout>
                <c:manualLayout>
                  <c:x val="6.1628277318189709E-3"/>
                  <c:y val="6.659157740141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0E1-43BD-B010-F0AB262E3A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Лист4!$C$7:$W$7</c:f>
              <c:numCache>
                <c:formatCode>#,##0</c:formatCode>
                <c:ptCount val="21"/>
                <c:pt idx="0">
                  <c:v>3760</c:v>
                </c:pt>
                <c:pt idx="1">
                  <c:v>3760</c:v>
                </c:pt>
                <c:pt idx="2">
                  <c:v>3760</c:v>
                </c:pt>
                <c:pt idx="3">
                  <c:v>3760</c:v>
                </c:pt>
                <c:pt idx="4">
                  <c:v>3760</c:v>
                </c:pt>
                <c:pt idx="5">
                  <c:v>3760</c:v>
                </c:pt>
                <c:pt idx="6">
                  <c:v>3760</c:v>
                </c:pt>
                <c:pt idx="7">
                  <c:v>3760</c:v>
                </c:pt>
                <c:pt idx="8">
                  <c:v>3760</c:v>
                </c:pt>
                <c:pt idx="9">
                  <c:v>3760</c:v>
                </c:pt>
                <c:pt idx="10">
                  <c:v>3760</c:v>
                </c:pt>
                <c:pt idx="11">
                  <c:v>2880</c:v>
                </c:pt>
                <c:pt idx="12">
                  <c:v>2880</c:v>
                </c:pt>
                <c:pt idx="13">
                  <c:v>2880</c:v>
                </c:pt>
                <c:pt idx="14">
                  <c:v>2880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  <c:pt idx="19">
                  <c:v>2000</c:v>
                </c:pt>
                <c:pt idx="20">
                  <c:v>2000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0E1-43BD-B010-F0AB262E3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13088"/>
        <c:axId val="73914624"/>
      </c:lineChart>
      <c:lineChart>
        <c:grouping val="standard"/>
        <c:varyColors val="0"/>
        <c:ser>
          <c:idx val="0"/>
          <c:order val="0"/>
          <c:tx>
            <c:strRef>
              <c:f>Лист4!$B$6</c:f>
              <c:strCache>
                <c:ptCount val="1"/>
                <c:pt idx="0">
                  <c:v>Коеф.на използваемост на централата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0E1-43BD-B010-F0AB262E3A52}"/>
                </c:ext>
              </c:extLst>
            </c:dLbl>
            <c:dLbl>
              <c:idx val="16"/>
              <c:layout>
                <c:manualLayout>
                  <c:x val="-4.8283820661977365E-3"/>
                  <c:y val="-4.0517269852899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0E1-43BD-B010-F0AB262E3A52}"/>
                </c:ext>
              </c:extLst>
            </c:dLbl>
            <c:dLbl>
              <c:idx val="19"/>
              <c:layout>
                <c:manualLayout>
                  <c:x val="-8.0473034436630182E-3"/>
                  <c:y val="-3.5750532223146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0E1-43BD-B010-F0AB262E3A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Лист4!$C$6:$W$6</c:f>
              <c:numCache>
                <c:formatCode>_(* #,##0.00_);_(* \(#,##0.00\);_(* "-"??_);_(@_)</c:formatCode>
                <c:ptCount val="21"/>
                <c:pt idx="0">
                  <c:v>0.38890385133315686</c:v>
                </c:pt>
                <c:pt idx="1">
                  <c:v>0.46781578238621341</c:v>
                </c:pt>
                <c:pt idx="2">
                  <c:v>0.51624360355508203</c:v>
                </c:pt>
                <c:pt idx="3">
                  <c:v>0.58110163614328592</c:v>
                </c:pt>
                <c:pt idx="4">
                  <c:v>0.60873081066523582</c:v>
                </c:pt>
                <c:pt idx="5">
                  <c:v>0.59758197549151637</c:v>
                </c:pt>
                <c:pt idx="6">
                  <c:v>0.56892071774845165</c:v>
                </c:pt>
                <c:pt idx="7">
                  <c:v>0.53239671424723856</c:v>
                </c:pt>
                <c:pt idx="8">
                  <c:v>0.61197145165634803</c:v>
                </c:pt>
                <c:pt idx="9">
                  <c:v>0.6582569513217077</c:v>
                </c:pt>
                <c:pt idx="10">
                  <c:v>0.68078373283060001</c:v>
                </c:pt>
                <c:pt idx="11">
                  <c:v>0.75940576652601965</c:v>
                </c:pt>
                <c:pt idx="12">
                  <c:v>0.73905590717299574</c:v>
                </c:pt>
                <c:pt idx="13">
                  <c:v>0.81984440928270064</c:v>
                </c:pt>
                <c:pt idx="14">
                  <c:v>0.85675984528833182</c:v>
                </c:pt>
                <c:pt idx="15">
                  <c:v>0.92664556962025313</c:v>
                </c:pt>
                <c:pt idx="16">
                  <c:v>0.99778481012658782</c:v>
                </c:pt>
                <c:pt idx="17">
                  <c:v>0.96556962025316462</c:v>
                </c:pt>
                <c:pt idx="18">
                  <c:v>0.96512658227848636</c:v>
                </c:pt>
                <c:pt idx="19">
                  <c:v>1.0325316455696094</c:v>
                </c:pt>
                <c:pt idx="20">
                  <c:v>0.99905063291139262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0E1-43BD-B010-F0AB262E3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22048"/>
        <c:axId val="73920512"/>
      </c:lineChart>
      <c:catAx>
        <c:axId val="7391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580000"/>
          <a:lstStyle/>
          <a:p>
            <a:pPr>
              <a:defRPr/>
            </a:pPr>
            <a:endParaRPr lang="en-US"/>
          </a:p>
        </c:txPr>
        <c:crossAx val="73914624"/>
        <c:crosses val="autoZero"/>
        <c:auto val="1"/>
        <c:lblAlgn val="ctr"/>
        <c:lblOffset val="100"/>
        <c:noMultiLvlLbl val="0"/>
      </c:catAx>
      <c:valAx>
        <c:axId val="739146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3913088"/>
        <c:crosses val="autoZero"/>
        <c:crossBetween val="between"/>
      </c:valAx>
      <c:valAx>
        <c:axId val="73920512"/>
        <c:scaling>
          <c:orientation val="minMax"/>
        </c:scaling>
        <c:delete val="0"/>
        <c:axPos val="r"/>
        <c:numFmt formatCode="_(* #,##0.00_);_(* \(#,##0.00\);_(* &quot;-&quot;??_);_(@_)" sourceLinked="1"/>
        <c:majorTickMark val="out"/>
        <c:minorTickMark val="none"/>
        <c:tickLblPos val="nextTo"/>
        <c:crossAx val="73922048"/>
        <c:crosses val="max"/>
        <c:crossBetween val="between"/>
      </c:valAx>
      <c:catAx>
        <c:axId val="73922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3920512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9.0616818838851504E-2"/>
          <c:y val="7.8703703703703734E-2"/>
          <c:w val="0.85785889515973512"/>
          <c:h val="0.124001424766618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73840769903735"/>
          <c:y val="6.528944298629337E-2"/>
          <c:w val="0.82119203849519573"/>
          <c:h val="0.67058253135024759"/>
        </c:manualLayout>
      </c:layout>
      <c:lineChart>
        <c:grouping val="standard"/>
        <c:varyColors val="0"/>
        <c:ser>
          <c:idx val="0"/>
          <c:order val="0"/>
          <c:tx>
            <c:strRef>
              <c:f>Лист4!$B$5</c:f>
              <c:strCache>
                <c:ptCount val="1"/>
                <c:pt idx="0">
                  <c:v> - АЕЦ</c:v>
                </c:pt>
              </c:strCache>
            </c:strRef>
          </c:tx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Лист4!$C$5:$W$5</c:f>
              <c:numCache>
                <c:formatCode>#,##0</c:formatCode>
                <c:ptCount val="21"/>
                <c:pt idx="0">
                  <c:v>11552</c:v>
                </c:pt>
                <c:pt idx="1">
                  <c:v>13896</c:v>
                </c:pt>
                <c:pt idx="2">
                  <c:v>15334.5</c:v>
                </c:pt>
                <c:pt idx="3">
                  <c:v>17261.043000000001</c:v>
                </c:pt>
                <c:pt idx="4">
                  <c:v>18081.740000000005</c:v>
                </c:pt>
                <c:pt idx="5">
                  <c:v>17750.575000000001</c:v>
                </c:pt>
                <c:pt idx="6">
                  <c:v>16899.221000000001</c:v>
                </c:pt>
                <c:pt idx="7">
                  <c:v>15814.312</c:v>
                </c:pt>
                <c:pt idx="8">
                  <c:v>18178</c:v>
                </c:pt>
                <c:pt idx="9">
                  <c:v>19552.864482060129</c:v>
                </c:pt>
                <c:pt idx="10">
                  <c:v>20222</c:v>
                </c:pt>
                <c:pt idx="11">
                  <c:v>17278</c:v>
                </c:pt>
                <c:pt idx="12">
                  <c:v>16815</c:v>
                </c:pt>
                <c:pt idx="13">
                  <c:v>18653.099999999897</c:v>
                </c:pt>
                <c:pt idx="14">
                  <c:v>19493</c:v>
                </c:pt>
                <c:pt idx="15">
                  <c:v>14641</c:v>
                </c:pt>
                <c:pt idx="16">
                  <c:v>15765</c:v>
                </c:pt>
                <c:pt idx="17">
                  <c:v>15256</c:v>
                </c:pt>
                <c:pt idx="18">
                  <c:v>15249</c:v>
                </c:pt>
                <c:pt idx="19">
                  <c:v>16314</c:v>
                </c:pt>
                <c:pt idx="20">
                  <c:v>15785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485-4AFD-8749-2BFB481E48DD}"/>
            </c:ext>
          </c:extLst>
        </c:ser>
        <c:ser>
          <c:idx val="1"/>
          <c:order val="1"/>
          <c:tx>
            <c:strRef>
              <c:f>Лист4!$B$9</c:f>
              <c:strCache>
                <c:ptCount val="1"/>
                <c:pt idx="0">
                  <c:v> - ТЕЦ </c:v>
                </c:pt>
              </c:strCache>
            </c:strRef>
          </c:tx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Лист4!$C$9:$W$9</c:f>
              <c:numCache>
                <c:formatCode>#,##0</c:formatCode>
                <c:ptCount val="21"/>
                <c:pt idx="0">
                  <c:v>21954</c:v>
                </c:pt>
                <c:pt idx="1">
                  <c:v>22067.3</c:v>
                </c:pt>
                <c:pt idx="2">
                  <c:v>21332.5</c:v>
                </c:pt>
                <c:pt idx="3">
                  <c:v>22235.351999999992</c:v>
                </c:pt>
                <c:pt idx="4">
                  <c:v>21735.645</c:v>
                </c:pt>
                <c:pt idx="5">
                  <c:v>22148.893</c:v>
                </c:pt>
                <c:pt idx="6">
                  <c:v>21496.425999999999</c:v>
                </c:pt>
                <c:pt idx="7">
                  <c:v>19472.12</c:v>
                </c:pt>
                <c:pt idx="8">
                  <c:v>19791</c:v>
                </c:pt>
                <c:pt idx="9">
                  <c:v>22200.392989</c:v>
                </c:pt>
                <c:pt idx="10">
                  <c:v>19737.523999999998</c:v>
                </c:pt>
                <c:pt idx="11">
                  <c:v>21972</c:v>
                </c:pt>
                <c:pt idx="12">
                  <c:v>21384</c:v>
                </c:pt>
                <c:pt idx="13">
                  <c:v>20834.599999999897</c:v>
                </c:pt>
                <c:pt idx="14">
                  <c:v>21694</c:v>
                </c:pt>
                <c:pt idx="15">
                  <c:v>25304</c:v>
                </c:pt>
                <c:pt idx="16">
                  <c:v>25773</c:v>
                </c:pt>
                <c:pt idx="17">
                  <c:v>23543</c:v>
                </c:pt>
                <c:pt idx="18">
                  <c:v>24946</c:v>
                </c:pt>
                <c:pt idx="19">
                  <c:v>29648</c:v>
                </c:pt>
                <c:pt idx="20">
                  <c:v>25306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485-4AFD-8749-2BFB481E4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844224"/>
        <c:axId val="73845760"/>
      </c:lineChart>
      <c:catAx>
        <c:axId val="7384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3845760"/>
        <c:crosses val="autoZero"/>
        <c:auto val="1"/>
        <c:lblAlgn val="ctr"/>
        <c:lblOffset val="100"/>
        <c:noMultiLvlLbl val="0"/>
      </c:catAx>
      <c:valAx>
        <c:axId val="738457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3844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102295512138871"/>
          <c:y val="0.86548956837443303"/>
          <c:w val="0.79018151422328764"/>
          <c:h val="7.354326885490090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depthPercent val="100"/>
      <c:rAngAx val="0"/>
      <c:perspective val="3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395657098158065"/>
          <c:y val="3.458838531049608E-2"/>
          <c:w val="0.86553705192866026"/>
          <c:h val="0.77777310320916115"/>
        </c:manualLayout>
      </c:layout>
      <c:bar3DChart>
        <c:barDir val="col"/>
        <c:grouping val="clustered"/>
        <c:varyColors val="0"/>
        <c:ser>
          <c:idx val="0"/>
          <c:order val="0"/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Лист4!$B$36:$B$38</c:f>
              <c:strCache>
                <c:ptCount val="3"/>
                <c:pt idx="0">
                  <c:v>Еквивалент на спестени емисии СО2  от  АЕЦ(хил.т.)</c:v>
                </c:pt>
                <c:pt idx="1">
                  <c:v>Емисии СО2  , генерирани от ТЕЦ(хил.т.)</c:v>
                </c:pt>
                <c:pt idx="2">
                  <c:v>Размер недокомпенсирани емисии(хил.т)</c:v>
                </c:pt>
              </c:strCache>
            </c:strRef>
          </c:cat>
          <c:val>
            <c:numRef>
              <c:f>Лист4!$C$36:$C$38</c:f>
              <c:numCache>
                <c:formatCode>#,##0</c:formatCode>
                <c:ptCount val="3"/>
                <c:pt idx="0">
                  <c:v>423247.54013329255</c:v>
                </c:pt>
                <c:pt idx="1">
                  <c:v>574236.66111669003</c:v>
                </c:pt>
                <c:pt idx="2">
                  <c:v>150989.12098339741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00-48C9-8D38-3F62EFDB0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cylinder"/>
        <c:axId val="75798016"/>
        <c:axId val="75799552"/>
        <c:axId val="0"/>
      </c:bar3DChart>
      <c:catAx>
        <c:axId val="75798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blipFill>
            <a:blip xmlns:r="http://schemas.openxmlformats.org/officeDocument/2006/relationships" r:embed="rId1"/>
            <a:tile tx="0" ty="0" sx="100000" sy="100000" flip="none" algn="tl"/>
          </a:blip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99552"/>
        <c:crosses val="autoZero"/>
        <c:auto val="1"/>
        <c:lblAlgn val="ctr"/>
        <c:lblOffset val="100"/>
        <c:noMultiLvlLbl val="0"/>
      </c:catAx>
      <c:valAx>
        <c:axId val="7579955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9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Лист4!$B$43</c:f>
              <c:strCache>
                <c:ptCount val="1"/>
                <c:pt idx="0">
                  <c:v>Дял на компенсаторния ефект на АЕЦ</c:v>
                </c:pt>
              </c:strCache>
            </c:strRef>
          </c:tx>
          <c:spPr>
            <a:pattFill prst="ltUp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Лист4!$C$43:$W$43</c:f>
              <c:numCache>
                <c:formatCode>0%</c:formatCode>
                <c:ptCount val="21"/>
                <c:pt idx="0">
                  <c:v>0.52619112690170355</c:v>
                </c:pt>
                <c:pt idx="1">
                  <c:v>0.62971002342833604</c:v>
                </c:pt>
                <c:pt idx="2">
                  <c:v>0.71883276690495657</c:v>
                </c:pt>
                <c:pt idx="3">
                  <c:v>0.77628827283688351</c:v>
                </c:pt>
                <c:pt idx="4">
                  <c:v>0.8318934174716287</c:v>
                </c:pt>
                <c:pt idx="5">
                  <c:v>0.80142041410376574</c:v>
                </c:pt>
                <c:pt idx="6">
                  <c:v>0.78614096129282152</c:v>
                </c:pt>
                <c:pt idx="7">
                  <c:v>0.81215152741458685</c:v>
                </c:pt>
                <c:pt idx="8">
                  <c:v>0.91849830731140414</c:v>
                </c:pt>
                <c:pt idx="9">
                  <c:v>0.88074407024002765</c:v>
                </c:pt>
                <c:pt idx="10">
                  <c:v>1.0245459359542781</c:v>
                </c:pt>
                <c:pt idx="11">
                  <c:v>0.78636446386309855</c:v>
                </c:pt>
                <c:pt idx="12">
                  <c:v>0.78633557800223919</c:v>
                </c:pt>
                <c:pt idx="13">
                  <c:v>0.89529436610254087</c:v>
                </c:pt>
                <c:pt idx="14">
                  <c:v>0.89854337604867762</c:v>
                </c:pt>
                <c:pt idx="15">
                  <c:v>0.57860417325324065</c:v>
                </c:pt>
                <c:pt idx="16">
                  <c:v>0.61168664881853163</c:v>
                </c:pt>
                <c:pt idx="17">
                  <c:v>0.6480057766639874</c:v>
                </c:pt>
                <c:pt idx="18">
                  <c:v>0.61128036558967369</c:v>
                </c:pt>
                <c:pt idx="19">
                  <c:v>0.55025634106853749</c:v>
                </c:pt>
                <c:pt idx="20">
                  <c:v>0.62376511499249265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3F-437A-B96F-6DB9E66ECA65}"/>
            </c:ext>
          </c:extLst>
        </c:ser>
        <c:ser>
          <c:idx val="1"/>
          <c:order val="1"/>
          <c:tx>
            <c:strRef>
              <c:f>Лист4!$B$44</c:f>
              <c:strCache>
                <c:ptCount val="1"/>
                <c:pt idx="0">
                  <c:v>Размер на недокомпенсация</c:v>
                </c:pt>
              </c:strCache>
            </c:strRef>
          </c:tx>
          <c:spPr>
            <a:pattFill prst="ltUpDiag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cat>
            <c:numRef>
              <c:f>Лист4!$C$3:$W$3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Лист4!$C$44:$W$44</c:f>
              <c:numCache>
                <c:formatCode>0%</c:formatCode>
                <c:ptCount val="21"/>
                <c:pt idx="0">
                  <c:v>0.47380887309830066</c:v>
                </c:pt>
                <c:pt idx="1">
                  <c:v>0.37028997657167168</c:v>
                </c:pt>
                <c:pt idx="2">
                  <c:v>0.28116723309504282</c:v>
                </c:pt>
                <c:pt idx="3">
                  <c:v>0.2237117271631229</c:v>
                </c:pt>
                <c:pt idx="4">
                  <c:v>0.1681065825283769</c:v>
                </c:pt>
                <c:pt idx="5">
                  <c:v>0.19857958589623551</c:v>
                </c:pt>
                <c:pt idx="6">
                  <c:v>0.21385903870717995</c:v>
                </c:pt>
                <c:pt idx="7">
                  <c:v>0.18784847258542248</c:v>
                </c:pt>
                <c:pt idx="8">
                  <c:v>8.1501692688595806E-2</c:v>
                </c:pt>
                <c:pt idx="9">
                  <c:v>0.11925592975997372</c:v>
                </c:pt>
                <c:pt idx="10">
                  <c:v>-2.4545935954276812E-2</c:v>
                </c:pt>
                <c:pt idx="11">
                  <c:v>0.21363553613690273</c:v>
                </c:pt>
                <c:pt idx="12">
                  <c:v>0.2136644219977554</c:v>
                </c:pt>
                <c:pt idx="13">
                  <c:v>0.10470563389745922</c:v>
                </c:pt>
                <c:pt idx="14">
                  <c:v>0.10145662395132322</c:v>
                </c:pt>
                <c:pt idx="15">
                  <c:v>0.42139582674675941</c:v>
                </c:pt>
                <c:pt idx="16">
                  <c:v>0.38831335118147225</c:v>
                </c:pt>
                <c:pt idx="17">
                  <c:v>0.35199422333602348</c:v>
                </c:pt>
                <c:pt idx="18">
                  <c:v>0.38871963441032625</c:v>
                </c:pt>
                <c:pt idx="19">
                  <c:v>0.44974365893146229</c:v>
                </c:pt>
                <c:pt idx="20">
                  <c:v>0.37623488500751051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3F-437A-B96F-6DB9E66EC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866112"/>
        <c:axId val="75867648"/>
      </c:areaChart>
      <c:catAx>
        <c:axId val="75866112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>
            <a:noFill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197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67648"/>
        <c:crosses val="autoZero"/>
        <c:auto val="1"/>
        <c:lblAlgn val="ctr"/>
        <c:lblOffset val="100"/>
        <c:noMultiLvlLbl val="0"/>
      </c:catAx>
      <c:valAx>
        <c:axId val="7586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661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9017533106033456E-2"/>
          <c:y val="2.9273972894936367E-2"/>
          <c:w val="0.96703402888713341"/>
          <c:h val="0.15371934222146627"/>
        </c:manualLayout>
      </c:layout>
      <c:overlay val="0"/>
      <c:spPr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7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tx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/>
      </a:solidFill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olidFill>
        <a:schemeClr val="lt1"/>
      </a:solid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CEB17-E8F0-457F-9345-D036CDF8184E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AD6A57-9D03-437E-AD12-8693756971B2}">
      <dgm:prSet phldrT="[Text]"/>
      <dgm:spPr/>
      <dgm:t>
        <a:bodyPr/>
        <a:lstStyle/>
        <a:p>
          <a:r>
            <a:rPr lang="bg-BG" dirty="0" smtClean="0"/>
            <a:t>Увеличено електропотребление??????</a:t>
          </a:r>
          <a:endParaRPr lang="en-US" dirty="0"/>
        </a:p>
      </dgm:t>
    </dgm:pt>
    <dgm:pt modelId="{9C2B0230-1BCB-4428-9ABE-2E015DB41993}" type="parTrans" cxnId="{141A1900-D5C3-4006-B70A-01C805C0B6A4}">
      <dgm:prSet/>
      <dgm:spPr/>
      <dgm:t>
        <a:bodyPr/>
        <a:lstStyle/>
        <a:p>
          <a:endParaRPr lang="en-US"/>
        </a:p>
      </dgm:t>
    </dgm:pt>
    <dgm:pt modelId="{18083E0F-4047-49C9-AF6C-170890A37CD3}" type="sibTrans" cxnId="{141A1900-D5C3-4006-B70A-01C805C0B6A4}">
      <dgm:prSet/>
      <dgm:spPr/>
      <dgm:t>
        <a:bodyPr/>
        <a:lstStyle/>
        <a:p>
          <a:endParaRPr lang="en-US"/>
        </a:p>
      </dgm:t>
    </dgm:pt>
    <dgm:pt modelId="{B7014B61-AC40-4D89-A3C1-97C90288650D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g-BG" dirty="0" smtClean="0"/>
            <a:t>Регионални проекти;</a:t>
          </a:r>
        </a:p>
        <a:p>
          <a:r>
            <a:rPr lang="bg-BG" dirty="0" smtClean="0"/>
            <a:t>Електромобили;</a:t>
          </a:r>
        </a:p>
        <a:p>
          <a:r>
            <a:rPr lang="bg-BG" dirty="0" smtClean="0"/>
            <a:t>Водородни клетки</a:t>
          </a:r>
          <a:r>
            <a:rPr lang="en-US" dirty="0" smtClean="0"/>
            <a:t>;</a:t>
          </a:r>
        </a:p>
        <a:p>
          <a:r>
            <a:rPr lang="bg-BG" dirty="0" smtClean="0"/>
            <a:t>Ръст на БВП;</a:t>
          </a:r>
        </a:p>
        <a:p>
          <a:r>
            <a:rPr lang="bg-BG" dirty="0" smtClean="0"/>
            <a:t>Предел в намаляване на енергийния интензитет</a:t>
          </a:r>
          <a:endParaRPr lang="en-US" dirty="0"/>
        </a:p>
      </dgm:t>
    </dgm:pt>
    <dgm:pt modelId="{5263D865-4489-42CF-B0EA-EA2581963390}" type="parTrans" cxnId="{B957D594-63D7-49F6-A96B-82ADCCAF7DC4}">
      <dgm:prSet/>
      <dgm:spPr/>
      <dgm:t>
        <a:bodyPr/>
        <a:lstStyle/>
        <a:p>
          <a:endParaRPr lang="en-US"/>
        </a:p>
      </dgm:t>
    </dgm:pt>
    <dgm:pt modelId="{255BD774-67ED-4D29-B61F-C131769A48A5}" type="sibTrans" cxnId="{B957D594-63D7-49F6-A96B-82ADCCAF7DC4}">
      <dgm:prSet/>
      <dgm:spPr/>
      <dgm:t>
        <a:bodyPr/>
        <a:lstStyle/>
        <a:p>
          <a:endParaRPr lang="en-US"/>
        </a:p>
      </dgm:t>
    </dgm:pt>
    <dgm:pt modelId="{FF0FD35F-98BE-4662-A395-03A4A6EBC573}">
      <dgm:prSet phldrT="[Text]"/>
      <dgm:spPr/>
      <dgm:t>
        <a:bodyPr/>
        <a:lstStyle/>
        <a:p>
          <a:r>
            <a:rPr lang="bg-BG" dirty="0" err="1" smtClean="0"/>
            <a:t>Безкарбонова</a:t>
          </a:r>
          <a:r>
            <a:rPr lang="bg-BG" dirty="0" smtClean="0"/>
            <a:t> енергетика!!!!!!</a:t>
          </a:r>
          <a:endParaRPr lang="en-US" dirty="0"/>
        </a:p>
      </dgm:t>
    </dgm:pt>
    <dgm:pt modelId="{B0C757B7-0531-42A6-9D87-56146D7A7742}" type="parTrans" cxnId="{08F43F2B-A227-4517-9AD7-AFB69A9AD458}">
      <dgm:prSet/>
      <dgm:spPr/>
      <dgm:t>
        <a:bodyPr/>
        <a:lstStyle/>
        <a:p>
          <a:endParaRPr lang="en-US"/>
        </a:p>
      </dgm:t>
    </dgm:pt>
    <dgm:pt modelId="{AB4A5061-4644-465F-A816-1C57146B9521}" type="sibTrans" cxnId="{08F43F2B-A227-4517-9AD7-AFB69A9AD458}">
      <dgm:prSet/>
      <dgm:spPr/>
      <dgm:t>
        <a:bodyPr/>
        <a:lstStyle/>
        <a:p>
          <a:endParaRPr lang="en-US"/>
        </a:p>
      </dgm:t>
    </dgm:pt>
    <dgm:pt modelId="{5F32C54E-D163-47AD-B8BD-398B484F8998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dirty="0" smtClean="0"/>
            <a:t>Минимизация участието на ТЕЦ в ел.енергиен микс;</a:t>
          </a:r>
        </a:p>
        <a:p>
          <a:r>
            <a:rPr lang="bg-BG" dirty="0" smtClean="0"/>
            <a:t>Ликвидация на въгледобива</a:t>
          </a:r>
          <a:endParaRPr lang="en-US" dirty="0"/>
        </a:p>
      </dgm:t>
    </dgm:pt>
    <dgm:pt modelId="{DE799AC9-D134-4C99-90B9-A9FD872CBF1C}" type="parTrans" cxnId="{31D3594E-6B3D-4C9A-BABC-A6F5872678C2}">
      <dgm:prSet/>
      <dgm:spPr/>
      <dgm:t>
        <a:bodyPr/>
        <a:lstStyle/>
        <a:p>
          <a:endParaRPr lang="en-US"/>
        </a:p>
      </dgm:t>
    </dgm:pt>
    <dgm:pt modelId="{2219D1AC-8038-42D5-A304-E757A0031AEF}" type="sibTrans" cxnId="{31D3594E-6B3D-4C9A-BABC-A6F5872678C2}">
      <dgm:prSet/>
      <dgm:spPr/>
      <dgm:t>
        <a:bodyPr/>
        <a:lstStyle/>
        <a:p>
          <a:endParaRPr lang="en-US"/>
        </a:p>
      </dgm:t>
    </dgm:pt>
    <dgm:pt modelId="{B28ED400-5660-4511-9A65-8B23A0374335}">
      <dgm:prSet phldrT="[Text]"/>
      <dgm:spPr/>
      <dgm:t>
        <a:bodyPr/>
        <a:lstStyle/>
        <a:p>
          <a:r>
            <a:rPr lang="bg-BG" dirty="0" smtClean="0"/>
            <a:t>Държавна подкрепа!!!!!!</a:t>
          </a:r>
          <a:endParaRPr lang="en-US" dirty="0"/>
        </a:p>
      </dgm:t>
    </dgm:pt>
    <dgm:pt modelId="{476A2FC3-90E3-4280-90AF-FE339E2FFD5F}" type="parTrans" cxnId="{B2686493-6C08-44F0-946D-F24B5D040422}">
      <dgm:prSet/>
      <dgm:spPr/>
      <dgm:t>
        <a:bodyPr/>
        <a:lstStyle/>
        <a:p>
          <a:endParaRPr lang="en-US"/>
        </a:p>
      </dgm:t>
    </dgm:pt>
    <dgm:pt modelId="{700EF3C2-ED3F-499D-BFED-019C33F2A98D}" type="sibTrans" cxnId="{B2686493-6C08-44F0-946D-F24B5D040422}">
      <dgm:prSet/>
      <dgm:spPr/>
      <dgm:t>
        <a:bodyPr/>
        <a:lstStyle/>
        <a:p>
          <a:endParaRPr lang="en-US"/>
        </a:p>
      </dgm:t>
    </dgm:pt>
    <dgm:pt modelId="{50DDB366-D468-4AFC-9F39-B7F7A2B334E5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bg-BG" dirty="0" smtClean="0"/>
            <a:t>Политическа подкрепа(отпадане на мораториума)</a:t>
          </a:r>
        </a:p>
        <a:p>
          <a:r>
            <a:rPr lang="bg-BG" dirty="0" smtClean="0"/>
            <a:t>Механизми за капацитет (</a:t>
          </a:r>
          <a:r>
            <a:rPr lang="en-US" dirty="0" smtClean="0"/>
            <a:t>Capacity Remuneration Mechanisms – CRM)</a:t>
          </a:r>
          <a:r>
            <a:rPr lang="bg-BG" dirty="0" smtClean="0"/>
            <a:t>;</a:t>
          </a:r>
        </a:p>
        <a:p>
          <a:r>
            <a:rPr lang="en-US" dirty="0" smtClean="0"/>
            <a:t> </a:t>
          </a:r>
          <a:r>
            <a:rPr lang="bg-BG" dirty="0" smtClean="0"/>
            <a:t>„договори за разлики“ (</a:t>
          </a:r>
          <a:r>
            <a:rPr lang="en-US" dirty="0" smtClean="0"/>
            <a:t>Contracts for Difference). </a:t>
          </a:r>
          <a:endParaRPr lang="en-US" dirty="0"/>
        </a:p>
      </dgm:t>
    </dgm:pt>
    <dgm:pt modelId="{9AD0C2C6-3DC4-42CE-B9D8-1F5491D30179}" type="parTrans" cxnId="{DA0CFCD4-89FF-4D9F-B585-064775BD8CAB}">
      <dgm:prSet/>
      <dgm:spPr/>
      <dgm:t>
        <a:bodyPr/>
        <a:lstStyle/>
        <a:p>
          <a:endParaRPr lang="en-US"/>
        </a:p>
      </dgm:t>
    </dgm:pt>
    <dgm:pt modelId="{8DDEE21F-196D-4463-98FD-D22BB9741EA1}" type="sibTrans" cxnId="{DA0CFCD4-89FF-4D9F-B585-064775BD8CAB}">
      <dgm:prSet/>
      <dgm:spPr/>
      <dgm:t>
        <a:bodyPr/>
        <a:lstStyle/>
        <a:p>
          <a:endParaRPr lang="en-US"/>
        </a:p>
      </dgm:t>
    </dgm:pt>
    <dgm:pt modelId="{1B6089EE-277D-49A1-8313-C0622AD514B5}" type="pres">
      <dgm:prSet presAssocID="{28ECEB17-E8F0-457F-9345-D036CDF8184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1AF6D97-10D7-492A-AF27-0A2BA7CB9C17}" type="pres">
      <dgm:prSet presAssocID="{D8AD6A57-9D03-437E-AD12-8693756971B2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E0F86-5352-4FAD-9011-F670DA5F408E}" type="pres">
      <dgm:prSet presAssocID="{D8AD6A57-9D03-437E-AD12-8693756971B2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65926-BFB0-4C88-B7EE-D47D363EC6C4}" type="pres">
      <dgm:prSet presAssocID="{FF0FD35F-98BE-4662-A395-03A4A6EBC57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107DE-840F-43E5-8642-249FE082E7D5}" type="pres">
      <dgm:prSet presAssocID="{FF0FD35F-98BE-4662-A395-03A4A6EBC57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6CEB4-F912-4D2E-80C1-BC49DDBF97EF}" type="pres">
      <dgm:prSet presAssocID="{B28ED400-5660-4511-9A65-8B23A0374335}" presName="parentText3" presStyleLbl="node1" presStyleIdx="2" presStyleCnt="3" custLinFactNeighborX="-290" custLinFactNeighborY="229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CF0AF-AC09-4886-A0C0-A9173DE99FA3}" type="pres">
      <dgm:prSet presAssocID="{B28ED400-5660-4511-9A65-8B23A037433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D3594E-6B3D-4C9A-BABC-A6F5872678C2}" srcId="{FF0FD35F-98BE-4662-A395-03A4A6EBC573}" destId="{5F32C54E-D163-47AD-B8BD-398B484F8998}" srcOrd="0" destOrd="0" parTransId="{DE799AC9-D134-4C99-90B9-A9FD872CBF1C}" sibTransId="{2219D1AC-8038-42D5-A304-E757A0031AEF}"/>
    <dgm:cxn modelId="{CAD7553D-B77B-4DD4-B623-2FF66131A353}" type="presOf" srcId="{D8AD6A57-9D03-437E-AD12-8693756971B2}" destId="{E1AF6D97-10D7-492A-AF27-0A2BA7CB9C17}" srcOrd="0" destOrd="0" presId="urn:microsoft.com/office/officeart/2009/3/layout/IncreasingArrowsProcess"/>
    <dgm:cxn modelId="{E61DDEA9-66BE-4123-9737-EDCBB0FB88CE}" type="presOf" srcId="{50DDB366-D468-4AFC-9F39-B7F7A2B334E5}" destId="{286CF0AF-AC09-4886-A0C0-A9173DE99FA3}" srcOrd="0" destOrd="0" presId="urn:microsoft.com/office/officeart/2009/3/layout/IncreasingArrowsProcess"/>
    <dgm:cxn modelId="{B2686493-6C08-44F0-946D-F24B5D040422}" srcId="{28ECEB17-E8F0-457F-9345-D036CDF8184E}" destId="{B28ED400-5660-4511-9A65-8B23A0374335}" srcOrd="2" destOrd="0" parTransId="{476A2FC3-90E3-4280-90AF-FE339E2FFD5F}" sibTransId="{700EF3C2-ED3F-499D-BFED-019C33F2A98D}"/>
    <dgm:cxn modelId="{2C242E6F-4A2A-4BFD-96CF-8BE825720429}" type="presOf" srcId="{5F32C54E-D163-47AD-B8BD-398B484F8998}" destId="{E02107DE-840F-43E5-8642-249FE082E7D5}" srcOrd="0" destOrd="0" presId="urn:microsoft.com/office/officeart/2009/3/layout/IncreasingArrowsProcess"/>
    <dgm:cxn modelId="{424C9E68-A544-47A3-A8E0-5B1620CA383B}" type="presOf" srcId="{B7014B61-AC40-4D89-A3C1-97C90288650D}" destId="{106E0F86-5352-4FAD-9011-F670DA5F408E}" srcOrd="0" destOrd="0" presId="urn:microsoft.com/office/officeart/2009/3/layout/IncreasingArrowsProcess"/>
    <dgm:cxn modelId="{08F43F2B-A227-4517-9AD7-AFB69A9AD458}" srcId="{28ECEB17-E8F0-457F-9345-D036CDF8184E}" destId="{FF0FD35F-98BE-4662-A395-03A4A6EBC573}" srcOrd="1" destOrd="0" parTransId="{B0C757B7-0531-42A6-9D87-56146D7A7742}" sibTransId="{AB4A5061-4644-465F-A816-1C57146B9521}"/>
    <dgm:cxn modelId="{24B1F421-2924-44FF-8C41-A6F5897F0219}" type="presOf" srcId="{B28ED400-5660-4511-9A65-8B23A0374335}" destId="{9EA6CEB4-F912-4D2E-80C1-BC49DDBF97EF}" srcOrd="0" destOrd="0" presId="urn:microsoft.com/office/officeart/2009/3/layout/IncreasingArrowsProcess"/>
    <dgm:cxn modelId="{4742806B-7C9D-4D23-9774-C6E01E3F8489}" type="presOf" srcId="{FF0FD35F-98BE-4662-A395-03A4A6EBC573}" destId="{2A765926-BFB0-4C88-B7EE-D47D363EC6C4}" srcOrd="0" destOrd="0" presId="urn:microsoft.com/office/officeart/2009/3/layout/IncreasingArrowsProcess"/>
    <dgm:cxn modelId="{DA0CFCD4-89FF-4D9F-B585-064775BD8CAB}" srcId="{B28ED400-5660-4511-9A65-8B23A0374335}" destId="{50DDB366-D468-4AFC-9F39-B7F7A2B334E5}" srcOrd="0" destOrd="0" parTransId="{9AD0C2C6-3DC4-42CE-B9D8-1F5491D30179}" sibTransId="{8DDEE21F-196D-4463-98FD-D22BB9741EA1}"/>
    <dgm:cxn modelId="{CBAD5146-C2F4-4ABE-BFD7-2A3B4F7CCA6E}" type="presOf" srcId="{28ECEB17-E8F0-457F-9345-D036CDF8184E}" destId="{1B6089EE-277D-49A1-8313-C0622AD514B5}" srcOrd="0" destOrd="0" presId="urn:microsoft.com/office/officeart/2009/3/layout/IncreasingArrowsProcess"/>
    <dgm:cxn modelId="{141A1900-D5C3-4006-B70A-01C805C0B6A4}" srcId="{28ECEB17-E8F0-457F-9345-D036CDF8184E}" destId="{D8AD6A57-9D03-437E-AD12-8693756971B2}" srcOrd="0" destOrd="0" parTransId="{9C2B0230-1BCB-4428-9ABE-2E015DB41993}" sibTransId="{18083E0F-4047-49C9-AF6C-170890A37CD3}"/>
    <dgm:cxn modelId="{B957D594-63D7-49F6-A96B-82ADCCAF7DC4}" srcId="{D8AD6A57-9D03-437E-AD12-8693756971B2}" destId="{B7014B61-AC40-4D89-A3C1-97C90288650D}" srcOrd="0" destOrd="0" parTransId="{5263D865-4489-42CF-B0EA-EA2581963390}" sibTransId="{255BD774-67ED-4D29-B61F-C131769A48A5}"/>
    <dgm:cxn modelId="{38A304E0-AEE2-4AC5-8FC4-6ED87CCB51ED}" type="presParOf" srcId="{1B6089EE-277D-49A1-8313-C0622AD514B5}" destId="{E1AF6D97-10D7-492A-AF27-0A2BA7CB9C17}" srcOrd="0" destOrd="0" presId="urn:microsoft.com/office/officeart/2009/3/layout/IncreasingArrowsProcess"/>
    <dgm:cxn modelId="{69AE012F-09A8-4E8E-8DCF-CCB9D1DC0779}" type="presParOf" srcId="{1B6089EE-277D-49A1-8313-C0622AD514B5}" destId="{106E0F86-5352-4FAD-9011-F670DA5F408E}" srcOrd="1" destOrd="0" presId="urn:microsoft.com/office/officeart/2009/3/layout/IncreasingArrowsProcess"/>
    <dgm:cxn modelId="{3DD6157A-3DD9-4766-A5DB-467455D693EB}" type="presParOf" srcId="{1B6089EE-277D-49A1-8313-C0622AD514B5}" destId="{2A765926-BFB0-4C88-B7EE-D47D363EC6C4}" srcOrd="2" destOrd="0" presId="urn:microsoft.com/office/officeart/2009/3/layout/IncreasingArrowsProcess"/>
    <dgm:cxn modelId="{92A00C94-7C84-4B24-8C5D-A86B2AD53962}" type="presParOf" srcId="{1B6089EE-277D-49A1-8313-C0622AD514B5}" destId="{E02107DE-840F-43E5-8642-249FE082E7D5}" srcOrd="3" destOrd="0" presId="urn:microsoft.com/office/officeart/2009/3/layout/IncreasingArrowsProcess"/>
    <dgm:cxn modelId="{22434631-574A-4D82-89C8-1F6FCB953AAC}" type="presParOf" srcId="{1B6089EE-277D-49A1-8313-C0622AD514B5}" destId="{9EA6CEB4-F912-4D2E-80C1-BC49DDBF97EF}" srcOrd="4" destOrd="0" presId="urn:microsoft.com/office/officeart/2009/3/layout/IncreasingArrowsProcess"/>
    <dgm:cxn modelId="{E440D8CF-A37A-4AF6-8C4B-D16C0CEE72AE}" type="presParOf" srcId="{1B6089EE-277D-49A1-8313-C0622AD514B5}" destId="{286CF0AF-AC09-4886-A0C0-A9173DE99FA3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D5A4FE-4673-4FDE-BE3B-0AEF4107949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3523CA9-5749-4EEE-824B-F84A4BB16295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2000" dirty="0" smtClean="0"/>
            <a:t>Ръст на електропотреблението</a:t>
          </a:r>
          <a:endParaRPr lang="bg-BG" sz="2000" dirty="0"/>
        </a:p>
      </dgm:t>
    </dgm:pt>
    <dgm:pt modelId="{B06B04F1-3CC1-4FE2-B8EA-269ECAE146D2}" type="parTrans" cxnId="{68CB3089-250C-4B61-97A4-484E4258D626}">
      <dgm:prSet/>
      <dgm:spPr/>
      <dgm:t>
        <a:bodyPr/>
        <a:lstStyle/>
        <a:p>
          <a:endParaRPr lang="bg-BG"/>
        </a:p>
      </dgm:t>
    </dgm:pt>
    <dgm:pt modelId="{9FE7A3FF-5582-46E8-8496-D9900E5743C2}" type="sibTrans" cxnId="{68CB3089-250C-4B61-97A4-484E4258D626}">
      <dgm:prSet/>
      <dgm:spPr/>
      <dgm:t>
        <a:bodyPr/>
        <a:lstStyle/>
        <a:p>
          <a:endParaRPr lang="bg-BG"/>
        </a:p>
      </dgm:t>
    </dgm:pt>
    <dgm:pt modelId="{D57D2F54-E4D8-44EE-8EF1-503D8C227EDC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2000" dirty="0" err="1" smtClean="0"/>
            <a:t>Безкарбонова</a:t>
          </a:r>
          <a:r>
            <a:rPr lang="bg-BG" sz="2000" dirty="0" smtClean="0"/>
            <a:t> енергетика</a:t>
          </a:r>
          <a:endParaRPr lang="bg-BG" sz="2000" dirty="0"/>
        </a:p>
      </dgm:t>
    </dgm:pt>
    <dgm:pt modelId="{5F3FB453-CC1C-452D-A13B-1FC792A7E92D}" type="parTrans" cxnId="{BFBB39EB-F483-4F23-AF70-D4493DDBEF97}">
      <dgm:prSet/>
      <dgm:spPr/>
      <dgm:t>
        <a:bodyPr/>
        <a:lstStyle/>
        <a:p>
          <a:endParaRPr lang="bg-BG"/>
        </a:p>
      </dgm:t>
    </dgm:pt>
    <dgm:pt modelId="{FCC35CC1-A891-4BAC-8B6A-5F3B6FDF190A}" type="sibTrans" cxnId="{BFBB39EB-F483-4F23-AF70-D4493DDBEF97}">
      <dgm:prSet/>
      <dgm:spPr/>
      <dgm:t>
        <a:bodyPr/>
        <a:lstStyle/>
        <a:p>
          <a:endParaRPr lang="bg-BG"/>
        </a:p>
      </dgm:t>
    </dgm:pt>
    <dgm:pt modelId="{79B4ADB4-9B4A-429B-929B-B07C925F672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g-BG" sz="2000" dirty="0" smtClean="0"/>
            <a:t>Удължаване на срокът за експлоатация на 5-ти и 6-ти блок на АЕЦ</a:t>
          </a:r>
          <a:endParaRPr lang="bg-BG" sz="2000" dirty="0"/>
        </a:p>
      </dgm:t>
    </dgm:pt>
    <dgm:pt modelId="{A1D52AAD-5572-466D-881C-D99B3612A1FD}" type="parTrans" cxnId="{83EFBF3D-CC66-4934-BE27-1E0752D56986}">
      <dgm:prSet/>
      <dgm:spPr/>
      <dgm:t>
        <a:bodyPr/>
        <a:lstStyle/>
        <a:p>
          <a:endParaRPr lang="bg-BG"/>
        </a:p>
      </dgm:t>
    </dgm:pt>
    <dgm:pt modelId="{170BEC8E-EF88-47E0-B025-49D8ECC67FA6}" type="sibTrans" cxnId="{83EFBF3D-CC66-4934-BE27-1E0752D56986}">
      <dgm:prSet/>
      <dgm:spPr/>
      <dgm:t>
        <a:bodyPr/>
        <a:lstStyle/>
        <a:p>
          <a:endParaRPr lang="bg-BG"/>
        </a:p>
      </dgm:t>
    </dgm:pt>
    <dgm:pt modelId="{88BC84C2-9146-4EF4-B064-FB0A3950634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g-BG" sz="2000" dirty="0" smtClean="0"/>
            <a:t>Виртуализация на производството( внос на евтина енергия)</a:t>
          </a:r>
          <a:endParaRPr lang="bg-BG" sz="2000" dirty="0"/>
        </a:p>
      </dgm:t>
    </dgm:pt>
    <dgm:pt modelId="{2B0AF852-4B14-4A38-90C5-6E3AAF1D8C6B}" type="parTrans" cxnId="{45F19BBD-4D3B-4061-956C-AF5B291DDEC7}">
      <dgm:prSet/>
      <dgm:spPr/>
      <dgm:t>
        <a:bodyPr/>
        <a:lstStyle/>
        <a:p>
          <a:endParaRPr lang="bg-BG"/>
        </a:p>
      </dgm:t>
    </dgm:pt>
    <dgm:pt modelId="{37151DD8-DD45-4543-A810-DE27A8CCE774}" type="sibTrans" cxnId="{45F19BBD-4D3B-4061-956C-AF5B291DDEC7}">
      <dgm:prSet/>
      <dgm:spPr/>
      <dgm:t>
        <a:bodyPr/>
        <a:lstStyle/>
        <a:p>
          <a:endParaRPr lang="bg-BG"/>
        </a:p>
      </dgm:t>
    </dgm:pt>
    <dgm:pt modelId="{C8B7186B-1DF1-4121-8957-419FDE61E61D}">
      <dgm:prSet custT="1"/>
      <dgm:spPr/>
      <dgm:t>
        <a:bodyPr/>
        <a:lstStyle/>
        <a:p>
          <a:r>
            <a:rPr lang="bg-BG" sz="2000" dirty="0" smtClean="0"/>
            <a:t>Либерализация на електроенергийния пазар</a:t>
          </a:r>
          <a:endParaRPr lang="bg-BG" sz="2000" dirty="0"/>
        </a:p>
      </dgm:t>
    </dgm:pt>
    <dgm:pt modelId="{C5707219-D1ED-4414-B2B0-B07B6E3A1745}" type="parTrans" cxnId="{6168BBAA-39CB-4AA6-8A1A-2D89FF652F17}">
      <dgm:prSet/>
      <dgm:spPr/>
      <dgm:t>
        <a:bodyPr/>
        <a:lstStyle/>
        <a:p>
          <a:endParaRPr lang="bg-BG"/>
        </a:p>
      </dgm:t>
    </dgm:pt>
    <dgm:pt modelId="{4EB3EEA6-362F-4AC5-9920-7BE06746BF69}" type="sibTrans" cxnId="{6168BBAA-39CB-4AA6-8A1A-2D89FF652F17}">
      <dgm:prSet/>
      <dgm:spPr/>
      <dgm:t>
        <a:bodyPr/>
        <a:lstStyle/>
        <a:p>
          <a:endParaRPr lang="bg-BG"/>
        </a:p>
      </dgm:t>
    </dgm:pt>
    <dgm:pt modelId="{5B7180C5-D3EA-4924-AD37-5E1066E756A5}">
      <dgm:prSet/>
      <dgm:spPr/>
      <dgm:t>
        <a:bodyPr/>
        <a:lstStyle/>
        <a:p>
          <a:r>
            <a:rPr lang="bg-BG" dirty="0" smtClean="0"/>
            <a:t>Обществено мнение</a:t>
          </a:r>
          <a:endParaRPr lang="bg-BG" dirty="0"/>
        </a:p>
      </dgm:t>
    </dgm:pt>
    <dgm:pt modelId="{D2A8BAB2-DAE2-4EEE-B61A-200FC8B183E3}" type="parTrans" cxnId="{B886263C-6BA2-4712-97A1-E3CEB111154C}">
      <dgm:prSet/>
      <dgm:spPr/>
      <dgm:t>
        <a:bodyPr/>
        <a:lstStyle/>
        <a:p>
          <a:endParaRPr lang="bg-BG"/>
        </a:p>
      </dgm:t>
    </dgm:pt>
    <dgm:pt modelId="{B30E663F-76B8-4EF9-964E-DAE098C0D830}" type="sibTrans" cxnId="{B886263C-6BA2-4712-97A1-E3CEB111154C}">
      <dgm:prSet/>
      <dgm:spPr/>
      <dgm:t>
        <a:bodyPr/>
        <a:lstStyle/>
        <a:p>
          <a:endParaRPr lang="bg-BG"/>
        </a:p>
      </dgm:t>
    </dgm:pt>
    <dgm:pt modelId="{F36CC24F-AA4D-4D40-B965-19FF1AA22767}">
      <dgm:prSet/>
      <dgm:spPr/>
      <dgm:t>
        <a:bodyPr/>
        <a:lstStyle/>
        <a:p>
          <a:r>
            <a:rPr lang="bg-BG" dirty="0" smtClean="0"/>
            <a:t>Развитие на сектор ВЕИ</a:t>
          </a:r>
          <a:endParaRPr lang="bg-BG" dirty="0"/>
        </a:p>
      </dgm:t>
    </dgm:pt>
    <dgm:pt modelId="{96F47A73-9C70-4A87-BF28-FF5116BFE037}" type="parTrans" cxnId="{B17136F7-5850-4DAA-B689-EA1613360C61}">
      <dgm:prSet/>
      <dgm:spPr/>
      <dgm:t>
        <a:bodyPr/>
        <a:lstStyle/>
        <a:p>
          <a:endParaRPr lang="bg-BG"/>
        </a:p>
      </dgm:t>
    </dgm:pt>
    <dgm:pt modelId="{7515B219-14A9-4917-ADE6-A8BA79FCAADA}" type="sibTrans" cxnId="{B17136F7-5850-4DAA-B689-EA1613360C61}">
      <dgm:prSet/>
      <dgm:spPr/>
      <dgm:t>
        <a:bodyPr/>
        <a:lstStyle/>
        <a:p>
          <a:endParaRPr lang="bg-BG"/>
        </a:p>
      </dgm:t>
    </dgm:pt>
    <dgm:pt modelId="{BE7B569D-85CA-484C-BAB5-DCE0BD46D813}" type="pres">
      <dgm:prSet presAssocID="{35D5A4FE-4673-4FDE-BE3B-0AEF4107949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BB9E149B-526C-4CAD-A57E-1A93D40B39AF}" type="pres">
      <dgm:prSet presAssocID="{35D5A4FE-4673-4FDE-BE3B-0AEF4107949F}" presName="Name1" presStyleCnt="0"/>
      <dgm:spPr/>
    </dgm:pt>
    <dgm:pt modelId="{172B7B11-7DDF-45F9-9AA5-A6349C4E5308}" type="pres">
      <dgm:prSet presAssocID="{35D5A4FE-4673-4FDE-BE3B-0AEF4107949F}" presName="cycle" presStyleCnt="0"/>
      <dgm:spPr/>
    </dgm:pt>
    <dgm:pt modelId="{9C8DE9B2-FCA2-480D-B014-65EB843AE9B9}" type="pres">
      <dgm:prSet presAssocID="{35D5A4FE-4673-4FDE-BE3B-0AEF4107949F}" presName="srcNode" presStyleLbl="node1" presStyleIdx="0" presStyleCnt="7"/>
      <dgm:spPr/>
    </dgm:pt>
    <dgm:pt modelId="{01D4EF44-A471-4D38-BD86-C635E0311CDC}" type="pres">
      <dgm:prSet presAssocID="{35D5A4FE-4673-4FDE-BE3B-0AEF4107949F}" presName="conn" presStyleLbl="parChTrans1D2" presStyleIdx="0" presStyleCnt="1"/>
      <dgm:spPr/>
      <dgm:t>
        <a:bodyPr/>
        <a:lstStyle/>
        <a:p>
          <a:endParaRPr lang="bg-BG"/>
        </a:p>
      </dgm:t>
    </dgm:pt>
    <dgm:pt modelId="{B6C6BA48-E6C6-4A74-BBF2-6EC25F66FE6B}" type="pres">
      <dgm:prSet presAssocID="{35D5A4FE-4673-4FDE-BE3B-0AEF4107949F}" presName="extraNode" presStyleLbl="node1" presStyleIdx="0" presStyleCnt="7"/>
      <dgm:spPr/>
    </dgm:pt>
    <dgm:pt modelId="{35EC2705-3E47-4FE8-A5E1-8C739B46129C}" type="pres">
      <dgm:prSet presAssocID="{35D5A4FE-4673-4FDE-BE3B-0AEF4107949F}" presName="dstNode" presStyleLbl="node1" presStyleIdx="0" presStyleCnt="7"/>
      <dgm:spPr/>
    </dgm:pt>
    <dgm:pt modelId="{F76A88B0-1BD6-4978-9B52-4C5E1E1A2E78}" type="pres">
      <dgm:prSet presAssocID="{23523CA9-5749-4EEE-824B-F84A4BB1629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897D207-C286-479E-B864-3406E2D04C12}" type="pres">
      <dgm:prSet presAssocID="{23523CA9-5749-4EEE-824B-F84A4BB16295}" presName="accent_1" presStyleCnt="0"/>
      <dgm:spPr/>
    </dgm:pt>
    <dgm:pt modelId="{F012DA07-04A9-447E-AA75-746D2E06B5EF}" type="pres">
      <dgm:prSet presAssocID="{23523CA9-5749-4EEE-824B-F84A4BB16295}" presName="accentRepeatNode" presStyleLbl="solidFgAcc1" presStyleIdx="0" presStyleCnt="7"/>
      <dgm:spPr/>
    </dgm:pt>
    <dgm:pt modelId="{BD62D3FE-611A-4FEC-BB91-C5165BA71CE5}" type="pres">
      <dgm:prSet presAssocID="{C8B7186B-1DF1-4121-8957-419FDE61E61D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27AF449-B8C8-448A-A5C7-13987F5A3745}" type="pres">
      <dgm:prSet presAssocID="{C8B7186B-1DF1-4121-8957-419FDE61E61D}" presName="accent_2" presStyleCnt="0"/>
      <dgm:spPr/>
    </dgm:pt>
    <dgm:pt modelId="{6CA293C7-04E9-4F15-B61E-25FE345F9A58}" type="pres">
      <dgm:prSet presAssocID="{C8B7186B-1DF1-4121-8957-419FDE61E61D}" presName="accentRepeatNode" presStyleLbl="solidFgAcc1" presStyleIdx="1" presStyleCnt="7"/>
      <dgm:spPr/>
    </dgm:pt>
    <dgm:pt modelId="{1C5A751A-2002-4AA8-A9BE-FFA542948591}" type="pres">
      <dgm:prSet presAssocID="{88BC84C2-9146-4EF4-B064-FB0A39506346}" presName="text_3" presStyleLbl="node1" presStyleIdx="2" presStyleCnt="7" custLinFactNeighborX="1221" custLinFactNeighborY="-155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D6090AD-4CB3-4F0A-8280-215BC9ACD8C0}" type="pres">
      <dgm:prSet presAssocID="{88BC84C2-9146-4EF4-B064-FB0A39506346}" presName="accent_3" presStyleCnt="0"/>
      <dgm:spPr/>
    </dgm:pt>
    <dgm:pt modelId="{98AEF7A5-FC4B-418C-A02F-254626DC9BDD}" type="pres">
      <dgm:prSet presAssocID="{88BC84C2-9146-4EF4-B064-FB0A39506346}" presName="accentRepeatNode" presStyleLbl="solidFgAcc1" presStyleIdx="2" presStyleCnt="7"/>
      <dgm:spPr/>
    </dgm:pt>
    <dgm:pt modelId="{43599A66-3B7E-48E6-B98C-EC7705BB8DDC}" type="pres">
      <dgm:prSet presAssocID="{F36CC24F-AA4D-4D40-B965-19FF1AA22767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1472C69-CAF9-40FA-87A2-3AA0D6C63F67}" type="pres">
      <dgm:prSet presAssocID="{F36CC24F-AA4D-4D40-B965-19FF1AA22767}" presName="accent_4" presStyleCnt="0"/>
      <dgm:spPr/>
    </dgm:pt>
    <dgm:pt modelId="{50335D05-604B-496F-9879-29EBD1D8774C}" type="pres">
      <dgm:prSet presAssocID="{F36CC24F-AA4D-4D40-B965-19FF1AA22767}" presName="accentRepeatNode" presStyleLbl="solidFgAcc1" presStyleIdx="3" presStyleCnt="7"/>
      <dgm:spPr/>
    </dgm:pt>
    <dgm:pt modelId="{02936A8D-DAD8-444C-93B3-D3AC3256A821}" type="pres">
      <dgm:prSet presAssocID="{5B7180C5-D3EA-4924-AD37-5E1066E756A5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BC0909-FFA6-4362-973F-9B38D43B405D}" type="pres">
      <dgm:prSet presAssocID="{5B7180C5-D3EA-4924-AD37-5E1066E756A5}" presName="accent_5" presStyleCnt="0"/>
      <dgm:spPr/>
    </dgm:pt>
    <dgm:pt modelId="{25F602F9-616E-48C5-9A58-E1DAE06C8E56}" type="pres">
      <dgm:prSet presAssocID="{5B7180C5-D3EA-4924-AD37-5E1066E756A5}" presName="accentRepeatNode" presStyleLbl="solidFgAcc1" presStyleIdx="4" presStyleCnt="7"/>
      <dgm:spPr/>
    </dgm:pt>
    <dgm:pt modelId="{B3CADC61-6BD0-4B2D-A9CA-66137C2ECC47}" type="pres">
      <dgm:prSet presAssocID="{D57D2F54-E4D8-44EE-8EF1-503D8C227ED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3B8D09E-5429-412A-B08F-A9969850D076}" type="pres">
      <dgm:prSet presAssocID="{D57D2F54-E4D8-44EE-8EF1-503D8C227EDC}" presName="accent_6" presStyleCnt="0"/>
      <dgm:spPr/>
    </dgm:pt>
    <dgm:pt modelId="{0312466E-1C51-48C2-AAE8-3C52AFC454E7}" type="pres">
      <dgm:prSet presAssocID="{D57D2F54-E4D8-44EE-8EF1-503D8C227EDC}" presName="accentRepeatNode" presStyleLbl="solidFgAcc1" presStyleIdx="5" presStyleCnt="7" custLinFactNeighborX="-5849" custLinFactNeighborY="5003"/>
      <dgm:spPr/>
    </dgm:pt>
    <dgm:pt modelId="{3901A077-ED53-4D73-BCB5-FF1BD714D3EB}" type="pres">
      <dgm:prSet presAssocID="{79B4ADB4-9B4A-429B-929B-B07C925F6726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B8036E8-2558-4592-9168-B33C1217FE9A}" type="pres">
      <dgm:prSet presAssocID="{79B4ADB4-9B4A-429B-929B-B07C925F6726}" presName="accent_7" presStyleCnt="0"/>
      <dgm:spPr/>
    </dgm:pt>
    <dgm:pt modelId="{D3C728D5-54A8-4D1A-815B-142CE71833BA}" type="pres">
      <dgm:prSet presAssocID="{79B4ADB4-9B4A-429B-929B-B07C925F6726}" presName="accentRepeatNode" presStyleLbl="solidFgAcc1" presStyleIdx="6" presStyleCnt="7"/>
      <dgm:spPr/>
    </dgm:pt>
  </dgm:ptLst>
  <dgm:cxnLst>
    <dgm:cxn modelId="{7C1085CF-8616-4285-9A85-A996A357B2BA}" type="presOf" srcId="{88BC84C2-9146-4EF4-B064-FB0A39506346}" destId="{1C5A751A-2002-4AA8-A9BE-FFA542948591}" srcOrd="0" destOrd="0" presId="urn:microsoft.com/office/officeart/2008/layout/VerticalCurvedList"/>
    <dgm:cxn modelId="{6192E029-DE43-41E4-8B74-0C1474A72AE3}" type="presOf" srcId="{9FE7A3FF-5582-46E8-8496-D9900E5743C2}" destId="{01D4EF44-A471-4D38-BD86-C635E0311CDC}" srcOrd="0" destOrd="0" presId="urn:microsoft.com/office/officeart/2008/layout/VerticalCurvedList"/>
    <dgm:cxn modelId="{48FE5901-4569-4906-BE86-190BFD647B3C}" type="presOf" srcId="{79B4ADB4-9B4A-429B-929B-B07C925F6726}" destId="{3901A077-ED53-4D73-BCB5-FF1BD714D3EB}" srcOrd="0" destOrd="0" presId="urn:microsoft.com/office/officeart/2008/layout/VerticalCurvedList"/>
    <dgm:cxn modelId="{2BF4E430-8DD4-4AE7-A1E6-32802016D70B}" type="presOf" srcId="{5B7180C5-D3EA-4924-AD37-5E1066E756A5}" destId="{02936A8D-DAD8-444C-93B3-D3AC3256A821}" srcOrd="0" destOrd="0" presId="urn:microsoft.com/office/officeart/2008/layout/VerticalCurvedList"/>
    <dgm:cxn modelId="{C7414410-8B5B-4F0F-AE32-8A3DB9AF1A31}" type="presOf" srcId="{C8B7186B-1DF1-4121-8957-419FDE61E61D}" destId="{BD62D3FE-611A-4FEC-BB91-C5165BA71CE5}" srcOrd="0" destOrd="0" presId="urn:microsoft.com/office/officeart/2008/layout/VerticalCurvedList"/>
    <dgm:cxn modelId="{521050FA-82B7-45CA-A425-2F4A5C471D2E}" type="presOf" srcId="{23523CA9-5749-4EEE-824B-F84A4BB16295}" destId="{F76A88B0-1BD6-4978-9B52-4C5E1E1A2E78}" srcOrd="0" destOrd="0" presId="urn:microsoft.com/office/officeart/2008/layout/VerticalCurvedList"/>
    <dgm:cxn modelId="{83EFBF3D-CC66-4934-BE27-1E0752D56986}" srcId="{35D5A4FE-4673-4FDE-BE3B-0AEF4107949F}" destId="{79B4ADB4-9B4A-429B-929B-B07C925F6726}" srcOrd="6" destOrd="0" parTransId="{A1D52AAD-5572-466D-881C-D99B3612A1FD}" sibTransId="{170BEC8E-EF88-47E0-B025-49D8ECC67FA6}"/>
    <dgm:cxn modelId="{68CB3089-250C-4B61-97A4-484E4258D626}" srcId="{35D5A4FE-4673-4FDE-BE3B-0AEF4107949F}" destId="{23523CA9-5749-4EEE-824B-F84A4BB16295}" srcOrd="0" destOrd="0" parTransId="{B06B04F1-3CC1-4FE2-B8EA-269ECAE146D2}" sibTransId="{9FE7A3FF-5582-46E8-8496-D9900E5743C2}"/>
    <dgm:cxn modelId="{92FCF620-1F45-46C3-910F-2E9B5129CB3C}" type="presOf" srcId="{F36CC24F-AA4D-4D40-B965-19FF1AA22767}" destId="{43599A66-3B7E-48E6-B98C-EC7705BB8DDC}" srcOrd="0" destOrd="0" presId="urn:microsoft.com/office/officeart/2008/layout/VerticalCurvedList"/>
    <dgm:cxn modelId="{258540DB-D3AC-492A-B709-550F3E7657AA}" type="presOf" srcId="{D57D2F54-E4D8-44EE-8EF1-503D8C227EDC}" destId="{B3CADC61-6BD0-4B2D-A9CA-66137C2ECC47}" srcOrd="0" destOrd="0" presId="urn:microsoft.com/office/officeart/2008/layout/VerticalCurvedList"/>
    <dgm:cxn modelId="{BFBB39EB-F483-4F23-AF70-D4493DDBEF97}" srcId="{35D5A4FE-4673-4FDE-BE3B-0AEF4107949F}" destId="{D57D2F54-E4D8-44EE-8EF1-503D8C227EDC}" srcOrd="5" destOrd="0" parTransId="{5F3FB453-CC1C-452D-A13B-1FC792A7E92D}" sibTransId="{FCC35CC1-A891-4BAC-8B6A-5F3B6FDF190A}"/>
    <dgm:cxn modelId="{45F19BBD-4D3B-4061-956C-AF5B291DDEC7}" srcId="{35D5A4FE-4673-4FDE-BE3B-0AEF4107949F}" destId="{88BC84C2-9146-4EF4-B064-FB0A39506346}" srcOrd="2" destOrd="0" parTransId="{2B0AF852-4B14-4A38-90C5-6E3AAF1D8C6B}" sibTransId="{37151DD8-DD45-4543-A810-DE27A8CCE774}"/>
    <dgm:cxn modelId="{B17136F7-5850-4DAA-B689-EA1613360C61}" srcId="{35D5A4FE-4673-4FDE-BE3B-0AEF4107949F}" destId="{F36CC24F-AA4D-4D40-B965-19FF1AA22767}" srcOrd="3" destOrd="0" parTransId="{96F47A73-9C70-4A87-BF28-FF5116BFE037}" sibTransId="{7515B219-14A9-4917-ADE6-A8BA79FCAADA}"/>
    <dgm:cxn modelId="{B886263C-6BA2-4712-97A1-E3CEB111154C}" srcId="{35D5A4FE-4673-4FDE-BE3B-0AEF4107949F}" destId="{5B7180C5-D3EA-4924-AD37-5E1066E756A5}" srcOrd="4" destOrd="0" parTransId="{D2A8BAB2-DAE2-4EEE-B61A-200FC8B183E3}" sibTransId="{B30E663F-76B8-4EF9-964E-DAE098C0D830}"/>
    <dgm:cxn modelId="{6168BBAA-39CB-4AA6-8A1A-2D89FF652F17}" srcId="{35D5A4FE-4673-4FDE-BE3B-0AEF4107949F}" destId="{C8B7186B-1DF1-4121-8957-419FDE61E61D}" srcOrd="1" destOrd="0" parTransId="{C5707219-D1ED-4414-B2B0-B07B6E3A1745}" sibTransId="{4EB3EEA6-362F-4AC5-9920-7BE06746BF69}"/>
    <dgm:cxn modelId="{411E466A-4F2B-4A17-BA94-D0FD35FE095E}" type="presOf" srcId="{35D5A4FE-4673-4FDE-BE3B-0AEF4107949F}" destId="{BE7B569D-85CA-484C-BAB5-DCE0BD46D813}" srcOrd="0" destOrd="0" presId="urn:microsoft.com/office/officeart/2008/layout/VerticalCurvedList"/>
    <dgm:cxn modelId="{4D9E9F99-F41B-4A32-80D7-510148EF98A6}" type="presParOf" srcId="{BE7B569D-85CA-484C-BAB5-DCE0BD46D813}" destId="{BB9E149B-526C-4CAD-A57E-1A93D40B39AF}" srcOrd="0" destOrd="0" presId="urn:microsoft.com/office/officeart/2008/layout/VerticalCurvedList"/>
    <dgm:cxn modelId="{19CFA7AE-03D4-4DA1-93C3-0AA982D04F0C}" type="presParOf" srcId="{BB9E149B-526C-4CAD-A57E-1A93D40B39AF}" destId="{172B7B11-7DDF-45F9-9AA5-A6349C4E5308}" srcOrd="0" destOrd="0" presId="urn:microsoft.com/office/officeart/2008/layout/VerticalCurvedList"/>
    <dgm:cxn modelId="{02A2A49D-99F9-4FA3-B567-3A9E4A723034}" type="presParOf" srcId="{172B7B11-7DDF-45F9-9AA5-A6349C4E5308}" destId="{9C8DE9B2-FCA2-480D-B014-65EB843AE9B9}" srcOrd="0" destOrd="0" presId="urn:microsoft.com/office/officeart/2008/layout/VerticalCurvedList"/>
    <dgm:cxn modelId="{4954BBDB-B070-4C42-86DC-B97031CC4F54}" type="presParOf" srcId="{172B7B11-7DDF-45F9-9AA5-A6349C4E5308}" destId="{01D4EF44-A471-4D38-BD86-C635E0311CDC}" srcOrd="1" destOrd="0" presId="urn:microsoft.com/office/officeart/2008/layout/VerticalCurvedList"/>
    <dgm:cxn modelId="{210B9E68-0338-4FED-9A12-D38F71FFB2D5}" type="presParOf" srcId="{172B7B11-7DDF-45F9-9AA5-A6349C4E5308}" destId="{B6C6BA48-E6C6-4A74-BBF2-6EC25F66FE6B}" srcOrd="2" destOrd="0" presId="urn:microsoft.com/office/officeart/2008/layout/VerticalCurvedList"/>
    <dgm:cxn modelId="{268592A1-58BA-4CB4-BA42-3ED55A697928}" type="presParOf" srcId="{172B7B11-7DDF-45F9-9AA5-A6349C4E5308}" destId="{35EC2705-3E47-4FE8-A5E1-8C739B46129C}" srcOrd="3" destOrd="0" presId="urn:microsoft.com/office/officeart/2008/layout/VerticalCurvedList"/>
    <dgm:cxn modelId="{26962875-5438-4B7E-BD0C-2A79566D3112}" type="presParOf" srcId="{BB9E149B-526C-4CAD-A57E-1A93D40B39AF}" destId="{F76A88B0-1BD6-4978-9B52-4C5E1E1A2E78}" srcOrd="1" destOrd="0" presId="urn:microsoft.com/office/officeart/2008/layout/VerticalCurvedList"/>
    <dgm:cxn modelId="{9B6691D3-D67E-4B89-B28D-E941E8F10D92}" type="presParOf" srcId="{BB9E149B-526C-4CAD-A57E-1A93D40B39AF}" destId="{7897D207-C286-479E-B864-3406E2D04C12}" srcOrd="2" destOrd="0" presId="urn:microsoft.com/office/officeart/2008/layout/VerticalCurvedList"/>
    <dgm:cxn modelId="{EE67CBBA-A8C1-467C-8090-A4EC2C2C7818}" type="presParOf" srcId="{7897D207-C286-479E-B864-3406E2D04C12}" destId="{F012DA07-04A9-447E-AA75-746D2E06B5EF}" srcOrd="0" destOrd="0" presId="urn:microsoft.com/office/officeart/2008/layout/VerticalCurvedList"/>
    <dgm:cxn modelId="{542F860B-65C2-423A-9672-02832A7B3D6E}" type="presParOf" srcId="{BB9E149B-526C-4CAD-A57E-1A93D40B39AF}" destId="{BD62D3FE-611A-4FEC-BB91-C5165BA71CE5}" srcOrd="3" destOrd="0" presId="urn:microsoft.com/office/officeart/2008/layout/VerticalCurvedList"/>
    <dgm:cxn modelId="{948C83F5-9FE9-4178-ABDB-7DF4D63181DE}" type="presParOf" srcId="{BB9E149B-526C-4CAD-A57E-1A93D40B39AF}" destId="{A27AF449-B8C8-448A-A5C7-13987F5A3745}" srcOrd="4" destOrd="0" presId="urn:microsoft.com/office/officeart/2008/layout/VerticalCurvedList"/>
    <dgm:cxn modelId="{E366A1BA-87D4-446D-8055-A957B119AC01}" type="presParOf" srcId="{A27AF449-B8C8-448A-A5C7-13987F5A3745}" destId="{6CA293C7-04E9-4F15-B61E-25FE345F9A58}" srcOrd="0" destOrd="0" presId="urn:microsoft.com/office/officeart/2008/layout/VerticalCurvedList"/>
    <dgm:cxn modelId="{1E7EC24B-58AE-47DA-A36C-1C404EE6FA71}" type="presParOf" srcId="{BB9E149B-526C-4CAD-A57E-1A93D40B39AF}" destId="{1C5A751A-2002-4AA8-A9BE-FFA542948591}" srcOrd="5" destOrd="0" presId="urn:microsoft.com/office/officeart/2008/layout/VerticalCurvedList"/>
    <dgm:cxn modelId="{D9B234E4-AD70-4BBD-8382-F953F16B3A13}" type="presParOf" srcId="{BB9E149B-526C-4CAD-A57E-1A93D40B39AF}" destId="{BD6090AD-4CB3-4F0A-8280-215BC9ACD8C0}" srcOrd="6" destOrd="0" presId="urn:microsoft.com/office/officeart/2008/layout/VerticalCurvedList"/>
    <dgm:cxn modelId="{291F328E-61C1-468A-9D39-01819563E055}" type="presParOf" srcId="{BD6090AD-4CB3-4F0A-8280-215BC9ACD8C0}" destId="{98AEF7A5-FC4B-418C-A02F-254626DC9BDD}" srcOrd="0" destOrd="0" presId="urn:microsoft.com/office/officeart/2008/layout/VerticalCurvedList"/>
    <dgm:cxn modelId="{6D661B32-A831-4D04-9B53-1490150C71C5}" type="presParOf" srcId="{BB9E149B-526C-4CAD-A57E-1A93D40B39AF}" destId="{43599A66-3B7E-48E6-B98C-EC7705BB8DDC}" srcOrd="7" destOrd="0" presId="urn:microsoft.com/office/officeart/2008/layout/VerticalCurvedList"/>
    <dgm:cxn modelId="{1F138DC1-BEB0-4147-8025-D17A207C1275}" type="presParOf" srcId="{BB9E149B-526C-4CAD-A57E-1A93D40B39AF}" destId="{61472C69-CAF9-40FA-87A2-3AA0D6C63F67}" srcOrd="8" destOrd="0" presId="urn:microsoft.com/office/officeart/2008/layout/VerticalCurvedList"/>
    <dgm:cxn modelId="{2369535A-2250-4294-9D6C-CE465EB17E91}" type="presParOf" srcId="{61472C69-CAF9-40FA-87A2-3AA0D6C63F67}" destId="{50335D05-604B-496F-9879-29EBD1D8774C}" srcOrd="0" destOrd="0" presId="urn:microsoft.com/office/officeart/2008/layout/VerticalCurvedList"/>
    <dgm:cxn modelId="{40B391C9-CC31-4817-9B5E-14F7EDA821D7}" type="presParOf" srcId="{BB9E149B-526C-4CAD-A57E-1A93D40B39AF}" destId="{02936A8D-DAD8-444C-93B3-D3AC3256A821}" srcOrd="9" destOrd="0" presId="urn:microsoft.com/office/officeart/2008/layout/VerticalCurvedList"/>
    <dgm:cxn modelId="{E7B4A591-575C-417D-92FC-06D38F6451CE}" type="presParOf" srcId="{BB9E149B-526C-4CAD-A57E-1A93D40B39AF}" destId="{31BC0909-FFA6-4362-973F-9B38D43B405D}" srcOrd="10" destOrd="0" presId="urn:microsoft.com/office/officeart/2008/layout/VerticalCurvedList"/>
    <dgm:cxn modelId="{B7FB1DB4-CD4F-481B-9BCF-57CC675671E4}" type="presParOf" srcId="{31BC0909-FFA6-4362-973F-9B38D43B405D}" destId="{25F602F9-616E-48C5-9A58-E1DAE06C8E56}" srcOrd="0" destOrd="0" presId="urn:microsoft.com/office/officeart/2008/layout/VerticalCurvedList"/>
    <dgm:cxn modelId="{4295A517-2B23-4D9B-9BAD-4E8C7F90508E}" type="presParOf" srcId="{BB9E149B-526C-4CAD-A57E-1A93D40B39AF}" destId="{B3CADC61-6BD0-4B2D-A9CA-66137C2ECC47}" srcOrd="11" destOrd="0" presId="urn:microsoft.com/office/officeart/2008/layout/VerticalCurvedList"/>
    <dgm:cxn modelId="{7EA3C989-2755-4DBF-9EAC-436ADFFCD8DE}" type="presParOf" srcId="{BB9E149B-526C-4CAD-A57E-1A93D40B39AF}" destId="{53B8D09E-5429-412A-B08F-A9969850D076}" srcOrd="12" destOrd="0" presId="urn:microsoft.com/office/officeart/2008/layout/VerticalCurvedList"/>
    <dgm:cxn modelId="{7C958733-356E-4B24-AE2F-75DD0AC2FD8F}" type="presParOf" srcId="{53B8D09E-5429-412A-B08F-A9969850D076}" destId="{0312466E-1C51-48C2-AAE8-3C52AFC454E7}" srcOrd="0" destOrd="0" presId="urn:microsoft.com/office/officeart/2008/layout/VerticalCurvedList"/>
    <dgm:cxn modelId="{8250A541-2D0A-48B1-B12E-13D2609D96DF}" type="presParOf" srcId="{BB9E149B-526C-4CAD-A57E-1A93D40B39AF}" destId="{3901A077-ED53-4D73-BCB5-FF1BD714D3EB}" srcOrd="13" destOrd="0" presId="urn:microsoft.com/office/officeart/2008/layout/VerticalCurvedList"/>
    <dgm:cxn modelId="{A477466F-ACA2-4FAA-8F80-F0E89072CD06}" type="presParOf" srcId="{BB9E149B-526C-4CAD-A57E-1A93D40B39AF}" destId="{EB8036E8-2558-4592-9168-B33C1217FE9A}" srcOrd="14" destOrd="0" presId="urn:microsoft.com/office/officeart/2008/layout/VerticalCurvedList"/>
    <dgm:cxn modelId="{C6227C50-192A-464F-A344-85AEF23D8484}" type="presParOf" srcId="{EB8036E8-2558-4592-9168-B33C1217FE9A}" destId="{D3C728D5-54A8-4D1A-815B-142CE71833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D5A4FE-4673-4FDE-BE3B-0AEF4107949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3523CA9-5749-4EEE-824B-F84A4BB16295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2000" dirty="0" smtClean="0"/>
            <a:t>Ръст на електропотреблението(  предел на намаляване на енергийния интензитет)</a:t>
          </a:r>
          <a:endParaRPr lang="bg-BG" sz="2000" dirty="0"/>
        </a:p>
      </dgm:t>
    </dgm:pt>
    <dgm:pt modelId="{B06B04F1-3CC1-4FE2-B8EA-269ECAE146D2}" type="parTrans" cxnId="{68CB3089-250C-4B61-97A4-484E4258D626}">
      <dgm:prSet/>
      <dgm:spPr/>
      <dgm:t>
        <a:bodyPr/>
        <a:lstStyle/>
        <a:p>
          <a:endParaRPr lang="bg-BG"/>
        </a:p>
      </dgm:t>
    </dgm:pt>
    <dgm:pt modelId="{9FE7A3FF-5582-46E8-8496-D9900E5743C2}" type="sibTrans" cxnId="{68CB3089-250C-4B61-97A4-484E4258D626}">
      <dgm:prSet/>
      <dgm:spPr/>
      <dgm:t>
        <a:bodyPr/>
        <a:lstStyle/>
        <a:p>
          <a:endParaRPr lang="bg-BG"/>
        </a:p>
      </dgm:t>
    </dgm:pt>
    <dgm:pt modelId="{D57D2F54-E4D8-44EE-8EF1-503D8C227EDC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dirty="0" err="1" smtClean="0"/>
            <a:t>Безкарбонова</a:t>
          </a:r>
          <a:r>
            <a:rPr lang="bg-BG" sz="1800" dirty="0" smtClean="0"/>
            <a:t> енергетика ( ограничаване и/или извеждане от експлоатация на ТЕЦ)</a:t>
          </a:r>
          <a:endParaRPr lang="bg-BG" sz="1800" dirty="0"/>
        </a:p>
      </dgm:t>
    </dgm:pt>
    <dgm:pt modelId="{5F3FB453-CC1C-452D-A13B-1FC792A7E92D}" type="parTrans" cxnId="{BFBB39EB-F483-4F23-AF70-D4493DDBEF97}">
      <dgm:prSet/>
      <dgm:spPr/>
      <dgm:t>
        <a:bodyPr/>
        <a:lstStyle/>
        <a:p>
          <a:endParaRPr lang="bg-BG"/>
        </a:p>
      </dgm:t>
    </dgm:pt>
    <dgm:pt modelId="{FCC35CC1-A891-4BAC-8B6A-5F3B6FDF190A}" type="sibTrans" cxnId="{BFBB39EB-F483-4F23-AF70-D4493DDBEF97}">
      <dgm:prSet/>
      <dgm:spPr/>
      <dgm:t>
        <a:bodyPr/>
        <a:lstStyle/>
        <a:p>
          <a:endParaRPr lang="bg-BG"/>
        </a:p>
      </dgm:t>
    </dgm:pt>
    <dgm:pt modelId="{79B4ADB4-9B4A-429B-929B-B07C925F6726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600" dirty="0" smtClean="0"/>
            <a:t>Удължаване на срокът за експлоатация на 5-ти и 6-ти блок на АЕЦ(  Временна мярка, „</a:t>
          </a:r>
          <a:r>
            <a:rPr lang="bg-BG" sz="1600" dirty="0" err="1" smtClean="0"/>
            <a:t>къс“хоризонт</a:t>
          </a:r>
          <a:r>
            <a:rPr lang="bg-BG" sz="1600" dirty="0" smtClean="0"/>
            <a:t>)</a:t>
          </a:r>
          <a:endParaRPr lang="bg-BG" sz="1600" dirty="0"/>
        </a:p>
      </dgm:t>
    </dgm:pt>
    <dgm:pt modelId="{A1D52AAD-5572-466D-881C-D99B3612A1FD}" type="parTrans" cxnId="{83EFBF3D-CC66-4934-BE27-1E0752D56986}">
      <dgm:prSet/>
      <dgm:spPr/>
      <dgm:t>
        <a:bodyPr/>
        <a:lstStyle/>
        <a:p>
          <a:endParaRPr lang="bg-BG"/>
        </a:p>
      </dgm:t>
    </dgm:pt>
    <dgm:pt modelId="{170BEC8E-EF88-47E0-B025-49D8ECC67FA6}" type="sibTrans" cxnId="{83EFBF3D-CC66-4934-BE27-1E0752D56986}">
      <dgm:prSet/>
      <dgm:spPr/>
      <dgm:t>
        <a:bodyPr/>
        <a:lstStyle/>
        <a:p>
          <a:endParaRPr lang="bg-BG"/>
        </a:p>
      </dgm:t>
    </dgm:pt>
    <dgm:pt modelId="{88BC84C2-9146-4EF4-B064-FB0A3950634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g-BG" sz="2000" dirty="0" smtClean="0"/>
            <a:t>Виртуализация на производството( внос на евтина енергия)</a:t>
          </a:r>
          <a:endParaRPr lang="bg-BG" sz="2000" dirty="0"/>
        </a:p>
      </dgm:t>
    </dgm:pt>
    <dgm:pt modelId="{2B0AF852-4B14-4A38-90C5-6E3AAF1D8C6B}" type="parTrans" cxnId="{45F19BBD-4D3B-4061-956C-AF5B291DDEC7}">
      <dgm:prSet/>
      <dgm:spPr/>
      <dgm:t>
        <a:bodyPr/>
        <a:lstStyle/>
        <a:p>
          <a:endParaRPr lang="bg-BG"/>
        </a:p>
      </dgm:t>
    </dgm:pt>
    <dgm:pt modelId="{37151DD8-DD45-4543-A810-DE27A8CCE774}" type="sibTrans" cxnId="{45F19BBD-4D3B-4061-956C-AF5B291DDEC7}">
      <dgm:prSet/>
      <dgm:spPr/>
      <dgm:t>
        <a:bodyPr/>
        <a:lstStyle/>
        <a:p>
          <a:endParaRPr lang="bg-BG"/>
        </a:p>
      </dgm:t>
    </dgm:pt>
    <dgm:pt modelId="{C8B7186B-1DF1-4121-8957-419FDE61E61D}">
      <dgm:prSet custT="1"/>
      <dgm:spPr/>
      <dgm:t>
        <a:bodyPr/>
        <a:lstStyle/>
        <a:p>
          <a:r>
            <a:rPr lang="bg-BG" sz="2000" dirty="0" smtClean="0"/>
            <a:t>Либерализация на електроенергийния пазар(повишаване ролята на маневрената енергетика)</a:t>
          </a:r>
          <a:endParaRPr lang="bg-BG" sz="2000" dirty="0"/>
        </a:p>
      </dgm:t>
    </dgm:pt>
    <dgm:pt modelId="{C5707219-D1ED-4414-B2B0-B07B6E3A1745}" type="parTrans" cxnId="{6168BBAA-39CB-4AA6-8A1A-2D89FF652F17}">
      <dgm:prSet/>
      <dgm:spPr/>
      <dgm:t>
        <a:bodyPr/>
        <a:lstStyle/>
        <a:p>
          <a:endParaRPr lang="bg-BG"/>
        </a:p>
      </dgm:t>
    </dgm:pt>
    <dgm:pt modelId="{4EB3EEA6-362F-4AC5-9920-7BE06746BF69}" type="sibTrans" cxnId="{6168BBAA-39CB-4AA6-8A1A-2D89FF652F17}">
      <dgm:prSet/>
      <dgm:spPr/>
      <dgm:t>
        <a:bodyPr/>
        <a:lstStyle/>
        <a:p>
          <a:endParaRPr lang="bg-BG"/>
        </a:p>
      </dgm:t>
    </dgm:pt>
    <dgm:pt modelId="{5B7180C5-D3EA-4924-AD37-5E1066E756A5}">
      <dgm:prSet/>
      <dgm:spPr/>
      <dgm:t>
        <a:bodyPr/>
        <a:lstStyle/>
        <a:p>
          <a:r>
            <a:rPr lang="bg-BG" dirty="0" smtClean="0"/>
            <a:t>Обществено мнение(променливо)</a:t>
          </a:r>
          <a:endParaRPr lang="bg-BG" dirty="0"/>
        </a:p>
      </dgm:t>
    </dgm:pt>
    <dgm:pt modelId="{D2A8BAB2-DAE2-4EEE-B61A-200FC8B183E3}" type="parTrans" cxnId="{B886263C-6BA2-4712-97A1-E3CEB111154C}">
      <dgm:prSet/>
      <dgm:spPr/>
      <dgm:t>
        <a:bodyPr/>
        <a:lstStyle/>
        <a:p>
          <a:endParaRPr lang="bg-BG"/>
        </a:p>
      </dgm:t>
    </dgm:pt>
    <dgm:pt modelId="{B30E663F-76B8-4EF9-964E-DAE098C0D830}" type="sibTrans" cxnId="{B886263C-6BA2-4712-97A1-E3CEB111154C}">
      <dgm:prSet/>
      <dgm:spPr/>
      <dgm:t>
        <a:bodyPr/>
        <a:lstStyle/>
        <a:p>
          <a:endParaRPr lang="bg-BG"/>
        </a:p>
      </dgm:t>
    </dgm:pt>
    <dgm:pt modelId="{F36CC24F-AA4D-4D40-B965-19FF1AA22767}">
      <dgm:prSet custT="1"/>
      <dgm:spPr/>
      <dgm:t>
        <a:bodyPr/>
        <a:lstStyle/>
        <a:p>
          <a:r>
            <a:rPr lang="bg-BG" sz="1800" dirty="0" smtClean="0">
              <a:solidFill>
                <a:srgbClr val="FF0000"/>
              </a:solidFill>
            </a:rPr>
            <a:t>Развитие на сектор ВЕИ(ограничена </a:t>
          </a:r>
          <a:r>
            <a:rPr lang="bg-BG" sz="1600" dirty="0" err="1" smtClean="0">
              <a:solidFill>
                <a:srgbClr val="FF0000"/>
              </a:solidFill>
            </a:rPr>
            <a:t>разполагаемост,стохастично</a:t>
          </a:r>
          <a:r>
            <a:rPr lang="bg-BG" sz="1800" dirty="0" smtClean="0">
              <a:solidFill>
                <a:srgbClr val="FF0000"/>
              </a:solidFill>
            </a:rPr>
            <a:t> п-во, </a:t>
          </a:r>
          <a:r>
            <a:rPr lang="bg-BG" sz="1800" dirty="0" err="1" smtClean="0">
              <a:solidFill>
                <a:srgbClr val="FF0000"/>
              </a:solidFill>
            </a:rPr>
            <a:t>необх.от</a:t>
          </a:r>
          <a:r>
            <a:rPr lang="bg-BG" sz="1800" dirty="0" smtClean="0">
              <a:solidFill>
                <a:srgbClr val="FF0000"/>
              </a:solidFill>
            </a:rPr>
            <a:t> високоразвити </a:t>
          </a:r>
          <a:r>
            <a:rPr lang="bg-BG" sz="1800" dirty="0" err="1" smtClean="0">
              <a:solidFill>
                <a:srgbClr val="FF0000"/>
              </a:solidFill>
            </a:rPr>
            <a:t>инт.системи</a:t>
          </a:r>
          <a:r>
            <a:rPr lang="bg-BG" sz="1800" dirty="0" smtClean="0">
              <a:solidFill>
                <a:srgbClr val="FF0000"/>
              </a:solidFill>
            </a:rPr>
            <a:t>)</a:t>
          </a:r>
          <a:endParaRPr lang="bg-BG" sz="1800" dirty="0">
            <a:solidFill>
              <a:srgbClr val="FF0000"/>
            </a:solidFill>
          </a:endParaRPr>
        </a:p>
      </dgm:t>
    </dgm:pt>
    <dgm:pt modelId="{96F47A73-9C70-4A87-BF28-FF5116BFE037}" type="parTrans" cxnId="{B17136F7-5850-4DAA-B689-EA1613360C61}">
      <dgm:prSet/>
      <dgm:spPr/>
      <dgm:t>
        <a:bodyPr/>
        <a:lstStyle/>
        <a:p>
          <a:endParaRPr lang="bg-BG"/>
        </a:p>
      </dgm:t>
    </dgm:pt>
    <dgm:pt modelId="{7515B219-14A9-4917-ADE6-A8BA79FCAADA}" type="sibTrans" cxnId="{B17136F7-5850-4DAA-B689-EA1613360C61}">
      <dgm:prSet/>
      <dgm:spPr/>
      <dgm:t>
        <a:bodyPr/>
        <a:lstStyle/>
        <a:p>
          <a:endParaRPr lang="bg-BG"/>
        </a:p>
      </dgm:t>
    </dgm:pt>
    <dgm:pt modelId="{CD6778BF-EE98-43C0-89C2-E0D12985D93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bg-BG"/>
        </a:p>
      </dgm:t>
    </dgm:pt>
    <dgm:pt modelId="{569CED91-99D2-4AE2-864B-37DE0004DD86}" type="parTrans" cxnId="{6047885D-190D-48EA-91D4-7CC6B4BD5EDB}">
      <dgm:prSet/>
      <dgm:spPr/>
      <dgm:t>
        <a:bodyPr/>
        <a:lstStyle/>
        <a:p>
          <a:endParaRPr lang="bg-BG"/>
        </a:p>
      </dgm:t>
    </dgm:pt>
    <dgm:pt modelId="{12306B68-D289-4483-A801-B6763BE1A7E1}" type="sibTrans" cxnId="{6047885D-190D-48EA-91D4-7CC6B4BD5EDB}">
      <dgm:prSet/>
      <dgm:spPr/>
      <dgm:t>
        <a:bodyPr/>
        <a:lstStyle/>
        <a:p>
          <a:endParaRPr lang="bg-BG"/>
        </a:p>
      </dgm:t>
    </dgm:pt>
    <dgm:pt modelId="{BE7B569D-85CA-484C-BAB5-DCE0BD46D813}" type="pres">
      <dgm:prSet presAssocID="{35D5A4FE-4673-4FDE-BE3B-0AEF4107949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BB9E149B-526C-4CAD-A57E-1A93D40B39AF}" type="pres">
      <dgm:prSet presAssocID="{35D5A4FE-4673-4FDE-BE3B-0AEF4107949F}" presName="Name1" presStyleCnt="0"/>
      <dgm:spPr/>
    </dgm:pt>
    <dgm:pt modelId="{172B7B11-7DDF-45F9-9AA5-A6349C4E5308}" type="pres">
      <dgm:prSet presAssocID="{35D5A4FE-4673-4FDE-BE3B-0AEF4107949F}" presName="cycle" presStyleCnt="0"/>
      <dgm:spPr/>
    </dgm:pt>
    <dgm:pt modelId="{9C8DE9B2-FCA2-480D-B014-65EB843AE9B9}" type="pres">
      <dgm:prSet presAssocID="{35D5A4FE-4673-4FDE-BE3B-0AEF4107949F}" presName="srcNode" presStyleLbl="node1" presStyleIdx="0" presStyleCnt="7"/>
      <dgm:spPr/>
    </dgm:pt>
    <dgm:pt modelId="{01D4EF44-A471-4D38-BD86-C635E0311CDC}" type="pres">
      <dgm:prSet presAssocID="{35D5A4FE-4673-4FDE-BE3B-0AEF4107949F}" presName="conn" presStyleLbl="parChTrans1D2" presStyleIdx="0" presStyleCnt="1"/>
      <dgm:spPr/>
      <dgm:t>
        <a:bodyPr/>
        <a:lstStyle/>
        <a:p>
          <a:endParaRPr lang="bg-BG"/>
        </a:p>
      </dgm:t>
    </dgm:pt>
    <dgm:pt modelId="{B6C6BA48-E6C6-4A74-BBF2-6EC25F66FE6B}" type="pres">
      <dgm:prSet presAssocID="{35D5A4FE-4673-4FDE-BE3B-0AEF4107949F}" presName="extraNode" presStyleLbl="node1" presStyleIdx="0" presStyleCnt="7"/>
      <dgm:spPr/>
    </dgm:pt>
    <dgm:pt modelId="{35EC2705-3E47-4FE8-A5E1-8C739B46129C}" type="pres">
      <dgm:prSet presAssocID="{35D5A4FE-4673-4FDE-BE3B-0AEF4107949F}" presName="dstNode" presStyleLbl="node1" presStyleIdx="0" presStyleCnt="7"/>
      <dgm:spPr/>
    </dgm:pt>
    <dgm:pt modelId="{F76A88B0-1BD6-4978-9B52-4C5E1E1A2E78}" type="pres">
      <dgm:prSet presAssocID="{23523CA9-5749-4EEE-824B-F84A4BB1629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897D207-C286-479E-B864-3406E2D04C12}" type="pres">
      <dgm:prSet presAssocID="{23523CA9-5749-4EEE-824B-F84A4BB16295}" presName="accent_1" presStyleCnt="0"/>
      <dgm:spPr/>
    </dgm:pt>
    <dgm:pt modelId="{F012DA07-04A9-447E-AA75-746D2E06B5EF}" type="pres">
      <dgm:prSet presAssocID="{23523CA9-5749-4EEE-824B-F84A4BB16295}" presName="accentRepeatNode" presStyleLbl="solidFgAcc1" presStyleIdx="0" presStyleCnt="7" custLinFactNeighborX="-3262" custLinFactNeighborY="-2569"/>
      <dgm:spPr/>
    </dgm:pt>
    <dgm:pt modelId="{BD62D3FE-611A-4FEC-BB91-C5165BA71CE5}" type="pres">
      <dgm:prSet presAssocID="{C8B7186B-1DF1-4121-8957-419FDE61E61D}" presName="text_2" presStyleLbl="node1" presStyleIdx="1" presStyleCnt="7" custScaleY="15774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27AF449-B8C8-448A-A5C7-13987F5A3745}" type="pres">
      <dgm:prSet presAssocID="{C8B7186B-1DF1-4121-8957-419FDE61E61D}" presName="accent_2" presStyleCnt="0"/>
      <dgm:spPr/>
    </dgm:pt>
    <dgm:pt modelId="{6CA293C7-04E9-4F15-B61E-25FE345F9A58}" type="pres">
      <dgm:prSet presAssocID="{C8B7186B-1DF1-4121-8957-419FDE61E61D}" presName="accentRepeatNode" presStyleLbl="solidFgAcc1" presStyleIdx="1" presStyleCnt="7"/>
      <dgm:spPr/>
    </dgm:pt>
    <dgm:pt modelId="{1C5A751A-2002-4AA8-A9BE-FFA542948591}" type="pres">
      <dgm:prSet presAssocID="{88BC84C2-9146-4EF4-B064-FB0A39506346}" presName="text_3" presStyleLbl="node1" presStyleIdx="2" presStyleCnt="7" custLinFactNeighborX="1221" custLinFactNeighborY="-155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D6090AD-4CB3-4F0A-8280-215BC9ACD8C0}" type="pres">
      <dgm:prSet presAssocID="{88BC84C2-9146-4EF4-B064-FB0A39506346}" presName="accent_3" presStyleCnt="0"/>
      <dgm:spPr/>
    </dgm:pt>
    <dgm:pt modelId="{98AEF7A5-FC4B-418C-A02F-254626DC9BDD}" type="pres">
      <dgm:prSet presAssocID="{88BC84C2-9146-4EF4-B064-FB0A39506346}" presName="accentRepeatNode" presStyleLbl="solidFgAcc1" presStyleIdx="2" presStyleCnt="7"/>
      <dgm:spPr/>
    </dgm:pt>
    <dgm:pt modelId="{43599A66-3B7E-48E6-B98C-EC7705BB8DDC}" type="pres">
      <dgm:prSet presAssocID="{F36CC24F-AA4D-4D40-B965-19FF1AA22767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1472C69-CAF9-40FA-87A2-3AA0D6C63F67}" type="pres">
      <dgm:prSet presAssocID="{F36CC24F-AA4D-4D40-B965-19FF1AA22767}" presName="accent_4" presStyleCnt="0"/>
      <dgm:spPr/>
    </dgm:pt>
    <dgm:pt modelId="{50335D05-604B-496F-9879-29EBD1D8774C}" type="pres">
      <dgm:prSet presAssocID="{F36CC24F-AA4D-4D40-B965-19FF1AA22767}" presName="accentRepeatNode" presStyleLbl="solidFgAcc1" presStyleIdx="3" presStyleCnt="7"/>
      <dgm:spPr/>
    </dgm:pt>
    <dgm:pt modelId="{02936A8D-DAD8-444C-93B3-D3AC3256A821}" type="pres">
      <dgm:prSet presAssocID="{5B7180C5-D3EA-4924-AD37-5E1066E756A5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BC0909-FFA6-4362-973F-9B38D43B405D}" type="pres">
      <dgm:prSet presAssocID="{5B7180C5-D3EA-4924-AD37-5E1066E756A5}" presName="accent_5" presStyleCnt="0"/>
      <dgm:spPr/>
    </dgm:pt>
    <dgm:pt modelId="{25F602F9-616E-48C5-9A58-E1DAE06C8E56}" type="pres">
      <dgm:prSet presAssocID="{5B7180C5-D3EA-4924-AD37-5E1066E756A5}" presName="accentRepeatNode" presStyleLbl="solidFgAcc1" presStyleIdx="4" presStyleCnt="7"/>
      <dgm:spPr/>
    </dgm:pt>
    <dgm:pt modelId="{B3CADC61-6BD0-4B2D-A9CA-66137C2ECC47}" type="pres">
      <dgm:prSet presAssocID="{D57D2F54-E4D8-44EE-8EF1-503D8C227ED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3B8D09E-5429-412A-B08F-A9969850D076}" type="pres">
      <dgm:prSet presAssocID="{D57D2F54-E4D8-44EE-8EF1-503D8C227EDC}" presName="accent_6" presStyleCnt="0"/>
      <dgm:spPr/>
    </dgm:pt>
    <dgm:pt modelId="{0312466E-1C51-48C2-AAE8-3C52AFC454E7}" type="pres">
      <dgm:prSet presAssocID="{D57D2F54-E4D8-44EE-8EF1-503D8C227EDC}" presName="accentRepeatNode" presStyleLbl="solidFgAcc1" presStyleIdx="5" presStyleCnt="7" custLinFactNeighborX="-5849" custLinFactNeighborY="5003"/>
      <dgm:spPr/>
    </dgm:pt>
    <dgm:pt modelId="{3901A077-ED53-4D73-BCB5-FF1BD714D3EB}" type="pres">
      <dgm:prSet presAssocID="{79B4ADB4-9B4A-429B-929B-B07C925F6726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B8036E8-2558-4592-9168-B33C1217FE9A}" type="pres">
      <dgm:prSet presAssocID="{79B4ADB4-9B4A-429B-929B-B07C925F6726}" presName="accent_7" presStyleCnt="0"/>
      <dgm:spPr/>
    </dgm:pt>
    <dgm:pt modelId="{D3C728D5-54A8-4D1A-815B-142CE71833BA}" type="pres">
      <dgm:prSet presAssocID="{79B4ADB4-9B4A-429B-929B-B07C925F6726}" presName="accentRepeatNode" presStyleLbl="solidFgAcc1" presStyleIdx="6" presStyleCnt="7"/>
      <dgm:spPr/>
    </dgm:pt>
  </dgm:ptLst>
  <dgm:cxnLst>
    <dgm:cxn modelId="{B17136F7-5850-4DAA-B689-EA1613360C61}" srcId="{35D5A4FE-4673-4FDE-BE3B-0AEF4107949F}" destId="{F36CC24F-AA4D-4D40-B965-19FF1AA22767}" srcOrd="3" destOrd="0" parTransId="{96F47A73-9C70-4A87-BF28-FF5116BFE037}" sibTransId="{7515B219-14A9-4917-ADE6-A8BA79FCAADA}"/>
    <dgm:cxn modelId="{6168BBAA-39CB-4AA6-8A1A-2D89FF652F17}" srcId="{35D5A4FE-4673-4FDE-BE3B-0AEF4107949F}" destId="{C8B7186B-1DF1-4121-8957-419FDE61E61D}" srcOrd="1" destOrd="0" parTransId="{C5707219-D1ED-4414-B2B0-B07B6E3A1745}" sibTransId="{4EB3EEA6-362F-4AC5-9920-7BE06746BF69}"/>
    <dgm:cxn modelId="{92FCF620-1F45-46C3-910F-2E9B5129CB3C}" type="presOf" srcId="{F36CC24F-AA4D-4D40-B965-19FF1AA22767}" destId="{43599A66-3B7E-48E6-B98C-EC7705BB8DDC}" srcOrd="0" destOrd="0" presId="urn:microsoft.com/office/officeart/2008/layout/VerticalCurvedList"/>
    <dgm:cxn modelId="{6047885D-190D-48EA-91D4-7CC6B4BD5EDB}" srcId="{35D5A4FE-4673-4FDE-BE3B-0AEF4107949F}" destId="{CD6778BF-EE98-43C0-89C2-E0D12985D93B}" srcOrd="7" destOrd="0" parTransId="{569CED91-99D2-4AE2-864B-37DE0004DD86}" sibTransId="{12306B68-D289-4483-A801-B6763BE1A7E1}"/>
    <dgm:cxn modelId="{C7414410-8B5B-4F0F-AE32-8A3DB9AF1A31}" type="presOf" srcId="{C8B7186B-1DF1-4121-8957-419FDE61E61D}" destId="{BD62D3FE-611A-4FEC-BB91-C5165BA71CE5}" srcOrd="0" destOrd="0" presId="urn:microsoft.com/office/officeart/2008/layout/VerticalCurvedList"/>
    <dgm:cxn modelId="{48FE5901-4569-4906-BE86-190BFD647B3C}" type="presOf" srcId="{79B4ADB4-9B4A-429B-929B-B07C925F6726}" destId="{3901A077-ED53-4D73-BCB5-FF1BD714D3EB}" srcOrd="0" destOrd="0" presId="urn:microsoft.com/office/officeart/2008/layout/VerticalCurvedList"/>
    <dgm:cxn modelId="{BFBB39EB-F483-4F23-AF70-D4493DDBEF97}" srcId="{35D5A4FE-4673-4FDE-BE3B-0AEF4107949F}" destId="{D57D2F54-E4D8-44EE-8EF1-503D8C227EDC}" srcOrd="5" destOrd="0" parTransId="{5F3FB453-CC1C-452D-A13B-1FC792A7E92D}" sibTransId="{FCC35CC1-A891-4BAC-8B6A-5F3B6FDF190A}"/>
    <dgm:cxn modelId="{258540DB-D3AC-492A-B709-550F3E7657AA}" type="presOf" srcId="{D57D2F54-E4D8-44EE-8EF1-503D8C227EDC}" destId="{B3CADC61-6BD0-4B2D-A9CA-66137C2ECC47}" srcOrd="0" destOrd="0" presId="urn:microsoft.com/office/officeart/2008/layout/VerticalCurvedList"/>
    <dgm:cxn modelId="{6192E029-DE43-41E4-8B74-0C1474A72AE3}" type="presOf" srcId="{9FE7A3FF-5582-46E8-8496-D9900E5743C2}" destId="{01D4EF44-A471-4D38-BD86-C635E0311CDC}" srcOrd="0" destOrd="0" presId="urn:microsoft.com/office/officeart/2008/layout/VerticalCurvedList"/>
    <dgm:cxn modelId="{68CB3089-250C-4B61-97A4-484E4258D626}" srcId="{35D5A4FE-4673-4FDE-BE3B-0AEF4107949F}" destId="{23523CA9-5749-4EEE-824B-F84A4BB16295}" srcOrd="0" destOrd="0" parTransId="{B06B04F1-3CC1-4FE2-B8EA-269ECAE146D2}" sibTransId="{9FE7A3FF-5582-46E8-8496-D9900E5743C2}"/>
    <dgm:cxn modelId="{B886263C-6BA2-4712-97A1-E3CEB111154C}" srcId="{35D5A4FE-4673-4FDE-BE3B-0AEF4107949F}" destId="{5B7180C5-D3EA-4924-AD37-5E1066E756A5}" srcOrd="4" destOrd="0" parTransId="{D2A8BAB2-DAE2-4EEE-B61A-200FC8B183E3}" sibTransId="{B30E663F-76B8-4EF9-964E-DAE098C0D830}"/>
    <dgm:cxn modelId="{83EFBF3D-CC66-4934-BE27-1E0752D56986}" srcId="{35D5A4FE-4673-4FDE-BE3B-0AEF4107949F}" destId="{79B4ADB4-9B4A-429B-929B-B07C925F6726}" srcOrd="6" destOrd="0" parTransId="{A1D52AAD-5572-466D-881C-D99B3612A1FD}" sibTransId="{170BEC8E-EF88-47E0-B025-49D8ECC67FA6}"/>
    <dgm:cxn modelId="{45F19BBD-4D3B-4061-956C-AF5B291DDEC7}" srcId="{35D5A4FE-4673-4FDE-BE3B-0AEF4107949F}" destId="{88BC84C2-9146-4EF4-B064-FB0A39506346}" srcOrd="2" destOrd="0" parTransId="{2B0AF852-4B14-4A38-90C5-6E3AAF1D8C6B}" sibTransId="{37151DD8-DD45-4543-A810-DE27A8CCE774}"/>
    <dgm:cxn modelId="{7C1085CF-8616-4285-9A85-A996A357B2BA}" type="presOf" srcId="{88BC84C2-9146-4EF4-B064-FB0A39506346}" destId="{1C5A751A-2002-4AA8-A9BE-FFA542948591}" srcOrd="0" destOrd="0" presId="urn:microsoft.com/office/officeart/2008/layout/VerticalCurvedList"/>
    <dgm:cxn modelId="{411E466A-4F2B-4A17-BA94-D0FD35FE095E}" type="presOf" srcId="{35D5A4FE-4673-4FDE-BE3B-0AEF4107949F}" destId="{BE7B569D-85CA-484C-BAB5-DCE0BD46D813}" srcOrd="0" destOrd="0" presId="urn:microsoft.com/office/officeart/2008/layout/VerticalCurvedList"/>
    <dgm:cxn modelId="{2BF4E430-8DD4-4AE7-A1E6-32802016D70B}" type="presOf" srcId="{5B7180C5-D3EA-4924-AD37-5E1066E756A5}" destId="{02936A8D-DAD8-444C-93B3-D3AC3256A821}" srcOrd="0" destOrd="0" presId="urn:microsoft.com/office/officeart/2008/layout/VerticalCurvedList"/>
    <dgm:cxn modelId="{521050FA-82B7-45CA-A425-2F4A5C471D2E}" type="presOf" srcId="{23523CA9-5749-4EEE-824B-F84A4BB16295}" destId="{F76A88B0-1BD6-4978-9B52-4C5E1E1A2E78}" srcOrd="0" destOrd="0" presId="urn:microsoft.com/office/officeart/2008/layout/VerticalCurvedList"/>
    <dgm:cxn modelId="{4D9E9F99-F41B-4A32-80D7-510148EF98A6}" type="presParOf" srcId="{BE7B569D-85CA-484C-BAB5-DCE0BD46D813}" destId="{BB9E149B-526C-4CAD-A57E-1A93D40B39AF}" srcOrd="0" destOrd="0" presId="urn:microsoft.com/office/officeart/2008/layout/VerticalCurvedList"/>
    <dgm:cxn modelId="{19CFA7AE-03D4-4DA1-93C3-0AA982D04F0C}" type="presParOf" srcId="{BB9E149B-526C-4CAD-A57E-1A93D40B39AF}" destId="{172B7B11-7DDF-45F9-9AA5-A6349C4E5308}" srcOrd="0" destOrd="0" presId="urn:microsoft.com/office/officeart/2008/layout/VerticalCurvedList"/>
    <dgm:cxn modelId="{02A2A49D-99F9-4FA3-B567-3A9E4A723034}" type="presParOf" srcId="{172B7B11-7DDF-45F9-9AA5-A6349C4E5308}" destId="{9C8DE9B2-FCA2-480D-B014-65EB843AE9B9}" srcOrd="0" destOrd="0" presId="urn:microsoft.com/office/officeart/2008/layout/VerticalCurvedList"/>
    <dgm:cxn modelId="{4954BBDB-B070-4C42-86DC-B97031CC4F54}" type="presParOf" srcId="{172B7B11-7DDF-45F9-9AA5-A6349C4E5308}" destId="{01D4EF44-A471-4D38-BD86-C635E0311CDC}" srcOrd="1" destOrd="0" presId="urn:microsoft.com/office/officeart/2008/layout/VerticalCurvedList"/>
    <dgm:cxn modelId="{210B9E68-0338-4FED-9A12-D38F71FFB2D5}" type="presParOf" srcId="{172B7B11-7DDF-45F9-9AA5-A6349C4E5308}" destId="{B6C6BA48-E6C6-4A74-BBF2-6EC25F66FE6B}" srcOrd="2" destOrd="0" presId="urn:microsoft.com/office/officeart/2008/layout/VerticalCurvedList"/>
    <dgm:cxn modelId="{268592A1-58BA-4CB4-BA42-3ED55A697928}" type="presParOf" srcId="{172B7B11-7DDF-45F9-9AA5-A6349C4E5308}" destId="{35EC2705-3E47-4FE8-A5E1-8C739B46129C}" srcOrd="3" destOrd="0" presId="urn:microsoft.com/office/officeart/2008/layout/VerticalCurvedList"/>
    <dgm:cxn modelId="{26962875-5438-4B7E-BD0C-2A79566D3112}" type="presParOf" srcId="{BB9E149B-526C-4CAD-A57E-1A93D40B39AF}" destId="{F76A88B0-1BD6-4978-9B52-4C5E1E1A2E78}" srcOrd="1" destOrd="0" presId="urn:microsoft.com/office/officeart/2008/layout/VerticalCurvedList"/>
    <dgm:cxn modelId="{9B6691D3-D67E-4B89-B28D-E941E8F10D92}" type="presParOf" srcId="{BB9E149B-526C-4CAD-A57E-1A93D40B39AF}" destId="{7897D207-C286-479E-B864-3406E2D04C12}" srcOrd="2" destOrd="0" presId="urn:microsoft.com/office/officeart/2008/layout/VerticalCurvedList"/>
    <dgm:cxn modelId="{EE67CBBA-A8C1-467C-8090-A4EC2C2C7818}" type="presParOf" srcId="{7897D207-C286-479E-B864-3406E2D04C12}" destId="{F012DA07-04A9-447E-AA75-746D2E06B5EF}" srcOrd="0" destOrd="0" presId="urn:microsoft.com/office/officeart/2008/layout/VerticalCurvedList"/>
    <dgm:cxn modelId="{542F860B-65C2-423A-9672-02832A7B3D6E}" type="presParOf" srcId="{BB9E149B-526C-4CAD-A57E-1A93D40B39AF}" destId="{BD62D3FE-611A-4FEC-BB91-C5165BA71CE5}" srcOrd="3" destOrd="0" presId="urn:microsoft.com/office/officeart/2008/layout/VerticalCurvedList"/>
    <dgm:cxn modelId="{948C83F5-9FE9-4178-ABDB-7DF4D63181DE}" type="presParOf" srcId="{BB9E149B-526C-4CAD-A57E-1A93D40B39AF}" destId="{A27AF449-B8C8-448A-A5C7-13987F5A3745}" srcOrd="4" destOrd="0" presId="urn:microsoft.com/office/officeart/2008/layout/VerticalCurvedList"/>
    <dgm:cxn modelId="{E366A1BA-87D4-446D-8055-A957B119AC01}" type="presParOf" srcId="{A27AF449-B8C8-448A-A5C7-13987F5A3745}" destId="{6CA293C7-04E9-4F15-B61E-25FE345F9A58}" srcOrd="0" destOrd="0" presId="urn:microsoft.com/office/officeart/2008/layout/VerticalCurvedList"/>
    <dgm:cxn modelId="{1E7EC24B-58AE-47DA-A36C-1C404EE6FA71}" type="presParOf" srcId="{BB9E149B-526C-4CAD-A57E-1A93D40B39AF}" destId="{1C5A751A-2002-4AA8-A9BE-FFA542948591}" srcOrd="5" destOrd="0" presId="urn:microsoft.com/office/officeart/2008/layout/VerticalCurvedList"/>
    <dgm:cxn modelId="{D9B234E4-AD70-4BBD-8382-F953F16B3A13}" type="presParOf" srcId="{BB9E149B-526C-4CAD-A57E-1A93D40B39AF}" destId="{BD6090AD-4CB3-4F0A-8280-215BC9ACD8C0}" srcOrd="6" destOrd="0" presId="urn:microsoft.com/office/officeart/2008/layout/VerticalCurvedList"/>
    <dgm:cxn modelId="{291F328E-61C1-468A-9D39-01819563E055}" type="presParOf" srcId="{BD6090AD-4CB3-4F0A-8280-215BC9ACD8C0}" destId="{98AEF7A5-FC4B-418C-A02F-254626DC9BDD}" srcOrd="0" destOrd="0" presId="urn:microsoft.com/office/officeart/2008/layout/VerticalCurvedList"/>
    <dgm:cxn modelId="{6D661B32-A831-4D04-9B53-1490150C71C5}" type="presParOf" srcId="{BB9E149B-526C-4CAD-A57E-1A93D40B39AF}" destId="{43599A66-3B7E-48E6-B98C-EC7705BB8DDC}" srcOrd="7" destOrd="0" presId="urn:microsoft.com/office/officeart/2008/layout/VerticalCurvedList"/>
    <dgm:cxn modelId="{1F138DC1-BEB0-4147-8025-D17A207C1275}" type="presParOf" srcId="{BB9E149B-526C-4CAD-A57E-1A93D40B39AF}" destId="{61472C69-CAF9-40FA-87A2-3AA0D6C63F67}" srcOrd="8" destOrd="0" presId="urn:microsoft.com/office/officeart/2008/layout/VerticalCurvedList"/>
    <dgm:cxn modelId="{2369535A-2250-4294-9D6C-CE465EB17E91}" type="presParOf" srcId="{61472C69-CAF9-40FA-87A2-3AA0D6C63F67}" destId="{50335D05-604B-496F-9879-29EBD1D8774C}" srcOrd="0" destOrd="0" presId="urn:microsoft.com/office/officeart/2008/layout/VerticalCurvedList"/>
    <dgm:cxn modelId="{40B391C9-CC31-4817-9B5E-14F7EDA821D7}" type="presParOf" srcId="{BB9E149B-526C-4CAD-A57E-1A93D40B39AF}" destId="{02936A8D-DAD8-444C-93B3-D3AC3256A821}" srcOrd="9" destOrd="0" presId="urn:microsoft.com/office/officeart/2008/layout/VerticalCurvedList"/>
    <dgm:cxn modelId="{E7B4A591-575C-417D-92FC-06D38F6451CE}" type="presParOf" srcId="{BB9E149B-526C-4CAD-A57E-1A93D40B39AF}" destId="{31BC0909-FFA6-4362-973F-9B38D43B405D}" srcOrd="10" destOrd="0" presId="urn:microsoft.com/office/officeart/2008/layout/VerticalCurvedList"/>
    <dgm:cxn modelId="{B7FB1DB4-CD4F-481B-9BCF-57CC675671E4}" type="presParOf" srcId="{31BC0909-FFA6-4362-973F-9B38D43B405D}" destId="{25F602F9-616E-48C5-9A58-E1DAE06C8E56}" srcOrd="0" destOrd="0" presId="urn:microsoft.com/office/officeart/2008/layout/VerticalCurvedList"/>
    <dgm:cxn modelId="{4295A517-2B23-4D9B-9BAD-4E8C7F90508E}" type="presParOf" srcId="{BB9E149B-526C-4CAD-A57E-1A93D40B39AF}" destId="{B3CADC61-6BD0-4B2D-A9CA-66137C2ECC47}" srcOrd="11" destOrd="0" presId="urn:microsoft.com/office/officeart/2008/layout/VerticalCurvedList"/>
    <dgm:cxn modelId="{7EA3C989-2755-4DBF-9EAC-436ADFFCD8DE}" type="presParOf" srcId="{BB9E149B-526C-4CAD-A57E-1A93D40B39AF}" destId="{53B8D09E-5429-412A-B08F-A9969850D076}" srcOrd="12" destOrd="0" presId="urn:microsoft.com/office/officeart/2008/layout/VerticalCurvedList"/>
    <dgm:cxn modelId="{7C958733-356E-4B24-AE2F-75DD0AC2FD8F}" type="presParOf" srcId="{53B8D09E-5429-412A-B08F-A9969850D076}" destId="{0312466E-1C51-48C2-AAE8-3C52AFC454E7}" srcOrd="0" destOrd="0" presId="urn:microsoft.com/office/officeart/2008/layout/VerticalCurvedList"/>
    <dgm:cxn modelId="{8250A541-2D0A-48B1-B12E-13D2609D96DF}" type="presParOf" srcId="{BB9E149B-526C-4CAD-A57E-1A93D40B39AF}" destId="{3901A077-ED53-4D73-BCB5-FF1BD714D3EB}" srcOrd="13" destOrd="0" presId="urn:microsoft.com/office/officeart/2008/layout/VerticalCurvedList"/>
    <dgm:cxn modelId="{A477466F-ACA2-4FAA-8F80-F0E89072CD06}" type="presParOf" srcId="{BB9E149B-526C-4CAD-A57E-1A93D40B39AF}" destId="{EB8036E8-2558-4592-9168-B33C1217FE9A}" srcOrd="14" destOrd="0" presId="urn:microsoft.com/office/officeart/2008/layout/VerticalCurvedList"/>
    <dgm:cxn modelId="{C6227C50-192A-464F-A344-85AEF23D8484}" type="presParOf" srcId="{EB8036E8-2558-4592-9168-B33C1217FE9A}" destId="{D3C728D5-54A8-4D1A-815B-142CE71833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F6D97-10D7-492A-AF27-0A2BA7CB9C17}">
      <dsp:nvSpPr>
        <dsp:cNvPr id="0" name=""/>
        <dsp:cNvSpPr/>
      </dsp:nvSpPr>
      <dsp:spPr>
        <a:xfrm>
          <a:off x="0" y="616186"/>
          <a:ext cx="8282880" cy="120630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91501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Увеличено електропотребление??????</a:t>
          </a:r>
          <a:endParaRPr lang="en-US" sz="1700" kern="1200" dirty="0"/>
        </a:p>
      </dsp:txBody>
      <dsp:txXfrm>
        <a:off x="0" y="917762"/>
        <a:ext cx="7981305" cy="603151"/>
      </dsp:txXfrm>
    </dsp:sp>
    <dsp:sp modelId="{106E0F86-5352-4FAD-9011-F670DA5F408E}">
      <dsp:nvSpPr>
        <dsp:cNvPr id="0" name=""/>
        <dsp:cNvSpPr/>
      </dsp:nvSpPr>
      <dsp:spPr>
        <a:xfrm>
          <a:off x="0" y="1546420"/>
          <a:ext cx="2551127" cy="2323783"/>
        </a:xfrm>
        <a:prstGeom prst="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Регионални проекти;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Електромобили;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Водородни клетки</a:t>
          </a:r>
          <a:r>
            <a:rPr lang="en-US" sz="1600" kern="1200" dirty="0" smtClean="0"/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Ръст на БВП;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Предел в намаляване на енергийния интензитет</a:t>
          </a:r>
          <a:endParaRPr lang="en-US" sz="1600" kern="1200" dirty="0"/>
        </a:p>
      </dsp:txBody>
      <dsp:txXfrm>
        <a:off x="0" y="1546420"/>
        <a:ext cx="2551127" cy="2323783"/>
      </dsp:txXfrm>
    </dsp:sp>
    <dsp:sp modelId="{2A765926-BFB0-4C88-B7EE-D47D363EC6C4}">
      <dsp:nvSpPr>
        <dsp:cNvPr id="0" name=""/>
        <dsp:cNvSpPr/>
      </dsp:nvSpPr>
      <dsp:spPr>
        <a:xfrm>
          <a:off x="2551127" y="1018287"/>
          <a:ext cx="5731752" cy="120630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91501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err="1" smtClean="0"/>
            <a:t>Безкарбонова</a:t>
          </a:r>
          <a:r>
            <a:rPr lang="bg-BG" sz="1700" kern="1200" dirty="0" smtClean="0"/>
            <a:t> енергетика!!!!!!</a:t>
          </a:r>
          <a:endParaRPr lang="en-US" sz="1700" kern="1200" dirty="0"/>
        </a:p>
      </dsp:txBody>
      <dsp:txXfrm>
        <a:off x="2551127" y="1319863"/>
        <a:ext cx="5430177" cy="603151"/>
      </dsp:txXfrm>
    </dsp:sp>
    <dsp:sp modelId="{E02107DE-840F-43E5-8642-249FE082E7D5}">
      <dsp:nvSpPr>
        <dsp:cNvPr id="0" name=""/>
        <dsp:cNvSpPr/>
      </dsp:nvSpPr>
      <dsp:spPr>
        <a:xfrm>
          <a:off x="2551127" y="1948521"/>
          <a:ext cx="2551127" cy="2323783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0000"/>
              </a:schemeClr>
            </a:gs>
            <a:gs pos="78000">
              <a:schemeClr val="accent4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Минимизация участието на ТЕЦ в ел.енергиен микс;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Ликвидация на въгледобива</a:t>
          </a:r>
          <a:endParaRPr lang="en-US" sz="1600" kern="1200" dirty="0"/>
        </a:p>
      </dsp:txBody>
      <dsp:txXfrm>
        <a:off x="2551127" y="1948521"/>
        <a:ext cx="2551127" cy="2323783"/>
      </dsp:txXfrm>
    </dsp:sp>
    <dsp:sp modelId="{9EA6CEB4-F912-4D2E-80C1-BC49DDBF97EF}">
      <dsp:nvSpPr>
        <dsp:cNvPr id="0" name=""/>
        <dsp:cNvSpPr/>
      </dsp:nvSpPr>
      <dsp:spPr>
        <a:xfrm>
          <a:off x="5093030" y="1448097"/>
          <a:ext cx="3180625" cy="120630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91501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Държавна подкрепа!!!!!!</a:t>
          </a:r>
          <a:endParaRPr lang="en-US" sz="1700" kern="1200" dirty="0"/>
        </a:p>
      </dsp:txBody>
      <dsp:txXfrm>
        <a:off x="5093030" y="1749673"/>
        <a:ext cx="2879050" cy="603151"/>
      </dsp:txXfrm>
    </dsp:sp>
    <dsp:sp modelId="{286CF0AF-AC09-4886-A0C0-A9173DE99FA3}">
      <dsp:nvSpPr>
        <dsp:cNvPr id="0" name=""/>
        <dsp:cNvSpPr/>
      </dsp:nvSpPr>
      <dsp:spPr>
        <a:xfrm>
          <a:off x="5102254" y="2350622"/>
          <a:ext cx="2551127" cy="2289775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0000"/>
              </a:schemeClr>
            </a:gs>
            <a:gs pos="78000">
              <a:schemeClr val="accent4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Политическа подкрепа(отпадане на мораториума)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Механизми за капацитет (</a:t>
          </a:r>
          <a:r>
            <a:rPr lang="en-US" sz="1600" kern="1200" dirty="0" smtClean="0"/>
            <a:t>Capacity Remuneration Mechanisms – CRM)</a:t>
          </a:r>
          <a:r>
            <a:rPr lang="bg-BG" sz="1600" kern="1200" dirty="0" smtClean="0"/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bg-BG" sz="1600" kern="1200" dirty="0" smtClean="0"/>
            <a:t>„договори за разлики“ (</a:t>
          </a:r>
          <a:r>
            <a:rPr lang="en-US" sz="1600" kern="1200" dirty="0" smtClean="0"/>
            <a:t>Contracts for Difference). </a:t>
          </a:r>
          <a:endParaRPr lang="en-US" sz="1600" kern="1200" dirty="0"/>
        </a:p>
      </dsp:txBody>
      <dsp:txXfrm>
        <a:off x="5102254" y="2350622"/>
        <a:ext cx="2551127" cy="2289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4EF44-A471-4D38-BD86-C635E0311CDC}">
      <dsp:nvSpPr>
        <dsp:cNvPr id="0" name=""/>
        <dsp:cNvSpPr/>
      </dsp:nvSpPr>
      <dsp:spPr>
        <a:xfrm>
          <a:off x="-5231534" y="-801630"/>
          <a:ext cx="6232510" cy="6232510"/>
        </a:xfrm>
        <a:prstGeom prst="blockArc">
          <a:avLst>
            <a:gd name="adj1" fmla="val 18900000"/>
            <a:gd name="adj2" fmla="val 2700000"/>
            <a:gd name="adj3" fmla="val 347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A88B0-1BD6-4978-9B52-4C5E1E1A2E78}">
      <dsp:nvSpPr>
        <dsp:cNvPr id="0" name=""/>
        <dsp:cNvSpPr/>
      </dsp:nvSpPr>
      <dsp:spPr>
        <a:xfrm>
          <a:off x="324741" y="210445"/>
          <a:ext cx="7032241" cy="420706"/>
        </a:xfrm>
        <a:prstGeom prst="rect">
          <a:avLst/>
        </a:prstGeom>
        <a:solidFill>
          <a:schemeClr val="accent4"/>
        </a:solidFill>
        <a:ln w="25400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333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Ръст на електропотреблението</a:t>
          </a:r>
          <a:endParaRPr lang="bg-BG" sz="2000" kern="1200" dirty="0"/>
        </a:p>
      </dsp:txBody>
      <dsp:txXfrm>
        <a:off x="324741" y="210445"/>
        <a:ext cx="7032241" cy="420706"/>
      </dsp:txXfrm>
    </dsp:sp>
    <dsp:sp modelId="{F012DA07-04A9-447E-AA75-746D2E06B5EF}">
      <dsp:nvSpPr>
        <dsp:cNvPr id="0" name=""/>
        <dsp:cNvSpPr/>
      </dsp:nvSpPr>
      <dsp:spPr>
        <a:xfrm>
          <a:off x="61800" y="157857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2D3FE-611A-4FEC-BB91-C5165BA71CE5}">
      <dsp:nvSpPr>
        <dsp:cNvPr id="0" name=""/>
        <dsp:cNvSpPr/>
      </dsp:nvSpPr>
      <dsp:spPr>
        <a:xfrm>
          <a:off x="705729" y="841875"/>
          <a:ext cx="6651254" cy="420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Либерализация на електроенергийния пазар</a:t>
          </a:r>
          <a:endParaRPr lang="bg-BG" sz="2000" kern="1200" dirty="0"/>
        </a:p>
      </dsp:txBody>
      <dsp:txXfrm>
        <a:off x="705729" y="841875"/>
        <a:ext cx="6651254" cy="420706"/>
      </dsp:txXfrm>
    </dsp:sp>
    <dsp:sp modelId="{6CA293C7-04E9-4F15-B61E-25FE345F9A58}">
      <dsp:nvSpPr>
        <dsp:cNvPr id="0" name=""/>
        <dsp:cNvSpPr/>
      </dsp:nvSpPr>
      <dsp:spPr>
        <a:xfrm>
          <a:off x="442787" y="789286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A751A-2002-4AA8-A9BE-FFA542948591}">
      <dsp:nvSpPr>
        <dsp:cNvPr id="0" name=""/>
        <dsp:cNvSpPr/>
      </dsp:nvSpPr>
      <dsp:spPr>
        <a:xfrm>
          <a:off x="976308" y="1466316"/>
          <a:ext cx="6442475" cy="420706"/>
        </a:xfrm>
        <a:prstGeom prst="rect">
          <a:avLst/>
        </a:prstGeom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33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Виртуализация на производството( внос на евтина енергия)</a:t>
          </a:r>
          <a:endParaRPr lang="bg-BG" sz="2000" kern="1200" dirty="0"/>
        </a:p>
      </dsp:txBody>
      <dsp:txXfrm>
        <a:off x="976308" y="1466316"/>
        <a:ext cx="6442475" cy="420706"/>
      </dsp:txXfrm>
    </dsp:sp>
    <dsp:sp modelId="{98AEF7A5-FC4B-418C-A02F-254626DC9BDD}">
      <dsp:nvSpPr>
        <dsp:cNvPr id="0" name=""/>
        <dsp:cNvSpPr/>
      </dsp:nvSpPr>
      <dsp:spPr>
        <a:xfrm>
          <a:off x="651566" y="1420253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99A66-3B7E-48E6-B98C-EC7705BB8DDC}">
      <dsp:nvSpPr>
        <dsp:cNvPr id="0" name=""/>
        <dsp:cNvSpPr/>
      </dsp:nvSpPr>
      <dsp:spPr>
        <a:xfrm>
          <a:off x="981169" y="2104271"/>
          <a:ext cx="6375814" cy="420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936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Развитие на сектор ВЕИ</a:t>
          </a:r>
          <a:endParaRPr lang="bg-BG" sz="2200" kern="1200" dirty="0"/>
        </a:p>
      </dsp:txBody>
      <dsp:txXfrm>
        <a:off x="981169" y="2104271"/>
        <a:ext cx="6375814" cy="420706"/>
      </dsp:txXfrm>
    </dsp:sp>
    <dsp:sp modelId="{50335D05-604B-496F-9879-29EBD1D8774C}">
      <dsp:nvSpPr>
        <dsp:cNvPr id="0" name=""/>
        <dsp:cNvSpPr/>
      </dsp:nvSpPr>
      <dsp:spPr>
        <a:xfrm>
          <a:off x="718227" y="2051683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36A8D-DAD8-444C-93B3-D3AC3256A821}">
      <dsp:nvSpPr>
        <dsp:cNvPr id="0" name=""/>
        <dsp:cNvSpPr/>
      </dsp:nvSpPr>
      <dsp:spPr>
        <a:xfrm>
          <a:off x="914508" y="2735700"/>
          <a:ext cx="6442475" cy="420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936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Обществено мнение</a:t>
          </a:r>
          <a:endParaRPr lang="bg-BG" sz="2200" kern="1200" dirty="0"/>
        </a:p>
      </dsp:txBody>
      <dsp:txXfrm>
        <a:off x="914508" y="2735700"/>
        <a:ext cx="6442475" cy="420706"/>
      </dsp:txXfrm>
    </dsp:sp>
    <dsp:sp modelId="{25F602F9-616E-48C5-9A58-E1DAE06C8E56}">
      <dsp:nvSpPr>
        <dsp:cNvPr id="0" name=""/>
        <dsp:cNvSpPr/>
      </dsp:nvSpPr>
      <dsp:spPr>
        <a:xfrm>
          <a:off x="651566" y="2683112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ADC61-6BD0-4B2D-A9CA-66137C2ECC47}">
      <dsp:nvSpPr>
        <dsp:cNvPr id="0" name=""/>
        <dsp:cNvSpPr/>
      </dsp:nvSpPr>
      <dsp:spPr>
        <a:xfrm>
          <a:off x="705729" y="3366667"/>
          <a:ext cx="6651254" cy="420706"/>
        </a:xfrm>
        <a:prstGeom prst="rect">
          <a:avLst/>
        </a:prstGeom>
        <a:gradFill rotWithShape="1">
          <a:gsLst>
            <a:gs pos="0">
              <a:schemeClr val="accent6">
                <a:tint val="96000"/>
                <a:lumMod val="100000"/>
              </a:schemeClr>
            </a:gs>
            <a:gs pos="78000">
              <a:schemeClr val="accent6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33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err="1" smtClean="0"/>
            <a:t>Безкарбонова</a:t>
          </a:r>
          <a:r>
            <a:rPr lang="bg-BG" sz="2000" kern="1200" dirty="0" smtClean="0"/>
            <a:t> енергетика</a:t>
          </a:r>
          <a:endParaRPr lang="bg-BG" sz="2000" kern="1200" dirty="0"/>
        </a:p>
      </dsp:txBody>
      <dsp:txXfrm>
        <a:off x="705729" y="3366667"/>
        <a:ext cx="6651254" cy="420706"/>
      </dsp:txXfrm>
    </dsp:sp>
    <dsp:sp modelId="{0312466E-1C51-48C2-AAE8-3C52AFC454E7}">
      <dsp:nvSpPr>
        <dsp:cNvPr id="0" name=""/>
        <dsp:cNvSpPr/>
      </dsp:nvSpPr>
      <dsp:spPr>
        <a:xfrm>
          <a:off x="412028" y="3340389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1A077-ED53-4D73-BCB5-FF1BD714D3EB}">
      <dsp:nvSpPr>
        <dsp:cNvPr id="0" name=""/>
        <dsp:cNvSpPr/>
      </dsp:nvSpPr>
      <dsp:spPr>
        <a:xfrm>
          <a:off x="324741" y="3998097"/>
          <a:ext cx="7032241" cy="420706"/>
        </a:xfrm>
        <a:prstGeom prst="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33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Удължаване на срокът за експлоатация на 5-ти и 6-ти блок на АЕЦ</a:t>
          </a:r>
          <a:endParaRPr lang="bg-BG" sz="2000" kern="1200" dirty="0"/>
        </a:p>
      </dsp:txBody>
      <dsp:txXfrm>
        <a:off x="324741" y="3998097"/>
        <a:ext cx="7032241" cy="420706"/>
      </dsp:txXfrm>
    </dsp:sp>
    <dsp:sp modelId="{D3C728D5-54A8-4D1A-815B-142CE71833BA}">
      <dsp:nvSpPr>
        <dsp:cNvPr id="0" name=""/>
        <dsp:cNvSpPr/>
      </dsp:nvSpPr>
      <dsp:spPr>
        <a:xfrm>
          <a:off x="61800" y="3945508"/>
          <a:ext cx="525882" cy="5258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4EF44-A471-4D38-BD86-C635E0311CDC}">
      <dsp:nvSpPr>
        <dsp:cNvPr id="0" name=""/>
        <dsp:cNvSpPr/>
      </dsp:nvSpPr>
      <dsp:spPr>
        <a:xfrm>
          <a:off x="-6021423" y="-921974"/>
          <a:ext cx="7172872" cy="7172872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A88B0-1BD6-4978-9B52-4C5E1E1A2E78}">
      <dsp:nvSpPr>
        <dsp:cNvPr id="0" name=""/>
        <dsp:cNvSpPr/>
      </dsp:nvSpPr>
      <dsp:spPr>
        <a:xfrm>
          <a:off x="373823" y="242252"/>
          <a:ext cx="8104762" cy="484292"/>
        </a:xfrm>
        <a:prstGeom prst="rect">
          <a:avLst/>
        </a:prstGeom>
        <a:solidFill>
          <a:schemeClr val="accent4"/>
        </a:solidFill>
        <a:ln w="25400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3844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Ръст на електропотреблението(  предел на намаляване на енергийния интензитет)</a:t>
          </a:r>
          <a:endParaRPr lang="bg-BG" sz="2000" kern="1200" dirty="0"/>
        </a:p>
      </dsp:txBody>
      <dsp:txXfrm>
        <a:off x="373823" y="242252"/>
        <a:ext cx="8104762" cy="484292"/>
      </dsp:txXfrm>
    </dsp:sp>
    <dsp:sp modelId="{F012DA07-04A9-447E-AA75-746D2E06B5EF}">
      <dsp:nvSpPr>
        <dsp:cNvPr id="0" name=""/>
        <dsp:cNvSpPr/>
      </dsp:nvSpPr>
      <dsp:spPr>
        <a:xfrm>
          <a:off x="51394" y="166164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2D3FE-611A-4FEC-BB91-C5165BA71CE5}">
      <dsp:nvSpPr>
        <dsp:cNvPr id="0" name=""/>
        <dsp:cNvSpPr/>
      </dsp:nvSpPr>
      <dsp:spPr>
        <a:xfrm>
          <a:off x="812394" y="829295"/>
          <a:ext cx="7666192" cy="763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4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Либерализация на електроенергийния пазар(повишаване ролята на маневрената енергетика)</a:t>
          </a:r>
          <a:endParaRPr lang="bg-BG" sz="2000" kern="1200" dirty="0"/>
        </a:p>
      </dsp:txBody>
      <dsp:txXfrm>
        <a:off x="812394" y="829295"/>
        <a:ext cx="7666192" cy="763937"/>
      </dsp:txXfrm>
    </dsp:sp>
    <dsp:sp modelId="{6CA293C7-04E9-4F15-B61E-25FE345F9A58}">
      <dsp:nvSpPr>
        <dsp:cNvPr id="0" name=""/>
        <dsp:cNvSpPr/>
      </dsp:nvSpPr>
      <dsp:spPr>
        <a:xfrm>
          <a:off x="509711" y="908581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A751A-2002-4AA8-A9BE-FFA542948591}">
      <dsp:nvSpPr>
        <dsp:cNvPr id="0" name=""/>
        <dsp:cNvSpPr/>
      </dsp:nvSpPr>
      <dsp:spPr>
        <a:xfrm>
          <a:off x="1123869" y="1687938"/>
          <a:ext cx="7425858" cy="484292"/>
        </a:xfrm>
        <a:prstGeom prst="rect">
          <a:avLst/>
        </a:prstGeom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844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Виртуализация на производството( внос на евтина енергия)</a:t>
          </a:r>
          <a:endParaRPr lang="bg-BG" sz="2000" kern="1200" dirty="0"/>
        </a:p>
      </dsp:txBody>
      <dsp:txXfrm>
        <a:off x="1123869" y="1687938"/>
        <a:ext cx="7425858" cy="484292"/>
      </dsp:txXfrm>
    </dsp:sp>
    <dsp:sp modelId="{98AEF7A5-FC4B-418C-A02F-254626DC9BDD}">
      <dsp:nvSpPr>
        <dsp:cNvPr id="0" name=""/>
        <dsp:cNvSpPr/>
      </dsp:nvSpPr>
      <dsp:spPr>
        <a:xfrm>
          <a:off x="750045" y="1634913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99A66-3B7E-48E6-B98C-EC7705BB8DDC}">
      <dsp:nvSpPr>
        <dsp:cNvPr id="0" name=""/>
        <dsp:cNvSpPr/>
      </dsp:nvSpPr>
      <dsp:spPr>
        <a:xfrm>
          <a:off x="1129465" y="2422315"/>
          <a:ext cx="7349121" cy="48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40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solidFill>
                <a:srgbClr val="FF0000"/>
              </a:solidFill>
            </a:rPr>
            <a:t>Развитие на сектор ВЕИ(ограничена </a:t>
          </a:r>
          <a:r>
            <a:rPr lang="bg-BG" sz="1600" kern="1200" dirty="0" err="1" smtClean="0">
              <a:solidFill>
                <a:srgbClr val="FF0000"/>
              </a:solidFill>
            </a:rPr>
            <a:t>разполагаемост,стохастично</a:t>
          </a:r>
          <a:r>
            <a:rPr lang="bg-BG" sz="1800" kern="1200" dirty="0" smtClean="0">
              <a:solidFill>
                <a:srgbClr val="FF0000"/>
              </a:solidFill>
            </a:rPr>
            <a:t> п-во, </a:t>
          </a:r>
          <a:r>
            <a:rPr lang="bg-BG" sz="1800" kern="1200" dirty="0" err="1" smtClean="0">
              <a:solidFill>
                <a:srgbClr val="FF0000"/>
              </a:solidFill>
            </a:rPr>
            <a:t>необх.от</a:t>
          </a:r>
          <a:r>
            <a:rPr lang="bg-BG" sz="1800" kern="1200" dirty="0" smtClean="0">
              <a:solidFill>
                <a:srgbClr val="FF0000"/>
              </a:solidFill>
            </a:rPr>
            <a:t> високоразвити </a:t>
          </a:r>
          <a:r>
            <a:rPr lang="bg-BG" sz="1800" kern="1200" dirty="0" err="1" smtClean="0">
              <a:solidFill>
                <a:srgbClr val="FF0000"/>
              </a:solidFill>
            </a:rPr>
            <a:t>инт.системи</a:t>
          </a:r>
          <a:r>
            <a:rPr lang="bg-BG" sz="1800" kern="1200" dirty="0" smtClean="0">
              <a:solidFill>
                <a:srgbClr val="FF0000"/>
              </a:solidFill>
            </a:rPr>
            <a:t>)</a:t>
          </a:r>
          <a:endParaRPr lang="bg-BG" sz="1800" kern="1200" dirty="0">
            <a:solidFill>
              <a:srgbClr val="FF0000"/>
            </a:solidFill>
          </a:endParaRPr>
        </a:p>
      </dsp:txBody>
      <dsp:txXfrm>
        <a:off x="1129465" y="2422315"/>
        <a:ext cx="7349121" cy="484292"/>
      </dsp:txXfrm>
    </dsp:sp>
    <dsp:sp modelId="{50335D05-604B-496F-9879-29EBD1D8774C}">
      <dsp:nvSpPr>
        <dsp:cNvPr id="0" name=""/>
        <dsp:cNvSpPr/>
      </dsp:nvSpPr>
      <dsp:spPr>
        <a:xfrm>
          <a:off x="826782" y="2361778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36A8D-DAD8-444C-93B3-D3AC3256A821}">
      <dsp:nvSpPr>
        <dsp:cNvPr id="0" name=""/>
        <dsp:cNvSpPr/>
      </dsp:nvSpPr>
      <dsp:spPr>
        <a:xfrm>
          <a:off x="1052728" y="3149180"/>
          <a:ext cx="7425858" cy="48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407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600" kern="1200" dirty="0" smtClean="0"/>
            <a:t>Обществено мнение(променливо)</a:t>
          </a:r>
          <a:endParaRPr lang="bg-BG" sz="2600" kern="1200" dirty="0"/>
        </a:p>
      </dsp:txBody>
      <dsp:txXfrm>
        <a:off x="1052728" y="3149180"/>
        <a:ext cx="7425858" cy="484292"/>
      </dsp:txXfrm>
    </dsp:sp>
    <dsp:sp modelId="{25F602F9-616E-48C5-9A58-E1DAE06C8E56}">
      <dsp:nvSpPr>
        <dsp:cNvPr id="0" name=""/>
        <dsp:cNvSpPr/>
      </dsp:nvSpPr>
      <dsp:spPr>
        <a:xfrm>
          <a:off x="750045" y="3088643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ADC61-6BD0-4B2D-A9CA-66137C2ECC47}">
      <dsp:nvSpPr>
        <dsp:cNvPr id="0" name=""/>
        <dsp:cNvSpPr/>
      </dsp:nvSpPr>
      <dsp:spPr>
        <a:xfrm>
          <a:off x="812394" y="3875512"/>
          <a:ext cx="7666192" cy="484292"/>
        </a:xfrm>
        <a:prstGeom prst="rect">
          <a:avLst/>
        </a:prstGeom>
        <a:gradFill rotWithShape="1">
          <a:gsLst>
            <a:gs pos="0">
              <a:schemeClr val="accent6">
                <a:tint val="96000"/>
                <a:lumMod val="100000"/>
              </a:schemeClr>
            </a:gs>
            <a:gs pos="78000">
              <a:schemeClr val="accent6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440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err="1" smtClean="0"/>
            <a:t>Безкарбонова</a:t>
          </a:r>
          <a:r>
            <a:rPr lang="bg-BG" sz="1800" kern="1200" dirty="0" smtClean="0"/>
            <a:t> енергетика ( ограничаване и/или извеждане от експлоатация на ТЕЦ)</a:t>
          </a:r>
          <a:endParaRPr lang="bg-BG" sz="1800" kern="1200" dirty="0"/>
        </a:p>
      </dsp:txBody>
      <dsp:txXfrm>
        <a:off x="812394" y="3875512"/>
        <a:ext cx="7666192" cy="484292"/>
      </dsp:txXfrm>
    </dsp:sp>
    <dsp:sp modelId="{0312466E-1C51-48C2-AAE8-3C52AFC454E7}">
      <dsp:nvSpPr>
        <dsp:cNvPr id="0" name=""/>
        <dsp:cNvSpPr/>
      </dsp:nvSpPr>
      <dsp:spPr>
        <a:xfrm>
          <a:off x="474303" y="3845262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1A077-ED53-4D73-BCB5-FF1BD714D3EB}">
      <dsp:nvSpPr>
        <dsp:cNvPr id="0" name=""/>
        <dsp:cNvSpPr/>
      </dsp:nvSpPr>
      <dsp:spPr>
        <a:xfrm>
          <a:off x="373823" y="4602377"/>
          <a:ext cx="8104762" cy="484292"/>
        </a:xfrm>
        <a:prstGeom prst="rect">
          <a:avLst/>
        </a:prstGeom>
        <a:gradFill rotWithShape="1">
          <a:gsLst>
            <a:gs pos="0">
              <a:schemeClr val="accent5">
                <a:tint val="96000"/>
                <a:lumMod val="100000"/>
              </a:schemeClr>
            </a:gs>
            <a:gs pos="78000">
              <a:schemeClr val="accent5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3844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Удължаване на срокът за експлоатация на 5-ти и 6-ти блок на АЕЦ(  Временна мярка, „</a:t>
          </a:r>
          <a:r>
            <a:rPr lang="bg-BG" sz="1600" kern="1200" dirty="0" err="1" smtClean="0"/>
            <a:t>къс“хоризонт</a:t>
          </a:r>
          <a:r>
            <a:rPr lang="bg-BG" sz="1600" kern="1200" dirty="0" smtClean="0"/>
            <a:t>)</a:t>
          </a:r>
          <a:endParaRPr lang="bg-BG" sz="1600" kern="1200" dirty="0"/>
        </a:p>
      </dsp:txBody>
      <dsp:txXfrm>
        <a:off x="373823" y="4602377"/>
        <a:ext cx="8104762" cy="484292"/>
      </dsp:txXfrm>
    </dsp:sp>
    <dsp:sp modelId="{D3C728D5-54A8-4D1A-815B-142CE71833BA}">
      <dsp:nvSpPr>
        <dsp:cNvPr id="0" name=""/>
        <dsp:cNvSpPr/>
      </dsp:nvSpPr>
      <dsp:spPr>
        <a:xfrm>
          <a:off x="71141" y="4541841"/>
          <a:ext cx="605365" cy="6053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0.55833</cdr:x>
      <cdr:y>0.15942</cdr:y>
    </cdr:from>
    <cdr:to>
      <cdr:x>0.7</cdr:x>
      <cdr:y>0.37681</cdr:y>
    </cdr:to>
    <cdr:sp macro="" textlink="">
      <cdr:nvSpPr>
        <cdr:cNvPr id="2" name="Овал 1"/>
        <cdr:cNvSpPr/>
      </cdr:nvSpPr>
      <cdr:spPr>
        <a:xfrm xmlns:a="http://schemas.openxmlformats.org/drawingml/2006/main" flipH="1" flipV="1">
          <a:off x="4824536" y="792088"/>
          <a:ext cx="1224136" cy="10801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bg-BG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0.73333</cdr:x>
      <cdr:y>0.33681</cdr:y>
    </cdr:from>
    <cdr:to>
      <cdr:x>0.88125</cdr:x>
      <cdr:y>0.43056</cdr:y>
    </cdr:to>
    <cdr:sp macro="" textlink="">
      <cdr:nvSpPr>
        <cdr:cNvPr id="5" name="Текстово поле 4"/>
        <cdr:cNvSpPr txBox="1"/>
      </cdr:nvSpPr>
      <cdr:spPr>
        <a:xfrm xmlns:a="http://schemas.openxmlformats.org/drawingml/2006/main">
          <a:off x="3352800" y="923925"/>
          <a:ext cx="6762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0.68958</cdr:x>
      <cdr:y>0.07292</cdr:y>
    </cdr:from>
    <cdr:to>
      <cdr:x>0.69792</cdr:x>
      <cdr:y>0.72222</cdr:y>
    </cdr:to>
    <cdr:sp macro="" textlink="">
      <cdr:nvSpPr>
        <cdr:cNvPr id="8" name="Право съединение 7"/>
        <cdr:cNvSpPr/>
      </cdr:nvSpPr>
      <cdr:spPr>
        <a:xfrm xmlns:a="http://schemas.openxmlformats.org/drawingml/2006/main">
          <a:off x="3152773" y="200025"/>
          <a:ext cx="38101" cy="1781176"/>
        </a:xfrm>
        <a:prstGeom xmlns:a="http://schemas.openxmlformats.org/drawingml/2006/main" prst="line">
          <a:avLst/>
        </a:prstGeom>
        <a:ln xmlns:a="http://schemas.openxmlformats.org/drawingml/2006/main">
          <a:prstDash val="dashDot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bg-BG"/>
        </a:p>
      </cdr:txBody>
    </cdr:sp>
  </cdr:relSizeAnchor>
  <cdr:relSizeAnchor xmlns:cdr="http://schemas.openxmlformats.org/drawingml/2006/chartDrawing">
    <cdr:from>
      <cdr:x>0.62963</cdr:x>
      <cdr:y>0.14035</cdr:y>
    </cdr:from>
    <cdr:to>
      <cdr:x>0.76852</cdr:x>
      <cdr:y>0.59649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4896544" y="576064"/>
          <a:ext cx="1080120" cy="18722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bg-BG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0.50774</cdr:x>
      <cdr:y>0.2447</cdr:y>
    </cdr:from>
    <cdr:to>
      <cdr:x>0.50993</cdr:x>
      <cdr:y>0.90822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5904263" y="1292811"/>
          <a:ext cx="25483" cy="350548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9/20/2016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9/20/2016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AFEC8-7E2E-48E7-BD21-529D0CCE1D09}" type="slidenum">
              <a:rPr lang="bg-BG" smtClean="0"/>
              <a:pPr>
                <a:defRPr/>
              </a:pPr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5735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AFEC8-7E2E-48E7-BD21-529D0CCE1D09}" type="slidenum">
              <a:rPr lang="bg-BG" smtClean="0"/>
              <a:pPr>
                <a:defRPr/>
              </a:pPr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15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AFEC8-7E2E-48E7-BD21-529D0CCE1D09}" type="slidenum">
              <a:rPr lang="bg-BG" smtClean="0"/>
              <a:pPr>
                <a:defRPr/>
              </a:pPr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9876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AFEC8-7E2E-48E7-BD21-529D0CCE1D09}" type="slidenum">
              <a:rPr lang="bg-BG" smtClean="0"/>
              <a:pPr>
                <a:defRPr/>
              </a:pPr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4506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AFEC8-7E2E-48E7-BD21-529D0CCE1D09}" type="slidenum">
              <a:rPr lang="bg-BG" smtClean="0"/>
              <a:pPr>
                <a:defRPr/>
              </a:pPr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627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0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77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625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3705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4194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4638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248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926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лавие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A5D5DAA-D109-45CC-A16E-BD50988F9FA8}" type="datetime1">
              <a:rPr lang="bg-BG" altLang="bg-BG"/>
              <a:pPr/>
              <a:t>20.9.2016 г.</a:t>
            </a:fld>
            <a:endParaRPr lang="bg-BG" alt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D988E38-2B39-487B-BBBF-38F39086958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0534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19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470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682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031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435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7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46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732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7187-C200-495F-A386-621319EADA8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749032-2A07-4AE8-BA90-74324CAE0C8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486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274" y="2052102"/>
            <a:ext cx="10002982" cy="2630734"/>
          </a:xfrm>
        </p:spPr>
        <p:txBody>
          <a:bodyPr>
            <a:normAutofit/>
          </a:bodyPr>
          <a:lstStyle/>
          <a:p>
            <a:r>
              <a:rPr lang="bg-BG" sz="3200" u="sng" dirty="0"/>
              <a:t>Панел 4</a:t>
            </a:r>
            <a:r>
              <a:rPr lang="ru-RU" sz="3200" u="sng" dirty="0"/>
              <a:t>:</a:t>
            </a:r>
            <a:r>
              <a:rPr lang="ru-RU" sz="3200" dirty="0"/>
              <a:t> </a:t>
            </a:r>
            <a:r>
              <a:rPr lang="bg-BG" sz="3200" b="1" i="1" dirty="0"/>
              <a:t>Бъдещето на ядрената енергетика на либерализирани пазари и възможностите за избор на печеливш модел за реализация на оборудването за </a:t>
            </a:r>
            <a:r>
              <a:rPr lang="bg-BG" sz="3200" b="1" i="1" dirty="0" err="1"/>
              <a:t>АЕЦ“Белене</a:t>
            </a:r>
            <a:r>
              <a:rPr lang="bg-BG" sz="2400" b="1" i="1" dirty="0"/>
              <a:t>“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378690"/>
            <a:ext cx="1290637" cy="133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1447800" y="1838036"/>
            <a:ext cx="9601200" cy="193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99491" y="609600"/>
            <a:ext cx="9975273" cy="71119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  </a:t>
            </a:r>
            <a:r>
              <a:rPr kumimoji="0" lang="bg-BG" altLang="bg-BG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БЪЛГАРСКИ  ЕНЕРГИЕН И МИНЕН ФОРУМ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FA57-8089-45F0-8DF2-932E6CC4F707}" type="slidenum">
              <a:rPr lang="bg-BG" smtClean="0"/>
              <a:pPr>
                <a:defRPr/>
              </a:pPr>
              <a:t>10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924122"/>
              </p:ext>
            </p:extLst>
          </p:nvPr>
        </p:nvGraphicFramePr>
        <p:xfrm>
          <a:off x="701963" y="378691"/>
          <a:ext cx="10649528" cy="613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2855640" y="90872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1454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277091" y="116633"/>
            <a:ext cx="11554691" cy="13230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sz="2400" dirty="0"/>
              <a:t>Феномен ли е  “Устойчивост на размера на  вътрешното електропотребление при ръст на БВП” ? </a:t>
            </a:r>
            <a:br>
              <a:rPr lang="bg-BG" sz="2400" dirty="0"/>
            </a:br>
            <a:r>
              <a:rPr lang="bg-BG" sz="2400" dirty="0"/>
              <a:t>( Формулата        „ </a:t>
            </a:r>
            <a:r>
              <a:rPr lang="bg-BG" sz="2000" dirty="0"/>
              <a:t>Ръст на БВП“, минус  „Спад на енергийния интензитет“,  равно на  „Устойчивост на вътрешно електропотребление“)</a:t>
            </a:r>
            <a:endParaRPr lang="bg-BG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7091" y="1630534"/>
            <a:ext cx="11628582" cy="359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FA57-8089-45F0-8DF2-932E6CC4F707}" type="slidenum">
              <a:rPr lang="bg-BG" smtClean="0"/>
              <a:pPr>
                <a:defRPr/>
              </a:pPr>
              <a:t>11</a:t>
            </a:fld>
            <a:endParaRPr lang="bg-BG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68776"/>
              </p:ext>
            </p:extLst>
          </p:nvPr>
        </p:nvGraphicFramePr>
        <p:xfrm>
          <a:off x="1847528" y="5347856"/>
          <a:ext cx="8640959" cy="1510144"/>
        </p:xfrm>
        <a:graphic>
          <a:graphicData uri="http://schemas.openxmlformats.org/drawingml/2006/table">
            <a:tbl>
              <a:tblPr/>
              <a:tblGrid>
                <a:gridCol w="3617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2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41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0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73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42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20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73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73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30344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Година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latin typeface="Times New Roman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Times New Roman"/>
                        </a:rPr>
                        <a:t>Динамика на ел.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потр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.(по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данни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на ЕСО)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5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Times New Roman"/>
                        </a:rPr>
                        <a:t>Динамика на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Брутна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добавена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стойност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по цени на 2000г.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129%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Times New Roman"/>
                        </a:rPr>
                        <a:t>Ел.енергиен интензитет(по данни на ЕСО)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101%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latin typeface="Times New Roman"/>
                        </a:rPr>
                        <a:t>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Стрелка надясно 1"/>
          <p:cNvSpPr/>
          <p:nvPr/>
        </p:nvSpPr>
        <p:spPr>
          <a:xfrm>
            <a:off x="2116375" y="871775"/>
            <a:ext cx="432048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63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83D9-5FC3-4DFB-8AEA-DCABDD7BCB0F}" type="slidenum">
              <a:rPr lang="bg-BG" smtClean="0"/>
              <a:pPr>
                <a:defRPr/>
              </a:pPr>
              <a:t>12</a:t>
            </a:fld>
            <a:endParaRPr lang="bg-BG"/>
          </a:p>
        </p:txBody>
      </p:sp>
      <p:pic>
        <p:nvPicPr>
          <p:cNvPr id="6" name="Контейнер за съдържание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84" y="1163782"/>
            <a:ext cx="11582400" cy="5573023"/>
          </a:xfrm>
        </p:spPr>
      </p:pic>
      <p:sp>
        <p:nvSpPr>
          <p:cNvPr id="9" name="Текстово поле 8"/>
          <p:cNvSpPr txBox="1"/>
          <p:nvPr/>
        </p:nvSpPr>
        <p:spPr>
          <a:xfrm>
            <a:off x="1775520" y="188640"/>
            <a:ext cx="835292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bg-BG" sz="2800" dirty="0"/>
              <a:t>Очевидно, не е феномен. Така е и в Германия.</a:t>
            </a:r>
          </a:p>
        </p:txBody>
      </p:sp>
      <p:sp>
        <p:nvSpPr>
          <p:cNvPr id="10" name="Овал 9"/>
          <p:cNvSpPr/>
          <p:nvPr/>
        </p:nvSpPr>
        <p:spPr>
          <a:xfrm>
            <a:off x="8376160" y="3081439"/>
            <a:ext cx="751325" cy="49493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Овал 11"/>
          <p:cNvSpPr/>
          <p:nvPr/>
        </p:nvSpPr>
        <p:spPr>
          <a:xfrm flipH="1">
            <a:off x="8400255" y="4149081"/>
            <a:ext cx="751325" cy="49492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Стрелка надолу 12"/>
          <p:cNvSpPr/>
          <p:nvPr/>
        </p:nvSpPr>
        <p:spPr>
          <a:xfrm>
            <a:off x="9660767" y="2707091"/>
            <a:ext cx="216024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Стрелка надолу 13"/>
          <p:cNvSpPr/>
          <p:nvPr/>
        </p:nvSpPr>
        <p:spPr>
          <a:xfrm>
            <a:off x="9676017" y="3769096"/>
            <a:ext cx="216024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498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86328" y="274638"/>
            <a:ext cx="11628582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sz="2800" dirty="0"/>
              <a:t>Произведената енергия в АЕЦ “Козлодуй”/инсталирана мощност</a:t>
            </a:r>
            <a:r>
              <a:rPr lang="en-US" sz="2800" dirty="0"/>
              <a:t>(</a:t>
            </a:r>
            <a:r>
              <a:rPr lang="bg-BG" sz="2800" dirty="0"/>
              <a:t> в динамика</a:t>
            </a:r>
            <a:r>
              <a:rPr lang="en-US" sz="2800" dirty="0"/>
              <a:t>)</a:t>
            </a:r>
            <a:endParaRPr lang="bg-BG" sz="28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FA57-8089-45F0-8DF2-932E6CC4F707}" type="slidenum">
              <a:rPr lang="bg-BG" smtClean="0"/>
              <a:pPr>
                <a:defRPr/>
              </a:pPr>
              <a:t>13</a:t>
            </a:fld>
            <a:endParaRPr lang="bg-BG"/>
          </a:p>
        </p:txBody>
      </p:sp>
      <p:graphicFrame>
        <p:nvGraphicFramePr>
          <p:cNvPr id="6" name="Диаграма 5"/>
          <p:cNvGraphicFramePr/>
          <p:nvPr>
            <p:extLst>
              <p:ext uri="{D42A27DB-BD31-4B8C-83A1-F6EECF244321}">
                <p14:modId xmlns:p14="http://schemas.microsoft.com/office/powerpoint/2010/main" val="1302621258"/>
              </p:ext>
            </p:extLst>
          </p:nvPr>
        </p:nvGraphicFramePr>
        <p:xfrm>
          <a:off x="101600" y="1052736"/>
          <a:ext cx="119333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917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5491" y="274638"/>
            <a:ext cx="11896436" cy="4900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bg-BG" sz="2400" b="1" dirty="0"/>
              <a:t>Коефициент на използваемост(ефективност) на  АЕЦ</a:t>
            </a: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086763"/>
              </p:ext>
            </p:extLst>
          </p:nvPr>
        </p:nvGraphicFramePr>
        <p:xfrm>
          <a:off x="175491" y="764705"/>
          <a:ext cx="1201650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FA57-8089-45F0-8DF2-932E6CC4F707}" type="slidenum">
              <a:rPr lang="bg-BG" smtClean="0"/>
              <a:pPr>
                <a:defRPr/>
              </a:pPr>
              <a:t>14</a:t>
            </a:fld>
            <a:endParaRPr lang="bg-BG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175491" y="4869161"/>
            <a:ext cx="12016509" cy="1877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2000" dirty="0"/>
              <a:t>През периодът 2008 г.-2012 г. е постигната  максималната(надпроектна) използваемост на АЕЦ(около 103%).</a:t>
            </a:r>
          </a:p>
          <a:p>
            <a:r>
              <a:rPr lang="bg-BG" sz="2000" dirty="0"/>
              <a:t>През 1992 г. коефициентът . на използваемост  е бил минимален(39%).</a:t>
            </a:r>
          </a:p>
          <a:p>
            <a:r>
              <a:rPr lang="bg-BG" sz="2800" b="1" dirty="0"/>
              <a:t>Извод : Пределът на еластичност е достигнат. Необходимостта от нова мощност – очевидна!</a:t>
            </a:r>
          </a:p>
        </p:txBody>
      </p:sp>
    </p:spTree>
    <p:extLst>
      <p:ext uri="{BB962C8B-B14F-4D97-AF65-F5344CB8AC3E}">
        <p14:creationId xmlns:p14="http://schemas.microsoft.com/office/powerpoint/2010/main" val="416774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4C959-3B57-4476-9511-F8C86CCA136D}" type="slidenum">
              <a:rPr lang="bg-BG" smtClean="0"/>
              <a:pPr>
                <a:defRPr/>
              </a:pPr>
              <a:t>15</a:t>
            </a:fld>
            <a:endParaRPr lang="bg-BG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3397911253"/>
              </p:ext>
            </p:extLst>
          </p:nvPr>
        </p:nvGraphicFramePr>
        <p:xfrm>
          <a:off x="110836" y="720437"/>
          <a:ext cx="12007273" cy="447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1" y="5301209"/>
            <a:ext cx="1211810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2400" dirty="0"/>
              <a:t>След  спирането на 3-ти и 4-ти блок на АЕЦ  “Козлодуй” ,2006 ., производството на ТЕЦ  “компенсаторно” се увеличава в ущърб на екологията.</a:t>
            </a:r>
          </a:p>
        </p:txBody>
      </p:sp>
      <p:sp>
        <p:nvSpPr>
          <p:cNvPr id="7" name="Текстово поле 6"/>
          <p:cNvSpPr txBox="1"/>
          <p:nvPr/>
        </p:nvSpPr>
        <p:spPr>
          <a:xfrm>
            <a:off x="2423592" y="188641"/>
            <a:ext cx="777686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2400" dirty="0"/>
              <a:t>ВЪГЛЕРОДЕН ОТПЕЧАТЪК</a:t>
            </a:r>
          </a:p>
        </p:txBody>
      </p:sp>
    </p:spTree>
    <p:extLst>
      <p:ext uri="{BB962C8B-B14F-4D97-AF65-F5344CB8AC3E}">
        <p14:creationId xmlns:p14="http://schemas.microsoft.com/office/powerpoint/2010/main" val="46861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4C959-3B57-4476-9511-F8C86CCA136D}" type="slidenum">
              <a:rPr lang="bg-BG" smtClean="0"/>
              <a:pPr>
                <a:defRPr/>
              </a:pPr>
              <a:t>16</a:t>
            </a:fld>
            <a:endParaRPr lang="bg-BG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207266635"/>
              </p:ext>
            </p:extLst>
          </p:nvPr>
        </p:nvGraphicFramePr>
        <p:xfrm>
          <a:off x="766619" y="980728"/>
          <a:ext cx="964986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Текстово поле 3"/>
          <p:cNvSpPr txBox="1"/>
          <p:nvPr/>
        </p:nvSpPr>
        <p:spPr>
          <a:xfrm>
            <a:off x="2567608" y="260649"/>
            <a:ext cx="777686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dirty="0"/>
              <a:t>За периода от 1992 г. – 2012 г. АЕЦ “Козлодуй” има еквивалент на спестени емисии СО2  в размер на 423 млн. т</a:t>
            </a:r>
          </a:p>
        </p:txBody>
      </p:sp>
    </p:spTree>
    <p:extLst>
      <p:ext uri="{BB962C8B-B14F-4D97-AF65-F5344CB8AC3E}">
        <p14:creationId xmlns:p14="http://schemas.microsoft.com/office/powerpoint/2010/main" val="269619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4C959-3B57-4476-9511-F8C86CCA136D}" type="slidenum">
              <a:rPr lang="bg-BG" smtClean="0"/>
              <a:pPr>
                <a:defRPr/>
              </a:pPr>
              <a:t>17</a:t>
            </a:fld>
            <a:endParaRPr lang="bg-BG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2706747083"/>
              </p:ext>
            </p:extLst>
          </p:nvPr>
        </p:nvGraphicFramePr>
        <p:xfrm>
          <a:off x="323274" y="1450109"/>
          <a:ext cx="11868726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ово поле 3"/>
          <p:cNvSpPr txBox="1"/>
          <p:nvPr/>
        </p:nvSpPr>
        <p:spPr>
          <a:xfrm>
            <a:off x="323273" y="404664"/>
            <a:ext cx="1186872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2000" b="1" dirty="0"/>
              <a:t>Компенсаторният  ефект от дейността на АЕЦ по отношение на емисии от СО2 възлиза, средно за периода на 74%</a:t>
            </a:r>
            <a:r>
              <a:rPr lang="en-US" sz="2000" b="1" dirty="0"/>
              <a:t> (</a:t>
            </a:r>
            <a:r>
              <a:rPr lang="bg-BG" sz="2000" b="1" dirty="0" err="1"/>
              <a:t>недокомпенсация</a:t>
            </a:r>
            <a:r>
              <a:rPr lang="bg-BG" sz="2000" b="1" dirty="0"/>
              <a:t> 26%).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645236" y="3112655"/>
            <a:ext cx="36946" cy="31357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76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83D9-5FC3-4DFB-8AEA-DCABDD7BCB0F}" type="slidenum">
              <a:rPr lang="bg-BG" smtClean="0"/>
              <a:pPr>
                <a:defRPr/>
              </a:pPr>
              <a:t>18</a:t>
            </a:fld>
            <a:endParaRPr lang="bg-BG"/>
          </a:p>
        </p:txBody>
      </p:sp>
      <p:sp>
        <p:nvSpPr>
          <p:cNvPr id="6" name="Контейнер за съдържание 5"/>
          <p:cNvSpPr txBox="1">
            <a:spLocks noGrp="1"/>
          </p:cNvSpPr>
          <p:nvPr>
            <p:ph idx="1"/>
          </p:nvPr>
        </p:nvSpPr>
        <p:spPr>
          <a:xfrm>
            <a:off x="341745" y="1123406"/>
            <a:ext cx="11508510" cy="50167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bg-BG" dirty="0" smtClean="0"/>
          </a:p>
          <a:p>
            <a:r>
              <a:rPr lang="bg-BG" dirty="0"/>
              <a:t>Ядрената енергетика и енергията от ВЕИ </a:t>
            </a:r>
            <a:r>
              <a:rPr lang="bg-BG" dirty="0">
                <a:solidFill>
                  <a:srgbClr val="FF0000"/>
                </a:solidFill>
              </a:rPr>
              <a:t>не следва </a:t>
            </a:r>
            <a:r>
              <a:rPr lang="bg-BG" dirty="0"/>
              <a:t>да се възприемат като алтернативни, а като допълващи се в общия микс</a:t>
            </a:r>
            <a:r>
              <a:rPr lang="bg-BG" dirty="0" smtClean="0"/>
              <a:t>.</a:t>
            </a:r>
          </a:p>
          <a:p>
            <a:r>
              <a:rPr lang="bg-BG" dirty="0" smtClean="0"/>
              <a:t>Ядрената </a:t>
            </a:r>
            <a:r>
              <a:rPr lang="bg-BG" dirty="0"/>
              <a:t>енергия и енергията от ТЕЦ </a:t>
            </a:r>
            <a:r>
              <a:rPr lang="bg-BG" dirty="0">
                <a:solidFill>
                  <a:srgbClr val="FF0000"/>
                </a:solidFill>
              </a:rPr>
              <a:t>са алтернативи </a:t>
            </a:r>
            <a:r>
              <a:rPr lang="bg-BG" dirty="0"/>
              <a:t>в контекста на без карбоновата енергетика и сектор „базова електроенергия“  </a:t>
            </a:r>
            <a:endParaRPr lang="en-US" dirty="0"/>
          </a:p>
          <a:p>
            <a:r>
              <a:rPr lang="bg-BG" dirty="0" smtClean="0"/>
              <a:t>В следващите 15-20 години се очаква да бъдат изведени от експлоатация около 3600 </a:t>
            </a:r>
            <a:r>
              <a:rPr lang="bg-BG" dirty="0" err="1" smtClean="0"/>
              <a:t>Мвт</a:t>
            </a:r>
            <a:r>
              <a:rPr lang="bg-BG" dirty="0" smtClean="0"/>
              <a:t>. централи , произвеждащи </a:t>
            </a:r>
            <a:r>
              <a:rPr lang="bg-BG" dirty="0" err="1" smtClean="0"/>
              <a:t>ел.енергия</a:t>
            </a:r>
            <a:r>
              <a:rPr lang="bg-BG" dirty="0" smtClean="0"/>
              <a:t> от въглища и около 2100 </a:t>
            </a:r>
            <a:r>
              <a:rPr lang="bg-BG" dirty="0" err="1" smtClean="0"/>
              <a:t>Мвт</a:t>
            </a:r>
            <a:r>
              <a:rPr lang="bg-BG" dirty="0" smtClean="0"/>
              <a:t>. ядрени блокове(5-ти и 6-ти на АЕЦ „Козлодуй след реконструкция и модернизация, съпътствано с увеличаване на срока на експлоатация)</a:t>
            </a:r>
          </a:p>
          <a:p>
            <a:r>
              <a:rPr lang="bg-BG" dirty="0" smtClean="0"/>
              <a:t>В секторът „заместващи“ ще има място мин. 4150 </a:t>
            </a:r>
            <a:r>
              <a:rPr lang="bg-BG" dirty="0" err="1" smtClean="0"/>
              <a:t>мвт</a:t>
            </a:r>
            <a:r>
              <a:rPr lang="bg-BG" dirty="0" smtClean="0"/>
              <a:t>. ядрени  реактори ( ВВЕР 2 Х 1075 , </a:t>
            </a:r>
            <a:r>
              <a:rPr lang="en-US" dirty="0" smtClean="0"/>
              <a:t>API 1000 -2X 1000)</a:t>
            </a:r>
            <a:r>
              <a:rPr lang="bg-BG" dirty="0" smtClean="0"/>
              <a:t> </a:t>
            </a:r>
            <a:r>
              <a:rPr lang="en-US" dirty="0" smtClean="0"/>
              <a:t>;</a:t>
            </a:r>
          </a:p>
          <a:p>
            <a:r>
              <a:rPr lang="bg-BG" dirty="0" smtClean="0"/>
              <a:t>За сектор ВЕИ се оформя квота за около 6200 </a:t>
            </a:r>
            <a:r>
              <a:rPr lang="bg-BG" dirty="0" err="1" smtClean="0"/>
              <a:t>Мвт</a:t>
            </a:r>
            <a:r>
              <a:rPr lang="bg-BG" dirty="0" smtClean="0"/>
              <a:t> с отчитане на годишната </a:t>
            </a:r>
            <a:r>
              <a:rPr lang="bg-BG" dirty="0" err="1" smtClean="0"/>
              <a:t>разполагаемост</a:t>
            </a:r>
            <a:r>
              <a:rPr lang="bg-BG" dirty="0" smtClean="0"/>
              <a:t>, което ще помогне на нашата енергетика да отговори на новите изисквания на ЕС за повишаване дела на ВЕИ в брутно крайно енергийно потребление.</a:t>
            </a:r>
          </a:p>
          <a:p>
            <a:endParaRPr lang="bg-BG" dirty="0"/>
          </a:p>
        </p:txBody>
      </p:sp>
      <p:sp>
        <p:nvSpPr>
          <p:cNvPr id="7" name="Хоризонтално превъртане 6"/>
          <p:cNvSpPr/>
          <p:nvPr/>
        </p:nvSpPr>
        <p:spPr>
          <a:xfrm>
            <a:off x="2135560" y="-27384"/>
            <a:ext cx="8064896" cy="108012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ВМЕСТО  ЗАКЛЮЧЕНИЕ ( </a:t>
            </a:r>
            <a:r>
              <a:rPr lang="en-US" dirty="0"/>
              <a:t>to be continued 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453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07568" y="549275"/>
            <a:ext cx="7869882" cy="6477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bg-BG" b="1" dirty="0">
                <a:solidFill>
                  <a:srgbClr val="002060"/>
                </a:solidFill>
              </a:rPr>
              <a:t>Благодаря за вниманието!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3174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360820" y="2917591"/>
            <a:ext cx="7272808" cy="34563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 dirty="0" smtClean="0">
                <a:solidFill>
                  <a:srgbClr val="002060"/>
                </a:solidFill>
              </a:rPr>
              <a:t>   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bg-BG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bg-BG" dirty="0" smtClean="0">
                <a:solidFill>
                  <a:srgbClr val="002060"/>
                </a:solidFill>
              </a:rPr>
              <a:t>За  контакти: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36108EB0-064C-40E4-94DF-EECF306EC085}" type="slidenum">
              <a:rPr lang="bg-BG"/>
              <a:pPr>
                <a:defRPr/>
              </a:pPr>
              <a:t>19</a:t>
            </a:fld>
            <a:endParaRPr lang="bg-BG"/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655840" y="3716338"/>
            <a:ext cx="4464497" cy="2247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dirty="0">
                <a:solidFill>
                  <a:srgbClr val="002060"/>
                </a:solidFill>
                <a:latin typeface="Corbel" pitchFamily="34" charset="0"/>
              </a:rPr>
              <a:t>“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Цар Симеон Първи” ,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N 31.</a:t>
            </a:r>
            <a:endParaRPr lang="bg-BG" sz="2000" dirty="0">
              <a:solidFill>
                <a:srgbClr val="002060"/>
              </a:solidFill>
              <a:latin typeface="Corbel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1000 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София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, 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България </a:t>
            </a:r>
          </a:p>
          <a:p>
            <a:pPr algn="ctr"/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Проф.,д-р Атанас Тасев</a:t>
            </a:r>
            <a:endParaRPr lang="en-US" sz="2000" dirty="0">
              <a:solidFill>
                <a:srgbClr val="002060"/>
              </a:solidFill>
              <a:latin typeface="Gill Sans MT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Tel.:( +359 2 ) 98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3 25 54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; 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Fax: ( +359 2 ) 9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83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 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25 54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;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Mob.</a:t>
            </a:r>
            <a:r>
              <a:rPr lang="bg-BG" sz="2000" dirty="0">
                <a:solidFill>
                  <a:srgbClr val="002060"/>
                </a:solidFill>
                <a:latin typeface="Corbel" pitchFamily="34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 +359 888 53 52 55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Gill Sans MT" pitchFamily="34" charset="0"/>
              </a:rPr>
              <a:t>E-mail: tassev@tassevbg.com</a:t>
            </a:r>
          </a:p>
        </p:txBody>
      </p:sp>
    </p:spTree>
    <p:extLst>
      <p:ext uri="{BB962C8B-B14F-4D97-AF65-F5344CB8AC3E}">
        <p14:creationId xmlns:p14="http://schemas.microsoft.com/office/powerpoint/2010/main" val="101371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23636" y="114445"/>
            <a:ext cx="10409382" cy="108628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3200" dirty="0" smtClean="0"/>
              <a:t>Трибуна на модератора               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378690"/>
            <a:ext cx="1290637" cy="133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1447800" y="1838036"/>
            <a:ext cx="9601200" cy="193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8" name="Picture 4" descr="MCj007880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673" y="3140364"/>
            <a:ext cx="3768437" cy="366175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9" name="Звезда с 16 лъча 2"/>
          <p:cNvSpPr/>
          <p:nvPr/>
        </p:nvSpPr>
        <p:spPr>
          <a:xfrm>
            <a:off x="2974107" y="1588655"/>
            <a:ext cx="5892801" cy="4756727"/>
          </a:xfrm>
          <a:prstGeom prst="star16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379" y="3140364"/>
            <a:ext cx="2667728" cy="3816459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2" name="Текстово поле 9"/>
          <p:cNvSpPr txBox="1"/>
          <p:nvPr/>
        </p:nvSpPr>
        <p:spPr>
          <a:xfrm>
            <a:off x="3860800" y="2420888"/>
            <a:ext cx="3934691" cy="224676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bg-BG" sz="2800" dirty="0" smtClean="0"/>
          </a:p>
          <a:p>
            <a:r>
              <a:rPr lang="bg-BG" sz="2800" dirty="0" smtClean="0"/>
              <a:t>Умът е не само в знанието, но и в умението то да се прилага(Аристотел)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59525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34109" y="260350"/>
            <a:ext cx="11286835" cy="648371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altLang="bg-BG" sz="1600" b="1" dirty="0">
                <a:solidFill>
                  <a:schemeClr val="tx1"/>
                </a:solidFill>
              </a:rPr>
              <a:t>ПРОЕКТЪТ ЗА ИЗГРАЖДАНЕ НА    НОВА  АЕЦ-„МНОГОЛИКИЯТ ЯНУС”</a:t>
            </a:r>
            <a:br>
              <a:rPr lang="bg-BG" altLang="bg-BG" sz="1600" b="1" dirty="0">
                <a:solidFill>
                  <a:schemeClr val="tx1"/>
                </a:solidFill>
              </a:rPr>
            </a:br>
            <a:r>
              <a:rPr lang="bg-BG" altLang="bg-BG" sz="1600" b="1" dirty="0">
                <a:solidFill>
                  <a:schemeClr val="tx1"/>
                </a:solidFill>
              </a:rPr>
              <a:t>ИЛИ КАКВО Е ПРОЕКТЪТ ЗА ОТДЕЛНИТЕ ПРЕДСТАВИТЕЛИ НА ОБЩЕСТВОТО?</a:t>
            </a:r>
          </a:p>
        </p:txBody>
      </p:sp>
      <p:graphicFrame>
        <p:nvGraphicFramePr>
          <p:cNvPr id="263204" name="Group 3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7167494"/>
              </p:ext>
            </p:extLst>
          </p:nvPr>
        </p:nvGraphicFramePr>
        <p:xfrm>
          <a:off x="240145" y="1129032"/>
          <a:ext cx="11480799" cy="555739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916077">
                  <a:extLst>
                    <a:ext uri="{9D8B030D-6E8A-4147-A177-3AD203B41FA5}">
                      <a16:colId xmlns:a16="http://schemas.microsoft.com/office/drawing/2014/main" xmlns="" val="1264251598"/>
                    </a:ext>
                  </a:extLst>
                </a:gridCol>
                <a:gridCol w="8564722">
                  <a:extLst>
                    <a:ext uri="{9D8B030D-6E8A-4147-A177-3AD203B41FA5}">
                      <a16:colId xmlns:a16="http://schemas.microsoft.com/office/drawing/2014/main" xmlns="" val="3114212951"/>
                    </a:ext>
                  </a:extLst>
                </a:gridCol>
              </a:tblGrid>
              <a:tr h="543732"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ФАКТОРИ В ОБЩЕСТВОТО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КАКВО Е ПРОЕКТЪТ ЗА НОВА АЕЦ ЗА ТЯХ?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4274033196"/>
                  </a:ext>
                </a:extLst>
              </a:tr>
              <a:tr h="815598"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 икономистите ?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„Машина за пари”, гарантираща възвращаемост на инвестицията с предварително зададена норма,..........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1955918102"/>
                  </a:ext>
                </a:extLst>
              </a:tr>
              <a:tr h="3262393"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 енергетиците?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(ядрените)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Източник на базова, </a:t>
                      </a:r>
                      <a:r>
                        <a:rPr kumimoji="0" lang="bg-BG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беземисионна</a:t>
                      </a: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конкурентно  евтина ел. енергия; място за професионална изява; повод за национална гордост, че малка България е част от световния клуб на собствениците и операторите на ядрени централи(436 </a:t>
                      </a:r>
                      <a:r>
                        <a:rPr kumimoji="0" lang="bg-BG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действуващи</a:t>
                      </a: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реактори</a:t>
                      </a:r>
                      <a:r>
                        <a:rPr kumimoji="0" lang="en-US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минус реакторите на </a:t>
                      </a:r>
                      <a:r>
                        <a:rPr kumimoji="0" lang="bg-BG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Фукушима</a:t>
                      </a:r>
                      <a:r>
                        <a:rPr kumimoji="0" lang="en-US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 </a:t>
                      </a: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30 </a:t>
                      </a:r>
                      <a:r>
                        <a:rPr kumimoji="0" lang="bg-BG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държав</a:t>
                      </a:r>
                      <a:r>
                        <a:rPr kumimoji="0" lang="en-US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en-US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 обща мощност 370 </a:t>
                      </a:r>
                      <a:r>
                        <a:rPr kumimoji="0" lang="en-US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GW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);стабилен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източник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на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базова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ел.енергия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,инвариантен по отношение на природно-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климатични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условия*(с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изключение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на «цунами» и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нестабилните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котировки на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фосилни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altLang="bg-BG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горива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......</a:t>
                      </a:r>
                      <a:r>
                        <a:rPr kumimoji="0" lang="en-US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r>
                        <a:rPr kumimoji="0" lang="ru-RU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2479286482"/>
                  </a:ext>
                </a:extLst>
              </a:tr>
              <a:tr h="271866"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За еколозите? 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„Бомба със закъснител”; 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806088153"/>
                  </a:ext>
                </a:extLst>
              </a:tr>
              <a:tr h="271866"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За политиците?</a:t>
                      </a: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342900" indent="-342900"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...................(за домашно)!</a:t>
                      </a: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3411849744"/>
                  </a:ext>
                </a:extLst>
              </a:tr>
              <a:tr h="387031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bg-BG" alt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buClr>
                          <a:schemeClr val="folHlink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bg-BG" alt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90110860"/>
                  </a:ext>
                </a:extLst>
              </a:tr>
            </a:tbl>
          </a:graphicData>
        </a:graphic>
      </p:graphicFrame>
      <p:sp>
        <p:nvSpPr>
          <p:cNvPr id="2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AEDE-17BE-4C31-9A37-2F1E6513ABB4}" type="slidenum">
              <a:rPr lang="bg-BG" altLang="bg-BG"/>
              <a:pPr/>
              <a:t>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157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6309" y="444137"/>
            <a:ext cx="6544491" cy="897301"/>
          </a:xfrm>
        </p:spPr>
        <p:txBody>
          <a:bodyPr/>
          <a:lstStyle/>
          <a:p>
            <a:r>
              <a:rPr lang="bg-BG" altLang="bg-BG" sz="2000" b="1" dirty="0">
                <a:solidFill>
                  <a:srgbClr val="002060"/>
                </a:solidFill>
              </a:rPr>
              <a:t>ВЪПРОСИ-ОТГОВОРИ</a:t>
            </a:r>
            <a:br>
              <a:rPr lang="bg-BG" altLang="bg-BG" sz="2000" b="1" dirty="0">
                <a:solidFill>
                  <a:srgbClr val="002060"/>
                </a:solidFill>
              </a:rPr>
            </a:br>
            <a:r>
              <a:rPr lang="bg-BG" altLang="bg-BG" sz="2000" b="1" dirty="0">
                <a:solidFill>
                  <a:srgbClr val="002060"/>
                </a:solidFill>
              </a:rPr>
              <a:t>(упражнение за интелектуалци)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>
          <a:xfrm>
            <a:off x="498764" y="1182256"/>
            <a:ext cx="11185236" cy="5487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bg-BG" altLang="bg-BG" sz="1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bg-BG" sz="2000" u="sng" dirty="0">
                <a:solidFill>
                  <a:srgbClr val="FF0000"/>
                </a:solidFill>
              </a:rPr>
              <a:t>Фактите</a:t>
            </a:r>
            <a:r>
              <a:rPr lang="bg-BG" altLang="bg-BG" sz="2000" u="sng" dirty="0">
                <a:solidFill>
                  <a:srgbClr val="FFFF00"/>
                </a:solidFill>
              </a:rPr>
              <a:t> </a:t>
            </a:r>
            <a:r>
              <a:rPr lang="bg-BG" altLang="bg-BG" sz="2000" dirty="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bg-BG" sz="2000" dirty="0"/>
              <a:t>Инвестирането в строителството на ядрени централи </a:t>
            </a:r>
            <a:r>
              <a:rPr lang="bg-BG" altLang="bg-BG" sz="2000" dirty="0">
                <a:solidFill>
                  <a:srgbClr val="FF0000"/>
                </a:solidFill>
              </a:rPr>
              <a:t>е рисково мероприятие!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bg-BG" sz="2000" u="sng" dirty="0">
                <a:solidFill>
                  <a:srgbClr val="FF0000"/>
                </a:solidFill>
              </a:rPr>
              <a:t>Основният въпрос</a:t>
            </a:r>
            <a:r>
              <a:rPr lang="bg-BG" altLang="bg-BG" sz="2000" dirty="0">
                <a:solidFill>
                  <a:srgbClr val="FF0000"/>
                </a:solidFill>
              </a:rPr>
              <a:t> </a:t>
            </a:r>
            <a:r>
              <a:rPr lang="bg-BG" altLang="bg-BG" sz="2000" dirty="0"/>
              <a:t>:Кои са основните рискове , които правят кредитната политика на банките “изключително </a:t>
            </a:r>
            <a:r>
              <a:rPr lang="bg-BG" altLang="bg-BG" sz="2000" dirty="0" err="1"/>
              <a:t>консервативна”,особено</a:t>
            </a:r>
            <a:r>
              <a:rPr lang="bg-BG" altLang="bg-BG" sz="2000" dirty="0"/>
              <a:t> при строителството на ядрени централи?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bg-BG" sz="2000" dirty="0">
                <a:solidFill>
                  <a:srgbClr val="FF0000"/>
                </a:solidFill>
              </a:rPr>
              <a:t>Възможни отговори</a:t>
            </a:r>
            <a:r>
              <a:rPr lang="bg-BG" altLang="bg-BG" sz="2000" dirty="0"/>
              <a:t>: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Високият размер на инвестицията , поради което е необходимо кредитиране чрез банков синдикат?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Значителният срок на откупуване- повече от 10 години, в отделни случай-до 20 години?;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Рискови пазари за произведената електроенергия?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Високорискова технология -при тежка авария – огромни щети в локален и глобален мащаб?;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Необходимостта от допълнителни разходи за 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bg-BG" altLang="bg-BG" sz="2000" dirty="0"/>
              <a:t>      управление на РАО, отработеното ядрено гориво, извеждането от </a:t>
            </a:r>
            <a:r>
              <a:rPr lang="bg-BG" altLang="bg-BG" sz="2000" dirty="0" err="1"/>
              <a:t>експлотация,за</a:t>
            </a:r>
            <a:r>
              <a:rPr lang="bg-BG" altLang="bg-BG" sz="2000" dirty="0"/>
              <a:t>      регулиране на електропреносната система (нощен режим ,планово или аварийно спиране на единична голяма мощност) ;</a:t>
            </a:r>
          </a:p>
          <a:p>
            <a:pPr>
              <a:lnSpc>
                <a:spcPct val="80000"/>
              </a:lnSpc>
            </a:pPr>
            <a:r>
              <a:rPr lang="bg-BG" altLang="bg-BG" sz="2000" dirty="0"/>
              <a:t>Агресивната намеса  еколозите?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bg-BG" sz="2000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EB1-D624-4FBB-86DC-48EE974D14DE}" type="slidenum">
              <a:rPr lang="bg-BG" altLang="bg-BG"/>
              <a:pPr/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53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255" y="188640"/>
            <a:ext cx="10991271" cy="612903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altLang="bg-BG" sz="2800" b="1" dirty="0">
                <a:solidFill>
                  <a:schemeClr val="tx1"/>
                </a:solidFill>
              </a:rPr>
              <a:t>ОПЦИИ ЗА ВЪЗМОЖЕН РЕЗУЛТАТ ОТ УПРАЖНЕНИЕТО</a:t>
            </a:r>
            <a:r>
              <a:rPr lang="bg-BG" altLang="bg-BG" sz="2000" dirty="0" smtClean="0"/>
              <a:t>:</a:t>
            </a:r>
            <a:br>
              <a:rPr lang="bg-BG" altLang="bg-BG" sz="2000" dirty="0" smtClean="0"/>
            </a:br>
            <a:r>
              <a:rPr lang="bg-BG" altLang="bg-BG" sz="2000" dirty="0"/>
              <a:t/>
            </a:r>
            <a:br>
              <a:rPr lang="bg-BG" altLang="bg-BG" sz="2000" dirty="0"/>
            </a:br>
            <a:r>
              <a:rPr lang="bg-BG" altLang="bg-BG" sz="2800" dirty="0" err="1">
                <a:solidFill>
                  <a:srgbClr val="FF0000"/>
                </a:solidFill>
              </a:rPr>
              <a:t>А.Не</a:t>
            </a:r>
            <a:r>
              <a:rPr lang="bg-BG" altLang="bg-BG" sz="2800" dirty="0">
                <a:solidFill>
                  <a:srgbClr val="FF0000"/>
                </a:solidFill>
              </a:rPr>
              <a:t> познахте! Никой не даде правилен отговор</a:t>
            </a:r>
            <a:r>
              <a:rPr lang="bg-BG" altLang="bg-BG" sz="2800" dirty="0">
                <a:solidFill>
                  <a:srgbClr val="FFFF00"/>
                </a:solidFill>
              </a:rPr>
              <a:t>,</a:t>
            </a:r>
            <a:r>
              <a:rPr lang="bg-BG" altLang="bg-BG" sz="2800" dirty="0"/>
              <a:t> </a:t>
            </a:r>
            <a:r>
              <a:rPr lang="bg-BG" altLang="bg-BG" sz="2800" dirty="0">
                <a:solidFill>
                  <a:schemeClr val="tx1"/>
                </a:solidFill>
              </a:rPr>
              <a:t>защото въпросите са   формулирани така</a:t>
            </a:r>
            <a:r>
              <a:rPr lang="bg-BG" altLang="bg-BG" sz="2800" dirty="0" smtClean="0">
                <a:solidFill>
                  <a:schemeClr val="tx1"/>
                </a:solidFill>
              </a:rPr>
              <a:t>, че </a:t>
            </a:r>
            <a:r>
              <a:rPr lang="bg-BG" altLang="bg-BG" sz="2800" dirty="0">
                <a:solidFill>
                  <a:schemeClr val="tx1"/>
                </a:solidFill>
              </a:rPr>
              <a:t>да не се досетите.</a:t>
            </a:r>
            <a:br>
              <a:rPr lang="bg-BG" altLang="bg-BG" sz="2800" dirty="0">
                <a:solidFill>
                  <a:schemeClr val="tx1"/>
                </a:solidFill>
              </a:rPr>
            </a:br>
            <a:r>
              <a:rPr lang="bg-BG" altLang="bg-BG" sz="2800" dirty="0" smtClean="0">
                <a:solidFill>
                  <a:schemeClr val="tx1"/>
                </a:solidFill>
              </a:rPr>
              <a:t/>
            </a:r>
            <a:br>
              <a:rPr lang="bg-BG" altLang="bg-BG" sz="2800" dirty="0" smtClean="0">
                <a:solidFill>
                  <a:schemeClr val="tx1"/>
                </a:solidFill>
              </a:rPr>
            </a:br>
            <a:r>
              <a:rPr lang="bg-BG" altLang="bg-BG" sz="2800" dirty="0">
                <a:solidFill>
                  <a:schemeClr val="tx1"/>
                </a:solidFill>
              </a:rPr>
              <a:t/>
            </a:r>
            <a:br>
              <a:rPr lang="bg-BG" altLang="bg-BG" sz="2800" dirty="0">
                <a:solidFill>
                  <a:schemeClr val="tx1"/>
                </a:solidFill>
              </a:rPr>
            </a:br>
            <a:r>
              <a:rPr lang="bg-BG" altLang="bg-BG" sz="2800" dirty="0" smtClean="0">
                <a:solidFill>
                  <a:schemeClr val="tx1"/>
                </a:solidFill>
              </a:rPr>
              <a:t/>
            </a:r>
            <a:br>
              <a:rPr lang="bg-BG" altLang="bg-BG" sz="2800" dirty="0" smtClean="0">
                <a:solidFill>
                  <a:schemeClr val="tx1"/>
                </a:solidFill>
              </a:rPr>
            </a:br>
            <a:r>
              <a:rPr lang="bg-BG" altLang="bg-BG" sz="2800" dirty="0" err="1" smtClean="0">
                <a:solidFill>
                  <a:srgbClr val="FF0000"/>
                </a:solidFill>
              </a:rPr>
              <a:t>Б.Браво</a:t>
            </a:r>
            <a:r>
              <a:rPr lang="bg-BG" altLang="bg-BG" sz="2800" dirty="0" smtClean="0">
                <a:solidFill>
                  <a:srgbClr val="FF0000"/>
                </a:solidFill>
              </a:rPr>
              <a:t> </a:t>
            </a:r>
            <a:r>
              <a:rPr lang="bg-BG" altLang="bg-BG" sz="2800" dirty="0">
                <a:solidFill>
                  <a:srgbClr val="FF0000"/>
                </a:solidFill>
              </a:rPr>
              <a:t>!  Дадохте правилният отговор </a:t>
            </a:r>
            <a:r>
              <a:rPr lang="bg-BG" altLang="bg-BG" sz="2800" dirty="0">
                <a:solidFill>
                  <a:schemeClr val="tx1"/>
                </a:solidFill>
              </a:rPr>
              <a:t>и потвърдихте моята теза</a:t>
            </a:r>
            <a:r>
              <a:rPr lang="bg-BG" altLang="bg-BG" sz="2800" dirty="0" smtClean="0">
                <a:solidFill>
                  <a:schemeClr val="tx1"/>
                </a:solidFill>
              </a:rPr>
              <a:t>,  че </a:t>
            </a:r>
            <a:r>
              <a:rPr lang="bg-BG" altLang="bg-BG" sz="2800" dirty="0">
                <a:solidFill>
                  <a:schemeClr val="tx1"/>
                </a:solidFill>
              </a:rPr>
              <a:t>специалистите в ядрената енергетика са интелектуалният елит на обществото!</a:t>
            </a:r>
            <a:br>
              <a:rPr lang="bg-BG" altLang="bg-BG" sz="2800" dirty="0">
                <a:solidFill>
                  <a:schemeClr val="tx1"/>
                </a:solidFill>
              </a:rPr>
            </a:br>
            <a:endParaRPr lang="bg-BG" altLang="bg-BG" sz="2800" dirty="0">
              <a:solidFill>
                <a:schemeClr val="tx1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B3DD-5678-486D-8FF5-2F57AA5E8BB3}" type="slidenum">
              <a:rPr lang="bg-BG" altLang="bg-BG"/>
              <a:pPr/>
              <a:t>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0372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7018" y="304801"/>
            <a:ext cx="11600873" cy="63638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16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2000" b="1" dirty="0" smtClean="0"/>
              <a:t>ПРАВИЛНИЯТ ОТГОВОР Е:</a:t>
            </a:r>
          </a:p>
          <a:p>
            <a:pPr>
              <a:lnSpc>
                <a:spcPct val="90000"/>
              </a:lnSpc>
            </a:pPr>
            <a:r>
              <a:rPr lang="bg-BG" altLang="bg-BG" b="1" dirty="0" smtClean="0">
                <a:solidFill>
                  <a:srgbClr val="FF0000"/>
                </a:solidFill>
              </a:rPr>
              <a:t>Основният рисков фактор при строителството на ядрени централи е отношението на ДЪРЖАВАТА към мероприятието!</a:t>
            </a:r>
          </a:p>
          <a:p>
            <a:pPr>
              <a:lnSpc>
                <a:spcPct val="90000"/>
              </a:lnSpc>
            </a:pPr>
            <a:r>
              <a:rPr lang="bg-BG" altLang="bg-BG" sz="2000" dirty="0" smtClean="0"/>
              <a:t>Примери </a:t>
            </a:r>
            <a:r>
              <a:rPr lang="bg-BG" altLang="bg-BG" sz="2000" dirty="0" smtClean="0">
                <a:solidFill>
                  <a:srgbClr val="FF0000"/>
                </a:solidFill>
              </a:rPr>
              <a:t>: а) Китай, Франция........( +)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2000" dirty="0" smtClean="0">
                <a:solidFill>
                  <a:srgbClr val="FFFF00"/>
                </a:solidFill>
              </a:rPr>
              <a:t>		               </a:t>
            </a:r>
            <a:r>
              <a:rPr lang="bg-BG" altLang="bg-BG" sz="2000" b="1" dirty="0" smtClean="0">
                <a:solidFill>
                  <a:schemeClr val="tx1"/>
                </a:solidFill>
              </a:rPr>
              <a:t>б) Италия, Германия.</a:t>
            </a:r>
            <a:r>
              <a:rPr lang="bg-BG" altLang="bg-BG" sz="2000" dirty="0" smtClean="0">
                <a:solidFill>
                  <a:schemeClr val="tx1"/>
                </a:solidFill>
              </a:rPr>
              <a:t>...(- 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2000" dirty="0" smtClean="0">
                <a:solidFill>
                  <a:schemeClr val="tx1"/>
                </a:solidFill>
              </a:rPr>
              <a:t>     </a:t>
            </a:r>
            <a:r>
              <a:rPr lang="bg-BG" altLang="bg-BG" sz="2000" dirty="0" smtClean="0">
                <a:solidFill>
                  <a:srgbClr val="FF0000"/>
                </a:solidFill>
              </a:rPr>
              <a:t>Европейската комисия ( необходими и достатъчни условия). Варианти:……..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b="1" dirty="0" smtClean="0">
                <a:solidFill>
                  <a:schemeClr val="tx1"/>
                </a:solidFill>
              </a:rPr>
              <a:t>Къде сме ние като държава?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000" dirty="0" smtClean="0">
                <a:solidFill>
                  <a:schemeClr val="tx1"/>
                </a:solidFill>
              </a:rPr>
              <a:t>     </a:t>
            </a:r>
            <a:r>
              <a:rPr lang="bg-BG" altLang="bg-BG" sz="2000" dirty="0" smtClean="0">
                <a:solidFill>
                  <a:schemeClr val="tx1"/>
                </a:solidFill>
              </a:rPr>
              <a:t>Очевидно отговорът може да бъде в контекста на един от законите на Сирил </a:t>
            </a:r>
            <a:r>
              <a:rPr lang="bg-BG" altLang="bg-BG" sz="2000" dirty="0" err="1" smtClean="0">
                <a:solidFill>
                  <a:schemeClr val="tx1"/>
                </a:solidFill>
              </a:rPr>
              <a:t>Паркинсън</a:t>
            </a:r>
            <a:r>
              <a:rPr lang="bg-BG" altLang="bg-BG" sz="2000" dirty="0" smtClean="0">
                <a:solidFill>
                  <a:schemeClr val="tx1"/>
                </a:solidFill>
              </a:rPr>
              <a:t> </a:t>
            </a:r>
            <a:r>
              <a:rPr lang="bg-BG" altLang="bg-BG" sz="2000" b="1" dirty="0" smtClean="0">
                <a:solidFill>
                  <a:schemeClr val="tx1"/>
                </a:solidFill>
              </a:rPr>
              <a:t>:”Времето за реализация на инвестиционното намерение е обратно пропорционално на наличните пари”.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2000" dirty="0" smtClean="0">
                <a:solidFill>
                  <a:schemeClr val="tx1"/>
                </a:solidFill>
              </a:rPr>
              <a:t>Сега добавяме и отношението на ЕК.</a:t>
            </a:r>
            <a:endParaRPr lang="bg-BG" altLang="bg-BG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3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664" y="476672"/>
            <a:ext cx="6624737" cy="673232"/>
          </a:xfrm>
        </p:spPr>
        <p:txBody>
          <a:bodyPr>
            <a:normAutofit/>
          </a:bodyPr>
          <a:lstStyle/>
          <a:p>
            <a:r>
              <a:rPr lang="bg-BG" sz="1800" dirty="0"/>
              <a:t>КОГАТО ВЪПРОСИТЕ СА ПОВЕЧЕ ОТ РАЗУМНИТЕ ОТГОВОРИ („КАКВО ПРАВИМ“?</a:t>
            </a:r>
            <a:r>
              <a:rPr lang="en-US" sz="1800" dirty="0"/>
              <a:t>)</a:t>
            </a:r>
            <a:endParaRPr lang="bg-BG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641741"/>
              </p:ext>
            </p:extLst>
          </p:nvPr>
        </p:nvGraphicFramePr>
        <p:xfrm>
          <a:off x="2133600" y="1340768"/>
          <a:ext cx="828288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83D9-5FC3-4DFB-8AEA-DCABDD7BCB0F}" type="slidenum">
              <a:rPr lang="bg-BG" smtClean="0"/>
              <a:pPr>
                <a:defRPr/>
              </a:pPr>
              <a:t>7</a:t>
            </a:fld>
            <a:endParaRPr lang="bg-BG"/>
          </a:p>
        </p:txBody>
      </p:sp>
      <p:pic>
        <p:nvPicPr>
          <p:cNvPr id="6" name="Picture 6" descr="AMCONFU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1417" y="813288"/>
            <a:ext cx="1439458" cy="17281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" name="Текстово поле 2"/>
          <p:cNvSpPr txBox="1"/>
          <p:nvPr/>
        </p:nvSpPr>
        <p:spPr>
          <a:xfrm>
            <a:off x="3575720" y="1700808"/>
            <a:ext cx="612068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bg-BG" dirty="0"/>
              <a:t>ФАКТОРИТЕ, ОПРЕДЕЛЯЩИ РЕШЕНИЕТО</a:t>
            </a:r>
          </a:p>
        </p:txBody>
      </p:sp>
    </p:spTree>
    <p:extLst>
      <p:ext uri="{BB962C8B-B14F-4D97-AF65-F5344CB8AC3E}">
        <p14:creationId xmlns:p14="http://schemas.microsoft.com/office/powerpoint/2010/main" val="368862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79320" y="579120"/>
            <a:ext cx="8165152" cy="8336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g-BG" sz="2000" dirty="0"/>
              <a:t>ФАКТОРИ ,СТИМУЛИРАЩИ </a:t>
            </a:r>
            <a:r>
              <a:rPr lang="bg-BG" sz="2000" dirty="0">
                <a:solidFill>
                  <a:srgbClr val="FF0000"/>
                </a:solidFill>
              </a:rPr>
              <a:t>И/ИЛИ</a:t>
            </a:r>
            <a:r>
              <a:rPr lang="bg-BG" sz="2000" dirty="0"/>
              <a:t> ОГРАНИЧАВАЩИ  ПОТРЕБНОСТ ОТ СТРОИТЕЛСТВО НА НОВИ  АЕЦ</a:t>
            </a: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/>
          </p:nvPr>
        </p:nvGraphicFramePr>
        <p:xfrm>
          <a:off x="2906464" y="1412446"/>
          <a:ext cx="7418784" cy="4629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83D9-5FC3-4DFB-8AEA-DCABDD7BCB0F}" type="slidenum">
              <a:rPr lang="bg-BG" smtClean="0"/>
              <a:pPr>
                <a:defRPr/>
              </a:pPr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652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19536" y="579120"/>
            <a:ext cx="8748464" cy="8336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g-BG" sz="2000" dirty="0"/>
              <a:t>ФАКТОРИ ,СТИМУЛИРАЩИ И/ИЛИ ОГРАНИЧАВАЩИ  ПОТРЕБНОСТ ОТ СТРОИТЕЛСТВО НА НОВИ  АЕЦ</a:t>
            </a: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431878"/>
              </p:ext>
            </p:extLst>
          </p:nvPr>
        </p:nvGraphicFramePr>
        <p:xfrm>
          <a:off x="2018904" y="1412446"/>
          <a:ext cx="8549728" cy="5328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83D9-5FC3-4DFB-8AEA-DCABDD7BCB0F}" type="slidenum">
              <a:rPr lang="bg-BG" smtClean="0"/>
              <a:pPr>
                <a:defRPr/>
              </a:pPr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905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1105</Words>
  <Application>Microsoft Office PowerPoint</Application>
  <PresentationFormat>Custom</PresentationFormat>
  <Paragraphs>170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Facet</vt:lpstr>
      <vt:lpstr>Панел 4: Бъдещето на ядрената енергетика на либерализирани пазари и възможностите за избор на печеливш модел за реализация на оборудването за АЕЦ“Белене“</vt:lpstr>
      <vt:lpstr>PowerPoint Presentation</vt:lpstr>
      <vt:lpstr>ПРОЕКТЪТ ЗА ИЗГРАЖДАНЕ НА    НОВА  АЕЦ-„МНОГОЛИКИЯТ ЯНУС” ИЛИ КАКВО Е ПРОЕКТЪТ ЗА ОТДЕЛНИТЕ ПРЕДСТАВИТЕЛИ НА ОБЩЕСТВОТО?</vt:lpstr>
      <vt:lpstr>ВЪПРОСИ-ОТГОВОРИ (упражнение за интелектуалци)</vt:lpstr>
      <vt:lpstr>ОПЦИИ ЗА ВЪЗМОЖЕН РЕЗУЛТАТ ОТ УПРАЖНЕНИЕТО:  А.Не познахте! Никой не даде правилен отговор, защото въпросите са   формулирани така, че да не се досетите.    Б.Браво !  Дадохте правилният отговор и потвърдихте моята теза,  че специалистите в ядрената енергетика са интелектуалният елит на обществото! </vt:lpstr>
      <vt:lpstr>PowerPoint Presentation</vt:lpstr>
      <vt:lpstr>КОГАТО ВЪПРОСИТЕ СА ПОВЕЧЕ ОТ РАЗУМНИТЕ ОТГОВОРИ („КАКВО ПРАВИМ“?)</vt:lpstr>
      <vt:lpstr>ФАКТОРИ ,СТИМУЛИРАЩИ И/ИЛИ ОГРАНИЧАВАЩИ  ПОТРЕБНОСТ ОТ СТРОИТЕЛСТВО НА НОВИ  АЕЦ</vt:lpstr>
      <vt:lpstr>ФАКТОРИ ,СТИМУЛИРАЩИ И/ИЛИ ОГРАНИЧАВАЩИ  ПОТРЕБНОСТ ОТ СТРОИТЕЛСТВО НА НОВИ  АЕЦ</vt:lpstr>
      <vt:lpstr>PowerPoint Presentation</vt:lpstr>
      <vt:lpstr>Феномен ли е  “Устойчивост на размера на  вътрешното електропотребление при ръст на БВП” ?  ( Формулата        „ Ръст на БВП“, минус  „Спад на енергийния интензитет“,  равно на  „Устойчивост на вътрешно електропотребление“)</vt:lpstr>
      <vt:lpstr>PowerPoint Presentation</vt:lpstr>
      <vt:lpstr>Произведената енергия в АЕЦ “Козлодуй”/инсталирана мощност( в динамика)</vt:lpstr>
      <vt:lpstr>Коефициент на използваемост(ефективност) на  АЕЦ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2016-09-19T05:01:13Z</dcterms:created>
  <dcterms:modified xsi:type="dcterms:W3CDTF">2016-09-20T06:04:46Z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