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4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9BC0A-FB95-4267-923E-5C95FC5B9324}" type="datetimeFigureOut">
              <a:rPr lang="bg-BG" smtClean="0"/>
              <a:t>16.9.2016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g-BG" smtClean="0"/>
              <a:t>19-20 септември 2016г.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28B29-5B05-4625-BB34-BA4B69F7A9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2233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39B0B-07AA-4DAA-B073-6330597CF911}" type="datetimeFigureOut">
              <a:rPr lang="bg-BG" smtClean="0"/>
              <a:t>16.9.2016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g-BG" smtClean="0"/>
              <a:t>19-20 септември 2016г.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5923-022E-49B6-B719-32A2182385B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2013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70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570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822-C6AD-4BD7-B71C-E168B36C5B99}" type="datetime1">
              <a:rPr lang="bg-BG" smtClean="0"/>
              <a:t>16.9.2016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EE3-E8FB-49D5-865B-65D00DEA2364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4E01-F9C4-4499-B368-5B032F5439CD}" type="datetime1">
              <a:rPr lang="bg-BG" smtClean="0"/>
              <a:t>16.9.2016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EE3-E8FB-49D5-865B-65D00DEA236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5847-F2A1-40D5-85CA-84EFFDB85F6F}" type="datetime1">
              <a:rPr lang="bg-BG" smtClean="0"/>
              <a:t>16.9.2016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EE3-E8FB-49D5-865B-65D00DEA236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E9A-B4B4-4042-853F-01B7B1E04173}" type="datetime1">
              <a:rPr lang="bg-BG" smtClean="0"/>
              <a:t>16.9.2016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EE3-E8FB-49D5-865B-65D00DEA236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35CB-3163-4142-9D50-4703A416CC70}" type="datetime1">
              <a:rPr lang="bg-BG" smtClean="0"/>
              <a:t>16.9.2016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EE3-E8FB-49D5-865B-65D00DEA2364}" type="slidenum">
              <a:rPr lang="bg-BG" smtClean="0"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E7EF-3473-44E9-8403-1BA4DDCA1260}" type="datetime1">
              <a:rPr lang="bg-BG" smtClean="0"/>
              <a:t>16.9.2016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EE3-E8FB-49D5-865B-65D00DEA236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E18B-5DE6-4CAA-8018-3782F92F0166}" type="datetime1">
              <a:rPr lang="bg-BG" smtClean="0"/>
              <a:t>16.9.2016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EE3-E8FB-49D5-865B-65D00DEA2364}" type="slidenum">
              <a:rPr lang="bg-BG" smtClean="0"/>
              <a:t>‹#›</a:t>
            </a:fld>
            <a:endParaRPr lang="bg-BG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03A4-FE7B-41BD-9104-1D020DC8ADB8}" type="datetime1">
              <a:rPr lang="bg-BG" smtClean="0"/>
              <a:t>16.9.2016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EE3-E8FB-49D5-865B-65D00DEA236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E213-46F0-4A47-A115-0C42A8F7A0C7}" type="datetime1">
              <a:rPr lang="bg-BG" smtClean="0"/>
              <a:t>16.9.2016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EE3-E8FB-49D5-865B-65D00DEA236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6A7B-5D39-478C-8503-C519EF21F897}" type="datetime1">
              <a:rPr lang="bg-BG" smtClean="0"/>
              <a:t>16.9.2016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EE3-E8FB-49D5-865B-65D00DEA2364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57D1-5005-4866-AFBD-4C84733FF437}" type="datetime1">
              <a:rPr lang="bg-BG" smtClean="0"/>
              <a:t>16.9.2016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EE3-E8FB-49D5-865B-65D00DEA236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0114644-49BB-49B5-A698-786A1DA18296}" type="datetime1">
              <a:rPr lang="bg-BG" smtClean="0"/>
              <a:t>16.9.2016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8CA7EE3-E8FB-49D5-865B-65D00DEA2364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585" y="1124744"/>
            <a:ext cx="8424935" cy="3816425"/>
          </a:xfrm>
        </p:spPr>
        <p:txBody>
          <a:bodyPr>
            <a:normAutofit fontScale="90000"/>
          </a:bodyPr>
          <a:lstStyle/>
          <a:p>
            <a:r>
              <a:rPr lang="bg-BG" b="1" i="1" dirty="0" smtClean="0"/>
              <a:t>Изграждане </a:t>
            </a:r>
            <a:r>
              <a:rPr lang="bg-BG" b="1" i="1" dirty="0"/>
              <a:t>на един ядрен блок с реактор ВВЕР-1000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bg-BG" b="1" i="1" dirty="0" smtClean="0"/>
              <a:t>на </a:t>
            </a:r>
            <a:r>
              <a:rPr lang="bg-BG" b="1" i="1" dirty="0"/>
              <a:t>площадката на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bg-BG" b="1" i="1" dirty="0" smtClean="0"/>
              <a:t>АЕЦ </a:t>
            </a:r>
            <a:r>
              <a:rPr lang="bg-BG" b="1" i="1" dirty="0"/>
              <a:t>„Козлодуй</a:t>
            </a:r>
            <a:r>
              <a:rPr lang="bg-BG" b="1" i="1" dirty="0" smtClean="0"/>
              <a:t>“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504" y="5157192"/>
            <a:ext cx="6400800" cy="72008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bg-BG" b="1" dirty="0"/>
              <a:t>Антон </a:t>
            </a:r>
            <a:r>
              <a:rPr lang="bg-BG" b="1" dirty="0" smtClean="0"/>
              <a:t>Иванов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55976" y="5157192"/>
            <a:ext cx="4573339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altLang="bg-BG" sz="1400" i="1" dirty="0">
                <a:latin typeface="Arial Black" pitchFamily="34" charset="0"/>
              </a:rPr>
              <a:t>БЪЛГАРСКИ  ЕНЕРГИЕН  ФОРУМ</a:t>
            </a:r>
          </a:p>
          <a:p>
            <a:pPr algn="ctr"/>
            <a:r>
              <a:rPr lang="de-DE" altLang="bg-BG" sz="1400" b="1" dirty="0">
                <a:latin typeface="Arial Black" pitchFamily="34" charset="0"/>
              </a:rPr>
              <a:t>BULGARIAN  ENERGY  FORUM</a:t>
            </a:r>
          </a:p>
          <a:p>
            <a:pPr algn="ctr"/>
            <a:r>
              <a:rPr lang="de-DE" altLang="bg-BG" sz="800" dirty="0"/>
              <a:t>1000 Sofia, 4, Trapezitsa str., Tel/Fax. </a:t>
            </a:r>
            <a:r>
              <a:rPr lang="en-US" altLang="bg-BG" sz="800" dirty="0"/>
              <a:t>+359 2 989 89 50</a:t>
            </a:r>
          </a:p>
          <a:p>
            <a:pPr algn="ctr"/>
            <a:r>
              <a:rPr lang="de-DE" altLang="bg-BG" sz="800" dirty="0"/>
              <a:t>E-mail : office@bulenergo.com, web site : </a:t>
            </a:r>
            <a:r>
              <a:rPr lang="de-DE" altLang="bg-BG" sz="800" u="sng" dirty="0">
                <a:solidFill>
                  <a:srgbClr val="0000FF"/>
                </a:solidFill>
              </a:rPr>
              <a:t>www.bulenergynews.org</a:t>
            </a:r>
          </a:p>
          <a:p>
            <a:pPr algn="ctr"/>
            <a:endParaRPr lang="de-DE" altLang="bg-BG" sz="800" dirty="0"/>
          </a:p>
          <a:p>
            <a:pPr algn="ctr"/>
            <a:endParaRPr lang="de-DE" altLang="bg-BG" sz="1400" b="1" dirty="0">
              <a:latin typeface="Arial Black" pitchFamily="34" charset="0"/>
            </a:endParaRPr>
          </a:p>
          <a:p>
            <a:endParaRPr lang="de-DE" altLang="bg-BG" sz="1200" dirty="0"/>
          </a:p>
          <a:p>
            <a:endParaRPr lang="de-DE" altLang="bg-BG" sz="1200" dirty="0"/>
          </a:p>
          <a:p>
            <a:endParaRPr lang="de-DE" altLang="bg-BG" sz="1200" dirty="0"/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de-DE" altLang="bg-BG" sz="1400" i="1" dirty="0">
                <a:latin typeface="Arial Black" pitchFamily="34" charset="0"/>
              </a:rPr>
              <a:t>  </a:t>
            </a:r>
            <a:endParaRPr lang="en-US" altLang="bg-B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654333"/>
              </p:ext>
            </p:extLst>
          </p:nvPr>
        </p:nvGraphicFramePr>
        <p:xfrm>
          <a:off x="4000376" y="5268973"/>
          <a:ext cx="711200" cy="65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925678" imgH="594360" progId="CorelDRAW.Graphic.11">
                  <p:embed/>
                </p:oleObj>
              </mc:Choice>
              <mc:Fallback>
                <p:oleObj r:id="rId4" imgW="925678" imgH="594360" progId="CorelDRAW.Graphic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376" y="5268973"/>
                        <a:ext cx="711200" cy="65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19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g-BG" dirty="0"/>
              <a:t>Стратегическа рамка – оценка на </a:t>
            </a:r>
            <a:r>
              <a:rPr lang="bg-BG" dirty="0" smtClean="0"/>
              <a:t>предизвикателствата </a:t>
            </a:r>
            <a:r>
              <a:rPr lang="bg-BG" dirty="0"/>
              <a:t>на бъдещето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Национална стратегическа </a:t>
            </a:r>
            <a:r>
              <a:rPr lang="bg-BG" dirty="0" smtClean="0"/>
              <a:t>визия</a:t>
            </a:r>
            <a:endParaRPr lang="en-US" dirty="0" smtClean="0"/>
          </a:p>
          <a:p>
            <a:pPr lvl="0"/>
            <a:r>
              <a:rPr lang="bg-BG" dirty="0"/>
              <a:t>Формулиране на сценарии за социално-икономическо </a:t>
            </a:r>
            <a:r>
              <a:rPr lang="bg-BG" dirty="0" smtClean="0"/>
              <a:t>развитие:</a:t>
            </a:r>
            <a:r>
              <a:rPr lang="en-US" dirty="0" smtClean="0"/>
              <a:t> </a:t>
            </a:r>
            <a:r>
              <a:rPr lang="bg-BG" dirty="0" smtClean="0"/>
              <a:t>оптимистичен сценарий на базата на</a:t>
            </a:r>
            <a:r>
              <a:rPr lang="en-US" dirty="0" smtClean="0"/>
              <a:t> </a:t>
            </a:r>
            <a:r>
              <a:rPr lang="bg-BG" smtClean="0"/>
              <a:t>плана </a:t>
            </a:r>
            <a:r>
              <a:rPr lang="bg-BG" dirty="0"/>
              <a:t>за енергийно развитие на ЕС до 2050 </a:t>
            </a:r>
            <a:endParaRPr lang="en-US" dirty="0" smtClean="0"/>
          </a:p>
          <a:p>
            <a:pPr lvl="1"/>
            <a:r>
              <a:rPr lang="bg-BG" dirty="0"/>
              <a:t>Ниско въглеродна енергетика;</a:t>
            </a:r>
          </a:p>
          <a:p>
            <a:pPr lvl="1"/>
            <a:r>
              <a:rPr lang="bg-BG" dirty="0"/>
              <a:t>Диверсификация на източниците;</a:t>
            </a:r>
          </a:p>
          <a:p>
            <a:pPr lvl="1"/>
            <a:r>
              <a:rPr lang="bg-BG" dirty="0"/>
              <a:t>Междусистемна свързаност и транс-гранична търговия;</a:t>
            </a:r>
          </a:p>
          <a:p>
            <a:pPr lvl="1"/>
            <a:r>
              <a:rPr lang="bg-BG" dirty="0"/>
              <a:t>Иновативни технологии и енергийна ефективност;</a:t>
            </a:r>
          </a:p>
          <a:p>
            <a:pPr lvl="1"/>
            <a:r>
              <a:rPr lang="bg-BG" dirty="0"/>
              <a:t>Осигуряване на широки възможности за избор </a:t>
            </a:r>
            <a:r>
              <a:rPr lang="bg-BG" dirty="0" smtClean="0"/>
              <a:t>на доставчик от страна на </a:t>
            </a:r>
            <a:r>
              <a:rPr lang="bg-BG" dirty="0"/>
              <a:t>потребителите.</a:t>
            </a:r>
          </a:p>
          <a:p>
            <a:pPr lvl="0"/>
            <a:endParaRPr lang="bg-BG" dirty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6408712" cy="385018"/>
          </a:xfrm>
        </p:spPr>
        <p:txBody>
          <a:bodyPr/>
          <a:lstStyle/>
          <a:p>
            <a:r>
              <a:rPr lang="bg-BG" dirty="0" smtClean="0"/>
              <a:t>Шеста регионална енергийна конференция</a:t>
            </a:r>
            <a:r>
              <a:rPr lang="en-US" dirty="0" smtClean="0"/>
              <a:t>, </a:t>
            </a:r>
            <a:r>
              <a:rPr lang="bg-BG" dirty="0"/>
              <a:t>19-20 септември 2016г.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699792" y="18288"/>
            <a:ext cx="5544616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095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спектър от сценарии за социално-икономическо развитие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536" y="1916832"/>
            <a:ext cx="7193686" cy="384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1435884" y="6329153"/>
            <a:ext cx="6408712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/>
              <a:t>Шеста регионална енергийна конференция</a:t>
            </a:r>
            <a:r>
              <a:rPr lang="en-US" dirty="0" smtClean="0"/>
              <a:t>, </a:t>
            </a:r>
            <a:r>
              <a:rPr lang="bg-BG" dirty="0" smtClean="0"/>
              <a:t>19-20 септември 2016г.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99792" y="18288"/>
            <a:ext cx="5544616" cy="314368"/>
          </a:xfrm>
        </p:spPr>
        <p:txBody>
          <a:bodyPr/>
          <a:lstStyle/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607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Енергийната инфраструктура при различните сценарии</a:t>
            </a:r>
            <a:endParaRPr lang="bg-BG" dirty="0"/>
          </a:p>
        </p:txBody>
      </p:sp>
      <p:pic>
        <p:nvPicPr>
          <p:cNvPr id="4" name="Content Placeholder 3" descr="Photo Courtesy of European Council of the European Uni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311110" cy="27649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648" y="6466183"/>
            <a:ext cx="6408712" cy="385018"/>
          </a:xfrm>
        </p:spPr>
        <p:txBody>
          <a:bodyPr/>
          <a:lstStyle/>
          <a:p>
            <a:r>
              <a:rPr lang="bg-BG" dirty="0" smtClean="0"/>
              <a:t>Шеста регионална енергийна конференция</a:t>
            </a:r>
            <a:r>
              <a:rPr lang="en-US" dirty="0" smtClean="0"/>
              <a:t>, </a:t>
            </a:r>
            <a:r>
              <a:rPr lang="bg-BG" dirty="0"/>
              <a:t>19-20 септември 2016г.</a:t>
            </a:r>
          </a:p>
        </p:txBody>
      </p:sp>
      <p:pic>
        <p:nvPicPr>
          <p:cNvPr id="5" name="Picture 4" descr="True color satellite image of Europe at night. (Photo by Planet Observer/Universal Images Group via Getty Images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4752528" cy="26103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2699792" y="18288"/>
            <a:ext cx="5544616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  <p:sp>
        <p:nvSpPr>
          <p:cNvPr id="8" name="Right Arrow 7"/>
          <p:cNvSpPr/>
          <p:nvPr/>
        </p:nvSpPr>
        <p:spPr>
          <a:xfrm rot="8266304">
            <a:off x="2185723" y="3264963"/>
            <a:ext cx="789872" cy="341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ight Arrow 8"/>
          <p:cNvSpPr/>
          <p:nvPr/>
        </p:nvSpPr>
        <p:spPr>
          <a:xfrm rot="19044192">
            <a:off x="3503207" y="2116805"/>
            <a:ext cx="789872" cy="341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TextBox 9"/>
          <p:cNvSpPr txBox="1"/>
          <p:nvPr/>
        </p:nvSpPr>
        <p:spPr>
          <a:xfrm>
            <a:off x="2987824" y="268047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bg-B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5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Опцията 7-ми блок на АЕЦ Колзодуй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/>
              <a:t>Какво предлага площадка „Козлодуй</a:t>
            </a:r>
            <a:r>
              <a:rPr lang="bg-BG" dirty="0" smtClean="0"/>
              <a:t>“ за реализация на проект за нов ядрен блок</a:t>
            </a:r>
            <a:endParaRPr lang="bg-BG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6408712" cy="385018"/>
          </a:xfrm>
        </p:spPr>
        <p:txBody>
          <a:bodyPr/>
          <a:lstStyle/>
          <a:p>
            <a:r>
              <a:rPr lang="bg-BG" dirty="0" smtClean="0"/>
              <a:t>Шеста регионална енергийна конференция</a:t>
            </a:r>
            <a:r>
              <a:rPr lang="en-US" dirty="0" smtClean="0"/>
              <a:t>, </a:t>
            </a:r>
            <a:r>
              <a:rPr lang="bg-BG" dirty="0"/>
              <a:t>19-20 септември 2016г.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9"/>
            <a:ext cx="6624736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2699792" y="18288"/>
            <a:ext cx="5544616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  <p:sp>
        <p:nvSpPr>
          <p:cNvPr id="5" name="Oval 4"/>
          <p:cNvSpPr/>
          <p:nvPr/>
        </p:nvSpPr>
        <p:spPr>
          <a:xfrm>
            <a:off x="5796136" y="4437112"/>
            <a:ext cx="864096" cy="1728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План за плавна реализация на проект за нова ядрена мощност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Една оценка за разпределение на финансовите потоци във времето</a:t>
            </a:r>
            <a:endParaRPr lang="bg-BG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648" y="6460232"/>
            <a:ext cx="6408712" cy="385018"/>
          </a:xfrm>
        </p:spPr>
        <p:txBody>
          <a:bodyPr/>
          <a:lstStyle/>
          <a:p>
            <a:r>
              <a:rPr lang="bg-BG" dirty="0" smtClean="0"/>
              <a:t>Шеста регионална енергийна конференция</a:t>
            </a:r>
            <a:r>
              <a:rPr lang="en-US" dirty="0" smtClean="0"/>
              <a:t>, </a:t>
            </a:r>
            <a:r>
              <a:rPr lang="bg-BG" dirty="0"/>
              <a:t>19-20 септември 2016г.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572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4572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699792" y="18288"/>
            <a:ext cx="5544616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559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Пазар за произведената електрическа енергия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190023"/>
              </p:ext>
            </p:extLst>
          </p:nvPr>
        </p:nvGraphicFramePr>
        <p:xfrm>
          <a:off x="539552" y="1700808"/>
          <a:ext cx="8229600" cy="303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51369">
                <a:tc>
                  <a:txBody>
                    <a:bodyPr/>
                    <a:lstStyle/>
                    <a:p>
                      <a:endParaRPr lang="bg-BG" dirty="0" smtClean="0"/>
                    </a:p>
                    <a:p>
                      <a:r>
                        <a:rPr lang="bg-BG" dirty="0" smtClean="0"/>
                        <a:t>Регионално  позициониране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 smtClean="0"/>
                    </a:p>
                    <a:p>
                      <a:r>
                        <a:rPr lang="bg-BG" dirty="0" smtClean="0"/>
                        <a:t>Национален  пазар</a:t>
                      </a:r>
                      <a:endParaRPr lang="bg-BG" dirty="0"/>
                    </a:p>
                  </a:txBody>
                  <a:tcPr/>
                </a:tc>
              </a:tr>
              <a:tr h="2277433">
                <a:tc>
                  <a:txBody>
                    <a:bodyPr/>
                    <a:lstStyle/>
                    <a:p>
                      <a:r>
                        <a:rPr lang="bg-BG" dirty="0" smtClean="0"/>
                        <a:t>Съответства на планвете за все</a:t>
                      </a:r>
                      <a:r>
                        <a:rPr lang="bg-BG" baseline="0" dirty="0" smtClean="0"/>
                        <a:t> по-пълна интерграция на Европейския енергиен пазар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aseline="0" dirty="0" smtClean="0"/>
                        <a:t>Лесно се обосновава наличието на търсене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aseline="0" dirty="0" smtClean="0"/>
                        <a:t>Конкуренция на ниво производство, но и на ниво  децентрализирано потребление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Високо </a:t>
                      </a:r>
                      <a:r>
                        <a:rPr lang="bg-BG" baseline="0" dirty="0" smtClean="0"/>
                        <a:t>значение при забавяне на интеграционните процеси</a:t>
                      </a:r>
                    </a:p>
                    <a:p>
                      <a:r>
                        <a:rPr lang="bg-BG" baseline="0" dirty="0" smtClean="0"/>
                        <a:t>Трудно обосноваване на големи мощности без ангажименти на потребителите</a:t>
                      </a:r>
                    </a:p>
                    <a:p>
                      <a:r>
                        <a:rPr lang="bg-BG" baseline="0" dirty="0" smtClean="0"/>
                        <a:t>Въпросът за „социалната поносимост“ на цената заема централно място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6408712" cy="385018"/>
          </a:xfrm>
        </p:spPr>
        <p:txBody>
          <a:bodyPr/>
          <a:lstStyle/>
          <a:p>
            <a:r>
              <a:rPr lang="bg-BG" dirty="0" smtClean="0"/>
              <a:t>Шеста регионална енергийна конференция</a:t>
            </a:r>
            <a:r>
              <a:rPr lang="en-US" dirty="0" smtClean="0"/>
              <a:t>, </a:t>
            </a:r>
            <a:r>
              <a:rPr lang="bg-BG" dirty="0"/>
              <a:t>19-20 септември 2016г.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0400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Осигуряването на държавни ангажименти по отношение на ядрен проект е неизбежно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699792" y="18288"/>
            <a:ext cx="5544616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979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bg-BG" dirty="0" smtClean="0"/>
              <a:t>Заключение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dirty="0" smtClean="0"/>
              <a:t>Развитието на всеки нов ядрен проект е свързано с преодоляване на редица типични затруднения. </a:t>
            </a:r>
          </a:p>
          <a:p>
            <a:pPr marL="0" indent="0">
              <a:buNone/>
            </a:pPr>
            <a:r>
              <a:rPr lang="bg-BG" dirty="0" smtClean="0"/>
              <a:t>Опцията „7-ми блок на АЕЦ Колзодуй“ има някои предимства:</a:t>
            </a:r>
          </a:p>
          <a:p>
            <a:r>
              <a:rPr lang="bg-BG" dirty="0" smtClean="0"/>
              <a:t>Реализацията на проект с единична мощност 1000 МВт </a:t>
            </a:r>
            <a:br>
              <a:rPr lang="bg-BG" dirty="0" smtClean="0"/>
            </a:br>
            <a:r>
              <a:rPr lang="bg-BG" dirty="0" smtClean="0"/>
              <a:t>по-лесно ще се интегрира на националния пазар, при всички сценарии на развитие.</a:t>
            </a:r>
          </a:p>
          <a:p>
            <a:r>
              <a:rPr lang="bg-BG" dirty="0" smtClean="0"/>
              <a:t>Позволява естествено продължаване на вече започналите дейности за нов блок на площадка Козлодуй</a:t>
            </a:r>
          </a:p>
          <a:p>
            <a:r>
              <a:rPr lang="bg-BG" dirty="0" smtClean="0"/>
              <a:t>Изграждането </a:t>
            </a:r>
            <a:r>
              <a:rPr lang="bg-BG" dirty="0"/>
              <a:t>на проект, който се реализира поетапно, без сключване на </a:t>
            </a:r>
            <a:r>
              <a:rPr lang="bg-BG" dirty="0" smtClean="0"/>
              <a:t>договор за </a:t>
            </a:r>
            <a:r>
              <a:rPr lang="bg-BG" dirty="0"/>
              <a:t>комплексно изпълнение (ИДС), ще позволи на Оператора да оптимизира разходите си, да използва максимално наличните ресурси на площадката и да снижи разходите си по лихви и за ескалация.</a:t>
            </a:r>
          </a:p>
          <a:p>
            <a:r>
              <a:rPr lang="bg-BG" dirty="0" smtClean="0"/>
              <a:t>Доставката на изготвеното оборудване до площадка Козлодуй ще ограничи разходите на НЕК, в случая на продължителна липса на решение за продължаване на първоначалния проект.</a:t>
            </a:r>
          </a:p>
          <a:p>
            <a:pPr lvl="1"/>
            <a:endParaRPr lang="bg-BG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5319464" cy="314368"/>
          </a:xfrm>
        </p:spPr>
        <p:txBody>
          <a:bodyPr/>
          <a:lstStyle/>
          <a:p>
            <a:r>
              <a:rPr lang="ru-RU" dirty="0" smtClean="0"/>
              <a:t>Шеста регионална енергийна конференция, 19-20 септември 2016г.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2851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БЛАГОДАРЯ ЗА ВНИМАНИЕТО!</a:t>
            </a:r>
          </a:p>
          <a:p>
            <a:pPr marL="457200" lvl="1" indent="0">
              <a:buNone/>
            </a:pPr>
            <a:r>
              <a:rPr lang="bg-BG" dirty="0" smtClean="0"/>
              <a:t>	</a:t>
            </a:r>
          </a:p>
          <a:p>
            <a:pPr marL="457200" lvl="1" indent="0">
              <a:buNone/>
            </a:pPr>
            <a:r>
              <a:rPr lang="bg-BG" dirty="0"/>
              <a:t>	</a:t>
            </a:r>
            <a:r>
              <a:rPr lang="bg-BG" dirty="0" smtClean="0"/>
              <a:t>Антон Иванов, </a:t>
            </a:r>
            <a:r>
              <a:rPr lang="en-US" dirty="0" smtClean="0"/>
              <a:t>ai@ecoenergia-bg.eu</a:t>
            </a:r>
            <a:endParaRPr lang="bg-BG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6408712" cy="385018"/>
          </a:xfrm>
        </p:spPr>
        <p:txBody>
          <a:bodyPr/>
          <a:lstStyle/>
          <a:p>
            <a:r>
              <a:rPr lang="bg-BG" dirty="0" smtClean="0"/>
              <a:t>Шеста регионална енергийна конференция</a:t>
            </a:r>
            <a:r>
              <a:rPr lang="en-US" dirty="0" smtClean="0"/>
              <a:t>, </a:t>
            </a:r>
            <a:r>
              <a:rPr lang="bg-BG" dirty="0"/>
              <a:t>19-20 септември 2016г.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6957" y="4149080"/>
            <a:ext cx="49688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altLang="bg-BG" sz="1400" i="1" dirty="0">
                <a:latin typeface="Arial Black" pitchFamily="34" charset="0"/>
              </a:rPr>
              <a:t>БЪЛГАРСКИ  ЕНЕРГИЕН  ФОРУМ</a:t>
            </a:r>
          </a:p>
          <a:p>
            <a:pPr algn="ctr"/>
            <a:r>
              <a:rPr lang="de-DE" altLang="bg-BG" sz="1400" b="1" dirty="0">
                <a:latin typeface="Arial Black" pitchFamily="34" charset="0"/>
              </a:rPr>
              <a:t>BULGARIAN  ENERGY  FORUM</a:t>
            </a:r>
          </a:p>
          <a:p>
            <a:pPr algn="ctr"/>
            <a:r>
              <a:rPr lang="de-DE" altLang="bg-BG" sz="800" dirty="0"/>
              <a:t>1000 Sofia, 4, Trapezitsa str., Tel/Fax. </a:t>
            </a:r>
            <a:r>
              <a:rPr lang="en-US" altLang="bg-BG" sz="800" dirty="0"/>
              <a:t>+359 2 989 89 50</a:t>
            </a:r>
          </a:p>
          <a:p>
            <a:pPr algn="ctr"/>
            <a:r>
              <a:rPr lang="de-DE" altLang="bg-BG" sz="800" dirty="0"/>
              <a:t>E-mail : office@bulenergo.com, web site : </a:t>
            </a:r>
            <a:r>
              <a:rPr lang="de-DE" altLang="bg-BG" sz="800" u="sng" dirty="0">
                <a:solidFill>
                  <a:srgbClr val="0000FF"/>
                </a:solidFill>
              </a:rPr>
              <a:t>www.bulenergynews.org</a:t>
            </a:r>
          </a:p>
          <a:p>
            <a:pPr algn="ctr"/>
            <a:endParaRPr lang="de-DE" altLang="bg-BG" sz="800" dirty="0"/>
          </a:p>
          <a:p>
            <a:pPr algn="ctr"/>
            <a:endParaRPr lang="de-DE" altLang="bg-BG" sz="1400" b="1" dirty="0">
              <a:latin typeface="Arial Black" pitchFamily="34" charset="0"/>
            </a:endParaRPr>
          </a:p>
          <a:p>
            <a:endParaRPr lang="de-DE" altLang="bg-BG" sz="1200" dirty="0"/>
          </a:p>
          <a:p>
            <a:endParaRPr lang="de-DE" altLang="bg-BG" sz="1200" dirty="0"/>
          </a:p>
          <a:p>
            <a:endParaRPr lang="de-DE" altLang="bg-BG" sz="1200" dirty="0"/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de-DE" altLang="bg-BG" sz="1400" i="1" dirty="0">
                <a:latin typeface="Arial Black" pitchFamily="34" charset="0"/>
              </a:rPr>
              <a:t>  </a:t>
            </a:r>
            <a:endParaRPr lang="en-US" altLang="bg-BG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638560"/>
              </p:ext>
            </p:extLst>
          </p:nvPr>
        </p:nvGraphicFramePr>
        <p:xfrm>
          <a:off x="2267744" y="4170922"/>
          <a:ext cx="7112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3" imgW="925678" imgH="594360" progId="CorelDRAW.Graphic.11">
                  <p:embed/>
                </p:oleObj>
              </mc:Choice>
              <mc:Fallback>
                <p:oleObj r:id="rId3" imgW="925678" imgH="594360" progId="CorelDRAW.Graphic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170922"/>
                        <a:ext cx="7112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 txBox="1">
            <a:spLocks/>
          </p:cNvSpPr>
          <p:nvPr/>
        </p:nvSpPr>
        <p:spPr>
          <a:xfrm>
            <a:off x="2699792" y="18288"/>
            <a:ext cx="5544616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Шеста регионална енергийна конференция, 19-20 септември 2016г.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1599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92</TotalTime>
  <Words>422</Words>
  <Application>Microsoft Office PowerPoint</Application>
  <PresentationFormat>On-screen Show (4:3)</PresentationFormat>
  <Paragraphs>76</Paragraphs>
  <Slides>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Clarity</vt:lpstr>
      <vt:lpstr>CorelDRAW.Graphic.11</vt:lpstr>
      <vt:lpstr>Изграждане на един ядрен блок с реактор ВВЕР-1000  на площадката на  АЕЦ „Козлодуй“</vt:lpstr>
      <vt:lpstr>Стратегическа рамка – оценка на предизвикателствата на бъдещето</vt:lpstr>
      <vt:lpstr>спектър от сценарии за социално-икономическо развитие</vt:lpstr>
      <vt:lpstr>Енергийната инфраструктура при различните сценарии</vt:lpstr>
      <vt:lpstr>Опцията 7-ми блок на АЕЦ Колзодуй</vt:lpstr>
      <vt:lpstr>План за плавна реализация на проект за нова ядрена мощност</vt:lpstr>
      <vt:lpstr>Пазар за произведената електрическа енергия</vt:lpstr>
      <vt:lpstr>Заключение</vt:lpstr>
      <vt:lpstr>PowerPoint Presentation</vt:lpstr>
    </vt:vector>
  </TitlesOfParts>
  <Company>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изграждане на един ядрен блок с реактор ВВЕР-1000 на площадката на АЕЦ „Козлодуй“: технически аспекти и държавни ангажименти</dc:title>
  <dc:creator>anton.ivanov</dc:creator>
  <cp:lastModifiedBy>admin</cp:lastModifiedBy>
  <cp:revision>12</cp:revision>
  <dcterms:created xsi:type="dcterms:W3CDTF">2016-09-12T11:45:20Z</dcterms:created>
  <dcterms:modified xsi:type="dcterms:W3CDTF">2016-09-16T17:24:50Z</dcterms:modified>
</cp:coreProperties>
</file>