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57" r:id="rId2"/>
    <p:sldId id="337" r:id="rId3"/>
    <p:sldId id="336" r:id="rId4"/>
    <p:sldId id="326" r:id="rId5"/>
    <p:sldId id="327" r:id="rId6"/>
    <p:sldId id="320" r:id="rId7"/>
    <p:sldId id="325" r:id="rId8"/>
    <p:sldId id="321" r:id="rId9"/>
    <p:sldId id="322" r:id="rId10"/>
    <p:sldId id="334" r:id="rId11"/>
    <p:sldId id="328" r:id="rId12"/>
    <p:sldId id="335" r:id="rId13"/>
    <p:sldId id="260" r:id="rId14"/>
    <p:sldId id="261" r:id="rId15"/>
    <p:sldId id="264" r:id="rId16"/>
    <p:sldId id="330" r:id="rId17"/>
    <p:sldId id="268" r:id="rId18"/>
    <p:sldId id="269" r:id="rId19"/>
    <p:sldId id="271" r:id="rId20"/>
    <p:sldId id="331" r:id="rId21"/>
    <p:sldId id="332" r:id="rId22"/>
    <p:sldId id="333" r:id="rId23"/>
    <p:sldId id="280" r:id="rId24"/>
  </p:sldIdLst>
  <p:sldSz cx="9144000" cy="6858000" type="screen4x3"/>
  <p:notesSz cx="6881813" cy="96615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181" autoAdjust="0"/>
  </p:normalViewPr>
  <p:slideViewPr>
    <p:cSldViewPr>
      <p:cViewPr>
        <p:scale>
          <a:sx n="50" d="100"/>
          <a:sy n="50" d="100"/>
        </p:scale>
        <p:origin x="-1920" y="-252"/>
      </p:cViewPr>
      <p:guideLst>
        <p:guide orient="horz" pos="2160"/>
        <p:guide pos="2880"/>
      </p:guideLst>
    </p:cSldViewPr>
  </p:slideViewPr>
  <p:notesTextViewPr>
    <p:cViewPr>
      <p:scale>
        <a:sx n="1" d="1"/>
        <a:sy n="1" d="1"/>
      </p:scale>
      <p:origin x="0" y="0"/>
    </p:cViewPr>
  </p:notesTextViewPr>
  <p:notesViewPr>
    <p:cSldViewPr>
      <p:cViewPr varScale="1">
        <p:scale>
          <a:sx n="56" d="100"/>
          <a:sy n="56" d="100"/>
        </p:scale>
        <p:origin x="-2874" y="-84"/>
      </p:cViewPr>
      <p:guideLst>
        <p:guide orient="horz" pos="3043"/>
        <p:guide pos="216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bg-BG"/>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496062992125984"/>
          <c:y val="5.1400554097404488E-2"/>
          <c:w val="0.87503937007874011"/>
          <c:h val="0.74002697579469234"/>
        </c:manualLayout>
      </c:layout>
      <c:barChart>
        <c:barDir val="col"/>
        <c:grouping val="clustered"/>
        <c:varyColors val="0"/>
        <c:ser>
          <c:idx val="0"/>
          <c:order val="0"/>
          <c:tx>
            <c:strRef>
              <c:f>Sheet1!$D$7</c:f>
              <c:strCache>
                <c:ptCount val="1"/>
                <c:pt idx="0">
                  <c:v>Средна за ЕС-28</c:v>
                </c:pt>
              </c:strCache>
            </c:strRef>
          </c:tx>
          <c:invertIfNegative val="0"/>
          <c:cat>
            <c:numRef>
              <c:f>Sheet1!$E$6:$I$6</c:f>
              <c:numCache>
                <c:formatCode>General</c:formatCode>
                <c:ptCount val="5"/>
                <c:pt idx="0">
                  <c:v>2010</c:v>
                </c:pt>
                <c:pt idx="1">
                  <c:v>2011</c:v>
                </c:pt>
                <c:pt idx="2">
                  <c:v>2012</c:v>
                </c:pt>
                <c:pt idx="3">
                  <c:v>2013</c:v>
                </c:pt>
                <c:pt idx="4">
                  <c:v>2014</c:v>
                </c:pt>
              </c:numCache>
            </c:numRef>
          </c:cat>
          <c:val>
            <c:numRef>
              <c:f>Sheet1!$E$7:$I$7</c:f>
              <c:numCache>
                <c:formatCode>General</c:formatCode>
                <c:ptCount val="5"/>
                <c:pt idx="0">
                  <c:v>137.80000000000001</c:v>
                </c:pt>
                <c:pt idx="1">
                  <c:v>130.4</c:v>
                </c:pt>
                <c:pt idx="2">
                  <c:v>130</c:v>
                </c:pt>
                <c:pt idx="3">
                  <c:v>128.30000000000001</c:v>
                </c:pt>
                <c:pt idx="4">
                  <c:v>122</c:v>
                </c:pt>
              </c:numCache>
            </c:numRef>
          </c:val>
        </c:ser>
        <c:ser>
          <c:idx val="1"/>
          <c:order val="1"/>
          <c:tx>
            <c:strRef>
              <c:f>Sheet1!$D$8</c:f>
              <c:strCache>
                <c:ptCount val="1"/>
                <c:pt idx="0">
                  <c:v>Средна за България</c:v>
                </c:pt>
              </c:strCache>
            </c:strRef>
          </c:tx>
          <c:invertIfNegative val="0"/>
          <c:cat>
            <c:numRef>
              <c:f>Sheet1!$E$6:$I$6</c:f>
              <c:numCache>
                <c:formatCode>General</c:formatCode>
                <c:ptCount val="5"/>
                <c:pt idx="0">
                  <c:v>2010</c:v>
                </c:pt>
                <c:pt idx="1">
                  <c:v>2011</c:v>
                </c:pt>
                <c:pt idx="2">
                  <c:v>2012</c:v>
                </c:pt>
                <c:pt idx="3">
                  <c:v>2013</c:v>
                </c:pt>
                <c:pt idx="4">
                  <c:v>2014</c:v>
                </c:pt>
              </c:numCache>
            </c:numRef>
          </c:cat>
          <c:val>
            <c:numRef>
              <c:f>Sheet1!$E$8:$I$8</c:f>
              <c:numCache>
                <c:formatCode>General</c:formatCode>
                <c:ptCount val="5"/>
                <c:pt idx="0">
                  <c:v>471.2</c:v>
                </c:pt>
                <c:pt idx="1">
                  <c:v>498.3</c:v>
                </c:pt>
                <c:pt idx="2">
                  <c:v>474.7</c:v>
                </c:pt>
                <c:pt idx="3">
                  <c:v>430.7</c:v>
                </c:pt>
                <c:pt idx="4">
                  <c:v>448.8</c:v>
                </c:pt>
              </c:numCache>
            </c:numRef>
          </c:val>
        </c:ser>
        <c:dLbls>
          <c:showLegendKey val="0"/>
          <c:showVal val="0"/>
          <c:showCatName val="0"/>
          <c:showSerName val="0"/>
          <c:showPercent val="0"/>
          <c:showBubbleSize val="0"/>
        </c:dLbls>
        <c:gapWidth val="150"/>
        <c:axId val="188104064"/>
        <c:axId val="188105856"/>
      </c:barChart>
      <c:catAx>
        <c:axId val="188104064"/>
        <c:scaling>
          <c:orientation val="minMax"/>
        </c:scaling>
        <c:delete val="0"/>
        <c:axPos val="b"/>
        <c:numFmt formatCode="General" sourceLinked="1"/>
        <c:majorTickMark val="out"/>
        <c:minorTickMark val="none"/>
        <c:tickLblPos val="nextTo"/>
        <c:crossAx val="188105856"/>
        <c:crosses val="autoZero"/>
        <c:auto val="1"/>
        <c:lblAlgn val="ctr"/>
        <c:lblOffset val="100"/>
        <c:noMultiLvlLbl val="0"/>
      </c:catAx>
      <c:valAx>
        <c:axId val="188105856"/>
        <c:scaling>
          <c:orientation val="minMax"/>
        </c:scaling>
        <c:delete val="0"/>
        <c:axPos val="l"/>
        <c:majorGridlines/>
        <c:numFmt formatCode="General" sourceLinked="1"/>
        <c:majorTickMark val="out"/>
        <c:minorTickMark val="none"/>
        <c:tickLblPos val="nextTo"/>
        <c:crossAx val="188104064"/>
        <c:crosses val="autoZero"/>
        <c:crossBetween val="between"/>
      </c:valAx>
    </c:plotArea>
    <c:legend>
      <c:legendPos val="r"/>
      <c:layout>
        <c:manualLayout>
          <c:xMode val="edge"/>
          <c:yMode val="edge"/>
          <c:x val="0.44920975503062116"/>
          <c:y val="0.82831984543598713"/>
          <c:w val="0.55079024496937878"/>
          <c:h val="0.16743438320209975"/>
        </c:manualLayout>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3076"/>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sz="quarter" idx="1"/>
          </p:nvPr>
        </p:nvSpPr>
        <p:spPr>
          <a:xfrm>
            <a:off x="3898102" y="0"/>
            <a:ext cx="2982119" cy="483076"/>
          </a:xfrm>
          <a:prstGeom prst="rect">
            <a:avLst/>
          </a:prstGeom>
        </p:spPr>
        <p:txBody>
          <a:bodyPr vert="horz" lIns="91440" tIns="45720" rIns="91440" bIns="45720" rtlCol="0"/>
          <a:lstStyle>
            <a:lvl1pPr algn="r">
              <a:defRPr sz="1200"/>
            </a:lvl1pPr>
          </a:lstStyle>
          <a:p>
            <a:fld id="{20401815-24BE-4EB1-9A5A-E4911FE84536}" type="datetimeFigureOut">
              <a:rPr lang="bg-BG" smtClean="0"/>
              <a:t>18.9.2016 г.</a:t>
            </a:fld>
            <a:endParaRPr lang="bg-BG"/>
          </a:p>
        </p:txBody>
      </p:sp>
      <p:sp>
        <p:nvSpPr>
          <p:cNvPr id="4" name="Footer Placeholder 3"/>
          <p:cNvSpPr>
            <a:spLocks noGrp="1"/>
          </p:cNvSpPr>
          <p:nvPr>
            <p:ph type="ftr" sz="quarter" idx="2"/>
          </p:nvPr>
        </p:nvSpPr>
        <p:spPr>
          <a:xfrm>
            <a:off x="0" y="9176772"/>
            <a:ext cx="2982119" cy="483076"/>
          </a:xfrm>
          <a:prstGeom prst="rect">
            <a:avLst/>
          </a:prstGeom>
        </p:spPr>
        <p:txBody>
          <a:bodyPr vert="horz" lIns="91440" tIns="45720" rIns="91440" bIns="45720" rtlCol="0" anchor="b"/>
          <a:lstStyle>
            <a:lvl1pPr algn="l">
              <a:defRPr sz="1200"/>
            </a:lvl1pPr>
          </a:lstStyle>
          <a:p>
            <a:endParaRPr lang="bg-BG"/>
          </a:p>
        </p:txBody>
      </p:sp>
      <p:sp>
        <p:nvSpPr>
          <p:cNvPr id="5" name="Slide Number Placeholder 4"/>
          <p:cNvSpPr>
            <a:spLocks noGrp="1"/>
          </p:cNvSpPr>
          <p:nvPr>
            <p:ph type="sldNum" sz="quarter" idx="3"/>
          </p:nvPr>
        </p:nvSpPr>
        <p:spPr>
          <a:xfrm>
            <a:off x="3898102" y="9176772"/>
            <a:ext cx="2982119" cy="483076"/>
          </a:xfrm>
          <a:prstGeom prst="rect">
            <a:avLst/>
          </a:prstGeom>
        </p:spPr>
        <p:txBody>
          <a:bodyPr vert="horz" lIns="91440" tIns="45720" rIns="91440" bIns="45720" rtlCol="0" anchor="b"/>
          <a:lstStyle>
            <a:lvl1pPr algn="r">
              <a:defRPr sz="1200"/>
            </a:lvl1pPr>
          </a:lstStyle>
          <a:p>
            <a:fld id="{20E68AA1-8B4D-4015-AC47-A866D25919C2}" type="slidenum">
              <a:rPr lang="bg-BG" smtClean="0"/>
              <a:t>‹#›</a:t>
            </a:fld>
            <a:endParaRPr lang="bg-BG"/>
          </a:p>
        </p:txBody>
      </p:sp>
    </p:spTree>
    <p:extLst>
      <p:ext uri="{BB962C8B-B14F-4D97-AF65-F5344CB8AC3E}">
        <p14:creationId xmlns:p14="http://schemas.microsoft.com/office/powerpoint/2010/main" val="30016183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830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98102" y="0"/>
            <a:ext cx="2982119" cy="483076"/>
          </a:xfrm>
          <a:prstGeom prst="rect">
            <a:avLst/>
          </a:prstGeom>
        </p:spPr>
        <p:txBody>
          <a:bodyPr vert="horz" lIns="91440" tIns="45720" rIns="91440" bIns="45720" rtlCol="0"/>
          <a:lstStyle>
            <a:lvl1pPr algn="r">
              <a:defRPr sz="1200"/>
            </a:lvl1pPr>
          </a:lstStyle>
          <a:p>
            <a:fld id="{6B76A4AD-4EB3-4A0E-823C-A7CC7A4CCAF3}" type="datetimeFigureOut">
              <a:rPr lang="en-GB" smtClean="0"/>
              <a:t>18/09/2016</a:t>
            </a:fld>
            <a:endParaRPr lang="en-GB"/>
          </a:p>
        </p:txBody>
      </p:sp>
      <p:sp>
        <p:nvSpPr>
          <p:cNvPr id="4" name="Slide Image Placeholder 3"/>
          <p:cNvSpPr>
            <a:spLocks noGrp="1" noRot="1" noChangeAspect="1"/>
          </p:cNvSpPr>
          <p:nvPr>
            <p:ph type="sldImg" idx="2"/>
          </p:nvPr>
        </p:nvSpPr>
        <p:spPr>
          <a:xfrm>
            <a:off x="1023938" y="723900"/>
            <a:ext cx="4833937" cy="36242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8182" y="4589225"/>
            <a:ext cx="5505450" cy="434768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176772"/>
            <a:ext cx="2982119" cy="48307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98102" y="9176772"/>
            <a:ext cx="2982119" cy="483076"/>
          </a:xfrm>
          <a:prstGeom prst="rect">
            <a:avLst/>
          </a:prstGeom>
        </p:spPr>
        <p:txBody>
          <a:bodyPr vert="horz" lIns="91440" tIns="45720" rIns="91440" bIns="45720" rtlCol="0" anchor="b"/>
          <a:lstStyle>
            <a:lvl1pPr algn="r">
              <a:defRPr sz="1200"/>
            </a:lvl1pPr>
          </a:lstStyle>
          <a:p>
            <a:fld id="{017FB95D-1BCE-4656-B066-F90835AE7167}" type="slidenum">
              <a:rPr lang="en-GB" smtClean="0"/>
              <a:t>‹#›</a:t>
            </a:fld>
            <a:endParaRPr lang="en-GB"/>
          </a:p>
        </p:txBody>
      </p:sp>
    </p:spTree>
    <p:extLst>
      <p:ext uri="{BB962C8B-B14F-4D97-AF65-F5344CB8AC3E}">
        <p14:creationId xmlns:p14="http://schemas.microsoft.com/office/powerpoint/2010/main" val="3257874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4EB9CD85-906B-1445-A81E-099F8D131C82}" type="slidenum">
              <a:rPr lang="en-US" smtClean="0">
                <a:solidFill>
                  <a:prstClr val="black"/>
                </a:solidFill>
              </a:rPr>
              <a:pPr/>
              <a:t>1</a:t>
            </a:fld>
            <a:endParaRPr lang="en-US">
              <a:solidFill>
                <a:prstClr val="black"/>
              </a:solidFill>
            </a:endParaRPr>
          </a:p>
        </p:txBody>
      </p:sp>
      <p:sp>
        <p:nvSpPr>
          <p:cNvPr id="5" name="Notes Placeholder 4"/>
          <p:cNvSpPr>
            <a:spLocks noGrp="1"/>
          </p:cNvSpPr>
          <p:nvPr>
            <p:ph type="body" sz="quarter" idx="11"/>
          </p:nvPr>
        </p:nvSpPr>
        <p:spPr/>
        <p:txBody>
          <a:bodyPr/>
          <a:lstStyle/>
          <a:p>
            <a:r>
              <a:rPr lang="bg-BG" sz="1200" kern="1200" dirty="0" smtClean="0">
                <a:solidFill>
                  <a:schemeClr val="tx1"/>
                </a:solidFill>
                <a:effectLst/>
                <a:latin typeface="+mn-lt"/>
                <a:ea typeface="+mn-ea"/>
                <a:cs typeface="+mn-cs"/>
              </a:rPr>
              <a:t>Павел Манчев, директор ЦЕЕ ЕНЕФЕКТ. Работим от 1992  в ЕЕ – от енергийни обследвания до общинско и национално енергийно планиране. </a:t>
            </a:r>
            <a:r>
              <a:rPr lang="bg-BG" sz="1200" kern="1200" dirty="0" err="1" smtClean="0">
                <a:solidFill>
                  <a:schemeClr val="tx1"/>
                </a:solidFill>
                <a:effectLst/>
                <a:latin typeface="+mn-lt"/>
                <a:ea typeface="+mn-ea"/>
                <a:cs typeface="+mn-cs"/>
              </a:rPr>
              <a:t>Фънд</a:t>
            </a:r>
            <a:r>
              <a:rPr lang="bg-BG" sz="1200" kern="1200" dirty="0" smtClean="0">
                <a:solidFill>
                  <a:schemeClr val="tx1"/>
                </a:solidFill>
                <a:effectLst/>
                <a:latin typeface="+mn-lt"/>
                <a:ea typeface="+mn-ea"/>
                <a:cs typeface="+mn-cs"/>
              </a:rPr>
              <a:t> мениджър сме на БФЕЕ.</a:t>
            </a:r>
            <a:r>
              <a:rPr lang="en-US" sz="1200" kern="1200" dirty="0" smtClean="0">
                <a:solidFill>
                  <a:schemeClr val="tx1"/>
                </a:solidFill>
                <a:effectLst/>
                <a:latin typeface="+mn-lt"/>
                <a:ea typeface="+mn-ea"/>
                <a:cs typeface="+mn-cs"/>
              </a:rPr>
              <a:t> </a:t>
            </a:r>
            <a:r>
              <a:rPr lang="bg-BG" sz="1200" kern="1200" dirty="0" smtClean="0">
                <a:solidFill>
                  <a:schemeClr val="tx1"/>
                </a:solidFill>
                <a:effectLst/>
                <a:latin typeface="+mn-lt"/>
                <a:ea typeface="+mn-ea"/>
                <a:cs typeface="+mn-cs"/>
              </a:rPr>
              <a:t>Повече</a:t>
            </a:r>
            <a:r>
              <a:rPr lang="bg-BG" sz="1200" kern="1200" baseline="0" dirty="0" smtClean="0">
                <a:solidFill>
                  <a:schemeClr val="tx1"/>
                </a:solidFill>
                <a:effectLst/>
                <a:latin typeface="+mn-lt"/>
                <a:ea typeface="+mn-ea"/>
                <a:cs typeface="+mn-cs"/>
              </a:rPr>
              <a:t> информация за нашата организация можете да </a:t>
            </a:r>
            <a:r>
              <a:rPr lang="bg-BG" sz="1200" kern="1200" baseline="0" dirty="0" err="1" smtClean="0">
                <a:solidFill>
                  <a:schemeClr val="tx1"/>
                </a:solidFill>
                <a:effectLst/>
                <a:latin typeface="+mn-lt"/>
                <a:ea typeface="+mn-ea"/>
                <a:cs typeface="+mn-cs"/>
              </a:rPr>
              <a:t>намерит</a:t>
            </a:r>
            <a:r>
              <a:rPr lang="en-US" sz="1200" kern="1200" baseline="0" dirty="0" smtClean="0">
                <a:solidFill>
                  <a:schemeClr val="tx1"/>
                </a:solidFill>
                <a:effectLst/>
                <a:latin typeface="+mn-lt"/>
                <a:ea typeface="+mn-ea"/>
                <a:cs typeface="+mn-cs"/>
              </a:rPr>
              <a:t>e</a:t>
            </a:r>
            <a:r>
              <a:rPr lang="bg-BG" sz="1200" kern="1200" baseline="0" dirty="0" smtClean="0">
                <a:solidFill>
                  <a:schemeClr val="tx1"/>
                </a:solidFill>
                <a:effectLst/>
                <a:latin typeface="+mn-lt"/>
                <a:ea typeface="+mn-ea"/>
                <a:cs typeface="+mn-cs"/>
              </a:rPr>
              <a:t> на сайта ни който ще видите в последния слайд.</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    За нашата икономика от ключово значение е колко, каква и на какви цени енергия се осигурява за бизнеса и населението. Не </a:t>
            </a:r>
            <a:r>
              <a:rPr lang="bg-BG" sz="1200" kern="1200" dirty="0" err="1" smtClean="0">
                <a:solidFill>
                  <a:schemeClr val="tx1"/>
                </a:solidFill>
                <a:effectLst/>
                <a:latin typeface="+mn-lt"/>
                <a:ea typeface="+mn-ea"/>
                <a:cs typeface="+mn-cs"/>
              </a:rPr>
              <a:t>по-млалко</a:t>
            </a:r>
            <a:r>
              <a:rPr lang="bg-BG" sz="1200" kern="1200" dirty="0" smtClean="0">
                <a:solidFill>
                  <a:schemeClr val="tx1"/>
                </a:solidFill>
                <a:effectLst/>
                <a:latin typeface="+mn-lt"/>
                <a:ea typeface="+mn-ea"/>
                <a:cs typeface="+mn-cs"/>
              </a:rPr>
              <a:t> важно е колко каква и на каква цена енергия използваме за единица </a:t>
            </a:r>
            <a:r>
              <a:rPr lang="bg-BG" sz="1200" kern="1200" dirty="0" err="1" smtClean="0">
                <a:solidFill>
                  <a:schemeClr val="tx1"/>
                </a:solidFill>
                <a:effectLst/>
                <a:latin typeface="+mn-lt"/>
                <a:ea typeface="+mn-ea"/>
                <a:cs typeface="+mn-cs"/>
              </a:rPr>
              <a:t>БВПродукт</a:t>
            </a:r>
            <a:r>
              <a:rPr lang="bg-BG" sz="1200" kern="1200" dirty="0" smtClean="0">
                <a:solidFill>
                  <a:schemeClr val="tx1"/>
                </a:solidFill>
                <a:effectLst/>
                <a:latin typeface="+mn-lt"/>
                <a:ea typeface="+mn-ea"/>
                <a:cs typeface="+mn-cs"/>
              </a:rPr>
              <a:t>. С две думи колко </a:t>
            </a:r>
            <a:r>
              <a:rPr lang="bg-BG" sz="1200" kern="1200" dirty="0" err="1" smtClean="0">
                <a:solidFill>
                  <a:schemeClr val="tx1"/>
                </a:solidFill>
                <a:effectLst/>
                <a:latin typeface="+mn-lt"/>
                <a:ea typeface="+mn-ea"/>
                <a:cs typeface="+mn-cs"/>
              </a:rPr>
              <a:t>енергоемка</a:t>
            </a:r>
            <a:r>
              <a:rPr lang="bg-BG" sz="1200" kern="1200" dirty="0" smtClean="0">
                <a:solidFill>
                  <a:schemeClr val="tx1"/>
                </a:solidFill>
                <a:effectLst/>
                <a:latin typeface="+mn-lt"/>
                <a:ea typeface="+mn-ea"/>
                <a:cs typeface="+mn-cs"/>
              </a:rPr>
              <a:t> е нашата икономика.</a:t>
            </a:r>
          </a:p>
          <a:p>
            <a:endParaRPr lang="bg-BG" sz="12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60336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dirty="0">
              <a:solidFill>
                <a:srgbClr val="1F497D"/>
              </a:solidFill>
              <a:latin typeface="Verdana"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10</a:t>
            </a:fld>
            <a:endParaRPr lang="bg-BG" sz="1200">
              <a:solidFill>
                <a:prstClr val="black"/>
              </a:solidFill>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smtClean="0"/>
              <a:t>Накратко да припомня какво е състоянието на жилищните фондове от гледна точка на ЕЕ. </a:t>
            </a:r>
            <a:endParaRPr lang="en-US" dirty="0" smtClean="0"/>
          </a:p>
          <a:p>
            <a:r>
              <a:rPr lang="bg-BG" dirty="0" smtClean="0"/>
              <a:t>Реалното изходно специфично потребление преди програмата е представено с жълтата точка и то е около границата между класове В и С.</a:t>
            </a:r>
          </a:p>
          <a:p>
            <a:r>
              <a:rPr lang="bg-BG" dirty="0" smtClean="0"/>
              <a:t>Причината за това оптимистично в кавички състояние е ниското ниво</a:t>
            </a:r>
            <a:r>
              <a:rPr lang="bg-BG" baseline="0" dirty="0" smtClean="0"/>
              <a:t> на комфорт – температура, обитавани помещения в жилищата.</a:t>
            </a:r>
          </a:p>
          <a:p>
            <a:r>
              <a:rPr lang="bg-BG" baseline="0" dirty="0" smtClean="0"/>
              <a:t>Нормализираното ниво вече е доста по-високо – зелената точка и е между класове Д и Е</a:t>
            </a:r>
          </a:p>
          <a:p>
            <a:endParaRPr lang="bg-BG" baseline="0" dirty="0" smtClean="0"/>
          </a:p>
          <a:p>
            <a:endParaRPr lang="bg-BG" dirty="0"/>
          </a:p>
        </p:txBody>
      </p:sp>
      <p:sp>
        <p:nvSpPr>
          <p:cNvPr id="4" name="Slide Number Placeholder 3"/>
          <p:cNvSpPr>
            <a:spLocks noGrp="1"/>
          </p:cNvSpPr>
          <p:nvPr>
            <p:ph type="sldNum" sz="quarter" idx="10"/>
          </p:nvPr>
        </p:nvSpPr>
        <p:spPr/>
        <p:txBody>
          <a:bodyPr/>
          <a:lstStyle/>
          <a:p>
            <a:fld id="{DB2C3E9E-3789-4A2C-A507-090B6BE3037B}" type="slidenum">
              <a:rPr lang="bg-BG" smtClean="0"/>
              <a:t>11</a:t>
            </a:fld>
            <a:endParaRPr lang="bg-BG"/>
          </a:p>
        </p:txBody>
      </p:sp>
    </p:spTree>
    <p:extLst>
      <p:ext uri="{BB962C8B-B14F-4D97-AF65-F5344CB8AC3E}">
        <p14:creationId xmlns:p14="http://schemas.microsoft.com/office/powerpoint/2010/main" val="17177305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bg-BG" dirty="0" smtClean="0">
                <a:solidFill>
                  <a:srgbClr val="1F497D"/>
                </a:solidFill>
                <a:latin typeface="Verdana" charset="0"/>
              </a:rPr>
              <a:t>Правителството полага сериозни усилия относно изискванията на чл. 4 и най-конкретния пример е НПЕЕМЖС.</a:t>
            </a:r>
          </a:p>
          <a:p>
            <a:pPr eaLnBrk="1" hangingPunct="1">
              <a:spcBef>
                <a:spcPct val="0"/>
              </a:spcBef>
            </a:pPr>
            <a:endParaRPr lang="bg-BG" dirty="0" smtClean="0">
              <a:solidFill>
                <a:srgbClr val="1F497D"/>
              </a:solidFill>
              <a:latin typeface="Verdana" charset="0"/>
            </a:endParaRPr>
          </a:p>
          <a:p>
            <a:pPr marL="0" marR="0" indent="0" algn="l" defTabSz="914400" rtl="0" eaLnBrk="1" fontAlgn="auto" latinLnBrk="0" hangingPunct="1">
              <a:lnSpc>
                <a:spcPct val="100000"/>
              </a:lnSpc>
              <a:spcBef>
                <a:spcPct val="0"/>
              </a:spcBef>
              <a:spcAft>
                <a:spcPts val="0"/>
              </a:spcAft>
              <a:buClrTx/>
              <a:buSzTx/>
              <a:buFontTx/>
              <a:buNone/>
              <a:tabLst/>
              <a:defRPr/>
            </a:pPr>
            <a:r>
              <a:rPr lang="bg-BG" dirty="0" smtClean="0">
                <a:solidFill>
                  <a:schemeClr val="tx2"/>
                </a:solidFill>
              </a:rPr>
              <a:t>Резултат</a:t>
            </a:r>
            <a:r>
              <a:rPr lang="en-US" dirty="0" smtClean="0">
                <a:solidFill>
                  <a:schemeClr val="tx2"/>
                </a:solidFill>
              </a:rPr>
              <a:t> - </a:t>
            </a:r>
            <a:r>
              <a:rPr lang="bg-BG" dirty="0" smtClean="0">
                <a:solidFill>
                  <a:schemeClr val="tx2"/>
                </a:solidFill>
              </a:rPr>
              <a:t>клас</a:t>
            </a:r>
            <a:r>
              <a:rPr lang="en-US" dirty="0" smtClean="0">
                <a:solidFill>
                  <a:schemeClr val="tx2"/>
                </a:solidFill>
              </a:rPr>
              <a:t> “C” </a:t>
            </a:r>
            <a:r>
              <a:rPr lang="bg-BG" dirty="0" smtClean="0">
                <a:solidFill>
                  <a:schemeClr val="tx2"/>
                </a:solidFill>
              </a:rPr>
              <a:t>и резултати за нормализация – т.е. икономиите покриват по-ниския комфорт</a:t>
            </a:r>
            <a:endParaRPr lang="en-US" dirty="0" smtClean="0">
              <a:solidFill>
                <a:schemeClr val="tx2"/>
              </a:solidFill>
            </a:endParaRPr>
          </a:p>
          <a:p>
            <a:pPr eaLnBrk="1" hangingPunct="1">
              <a:spcBef>
                <a:spcPct val="0"/>
              </a:spcBef>
            </a:pPr>
            <a:endParaRPr lang="bg-BG" dirty="0">
              <a:solidFill>
                <a:srgbClr val="1F497D"/>
              </a:solidFill>
              <a:latin typeface="Verdana"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12</a:t>
            </a:fld>
            <a:endParaRPr lang="bg-BG" sz="1200">
              <a:solidFill>
                <a:prstClr val="black"/>
              </a:solidFill>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bg-BG" dirty="0" smtClean="0">
                <a:effectLst/>
              </a:rPr>
              <a:t>Имайки предвид всички за и против в координация с българското правителство, Европейската климатична фондация финансира обширен</a:t>
            </a:r>
            <a:br>
              <a:rPr lang="bg-BG" dirty="0" smtClean="0">
                <a:effectLst/>
              </a:rPr>
            </a:br>
            <a:r>
              <a:rPr lang="bg-BG" dirty="0" smtClean="0">
                <a:effectLst/>
              </a:rPr>
              <a:t>изследователски проект, който да коментира възможности</a:t>
            </a:r>
            <a:r>
              <a:rPr lang="bg-BG" baseline="0" dirty="0" smtClean="0">
                <a:effectLst/>
              </a:rPr>
              <a:t> за бъдещото развитие на </a:t>
            </a:r>
            <a:r>
              <a:rPr lang="bg-BG" dirty="0" smtClean="0">
                <a:effectLst/>
              </a:rPr>
              <a:t>Националната програма за енергийна ефективност на </a:t>
            </a:r>
            <a:r>
              <a:rPr lang="bg-BG" dirty="0" err="1" smtClean="0">
                <a:effectLst/>
              </a:rPr>
              <a:t>многофамилни</a:t>
            </a:r>
            <a:r>
              <a:rPr lang="bg-BG" dirty="0" smtClean="0">
                <a:effectLst/>
              </a:rPr>
              <a:t> жилищни на Сгради, с цел да се допринесе за постигането на максимални дългосрочни устойчиви ефекти от прилагането и.</a:t>
            </a:r>
            <a:br>
              <a:rPr lang="bg-BG" dirty="0" smtClean="0">
                <a:effectLst/>
              </a:rPr>
            </a:br>
            <a:r>
              <a:rPr lang="bg-BG" dirty="0" smtClean="0">
                <a:effectLst/>
              </a:rPr>
              <a:t>	Това проучване се проведе от международен екип от български и други европейски организации. Цялостната</a:t>
            </a:r>
            <a:br>
              <a:rPr lang="bg-BG" dirty="0" smtClean="0">
                <a:effectLst/>
              </a:rPr>
            </a:br>
            <a:r>
              <a:rPr lang="bg-BG" dirty="0" smtClean="0">
                <a:effectLst/>
              </a:rPr>
              <a:t>координация се осъществява от (</a:t>
            </a:r>
            <a:r>
              <a:rPr lang="bg-BG" dirty="0" err="1" smtClean="0">
                <a:effectLst/>
              </a:rPr>
              <a:t>BPIEсъс</a:t>
            </a:r>
            <a:r>
              <a:rPr lang="bg-BG" dirty="0" smtClean="0">
                <a:effectLst/>
              </a:rPr>
              <a:t> седалище в Брюксел, и Център за енергийна ефективност </a:t>
            </a:r>
            <a:r>
              <a:rPr lang="bg-BG" dirty="0" err="1" smtClean="0">
                <a:effectLst/>
              </a:rPr>
              <a:t>ЕнЕфект</a:t>
            </a:r>
            <a:r>
              <a:rPr lang="bg-BG" dirty="0" smtClean="0">
                <a:effectLst/>
              </a:rPr>
              <a:t> - София, в тясно сътрудничество с Техническия университет в </a:t>
            </a:r>
            <a:r>
              <a:rPr lang="bg-BG" dirty="0" err="1" smtClean="0">
                <a:effectLst/>
              </a:rPr>
              <a:t>Wien</a:t>
            </a:r>
            <a:r>
              <a:rPr lang="bg-BG" dirty="0" smtClean="0">
                <a:effectLst/>
              </a:rPr>
              <a:t> (TU </a:t>
            </a:r>
            <a:r>
              <a:rPr lang="bg-BG" dirty="0" err="1" smtClean="0">
                <a:effectLst/>
              </a:rPr>
              <a:t>Wien</a:t>
            </a:r>
            <a:r>
              <a:rPr lang="bg-BG" dirty="0" smtClean="0">
                <a:effectLst/>
              </a:rPr>
              <a:t>)</a:t>
            </a:r>
            <a:br>
              <a:rPr lang="bg-BG" dirty="0" smtClean="0">
                <a:effectLst/>
              </a:rPr>
            </a:br>
            <a:r>
              <a:rPr lang="bg-BG" dirty="0" smtClean="0">
                <a:effectLst/>
              </a:rPr>
              <a:t>и "За Земята" - София.</a:t>
            </a:r>
            <a:br>
              <a:rPr lang="bg-BG" dirty="0" smtClean="0">
                <a:effectLst/>
              </a:rPr>
            </a:br>
            <a:endParaRPr lang="bg-BG" baseline="0" dirty="0" smtClean="0"/>
          </a:p>
          <a:p>
            <a:pPr eaLnBrk="1" hangingPunct="1">
              <a:spcBef>
                <a:spcPct val="0"/>
              </a:spcBef>
            </a:pPr>
            <a:r>
              <a:rPr lang="bg-BG" baseline="0" dirty="0" smtClean="0"/>
              <a:t>	</a:t>
            </a:r>
            <a:endParaRPr lang="bg-BG" dirty="0">
              <a:solidFill>
                <a:srgbClr val="1F497D"/>
              </a:solidFill>
              <a:latin typeface="Verdana"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13</a:t>
            </a:fld>
            <a:endParaRPr lang="bg-BG" sz="1200">
              <a:solidFill>
                <a:prstClr val="black"/>
              </a:solidFill>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bg-BG" baseline="0" dirty="0" smtClean="0"/>
              <a:t>За да се коментират възможни сценарии на развитие бе извършено моделиране със специализиран софтуер разработен от техническия университет във Виена. Данни за </a:t>
            </a:r>
            <a:r>
              <a:rPr lang="bg-BG" baseline="0" dirty="0" err="1" smtClean="0"/>
              <a:t>сградния</a:t>
            </a:r>
            <a:r>
              <a:rPr lang="bg-BG" baseline="0" dirty="0" smtClean="0"/>
              <a:t> фонд и останалите параметри на моделирането бяха предоставени от българските участници.</a:t>
            </a:r>
            <a:endParaRPr lang="bg-BG" dirty="0" smtClean="0">
              <a:solidFill>
                <a:srgbClr val="1F497D"/>
              </a:solidFill>
              <a:latin typeface="Verdana" charset="0"/>
            </a:endParaRPr>
          </a:p>
          <a:p>
            <a:pPr eaLnBrk="1" hangingPunct="1">
              <a:spcBef>
                <a:spcPct val="0"/>
              </a:spcBef>
            </a:pPr>
            <a:endParaRPr lang="bg-BG" dirty="0">
              <a:solidFill>
                <a:srgbClr val="1F497D"/>
              </a:solidFill>
              <a:latin typeface="Verdana"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14</a:t>
            </a:fld>
            <a:endParaRPr lang="bg-BG" sz="1200">
              <a:solidFill>
                <a:prstClr val="black"/>
              </a:solidFill>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bg-BG" dirty="0" smtClean="0">
                <a:solidFill>
                  <a:srgbClr val="1F497D"/>
                </a:solidFill>
                <a:latin typeface="Verdana" charset="0"/>
              </a:rPr>
              <a:t>Параметрите бяха дискутирани и определени от Консултативен Съвет с участие на представители на министерства, университети, общини и НПО</a:t>
            </a:r>
            <a:endParaRPr lang="en-US" dirty="0">
              <a:solidFill>
                <a:srgbClr val="1F497D"/>
              </a:solidFill>
              <a:latin typeface="Verdana"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A79446-1660-3445-B335-0CBC14AB9588}" type="slidenum">
              <a:rPr lang="bg-BG" sz="1200">
                <a:solidFill>
                  <a:prstClr val="black"/>
                </a:solidFill>
                <a:latin typeface="Calibri" charset="0"/>
              </a:rPr>
              <a:pPr eaLnBrk="1" hangingPunct="1"/>
              <a:t>15</a:t>
            </a:fld>
            <a:endParaRPr lang="bg-BG" sz="1200">
              <a:solidFill>
                <a:prstClr val="black"/>
              </a:solidFill>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smtClean="0">
                <a:effectLst/>
              </a:rPr>
              <a:t>Възможните сценарии бяха сравнени на базата на тяхната рентабилност.</a:t>
            </a:r>
            <a:br>
              <a:rPr lang="bg-BG" dirty="0" smtClean="0">
                <a:effectLst/>
              </a:rPr>
            </a:br>
            <a:r>
              <a:rPr lang="bg-BG" dirty="0" smtClean="0">
                <a:effectLst/>
              </a:rPr>
              <a:t>При всички сценарии и за всички видове сгради се изчисляват</a:t>
            </a:r>
            <a:r>
              <a:rPr lang="bg-BG" baseline="0" dirty="0" smtClean="0">
                <a:effectLst/>
              </a:rPr>
              <a:t> </a:t>
            </a:r>
            <a:r>
              <a:rPr lang="bg-BG" dirty="0" smtClean="0">
                <a:effectLst/>
              </a:rPr>
              <a:t>разходите</a:t>
            </a:r>
            <a:r>
              <a:rPr lang="bg-BG" baseline="0" dirty="0" smtClean="0">
                <a:effectLst/>
              </a:rPr>
              <a:t> за спестяване на единица енергия -. </a:t>
            </a:r>
            <a:r>
              <a:rPr lang="en-US" baseline="0" dirty="0" smtClean="0">
                <a:effectLst/>
              </a:rPr>
              <a:t>Energy Saving Costs</a:t>
            </a:r>
            <a:r>
              <a:rPr lang="bg-BG" dirty="0" smtClean="0">
                <a:effectLst/>
              </a:rPr>
              <a:t/>
            </a:r>
            <a:br>
              <a:rPr lang="bg-BG" dirty="0" smtClean="0">
                <a:effectLst/>
              </a:rPr>
            </a:br>
            <a:r>
              <a:rPr lang="bg-BG" dirty="0" smtClean="0">
                <a:effectLst/>
              </a:rPr>
              <a:t>Енергийната стойност е противоположна на NPV - </a:t>
            </a:r>
            <a:r>
              <a:rPr lang="bg-BG" dirty="0" err="1" smtClean="0">
                <a:effectLst/>
              </a:rPr>
              <a:t>NPV</a:t>
            </a:r>
            <a:r>
              <a:rPr lang="bg-BG" dirty="0" smtClean="0">
                <a:effectLst/>
              </a:rPr>
              <a:t> е разликата между настоящата стойност на паричните = дебит на спестяванията и инвестиционните разходи. крива на разходите е Инвестиционните разходи минус PV паричните потоци. Това е причината да има отрицателни стойности на диаграмата.</a:t>
            </a:r>
            <a:br>
              <a:rPr lang="bg-BG" dirty="0" smtClean="0">
                <a:effectLst/>
              </a:rPr>
            </a:br>
            <a:r>
              <a:rPr lang="bg-BG" dirty="0" smtClean="0">
                <a:effectLst/>
              </a:rPr>
              <a:t>На </a:t>
            </a:r>
            <a:r>
              <a:rPr lang="bg-BG" dirty="0" err="1" smtClean="0">
                <a:effectLst/>
              </a:rPr>
              <a:t>abscise</a:t>
            </a:r>
            <a:r>
              <a:rPr lang="bg-BG" dirty="0" smtClean="0">
                <a:effectLst/>
              </a:rPr>
              <a:t> ос имаме годишни енергийни спестявания. Всеки правоъгълник дава спестените пари</a:t>
            </a:r>
            <a:br>
              <a:rPr lang="bg-BG" dirty="0" smtClean="0">
                <a:effectLst/>
              </a:rPr>
            </a:br>
            <a:r>
              <a:rPr lang="bg-BG" dirty="0" smtClean="0">
                <a:effectLst/>
              </a:rPr>
              <a:t/>
            </a:r>
            <a:br>
              <a:rPr lang="bg-BG" dirty="0" smtClean="0">
                <a:effectLst/>
              </a:rPr>
            </a:br>
            <a:r>
              <a:rPr lang="bg-BG" b="1" dirty="0" smtClean="0">
                <a:effectLst/>
              </a:rPr>
              <a:t>Какво показаха сценариите?!?</a:t>
            </a:r>
          </a:p>
          <a:p>
            <a:endParaRPr lang="bg-BG" dirty="0" smtClean="0">
              <a:effectLst/>
            </a:endParaRPr>
          </a:p>
          <a:p>
            <a:r>
              <a:rPr lang="bg-BG" dirty="0" err="1" smtClean="0">
                <a:effectLst/>
              </a:rPr>
              <a:t>Преоборудване</a:t>
            </a:r>
            <a:r>
              <a:rPr lang="bg-BG" dirty="0" smtClean="0">
                <a:effectLst/>
              </a:rPr>
              <a:t> на енергиен клас "А" е икономически най-изгодно? (В дългосрочен план)</a:t>
            </a:r>
            <a:br>
              <a:rPr lang="bg-BG" dirty="0" smtClean="0">
                <a:effectLst/>
              </a:rPr>
            </a:br>
            <a:r>
              <a:rPr lang="bg-BG" dirty="0" smtClean="0">
                <a:effectLst/>
              </a:rPr>
              <a:t>Задължително по-голяма първоначална инвестиция</a:t>
            </a:r>
            <a:br>
              <a:rPr lang="bg-BG" dirty="0" smtClean="0">
                <a:effectLst/>
              </a:rPr>
            </a:br>
            <a:r>
              <a:rPr lang="bg-BG" dirty="0" smtClean="0">
                <a:effectLst/>
              </a:rPr>
              <a:t/>
            </a:r>
            <a:br>
              <a:rPr lang="bg-BG" dirty="0" smtClean="0">
                <a:effectLst/>
              </a:rPr>
            </a:br>
            <a:r>
              <a:rPr lang="bg-BG" dirty="0" smtClean="0">
                <a:effectLst/>
              </a:rPr>
              <a:t>Е, как да се процедира по-нататък. пакети от мерки, които обхващат клас С практически блокират или правят не рентабилно изпълнението на следващите мерки, които увеличават EE за клас B или А. Ако говорим за външна изолация на стени имаме обикновено 5-8 см изолация и ако ще имаме 15 cm съществуващата мрежа и мазилка, ще бъдат загубени. Същото е и с прозорци с различна K </a:t>
            </a:r>
            <a:r>
              <a:rPr lang="en-US" dirty="0" smtClean="0">
                <a:effectLst/>
              </a:rPr>
              <a:t>value/</a:t>
            </a:r>
            <a:r>
              <a:rPr lang="bg-BG" dirty="0" smtClean="0">
                <a:effectLst/>
              </a:rPr>
              <a:t>Стойност</a:t>
            </a:r>
            <a:endParaRPr lang="bg-BG" dirty="0"/>
          </a:p>
        </p:txBody>
      </p:sp>
      <p:sp>
        <p:nvSpPr>
          <p:cNvPr id="4" name="Slide Number Placeholder 3"/>
          <p:cNvSpPr>
            <a:spLocks noGrp="1"/>
          </p:cNvSpPr>
          <p:nvPr>
            <p:ph type="sldNum" sz="quarter" idx="10"/>
          </p:nvPr>
        </p:nvSpPr>
        <p:spPr/>
        <p:txBody>
          <a:bodyPr/>
          <a:lstStyle/>
          <a:p>
            <a:fld id="{DB2C3E9E-3789-4A2C-A507-090B6BE3037B}" type="slidenum">
              <a:rPr lang="bg-BG" smtClean="0"/>
              <a:t>16</a:t>
            </a:fld>
            <a:endParaRPr lang="bg-BG"/>
          </a:p>
        </p:txBody>
      </p:sp>
    </p:spTree>
    <p:extLst>
      <p:ext uri="{BB962C8B-B14F-4D97-AF65-F5344CB8AC3E}">
        <p14:creationId xmlns:p14="http://schemas.microsoft.com/office/powerpoint/2010/main" val="2095960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bg-BG" dirty="0" smtClean="0">
                <a:solidFill>
                  <a:srgbClr val="1F497D"/>
                </a:solidFill>
                <a:latin typeface="Verdana" charset="0"/>
              </a:rPr>
              <a:t>Това което препоръчва изследването е прилагане на подхода Стъпка по стъпка</a:t>
            </a:r>
          </a:p>
          <a:p>
            <a:pPr eaLnBrk="1" hangingPunct="1">
              <a:spcBef>
                <a:spcPct val="0"/>
              </a:spcBef>
            </a:pPr>
            <a:endParaRPr lang="bg-BG" dirty="0" smtClean="0">
              <a:solidFill>
                <a:srgbClr val="1F497D"/>
              </a:solidFill>
              <a:latin typeface="Verdana" charset="0"/>
            </a:endParaRPr>
          </a:p>
          <a:p>
            <a:pPr eaLnBrk="1" hangingPunct="1">
              <a:spcBef>
                <a:spcPct val="0"/>
              </a:spcBef>
            </a:pPr>
            <a:r>
              <a:rPr lang="bg-BG" dirty="0" smtClean="0">
                <a:solidFill>
                  <a:srgbClr val="1F497D"/>
                </a:solidFill>
                <a:latin typeface="Verdana" charset="0"/>
              </a:rPr>
              <a:t>Като се започне с изолация на </a:t>
            </a:r>
            <a:r>
              <a:rPr lang="bg-BG" dirty="0" err="1" smtClean="0">
                <a:solidFill>
                  <a:srgbClr val="1F497D"/>
                </a:solidFill>
                <a:latin typeface="Verdana" charset="0"/>
              </a:rPr>
              <a:t>сградната</a:t>
            </a:r>
            <a:r>
              <a:rPr lang="bg-BG" dirty="0" smtClean="0">
                <a:solidFill>
                  <a:srgbClr val="1F497D"/>
                </a:solidFill>
                <a:latin typeface="Verdana" charset="0"/>
              </a:rPr>
              <a:t> обвивка – тя е най-трудна и изисква общо решение за всички собственици.</a:t>
            </a:r>
          </a:p>
          <a:p>
            <a:pPr eaLnBrk="1" hangingPunct="1">
              <a:spcBef>
                <a:spcPct val="0"/>
              </a:spcBef>
            </a:pPr>
            <a:r>
              <a:rPr lang="bg-BG" dirty="0" smtClean="0">
                <a:solidFill>
                  <a:srgbClr val="1F497D"/>
                </a:solidFill>
                <a:latin typeface="Verdana" charset="0"/>
              </a:rPr>
              <a:t>Останалите мерки могат да се изпълнят по-късно при наличие на финансиране по програми или на собствениците.</a:t>
            </a:r>
            <a:endParaRPr lang="en-US" dirty="0">
              <a:solidFill>
                <a:srgbClr val="1F497D"/>
              </a:solidFill>
              <a:latin typeface="Verdana"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A79446-1660-3445-B335-0CBC14AB9588}" type="slidenum">
              <a:rPr lang="bg-BG" sz="1200">
                <a:solidFill>
                  <a:prstClr val="black"/>
                </a:solidFill>
                <a:latin typeface="Calibri" charset="0"/>
              </a:rPr>
              <a:pPr eaLnBrk="1" hangingPunct="1"/>
              <a:t>17</a:t>
            </a:fld>
            <a:endParaRPr lang="bg-BG" sz="1200">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US">
              <a:solidFill>
                <a:srgbClr val="1F497D"/>
              </a:solidFill>
              <a:latin typeface="Verdana"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A79446-1660-3445-B335-0CBC14AB9588}" type="slidenum">
              <a:rPr lang="bg-BG" sz="1200">
                <a:solidFill>
                  <a:prstClr val="black"/>
                </a:solidFill>
                <a:latin typeface="Calibri" charset="0"/>
              </a:rPr>
              <a:pPr eaLnBrk="1" hangingPunct="1"/>
              <a:t>18</a:t>
            </a:fld>
            <a:endParaRPr lang="bg-BG" sz="1200">
              <a:solidFill>
                <a:prstClr val="black"/>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bg-BG" dirty="0" smtClean="0">
                <a:effectLst/>
              </a:rPr>
              <a:t>Накрая ключов въпрос е как може да се осигури финансирането на програмата</a:t>
            </a:r>
            <a:br>
              <a:rPr lang="bg-BG" dirty="0" smtClean="0">
                <a:effectLst/>
              </a:rPr>
            </a:br>
            <a:r>
              <a:rPr lang="bg-BG" dirty="0" smtClean="0">
                <a:effectLst/>
              </a:rPr>
              <a:t>В момента той програмата се финансира от българското правителство с кредит от Българска банка за развитие.</a:t>
            </a:r>
            <a:br>
              <a:rPr lang="bg-BG" dirty="0" smtClean="0">
                <a:effectLst/>
              </a:rPr>
            </a:br>
            <a:r>
              <a:rPr lang="bg-BG" dirty="0" smtClean="0">
                <a:effectLst/>
              </a:rPr>
              <a:t/>
            </a:r>
            <a:br>
              <a:rPr lang="bg-BG" dirty="0" smtClean="0">
                <a:effectLst/>
              </a:rPr>
            </a:br>
            <a:r>
              <a:rPr lang="bg-BG" dirty="0" smtClean="0">
                <a:effectLst/>
              </a:rPr>
              <a:t>Възможни допълнителни пари биха могли да дойдат от оперативните програми, и План Юнкер на общините - по-високи данъци за получателите.</a:t>
            </a:r>
            <a:br>
              <a:rPr lang="bg-BG" dirty="0" smtClean="0">
                <a:effectLst/>
              </a:rPr>
            </a:br>
            <a:r>
              <a:rPr lang="bg-BG" dirty="0" smtClean="0">
                <a:effectLst/>
              </a:rPr>
              <a:t/>
            </a:r>
            <a:br>
              <a:rPr lang="bg-BG" dirty="0" smtClean="0">
                <a:effectLst/>
              </a:rPr>
            </a:br>
            <a:r>
              <a:rPr lang="bg-BG" dirty="0" smtClean="0">
                <a:effectLst/>
              </a:rPr>
              <a:t>Много полезен</a:t>
            </a:r>
            <a:r>
              <a:rPr lang="bg-BG" baseline="0" dirty="0" smtClean="0">
                <a:effectLst/>
              </a:rPr>
              <a:t> би бил Гаранционен фонд, който да намалява риска </a:t>
            </a:r>
            <a:r>
              <a:rPr lang="bg-BG" dirty="0" smtClean="0">
                <a:effectLst/>
              </a:rPr>
              <a:t>за Допълващите</a:t>
            </a:r>
            <a:r>
              <a:rPr lang="bg-BG" baseline="0" dirty="0" smtClean="0">
                <a:effectLst/>
              </a:rPr>
              <a:t> </a:t>
            </a:r>
            <a:r>
              <a:rPr lang="bg-BG" dirty="0" smtClean="0">
                <a:effectLst/>
              </a:rPr>
              <a:t>инструменти</a:t>
            </a:r>
            <a:endParaRPr lang="en-US" dirty="0">
              <a:solidFill>
                <a:srgbClr val="1F497D"/>
              </a:solidFill>
              <a:latin typeface="Verdana"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A79446-1660-3445-B335-0CBC14AB9588}" type="slidenum">
              <a:rPr lang="bg-BG" sz="1200">
                <a:solidFill>
                  <a:prstClr val="black"/>
                </a:solidFill>
                <a:latin typeface="Calibri" charset="0"/>
              </a:rPr>
              <a:pPr eaLnBrk="1" hangingPunct="1"/>
              <a:t>19</a:t>
            </a:fld>
            <a:endParaRPr lang="bg-BG"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bg-BG" sz="1200" kern="1200" dirty="0" smtClean="0">
                <a:solidFill>
                  <a:schemeClr val="tx1"/>
                </a:solidFill>
                <a:effectLst/>
                <a:latin typeface="+mn-lt"/>
                <a:ea typeface="+mn-ea"/>
                <a:cs typeface="+mn-cs"/>
              </a:rPr>
              <a:t>По данни на </a:t>
            </a:r>
            <a:r>
              <a:rPr lang="bg-BG" sz="1200" kern="1200" dirty="0" err="1" smtClean="0">
                <a:solidFill>
                  <a:schemeClr val="tx1"/>
                </a:solidFill>
                <a:effectLst/>
                <a:latin typeface="+mn-lt"/>
                <a:ea typeface="+mn-ea"/>
                <a:cs typeface="+mn-cs"/>
              </a:rPr>
              <a:t>Евростат</a:t>
            </a:r>
            <a:r>
              <a:rPr lang="bg-BG" sz="1200" kern="1200" baseline="0" dirty="0" smtClean="0">
                <a:solidFill>
                  <a:schemeClr val="tx1"/>
                </a:solidFill>
                <a:effectLst/>
                <a:latin typeface="+mn-lt"/>
                <a:ea typeface="+mn-ea"/>
                <a:cs typeface="+mn-cs"/>
              </a:rPr>
              <a:t> ето как изглеждат нещата.</a:t>
            </a:r>
          </a:p>
          <a:p>
            <a:pPr marL="0" marR="0" indent="0" algn="l" defTabSz="914400" rtl="0" eaLnBrk="1" fontAlgn="auto" latinLnBrk="0" hangingPunct="1">
              <a:lnSpc>
                <a:spcPct val="100000"/>
              </a:lnSpc>
              <a:spcBef>
                <a:spcPct val="0"/>
              </a:spcBef>
              <a:spcAft>
                <a:spcPts val="0"/>
              </a:spcAft>
              <a:buClrTx/>
              <a:buSzTx/>
              <a:buFontTx/>
              <a:buNone/>
              <a:tabLst/>
              <a:defRPr/>
            </a:pPr>
            <a:r>
              <a:rPr lang="bg-BG" sz="1200" kern="1200" baseline="0" dirty="0" smtClean="0">
                <a:solidFill>
                  <a:schemeClr val="tx1"/>
                </a:solidFill>
                <a:effectLst/>
                <a:latin typeface="+mn-lt"/>
                <a:ea typeface="+mn-ea"/>
                <a:cs typeface="+mn-cs"/>
              </a:rPr>
              <a:t>Били сме малко под 4 пъти с по-висока интензивност и за 2014 сме точно 4 пъти.</a:t>
            </a:r>
          </a:p>
          <a:p>
            <a:pPr marL="0" marR="0" indent="0" algn="l" defTabSz="914400" rtl="0" eaLnBrk="1" fontAlgn="auto" latinLnBrk="0" hangingPunct="1">
              <a:lnSpc>
                <a:spcPct val="100000"/>
              </a:lnSpc>
              <a:spcBef>
                <a:spcPct val="0"/>
              </a:spcBef>
              <a:spcAft>
                <a:spcPts val="0"/>
              </a:spcAft>
              <a:buClrTx/>
              <a:buSzTx/>
              <a:buFontTx/>
              <a:buNone/>
              <a:tabLst/>
              <a:defRPr/>
            </a:pPr>
            <a:r>
              <a:rPr lang="bg-BG" sz="1200" kern="1200" baseline="0" dirty="0" smtClean="0">
                <a:solidFill>
                  <a:schemeClr val="tx1"/>
                </a:solidFill>
                <a:effectLst/>
                <a:latin typeface="+mn-lt"/>
                <a:ea typeface="+mn-ea"/>
                <a:cs typeface="+mn-cs"/>
              </a:rPr>
              <a:t>В бита положението не е по-добро – имаме зле изолирани сгради, неефективни уреди и т.н.</a:t>
            </a:r>
          </a:p>
          <a:p>
            <a:pPr marL="0" marR="0" indent="0" algn="l" defTabSz="914400" rtl="0" eaLnBrk="1" fontAlgn="auto" latinLnBrk="0" hangingPunct="1">
              <a:lnSpc>
                <a:spcPct val="100000"/>
              </a:lnSpc>
              <a:spcBef>
                <a:spcPct val="0"/>
              </a:spcBef>
              <a:spcAft>
                <a:spcPts val="0"/>
              </a:spcAft>
              <a:buClrTx/>
              <a:buSzTx/>
              <a:buFontTx/>
              <a:buNone/>
              <a:tabLst/>
              <a:defRPr/>
            </a:pPr>
            <a:endParaRPr lang="bg-BG"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bg-BG" sz="1200" kern="1200" baseline="0" dirty="0" smtClean="0">
                <a:solidFill>
                  <a:schemeClr val="tx1"/>
                </a:solidFill>
                <a:effectLst/>
                <a:latin typeface="+mn-lt"/>
                <a:ea typeface="+mn-ea"/>
                <a:cs typeface="+mn-cs"/>
              </a:rPr>
              <a:t>Така че енергийната ефективност е от ключово значение за бъдещото ни развитие.</a:t>
            </a:r>
            <a:endParaRPr lang="bg-BG" dirty="0">
              <a:solidFill>
                <a:srgbClr val="1F497D"/>
              </a:solidFill>
              <a:latin typeface="Verdana"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2</a:t>
            </a:fld>
            <a:endParaRPr lang="bg-BG" sz="1200">
              <a:solidFill>
                <a:prstClr val="black"/>
              </a:solidFill>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bg-BG" dirty="0" smtClean="0">
                <a:solidFill>
                  <a:srgbClr val="1F497D"/>
                </a:solidFill>
                <a:latin typeface="Verdana" charset="0"/>
              </a:rPr>
              <a:t>Проектът </a:t>
            </a:r>
            <a:r>
              <a:rPr lang="bg-BG" dirty="0" err="1" smtClean="0">
                <a:solidFill>
                  <a:srgbClr val="1F497D"/>
                </a:solidFill>
                <a:latin typeface="Verdana" charset="0"/>
              </a:rPr>
              <a:t>ЕмБилд</a:t>
            </a:r>
            <a:r>
              <a:rPr lang="bg-BG" baseline="0" dirty="0" smtClean="0">
                <a:solidFill>
                  <a:srgbClr val="1F497D"/>
                </a:solidFill>
                <a:latin typeface="Verdana" charset="0"/>
              </a:rPr>
              <a:t> отговаря на 2 от основните бележки на </a:t>
            </a:r>
            <a:r>
              <a:rPr lang="en-US" baseline="0" dirty="0" smtClean="0">
                <a:solidFill>
                  <a:srgbClr val="1F497D"/>
                </a:solidFill>
                <a:latin typeface="Verdana" charset="0"/>
              </a:rPr>
              <a:t>JRC – </a:t>
            </a:r>
            <a:r>
              <a:rPr lang="bg-BG" baseline="0" dirty="0" smtClean="0">
                <a:solidFill>
                  <a:srgbClr val="1F497D"/>
                </a:solidFill>
                <a:latin typeface="Verdana" charset="0"/>
              </a:rPr>
              <a:t>подпомага събирането на данни за енергийните характеристики на сградния фонд и стратегическото </a:t>
            </a:r>
            <a:r>
              <a:rPr lang="bg-BG" baseline="0" dirty="0" err="1" smtClean="0">
                <a:solidFill>
                  <a:srgbClr val="1F497D"/>
                </a:solidFill>
                <a:latin typeface="Verdana" charset="0"/>
              </a:rPr>
              <a:t>целеполагане</a:t>
            </a:r>
            <a:r>
              <a:rPr lang="bg-BG" baseline="0" dirty="0" smtClean="0">
                <a:solidFill>
                  <a:srgbClr val="1F497D"/>
                </a:solidFill>
                <a:latin typeface="Verdana" charset="0"/>
              </a:rPr>
              <a:t> и планиране, с фокус върху местните власти (без да изключва централните).</a:t>
            </a:r>
            <a:endParaRPr lang="en-US" dirty="0">
              <a:solidFill>
                <a:srgbClr val="1F497D"/>
              </a:solidFill>
              <a:latin typeface="Verdana"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A79446-1660-3445-B335-0CBC14AB9588}" type="slidenum">
              <a:rPr lang="bg-BG" sz="1200">
                <a:solidFill>
                  <a:prstClr val="black"/>
                </a:solidFill>
                <a:latin typeface="Calibri" charset="0"/>
              </a:rPr>
              <a:pPr eaLnBrk="1" hangingPunct="1"/>
              <a:t>20</a:t>
            </a:fld>
            <a:endParaRPr lang="bg-BG" sz="1200">
              <a:solidFill>
                <a:prstClr val="black"/>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r>
              <a:rPr lang="en-US" b="1" dirty="0" smtClean="0">
                <a:solidFill>
                  <a:schemeClr val="tx2"/>
                </a:solidFill>
              </a:rPr>
              <a:t>SPP Regions</a:t>
            </a:r>
            <a:r>
              <a:rPr lang="bg-BG" b="1" dirty="0" smtClean="0">
                <a:solidFill>
                  <a:schemeClr val="tx2"/>
                </a:solidFill>
              </a:rPr>
              <a:t> </a:t>
            </a:r>
            <a:r>
              <a:rPr lang="bg-BG" b="0" dirty="0" smtClean="0">
                <a:solidFill>
                  <a:schemeClr val="tx2"/>
                </a:solidFill>
              </a:rPr>
              <a:t>подпомага</a:t>
            </a:r>
            <a:r>
              <a:rPr lang="bg-BG" b="0" baseline="0" dirty="0" smtClean="0">
                <a:solidFill>
                  <a:schemeClr val="tx2"/>
                </a:solidFill>
              </a:rPr>
              <a:t> подготовката на устойчиви („зелени“) обществени поръчки от общините, които са ключови за качественото изпълнение на мерките по програмата. Разработени </a:t>
            </a:r>
            <a:r>
              <a:rPr lang="bg-BG" b="1" baseline="0" dirty="0" smtClean="0">
                <a:solidFill>
                  <a:schemeClr val="tx2"/>
                </a:solidFill>
              </a:rPr>
              <a:t>са калкулатори за ползите </a:t>
            </a:r>
            <a:r>
              <a:rPr lang="bg-BG" b="0" baseline="0" dirty="0" smtClean="0">
                <a:solidFill>
                  <a:schemeClr val="tx2"/>
                </a:solidFill>
              </a:rPr>
              <a:t>от този тип поръчки в сградния сектор и в транспорта. </a:t>
            </a:r>
            <a:endParaRPr lang="en-US" dirty="0">
              <a:solidFill>
                <a:srgbClr val="1F497D"/>
              </a:solidFill>
              <a:latin typeface="Verdana" charset="0"/>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A79446-1660-3445-B335-0CBC14AB9588}" type="slidenum">
              <a:rPr lang="bg-BG" sz="1200">
                <a:solidFill>
                  <a:prstClr val="black"/>
                </a:solidFill>
                <a:latin typeface="Calibri" charset="0"/>
              </a:rPr>
              <a:pPr eaLnBrk="1" hangingPunct="1"/>
              <a:t>21</a:t>
            </a:fld>
            <a:endParaRPr lang="bg-BG" sz="1200">
              <a:solidFill>
                <a:prstClr val="black"/>
              </a:solidFill>
              <a:latin typeface="Calibri"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r>
              <a:rPr lang="en-US" b="1" dirty="0" smtClean="0">
                <a:solidFill>
                  <a:schemeClr val="tx2"/>
                </a:solidFill>
              </a:rPr>
              <a:t>BUILD UP Skills </a:t>
            </a:r>
            <a:r>
              <a:rPr lang="en-US" b="1" dirty="0" err="1" smtClean="0">
                <a:solidFill>
                  <a:schemeClr val="tx2"/>
                </a:solidFill>
              </a:rPr>
              <a:t>EnerPro</a:t>
            </a:r>
            <a:r>
              <a:rPr lang="bg-BG" b="1" dirty="0" smtClean="0">
                <a:solidFill>
                  <a:schemeClr val="tx2"/>
                </a:solidFill>
              </a:rPr>
              <a:t> и </a:t>
            </a:r>
            <a:r>
              <a:rPr lang="en-US" b="1" dirty="0" smtClean="0">
                <a:solidFill>
                  <a:schemeClr val="tx2"/>
                </a:solidFill>
              </a:rPr>
              <a:t>Train-to-NZEB</a:t>
            </a:r>
            <a:r>
              <a:rPr lang="bg-BG" b="1" dirty="0" smtClean="0">
                <a:solidFill>
                  <a:schemeClr val="tx2"/>
                </a:solidFill>
              </a:rPr>
              <a:t> </a:t>
            </a:r>
            <a:r>
              <a:rPr lang="bg-BG" b="0" dirty="0" smtClean="0">
                <a:solidFill>
                  <a:schemeClr val="tx2"/>
                </a:solidFill>
              </a:rPr>
              <a:t>работят за подобряване на квалификацията в строителния сектор с оглед проектирането и изпълнението на нови сгради</a:t>
            </a:r>
            <a:r>
              <a:rPr lang="bg-BG" b="0" baseline="0" dirty="0" smtClean="0">
                <a:solidFill>
                  <a:schemeClr val="tx2"/>
                </a:solidFill>
              </a:rPr>
              <a:t> и сградни обновявания до почти </a:t>
            </a:r>
            <a:r>
              <a:rPr lang="bg-BG" b="0" baseline="0" dirty="0" err="1" smtClean="0">
                <a:solidFill>
                  <a:schemeClr val="tx2"/>
                </a:solidFill>
              </a:rPr>
              <a:t>нулевоенергийно</a:t>
            </a:r>
            <a:r>
              <a:rPr lang="bg-BG" b="0" baseline="0" dirty="0" smtClean="0">
                <a:solidFill>
                  <a:schemeClr val="tx2"/>
                </a:solidFill>
              </a:rPr>
              <a:t> равнище. През тази есен стартира магистърска програма „ЕЕ в сградите“, в която </a:t>
            </a:r>
            <a:r>
              <a:rPr lang="bg-BG" b="0" baseline="0" dirty="0" err="1" smtClean="0">
                <a:solidFill>
                  <a:schemeClr val="tx2"/>
                </a:solidFill>
              </a:rPr>
              <a:t>ЕнЕфект</a:t>
            </a:r>
            <a:r>
              <a:rPr lang="bg-BG" b="0" baseline="0" dirty="0" smtClean="0">
                <a:solidFill>
                  <a:schemeClr val="tx2"/>
                </a:solidFill>
              </a:rPr>
              <a:t> ще води курс „Пасивни сгради“, в помощ на тази </a:t>
            </a:r>
            <a:r>
              <a:rPr lang="bg-BG" b="1" baseline="0" dirty="0" smtClean="0">
                <a:solidFill>
                  <a:schemeClr val="tx2"/>
                </a:solidFill>
              </a:rPr>
              <a:t>програма откриваме учебно-демонстрационен център в УАСГ</a:t>
            </a:r>
            <a:r>
              <a:rPr lang="bg-BG" b="0" baseline="0" dirty="0" smtClean="0">
                <a:solidFill>
                  <a:schemeClr val="tx2"/>
                </a:solidFill>
              </a:rPr>
              <a:t>, а вече текат обученията за строителни работници в професионални гимназии и центрове за професионално обучение.</a:t>
            </a:r>
            <a:endParaRPr lang="en-GB" b="1" dirty="0">
              <a:solidFill>
                <a:schemeClr val="tx2"/>
              </a:solidFill>
            </a:endParaRP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FA79446-1660-3445-B335-0CBC14AB9588}" type="slidenum">
              <a:rPr lang="bg-BG" sz="1200">
                <a:solidFill>
                  <a:prstClr val="black"/>
                </a:solidFill>
                <a:latin typeface="Calibri" charset="0"/>
              </a:rPr>
              <a:pPr eaLnBrk="1" hangingPunct="1"/>
              <a:t>22</a:t>
            </a:fld>
            <a:endParaRPr lang="bg-BG" sz="1200">
              <a:solidFill>
                <a:prstClr val="black"/>
              </a:solidFill>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47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ndParaRPr>
          </a:p>
        </p:txBody>
      </p:sp>
      <p:sp>
        <p:nvSpPr>
          <p:cNvPr id="4" name="Slide Number Placeholder 3"/>
          <p:cNvSpPr>
            <a:spLocks noGrp="1"/>
          </p:cNvSpPr>
          <p:nvPr>
            <p:ph type="sldNum" sz="quarter" idx="5"/>
          </p:nvPr>
        </p:nvSpPr>
        <p:spPr/>
        <p:txBody>
          <a:bodyPr/>
          <a:lstStyle/>
          <a:p>
            <a:pPr>
              <a:defRPr/>
            </a:pPr>
            <a:fld id="{F4EBB2F1-7ED0-4641-964D-DE875ECE829F}" type="slidenum">
              <a:rPr lang="en-US" smtClean="0">
                <a:solidFill>
                  <a:prstClr val="black"/>
                </a:solidFill>
              </a:rPr>
              <a:pPr>
                <a:defRPr/>
              </a:pPr>
              <a:t>23</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bg-BG" sz="1200" kern="1200" dirty="0" smtClean="0">
                <a:solidFill>
                  <a:schemeClr val="tx1"/>
                </a:solidFill>
                <a:effectLst/>
                <a:latin typeface="+mn-lt"/>
                <a:ea typeface="+mn-ea"/>
                <a:cs typeface="+mn-cs"/>
              </a:rPr>
              <a:t>Съвсем накратко за тези които не се занимават пряко с ЕЕ. Законовата рамка се базира основно на 2 директиви на ЕС –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bg-BG" sz="1200" kern="1200" dirty="0" smtClean="0">
                <a:solidFill>
                  <a:schemeClr val="tx1"/>
                </a:solidFill>
                <a:effectLst/>
                <a:latin typeface="+mn-lt"/>
                <a:ea typeface="+mn-ea"/>
                <a:cs typeface="+mn-cs"/>
              </a:rPr>
              <a:t>Има</a:t>
            </a:r>
            <a:r>
              <a:rPr lang="bg-BG" sz="1200" kern="1200" baseline="0" dirty="0" smtClean="0">
                <a:solidFill>
                  <a:schemeClr val="tx1"/>
                </a:solidFill>
                <a:effectLst/>
                <a:latin typeface="+mn-lt"/>
                <a:ea typeface="+mn-ea"/>
                <a:cs typeface="+mn-cs"/>
              </a:rPr>
              <a:t> редица други </a:t>
            </a:r>
            <a:r>
              <a:rPr lang="bg-BG" sz="1200" kern="1200" baseline="0" dirty="0" err="1" smtClean="0">
                <a:solidFill>
                  <a:schemeClr val="tx1"/>
                </a:solidFill>
                <a:effectLst/>
                <a:latin typeface="+mn-lt"/>
                <a:ea typeface="+mn-ea"/>
                <a:cs typeface="+mn-cs"/>
              </a:rPr>
              <a:t>други</a:t>
            </a:r>
            <a:r>
              <a:rPr lang="bg-BG" sz="1200" kern="1200" baseline="0" dirty="0" smtClean="0">
                <a:solidFill>
                  <a:schemeClr val="tx1"/>
                </a:solidFill>
                <a:effectLst/>
                <a:latin typeface="+mn-lt"/>
                <a:ea typeface="+mn-ea"/>
                <a:cs typeface="+mn-cs"/>
              </a:rPr>
              <a:t> наредби и документи.</a:t>
            </a:r>
          </a:p>
          <a:p>
            <a:pPr marL="0" marR="0" indent="0" algn="l" defTabSz="914400" rtl="0" eaLnBrk="1" fontAlgn="auto" latinLnBrk="0" hangingPunct="1">
              <a:lnSpc>
                <a:spcPct val="100000"/>
              </a:lnSpc>
              <a:spcBef>
                <a:spcPct val="0"/>
              </a:spcBef>
              <a:spcAft>
                <a:spcPts val="0"/>
              </a:spcAft>
              <a:buClrTx/>
              <a:buSzTx/>
              <a:buFontTx/>
              <a:buNone/>
              <a:tabLst/>
              <a:defRPr/>
            </a:pPr>
            <a:r>
              <a:rPr lang="bg-BG" sz="1200" kern="1200" baseline="0" dirty="0" smtClean="0">
                <a:solidFill>
                  <a:schemeClr val="tx1"/>
                </a:solidFill>
                <a:effectLst/>
                <a:latin typeface="+mn-lt"/>
                <a:ea typeface="+mn-ea"/>
                <a:cs typeface="+mn-cs"/>
              </a:rPr>
              <a:t>Всичко това е транспонирано в нашето законодателство</a:t>
            </a:r>
          </a:p>
          <a:p>
            <a:pPr marL="0" marR="0" indent="0" algn="l" defTabSz="914400" rtl="0" eaLnBrk="1" fontAlgn="auto" latinLnBrk="0" hangingPunct="1">
              <a:lnSpc>
                <a:spcPct val="100000"/>
              </a:lnSpc>
              <a:spcBef>
                <a:spcPct val="0"/>
              </a:spcBef>
              <a:spcAft>
                <a:spcPts val="0"/>
              </a:spcAft>
              <a:buClrTx/>
              <a:buSzTx/>
              <a:buFontTx/>
              <a:buNone/>
              <a:tabLst/>
              <a:defRPr/>
            </a:pPr>
            <a:r>
              <a:rPr lang="bg-BG" sz="1200" kern="1200" baseline="0" dirty="0" smtClean="0">
                <a:solidFill>
                  <a:schemeClr val="tx1"/>
                </a:solidFill>
                <a:effectLst/>
                <a:latin typeface="+mn-lt"/>
                <a:ea typeface="+mn-ea"/>
                <a:cs typeface="+mn-cs"/>
              </a:rPr>
              <a:t>Имаме закон за ЕЕ и Наредби към него</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ct val="0"/>
              </a:spcBef>
              <a:spcAft>
                <a:spcPts val="0"/>
              </a:spcAft>
              <a:buClrTx/>
              <a:buSzTx/>
              <a:buFontTx/>
              <a:buNone/>
              <a:tabLst/>
              <a:defRPr/>
            </a:pPr>
            <a:r>
              <a:rPr lang="bg-BG" sz="1200" kern="1200" dirty="0" smtClean="0">
                <a:solidFill>
                  <a:schemeClr val="tx1"/>
                </a:solidFill>
                <a:effectLst/>
                <a:latin typeface="+mn-lt"/>
                <a:ea typeface="+mn-ea"/>
                <a:cs typeface="+mn-cs"/>
              </a:rPr>
              <a:t>Състоянието по сектори, Националната</a:t>
            </a:r>
            <a:r>
              <a:rPr lang="bg-BG" sz="1200" kern="1200" baseline="0" dirty="0" smtClean="0">
                <a:solidFill>
                  <a:schemeClr val="tx1"/>
                </a:solidFill>
                <a:effectLst/>
                <a:latin typeface="+mn-lt"/>
                <a:ea typeface="+mn-ea"/>
                <a:cs typeface="+mn-cs"/>
              </a:rPr>
              <a:t> Индикативна Цел за ЕЕ, задължените лица са предмет на НПДЕЕ.</a:t>
            </a:r>
          </a:p>
          <a:p>
            <a:pPr marL="0" marR="0" indent="0" algn="l" defTabSz="914400" rtl="0" eaLnBrk="1" fontAlgn="auto" latinLnBrk="0" hangingPunct="1">
              <a:lnSpc>
                <a:spcPct val="100000"/>
              </a:lnSpc>
              <a:spcBef>
                <a:spcPct val="0"/>
              </a:spcBef>
              <a:spcAft>
                <a:spcPts val="0"/>
              </a:spcAft>
              <a:buClrTx/>
              <a:buSzTx/>
              <a:buFontTx/>
              <a:buNone/>
              <a:tabLst/>
              <a:defRPr/>
            </a:pPr>
            <a:r>
              <a:rPr lang="bg-BG" sz="1200" kern="1200" baseline="0" dirty="0" smtClean="0">
                <a:solidFill>
                  <a:schemeClr val="tx1"/>
                </a:solidFill>
                <a:effectLst/>
                <a:latin typeface="+mn-lt"/>
                <a:ea typeface="+mn-ea"/>
                <a:cs typeface="+mn-cs"/>
              </a:rPr>
              <a:t>Националната индикативна цел се </a:t>
            </a:r>
            <a:r>
              <a:rPr lang="bg-BG" sz="1200" kern="1200" baseline="0" dirty="0" err="1" smtClean="0">
                <a:solidFill>
                  <a:schemeClr val="tx1"/>
                </a:solidFill>
                <a:effectLst/>
                <a:latin typeface="+mn-lt"/>
                <a:ea typeface="+mn-ea"/>
                <a:cs typeface="+mn-cs"/>
              </a:rPr>
              <a:t>докомпозира</a:t>
            </a:r>
            <a:r>
              <a:rPr lang="bg-BG" sz="1200" kern="1200" baseline="0" dirty="0" smtClean="0">
                <a:solidFill>
                  <a:schemeClr val="tx1"/>
                </a:solidFill>
                <a:effectLst/>
                <a:latin typeface="+mn-lt"/>
                <a:ea typeface="+mn-ea"/>
                <a:cs typeface="+mn-cs"/>
              </a:rPr>
              <a:t> между задължените лица - </a:t>
            </a:r>
            <a:r>
              <a:rPr lang="bg-BG" dirty="0" smtClean="0">
                <a:solidFill>
                  <a:srgbClr val="1F497D"/>
                </a:solidFill>
                <a:latin typeface="Verdana" charset="0"/>
              </a:rPr>
              <a:t>производители и дистрибутори на енергия, големи консуматори, общините</a:t>
            </a:r>
            <a:endParaRPr lang="bg-BG" dirty="0">
              <a:solidFill>
                <a:srgbClr val="1F497D"/>
              </a:solidFill>
              <a:latin typeface="Verdana"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3</a:t>
            </a:fld>
            <a:endParaRPr lang="bg-BG" sz="1200">
              <a:solidFill>
                <a:prstClr val="black"/>
              </a:solidFill>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bg-BG" dirty="0" smtClean="0">
                <a:solidFill>
                  <a:srgbClr val="1F497D"/>
                </a:solidFill>
                <a:latin typeface="Verdana" charset="0"/>
              </a:rPr>
              <a:t>ЕЕ е много широка тема и в краткото време с което разполагам</a:t>
            </a:r>
            <a:r>
              <a:rPr lang="bg-BG" baseline="0" dirty="0" smtClean="0">
                <a:solidFill>
                  <a:srgbClr val="1F497D"/>
                </a:solidFill>
                <a:latin typeface="Verdana" charset="0"/>
              </a:rPr>
              <a:t> ще се спра на чл. 4 на директивата за ЕЕ.</a:t>
            </a:r>
          </a:p>
          <a:p>
            <a:pPr eaLnBrk="1" hangingPunct="1">
              <a:spcBef>
                <a:spcPct val="0"/>
              </a:spcBef>
            </a:pPr>
            <a:r>
              <a:rPr lang="bg-BG" baseline="0" dirty="0" smtClean="0">
                <a:solidFill>
                  <a:srgbClr val="1F497D"/>
                </a:solidFill>
                <a:latin typeface="Verdana" charset="0"/>
              </a:rPr>
              <a:t>Защо на този член – защото е адресиран към сградите, а те покриват 40% от КЕП </a:t>
            </a:r>
          </a:p>
          <a:p>
            <a:r>
              <a:rPr lang="bg-BG" baseline="0" dirty="0" smtClean="0">
                <a:solidFill>
                  <a:srgbClr val="1F497D"/>
                </a:solidFill>
                <a:latin typeface="Verdana" charset="0"/>
              </a:rPr>
              <a:t>И защото коментира </a:t>
            </a:r>
            <a:r>
              <a:rPr lang="bg-BG" baseline="0" dirty="0" err="1" smtClean="0">
                <a:solidFill>
                  <a:srgbClr val="1F497D"/>
                </a:solidFill>
                <a:latin typeface="Verdana" charset="0"/>
              </a:rPr>
              <a:t>устатовяване</a:t>
            </a:r>
            <a:r>
              <a:rPr lang="bg-BG" baseline="0" dirty="0" smtClean="0">
                <a:solidFill>
                  <a:srgbClr val="1F497D"/>
                </a:solidFill>
                <a:latin typeface="Verdana" charset="0"/>
              </a:rPr>
              <a:t> </a:t>
            </a:r>
            <a:r>
              <a:rPr lang="bg-BG" sz="1400" b="1" u="sng" baseline="0" dirty="0" smtClean="0">
                <a:solidFill>
                  <a:srgbClr val="FF0000"/>
                </a:solidFill>
                <a:latin typeface="Verdana" charset="0"/>
              </a:rPr>
              <a:t>на </a:t>
            </a:r>
            <a:r>
              <a:rPr lang="ru-RU" sz="1400" b="1" i="0" u="sng" strike="noStrike" kern="1200" baseline="0" dirty="0" err="1" smtClean="0">
                <a:solidFill>
                  <a:srgbClr val="FF0000"/>
                </a:solidFill>
                <a:latin typeface="+mn-lt"/>
                <a:ea typeface="+mn-ea"/>
                <a:cs typeface="+mn-cs"/>
              </a:rPr>
              <a:t>дългосрочна</a:t>
            </a:r>
            <a:r>
              <a:rPr lang="ru-RU" sz="1400" b="1" i="0" u="sng" strike="noStrike" kern="1200" baseline="0" dirty="0" smtClean="0">
                <a:solidFill>
                  <a:srgbClr val="FF0000"/>
                </a:solidFill>
                <a:latin typeface="+mn-lt"/>
                <a:ea typeface="+mn-ea"/>
                <a:cs typeface="+mn-cs"/>
              </a:rPr>
              <a:t> стратегия </a:t>
            </a:r>
            <a:r>
              <a:rPr lang="ru-RU" sz="1200" b="0" i="0" u="none" strike="noStrike" kern="1200" baseline="0" dirty="0" smtClean="0">
                <a:solidFill>
                  <a:schemeClr val="tx1"/>
                </a:solidFill>
                <a:latin typeface="+mn-lt"/>
                <a:ea typeface="+mn-ea"/>
                <a:cs typeface="+mn-cs"/>
              </a:rPr>
              <a:t>за </a:t>
            </a:r>
            <a:r>
              <a:rPr lang="ru-RU" sz="1200" b="0" i="0" u="none" strike="noStrike" kern="1200" baseline="0" dirty="0" err="1" smtClean="0">
                <a:solidFill>
                  <a:schemeClr val="tx1"/>
                </a:solidFill>
                <a:latin typeface="+mn-lt"/>
                <a:ea typeface="+mn-ea"/>
                <a:cs typeface="+mn-cs"/>
              </a:rPr>
              <a:t>мобилизиране</a:t>
            </a:r>
            <a:r>
              <a:rPr lang="ru-RU" sz="1200" b="0" i="0" u="none" strike="noStrike" kern="1200" baseline="0" dirty="0" smtClean="0">
                <a:solidFill>
                  <a:schemeClr val="tx1"/>
                </a:solidFill>
                <a:latin typeface="+mn-lt"/>
                <a:ea typeface="+mn-ea"/>
                <a:cs typeface="+mn-cs"/>
              </a:rPr>
              <a:t> на инвестиции за </a:t>
            </a:r>
            <a:r>
              <a:rPr lang="ru-RU" sz="1200" b="0" i="0" u="none" strike="noStrike" kern="1200" baseline="0" dirty="0" err="1" smtClean="0">
                <a:solidFill>
                  <a:schemeClr val="tx1"/>
                </a:solidFill>
                <a:latin typeface="+mn-lt"/>
                <a:ea typeface="+mn-ea"/>
                <a:cs typeface="+mn-cs"/>
              </a:rPr>
              <a:t>саниране</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както</a:t>
            </a:r>
            <a:r>
              <a:rPr lang="ru-RU" sz="1200" b="0" i="0" u="none" strike="noStrike" kern="1200" baseline="0" dirty="0" smtClean="0">
                <a:solidFill>
                  <a:schemeClr val="tx1"/>
                </a:solidFill>
                <a:latin typeface="+mn-lt"/>
                <a:ea typeface="+mn-ea"/>
                <a:cs typeface="+mn-cs"/>
              </a:rPr>
              <a:t> на </a:t>
            </a:r>
            <a:r>
              <a:rPr lang="ru-RU" sz="1200" b="0" i="0" u="none" strike="noStrike" kern="1200" baseline="0" dirty="0" err="1" smtClean="0">
                <a:solidFill>
                  <a:schemeClr val="tx1"/>
                </a:solidFill>
                <a:latin typeface="+mn-lt"/>
                <a:ea typeface="+mn-ea"/>
                <a:cs typeface="+mn-cs"/>
              </a:rPr>
              <a:t>обществения</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така</a:t>
            </a:r>
            <a:r>
              <a:rPr lang="ru-RU" sz="1200" b="0" i="0" u="none" strike="noStrike" kern="1200" baseline="0" dirty="0" smtClean="0">
                <a:solidFill>
                  <a:schemeClr val="tx1"/>
                </a:solidFill>
                <a:latin typeface="+mn-lt"/>
                <a:ea typeface="+mn-ea"/>
                <a:cs typeface="+mn-cs"/>
              </a:rPr>
              <a:t> и на </a:t>
            </a:r>
            <a:r>
              <a:rPr lang="ru-RU" sz="1200" b="0" i="0" u="none" strike="noStrike" kern="1200" baseline="0" dirty="0" err="1" smtClean="0">
                <a:solidFill>
                  <a:schemeClr val="tx1"/>
                </a:solidFill>
                <a:latin typeface="+mn-lt"/>
                <a:ea typeface="+mn-ea"/>
                <a:cs typeface="+mn-cs"/>
              </a:rPr>
              <a:t>частния</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сграден</a:t>
            </a:r>
            <a:r>
              <a:rPr lang="ru-RU" sz="1200" b="0" i="0" u="none" strike="noStrike" kern="1200" baseline="0" dirty="0" smtClean="0">
                <a:solidFill>
                  <a:schemeClr val="tx1"/>
                </a:solidFill>
                <a:latin typeface="+mn-lt"/>
                <a:ea typeface="+mn-ea"/>
                <a:cs typeface="+mn-cs"/>
              </a:rPr>
              <a:t> фонд.</a:t>
            </a:r>
          </a:p>
          <a:p>
            <a:r>
              <a:rPr lang="ru-RU" sz="1200" b="1" i="0" u="none" strike="noStrike" kern="1200" baseline="0" dirty="0" err="1" smtClean="0">
                <a:solidFill>
                  <a:schemeClr val="tx1"/>
                </a:solidFill>
                <a:latin typeface="+mn-lt"/>
                <a:ea typeface="+mn-ea"/>
                <a:cs typeface="+mn-cs"/>
              </a:rPr>
              <a:t>Какво</a:t>
            </a:r>
            <a:r>
              <a:rPr lang="ru-RU" sz="1200" b="1" i="0" u="none" strike="noStrike" kern="1200" baseline="0" dirty="0" smtClean="0">
                <a:solidFill>
                  <a:schemeClr val="tx1"/>
                </a:solidFill>
                <a:latin typeface="+mn-lt"/>
                <a:ea typeface="+mn-ea"/>
                <a:cs typeface="+mn-cs"/>
              </a:rPr>
              <a:t> </a:t>
            </a:r>
            <a:r>
              <a:rPr lang="ru-RU" sz="1200" b="1" i="0" u="none" strike="noStrike" kern="1200" baseline="0" dirty="0" err="1" smtClean="0">
                <a:solidFill>
                  <a:schemeClr val="tx1"/>
                </a:solidFill>
                <a:latin typeface="+mn-lt"/>
                <a:ea typeface="+mn-ea"/>
                <a:cs typeface="+mn-cs"/>
              </a:rPr>
              <a:t>предвижда</a:t>
            </a:r>
            <a:r>
              <a:rPr lang="ru-RU" sz="1200" b="1" i="0" u="none" strike="noStrike" kern="1200" baseline="0" dirty="0" smtClean="0">
                <a:solidFill>
                  <a:schemeClr val="tx1"/>
                </a:solidFill>
                <a:latin typeface="+mn-lt"/>
                <a:ea typeface="+mn-ea"/>
                <a:cs typeface="+mn-cs"/>
              </a:rPr>
              <a:t> чл. 4:</a:t>
            </a:r>
          </a:p>
          <a:p>
            <a:pPr marL="171450" indent="-171450">
              <a:buFont typeface="Arial" pitchFamily="34" charset="0"/>
              <a:buChar char="•"/>
            </a:pPr>
            <a:r>
              <a:rPr lang="ru-RU" sz="1200" b="0" i="0" u="none" strike="noStrike" kern="1200" baseline="0" dirty="0" err="1" smtClean="0">
                <a:solidFill>
                  <a:schemeClr val="tx1"/>
                </a:solidFill>
                <a:latin typeface="+mn-lt"/>
                <a:ea typeface="+mn-ea"/>
                <a:cs typeface="+mn-cs"/>
              </a:rPr>
              <a:t>преглед</a:t>
            </a:r>
            <a:r>
              <a:rPr lang="ru-RU" sz="1200" b="0" i="0" u="none" strike="noStrike" kern="1200" baseline="0" dirty="0" smtClean="0">
                <a:solidFill>
                  <a:schemeClr val="tx1"/>
                </a:solidFill>
                <a:latin typeface="+mn-lt"/>
                <a:ea typeface="+mn-ea"/>
                <a:cs typeface="+mn-cs"/>
              </a:rPr>
              <a:t> и анализ на </a:t>
            </a:r>
            <a:r>
              <a:rPr lang="ru-RU" sz="1200" b="0" i="0" u="none" strike="noStrike" kern="1200" baseline="0" dirty="0" err="1" smtClean="0">
                <a:solidFill>
                  <a:schemeClr val="tx1"/>
                </a:solidFill>
                <a:latin typeface="+mn-lt"/>
                <a:ea typeface="+mn-ea"/>
                <a:cs typeface="+mn-cs"/>
              </a:rPr>
              <a:t>националния</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сграден</a:t>
            </a:r>
            <a:r>
              <a:rPr lang="ru-RU" sz="1200" b="0" i="0" u="none" strike="noStrike" kern="1200" baseline="0" dirty="0" smtClean="0">
                <a:solidFill>
                  <a:schemeClr val="tx1"/>
                </a:solidFill>
                <a:latin typeface="+mn-lt"/>
                <a:ea typeface="+mn-ea"/>
                <a:cs typeface="+mn-cs"/>
              </a:rPr>
              <a:t> фонд, </a:t>
            </a:r>
          </a:p>
          <a:p>
            <a:pPr marL="171450" indent="-171450">
              <a:buFont typeface="Arial" pitchFamily="34" charset="0"/>
              <a:buChar char="•"/>
            </a:pPr>
            <a:r>
              <a:rPr lang="ru-RU" sz="1200" b="0" i="0" u="none" strike="noStrike" kern="1200" baseline="0" dirty="0" err="1" smtClean="0">
                <a:solidFill>
                  <a:schemeClr val="tx1"/>
                </a:solidFill>
                <a:latin typeface="+mn-lt"/>
                <a:ea typeface="+mn-ea"/>
                <a:cs typeface="+mn-cs"/>
              </a:rPr>
              <a:t>определяне</a:t>
            </a:r>
            <a:r>
              <a:rPr lang="ru-RU" sz="1200" b="0" i="0" u="none" strike="noStrike" kern="1200" baseline="0" dirty="0" smtClean="0">
                <a:solidFill>
                  <a:schemeClr val="tx1"/>
                </a:solidFill>
                <a:latin typeface="+mn-lt"/>
                <a:ea typeface="+mn-ea"/>
                <a:cs typeface="+mn-cs"/>
              </a:rPr>
              <a:t> на </a:t>
            </a:r>
            <a:r>
              <a:rPr lang="ru-RU" sz="1200" b="0" i="0" u="none" strike="noStrike" kern="1200" baseline="0" dirty="0" err="1" smtClean="0">
                <a:solidFill>
                  <a:schemeClr val="tx1"/>
                </a:solidFill>
                <a:latin typeface="+mn-lt"/>
                <a:ea typeface="+mn-ea"/>
                <a:cs typeface="+mn-cs"/>
              </a:rPr>
              <a:t>разходно</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ефективни</a:t>
            </a:r>
            <a:r>
              <a:rPr lang="ru-RU" sz="1200" b="0" i="0" u="none" strike="noStrike" kern="1200" baseline="0" dirty="0" smtClean="0">
                <a:solidFill>
                  <a:schemeClr val="tx1"/>
                </a:solidFill>
                <a:latin typeface="+mn-lt"/>
                <a:ea typeface="+mn-ea"/>
                <a:cs typeface="+mn-cs"/>
              </a:rPr>
              <a:t> подходи за </a:t>
            </a:r>
            <a:r>
              <a:rPr lang="ru-RU" sz="1200" b="0" i="0" u="none" strike="noStrike" kern="1200" baseline="0" dirty="0" err="1" smtClean="0">
                <a:solidFill>
                  <a:schemeClr val="tx1"/>
                </a:solidFill>
                <a:latin typeface="+mn-lt"/>
                <a:ea typeface="+mn-ea"/>
                <a:cs typeface="+mn-cs"/>
              </a:rPr>
              <a:t>саниране</a:t>
            </a:r>
            <a:r>
              <a:rPr lang="ru-RU" sz="1200" b="0" i="0" u="none" strike="noStrike" kern="1200" baseline="0" dirty="0" smtClean="0">
                <a:solidFill>
                  <a:schemeClr val="tx1"/>
                </a:solidFill>
                <a:latin typeface="+mn-lt"/>
                <a:ea typeface="+mn-ea"/>
                <a:cs typeface="+mn-cs"/>
              </a:rPr>
              <a:t>, т.е. </a:t>
            </a:r>
            <a:r>
              <a:rPr lang="ru-RU" sz="1200" b="0" i="0" u="none" strike="noStrike" kern="1200" baseline="0" dirty="0" err="1" smtClean="0">
                <a:solidFill>
                  <a:schemeClr val="tx1"/>
                </a:solidFill>
                <a:latin typeface="+mn-lt"/>
                <a:ea typeface="+mn-ea"/>
                <a:cs typeface="+mn-cs"/>
              </a:rPr>
              <a:t>икономически</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обосновани</a:t>
            </a:r>
            <a:endParaRPr lang="ru-RU" sz="1200" b="0" i="0" u="none" strike="noStrike" kern="1200" baseline="0" dirty="0" smtClean="0">
              <a:solidFill>
                <a:schemeClr val="tx1"/>
              </a:solidFill>
              <a:latin typeface="+mn-lt"/>
              <a:ea typeface="+mn-ea"/>
              <a:cs typeface="+mn-cs"/>
            </a:endParaRPr>
          </a:p>
          <a:p>
            <a:pPr marL="171450" indent="-171450">
              <a:buFont typeface="Arial" pitchFamily="34" charset="0"/>
              <a:buChar char="•"/>
            </a:pPr>
            <a:r>
              <a:rPr lang="ru-RU" sz="1200" b="0" i="0" u="none" strike="noStrike" kern="1200" baseline="0" dirty="0" smtClean="0">
                <a:solidFill>
                  <a:schemeClr val="tx1"/>
                </a:solidFill>
                <a:latin typeface="+mn-lt"/>
                <a:ea typeface="+mn-ea"/>
                <a:cs typeface="+mn-cs"/>
              </a:rPr>
              <a:t>политики и мерки за </a:t>
            </a:r>
            <a:r>
              <a:rPr lang="ru-RU" sz="1200" b="0" i="0" u="none" strike="noStrike" kern="1200" baseline="0" dirty="0" err="1" smtClean="0">
                <a:solidFill>
                  <a:schemeClr val="tx1"/>
                </a:solidFill>
                <a:latin typeface="+mn-lt"/>
                <a:ea typeface="+mn-ea"/>
                <a:cs typeface="+mn-cs"/>
              </a:rPr>
              <a:t>насърчаване</a:t>
            </a:r>
            <a:r>
              <a:rPr lang="ru-RU" sz="1200" b="0" i="0" u="none" strike="noStrike" kern="1200" baseline="0" dirty="0" smtClean="0">
                <a:solidFill>
                  <a:schemeClr val="tx1"/>
                </a:solidFill>
                <a:latin typeface="+mn-lt"/>
                <a:ea typeface="+mn-ea"/>
                <a:cs typeface="+mn-cs"/>
              </a:rPr>
              <a:t> на </a:t>
            </a:r>
            <a:r>
              <a:rPr lang="ru-RU" sz="1200" b="0" i="0" u="none" strike="noStrike" kern="1200" baseline="0" dirty="0" err="1" smtClean="0">
                <a:solidFill>
                  <a:schemeClr val="tx1"/>
                </a:solidFill>
                <a:latin typeface="+mn-lt"/>
                <a:ea typeface="+mn-ea"/>
                <a:cs typeface="+mn-cs"/>
              </a:rPr>
              <a:t>разходно</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ефективно</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саниране</a:t>
            </a:r>
            <a:r>
              <a:rPr lang="ru-RU" sz="1200" b="0" i="0" u="none" strike="noStrike" kern="1200" baseline="0" dirty="0" smtClean="0">
                <a:solidFill>
                  <a:schemeClr val="tx1"/>
                </a:solidFill>
                <a:latin typeface="+mn-lt"/>
                <a:ea typeface="+mn-ea"/>
                <a:cs typeface="+mn-cs"/>
              </a:rPr>
              <a:t> на </a:t>
            </a:r>
            <a:r>
              <a:rPr lang="ru-RU" sz="1200" b="0" i="0" u="none" strike="noStrike" kern="1200" baseline="0" dirty="0" err="1" smtClean="0">
                <a:solidFill>
                  <a:schemeClr val="tx1"/>
                </a:solidFill>
                <a:latin typeface="+mn-lt"/>
                <a:ea typeface="+mn-ea"/>
                <a:cs typeface="+mn-cs"/>
              </a:rPr>
              <a:t>сгради</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включително</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поетапно</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саниране</a:t>
            </a:r>
            <a:r>
              <a:rPr lang="ru-RU" sz="1200" b="0" i="0" u="none" strike="noStrike" kern="1200" baseline="0" dirty="0" smtClean="0">
                <a:solidFill>
                  <a:schemeClr val="tx1"/>
                </a:solidFill>
                <a:latin typeface="+mn-lt"/>
                <a:ea typeface="+mn-ea"/>
                <a:cs typeface="+mn-cs"/>
              </a:rPr>
              <a:t>; </a:t>
            </a:r>
          </a:p>
          <a:p>
            <a:pPr marL="171450" indent="-171450">
              <a:buFont typeface="Arial" pitchFamily="34" charset="0"/>
              <a:buChar char="•"/>
            </a:pPr>
            <a:r>
              <a:rPr lang="ru-RU" sz="1200" b="0" i="0" u="none" strike="noStrike" kern="1200" baseline="0" dirty="0" err="1" smtClean="0">
                <a:solidFill>
                  <a:schemeClr val="tx1"/>
                </a:solidFill>
                <a:latin typeface="+mn-lt"/>
                <a:ea typeface="+mn-ea"/>
                <a:cs typeface="+mn-cs"/>
              </a:rPr>
              <a:t>ориентирана</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към</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бъдещето</a:t>
            </a:r>
            <a:r>
              <a:rPr lang="ru-RU" sz="1200" b="0" i="0" u="none" strike="noStrike" kern="1200" baseline="0" dirty="0" smtClean="0">
                <a:solidFill>
                  <a:schemeClr val="tx1"/>
                </a:solidFill>
                <a:latin typeface="+mn-lt"/>
                <a:ea typeface="+mn-ea"/>
                <a:cs typeface="+mn-cs"/>
              </a:rPr>
              <a:t> перспектива за </a:t>
            </a:r>
            <a:r>
              <a:rPr lang="ru-RU" sz="1200" b="0" i="0" u="none" strike="noStrike" kern="1200" baseline="0" dirty="0" err="1" smtClean="0">
                <a:solidFill>
                  <a:schemeClr val="tx1"/>
                </a:solidFill>
                <a:latin typeface="+mn-lt"/>
                <a:ea typeface="+mn-ea"/>
                <a:cs typeface="+mn-cs"/>
              </a:rPr>
              <a:t>насочване</a:t>
            </a:r>
            <a:r>
              <a:rPr lang="ru-RU" sz="1200" b="0" i="0" u="none" strike="noStrike" kern="1200" baseline="0" dirty="0" smtClean="0">
                <a:solidFill>
                  <a:schemeClr val="tx1"/>
                </a:solidFill>
                <a:latin typeface="+mn-lt"/>
                <a:ea typeface="+mn-ea"/>
                <a:cs typeface="+mn-cs"/>
              </a:rPr>
              <a:t> на </a:t>
            </a:r>
            <a:r>
              <a:rPr lang="ru-RU" sz="1200" b="0" i="0" u="none" strike="noStrike" kern="1200" baseline="0" dirty="0" err="1" smtClean="0">
                <a:solidFill>
                  <a:schemeClr val="tx1"/>
                </a:solidFill>
                <a:latin typeface="+mn-lt"/>
                <a:ea typeface="+mn-ea"/>
                <a:cs typeface="+mn-cs"/>
              </a:rPr>
              <a:t>инвестиционните</a:t>
            </a:r>
            <a:r>
              <a:rPr lang="ru-RU" sz="1200" b="0" i="0" u="none" strike="noStrike" kern="1200" baseline="0" dirty="0" smtClean="0">
                <a:solidFill>
                  <a:schemeClr val="tx1"/>
                </a:solidFill>
                <a:latin typeface="+mn-lt"/>
                <a:ea typeface="+mn-ea"/>
                <a:cs typeface="+mn-cs"/>
              </a:rPr>
              <a:t> решения на </a:t>
            </a:r>
            <a:r>
              <a:rPr lang="ru-RU" sz="1200" b="0" i="0" u="none" strike="noStrike" kern="1200" baseline="0" dirty="0" err="1" smtClean="0">
                <a:solidFill>
                  <a:schemeClr val="tx1"/>
                </a:solidFill>
                <a:latin typeface="+mn-lt"/>
                <a:ea typeface="+mn-ea"/>
                <a:cs typeface="+mn-cs"/>
              </a:rPr>
              <a:t>частни</a:t>
            </a:r>
            <a:r>
              <a:rPr lang="ru-RU" sz="1200" b="0" i="0" u="none" strike="noStrike" kern="1200" baseline="0" dirty="0" smtClean="0">
                <a:solidFill>
                  <a:schemeClr val="tx1"/>
                </a:solidFill>
                <a:latin typeface="+mn-lt"/>
                <a:ea typeface="+mn-ea"/>
                <a:cs typeface="+mn-cs"/>
              </a:rPr>
              <a:t> лица, </a:t>
            </a:r>
            <a:r>
              <a:rPr lang="ru-RU" sz="1200" b="0" i="0" u="none" strike="noStrike" kern="1200" baseline="0" dirty="0" err="1" smtClean="0">
                <a:solidFill>
                  <a:schemeClr val="tx1"/>
                </a:solidFill>
                <a:latin typeface="+mn-lt"/>
                <a:ea typeface="+mn-ea"/>
                <a:cs typeface="+mn-cs"/>
              </a:rPr>
              <a:t>строителна</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промишленост</a:t>
            </a:r>
            <a:r>
              <a:rPr lang="ru-RU" sz="1200" b="0" i="0" u="none" strike="noStrike" kern="1200" baseline="0" dirty="0" smtClean="0">
                <a:solidFill>
                  <a:schemeClr val="tx1"/>
                </a:solidFill>
                <a:latin typeface="+mn-lt"/>
                <a:ea typeface="+mn-ea"/>
                <a:cs typeface="+mn-cs"/>
              </a:rPr>
              <a:t> и </a:t>
            </a:r>
            <a:r>
              <a:rPr lang="ru-RU" sz="1200" b="0" i="0" u="none" strike="noStrike" kern="1200" baseline="0" dirty="0" err="1" smtClean="0">
                <a:solidFill>
                  <a:schemeClr val="tx1"/>
                </a:solidFill>
                <a:latin typeface="+mn-lt"/>
                <a:ea typeface="+mn-ea"/>
                <a:cs typeface="+mn-cs"/>
              </a:rPr>
              <a:t>финансовите</a:t>
            </a:r>
            <a:r>
              <a:rPr lang="ru-RU" sz="1200" b="0" i="0" u="none" strike="noStrike" kern="1200" baseline="0" dirty="0" smtClean="0">
                <a:solidFill>
                  <a:schemeClr val="tx1"/>
                </a:solidFill>
                <a:latin typeface="+mn-lt"/>
                <a:ea typeface="+mn-ea"/>
                <a:cs typeface="+mn-cs"/>
              </a:rPr>
              <a:t> институции; - </a:t>
            </a:r>
            <a:r>
              <a:rPr lang="ru-RU" sz="1200" b="0" i="0" u="none" strike="noStrike" kern="1200" baseline="0" dirty="0" err="1" smtClean="0">
                <a:solidFill>
                  <a:schemeClr val="tx1"/>
                </a:solidFill>
                <a:latin typeface="+mn-lt"/>
                <a:ea typeface="+mn-ea"/>
                <a:cs typeface="+mn-cs"/>
              </a:rPr>
              <a:t>включване</a:t>
            </a:r>
            <a:r>
              <a:rPr lang="ru-RU" sz="1200" b="0" i="0" u="none" strike="noStrike" kern="1200" baseline="0" dirty="0" smtClean="0">
                <a:solidFill>
                  <a:schemeClr val="tx1"/>
                </a:solidFill>
                <a:latin typeface="+mn-lt"/>
                <a:ea typeface="+mn-ea"/>
                <a:cs typeface="+mn-cs"/>
              </a:rPr>
              <a:t> на бизнеса и </a:t>
            </a:r>
            <a:r>
              <a:rPr lang="ru-RU" sz="1200" b="0" i="0" u="none" strike="noStrike" kern="1200" baseline="0" dirty="0" err="1" smtClean="0">
                <a:solidFill>
                  <a:schemeClr val="tx1"/>
                </a:solidFill>
                <a:latin typeface="+mn-lt"/>
                <a:ea typeface="+mn-ea"/>
                <a:cs typeface="+mn-cs"/>
              </a:rPr>
              <a:t>населението</a:t>
            </a:r>
            <a:r>
              <a:rPr lang="ru-RU" sz="1200" b="0" i="0" u="none" strike="noStrike" kern="1200" baseline="0" dirty="0" smtClean="0">
                <a:solidFill>
                  <a:schemeClr val="tx1"/>
                </a:solidFill>
                <a:latin typeface="+mn-lt"/>
                <a:ea typeface="+mn-ea"/>
                <a:cs typeface="+mn-cs"/>
              </a:rPr>
              <a:t> с финансово участие</a:t>
            </a:r>
          </a:p>
          <a:p>
            <a:pPr marL="171450" indent="-171450">
              <a:buFont typeface="Arial" pitchFamily="34" charset="0"/>
              <a:buChar char="•"/>
            </a:pPr>
            <a:r>
              <a:rPr lang="ru-RU" sz="1200" b="0" i="0" u="none" strike="noStrike" kern="1200" baseline="0" dirty="0" smtClean="0">
                <a:solidFill>
                  <a:schemeClr val="tx1"/>
                </a:solidFill>
                <a:latin typeface="+mn-lt"/>
                <a:ea typeface="+mn-ea"/>
                <a:cs typeface="+mn-cs"/>
              </a:rPr>
              <a:t>основана на </a:t>
            </a:r>
            <a:r>
              <a:rPr lang="ru-RU" sz="1200" b="0" i="0" u="none" strike="noStrike" kern="1200" baseline="0" dirty="0" err="1" smtClean="0">
                <a:solidFill>
                  <a:schemeClr val="tx1"/>
                </a:solidFill>
                <a:latin typeface="+mn-lt"/>
                <a:ea typeface="+mn-ea"/>
                <a:cs typeface="+mn-cs"/>
              </a:rPr>
              <a:t>факти</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преценка</a:t>
            </a:r>
            <a:r>
              <a:rPr lang="ru-RU" sz="1200" b="0" i="0" u="none" strike="noStrike" kern="1200" baseline="0" dirty="0" smtClean="0">
                <a:solidFill>
                  <a:schemeClr val="tx1"/>
                </a:solidFill>
                <a:latin typeface="+mn-lt"/>
                <a:ea typeface="+mn-ea"/>
                <a:cs typeface="+mn-cs"/>
              </a:rPr>
              <a:t> за </a:t>
            </a:r>
            <a:r>
              <a:rPr lang="ru-RU" sz="1200" b="0" i="0" u="none" strike="noStrike" kern="1200" baseline="0" dirty="0" err="1" smtClean="0">
                <a:solidFill>
                  <a:schemeClr val="tx1"/>
                </a:solidFill>
                <a:latin typeface="+mn-lt"/>
                <a:ea typeface="+mn-ea"/>
                <a:cs typeface="+mn-cs"/>
              </a:rPr>
              <a:t>очакваните</a:t>
            </a:r>
            <a:r>
              <a:rPr lang="ru-RU" sz="1200" b="0" i="0" u="none" strike="noStrike" kern="1200" baseline="0" dirty="0" smtClean="0">
                <a:solidFill>
                  <a:schemeClr val="tx1"/>
                </a:solidFill>
                <a:latin typeface="+mn-lt"/>
                <a:ea typeface="+mn-ea"/>
                <a:cs typeface="+mn-cs"/>
              </a:rPr>
              <a:t> </a:t>
            </a:r>
            <a:r>
              <a:rPr lang="ru-RU" sz="1200" b="0" i="0" u="none" strike="noStrike" kern="1200" baseline="0" dirty="0" err="1" smtClean="0">
                <a:solidFill>
                  <a:schemeClr val="tx1"/>
                </a:solidFill>
                <a:latin typeface="+mn-lt"/>
                <a:ea typeface="+mn-ea"/>
                <a:cs typeface="+mn-cs"/>
              </a:rPr>
              <a:t>икономии</a:t>
            </a:r>
            <a:r>
              <a:rPr lang="ru-RU" sz="1200" b="0" i="0" u="none" strike="noStrike" kern="1200" baseline="0" dirty="0" smtClean="0">
                <a:solidFill>
                  <a:schemeClr val="tx1"/>
                </a:solidFill>
                <a:latin typeface="+mn-lt"/>
                <a:ea typeface="+mn-ea"/>
                <a:cs typeface="+mn-cs"/>
              </a:rPr>
              <a:t> – на база </a:t>
            </a:r>
            <a:r>
              <a:rPr lang="ru-RU" sz="1200" b="1" i="0" u="none" strike="noStrike" kern="1200" baseline="0" dirty="0" smtClean="0">
                <a:solidFill>
                  <a:schemeClr val="tx1"/>
                </a:solidFill>
                <a:latin typeface="+mn-lt"/>
                <a:ea typeface="+mn-ea"/>
                <a:cs typeface="+mn-cs"/>
              </a:rPr>
              <a:t>мониторинг и технико-</a:t>
            </a:r>
            <a:r>
              <a:rPr lang="ru-RU" sz="1200" b="1" i="0" u="none" strike="noStrike" kern="1200" baseline="0" dirty="0" err="1" smtClean="0">
                <a:solidFill>
                  <a:schemeClr val="tx1"/>
                </a:solidFill>
                <a:latin typeface="+mn-lt"/>
                <a:ea typeface="+mn-ea"/>
                <a:cs typeface="+mn-cs"/>
              </a:rPr>
              <a:t>икономически</a:t>
            </a:r>
            <a:r>
              <a:rPr lang="ru-RU" sz="1200" b="1" i="0" u="none" strike="noStrike" kern="1200" baseline="0" dirty="0" smtClean="0">
                <a:solidFill>
                  <a:schemeClr val="tx1"/>
                </a:solidFill>
                <a:latin typeface="+mn-lt"/>
                <a:ea typeface="+mn-ea"/>
                <a:cs typeface="+mn-cs"/>
              </a:rPr>
              <a:t> </a:t>
            </a:r>
            <a:r>
              <a:rPr lang="ru-RU" sz="1200" b="1" i="0" u="none" strike="noStrike" kern="1200" baseline="0" dirty="0" err="1" smtClean="0">
                <a:solidFill>
                  <a:schemeClr val="tx1"/>
                </a:solidFill>
                <a:latin typeface="+mn-lt"/>
                <a:ea typeface="+mn-ea"/>
                <a:cs typeface="+mn-cs"/>
              </a:rPr>
              <a:t>изчисления</a:t>
            </a:r>
            <a:r>
              <a:rPr lang="ru-RU" sz="1200" b="0" i="0" u="none" strike="noStrike" kern="1200" baseline="0" dirty="0" smtClean="0">
                <a:solidFill>
                  <a:schemeClr val="tx1"/>
                </a:solidFill>
                <a:latin typeface="+mn-lt"/>
                <a:ea typeface="+mn-ea"/>
                <a:cs typeface="+mn-cs"/>
              </a:rPr>
              <a:t>.</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4</a:t>
            </a:fld>
            <a:endParaRPr lang="bg-BG" sz="1200">
              <a:solidFill>
                <a:prstClr val="black"/>
              </a:solidFill>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bg-BG" dirty="0" smtClean="0">
                <a:solidFill>
                  <a:srgbClr val="1F497D"/>
                </a:solidFill>
                <a:latin typeface="Verdana" charset="0"/>
              </a:rPr>
              <a:t>Оценка на това как страните членки на ЕС се справят със разработването на стратегиите си прави Съвместният Изследователски център към Европейската</a:t>
            </a:r>
            <a:r>
              <a:rPr lang="bg-BG" baseline="0" dirty="0" smtClean="0">
                <a:solidFill>
                  <a:srgbClr val="1F497D"/>
                </a:solidFill>
                <a:latin typeface="Verdana" charset="0"/>
              </a:rPr>
              <a:t> комисия.</a:t>
            </a:r>
            <a:endParaRPr lang="bg-BG" dirty="0" smtClean="0">
              <a:solidFill>
                <a:srgbClr val="1F497D"/>
              </a:solidFill>
              <a:latin typeface="Verdana" charset="0"/>
            </a:endParaRPr>
          </a:p>
          <a:p>
            <a:pPr eaLnBrk="1" hangingPunct="1">
              <a:spcBef>
                <a:spcPct val="0"/>
              </a:spcBef>
            </a:pPr>
            <a:endParaRPr lang="bg-BG" dirty="0" smtClean="0">
              <a:solidFill>
                <a:srgbClr val="1F497D"/>
              </a:solidFill>
              <a:latin typeface="Verdana" charset="0"/>
            </a:endParaRPr>
          </a:p>
          <a:p>
            <a:pPr eaLnBrk="1" hangingPunct="1">
              <a:spcBef>
                <a:spcPct val="0"/>
              </a:spcBef>
            </a:pPr>
            <a:r>
              <a:rPr lang="en-US" dirty="0" smtClean="0">
                <a:solidFill>
                  <a:srgbClr val="1F497D"/>
                </a:solidFill>
                <a:latin typeface="Verdana" charset="0"/>
              </a:rPr>
              <a:t>JRC -</a:t>
            </a:r>
            <a:endParaRPr lang="en-US" dirty="0" smtClean="0">
              <a:solidFill>
                <a:srgbClr val="1F497D"/>
              </a:solidFill>
              <a:effectLst/>
              <a:latin typeface="Verdana" charset="0"/>
            </a:endParaRPr>
          </a:p>
          <a:p>
            <a:pPr eaLnBrk="1" hangingPunct="1">
              <a:spcBef>
                <a:spcPct val="0"/>
              </a:spcBef>
            </a:pPr>
            <a:r>
              <a:rPr lang="en-US" sz="1200" kern="1200" dirty="0" smtClean="0">
                <a:solidFill>
                  <a:schemeClr val="tx1"/>
                </a:solidFill>
                <a:effectLst/>
                <a:latin typeface="+mn-lt"/>
                <a:ea typeface="+mn-ea"/>
                <a:cs typeface="+mn-cs"/>
              </a:rPr>
              <a:t>The Joint Research Centre (JRC) is the European Commission's science and knowledge service which employs scientists to carry out research in order to provide independent scientific advice and support to EU policy.</a:t>
            </a:r>
          </a:p>
          <a:p>
            <a:pPr eaLnBrk="1" hangingPunct="1">
              <a:spcBef>
                <a:spcPct val="0"/>
              </a:spcBef>
            </a:pPr>
            <a:endParaRPr lang="en-US" sz="1200" kern="1200" dirty="0" smtClean="0">
              <a:solidFill>
                <a:schemeClr val="tx1"/>
              </a:solidFill>
              <a:effectLst/>
              <a:latin typeface="+mn-lt"/>
              <a:ea typeface="+mn-ea"/>
              <a:cs typeface="+mn-cs"/>
            </a:endParaRPr>
          </a:p>
          <a:p>
            <a:pPr eaLnBrk="1" hangingPunct="1">
              <a:spcBef>
                <a:spcPct val="0"/>
              </a:spcBef>
            </a:pPr>
            <a:r>
              <a:rPr lang="bg-BG" sz="1200" kern="1200" dirty="0" smtClean="0">
                <a:solidFill>
                  <a:schemeClr val="tx1"/>
                </a:solidFill>
                <a:effectLst/>
                <a:latin typeface="+mn-lt"/>
                <a:ea typeface="+mn-ea"/>
                <a:cs typeface="+mn-cs"/>
              </a:rPr>
              <a:t>Втори</a:t>
            </a:r>
            <a:r>
              <a:rPr lang="bg-BG" sz="1200" kern="1200" baseline="0" dirty="0" smtClean="0">
                <a:solidFill>
                  <a:schemeClr val="tx1"/>
                </a:solidFill>
                <a:effectLst/>
                <a:latin typeface="+mn-lt"/>
                <a:ea typeface="+mn-ea"/>
                <a:cs typeface="+mn-cs"/>
              </a:rPr>
              <a:t> </a:t>
            </a:r>
            <a:r>
              <a:rPr lang="bg-BG" sz="1200" kern="1200" baseline="0" dirty="0" err="1" smtClean="0">
                <a:solidFill>
                  <a:schemeClr val="tx1"/>
                </a:solidFill>
                <a:effectLst/>
                <a:latin typeface="+mn-lt"/>
                <a:ea typeface="+mn-ea"/>
                <a:cs typeface="+mn-cs"/>
              </a:rPr>
              <a:t>булет</a:t>
            </a:r>
            <a:r>
              <a:rPr lang="bg-BG" sz="1200" kern="1200" baseline="0" dirty="0" smtClean="0">
                <a:solidFill>
                  <a:schemeClr val="tx1"/>
                </a:solidFill>
                <a:effectLst/>
                <a:latin typeface="+mn-lt"/>
                <a:ea typeface="+mn-ea"/>
                <a:cs typeface="+mn-cs"/>
              </a:rPr>
              <a:t> – за да не отговарят на основните изисквания поне 2 от посочените в чл. 4 изисквания не са на ниво</a:t>
            </a:r>
            <a:endParaRPr lang="bg-BG" dirty="0">
              <a:solidFill>
                <a:srgbClr val="1F497D"/>
              </a:solidFill>
              <a:latin typeface="Verdana"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5</a:t>
            </a:fld>
            <a:endParaRPr lang="bg-BG" sz="1200">
              <a:solidFill>
                <a:prstClr val="black"/>
              </a:solidFill>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bg-BG" sz="1200" b="0" i="0" u="none" strike="noStrike" kern="1200" baseline="0" dirty="0" smtClean="0">
                <a:solidFill>
                  <a:schemeClr val="tx1"/>
                </a:solidFill>
                <a:latin typeface="+mn-lt"/>
                <a:ea typeface="+mn-ea"/>
                <a:cs typeface="+mn-cs"/>
              </a:rPr>
              <a:t>И какво казва </a:t>
            </a:r>
            <a:r>
              <a:rPr lang="en-US" sz="1200" b="0" i="0" u="none" strike="noStrike" kern="1200" baseline="0" dirty="0" smtClean="0">
                <a:solidFill>
                  <a:schemeClr val="tx1"/>
                </a:solidFill>
                <a:latin typeface="+mn-lt"/>
                <a:ea typeface="+mn-ea"/>
                <a:cs typeface="+mn-cs"/>
              </a:rPr>
              <a:t>JRC</a:t>
            </a:r>
            <a:endParaRPr lang="bg-BG" sz="1200" b="0" i="0" u="none" strike="noStrike" kern="1200" baseline="0" dirty="0" smtClean="0">
              <a:solidFill>
                <a:schemeClr val="tx1"/>
              </a:solidFill>
              <a:latin typeface="+mn-lt"/>
              <a:ea typeface="+mn-ea"/>
              <a:cs typeface="+mn-cs"/>
            </a:endParaRPr>
          </a:p>
          <a:p>
            <a:r>
              <a:rPr lang="bg-BG" sz="1200" b="0" i="0" u="none" strike="noStrike" kern="1200" baseline="0" dirty="0" smtClean="0">
                <a:solidFill>
                  <a:schemeClr val="tx1"/>
                </a:solidFill>
                <a:latin typeface="+mn-lt"/>
                <a:ea typeface="+mn-ea"/>
                <a:cs typeface="+mn-cs"/>
              </a:rPr>
              <a:t>Меко преведена е че има недостатъци</a:t>
            </a:r>
          </a:p>
          <a:p>
            <a:endParaRPr lang="bg-BG" sz="1200" b="0" i="0" u="none" strike="noStrike" kern="1200" baseline="0" dirty="0" smtClean="0">
              <a:solidFill>
                <a:schemeClr val="tx1"/>
              </a:solidFill>
              <a:latin typeface="+mn-lt"/>
              <a:ea typeface="+mn-ea"/>
              <a:cs typeface="+mn-cs"/>
            </a:endParaRPr>
          </a:p>
          <a:p>
            <a:r>
              <a:rPr lang="bg-BG" sz="1200" b="0" i="0" u="none" strike="noStrike" kern="1200" baseline="0" dirty="0" smtClean="0">
                <a:solidFill>
                  <a:schemeClr val="tx1"/>
                </a:solidFill>
                <a:latin typeface="+mn-lt"/>
                <a:ea typeface="+mn-ea"/>
                <a:cs typeface="+mn-cs"/>
              </a:rPr>
              <a:t>Липсва дълбокото обновяване</a:t>
            </a:r>
          </a:p>
          <a:p>
            <a:endParaRPr lang="bg-BG" sz="1200" b="0" i="0" u="none" strike="noStrike" kern="1200" baseline="0" dirty="0" smtClean="0">
              <a:solidFill>
                <a:schemeClr val="tx1"/>
              </a:solidFill>
              <a:latin typeface="+mn-lt"/>
              <a:ea typeface="+mn-ea"/>
              <a:cs typeface="+mn-cs"/>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6</a:t>
            </a:fld>
            <a:endParaRPr lang="bg-BG" sz="1200">
              <a:solidFill>
                <a:prstClr val="black"/>
              </a:solidFill>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bg-BG" dirty="0" smtClean="0">
                <a:solidFill>
                  <a:srgbClr val="1F497D"/>
                </a:solidFill>
                <a:latin typeface="Verdana" charset="0"/>
              </a:rPr>
              <a:t>Този и следващия слайд представят становището на </a:t>
            </a:r>
            <a:r>
              <a:rPr lang="en-US" dirty="0" smtClean="0">
                <a:solidFill>
                  <a:srgbClr val="1F497D"/>
                </a:solidFill>
                <a:latin typeface="Verdana" charset="0"/>
              </a:rPr>
              <a:t>JRC</a:t>
            </a:r>
            <a:r>
              <a:rPr lang="en-US" baseline="0" dirty="0" smtClean="0">
                <a:solidFill>
                  <a:srgbClr val="1F497D"/>
                </a:solidFill>
                <a:latin typeface="Verdana" charset="0"/>
              </a:rPr>
              <a:t> </a:t>
            </a:r>
            <a:r>
              <a:rPr lang="bg-BG" baseline="0" dirty="0" smtClean="0">
                <a:solidFill>
                  <a:srgbClr val="1F497D"/>
                </a:solidFill>
                <a:latin typeface="Verdana" charset="0"/>
              </a:rPr>
              <a:t>за България в детайли на база на които е предходния слайд.</a:t>
            </a:r>
          </a:p>
          <a:p>
            <a:pPr eaLnBrk="1" hangingPunct="1">
              <a:spcBef>
                <a:spcPct val="0"/>
              </a:spcBef>
            </a:pPr>
            <a:r>
              <a:rPr lang="bg-BG" baseline="0" dirty="0" smtClean="0">
                <a:solidFill>
                  <a:srgbClr val="1F497D"/>
                </a:solidFill>
                <a:latin typeface="Verdana" charset="0"/>
              </a:rPr>
              <a:t>Няма да ги показвам и коментирам, но който от участниците има интерес може да си ги прочете.</a:t>
            </a:r>
            <a:endParaRPr lang="bg-BG" dirty="0">
              <a:solidFill>
                <a:srgbClr val="1F497D"/>
              </a:solidFill>
              <a:latin typeface="Verdana"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7</a:t>
            </a:fld>
            <a:endParaRPr lang="bg-BG" sz="1200">
              <a:solidFill>
                <a:prstClr val="black"/>
              </a:solidFill>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bg-BG" dirty="0">
              <a:solidFill>
                <a:srgbClr val="1F497D"/>
              </a:solidFill>
              <a:latin typeface="Verdana"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8</a:t>
            </a:fld>
            <a:endParaRPr lang="bg-BG" sz="1200">
              <a:solidFill>
                <a:prstClr val="black"/>
              </a:solidFill>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bg-BG" dirty="0" smtClean="0">
                <a:solidFill>
                  <a:srgbClr val="1F497D"/>
                </a:solidFill>
                <a:latin typeface="Verdana" charset="0"/>
              </a:rPr>
              <a:t>На радар / </a:t>
            </a:r>
            <a:r>
              <a:rPr lang="bg-BG" dirty="0" err="1" smtClean="0">
                <a:solidFill>
                  <a:srgbClr val="1F497D"/>
                </a:solidFill>
                <a:latin typeface="Verdana" charset="0"/>
              </a:rPr>
              <a:t>спайдър</a:t>
            </a:r>
            <a:r>
              <a:rPr lang="bg-BG" dirty="0" smtClean="0">
                <a:solidFill>
                  <a:srgbClr val="1F497D"/>
                </a:solidFill>
                <a:latin typeface="Verdana" charset="0"/>
              </a:rPr>
              <a:t> диаграма нещата изглеждат така</a:t>
            </a:r>
            <a:endParaRPr lang="bg-BG" dirty="0">
              <a:solidFill>
                <a:srgbClr val="1F497D"/>
              </a:solidFill>
              <a:latin typeface="Verdana"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304DDA-B006-D640-9063-FA90907F7EBF}" type="slidenum">
              <a:rPr lang="bg-BG" sz="1200">
                <a:solidFill>
                  <a:prstClr val="black"/>
                </a:solidFill>
                <a:latin typeface="Calibri" charset="0"/>
              </a:rPr>
              <a:pPr eaLnBrk="1" hangingPunct="1"/>
              <a:t>9</a:t>
            </a:fld>
            <a:endParaRPr lang="bg-BG" sz="1200">
              <a:solidFill>
                <a:prstClr val="black"/>
              </a:solidFill>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77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able and te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915816" y="1628775"/>
            <a:ext cx="5688434" cy="576263"/>
          </a:xfrm>
          <a:prstGeom prst="rect">
            <a:avLst/>
          </a:prstGeom>
        </p:spPr>
        <p:txBody>
          <a:bodyPr/>
          <a:lstStyle/>
          <a:p>
            <a:pPr lvl="0"/>
            <a:r>
              <a:rPr lang="en-US" dirty="0" smtClean="0"/>
              <a:t>Click to edit Master text styles</a:t>
            </a:r>
          </a:p>
        </p:txBody>
      </p:sp>
      <p:sp>
        <p:nvSpPr>
          <p:cNvPr id="4" name="Table Placeholder 3"/>
          <p:cNvSpPr>
            <a:spLocks noGrp="1"/>
          </p:cNvSpPr>
          <p:nvPr>
            <p:ph type="tbl" sz="quarter" idx="12"/>
          </p:nvPr>
        </p:nvSpPr>
        <p:spPr>
          <a:xfrm>
            <a:off x="2916238" y="2420938"/>
            <a:ext cx="5688012" cy="3887787"/>
          </a:xfrm>
          <a:prstGeom prst="rect">
            <a:avLst/>
          </a:prstGeom>
        </p:spPr>
        <p:txBody>
          <a:bodyPr/>
          <a:lstStyle/>
          <a:p>
            <a:endParaRPr lang="en-GB"/>
          </a:p>
        </p:txBody>
      </p:sp>
      <p:sp>
        <p:nvSpPr>
          <p:cNvPr id="3" name="Text Placeholder 2"/>
          <p:cNvSpPr>
            <a:spLocks noGrp="1"/>
          </p:cNvSpPr>
          <p:nvPr>
            <p:ph type="body" sz="quarter" idx="13" hasCustomPrompt="1"/>
          </p:nvPr>
        </p:nvSpPr>
        <p:spPr>
          <a:xfrm>
            <a:off x="250825" y="2420888"/>
            <a:ext cx="2520950" cy="3887837"/>
          </a:xfrm>
          <a:prstGeom prst="rect">
            <a:avLst/>
          </a:prstGeom>
        </p:spPr>
        <p:txBody>
          <a:bodyPr/>
          <a:lstStyle>
            <a:lvl2pPr marL="457200" indent="0">
              <a:buNone/>
              <a:defRPr/>
            </a:lvl2pPr>
          </a:lstStyle>
          <a:p>
            <a:pPr lvl="1"/>
            <a:r>
              <a:rPr lang="en-US" dirty="0" smtClean="0"/>
              <a:t>Second level</a:t>
            </a:r>
          </a:p>
        </p:txBody>
      </p:sp>
    </p:spTree>
    <p:extLst>
      <p:ext uri="{BB962C8B-B14F-4D97-AF65-F5344CB8AC3E}">
        <p14:creationId xmlns:p14="http://schemas.microsoft.com/office/powerpoint/2010/main" val="294535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2771800" y="5229200"/>
            <a:ext cx="5832648" cy="1296144"/>
          </a:xfrm>
          <a:prstGeom prst="rect">
            <a:avLst/>
          </a:prstGeom>
        </p:spPr>
        <p:txBody>
          <a:bodyPr/>
          <a:lstStyle>
            <a:lvl1pPr>
              <a:spcBef>
                <a:spcPts val="0"/>
              </a:spcBef>
              <a:defRPr sz="1600" i="1"/>
            </a:lvl1pPr>
            <a:lvl2pPr>
              <a:spcBef>
                <a:spcPts val="0"/>
              </a:spcBef>
              <a:defRPr lang="en-GB" sz="1600" b="0" i="1" kern="1200" dirty="0" smtClean="0">
                <a:solidFill>
                  <a:srgbClr val="4F81BD">
                    <a:lumMod val="75000"/>
                  </a:srgbClr>
                </a:solidFill>
                <a:latin typeface="+mn-lt"/>
                <a:ea typeface="+mn-ea"/>
                <a:cs typeface="+mn-cs"/>
              </a:defRPr>
            </a:lvl2pPr>
          </a:lstStyle>
          <a:p>
            <a:pPr marL="0" lvl="1" indent="0" algn="l" defTabSz="457200" rtl="0" eaLnBrk="1" latinLnBrk="0" hangingPunct="1">
              <a:spcBef>
                <a:spcPct val="20000"/>
              </a:spcBef>
              <a:buFont typeface="Arial"/>
              <a:buNone/>
            </a:pPr>
            <a:r>
              <a:rPr lang="ru-RU" dirty="0" err="1" smtClean="0"/>
              <a:t>Отговорност</a:t>
            </a:r>
            <a:r>
              <a:rPr lang="ru-RU" dirty="0" smtClean="0"/>
              <a:t> за </a:t>
            </a:r>
            <a:r>
              <a:rPr lang="ru-RU" dirty="0" err="1" smtClean="0"/>
              <a:t>съдържанието</a:t>
            </a:r>
            <a:r>
              <a:rPr lang="ru-RU" dirty="0" smtClean="0"/>
              <a:t> на </a:t>
            </a:r>
            <a:r>
              <a:rPr lang="ru-RU" dirty="0" err="1" smtClean="0"/>
              <a:t>тази</a:t>
            </a:r>
            <a:r>
              <a:rPr lang="ru-RU" dirty="0" smtClean="0"/>
              <a:t> публикация носят </a:t>
            </a:r>
            <a:r>
              <a:rPr lang="ru-RU" dirty="0" err="1" smtClean="0"/>
              <a:t>единствено</a:t>
            </a:r>
            <a:r>
              <a:rPr lang="ru-RU" dirty="0" smtClean="0"/>
              <a:t> и само </a:t>
            </a:r>
            <a:r>
              <a:rPr lang="ru-RU" dirty="0" err="1" smtClean="0"/>
              <a:t>авторите</a:t>
            </a:r>
            <a:r>
              <a:rPr lang="ru-RU" dirty="0" smtClean="0"/>
              <a:t>. </a:t>
            </a:r>
            <a:r>
              <a:rPr lang="ru-RU" dirty="0" err="1" smtClean="0"/>
              <a:t>Тя</a:t>
            </a:r>
            <a:r>
              <a:rPr lang="ru-RU" dirty="0" smtClean="0"/>
              <a:t> не </a:t>
            </a:r>
            <a:r>
              <a:rPr lang="ru-RU" dirty="0" err="1" smtClean="0"/>
              <a:t>отразява</a:t>
            </a:r>
            <a:r>
              <a:rPr lang="ru-RU" dirty="0" smtClean="0"/>
              <a:t> непременно </a:t>
            </a:r>
            <a:r>
              <a:rPr lang="ru-RU" dirty="0" err="1" smtClean="0"/>
              <a:t>мнението</a:t>
            </a:r>
            <a:r>
              <a:rPr lang="ru-RU" dirty="0" smtClean="0"/>
              <a:t> на </a:t>
            </a:r>
            <a:r>
              <a:rPr lang="ru-RU" dirty="0" err="1" smtClean="0"/>
              <a:t>Европейския</a:t>
            </a:r>
            <a:r>
              <a:rPr lang="ru-RU" dirty="0" smtClean="0"/>
              <a:t> </a:t>
            </a:r>
            <a:r>
              <a:rPr lang="ru-RU" dirty="0" err="1" smtClean="0"/>
              <a:t>съюз</a:t>
            </a:r>
            <a:r>
              <a:rPr lang="ru-RU" dirty="0" smtClean="0"/>
              <a:t>. </a:t>
            </a:r>
            <a:r>
              <a:rPr lang="ru-RU" dirty="0" err="1" smtClean="0"/>
              <a:t>Нито</a:t>
            </a:r>
            <a:r>
              <a:rPr lang="ru-RU" dirty="0" smtClean="0"/>
              <a:t> EACI, </a:t>
            </a:r>
            <a:r>
              <a:rPr lang="ru-RU" dirty="0" err="1" smtClean="0"/>
              <a:t>нито</a:t>
            </a:r>
            <a:r>
              <a:rPr lang="ru-RU" dirty="0" smtClean="0"/>
              <a:t> </a:t>
            </a:r>
            <a:r>
              <a:rPr lang="ru-RU" dirty="0" err="1" smtClean="0"/>
              <a:t>Европейската</a:t>
            </a:r>
            <a:r>
              <a:rPr lang="ru-RU" dirty="0" smtClean="0"/>
              <a:t> </a:t>
            </a:r>
            <a:r>
              <a:rPr lang="ru-RU" dirty="0" err="1" smtClean="0"/>
              <a:t>комисия</a:t>
            </a:r>
            <a:r>
              <a:rPr lang="ru-RU" dirty="0" smtClean="0"/>
              <a:t>, носят </a:t>
            </a:r>
            <a:r>
              <a:rPr lang="ru-RU" dirty="0" err="1" smtClean="0"/>
              <a:t>отговорност</a:t>
            </a:r>
            <a:r>
              <a:rPr lang="ru-RU" dirty="0" smtClean="0"/>
              <a:t> за </a:t>
            </a:r>
            <a:r>
              <a:rPr lang="ru-RU" dirty="0" err="1" smtClean="0"/>
              <a:t>използването</a:t>
            </a:r>
            <a:r>
              <a:rPr lang="ru-RU" dirty="0" smtClean="0"/>
              <a:t> на </a:t>
            </a:r>
            <a:r>
              <a:rPr lang="ru-RU" dirty="0" err="1" smtClean="0"/>
              <a:t>съдържащата</a:t>
            </a:r>
            <a:r>
              <a:rPr lang="ru-RU" dirty="0" smtClean="0"/>
              <a:t> се в </a:t>
            </a:r>
            <a:r>
              <a:rPr lang="ru-RU" dirty="0" err="1" smtClean="0"/>
              <a:t>нея</a:t>
            </a:r>
            <a:r>
              <a:rPr lang="ru-RU" dirty="0" smtClean="0"/>
              <a:t> информация.</a:t>
            </a:r>
            <a:endParaRPr lang="en-GB" dirty="0"/>
          </a:p>
        </p:txBody>
      </p:sp>
      <p:sp>
        <p:nvSpPr>
          <p:cNvPr id="4" name="TextBox 3"/>
          <p:cNvSpPr txBox="1"/>
          <p:nvPr userDrawn="1"/>
        </p:nvSpPr>
        <p:spPr>
          <a:xfrm>
            <a:off x="2765656" y="2235180"/>
            <a:ext cx="4816343" cy="584776"/>
          </a:xfrm>
          <a:prstGeom prst="rect">
            <a:avLst/>
          </a:prstGeom>
          <a:noFill/>
        </p:spPr>
        <p:txBody>
          <a:bodyPr wrap="none" rtlCol="0">
            <a:spAutoFit/>
          </a:bodyPr>
          <a:lstStyle/>
          <a:p>
            <a:pPr algn="ctr" defTabSz="457200"/>
            <a:r>
              <a:rPr lang="bg-BG" sz="3200" b="1" dirty="0">
                <a:solidFill>
                  <a:srgbClr val="4F81BD">
                    <a:lumMod val="75000"/>
                  </a:srgbClr>
                </a:solidFill>
              </a:rPr>
              <a:t>Благодаря за вниманието</a:t>
            </a:r>
            <a:endParaRPr lang="en-US" sz="3200" b="1" dirty="0">
              <a:solidFill>
                <a:srgbClr val="4F81BD">
                  <a:lumMod val="75000"/>
                </a:srgbClr>
              </a:solidFill>
            </a:endParaRPr>
          </a:p>
        </p:txBody>
      </p:sp>
      <p:sp>
        <p:nvSpPr>
          <p:cNvPr id="5" name="Text Placeholder 7"/>
          <p:cNvSpPr>
            <a:spLocks noGrp="1"/>
          </p:cNvSpPr>
          <p:nvPr>
            <p:ph type="body" sz="quarter" idx="11" hasCustomPrompt="1"/>
          </p:nvPr>
        </p:nvSpPr>
        <p:spPr>
          <a:xfrm>
            <a:off x="2765656" y="2997200"/>
            <a:ext cx="5838792" cy="2087983"/>
          </a:xfrm>
          <a:prstGeom prst="rect">
            <a:avLst/>
          </a:prstGeom>
        </p:spPr>
        <p:txBody>
          <a:bodyPr/>
          <a:lstStyle>
            <a:lvl1pPr marL="0" algn="l" defTabSz="457200" rtl="0" eaLnBrk="1" latinLnBrk="0" hangingPunct="1">
              <a:defRPr lang="en-US" sz="2800" b="1" kern="1200" dirty="0" smtClean="0">
                <a:solidFill>
                  <a:srgbClr val="4F81BD">
                    <a:lumMod val="75000"/>
                  </a:srgbClr>
                </a:solidFill>
                <a:latin typeface="+mn-lt"/>
                <a:ea typeface="+mn-ea"/>
                <a:cs typeface="+mn-cs"/>
              </a:defRPr>
            </a:lvl1pPr>
            <a:lvl2pPr marL="0" indent="0" algn="l" defTabSz="457200" rtl="0" eaLnBrk="1" latinLnBrk="0" hangingPunct="1">
              <a:buNone/>
              <a:defRPr lang="en-US" sz="2400" b="1" kern="1200" dirty="0" smtClean="0">
                <a:solidFill>
                  <a:srgbClr val="4F81BD">
                    <a:lumMod val="75000"/>
                  </a:srgbClr>
                </a:solidFill>
                <a:latin typeface="+mn-lt"/>
                <a:ea typeface="+mn-ea"/>
                <a:cs typeface="+mn-cs"/>
              </a:defRPr>
            </a:lvl2pPr>
          </a:lstStyle>
          <a:p>
            <a:pPr lvl="0"/>
            <a:r>
              <a:rPr lang="bg-BG" dirty="0" smtClean="0"/>
              <a:t>Име на лектора/организацията</a:t>
            </a:r>
            <a:endParaRPr lang="en-US" dirty="0" smtClean="0"/>
          </a:p>
          <a:p>
            <a:pPr lvl="1"/>
            <a:r>
              <a:rPr lang="bg-BG" dirty="0" smtClean="0"/>
              <a:t>Данни за контакт</a:t>
            </a:r>
            <a:endParaRPr lang="en-US" dirty="0" smtClean="0"/>
          </a:p>
        </p:txBody>
      </p:sp>
    </p:spTree>
    <p:extLst>
      <p:ext uri="{BB962C8B-B14F-4D97-AF65-F5344CB8AC3E}">
        <p14:creationId xmlns:p14="http://schemas.microsoft.com/office/powerpoint/2010/main" val="1231974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C4F6263-1FE9-434F-B180-6931294B31DC}" type="datetimeFigureOut">
              <a:rPr lang="en-US" smtClean="0"/>
              <a:t>9/18/2016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58DA6AD-8641-6B44-BB5C-503125445593}" type="slidenum">
              <a:rPr lang="en-US" smtClean="0"/>
              <a:t>‹#›</a:t>
            </a:fld>
            <a:endParaRPr lang="en-US"/>
          </a:p>
        </p:txBody>
      </p:sp>
    </p:spTree>
    <p:extLst>
      <p:ext uri="{BB962C8B-B14F-4D97-AF65-F5344CB8AC3E}">
        <p14:creationId xmlns:p14="http://schemas.microsoft.com/office/powerpoint/2010/main" val="2706660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imple te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915816" y="1628775"/>
            <a:ext cx="5688434" cy="576263"/>
          </a:xfrm>
          <a:prstGeom prst="rect">
            <a:avLst/>
          </a:prstGeom>
        </p:spPr>
        <p:txBody>
          <a:bodyPr/>
          <a:lstStyle/>
          <a:p>
            <a:pPr lvl="0"/>
            <a:r>
              <a:rPr lang="en-US" dirty="0" smtClean="0"/>
              <a:t>Click to edit Master text styles</a:t>
            </a:r>
          </a:p>
        </p:txBody>
      </p:sp>
      <p:sp>
        <p:nvSpPr>
          <p:cNvPr id="7" name="Text Placeholder 6"/>
          <p:cNvSpPr>
            <a:spLocks noGrp="1"/>
          </p:cNvSpPr>
          <p:nvPr>
            <p:ph type="body" sz="quarter" idx="12"/>
          </p:nvPr>
        </p:nvSpPr>
        <p:spPr>
          <a:xfrm>
            <a:off x="2916238" y="2420938"/>
            <a:ext cx="5688012" cy="3744912"/>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6682222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text and small text">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915816" y="1628775"/>
            <a:ext cx="5688434" cy="576263"/>
          </a:xfrm>
          <a:prstGeom prst="rect">
            <a:avLst/>
          </a:prstGeom>
        </p:spPr>
        <p:txBody>
          <a:bodyPr/>
          <a:lstStyle/>
          <a:p>
            <a:pPr lvl="0"/>
            <a:r>
              <a:rPr lang="en-US" dirty="0" smtClean="0"/>
              <a:t>Click to edit Master text styles</a:t>
            </a:r>
          </a:p>
        </p:txBody>
      </p:sp>
      <p:sp>
        <p:nvSpPr>
          <p:cNvPr id="7" name="Text Placeholder 6"/>
          <p:cNvSpPr>
            <a:spLocks noGrp="1"/>
          </p:cNvSpPr>
          <p:nvPr>
            <p:ph type="body" sz="quarter" idx="12"/>
          </p:nvPr>
        </p:nvSpPr>
        <p:spPr>
          <a:xfrm>
            <a:off x="2916238" y="2420938"/>
            <a:ext cx="5688012" cy="37449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Text Placeholder 2"/>
          <p:cNvSpPr>
            <a:spLocks noGrp="1"/>
          </p:cNvSpPr>
          <p:nvPr>
            <p:ph type="body" sz="quarter" idx="13" hasCustomPrompt="1"/>
          </p:nvPr>
        </p:nvSpPr>
        <p:spPr>
          <a:xfrm>
            <a:off x="179512" y="2420889"/>
            <a:ext cx="2520826" cy="3744962"/>
          </a:xfrm>
          <a:prstGeom prst="rect">
            <a:avLst/>
          </a:prstGeom>
        </p:spPr>
        <p:txBody>
          <a:bodyPr/>
          <a:lstStyle>
            <a:lvl2pPr marL="457200" indent="0">
              <a:buNone/>
              <a:defRPr/>
            </a:lvl2pPr>
            <a:lvl3pPr marL="914400" indent="0">
              <a:buNone/>
              <a:defRPr/>
            </a:lvl3pPr>
          </a:lstStyle>
          <a:p>
            <a:pPr lvl="1"/>
            <a:r>
              <a:rPr lang="en-US" dirty="0" smtClean="0"/>
              <a:t>Second level</a:t>
            </a:r>
          </a:p>
          <a:p>
            <a:pPr lvl="2"/>
            <a:endParaRPr lang="en-GB" dirty="0"/>
          </a:p>
        </p:txBody>
      </p:sp>
    </p:spTree>
    <p:extLst>
      <p:ext uri="{BB962C8B-B14F-4D97-AF65-F5344CB8AC3E}">
        <p14:creationId xmlns:p14="http://schemas.microsoft.com/office/powerpoint/2010/main" val="3717355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pictures">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915816" y="1628775"/>
            <a:ext cx="5688434" cy="576263"/>
          </a:xfrm>
          <a:prstGeom prst="rect">
            <a:avLst/>
          </a:prstGeom>
        </p:spPr>
        <p:txBody>
          <a:bodyPr/>
          <a:lstStyle/>
          <a:p>
            <a:pPr lvl="0"/>
            <a:r>
              <a:rPr lang="en-US" dirty="0" smtClean="0"/>
              <a:t>Click to edit Master text styles</a:t>
            </a:r>
          </a:p>
        </p:txBody>
      </p:sp>
      <p:sp>
        <p:nvSpPr>
          <p:cNvPr id="7" name="Text Placeholder 6"/>
          <p:cNvSpPr>
            <a:spLocks noGrp="1"/>
          </p:cNvSpPr>
          <p:nvPr>
            <p:ph type="body" sz="quarter" idx="12"/>
          </p:nvPr>
        </p:nvSpPr>
        <p:spPr>
          <a:xfrm>
            <a:off x="2916238" y="2420938"/>
            <a:ext cx="5688012" cy="374491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Picture Placeholder 3"/>
          <p:cNvSpPr>
            <a:spLocks noGrp="1"/>
          </p:cNvSpPr>
          <p:nvPr>
            <p:ph type="pic" sz="quarter" idx="14"/>
          </p:nvPr>
        </p:nvSpPr>
        <p:spPr>
          <a:xfrm>
            <a:off x="179388" y="2420938"/>
            <a:ext cx="2520950" cy="1800150"/>
          </a:xfrm>
          <a:prstGeom prst="rect">
            <a:avLst/>
          </a:prstGeom>
        </p:spPr>
        <p:txBody>
          <a:bodyPr/>
          <a:lstStyle/>
          <a:p>
            <a:endParaRPr lang="en-GB"/>
          </a:p>
        </p:txBody>
      </p:sp>
      <p:sp>
        <p:nvSpPr>
          <p:cNvPr id="9" name="Picture Placeholder 3"/>
          <p:cNvSpPr>
            <a:spLocks noGrp="1"/>
          </p:cNvSpPr>
          <p:nvPr>
            <p:ph type="pic" sz="quarter" idx="16"/>
          </p:nvPr>
        </p:nvSpPr>
        <p:spPr>
          <a:xfrm>
            <a:off x="179512" y="4365104"/>
            <a:ext cx="2520950" cy="1800795"/>
          </a:xfrm>
          <a:prstGeom prst="rect">
            <a:avLst/>
          </a:prstGeom>
        </p:spPr>
        <p:txBody>
          <a:bodyPr/>
          <a:lstStyle/>
          <a:p>
            <a:endParaRPr lang="en-GB"/>
          </a:p>
        </p:txBody>
      </p:sp>
    </p:spTree>
    <p:extLst>
      <p:ext uri="{BB962C8B-B14F-4D97-AF65-F5344CB8AC3E}">
        <p14:creationId xmlns:p14="http://schemas.microsoft.com/office/powerpoint/2010/main" val="1550521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pictur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915816" y="2420888"/>
            <a:ext cx="5688434" cy="3744962"/>
          </a:xfrm>
          <a:prstGeom prst="rect">
            <a:avLst/>
          </a:prstGeom>
        </p:spPr>
        <p:txBody>
          <a:bodyPr/>
          <a:lstStyle/>
          <a:p>
            <a:endParaRPr lang="en-GB"/>
          </a:p>
        </p:txBody>
      </p:sp>
      <p:sp>
        <p:nvSpPr>
          <p:cNvPr id="5" name="Text Placeholder 4"/>
          <p:cNvSpPr>
            <a:spLocks noGrp="1"/>
          </p:cNvSpPr>
          <p:nvPr>
            <p:ph type="body" sz="quarter" idx="11"/>
          </p:nvPr>
        </p:nvSpPr>
        <p:spPr>
          <a:xfrm>
            <a:off x="2915816" y="1628775"/>
            <a:ext cx="5688434" cy="576263"/>
          </a:xfrm>
          <a:prstGeom prst="rect">
            <a:avLst/>
          </a:prstGeom>
        </p:spPr>
        <p:txBody>
          <a:bodyPr/>
          <a:lstStyle/>
          <a:p>
            <a:pPr lvl="0"/>
            <a:r>
              <a:rPr lang="en-US" dirty="0" smtClean="0"/>
              <a:t>Click to edit Master text styles</a:t>
            </a:r>
          </a:p>
        </p:txBody>
      </p:sp>
    </p:spTree>
    <p:extLst>
      <p:ext uri="{BB962C8B-B14F-4D97-AF65-F5344CB8AC3E}">
        <p14:creationId xmlns:p14="http://schemas.microsoft.com/office/powerpoint/2010/main" val="2166962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picture 2">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915816" y="2420888"/>
            <a:ext cx="5688434" cy="3744962"/>
          </a:xfrm>
          <a:prstGeom prst="rect">
            <a:avLst/>
          </a:prstGeom>
        </p:spPr>
        <p:txBody>
          <a:bodyPr/>
          <a:lstStyle/>
          <a:p>
            <a:endParaRPr lang="en-GB" dirty="0"/>
          </a:p>
        </p:txBody>
      </p:sp>
      <p:sp>
        <p:nvSpPr>
          <p:cNvPr id="5" name="Text Placeholder 4"/>
          <p:cNvSpPr>
            <a:spLocks noGrp="1"/>
          </p:cNvSpPr>
          <p:nvPr>
            <p:ph type="body" sz="quarter" idx="11"/>
          </p:nvPr>
        </p:nvSpPr>
        <p:spPr>
          <a:xfrm>
            <a:off x="2915816" y="1628775"/>
            <a:ext cx="5688434" cy="576263"/>
          </a:xfrm>
          <a:prstGeom prst="rect">
            <a:avLst/>
          </a:prstGeom>
        </p:spPr>
        <p:txBody>
          <a:bodyPr/>
          <a:lstStyle/>
          <a:p>
            <a:pPr lvl="0"/>
            <a:r>
              <a:rPr lang="en-US" dirty="0" smtClean="0"/>
              <a:t>Click to edit Master text styles</a:t>
            </a:r>
          </a:p>
        </p:txBody>
      </p:sp>
      <p:sp>
        <p:nvSpPr>
          <p:cNvPr id="7" name="Text Placeholder 6"/>
          <p:cNvSpPr>
            <a:spLocks noGrp="1"/>
          </p:cNvSpPr>
          <p:nvPr>
            <p:ph type="body" sz="quarter" idx="12" hasCustomPrompt="1"/>
          </p:nvPr>
        </p:nvSpPr>
        <p:spPr>
          <a:xfrm>
            <a:off x="250825" y="2420888"/>
            <a:ext cx="2449513" cy="3744962"/>
          </a:xfrm>
          <a:prstGeom prst="rect">
            <a:avLst/>
          </a:prstGeom>
        </p:spPr>
        <p:txBody>
          <a:bodyPr/>
          <a:lstStyle>
            <a:lvl2pPr marL="457200" indent="0">
              <a:buNone/>
              <a:defRPr/>
            </a:lvl2pPr>
          </a:lstStyle>
          <a:p>
            <a:pPr lvl="1"/>
            <a:r>
              <a:rPr lang="en-US" dirty="0" smtClean="0"/>
              <a:t>Second level</a:t>
            </a:r>
          </a:p>
        </p:txBody>
      </p:sp>
    </p:spTree>
    <p:extLst>
      <p:ext uri="{BB962C8B-B14F-4D97-AF65-F5344CB8AC3E}">
        <p14:creationId xmlns:p14="http://schemas.microsoft.com/office/powerpoint/2010/main" val="4169996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icture, small pic and text">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2915816" y="2420888"/>
            <a:ext cx="5688434" cy="3744962"/>
          </a:xfrm>
          <a:prstGeom prst="rect">
            <a:avLst/>
          </a:prstGeom>
        </p:spPr>
        <p:txBody>
          <a:bodyPr/>
          <a:lstStyle/>
          <a:p>
            <a:endParaRPr lang="en-GB"/>
          </a:p>
        </p:txBody>
      </p:sp>
      <p:sp>
        <p:nvSpPr>
          <p:cNvPr id="5" name="Text Placeholder 4"/>
          <p:cNvSpPr>
            <a:spLocks noGrp="1"/>
          </p:cNvSpPr>
          <p:nvPr>
            <p:ph type="body" sz="quarter" idx="11"/>
          </p:nvPr>
        </p:nvSpPr>
        <p:spPr>
          <a:xfrm>
            <a:off x="2915816" y="1628775"/>
            <a:ext cx="5688434" cy="576263"/>
          </a:xfrm>
          <a:prstGeom prst="rect">
            <a:avLst/>
          </a:prstGeom>
        </p:spPr>
        <p:txBody>
          <a:bodyPr/>
          <a:lstStyle/>
          <a:p>
            <a:pPr lvl="0"/>
            <a:r>
              <a:rPr lang="en-US" dirty="0" smtClean="0"/>
              <a:t>Click to edit Master text styles</a:t>
            </a:r>
          </a:p>
        </p:txBody>
      </p:sp>
      <p:sp>
        <p:nvSpPr>
          <p:cNvPr id="4" name="Picture Placeholder 3"/>
          <p:cNvSpPr>
            <a:spLocks noGrp="1"/>
          </p:cNvSpPr>
          <p:nvPr>
            <p:ph type="pic" sz="quarter" idx="12"/>
          </p:nvPr>
        </p:nvSpPr>
        <p:spPr>
          <a:xfrm>
            <a:off x="250825" y="3860800"/>
            <a:ext cx="2449513" cy="2305050"/>
          </a:xfrm>
          <a:prstGeom prst="rect">
            <a:avLst/>
          </a:prstGeom>
        </p:spPr>
        <p:txBody>
          <a:bodyPr/>
          <a:lstStyle/>
          <a:p>
            <a:endParaRPr lang="en-GB"/>
          </a:p>
        </p:txBody>
      </p:sp>
      <p:sp>
        <p:nvSpPr>
          <p:cNvPr id="7" name="Text Placeholder 6"/>
          <p:cNvSpPr>
            <a:spLocks noGrp="1"/>
          </p:cNvSpPr>
          <p:nvPr>
            <p:ph type="body" sz="quarter" idx="13" hasCustomPrompt="1"/>
          </p:nvPr>
        </p:nvSpPr>
        <p:spPr>
          <a:xfrm>
            <a:off x="251520" y="2420888"/>
            <a:ext cx="2448818" cy="1295450"/>
          </a:xfrm>
          <a:prstGeom prst="rect">
            <a:avLst/>
          </a:prstGeom>
        </p:spPr>
        <p:txBody>
          <a:bodyPr/>
          <a:lstStyle>
            <a:lvl3pPr marL="914400" indent="0">
              <a:buNone/>
              <a:defRPr/>
            </a:lvl3pPr>
          </a:lstStyle>
          <a:p>
            <a:pPr lvl="2"/>
            <a:r>
              <a:rPr lang="en-US" dirty="0" smtClean="0"/>
              <a:t>Third level</a:t>
            </a:r>
          </a:p>
        </p:txBody>
      </p:sp>
    </p:spTree>
    <p:extLst>
      <p:ext uri="{BB962C8B-B14F-4D97-AF65-F5344CB8AC3E}">
        <p14:creationId xmlns:p14="http://schemas.microsoft.com/office/powerpoint/2010/main" val="1853223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table">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915816" y="1628775"/>
            <a:ext cx="5688434" cy="576263"/>
          </a:xfrm>
          <a:prstGeom prst="rect">
            <a:avLst/>
          </a:prstGeom>
        </p:spPr>
        <p:txBody>
          <a:bodyPr/>
          <a:lstStyle/>
          <a:p>
            <a:pPr lvl="0"/>
            <a:r>
              <a:rPr lang="en-US" dirty="0" smtClean="0"/>
              <a:t>Click to edit Master text styles</a:t>
            </a:r>
          </a:p>
        </p:txBody>
      </p:sp>
      <p:sp>
        <p:nvSpPr>
          <p:cNvPr id="4" name="Table Placeholder 3"/>
          <p:cNvSpPr>
            <a:spLocks noGrp="1"/>
          </p:cNvSpPr>
          <p:nvPr>
            <p:ph type="tbl" sz="quarter" idx="12"/>
          </p:nvPr>
        </p:nvSpPr>
        <p:spPr>
          <a:xfrm>
            <a:off x="2916238" y="2420938"/>
            <a:ext cx="5688012" cy="3887787"/>
          </a:xfrm>
          <a:prstGeom prst="rect">
            <a:avLst/>
          </a:prstGeom>
        </p:spPr>
        <p:txBody>
          <a:bodyPr/>
          <a:lstStyle/>
          <a:p>
            <a:endParaRPr lang="en-GB"/>
          </a:p>
        </p:txBody>
      </p:sp>
    </p:spTree>
    <p:extLst>
      <p:ext uri="{BB962C8B-B14F-4D97-AF65-F5344CB8AC3E}">
        <p14:creationId xmlns:p14="http://schemas.microsoft.com/office/powerpoint/2010/main" val="4135566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table 2">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2915816" y="1628775"/>
            <a:ext cx="5688434" cy="576263"/>
          </a:xfrm>
          <a:prstGeom prst="rect">
            <a:avLst/>
          </a:prstGeom>
        </p:spPr>
        <p:txBody>
          <a:bodyPr/>
          <a:lstStyle/>
          <a:p>
            <a:pPr lvl="0"/>
            <a:r>
              <a:rPr lang="en-US" dirty="0" smtClean="0"/>
              <a:t>Click to edit Master text styles</a:t>
            </a:r>
          </a:p>
        </p:txBody>
      </p:sp>
      <p:sp>
        <p:nvSpPr>
          <p:cNvPr id="4" name="Table Placeholder 3"/>
          <p:cNvSpPr>
            <a:spLocks noGrp="1"/>
          </p:cNvSpPr>
          <p:nvPr>
            <p:ph type="tbl" sz="quarter" idx="12"/>
          </p:nvPr>
        </p:nvSpPr>
        <p:spPr>
          <a:xfrm>
            <a:off x="611560" y="2420938"/>
            <a:ext cx="7992690" cy="3887787"/>
          </a:xfrm>
          <a:prstGeom prst="rect">
            <a:avLst/>
          </a:prstGeom>
        </p:spPr>
        <p:txBody>
          <a:bodyPr/>
          <a:lstStyle/>
          <a:p>
            <a:endParaRPr lang="en-GB"/>
          </a:p>
        </p:txBody>
      </p:sp>
    </p:spTree>
    <p:extLst>
      <p:ext uri="{BB962C8B-B14F-4D97-AF65-F5344CB8AC3E}">
        <p14:creationId xmlns:p14="http://schemas.microsoft.com/office/powerpoint/2010/main" val="3079599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tangle 28"/>
          <p:cNvSpPr/>
          <p:nvPr userDrawn="1"/>
        </p:nvSpPr>
        <p:spPr>
          <a:xfrm>
            <a:off x="0" y="6613762"/>
            <a:ext cx="9144000" cy="244238"/>
          </a:xfrm>
          <a:prstGeom prst="rect">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8" name="Footer Placeholder 4"/>
          <p:cNvSpPr txBox="1">
            <a:spLocks/>
          </p:cNvSpPr>
          <p:nvPr/>
        </p:nvSpPr>
        <p:spPr>
          <a:xfrm>
            <a:off x="130672" y="6660444"/>
            <a:ext cx="2687193" cy="146308"/>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bg-BG" dirty="0" smtClean="0">
                <a:solidFill>
                  <a:prstClr val="white"/>
                </a:solidFill>
                <a:cs typeface="Arial Narrow"/>
              </a:rPr>
              <a:t>ЦЕЕ </a:t>
            </a:r>
            <a:r>
              <a:rPr lang="bg-BG" dirty="0" err="1" smtClean="0">
                <a:solidFill>
                  <a:prstClr val="white"/>
                </a:solidFill>
                <a:cs typeface="Arial Narrow"/>
              </a:rPr>
              <a:t>ЕнЕфект</a:t>
            </a:r>
            <a:r>
              <a:rPr lang="bg-BG" dirty="0" smtClean="0">
                <a:solidFill>
                  <a:prstClr val="white"/>
                </a:solidFill>
                <a:cs typeface="Arial Narrow"/>
              </a:rPr>
              <a:t>, </a:t>
            </a:r>
            <a:r>
              <a:rPr lang="en-US" dirty="0" smtClean="0">
                <a:solidFill>
                  <a:prstClr val="white"/>
                </a:solidFill>
                <a:cs typeface="Arial Narrow"/>
              </a:rPr>
              <a:t>www.eneffect.bg</a:t>
            </a:r>
            <a:endParaRPr lang="en-US" dirty="0">
              <a:solidFill>
                <a:prstClr val="white"/>
              </a:solidFill>
              <a:cs typeface="Arial Narrow"/>
            </a:endParaRPr>
          </a:p>
        </p:txBody>
      </p:sp>
      <p:sp>
        <p:nvSpPr>
          <p:cNvPr id="30" name="Footer Placeholder 4"/>
          <p:cNvSpPr txBox="1">
            <a:spLocks/>
          </p:cNvSpPr>
          <p:nvPr/>
        </p:nvSpPr>
        <p:spPr>
          <a:xfrm>
            <a:off x="2798993" y="6653847"/>
            <a:ext cx="4873301" cy="146308"/>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bg-BG" dirty="0" smtClean="0">
                <a:solidFill>
                  <a:prstClr val="white"/>
                </a:solidFill>
                <a:cs typeface="Arial Narrow"/>
              </a:rPr>
              <a:t> </a:t>
            </a:r>
            <a:endParaRPr lang="en-US" dirty="0">
              <a:solidFill>
                <a:prstClr val="white"/>
              </a:solidFill>
              <a:cs typeface="Arial Narrow"/>
            </a:endParaRPr>
          </a:p>
        </p:txBody>
      </p:sp>
      <p:cxnSp>
        <p:nvCxnSpPr>
          <p:cNvPr id="3" name="Straight Connector 2"/>
          <p:cNvCxnSpPr/>
          <p:nvPr userDrawn="1"/>
        </p:nvCxnSpPr>
        <p:spPr>
          <a:xfrm>
            <a:off x="0" y="992351"/>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Footer Placeholder 4"/>
          <p:cNvSpPr txBox="1">
            <a:spLocks/>
          </p:cNvSpPr>
          <p:nvPr userDrawn="1"/>
        </p:nvSpPr>
        <p:spPr>
          <a:xfrm>
            <a:off x="7467600" y="6644364"/>
            <a:ext cx="1676400" cy="162835"/>
          </a:xfrm>
          <a:prstGeom prst="rect">
            <a:avLst/>
          </a:prstGeom>
        </p:spPr>
        <p:txBody>
          <a:bodyPr vert="horz" lIns="91440" tIns="45720" rIns="91440" bIns="45720" rtlCol="0" anchor="ctr"/>
          <a:lstStyle>
            <a:defPPr>
              <a:defRPr lang="en-US"/>
            </a:defPPr>
            <a:lvl1pPr marL="0" algn="l"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smtClean="0">
                <a:solidFill>
                  <a:prstClr val="white"/>
                </a:solidFill>
                <a:cs typeface="Arial Narrow"/>
              </a:rPr>
              <a:t>2</a:t>
            </a:r>
            <a:r>
              <a:rPr lang="bg-BG" dirty="0" smtClean="0">
                <a:solidFill>
                  <a:prstClr val="white"/>
                </a:solidFill>
                <a:cs typeface="Arial Narrow"/>
              </a:rPr>
              <a:t>0.09</a:t>
            </a:r>
            <a:r>
              <a:rPr lang="en-US" dirty="0" smtClean="0">
                <a:solidFill>
                  <a:prstClr val="white"/>
                </a:solidFill>
                <a:cs typeface="Arial Narrow"/>
              </a:rPr>
              <a:t>.2016</a:t>
            </a:r>
            <a:endParaRPr lang="en-US" dirty="0">
              <a:solidFill>
                <a:prstClr val="white"/>
              </a:solidFill>
              <a:cs typeface="Arial Narrow"/>
            </a:endParaRPr>
          </a:p>
        </p:txBody>
      </p:sp>
    </p:spTree>
    <p:extLst>
      <p:ext uri="{BB962C8B-B14F-4D97-AF65-F5344CB8AC3E}">
        <p14:creationId xmlns:p14="http://schemas.microsoft.com/office/powerpoint/2010/main" val="2924985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gif"/><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emf"/><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emf"/></Relationships>
</file>

<file path=ppt/slides/_rels/slide23.xml.rels><?xml version="1.0" encoding="UTF-8" standalone="yes"?>
<Relationships xmlns="http://schemas.openxmlformats.org/package/2006/relationships"><Relationship Id="rId3" Type="http://schemas.openxmlformats.org/officeDocument/2006/relationships/hyperlink" Target="http://www.ecoenergy-bg.net/"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mailto:pavel_manchev@eneffect.bg" TargetMode="External"/><Relationship Id="rId5" Type="http://schemas.openxmlformats.org/officeDocument/2006/relationships/hyperlink" Target="mailto:eneffect@eneffect.bg" TargetMode="External"/><Relationship Id="rId4" Type="http://schemas.openxmlformats.org/officeDocument/2006/relationships/hyperlink" Target="http://www.eneffect.b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2771800" y="2708920"/>
            <a:ext cx="6191099" cy="1512168"/>
          </a:xfrm>
          <a:prstGeom prst="rect">
            <a:avLst/>
          </a:prstGeom>
          <a:ln>
            <a:solidFill>
              <a:schemeClr val="bg1"/>
            </a:solidFill>
          </a:ln>
        </p:spPr>
        <p:txBody>
          <a:bodyPr>
            <a:noAutofit/>
          </a:bodyPr>
          <a:lstStyle/>
          <a:p>
            <a:pPr>
              <a:spcBef>
                <a:spcPts val="2400"/>
              </a:spcBef>
              <a:spcAft>
                <a:spcPts val="1800"/>
              </a:spcAft>
            </a:pPr>
            <a:r>
              <a:rPr lang="bg-BG" sz="3200" b="1"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Към европейските политики за </a:t>
            </a:r>
            <a:r>
              <a:rPr lang="bg-BG" sz="3600" b="1"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енергийна</a:t>
            </a:r>
            <a:r>
              <a:rPr lang="bg-BG" sz="3200" b="1"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 ефективност в България  </a:t>
            </a:r>
            <a:br>
              <a:rPr lang="bg-BG" sz="3200" b="1"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br>
            <a:r>
              <a:rPr lang="bg-BG" sz="1800" dirty="0"/>
              <a:t/>
            </a:r>
            <a:br>
              <a:rPr lang="bg-BG" sz="1800" dirty="0"/>
            </a:br>
            <a:r>
              <a:rPr lang="en-US" sz="1800" i="1" dirty="0">
                <a:ln w="12700">
                  <a:solidFill>
                    <a:schemeClr val="tx2">
                      <a:satMod val="155000"/>
                    </a:schemeClr>
                  </a:solidFill>
                  <a:prstDash val="solid"/>
                </a:ln>
                <a:solidFill>
                  <a:srgbClr val="376092"/>
                </a:solidFill>
                <a:effectLst>
                  <a:outerShdw blurRad="41275" dist="20320" dir="1800000" algn="tl" rotWithShape="0">
                    <a:srgbClr val="000000">
                      <a:alpha val="40000"/>
                    </a:srgbClr>
                  </a:outerShdw>
                </a:effectLst>
              </a:rPr>
              <a:t/>
            </a:r>
            <a:br>
              <a:rPr lang="en-US" sz="1800" i="1" dirty="0">
                <a:ln w="12700">
                  <a:solidFill>
                    <a:schemeClr val="tx2">
                      <a:satMod val="155000"/>
                    </a:schemeClr>
                  </a:solidFill>
                  <a:prstDash val="solid"/>
                </a:ln>
                <a:solidFill>
                  <a:srgbClr val="376092"/>
                </a:solidFill>
                <a:effectLst>
                  <a:outerShdw blurRad="41275" dist="20320" dir="1800000" algn="tl" rotWithShape="0">
                    <a:srgbClr val="000000">
                      <a:alpha val="40000"/>
                    </a:srgbClr>
                  </a:outerShdw>
                </a:effectLst>
              </a:rPr>
            </a:br>
            <a:r>
              <a:rPr lang="bg-BG" sz="1800" b="1"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t/>
            </a:r>
            <a:br>
              <a:rPr lang="bg-BG" sz="1800" b="1" dirty="0" smtClean="0">
                <a:ln w="12700">
                  <a:solidFill>
                    <a:schemeClr val="tx2">
                      <a:satMod val="155000"/>
                    </a:schemeClr>
                  </a:solidFill>
                  <a:prstDash val="solid"/>
                </a:ln>
                <a:solidFill>
                  <a:srgbClr val="FF6600"/>
                </a:solidFill>
                <a:effectLst>
                  <a:outerShdw blurRad="41275" dist="20320" dir="1800000" algn="tl" rotWithShape="0">
                    <a:srgbClr val="000000">
                      <a:alpha val="40000"/>
                    </a:srgbClr>
                  </a:outerShdw>
                </a:effectLst>
              </a:rPr>
            </a:br>
            <a:endParaRPr lang="en-US" sz="2400" i="1" dirty="0">
              <a:ln w="12700">
                <a:solidFill>
                  <a:schemeClr val="tx2">
                    <a:satMod val="155000"/>
                  </a:schemeClr>
                </a:solidFill>
                <a:prstDash val="solid"/>
              </a:ln>
              <a:solidFill>
                <a:srgbClr val="376092"/>
              </a:solidFill>
              <a:effectLst>
                <a:outerShdw blurRad="41275" dist="20320" dir="1800000" algn="tl" rotWithShape="0">
                  <a:srgbClr val="000000">
                    <a:alpha val="40000"/>
                  </a:srgbClr>
                </a:outerShdw>
              </a:effectLst>
            </a:endParaRPr>
          </a:p>
        </p:txBody>
      </p:sp>
      <p:sp>
        <p:nvSpPr>
          <p:cNvPr id="22" name="Inhaltsplatzhalter 6"/>
          <p:cNvSpPr txBox="1">
            <a:spLocks/>
          </p:cNvSpPr>
          <p:nvPr/>
        </p:nvSpPr>
        <p:spPr bwMode="auto">
          <a:xfrm>
            <a:off x="899592" y="5024640"/>
            <a:ext cx="3744416" cy="1116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438275" indent="-1438275"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defTabSz="457200">
              <a:lnSpc>
                <a:spcPct val="90000"/>
              </a:lnSpc>
              <a:spcBef>
                <a:spcPct val="20000"/>
              </a:spcBef>
              <a:defRPr/>
            </a:pPr>
            <a:r>
              <a:rPr lang="bg-BG" b="1" dirty="0" smtClean="0">
                <a:solidFill>
                  <a:schemeClr val="accent1">
                    <a:lumMod val="75000"/>
                  </a:schemeClr>
                </a:solidFill>
                <a:latin typeface="Arial Narrow"/>
                <a:cs typeface="Arial Narrow"/>
              </a:rPr>
              <a:t>Павел Манчев</a:t>
            </a:r>
          </a:p>
          <a:p>
            <a:pPr defTabSz="457200">
              <a:lnSpc>
                <a:spcPct val="90000"/>
              </a:lnSpc>
              <a:spcBef>
                <a:spcPct val="20000"/>
              </a:spcBef>
              <a:spcAft>
                <a:spcPts val="200"/>
              </a:spcAft>
              <a:defRPr/>
            </a:pPr>
            <a:r>
              <a:rPr lang="bg-BG" b="1" dirty="0" smtClean="0">
                <a:solidFill>
                  <a:schemeClr val="accent1">
                    <a:lumMod val="75000"/>
                  </a:schemeClr>
                </a:solidFill>
                <a:latin typeface="Arial Narrow"/>
                <a:cs typeface="Arial Narrow"/>
              </a:rPr>
              <a:t>Център за енергийна ефективност </a:t>
            </a:r>
            <a:r>
              <a:rPr lang="bg-BG" b="1" dirty="0" err="1" smtClean="0">
                <a:solidFill>
                  <a:schemeClr val="accent1">
                    <a:lumMod val="75000"/>
                  </a:schemeClr>
                </a:solidFill>
                <a:latin typeface="Arial Narrow"/>
                <a:cs typeface="Arial Narrow"/>
              </a:rPr>
              <a:t>ЕнЕфект</a:t>
            </a:r>
            <a:endParaRPr lang="bg-BG" b="1" dirty="0" smtClean="0">
              <a:solidFill>
                <a:schemeClr val="accent1">
                  <a:lumMod val="75000"/>
                </a:schemeClr>
              </a:solidFill>
              <a:latin typeface="Arial Narrow"/>
              <a:cs typeface="Arial Narrow"/>
            </a:endParaRPr>
          </a:p>
        </p:txBody>
      </p:sp>
      <p:sp>
        <p:nvSpPr>
          <p:cNvPr id="5" name="Rectangle 4"/>
          <p:cNvSpPr/>
          <p:nvPr/>
        </p:nvSpPr>
        <p:spPr>
          <a:xfrm>
            <a:off x="480014" y="116632"/>
            <a:ext cx="8208912" cy="646331"/>
          </a:xfrm>
          <a:prstGeom prst="rect">
            <a:avLst/>
          </a:prstGeom>
        </p:spPr>
        <p:txBody>
          <a:bodyPr wrap="square">
            <a:spAutoFit/>
          </a:bodyPr>
          <a:lstStyle/>
          <a:p>
            <a:pPr algn="ctr"/>
            <a:r>
              <a:rPr lang="ru-RU" b="1" dirty="0">
                <a:solidFill>
                  <a:schemeClr val="accent1">
                    <a:lumMod val="75000"/>
                  </a:schemeClr>
                </a:solidFill>
              </a:rPr>
              <a:t>Шеста </a:t>
            </a:r>
            <a:r>
              <a:rPr lang="ru-RU" b="1" dirty="0" err="1">
                <a:solidFill>
                  <a:schemeClr val="accent1">
                    <a:lumMod val="75000"/>
                  </a:schemeClr>
                </a:solidFill>
              </a:rPr>
              <a:t>регионална</a:t>
            </a:r>
            <a:r>
              <a:rPr lang="ru-RU" b="1" dirty="0">
                <a:solidFill>
                  <a:schemeClr val="accent1">
                    <a:lumMod val="75000"/>
                  </a:schemeClr>
                </a:solidFill>
              </a:rPr>
              <a:t> </a:t>
            </a:r>
            <a:r>
              <a:rPr lang="ru-RU" b="1" dirty="0" err="1">
                <a:solidFill>
                  <a:schemeClr val="accent1">
                    <a:lumMod val="75000"/>
                  </a:schemeClr>
                </a:solidFill>
              </a:rPr>
              <a:t>енергийна</a:t>
            </a:r>
            <a:r>
              <a:rPr lang="ru-RU" b="1" dirty="0">
                <a:solidFill>
                  <a:schemeClr val="accent1">
                    <a:lumMod val="75000"/>
                  </a:schemeClr>
                </a:solidFill>
              </a:rPr>
              <a:t> конференция </a:t>
            </a:r>
            <a:r>
              <a:rPr lang="ru-RU" b="1" dirty="0" err="1">
                <a:solidFill>
                  <a:schemeClr val="accent1">
                    <a:lumMod val="75000"/>
                  </a:schemeClr>
                </a:solidFill>
              </a:rPr>
              <a:t>Енергийно</a:t>
            </a:r>
            <a:r>
              <a:rPr lang="ru-RU" b="1" dirty="0">
                <a:solidFill>
                  <a:schemeClr val="accent1">
                    <a:lumMod val="75000"/>
                  </a:schemeClr>
                </a:solidFill>
              </a:rPr>
              <a:t> Развитие в </a:t>
            </a:r>
            <a:r>
              <a:rPr lang="ru-RU" b="1" dirty="0" err="1">
                <a:solidFill>
                  <a:schemeClr val="accent1">
                    <a:lumMod val="75000"/>
                  </a:schemeClr>
                </a:solidFill>
              </a:rPr>
              <a:t>Югоизточна</a:t>
            </a:r>
            <a:r>
              <a:rPr lang="ru-RU" b="1" dirty="0">
                <a:solidFill>
                  <a:schemeClr val="accent1">
                    <a:lumMod val="75000"/>
                  </a:schemeClr>
                </a:solidFill>
              </a:rPr>
              <a:t> Европа: </a:t>
            </a:r>
            <a:r>
              <a:rPr lang="ru-RU" b="1" dirty="0" err="1">
                <a:solidFill>
                  <a:schemeClr val="accent1">
                    <a:lumMod val="75000"/>
                  </a:schemeClr>
                </a:solidFill>
              </a:rPr>
              <a:t>Енергийна</a:t>
            </a:r>
            <a:r>
              <a:rPr lang="ru-RU" b="1" dirty="0">
                <a:solidFill>
                  <a:schemeClr val="accent1">
                    <a:lumMod val="75000"/>
                  </a:schemeClr>
                </a:solidFill>
              </a:rPr>
              <a:t> </a:t>
            </a:r>
            <a:r>
              <a:rPr lang="ru-RU" b="1" dirty="0" err="1">
                <a:solidFill>
                  <a:schemeClr val="accent1">
                    <a:lumMod val="75000"/>
                  </a:schemeClr>
                </a:solidFill>
              </a:rPr>
              <a:t>сигурност</a:t>
            </a:r>
            <a:r>
              <a:rPr lang="ru-RU" b="1" dirty="0">
                <a:solidFill>
                  <a:schemeClr val="accent1">
                    <a:lumMod val="75000"/>
                  </a:schemeClr>
                </a:solidFill>
              </a:rPr>
              <a:t>, </a:t>
            </a:r>
            <a:r>
              <a:rPr lang="ru-RU" b="1" dirty="0" err="1">
                <a:solidFill>
                  <a:schemeClr val="accent1">
                    <a:lumMod val="75000"/>
                  </a:schemeClr>
                </a:solidFill>
              </a:rPr>
              <a:t>устойчивост</a:t>
            </a:r>
            <a:r>
              <a:rPr lang="ru-RU" b="1" dirty="0">
                <a:solidFill>
                  <a:schemeClr val="accent1">
                    <a:lumMod val="75000"/>
                  </a:schemeClr>
                </a:solidFill>
              </a:rPr>
              <a:t>, инвестиции и </a:t>
            </a:r>
            <a:r>
              <a:rPr lang="ru-RU" b="1" dirty="0" err="1">
                <a:solidFill>
                  <a:schemeClr val="accent1">
                    <a:lumMod val="75000"/>
                  </a:schemeClr>
                </a:solidFill>
              </a:rPr>
              <a:t>растеж</a:t>
            </a:r>
            <a:endParaRPr lang="bg-BG" dirty="0">
              <a:solidFill>
                <a:schemeClr val="accent1">
                  <a:lumMod val="75000"/>
                </a:schemeClr>
              </a:solidFill>
            </a:endParaRPr>
          </a:p>
        </p:txBody>
      </p:sp>
    </p:spTree>
    <p:extLst>
      <p:ext uri="{BB962C8B-B14F-4D97-AF65-F5344CB8AC3E}">
        <p14:creationId xmlns:p14="http://schemas.microsoft.com/office/powerpoint/2010/main" val="3406420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11761" y="308191"/>
            <a:ext cx="4536503"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ИЗСЛЕДВАНЕ НА </a:t>
            </a:r>
            <a:r>
              <a:rPr lang="en-US"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JRC </a:t>
            </a:r>
            <a:r>
              <a:rPr lang="en-US"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 ROMANIA</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sp>
        <p:nvSpPr>
          <p:cNvPr id="4" name="AutoShape 9" descr="Image result for technical university vien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11" descr="Image result for technical university vien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3" descr="Image result for technical university vien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ext Placeholder 2"/>
          <p:cNvSpPr>
            <a:spLocks noGrp="1"/>
          </p:cNvSpPr>
          <p:nvPr>
            <p:ph type="body" sz="quarter" idx="11"/>
          </p:nvPr>
        </p:nvSpPr>
        <p:spPr/>
        <p:txBody>
          <a:bodyPr/>
          <a:lstStyle/>
          <a:p>
            <a:endParaRPr lang="en-GB"/>
          </a:p>
        </p:txBody>
      </p:sp>
      <p:sp>
        <p:nvSpPr>
          <p:cNvPr id="9" name="Text Placeholder 8"/>
          <p:cNvSpPr>
            <a:spLocks noGrp="1"/>
          </p:cNvSpPr>
          <p:nvPr>
            <p:ph type="body" sz="quarter" idx="12"/>
          </p:nvPr>
        </p:nvSpPr>
        <p:spPr/>
        <p:txBody>
          <a:bodyPr/>
          <a:lstStyle/>
          <a:p>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009650"/>
            <a:ext cx="9048750" cy="544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9502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1992" y="188640"/>
            <a:ext cx="5060356" cy="502659"/>
          </a:xfrm>
        </p:spPr>
        <p:txBody>
          <a:bodyPr>
            <a:noAutofit/>
          </a:bodyPr>
          <a:lstStyle/>
          <a:p>
            <a:pPr algn="ctr"/>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СЪСТОЯНИЕ НА ЖИЛИЩНИТЕ СГРАДНИ ФОНДОВЕ</a:t>
            </a:r>
            <a:endParaRPr lang="en-US"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endParaRPr>
          </a:p>
        </p:txBody>
      </p:sp>
      <p:grpSp>
        <p:nvGrpSpPr>
          <p:cNvPr id="101" name="Group 100"/>
          <p:cNvGrpSpPr/>
          <p:nvPr/>
        </p:nvGrpSpPr>
        <p:grpSpPr>
          <a:xfrm>
            <a:off x="526463" y="1277708"/>
            <a:ext cx="8482369" cy="5364673"/>
            <a:chOff x="458211" y="1277708"/>
            <a:chExt cx="8482369" cy="5364673"/>
          </a:xfrm>
        </p:grpSpPr>
        <p:sp>
          <p:nvSpPr>
            <p:cNvPr id="13" name="Rectangle 12"/>
            <p:cNvSpPr/>
            <p:nvPr/>
          </p:nvSpPr>
          <p:spPr>
            <a:xfrm>
              <a:off x="1052342" y="3782711"/>
              <a:ext cx="894103" cy="129300"/>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370891" y="5026164"/>
              <a:ext cx="368614" cy="365129"/>
            </a:xfrm>
            <a:prstGeom prst="rect">
              <a:avLst/>
            </a:prstGeom>
            <a:solidFill>
              <a:schemeClr val="accent3">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7369535" y="4620875"/>
              <a:ext cx="368614" cy="40529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7369535" y="3863830"/>
              <a:ext cx="368614" cy="75704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7369535" y="3463893"/>
              <a:ext cx="368614" cy="399936"/>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p:cNvSpPr/>
            <p:nvPr/>
          </p:nvSpPr>
          <p:spPr>
            <a:xfrm>
              <a:off x="7369535" y="3063956"/>
              <a:ext cx="368614" cy="399936"/>
            </a:xfrm>
            <a:prstGeom prst="rect">
              <a:avLst/>
            </a:prstGeom>
            <a:solidFill>
              <a:srgbClr val="F1DC1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7369535" y="2408838"/>
              <a:ext cx="368614" cy="655117"/>
            </a:xfrm>
            <a:prstGeom prst="rect">
              <a:avLst/>
            </a:prstGeom>
            <a:solidFill>
              <a:srgbClr val="E59E2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p:cNvSpPr/>
            <p:nvPr/>
          </p:nvSpPr>
          <p:spPr>
            <a:xfrm>
              <a:off x="7367006" y="1985594"/>
              <a:ext cx="368614" cy="434933"/>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flipV="1">
              <a:off x="1033567" y="1985594"/>
              <a:ext cx="8933" cy="3688991"/>
            </a:xfrm>
            <a:prstGeom prst="straightConnector1">
              <a:avLst/>
            </a:prstGeom>
            <a:ln w="28575"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656503" y="1985594"/>
              <a:ext cx="0" cy="3405700"/>
            </a:xfrm>
            <a:prstGeom prst="line">
              <a:avLst/>
            </a:prstGeom>
            <a:ln w="9525" cmpd="sng">
              <a:solidFill>
                <a:srgbClr val="1F497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560004" y="1985594"/>
              <a:ext cx="0" cy="3405700"/>
            </a:xfrm>
            <a:prstGeom prst="line">
              <a:avLst/>
            </a:prstGeom>
            <a:ln w="9525" cmpd="sng">
              <a:solidFill>
                <a:srgbClr val="1F497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463505" y="1985594"/>
              <a:ext cx="0" cy="3405700"/>
            </a:xfrm>
            <a:prstGeom prst="line">
              <a:avLst/>
            </a:prstGeom>
            <a:ln w="9525" cmpd="sng">
              <a:solidFill>
                <a:srgbClr val="1F497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H="1">
              <a:off x="805948" y="5391294"/>
              <a:ext cx="4539240" cy="0"/>
            </a:xfrm>
            <a:prstGeom prst="line">
              <a:avLst/>
            </a:prstGeom>
            <a:ln w="9525" cmpd="sng">
              <a:prstDash val="sysDash"/>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1033567" y="4620874"/>
              <a:ext cx="6705938" cy="0"/>
            </a:xfrm>
            <a:prstGeom prst="line">
              <a:avLst/>
            </a:prstGeom>
            <a:ln w="19050" cmpd="sng">
              <a:solidFill>
                <a:schemeClr val="accent2">
                  <a:lumMod val="5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825273" y="5391294"/>
              <a:ext cx="8115307" cy="0"/>
            </a:xfrm>
            <a:prstGeom prst="straightConnector1">
              <a:avLst/>
            </a:prstGeom>
            <a:ln w="38100" cmpd="sng">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35" idx="3"/>
            </p:cNvCxnSpPr>
            <p:nvPr/>
          </p:nvCxnSpPr>
          <p:spPr>
            <a:xfrm flipH="1" flipV="1">
              <a:off x="873316" y="4976532"/>
              <a:ext cx="6551704" cy="11129"/>
            </a:xfrm>
            <a:prstGeom prst="line">
              <a:avLst/>
            </a:prstGeom>
            <a:ln w="1270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36" idx="3"/>
            </p:cNvCxnSpPr>
            <p:nvPr/>
          </p:nvCxnSpPr>
          <p:spPr>
            <a:xfrm flipH="1">
              <a:off x="880758" y="4574972"/>
              <a:ext cx="6541733" cy="0"/>
            </a:xfrm>
            <a:prstGeom prst="line">
              <a:avLst/>
            </a:prstGeom>
            <a:ln w="1270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a:endCxn id="37" idx="3"/>
            </p:cNvCxnSpPr>
            <p:nvPr/>
          </p:nvCxnSpPr>
          <p:spPr>
            <a:xfrm flipH="1">
              <a:off x="880758" y="4173412"/>
              <a:ext cx="6552555" cy="0"/>
            </a:xfrm>
            <a:prstGeom prst="line">
              <a:avLst/>
            </a:prstGeom>
            <a:ln w="1270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endCxn id="39" idx="3"/>
            </p:cNvCxnSpPr>
            <p:nvPr/>
          </p:nvCxnSpPr>
          <p:spPr>
            <a:xfrm flipH="1" flipV="1">
              <a:off x="880758" y="3357464"/>
              <a:ext cx="6521419" cy="9538"/>
            </a:xfrm>
            <a:prstGeom prst="line">
              <a:avLst/>
            </a:prstGeom>
            <a:ln w="1270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endCxn id="40" idx="3"/>
            </p:cNvCxnSpPr>
            <p:nvPr/>
          </p:nvCxnSpPr>
          <p:spPr>
            <a:xfrm flipH="1">
              <a:off x="880758" y="2949490"/>
              <a:ext cx="6541733" cy="0"/>
            </a:xfrm>
            <a:prstGeom prst="line">
              <a:avLst/>
            </a:prstGeom>
            <a:ln w="1270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H="1">
              <a:off x="803866" y="2553135"/>
              <a:ext cx="6563140" cy="1509"/>
            </a:xfrm>
            <a:prstGeom prst="line">
              <a:avLst/>
            </a:prstGeom>
            <a:ln w="1270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613324" y="5241421"/>
              <a:ext cx="262662" cy="276999"/>
            </a:xfrm>
            <a:prstGeom prst="rect">
              <a:avLst/>
            </a:prstGeom>
            <a:noFill/>
          </p:spPr>
          <p:txBody>
            <a:bodyPr wrap="none" rtlCol="0">
              <a:spAutoFit/>
            </a:bodyPr>
            <a:lstStyle/>
            <a:p>
              <a:r>
                <a:rPr lang="bg-BG" sz="1200" dirty="0" smtClean="0">
                  <a:solidFill>
                    <a:schemeClr val="tx2"/>
                  </a:solidFill>
                </a:rPr>
                <a:t>0</a:t>
              </a:r>
              <a:endParaRPr lang="en-US" sz="1200" dirty="0">
                <a:solidFill>
                  <a:schemeClr val="tx2"/>
                </a:solidFill>
              </a:endParaRPr>
            </a:p>
          </p:txBody>
        </p:sp>
        <p:sp>
          <p:nvSpPr>
            <p:cNvPr id="35" name="TextBox 34"/>
            <p:cNvSpPr txBox="1"/>
            <p:nvPr/>
          </p:nvSpPr>
          <p:spPr>
            <a:xfrm>
              <a:off x="532658" y="4838032"/>
              <a:ext cx="340658" cy="276999"/>
            </a:xfrm>
            <a:prstGeom prst="rect">
              <a:avLst/>
            </a:prstGeom>
            <a:noFill/>
          </p:spPr>
          <p:txBody>
            <a:bodyPr wrap="none" rtlCol="0">
              <a:spAutoFit/>
            </a:bodyPr>
            <a:lstStyle/>
            <a:p>
              <a:r>
                <a:rPr lang="bg-BG" sz="1200" dirty="0" smtClean="0">
                  <a:solidFill>
                    <a:schemeClr val="tx2"/>
                  </a:solidFill>
                </a:rPr>
                <a:t>50</a:t>
              </a:r>
              <a:endParaRPr lang="en-US" sz="1200" dirty="0">
                <a:solidFill>
                  <a:schemeClr val="tx2"/>
                </a:solidFill>
              </a:endParaRPr>
            </a:p>
          </p:txBody>
        </p:sp>
        <p:sp>
          <p:nvSpPr>
            <p:cNvPr id="36" name="TextBox 35"/>
            <p:cNvSpPr txBox="1"/>
            <p:nvPr/>
          </p:nvSpPr>
          <p:spPr>
            <a:xfrm>
              <a:off x="462104" y="4436472"/>
              <a:ext cx="418654" cy="276999"/>
            </a:xfrm>
            <a:prstGeom prst="rect">
              <a:avLst/>
            </a:prstGeom>
            <a:noFill/>
          </p:spPr>
          <p:txBody>
            <a:bodyPr wrap="none" rtlCol="0">
              <a:spAutoFit/>
            </a:bodyPr>
            <a:lstStyle/>
            <a:p>
              <a:r>
                <a:rPr lang="bg-BG" sz="1200" dirty="0" smtClean="0">
                  <a:solidFill>
                    <a:schemeClr val="tx2"/>
                  </a:solidFill>
                </a:rPr>
                <a:t>100</a:t>
              </a:r>
              <a:endParaRPr lang="en-US" sz="1200" dirty="0">
                <a:solidFill>
                  <a:schemeClr val="tx2"/>
                </a:solidFill>
              </a:endParaRPr>
            </a:p>
          </p:txBody>
        </p:sp>
        <p:sp>
          <p:nvSpPr>
            <p:cNvPr id="37" name="TextBox 36"/>
            <p:cNvSpPr txBox="1"/>
            <p:nvPr/>
          </p:nvSpPr>
          <p:spPr>
            <a:xfrm>
              <a:off x="462104" y="4034912"/>
              <a:ext cx="418654" cy="276999"/>
            </a:xfrm>
            <a:prstGeom prst="rect">
              <a:avLst/>
            </a:prstGeom>
            <a:noFill/>
          </p:spPr>
          <p:txBody>
            <a:bodyPr wrap="none" rtlCol="0">
              <a:spAutoFit/>
            </a:bodyPr>
            <a:lstStyle/>
            <a:p>
              <a:r>
                <a:rPr lang="bg-BG" sz="1200" dirty="0" smtClean="0">
                  <a:solidFill>
                    <a:schemeClr val="tx2"/>
                  </a:solidFill>
                </a:rPr>
                <a:t>150</a:t>
              </a:r>
              <a:endParaRPr lang="en-US" sz="1200" dirty="0">
                <a:solidFill>
                  <a:schemeClr val="tx2"/>
                </a:solidFill>
              </a:endParaRPr>
            </a:p>
          </p:txBody>
        </p:sp>
        <p:sp>
          <p:nvSpPr>
            <p:cNvPr id="38" name="TextBox 37"/>
            <p:cNvSpPr txBox="1"/>
            <p:nvPr/>
          </p:nvSpPr>
          <p:spPr>
            <a:xfrm>
              <a:off x="462104" y="3620524"/>
              <a:ext cx="418654" cy="276999"/>
            </a:xfrm>
            <a:prstGeom prst="rect">
              <a:avLst/>
            </a:prstGeom>
            <a:noFill/>
          </p:spPr>
          <p:txBody>
            <a:bodyPr wrap="none" rtlCol="0">
              <a:spAutoFit/>
            </a:bodyPr>
            <a:lstStyle/>
            <a:p>
              <a:r>
                <a:rPr lang="bg-BG" sz="1200" dirty="0" smtClean="0">
                  <a:solidFill>
                    <a:schemeClr val="tx2"/>
                  </a:solidFill>
                </a:rPr>
                <a:t>200</a:t>
              </a:r>
              <a:endParaRPr lang="en-US" sz="1200" dirty="0">
                <a:solidFill>
                  <a:schemeClr val="tx2"/>
                </a:solidFill>
              </a:endParaRPr>
            </a:p>
          </p:txBody>
        </p:sp>
        <p:sp>
          <p:nvSpPr>
            <p:cNvPr id="39" name="TextBox 38"/>
            <p:cNvSpPr txBox="1"/>
            <p:nvPr/>
          </p:nvSpPr>
          <p:spPr>
            <a:xfrm>
              <a:off x="462104" y="3218964"/>
              <a:ext cx="418654" cy="276999"/>
            </a:xfrm>
            <a:prstGeom prst="rect">
              <a:avLst/>
            </a:prstGeom>
            <a:noFill/>
          </p:spPr>
          <p:txBody>
            <a:bodyPr wrap="none" rtlCol="0">
              <a:spAutoFit/>
            </a:bodyPr>
            <a:lstStyle/>
            <a:p>
              <a:r>
                <a:rPr lang="bg-BG" sz="1200" dirty="0" smtClean="0">
                  <a:solidFill>
                    <a:schemeClr val="tx2"/>
                  </a:solidFill>
                </a:rPr>
                <a:t>250</a:t>
              </a:r>
              <a:endParaRPr lang="en-US" sz="1200" dirty="0">
                <a:solidFill>
                  <a:schemeClr val="tx2"/>
                </a:solidFill>
              </a:endParaRPr>
            </a:p>
          </p:txBody>
        </p:sp>
        <p:sp>
          <p:nvSpPr>
            <p:cNvPr id="40" name="TextBox 39"/>
            <p:cNvSpPr txBox="1"/>
            <p:nvPr/>
          </p:nvSpPr>
          <p:spPr>
            <a:xfrm>
              <a:off x="462104" y="2810990"/>
              <a:ext cx="418654" cy="276999"/>
            </a:xfrm>
            <a:prstGeom prst="rect">
              <a:avLst/>
            </a:prstGeom>
            <a:noFill/>
          </p:spPr>
          <p:txBody>
            <a:bodyPr wrap="none" rtlCol="0">
              <a:spAutoFit/>
            </a:bodyPr>
            <a:lstStyle/>
            <a:p>
              <a:r>
                <a:rPr lang="bg-BG" sz="1200" dirty="0" smtClean="0">
                  <a:solidFill>
                    <a:schemeClr val="tx2"/>
                  </a:solidFill>
                </a:rPr>
                <a:t>300</a:t>
              </a:r>
              <a:endParaRPr lang="en-US" sz="1200" dirty="0">
                <a:solidFill>
                  <a:schemeClr val="tx2"/>
                </a:solidFill>
              </a:endParaRPr>
            </a:p>
          </p:txBody>
        </p:sp>
        <p:sp>
          <p:nvSpPr>
            <p:cNvPr id="41" name="TextBox 40"/>
            <p:cNvSpPr txBox="1"/>
            <p:nvPr/>
          </p:nvSpPr>
          <p:spPr>
            <a:xfrm>
              <a:off x="462104" y="2396602"/>
              <a:ext cx="418654" cy="276999"/>
            </a:xfrm>
            <a:prstGeom prst="rect">
              <a:avLst/>
            </a:prstGeom>
            <a:noFill/>
          </p:spPr>
          <p:txBody>
            <a:bodyPr wrap="none" rtlCol="0">
              <a:spAutoFit/>
            </a:bodyPr>
            <a:lstStyle/>
            <a:p>
              <a:r>
                <a:rPr lang="bg-BG" sz="1200" dirty="0" smtClean="0">
                  <a:solidFill>
                    <a:schemeClr val="tx2"/>
                  </a:solidFill>
                </a:rPr>
                <a:t>350</a:t>
              </a:r>
              <a:endParaRPr lang="en-US" sz="1200" dirty="0">
                <a:solidFill>
                  <a:schemeClr val="tx2"/>
                </a:solidFill>
              </a:endParaRPr>
            </a:p>
          </p:txBody>
        </p:sp>
        <p:cxnSp>
          <p:nvCxnSpPr>
            <p:cNvPr id="42" name="Straight Connector 41"/>
            <p:cNvCxnSpPr/>
            <p:nvPr/>
          </p:nvCxnSpPr>
          <p:spPr>
            <a:xfrm flipH="1" flipV="1">
              <a:off x="1042500" y="5026164"/>
              <a:ext cx="6697005" cy="1"/>
            </a:xfrm>
            <a:prstGeom prst="line">
              <a:avLst/>
            </a:prstGeom>
            <a:ln w="19050" cmpd="sng">
              <a:solidFill>
                <a:srgbClr val="632523"/>
              </a:solidFill>
              <a:prstDash val="sysDash"/>
            </a:ln>
            <a:effectLst/>
          </p:spPr>
          <p:style>
            <a:lnRef idx="2">
              <a:schemeClr val="accent1"/>
            </a:lnRef>
            <a:fillRef idx="0">
              <a:schemeClr val="accent1"/>
            </a:fillRef>
            <a:effectRef idx="1">
              <a:schemeClr val="accent1"/>
            </a:effectRef>
            <a:fontRef idx="minor">
              <a:schemeClr val="tx1"/>
            </a:fontRef>
          </p:style>
        </p:cxnSp>
        <p:sp>
          <p:nvSpPr>
            <p:cNvPr id="43" name="TextBox 42"/>
            <p:cNvSpPr txBox="1"/>
            <p:nvPr/>
          </p:nvSpPr>
          <p:spPr>
            <a:xfrm>
              <a:off x="7377828" y="5071062"/>
              <a:ext cx="351378" cy="276999"/>
            </a:xfrm>
            <a:prstGeom prst="rect">
              <a:avLst/>
            </a:prstGeom>
            <a:noFill/>
          </p:spPr>
          <p:txBody>
            <a:bodyPr wrap="none" rtlCol="0">
              <a:spAutoFit/>
            </a:bodyPr>
            <a:lstStyle/>
            <a:p>
              <a:r>
                <a:rPr lang="en-US" sz="1200" b="1" dirty="0" smtClean="0">
                  <a:solidFill>
                    <a:schemeClr val="bg1"/>
                  </a:solidFill>
                </a:rPr>
                <a:t>A+</a:t>
              </a:r>
              <a:endParaRPr lang="en-US" sz="1200" b="1" dirty="0">
                <a:solidFill>
                  <a:schemeClr val="bg1"/>
                </a:solidFill>
              </a:endParaRPr>
            </a:p>
          </p:txBody>
        </p:sp>
        <p:cxnSp>
          <p:nvCxnSpPr>
            <p:cNvPr id="44" name="Straight Connector 43"/>
            <p:cNvCxnSpPr/>
            <p:nvPr/>
          </p:nvCxnSpPr>
          <p:spPr>
            <a:xfrm flipH="1">
              <a:off x="1040974" y="3463892"/>
              <a:ext cx="6698531" cy="1"/>
            </a:xfrm>
            <a:prstGeom prst="line">
              <a:avLst/>
            </a:prstGeom>
            <a:ln w="19050" cmpd="sng">
              <a:solidFill>
                <a:srgbClr val="63252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flipH="1">
              <a:off x="1048381" y="3051128"/>
              <a:ext cx="6691124" cy="0"/>
            </a:xfrm>
            <a:prstGeom prst="line">
              <a:avLst/>
            </a:prstGeom>
            <a:ln w="19050" cmpd="sng">
              <a:solidFill>
                <a:srgbClr val="63252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flipH="1">
              <a:off x="1042500" y="2408838"/>
              <a:ext cx="6697005" cy="0"/>
            </a:xfrm>
            <a:prstGeom prst="line">
              <a:avLst/>
            </a:prstGeom>
            <a:ln w="19050" cmpd="sng">
              <a:solidFill>
                <a:srgbClr val="632523"/>
              </a:solidFill>
              <a:prstDash val="sysDash"/>
            </a:ln>
            <a:effectLst/>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416724" y="4673120"/>
              <a:ext cx="277916" cy="276999"/>
            </a:xfrm>
            <a:prstGeom prst="rect">
              <a:avLst/>
            </a:prstGeom>
            <a:noFill/>
          </p:spPr>
          <p:txBody>
            <a:bodyPr wrap="none" rtlCol="0">
              <a:spAutoFit/>
            </a:bodyPr>
            <a:lstStyle/>
            <a:p>
              <a:r>
                <a:rPr lang="en-US" sz="1200" b="1" dirty="0" smtClean="0">
                  <a:solidFill>
                    <a:schemeClr val="bg1"/>
                  </a:solidFill>
                </a:rPr>
                <a:t>A</a:t>
              </a:r>
              <a:endParaRPr lang="en-US" sz="1200" b="1" dirty="0">
                <a:solidFill>
                  <a:schemeClr val="bg1"/>
                </a:solidFill>
              </a:endParaRPr>
            </a:p>
          </p:txBody>
        </p:sp>
        <p:sp>
          <p:nvSpPr>
            <p:cNvPr id="48" name="TextBox 47"/>
            <p:cNvSpPr txBox="1"/>
            <p:nvPr/>
          </p:nvSpPr>
          <p:spPr>
            <a:xfrm>
              <a:off x="7414971" y="4135919"/>
              <a:ext cx="277916" cy="276999"/>
            </a:xfrm>
            <a:prstGeom prst="rect">
              <a:avLst/>
            </a:prstGeom>
            <a:noFill/>
          </p:spPr>
          <p:txBody>
            <a:bodyPr wrap="none" rtlCol="0">
              <a:spAutoFit/>
            </a:bodyPr>
            <a:lstStyle/>
            <a:p>
              <a:r>
                <a:rPr lang="en-US" sz="1200" b="1" dirty="0" smtClean="0">
                  <a:solidFill>
                    <a:schemeClr val="bg1"/>
                  </a:solidFill>
                </a:rPr>
                <a:t>B</a:t>
              </a:r>
              <a:endParaRPr lang="en-US" sz="1200" b="1" dirty="0">
                <a:solidFill>
                  <a:schemeClr val="bg1"/>
                </a:solidFill>
              </a:endParaRPr>
            </a:p>
          </p:txBody>
        </p:sp>
        <p:sp>
          <p:nvSpPr>
            <p:cNvPr id="49" name="TextBox 48"/>
            <p:cNvSpPr txBox="1"/>
            <p:nvPr/>
          </p:nvSpPr>
          <p:spPr>
            <a:xfrm>
              <a:off x="7413218" y="3521787"/>
              <a:ext cx="266119" cy="276999"/>
            </a:xfrm>
            <a:prstGeom prst="rect">
              <a:avLst/>
            </a:prstGeom>
            <a:noFill/>
          </p:spPr>
          <p:txBody>
            <a:bodyPr wrap="none" rtlCol="0">
              <a:spAutoFit/>
            </a:bodyPr>
            <a:lstStyle/>
            <a:p>
              <a:r>
                <a:rPr lang="en-US" sz="1200" b="1" dirty="0">
                  <a:solidFill>
                    <a:schemeClr val="accent3">
                      <a:lumMod val="50000"/>
                    </a:schemeClr>
                  </a:solidFill>
                </a:rPr>
                <a:t>C</a:t>
              </a:r>
            </a:p>
          </p:txBody>
        </p:sp>
        <p:sp>
          <p:nvSpPr>
            <p:cNvPr id="50" name="TextBox 49"/>
            <p:cNvSpPr txBox="1"/>
            <p:nvPr/>
          </p:nvSpPr>
          <p:spPr>
            <a:xfrm>
              <a:off x="7422505" y="3117690"/>
              <a:ext cx="281673" cy="276999"/>
            </a:xfrm>
            <a:prstGeom prst="rect">
              <a:avLst/>
            </a:prstGeom>
            <a:noFill/>
          </p:spPr>
          <p:txBody>
            <a:bodyPr wrap="none" rtlCol="0">
              <a:spAutoFit/>
            </a:bodyPr>
            <a:lstStyle/>
            <a:p>
              <a:r>
                <a:rPr lang="en-US" sz="1200" b="1" dirty="0" smtClean="0">
                  <a:solidFill>
                    <a:schemeClr val="accent3">
                      <a:lumMod val="50000"/>
                    </a:schemeClr>
                  </a:solidFill>
                </a:rPr>
                <a:t>D</a:t>
              </a:r>
              <a:endParaRPr lang="en-US" sz="1200" b="1" dirty="0">
                <a:solidFill>
                  <a:schemeClr val="accent3">
                    <a:lumMod val="50000"/>
                  </a:schemeClr>
                </a:solidFill>
              </a:endParaRPr>
            </a:p>
          </p:txBody>
        </p:sp>
        <p:sp>
          <p:nvSpPr>
            <p:cNvPr id="51" name="TextBox 50"/>
            <p:cNvSpPr txBox="1"/>
            <p:nvPr/>
          </p:nvSpPr>
          <p:spPr>
            <a:xfrm>
              <a:off x="7412550" y="2630211"/>
              <a:ext cx="259732" cy="276999"/>
            </a:xfrm>
            <a:prstGeom prst="rect">
              <a:avLst/>
            </a:prstGeom>
            <a:noFill/>
          </p:spPr>
          <p:txBody>
            <a:bodyPr wrap="none" rtlCol="0">
              <a:spAutoFit/>
            </a:bodyPr>
            <a:lstStyle/>
            <a:p>
              <a:r>
                <a:rPr lang="en-US" sz="1200" b="1" dirty="0" smtClean="0">
                  <a:solidFill>
                    <a:schemeClr val="accent3">
                      <a:lumMod val="50000"/>
                    </a:schemeClr>
                  </a:solidFill>
                </a:rPr>
                <a:t>E</a:t>
              </a:r>
              <a:endParaRPr lang="en-US" sz="1200" b="1" dirty="0">
                <a:solidFill>
                  <a:schemeClr val="accent3">
                    <a:lumMod val="50000"/>
                  </a:schemeClr>
                </a:solidFill>
              </a:endParaRPr>
            </a:p>
          </p:txBody>
        </p:sp>
        <p:sp>
          <p:nvSpPr>
            <p:cNvPr id="52" name="TextBox 51"/>
            <p:cNvSpPr txBox="1"/>
            <p:nvPr/>
          </p:nvSpPr>
          <p:spPr>
            <a:xfrm>
              <a:off x="7415423" y="2059350"/>
              <a:ext cx="259732" cy="276999"/>
            </a:xfrm>
            <a:prstGeom prst="rect">
              <a:avLst/>
            </a:prstGeom>
            <a:noFill/>
          </p:spPr>
          <p:txBody>
            <a:bodyPr wrap="none" rtlCol="0">
              <a:spAutoFit/>
            </a:bodyPr>
            <a:lstStyle/>
            <a:p>
              <a:r>
                <a:rPr lang="en-US" sz="1200" b="1" dirty="0" smtClean="0">
                  <a:solidFill>
                    <a:schemeClr val="accent3">
                      <a:lumMod val="50000"/>
                    </a:schemeClr>
                  </a:solidFill>
                </a:rPr>
                <a:t>F</a:t>
              </a:r>
              <a:endParaRPr lang="en-US" sz="1200" b="1" dirty="0">
                <a:solidFill>
                  <a:schemeClr val="accent3">
                    <a:lumMod val="50000"/>
                  </a:schemeClr>
                </a:solidFill>
              </a:endParaRPr>
            </a:p>
          </p:txBody>
        </p:sp>
        <p:sp>
          <p:nvSpPr>
            <p:cNvPr id="53" name="TextBox 52"/>
            <p:cNvSpPr txBox="1"/>
            <p:nvPr/>
          </p:nvSpPr>
          <p:spPr>
            <a:xfrm>
              <a:off x="1165054" y="3377925"/>
              <a:ext cx="684803" cy="307777"/>
            </a:xfrm>
            <a:prstGeom prst="rect">
              <a:avLst/>
            </a:prstGeom>
            <a:noFill/>
          </p:spPr>
          <p:txBody>
            <a:bodyPr wrap="none" rtlCol="0">
              <a:spAutoFit/>
            </a:bodyPr>
            <a:lstStyle/>
            <a:p>
              <a:r>
                <a:rPr lang="en-US" sz="1400" b="1" dirty="0" smtClean="0">
                  <a:solidFill>
                    <a:srgbClr val="008000"/>
                  </a:solidFill>
                </a:rPr>
                <a:t>K</a:t>
              </a:r>
              <a:r>
                <a:rPr lang="bg-BG" sz="1400" b="1" dirty="0" smtClean="0">
                  <a:solidFill>
                    <a:srgbClr val="008000"/>
                  </a:solidFill>
                </a:rPr>
                <a:t>лас С</a:t>
              </a:r>
              <a:endParaRPr lang="en-US" sz="1400" b="1" dirty="0">
                <a:solidFill>
                  <a:srgbClr val="008000"/>
                </a:solidFill>
              </a:endParaRPr>
            </a:p>
          </p:txBody>
        </p:sp>
        <p:sp>
          <p:nvSpPr>
            <p:cNvPr id="54" name="TextBox 53"/>
            <p:cNvSpPr txBox="1"/>
            <p:nvPr/>
          </p:nvSpPr>
          <p:spPr>
            <a:xfrm>
              <a:off x="2074310" y="4324833"/>
              <a:ext cx="684803" cy="307777"/>
            </a:xfrm>
            <a:prstGeom prst="rect">
              <a:avLst/>
            </a:prstGeom>
            <a:noFill/>
          </p:spPr>
          <p:txBody>
            <a:bodyPr wrap="none" rtlCol="0">
              <a:spAutoFit/>
            </a:bodyPr>
            <a:lstStyle/>
            <a:p>
              <a:r>
                <a:rPr lang="en-US" sz="1400" b="1" dirty="0" smtClean="0">
                  <a:solidFill>
                    <a:srgbClr val="008000"/>
                  </a:solidFill>
                </a:rPr>
                <a:t>K</a:t>
              </a:r>
              <a:r>
                <a:rPr lang="bg-BG" sz="1400" b="1" dirty="0" smtClean="0">
                  <a:solidFill>
                    <a:srgbClr val="008000"/>
                  </a:solidFill>
                </a:rPr>
                <a:t>лас </a:t>
              </a:r>
              <a:r>
                <a:rPr lang="en-US" sz="1400" b="1" dirty="0" smtClean="0">
                  <a:solidFill>
                    <a:srgbClr val="008000"/>
                  </a:solidFill>
                </a:rPr>
                <a:t>B</a:t>
              </a:r>
              <a:endParaRPr lang="en-US" sz="1400" b="1" dirty="0">
                <a:solidFill>
                  <a:srgbClr val="008000"/>
                </a:solidFill>
              </a:endParaRPr>
            </a:p>
          </p:txBody>
        </p:sp>
        <p:sp>
          <p:nvSpPr>
            <p:cNvPr id="55" name="TextBox 54"/>
            <p:cNvSpPr txBox="1"/>
            <p:nvPr/>
          </p:nvSpPr>
          <p:spPr>
            <a:xfrm>
              <a:off x="4817979" y="4731700"/>
              <a:ext cx="697627" cy="307777"/>
            </a:xfrm>
            <a:prstGeom prst="rect">
              <a:avLst/>
            </a:prstGeom>
            <a:noFill/>
          </p:spPr>
          <p:txBody>
            <a:bodyPr wrap="none" rtlCol="0">
              <a:spAutoFit/>
            </a:bodyPr>
            <a:lstStyle/>
            <a:p>
              <a:r>
                <a:rPr lang="en-US" sz="1400" b="1" dirty="0" smtClean="0">
                  <a:solidFill>
                    <a:srgbClr val="008000"/>
                  </a:solidFill>
                </a:rPr>
                <a:t>K</a:t>
              </a:r>
              <a:r>
                <a:rPr lang="bg-BG" sz="1400" b="1" dirty="0" smtClean="0">
                  <a:solidFill>
                    <a:srgbClr val="008000"/>
                  </a:solidFill>
                </a:rPr>
                <a:t>лас </a:t>
              </a:r>
              <a:r>
                <a:rPr lang="en-US" sz="1400" b="1" dirty="0" smtClean="0">
                  <a:solidFill>
                    <a:srgbClr val="008000"/>
                  </a:solidFill>
                </a:rPr>
                <a:t>A</a:t>
              </a:r>
              <a:endParaRPr lang="en-US" sz="1400" b="1" dirty="0">
                <a:solidFill>
                  <a:srgbClr val="008000"/>
                </a:solidFill>
              </a:endParaRPr>
            </a:p>
          </p:txBody>
        </p:sp>
        <p:sp>
          <p:nvSpPr>
            <p:cNvPr id="56" name="TextBox 55"/>
            <p:cNvSpPr txBox="1"/>
            <p:nvPr/>
          </p:nvSpPr>
          <p:spPr>
            <a:xfrm>
              <a:off x="458211" y="1277708"/>
              <a:ext cx="2007232" cy="707886"/>
            </a:xfrm>
            <a:prstGeom prst="rect">
              <a:avLst/>
            </a:prstGeom>
            <a:noFill/>
          </p:spPr>
          <p:txBody>
            <a:bodyPr wrap="square" rtlCol="0">
              <a:spAutoFit/>
            </a:bodyPr>
            <a:lstStyle/>
            <a:p>
              <a:r>
                <a:rPr lang="bg-BG" sz="1200" dirty="0">
                  <a:solidFill>
                    <a:srgbClr val="000000"/>
                  </a:solidFill>
                </a:rPr>
                <a:t>Специфично </a:t>
              </a:r>
              <a:r>
                <a:rPr lang="bg-BG" sz="1200" dirty="0" smtClean="0">
                  <a:solidFill>
                    <a:srgbClr val="000000"/>
                  </a:solidFill>
                </a:rPr>
                <a:t>годишно </a:t>
              </a:r>
              <a:r>
                <a:rPr lang="bg-BG" sz="1200" dirty="0">
                  <a:solidFill>
                    <a:srgbClr val="000000"/>
                  </a:solidFill>
                </a:rPr>
                <a:t>потребление </a:t>
              </a:r>
              <a:r>
                <a:rPr lang="bg-BG" sz="1200" dirty="0" smtClean="0">
                  <a:solidFill>
                    <a:srgbClr val="000000"/>
                  </a:solidFill>
                </a:rPr>
                <a:t>на </a:t>
              </a:r>
              <a:r>
                <a:rPr lang="bg-BG" sz="1200" dirty="0">
                  <a:solidFill>
                    <a:srgbClr val="000000"/>
                  </a:solidFill>
                </a:rPr>
                <a:t>енергия</a:t>
              </a:r>
              <a:endParaRPr lang="en-US" sz="1200" dirty="0">
                <a:solidFill>
                  <a:srgbClr val="000000"/>
                </a:solidFill>
              </a:endParaRPr>
            </a:p>
            <a:p>
              <a:r>
                <a:rPr lang="en-US" sz="1600" b="1" dirty="0" smtClean="0">
                  <a:solidFill>
                    <a:srgbClr val="000000"/>
                  </a:solidFill>
                </a:rPr>
                <a:t>kWh/m</a:t>
              </a:r>
              <a:r>
                <a:rPr lang="en-US" sz="1600" b="1" baseline="30000" dirty="0" smtClean="0">
                  <a:solidFill>
                    <a:srgbClr val="000000"/>
                  </a:solidFill>
                </a:rPr>
                <a:t>2</a:t>
              </a:r>
              <a:endParaRPr lang="bg-BG" sz="1600" b="1" dirty="0" smtClean="0">
                <a:solidFill>
                  <a:srgbClr val="000000"/>
                </a:solidFill>
              </a:endParaRPr>
            </a:p>
          </p:txBody>
        </p:sp>
        <p:sp>
          <p:nvSpPr>
            <p:cNvPr id="57" name="TextBox 56"/>
            <p:cNvSpPr txBox="1"/>
            <p:nvPr/>
          </p:nvSpPr>
          <p:spPr>
            <a:xfrm>
              <a:off x="7116997" y="1474435"/>
              <a:ext cx="909401" cy="461665"/>
            </a:xfrm>
            <a:prstGeom prst="rect">
              <a:avLst/>
            </a:prstGeom>
            <a:noFill/>
          </p:spPr>
          <p:txBody>
            <a:bodyPr wrap="square" rtlCol="0">
              <a:spAutoFit/>
            </a:bodyPr>
            <a:lstStyle/>
            <a:p>
              <a:pPr algn="ctr"/>
              <a:r>
                <a:rPr lang="bg-BG" sz="1200" dirty="0" smtClean="0">
                  <a:solidFill>
                    <a:srgbClr val="000000"/>
                  </a:solidFill>
                </a:rPr>
                <a:t>Енергийни класове</a:t>
              </a:r>
              <a:endParaRPr lang="bg-BG" sz="1600" b="1" dirty="0" smtClean="0">
                <a:solidFill>
                  <a:srgbClr val="000000"/>
                </a:solidFill>
              </a:endParaRPr>
            </a:p>
          </p:txBody>
        </p:sp>
        <p:sp>
          <p:nvSpPr>
            <p:cNvPr id="58" name="TextBox 57"/>
            <p:cNvSpPr txBox="1"/>
            <p:nvPr/>
          </p:nvSpPr>
          <p:spPr>
            <a:xfrm>
              <a:off x="7651049" y="5380497"/>
              <a:ext cx="1193414" cy="1261884"/>
            </a:xfrm>
            <a:prstGeom prst="rect">
              <a:avLst/>
            </a:prstGeom>
            <a:noFill/>
          </p:spPr>
          <p:txBody>
            <a:bodyPr wrap="square" rtlCol="0">
              <a:spAutoFit/>
            </a:bodyPr>
            <a:lstStyle/>
            <a:p>
              <a:r>
                <a:rPr lang="bg-BG" sz="1600" b="1" dirty="0" smtClean="0">
                  <a:solidFill>
                    <a:srgbClr val="000000"/>
                  </a:solidFill>
                </a:rPr>
                <a:t>Години</a:t>
              </a:r>
            </a:p>
            <a:p>
              <a:r>
                <a:rPr lang="bg-BG" sz="1200" dirty="0" smtClean="0">
                  <a:solidFill>
                    <a:srgbClr val="000000"/>
                  </a:solidFill>
                </a:rPr>
                <a:t>Икономически живот на</a:t>
              </a:r>
              <a:br>
                <a:rPr lang="bg-BG" sz="1200" dirty="0" smtClean="0">
                  <a:solidFill>
                    <a:srgbClr val="000000"/>
                  </a:solidFill>
                </a:rPr>
              </a:br>
              <a:r>
                <a:rPr lang="bg-BG" sz="1200" dirty="0" smtClean="0">
                  <a:solidFill>
                    <a:srgbClr val="000000"/>
                  </a:solidFill>
                </a:rPr>
                <a:t>мерките за</a:t>
              </a:r>
              <a:br>
                <a:rPr lang="bg-BG" sz="1200" dirty="0" smtClean="0">
                  <a:solidFill>
                    <a:srgbClr val="000000"/>
                  </a:solidFill>
                </a:rPr>
              </a:br>
              <a:r>
                <a:rPr lang="bg-BG" sz="1200" dirty="0" smtClean="0">
                  <a:solidFill>
                    <a:srgbClr val="000000"/>
                  </a:solidFill>
                </a:rPr>
                <a:t>енергийна ефективност</a:t>
              </a:r>
              <a:endParaRPr lang="en-US" sz="1200" dirty="0">
                <a:solidFill>
                  <a:srgbClr val="000000"/>
                </a:solidFill>
              </a:endParaRPr>
            </a:p>
          </p:txBody>
        </p:sp>
        <p:sp>
          <p:nvSpPr>
            <p:cNvPr id="59" name="TextBox 58"/>
            <p:cNvSpPr txBox="1"/>
            <p:nvPr/>
          </p:nvSpPr>
          <p:spPr>
            <a:xfrm>
              <a:off x="1966093" y="1988687"/>
              <a:ext cx="1997352" cy="830997"/>
            </a:xfrm>
            <a:prstGeom prst="rect">
              <a:avLst/>
            </a:prstGeom>
            <a:noFill/>
          </p:spPr>
          <p:txBody>
            <a:bodyPr wrap="square" rtlCol="0">
              <a:spAutoFit/>
            </a:bodyPr>
            <a:lstStyle/>
            <a:p>
              <a:r>
                <a:rPr lang="bg-BG" sz="1200" dirty="0" smtClean="0"/>
                <a:t>Нормализирано </a:t>
              </a:r>
              <a:r>
                <a:rPr lang="en-US" sz="1200" dirty="0"/>
                <a:t> </a:t>
              </a:r>
              <a:r>
                <a:rPr lang="bg-BG" sz="1200" dirty="0" smtClean="0"/>
                <a:t>изходно специфично годишно потребление</a:t>
              </a:r>
              <a:br>
                <a:rPr lang="bg-BG" sz="1200" dirty="0" smtClean="0"/>
              </a:br>
              <a:r>
                <a:rPr lang="bg-BG" sz="1200" dirty="0" smtClean="0"/>
                <a:t>(по изчисления)</a:t>
              </a:r>
              <a:endParaRPr lang="en-US" sz="1200" dirty="0"/>
            </a:p>
          </p:txBody>
        </p:sp>
        <p:cxnSp>
          <p:nvCxnSpPr>
            <p:cNvPr id="60" name="Straight Arrow Connector 59"/>
            <p:cNvCxnSpPr/>
            <p:nvPr/>
          </p:nvCxnSpPr>
          <p:spPr>
            <a:xfrm flipH="1">
              <a:off x="1190212" y="2356658"/>
              <a:ext cx="824726" cy="626009"/>
            </a:xfrm>
            <a:prstGeom prst="straightConnector1">
              <a:avLst/>
            </a:prstGeom>
            <a:ln w="127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355518" y="3011996"/>
              <a:ext cx="2028527" cy="646331"/>
            </a:xfrm>
            <a:prstGeom prst="rect">
              <a:avLst/>
            </a:prstGeom>
            <a:noFill/>
          </p:spPr>
          <p:txBody>
            <a:bodyPr wrap="square" rtlCol="0">
              <a:spAutoFit/>
            </a:bodyPr>
            <a:lstStyle/>
            <a:p>
              <a:pPr algn="r"/>
              <a:r>
                <a:rPr lang="bg-BG" sz="1200" dirty="0" smtClean="0">
                  <a:solidFill>
                    <a:srgbClr val="000000"/>
                  </a:solidFill>
                </a:rPr>
                <a:t>Базова линия</a:t>
              </a:r>
              <a:r>
                <a:rPr lang="en-US" sz="1200" dirty="0" smtClean="0">
                  <a:solidFill>
                    <a:srgbClr val="000000"/>
                  </a:solidFill>
                </a:rPr>
                <a:t> </a:t>
              </a:r>
              <a:r>
                <a:rPr lang="bg-BG" sz="1200" dirty="0" smtClean="0">
                  <a:solidFill>
                    <a:srgbClr val="000000"/>
                  </a:solidFill>
                </a:rPr>
                <a:t>на</a:t>
              </a:r>
            </a:p>
            <a:p>
              <a:pPr algn="r"/>
              <a:r>
                <a:rPr lang="bg-BG" sz="1200" dirty="0" smtClean="0">
                  <a:solidFill>
                    <a:srgbClr val="000000"/>
                  </a:solidFill>
                </a:rPr>
                <a:t>реалното потребление</a:t>
              </a:r>
              <a:br>
                <a:rPr lang="bg-BG" sz="1200" dirty="0" smtClean="0">
                  <a:solidFill>
                    <a:srgbClr val="000000"/>
                  </a:solidFill>
                </a:rPr>
              </a:br>
              <a:r>
                <a:rPr lang="bg-BG" sz="1200" dirty="0" smtClean="0">
                  <a:solidFill>
                    <a:srgbClr val="000000"/>
                  </a:solidFill>
                </a:rPr>
                <a:t>(ако няма програма</a:t>
              </a:r>
              <a:r>
                <a:rPr lang="bg-BG" sz="1200" dirty="0" smtClean="0">
                  <a:solidFill>
                    <a:schemeClr val="accent6">
                      <a:lumMod val="50000"/>
                    </a:schemeClr>
                  </a:solidFill>
                </a:rPr>
                <a:t>)</a:t>
              </a:r>
              <a:endParaRPr lang="en-US" sz="1200" dirty="0">
                <a:solidFill>
                  <a:schemeClr val="accent6">
                    <a:lumMod val="50000"/>
                  </a:schemeClr>
                </a:solidFill>
              </a:endParaRPr>
            </a:p>
          </p:txBody>
        </p:sp>
        <p:cxnSp>
          <p:nvCxnSpPr>
            <p:cNvPr id="62" name="Straight Arrow Connector 61"/>
            <p:cNvCxnSpPr/>
            <p:nvPr/>
          </p:nvCxnSpPr>
          <p:spPr>
            <a:xfrm>
              <a:off x="6384045" y="3296086"/>
              <a:ext cx="682157" cy="411127"/>
            </a:xfrm>
            <a:prstGeom prst="straightConnector1">
              <a:avLst/>
            </a:prstGeom>
            <a:ln w="12700"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1135505" y="4039060"/>
              <a:ext cx="374542" cy="593550"/>
            </a:xfrm>
            <a:prstGeom prst="straightConnector1">
              <a:avLst/>
            </a:prstGeom>
            <a:ln w="12700" cmpd="sng">
              <a:solidFill>
                <a:schemeClr val="accent6">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1080408" y="4569814"/>
              <a:ext cx="2493591" cy="646331"/>
            </a:xfrm>
            <a:prstGeom prst="rect">
              <a:avLst/>
            </a:prstGeom>
            <a:noFill/>
          </p:spPr>
          <p:txBody>
            <a:bodyPr wrap="none" rtlCol="0">
              <a:spAutoFit/>
            </a:bodyPr>
            <a:lstStyle/>
            <a:p>
              <a:r>
                <a:rPr lang="bg-BG" sz="1200" dirty="0" smtClean="0">
                  <a:solidFill>
                    <a:srgbClr val="000000"/>
                  </a:solidFill>
                </a:rPr>
                <a:t>Реално изходно</a:t>
              </a:r>
              <a:br>
                <a:rPr lang="bg-BG" sz="1200" dirty="0" smtClean="0">
                  <a:solidFill>
                    <a:srgbClr val="000000"/>
                  </a:solidFill>
                </a:rPr>
              </a:br>
              <a:r>
                <a:rPr lang="bg-BG" sz="1200" dirty="0" smtClean="0">
                  <a:solidFill>
                    <a:srgbClr val="000000"/>
                  </a:solidFill>
                </a:rPr>
                <a:t>специфично годишно потребление</a:t>
              </a:r>
              <a:br>
                <a:rPr lang="bg-BG" sz="1200" dirty="0" smtClean="0">
                  <a:solidFill>
                    <a:srgbClr val="000000"/>
                  </a:solidFill>
                </a:rPr>
              </a:br>
              <a:r>
                <a:rPr lang="bg-BG" sz="1200" dirty="0" smtClean="0">
                  <a:solidFill>
                    <a:srgbClr val="000000"/>
                  </a:solidFill>
                </a:rPr>
                <a:t>(преди програматата)</a:t>
              </a:r>
              <a:endParaRPr lang="en-US" sz="1200" dirty="0">
                <a:solidFill>
                  <a:srgbClr val="000000"/>
                </a:solidFill>
              </a:endParaRPr>
            </a:p>
          </p:txBody>
        </p:sp>
        <p:sp>
          <p:nvSpPr>
            <p:cNvPr id="65" name="TextBox 64"/>
            <p:cNvSpPr txBox="1"/>
            <p:nvPr/>
          </p:nvSpPr>
          <p:spPr>
            <a:xfrm>
              <a:off x="5169006" y="3795175"/>
              <a:ext cx="2148499" cy="830997"/>
            </a:xfrm>
            <a:prstGeom prst="rect">
              <a:avLst/>
            </a:prstGeom>
            <a:noFill/>
          </p:spPr>
          <p:txBody>
            <a:bodyPr wrap="square" rtlCol="0">
              <a:spAutoFit/>
            </a:bodyPr>
            <a:lstStyle/>
            <a:p>
              <a:r>
                <a:rPr lang="bg-BG" sz="1200" dirty="0" smtClean="0">
                  <a:solidFill>
                    <a:srgbClr val="000000"/>
                  </a:solidFill>
                </a:rPr>
                <a:t>Специфично годишно потребление на енергия</a:t>
              </a:r>
              <a:r>
                <a:rPr lang="en-US" sz="1200" dirty="0" smtClean="0">
                  <a:solidFill>
                    <a:srgbClr val="000000"/>
                  </a:solidFill>
                </a:rPr>
                <a:t> </a:t>
              </a:r>
              <a:r>
                <a:rPr lang="bg-BG" sz="1200" dirty="0" smtClean="0">
                  <a:solidFill>
                    <a:srgbClr val="000000"/>
                  </a:solidFill>
                </a:rPr>
                <a:t>при еднократно</a:t>
              </a:r>
              <a:r>
                <a:rPr lang="en-US" sz="1200" dirty="0">
                  <a:solidFill>
                    <a:srgbClr val="000000"/>
                  </a:solidFill>
                </a:rPr>
                <a:t> </a:t>
              </a:r>
              <a:r>
                <a:rPr lang="bg-BG" sz="1200" dirty="0" smtClean="0">
                  <a:solidFill>
                    <a:srgbClr val="000000"/>
                  </a:solidFill>
                </a:rPr>
                <a:t>(компромисно) обновяване до клас С</a:t>
              </a:r>
              <a:endParaRPr lang="en-US" sz="1200" dirty="0">
                <a:solidFill>
                  <a:srgbClr val="000000"/>
                </a:solidFill>
              </a:endParaRPr>
            </a:p>
          </p:txBody>
        </p:sp>
        <p:cxnSp>
          <p:nvCxnSpPr>
            <p:cNvPr id="66" name="Straight Arrow Connector 65"/>
            <p:cNvCxnSpPr/>
            <p:nvPr/>
          </p:nvCxnSpPr>
          <p:spPr>
            <a:xfrm flipH="1" flipV="1">
              <a:off x="4817979" y="3707213"/>
              <a:ext cx="351027" cy="331847"/>
            </a:xfrm>
            <a:prstGeom prst="straightConnector1">
              <a:avLst/>
            </a:prstGeom>
            <a:ln w="12700" cmpd="sng">
              <a:solidFill>
                <a:srgbClr val="008000"/>
              </a:solidFill>
              <a:tailEnd type="arrow"/>
            </a:ln>
          </p:spPr>
          <p:style>
            <a:lnRef idx="2">
              <a:schemeClr val="accent1"/>
            </a:lnRef>
            <a:fillRef idx="0">
              <a:schemeClr val="accent1"/>
            </a:fillRef>
            <a:effectRef idx="1">
              <a:schemeClr val="accent1"/>
            </a:effectRef>
            <a:fontRef idx="minor">
              <a:schemeClr val="tx1"/>
            </a:fontRef>
          </p:style>
        </p:cxnSp>
        <p:sp>
          <p:nvSpPr>
            <p:cNvPr id="67" name="Right Triangle 66"/>
            <p:cNvSpPr/>
            <p:nvPr/>
          </p:nvSpPr>
          <p:spPr>
            <a:xfrm rot="5400000">
              <a:off x="3254124" y="2479690"/>
              <a:ext cx="104808" cy="2663472"/>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TextBox 67"/>
            <p:cNvSpPr txBox="1"/>
            <p:nvPr/>
          </p:nvSpPr>
          <p:spPr>
            <a:xfrm>
              <a:off x="5649328" y="2508687"/>
              <a:ext cx="1416874" cy="523220"/>
            </a:xfrm>
            <a:prstGeom prst="rect">
              <a:avLst/>
            </a:prstGeom>
            <a:noFill/>
          </p:spPr>
          <p:txBody>
            <a:bodyPr wrap="none" rtlCol="0">
              <a:spAutoFit/>
            </a:bodyPr>
            <a:lstStyle/>
            <a:p>
              <a:r>
                <a:rPr lang="bg-BG" sz="1400" dirty="0" smtClean="0">
                  <a:solidFill>
                    <a:srgbClr val="000000"/>
                  </a:solidFill>
                </a:rPr>
                <a:t>Нормализирана</a:t>
              </a:r>
            </a:p>
            <a:p>
              <a:r>
                <a:rPr lang="bg-BG" sz="1400" dirty="0" smtClean="0">
                  <a:solidFill>
                    <a:srgbClr val="000000"/>
                  </a:solidFill>
                </a:rPr>
                <a:t>базова линия</a:t>
              </a:r>
              <a:endParaRPr lang="en-US" sz="1400" dirty="0">
                <a:solidFill>
                  <a:srgbClr val="000000"/>
                </a:solidFill>
              </a:endParaRPr>
            </a:p>
          </p:txBody>
        </p:sp>
        <p:cxnSp>
          <p:nvCxnSpPr>
            <p:cNvPr id="69" name="Straight Arrow Connector 68"/>
            <p:cNvCxnSpPr>
              <a:stCxn id="68" idx="1"/>
            </p:cNvCxnSpPr>
            <p:nvPr/>
          </p:nvCxnSpPr>
          <p:spPr>
            <a:xfrm flipH="1">
              <a:off x="4838167" y="2770297"/>
              <a:ext cx="811161" cy="217782"/>
            </a:xfrm>
            <a:prstGeom prst="straightConnector1">
              <a:avLst/>
            </a:prstGeom>
            <a:ln w="12700" cmpd="sng">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flipH="1">
              <a:off x="1033567" y="3863829"/>
              <a:ext cx="6705938" cy="1"/>
            </a:xfrm>
            <a:prstGeom prst="line">
              <a:avLst/>
            </a:prstGeom>
            <a:ln w="19050" cmpd="sng">
              <a:solidFill>
                <a:srgbClr val="632523"/>
              </a:solidFill>
              <a:prstDash val="sysDash"/>
            </a:ln>
            <a:effectLst/>
          </p:spPr>
          <p:style>
            <a:lnRef idx="2">
              <a:schemeClr val="accent1"/>
            </a:lnRef>
            <a:fillRef idx="0">
              <a:schemeClr val="accent1"/>
            </a:fillRef>
            <a:effectRef idx="1">
              <a:schemeClr val="accent1"/>
            </a:effectRef>
            <a:fontRef idx="minor">
              <a:schemeClr val="tx1"/>
            </a:fontRef>
          </p:style>
        </p:cxnSp>
        <p:sp>
          <p:nvSpPr>
            <p:cNvPr id="71" name="Rectangle 70"/>
            <p:cNvSpPr/>
            <p:nvPr/>
          </p:nvSpPr>
          <p:spPr>
            <a:xfrm>
              <a:off x="1052342" y="3658328"/>
              <a:ext cx="1299300" cy="205501"/>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Connector 71"/>
            <p:cNvCxnSpPr/>
            <p:nvPr/>
          </p:nvCxnSpPr>
          <p:spPr>
            <a:xfrm flipH="1">
              <a:off x="1033567" y="3658327"/>
              <a:ext cx="925262" cy="0"/>
            </a:xfrm>
            <a:prstGeom prst="line">
              <a:avLst/>
            </a:prstGeom>
            <a:ln w="57150" cmpd="sng">
              <a:solidFill>
                <a:srgbClr val="008000"/>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flipH="1" flipV="1">
              <a:off x="4655918" y="3684608"/>
              <a:ext cx="2719188" cy="6413"/>
            </a:xfrm>
            <a:prstGeom prst="line">
              <a:avLst/>
            </a:prstGeom>
            <a:ln w="38100" cmpd="sng">
              <a:solidFill>
                <a:schemeClr val="accent2">
                  <a:lumMod val="50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7367006" y="1985594"/>
              <a:ext cx="0" cy="3405700"/>
            </a:xfrm>
            <a:prstGeom prst="line">
              <a:avLst/>
            </a:prstGeom>
            <a:ln w="9525" cmpd="sng">
              <a:solidFill>
                <a:srgbClr val="1F497D"/>
              </a:solidFill>
              <a:prstDash val="sysDash"/>
            </a:ln>
            <a:effectLst/>
          </p:spPr>
          <p:style>
            <a:lnRef idx="2">
              <a:schemeClr val="accent1"/>
            </a:lnRef>
            <a:fillRef idx="0">
              <a:schemeClr val="accent1"/>
            </a:fillRef>
            <a:effectRef idx="1">
              <a:schemeClr val="accent1"/>
            </a:effectRef>
            <a:fontRef idx="minor">
              <a:schemeClr val="tx1"/>
            </a:fontRef>
          </p:style>
        </p:cxnSp>
        <p:sp>
          <p:nvSpPr>
            <p:cNvPr id="75" name="Right Triangle 74"/>
            <p:cNvSpPr/>
            <p:nvPr/>
          </p:nvSpPr>
          <p:spPr>
            <a:xfrm rot="21334309">
              <a:off x="2303353" y="3567013"/>
              <a:ext cx="2216435" cy="191786"/>
            </a:xfrm>
            <a:prstGeom prst="rtTriangle">
              <a:avLst/>
            </a:prstGeom>
            <a:solidFill>
              <a:srgbClr val="BFBFB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flipH="1" flipV="1">
              <a:off x="1936156" y="3658327"/>
              <a:ext cx="5430850" cy="1"/>
            </a:xfrm>
            <a:prstGeom prst="line">
              <a:avLst/>
            </a:prstGeom>
            <a:ln w="28575" cmpd="sng">
              <a:solidFill>
                <a:srgbClr val="008000"/>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7" name="Straight Connector 76"/>
            <p:cNvCxnSpPr>
              <a:endCxn id="84" idx="6"/>
            </p:cNvCxnSpPr>
            <p:nvPr/>
          </p:nvCxnSpPr>
          <p:spPr>
            <a:xfrm flipH="1">
              <a:off x="1135503" y="3685702"/>
              <a:ext cx="3547717" cy="256207"/>
            </a:xfrm>
            <a:prstGeom prst="line">
              <a:avLst/>
            </a:prstGeom>
            <a:ln w="38100" cmpd="sng">
              <a:solidFill>
                <a:srgbClr val="632523"/>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1946000" y="1985594"/>
              <a:ext cx="0" cy="3405700"/>
            </a:xfrm>
            <a:prstGeom prst="line">
              <a:avLst/>
            </a:prstGeom>
            <a:ln w="9525" cmpd="sng">
              <a:solidFill>
                <a:srgbClr val="1F497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753002" y="1985594"/>
              <a:ext cx="0" cy="3394903"/>
            </a:xfrm>
            <a:prstGeom prst="line">
              <a:avLst/>
            </a:prstGeom>
            <a:ln w="9525" cmpd="sng">
              <a:solidFill>
                <a:srgbClr val="1F497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2849501" y="1985594"/>
              <a:ext cx="0" cy="3405700"/>
            </a:xfrm>
            <a:prstGeom prst="line">
              <a:avLst/>
            </a:prstGeom>
            <a:ln w="9525" cmpd="sng">
              <a:solidFill>
                <a:srgbClr val="1F497D"/>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flipH="1">
              <a:off x="829521" y="3797277"/>
              <a:ext cx="6537485" cy="1509"/>
            </a:xfrm>
            <a:prstGeom prst="line">
              <a:avLst/>
            </a:prstGeom>
            <a:ln w="12700" cmpd="sng">
              <a:solidFill>
                <a:schemeClr val="accent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a:stCxn id="83" idx="1"/>
            </p:cNvCxnSpPr>
            <p:nvPr/>
          </p:nvCxnSpPr>
          <p:spPr>
            <a:xfrm flipH="1">
              <a:off x="2074310" y="3372006"/>
              <a:ext cx="535427" cy="441530"/>
            </a:xfrm>
            <a:prstGeom prst="straightConnector1">
              <a:avLst/>
            </a:prstGeom>
            <a:ln w="12700" cmpd="sng">
              <a:solidFill>
                <a:schemeClr val="bg1">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83" name="TextBox 82"/>
            <p:cNvSpPr txBox="1"/>
            <p:nvPr/>
          </p:nvSpPr>
          <p:spPr>
            <a:xfrm>
              <a:off x="2609737" y="3048840"/>
              <a:ext cx="2028527" cy="646331"/>
            </a:xfrm>
            <a:prstGeom prst="rect">
              <a:avLst/>
            </a:prstGeom>
            <a:noFill/>
          </p:spPr>
          <p:txBody>
            <a:bodyPr wrap="square" rtlCol="0">
              <a:spAutoFit/>
            </a:bodyPr>
            <a:lstStyle/>
            <a:p>
              <a:r>
                <a:rPr lang="bg-BG" sz="1200" dirty="0" smtClean="0">
                  <a:solidFill>
                    <a:srgbClr val="000000"/>
                  </a:solidFill>
                </a:rPr>
                <a:t>Вероятно увеличение на потреблението на енергия след саниарнето</a:t>
              </a:r>
              <a:endParaRPr lang="en-US" sz="1200" dirty="0">
                <a:solidFill>
                  <a:srgbClr val="000000"/>
                </a:solidFill>
              </a:endParaRPr>
            </a:p>
          </p:txBody>
        </p:sp>
        <p:sp>
          <p:nvSpPr>
            <p:cNvPr id="84" name="Oval 83"/>
            <p:cNvSpPr/>
            <p:nvPr/>
          </p:nvSpPr>
          <p:spPr>
            <a:xfrm>
              <a:off x="949497" y="3848906"/>
              <a:ext cx="186006" cy="186006"/>
            </a:xfrm>
            <a:prstGeom prst="ellipse">
              <a:avLst/>
            </a:prstGeom>
            <a:solidFill>
              <a:srgbClr val="FFFF00"/>
            </a:solidFill>
            <a:ln w="38100"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953392" y="2958125"/>
              <a:ext cx="186006" cy="186006"/>
            </a:xfrm>
            <a:prstGeom prst="ellipse">
              <a:avLst/>
            </a:prstGeom>
            <a:solidFill>
              <a:srgbClr val="CCFFCC"/>
            </a:solidFill>
            <a:ln w="38100" cmpd="sng">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TextBox 85"/>
            <p:cNvSpPr txBox="1"/>
            <p:nvPr/>
          </p:nvSpPr>
          <p:spPr>
            <a:xfrm rot="16200000">
              <a:off x="882177" y="5658380"/>
              <a:ext cx="600645" cy="338554"/>
            </a:xfrm>
            <a:prstGeom prst="rect">
              <a:avLst/>
            </a:prstGeom>
            <a:noFill/>
          </p:spPr>
          <p:txBody>
            <a:bodyPr wrap="none" rtlCol="0">
              <a:spAutoFit/>
            </a:bodyPr>
            <a:lstStyle/>
            <a:p>
              <a:r>
                <a:rPr lang="bg-BG" sz="1600" dirty="0" smtClean="0">
                  <a:solidFill>
                    <a:srgbClr val="000000"/>
                  </a:solidFill>
                </a:rPr>
                <a:t>2016</a:t>
              </a:r>
              <a:endParaRPr lang="en-US" sz="1600" dirty="0">
                <a:solidFill>
                  <a:srgbClr val="000000"/>
                </a:solidFill>
              </a:endParaRPr>
            </a:p>
          </p:txBody>
        </p:sp>
        <p:sp>
          <p:nvSpPr>
            <p:cNvPr id="87" name="TextBox 86"/>
            <p:cNvSpPr txBox="1"/>
            <p:nvPr/>
          </p:nvSpPr>
          <p:spPr>
            <a:xfrm rot="16200000">
              <a:off x="1773988" y="5658380"/>
              <a:ext cx="600645" cy="338554"/>
            </a:xfrm>
            <a:prstGeom prst="rect">
              <a:avLst/>
            </a:prstGeom>
            <a:noFill/>
          </p:spPr>
          <p:txBody>
            <a:bodyPr wrap="none" rtlCol="0">
              <a:spAutoFit/>
            </a:bodyPr>
            <a:lstStyle/>
            <a:p>
              <a:r>
                <a:rPr lang="bg-BG" sz="1600" dirty="0" smtClean="0">
                  <a:solidFill>
                    <a:srgbClr val="000000"/>
                  </a:solidFill>
                </a:rPr>
                <a:t>2021</a:t>
              </a:r>
              <a:endParaRPr lang="en-US" sz="1600" dirty="0">
                <a:solidFill>
                  <a:srgbClr val="000000"/>
                </a:solidFill>
              </a:endParaRPr>
            </a:p>
          </p:txBody>
        </p:sp>
        <p:sp>
          <p:nvSpPr>
            <p:cNvPr id="88" name="TextBox 87"/>
            <p:cNvSpPr txBox="1"/>
            <p:nvPr/>
          </p:nvSpPr>
          <p:spPr>
            <a:xfrm rot="16200000">
              <a:off x="2680906" y="5658380"/>
              <a:ext cx="600645" cy="338554"/>
            </a:xfrm>
            <a:prstGeom prst="rect">
              <a:avLst/>
            </a:prstGeom>
            <a:noFill/>
          </p:spPr>
          <p:txBody>
            <a:bodyPr wrap="none" rtlCol="0">
              <a:spAutoFit/>
            </a:bodyPr>
            <a:lstStyle/>
            <a:p>
              <a:r>
                <a:rPr lang="bg-BG" sz="1600" dirty="0" smtClean="0">
                  <a:solidFill>
                    <a:srgbClr val="000000"/>
                  </a:solidFill>
                </a:rPr>
                <a:t>2026</a:t>
              </a:r>
              <a:endParaRPr lang="en-US" sz="1600" dirty="0">
                <a:solidFill>
                  <a:srgbClr val="000000"/>
                </a:solidFill>
              </a:endParaRPr>
            </a:p>
          </p:txBody>
        </p:sp>
        <p:sp>
          <p:nvSpPr>
            <p:cNvPr id="89" name="TextBox 88"/>
            <p:cNvSpPr txBox="1"/>
            <p:nvPr/>
          </p:nvSpPr>
          <p:spPr>
            <a:xfrm rot="16200000">
              <a:off x="3577804" y="5658380"/>
              <a:ext cx="600645" cy="338554"/>
            </a:xfrm>
            <a:prstGeom prst="rect">
              <a:avLst/>
            </a:prstGeom>
            <a:noFill/>
          </p:spPr>
          <p:txBody>
            <a:bodyPr wrap="none" rtlCol="0">
              <a:spAutoFit/>
            </a:bodyPr>
            <a:lstStyle/>
            <a:p>
              <a:r>
                <a:rPr lang="bg-BG" sz="1600" dirty="0" smtClean="0">
                  <a:solidFill>
                    <a:srgbClr val="000000"/>
                  </a:solidFill>
                </a:rPr>
                <a:t>2031</a:t>
              </a:r>
              <a:endParaRPr lang="en-US" sz="1600" dirty="0">
                <a:solidFill>
                  <a:srgbClr val="000000"/>
                </a:solidFill>
              </a:endParaRPr>
            </a:p>
          </p:txBody>
        </p:sp>
        <p:sp>
          <p:nvSpPr>
            <p:cNvPr id="90" name="TextBox 89"/>
            <p:cNvSpPr txBox="1"/>
            <p:nvPr/>
          </p:nvSpPr>
          <p:spPr>
            <a:xfrm rot="16200000">
              <a:off x="4467326" y="5658380"/>
              <a:ext cx="600645" cy="338554"/>
            </a:xfrm>
            <a:prstGeom prst="rect">
              <a:avLst/>
            </a:prstGeom>
            <a:noFill/>
          </p:spPr>
          <p:txBody>
            <a:bodyPr wrap="none" rtlCol="0">
              <a:spAutoFit/>
            </a:bodyPr>
            <a:lstStyle/>
            <a:p>
              <a:r>
                <a:rPr lang="bg-BG" sz="1600" dirty="0" smtClean="0">
                  <a:solidFill>
                    <a:srgbClr val="000000"/>
                  </a:solidFill>
                </a:rPr>
                <a:t>2036</a:t>
              </a:r>
              <a:endParaRPr lang="en-US" sz="1600" dirty="0">
                <a:solidFill>
                  <a:srgbClr val="000000"/>
                </a:solidFill>
              </a:endParaRPr>
            </a:p>
          </p:txBody>
        </p:sp>
        <p:sp>
          <p:nvSpPr>
            <p:cNvPr id="91" name="TextBox 90"/>
            <p:cNvSpPr txBox="1"/>
            <p:nvPr/>
          </p:nvSpPr>
          <p:spPr>
            <a:xfrm rot="16200000">
              <a:off x="5377391" y="5658380"/>
              <a:ext cx="600645" cy="338554"/>
            </a:xfrm>
            <a:prstGeom prst="rect">
              <a:avLst/>
            </a:prstGeom>
            <a:noFill/>
          </p:spPr>
          <p:txBody>
            <a:bodyPr wrap="none" rtlCol="0">
              <a:spAutoFit/>
            </a:bodyPr>
            <a:lstStyle/>
            <a:p>
              <a:r>
                <a:rPr lang="bg-BG" sz="1600" dirty="0" smtClean="0">
                  <a:solidFill>
                    <a:srgbClr val="000000"/>
                  </a:solidFill>
                </a:rPr>
                <a:t>2041</a:t>
              </a:r>
              <a:endParaRPr lang="en-US" sz="1600" dirty="0">
                <a:solidFill>
                  <a:srgbClr val="000000"/>
                </a:solidFill>
              </a:endParaRPr>
            </a:p>
          </p:txBody>
        </p:sp>
        <p:sp>
          <p:nvSpPr>
            <p:cNvPr id="92" name="TextBox 91"/>
            <p:cNvSpPr txBox="1"/>
            <p:nvPr/>
          </p:nvSpPr>
          <p:spPr>
            <a:xfrm rot="16200000">
              <a:off x="6292748" y="5658380"/>
              <a:ext cx="600645" cy="338554"/>
            </a:xfrm>
            <a:prstGeom prst="rect">
              <a:avLst/>
            </a:prstGeom>
            <a:noFill/>
          </p:spPr>
          <p:txBody>
            <a:bodyPr wrap="none" rtlCol="0">
              <a:spAutoFit/>
            </a:bodyPr>
            <a:lstStyle/>
            <a:p>
              <a:r>
                <a:rPr lang="bg-BG" sz="1600" dirty="0" smtClean="0">
                  <a:solidFill>
                    <a:srgbClr val="000000"/>
                  </a:solidFill>
                </a:rPr>
                <a:t>2046</a:t>
              </a:r>
              <a:endParaRPr lang="en-US" sz="1600" dirty="0">
                <a:solidFill>
                  <a:srgbClr val="000000"/>
                </a:solidFill>
              </a:endParaRPr>
            </a:p>
          </p:txBody>
        </p:sp>
        <p:sp>
          <p:nvSpPr>
            <p:cNvPr id="93" name="TextBox 92"/>
            <p:cNvSpPr txBox="1"/>
            <p:nvPr/>
          </p:nvSpPr>
          <p:spPr>
            <a:xfrm rot="16200000">
              <a:off x="6936498" y="5658380"/>
              <a:ext cx="600645" cy="338554"/>
            </a:xfrm>
            <a:prstGeom prst="rect">
              <a:avLst/>
            </a:prstGeom>
            <a:noFill/>
          </p:spPr>
          <p:txBody>
            <a:bodyPr wrap="none" rtlCol="0">
              <a:spAutoFit/>
            </a:bodyPr>
            <a:lstStyle/>
            <a:p>
              <a:r>
                <a:rPr lang="bg-BG" sz="1600" dirty="0" smtClean="0">
                  <a:solidFill>
                    <a:srgbClr val="000000"/>
                  </a:solidFill>
                </a:rPr>
                <a:t>2050</a:t>
              </a:r>
              <a:endParaRPr lang="en-US" sz="1600" dirty="0">
                <a:solidFill>
                  <a:srgbClr val="000000"/>
                </a:solidFill>
              </a:endParaRPr>
            </a:p>
          </p:txBody>
        </p:sp>
        <p:cxnSp>
          <p:nvCxnSpPr>
            <p:cNvPr id="94" name="Straight Connector 93"/>
            <p:cNvCxnSpPr/>
            <p:nvPr/>
          </p:nvCxnSpPr>
          <p:spPr>
            <a:xfrm>
              <a:off x="1951616" y="5391294"/>
              <a:ext cx="0" cy="206131"/>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851287" y="5415354"/>
              <a:ext cx="0" cy="206131"/>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3750958" y="5408589"/>
              <a:ext cx="0" cy="206131"/>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4650629" y="5407989"/>
              <a:ext cx="0" cy="206131"/>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5562630" y="5401224"/>
              <a:ext cx="0" cy="206131"/>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6462301" y="5394459"/>
              <a:ext cx="0" cy="206131"/>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7377053" y="5398614"/>
              <a:ext cx="0" cy="206131"/>
            </a:xfrm>
            <a:prstGeom prst="line">
              <a:avLst/>
            </a:prstGeom>
            <a:ln w="12700" cmpd="sng">
              <a:solidFill>
                <a:srgbClr val="00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0781403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61315" y="308191"/>
            <a:ext cx="6995062"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cap="all"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Настояща ситуация НПЕЕМЖС</a:t>
            </a:r>
            <a:endParaRPr lang="en-US" sz="2400" cap="all"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sp>
        <p:nvSpPr>
          <p:cNvPr id="2" name="Text Placeholder 1"/>
          <p:cNvSpPr>
            <a:spLocks noGrp="1"/>
          </p:cNvSpPr>
          <p:nvPr>
            <p:ph type="body" sz="quarter" idx="12"/>
          </p:nvPr>
        </p:nvSpPr>
        <p:spPr>
          <a:xfrm>
            <a:off x="137729" y="1556792"/>
            <a:ext cx="8736905" cy="4825082"/>
          </a:xfrm>
        </p:spPr>
        <p:txBody>
          <a:bodyPr/>
          <a:lstStyle/>
          <a:p>
            <a:pPr marL="900000" indent="-342900">
              <a:spcBef>
                <a:spcPts val="600"/>
              </a:spcBef>
              <a:buSzPct val="70000"/>
              <a:buFont typeface="Wingdings" pitchFamily="2" charset="2"/>
              <a:buChar char="q"/>
            </a:pPr>
            <a:r>
              <a:rPr lang="bg-BG" dirty="0" smtClean="0">
                <a:solidFill>
                  <a:schemeClr val="tx2"/>
                </a:solidFill>
              </a:rPr>
              <a:t>МФС </a:t>
            </a:r>
            <a:r>
              <a:rPr lang="en-US" dirty="0" smtClean="0">
                <a:solidFill>
                  <a:schemeClr val="tx2"/>
                </a:solidFill>
              </a:rPr>
              <a:t> </a:t>
            </a:r>
            <a:r>
              <a:rPr lang="en-US" dirty="0">
                <a:solidFill>
                  <a:schemeClr val="tx2"/>
                </a:solidFill>
              </a:rPr>
              <a:t>– 14% </a:t>
            </a:r>
            <a:r>
              <a:rPr lang="bg-BG" dirty="0" smtClean="0">
                <a:solidFill>
                  <a:schemeClr val="tx2"/>
                </a:solidFill>
              </a:rPr>
              <a:t>от сградите</a:t>
            </a:r>
            <a:r>
              <a:rPr lang="en-US" dirty="0" smtClean="0">
                <a:solidFill>
                  <a:schemeClr val="tx2"/>
                </a:solidFill>
              </a:rPr>
              <a:t>, </a:t>
            </a:r>
            <a:r>
              <a:rPr lang="bg-BG" dirty="0" smtClean="0">
                <a:solidFill>
                  <a:schemeClr val="tx2"/>
                </a:solidFill>
              </a:rPr>
              <a:t>почти </a:t>
            </a:r>
            <a:r>
              <a:rPr lang="en-US" dirty="0" smtClean="0">
                <a:solidFill>
                  <a:schemeClr val="tx2"/>
                </a:solidFill>
              </a:rPr>
              <a:t>50</a:t>
            </a:r>
            <a:r>
              <a:rPr lang="en-US" dirty="0">
                <a:solidFill>
                  <a:schemeClr val="tx2"/>
                </a:solidFill>
              </a:rPr>
              <a:t>% </a:t>
            </a:r>
            <a:r>
              <a:rPr lang="bg-BG" dirty="0" smtClean="0">
                <a:solidFill>
                  <a:schemeClr val="tx2"/>
                </a:solidFill>
              </a:rPr>
              <a:t>от полезната жилищна площ</a:t>
            </a:r>
            <a:endParaRPr lang="bg-BG" dirty="0">
              <a:solidFill>
                <a:schemeClr val="tx2"/>
              </a:solidFill>
            </a:endParaRPr>
          </a:p>
          <a:p>
            <a:pPr marL="900000" indent="-342900">
              <a:spcBef>
                <a:spcPts val="600"/>
              </a:spcBef>
              <a:buSzPct val="70000"/>
              <a:buFont typeface="Wingdings" pitchFamily="2" charset="2"/>
              <a:buChar char="q"/>
            </a:pPr>
            <a:r>
              <a:rPr lang="bg-BG" dirty="0" smtClean="0">
                <a:solidFill>
                  <a:schemeClr val="tx2"/>
                </a:solidFill>
              </a:rPr>
              <a:t>Комфорт под нормите</a:t>
            </a:r>
            <a:endParaRPr lang="en-US" dirty="0">
              <a:solidFill>
                <a:schemeClr val="tx2"/>
              </a:solidFill>
            </a:endParaRPr>
          </a:p>
          <a:p>
            <a:pPr marL="900000" indent="-342900">
              <a:spcBef>
                <a:spcPts val="600"/>
              </a:spcBef>
              <a:buSzPct val="70000"/>
              <a:buFont typeface="Wingdings" pitchFamily="2" charset="2"/>
              <a:buChar char="q"/>
            </a:pPr>
            <a:r>
              <a:rPr lang="bg-BG" dirty="0" smtClean="0">
                <a:solidFill>
                  <a:schemeClr val="tx2"/>
                </a:solidFill>
              </a:rPr>
              <a:t>1 милиард лева годишно</a:t>
            </a:r>
            <a:endParaRPr lang="en-US" dirty="0">
              <a:solidFill>
                <a:schemeClr val="tx2"/>
              </a:solidFill>
            </a:endParaRPr>
          </a:p>
          <a:p>
            <a:pPr marL="900000" indent="-342900">
              <a:spcBef>
                <a:spcPts val="600"/>
              </a:spcBef>
              <a:buSzPct val="70000"/>
              <a:buFont typeface="Wingdings" pitchFamily="2" charset="2"/>
              <a:buChar char="q"/>
            </a:pPr>
            <a:r>
              <a:rPr lang="en-US" dirty="0">
                <a:solidFill>
                  <a:schemeClr val="tx2"/>
                </a:solidFill>
              </a:rPr>
              <a:t>100% grant</a:t>
            </a:r>
          </a:p>
          <a:p>
            <a:pPr marL="900000" indent="-342900">
              <a:spcBef>
                <a:spcPts val="600"/>
              </a:spcBef>
              <a:buSzPct val="70000"/>
              <a:buFont typeface="Wingdings" pitchFamily="2" charset="2"/>
              <a:buChar char="q"/>
            </a:pPr>
            <a:r>
              <a:rPr lang="bg-BG" dirty="0" smtClean="0">
                <a:solidFill>
                  <a:schemeClr val="tx2"/>
                </a:solidFill>
              </a:rPr>
              <a:t>Резултат</a:t>
            </a:r>
            <a:r>
              <a:rPr lang="en-US" dirty="0" smtClean="0">
                <a:solidFill>
                  <a:schemeClr val="tx2"/>
                </a:solidFill>
              </a:rPr>
              <a:t> </a:t>
            </a:r>
            <a:r>
              <a:rPr lang="en-US" dirty="0">
                <a:solidFill>
                  <a:schemeClr val="tx2"/>
                </a:solidFill>
              </a:rPr>
              <a:t>- </a:t>
            </a:r>
            <a:r>
              <a:rPr lang="bg-BG" dirty="0" smtClean="0">
                <a:solidFill>
                  <a:schemeClr val="tx2"/>
                </a:solidFill>
              </a:rPr>
              <a:t>клас</a:t>
            </a:r>
            <a:r>
              <a:rPr lang="en-US" dirty="0" smtClean="0">
                <a:solidFill>
                  <a:schemeClr val="tx2"/>
                </a:solidFill>
              </a:rPr>
              <a:t> </a:t>
            </a:r>
            <a:r>
              <a:rPr lang="en-US" dirty="0">
                <a:solidFill>
                  <a:schemeClr val="tx2"/>
                </a:solidFill>
              </a:rPr>
              <a:t>“C” </a:t>
            </a:r>
            <a:r>
              <a:rPr lang="bg-BG" dirty="0" smtClean="0">
                <a:solidFill>
                  <a:schemeClr val="tx2"/>
                </a:solidFill>
              </a:rPr>
              <a:t>и резултати за нормализация</a:t>
            </a:r>
            <a:endParaRPr lang="en-US" dirty="0">
              <a:solidFill>
                <a:schemeClr val="tx2"/>
              </a:solidFill>
            </a:endParaRPr>
          </a:p>
          <a:p>
            <a:pPr marL="900000" indent="-342900">
              <a:spcBef>
                <a:spcPts val="600"/>
              </a:spcBef>
              <a:buSzPct val="70000"/>
              <a:buFont typeface="Wingdings" pitchFamily="2" charset="2"/>
              <a:buChar char="q"/>
            </a:pPr>
            <a:r>
              <a:rPr lang="bg-BG" dirty="0" smtClean="0">
                <a:solidFill>
                  <a:schemeClr val="tx2"/>
                </a:solidFill>
              </a:rPr>
              <a:t>Протестиране от невключените</a:t>
            </a:r>
            <a:endParaRPr lang="en-US" dirty="0">
              <a:solidFill>
                <a:schemeClr val="tx2"/>
              </a:solidFill>
            </a:endParaRPr>
          </a:p>
        </p:txBody>
      </p:sp>
      <p:sp>
        <p:nvSpPr>
          <p:cNvPr id="4" name="AutoShape 9" descr="Image result for technical university vien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11" descr="Image result for technical university vien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3" descr="Image result for technical university vien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Tree>
    <p:extLst>
      <p:ext uri="{BB962C8B-B14F-4D97-AF65-F5344CB8AC3E}">
        <p14:creationId xmlns:p14="http://schemas.microsoft.com/office/powerpoint/2010/main" val="42241156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961315" y="308191"/>
            <a:ext cx="6995062"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ПРОЕКТ</a:t>
            </a:r>
            <a:r>
              <a:rPr lang="en-US"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 </a:t>
            </a:r>
            <a:r>
              <a:rPr lang="bg-BG"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В ПОДКРЕПА НА НПЕЕМФЖС</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sp>
        <p:nvSpPr>
          <p:cNvPr id="2" name="Text Placeholder 1"/>
          <p:cNvSpPr>
            <a:spLocks noGrp="1"/>
          </p:cNvSpPr>
          <p:nvPr>
            <p:ph type="body" sz="quarter" idx="12"/>
          </p:nvPr>
        </p:nvSpPr>
        <p:spPr>
          <a:xfrm>
            <a:off x="2916238" y="2420938"/>
            <a:ext cx="5976242" cy="3744912"/>
          </a:xfrm>
        </p:spPr>
        <p:txBody>
          <a:bodyPr/>
          <a:lstStyle/>
          <a:p>
            <a:pPr marL="457200" indent="-457200">
              <a:buFont typeface="Arial" panose="020B0604020202020204" pitchFamily="34" charset="0"/>
              <a:buChar char="•"/>
            </a:pPr>
            <a:r>
              <a:rPr lang="bg-BG" dirty="0" smtClean="0">
                <a:solidFill>
                  <a:schemeClr val="tx2"/>
                </a:solidFill>
              </a:rPr>
              <a:t>Европейска фондация за климата (финансиращ орган)</a:t>
            </a:r>
          </a:p>
          <a:p>
            <a:pPr marL="457200" indent="-457200">
              <a:buFont typeface="Arial" panose="020B0604020202020204" pitchFamily="34" charset="0"/>
              <a:buChar char="•"/>
            </a:pPr>
            <a:r>
              <a:rPr lang="bg-BG" dirty="0" smtClean="0">
                <a:solidFill>
                  <a:schemeClr val="tx2"/>
                </a:solidFill>
              </a:rPr>
              <a:t>Европейски институт за </a:t>
            </a:r>
            <a:r>
              <a:rPr lang="bg-BG" dirty="0" err="1" smtClean="0">
                <a:solidFill>
                  <a:schemeClr val="tx2"/>
                </a:solidFill>
              </a:rPr>
              <a:t>сградните</a:t>
            </a:r>
            <a:r>
              <a:rPr lang="bg-BG" dirty="0" smtClean="0">
                <a:solidFill>
                  <a:schemeClr val="tx2"/>
                </a:solidFill>
              </a:rPr>
              <a:t> характеристики </a:t>
            </a:r>
          </a:p>
          <a:p>
            <a:pPr marL="457200" indent="-457200">
              <a:buFont typeface="Arial" panose="020B0604020202020204" pitchFamily="34" charset="0"/>
              <a:buChar char="•"/>
            </a:pPr>
            <a:r>
              <a:rPr lang="bg-BG" dirty="0" smtClean="0">
                <a:solidFill>
                  <a:schemeClr val="tx2"/>
                </a:solidFill>
              </a:rPr>
              <a:t>Технически университет - Виена</a:t>
            </a:r>
          </a:p>
          <a:p>
            <a:pPr marL="457200" indent="-457200">
              <a:buFont typeface="Arial" panose="020B0604020202020204" pitchFamily="34" charset="0"/>
              <a:buChar char="•"/>
            </a:pPr>
            <a:r>
              <a:rPr lang="bg-BG" dirty="0" err="1" smtClean="0">
                <a:solidFill>
                  <a:schemeClr val="tx2"/>
                </a:solidFill>
              </a:rPr>
              <a:t>ЕнЕфект</a:t>
            </a:r>
            <a:r>
              <a:rPr lang="bg-BG" dirty="0" smtClean="0">
                <a:solidFill>
                  <a:schemeClr val="tx2"/>
                </a:solidFill>
              </a:rPr>
              <a:t>, За Земята</a:t>
            </a:r>
            <a:endParaRPr lang="en-US" dirty="0" smtClean="0">
              <a:solidFill>
                <a:schemeClr val="tx2"/>
              </a:solidFill>
            </a:endParaRPr>
          </a:p>
        </p:txBody>
      </p:sp>
      <p:sp>
        <p:nvSpPr>
          <p:cNvPr id="11" name="Text Placeholder 1"/>
          <p:cNvSpPr>
            <a:spLocks noGrp="1"/>
          </p:cNvSpPr>
          <p:nvPr>
            <p:ph type="body" sz="quarter" idx="11"/>
          </p:nvPr>
        </p:nvSpPr>
        <p:spPr>
          <a:xfrm>
            <a:off x="2915816" y="1628775"/>
            <a:ext cx="5688434" cy="576263"/>
          </a:xfrm>
        </p:spPr>
        <p:txBody>
          <a:bodyPr/>
          <a:lstStyle/>
          <a:p>
            <a:r>
              <a:rPr lang="bg-BG" b="1" dirty="0" smtClean="0">
                <a:solidFill>
                  <a:schemeClr val="tx2"/>
                </a:solidFill>
              </a:rPr>
              <a:t>Участници</a:t>
            </a:r>
            <a:endParaRPr lang="en-GB" b="1" dirty="0">
              <a:solidFill>
                <a:schemeClr val="tx2"/>
              </a:solidFill>
            </a:endParaRPr>
          </a:p>
        </p:txBody>
      </p:sp>
      <p:pic>
        <p:nvPicPr>
          <p:cNvPr id="2053" name="Picture 5" descr="European Climate Found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2593895"/>
            <a:ext cx="2520826" cy="54707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BPIE - Buildings Performance Institute Europ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964" y="3356992"/>
            <a:ext cx="1172700" cy="864096"/>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9" descr="Image result for technical university vien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11" descr="Image result for technical university vien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3" descr="Image result for technical university vien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2063" name="Picture 15" descr="Technische Universität Wien"/>
          <p:cNvPicPr>
            <a:picLocks noChangeAspect="1" noChangeArrowheads="1"/>
          </p:cNvPicPr>
          <p:nvPr/>
        </p:nvPicPr>
        <p:blipFill rotWithShape="1">
          <a:blip r:embed="rId5">
            <a:extLst>
              <a:ext uri="{28A0092B-C50C-407E-A947-70E740481C1C}">
                <a14:useLocalDpi xmlns:a14="http://schemas.microsoft.com/office/drawing/2010/main" val="0"/>
              </a:ext>
            </a:extLst>
          </a:blip>
          <a:srcRect l="-1" r="87415"/>
          <a:stretch/>
        </p:blipFill>
        <p:spPr bwMode="auto">
          <a:xfrm>
            <a:off x="1763688" y="3416796"/>
            <a:ext cx="899120" cy="8763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11948" y="4620471"/>
            <a:ext cx="2287844" cy="544160"/>
          </a:xfrm>
          <a:prstGeom prst="rect">
            <a:avLst/>
          </a:prstGeom>
        </p:spPr>
      </p:pic>
      <p:pic>
        <p:nvPicPr>
          <p:cNvPr id="2065" name="Picture 17" descr="За Земята Лого"/>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9552" y="5496271"/>
            <a:ext cx="1935014" cy="43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8931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35697" y="308191"/>
            <a:ext cx="5832648"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ПРОЕКТ</a:t>
            </a:r>
            <a:r>
              <a:rPr lang="en-US"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 </a:t>
            </a:r>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В ПОДКРЕПА НА НПЕЕМФЖС</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sp>
        <p:nvSpPr>
          <p:cNvPr id="2" name="Text Placeholder 1"/>
          <p:cNvSpPr>
            <a:spLocks noGrp="1"/>
          </p:cNvSpPr>
          <p:nvPr>
            <p:ph type="body" sz="quarter" idx="12"/>
          </p:nvPr>
        </p:nvSpPr>
        <p:spPr>
          <a:xfrm>
            <a:off x="2916238" y="2420938"/>
            <a:ext cx="5976242" cy="3744912"/>
          </a:xfrm>
        </p:spPr>
        <p:txBody>
          <a:bodyPr/>
          <a:lstStyle/>
          <a:p>
            <a:pPr marL="457200" indent="-457200">
              <a:buFont typeface="Arial" panose="020B0604020202020204" pitchFamily="34" charset="0"/>
              <a:buChar char="•"/>
            </a:pPr>
            <a:r>
              <a:rPr lang="bg-BG" dirty="0" smtClean="0">
                <a:solidFill>
                  <a:schemeClr val="tx2"/>
                </a:solidFill>
              </a:rPr>
              <a:t>Набор и анализ на данни за жилищния сграден фонд</a:t>
            </a:r>
          </a:p>
          <a:p>
            <a:pPr marL="457200" indent="-457200">
              <a:buFont typeface="Arial" panose="020B0604020202020204" pitchFamily="34" charset="0"/>
              <a:buChar char="•"/>
            </a:pPr>
            <a:r>
              <a:rPr lang="bg-BG" dirty="0" smtClean="0">
                <a:solidFill>
                  <a:schemeClr val="tx2"/>
                </a:solidFill>
              </a:rPr>
              <a:t>Моделиране на сценарии за обновяване: </a:t>
            </a:r>
            <a:r>
              <a:rPr lang="en-GB" dirty="0" smtClean="0">
                <a:solidFill>
                  <a:schemeClr val="tx2"/>
                </a:solidFill>
              </a:rPr>
              <a:t>Invert/EE-Lab</a:t>
            </a:r>
            <a:endParaRPr lang="bg-BG" dirty="0" smtClean="0">
              <a:solidFill>
                <a:schemeClr val="tx2"/>
              </a:solidFill>
            </a:endParaRPr>
          </a:p>
          <a:p>
            <a:pPr marL="457200" indent="-457200">
              <a:buFont typeface="Arial" panose="020B0604020202020204" pitchFamily="34" charset="0"/>
              <a:buChar char="•"/>
            </a:pPr>
            <a:r>
              <a:rPr lang="bg-BG" dirty="0" smtClean="0">
                <a:solidFill>
                  <a:schemeClr val="tx2"/>
                </a:solidFill>
              </a:rPr>
              <a:t>Анализ на приложимостта на сценариите, препоръки и Пътна карта</a:t>
            </a:r>
          </a:p>
          <a:p>
            <a:pPr marL="457200" indent="-457200">
              <a:buFont typeface="Arial" panose="020B0604020202020204" pitchFamily="34" charset="0"/>
              <a:buChar char="•"/>
            </a:pPr>
            <a:endParaRPr lang="bg-BG" dirty="0" smtClean="0">
              <a:solidFill>
                <a:schemeClr val="tx2"/>
              </a:solidFill>
            </a:endParaRPr>
          </a:p>
        </p:txBody>
      </p:sp>
      <p:sp>
        <p:nvSpPr>
          <p:cNvPr id="11" name="Text Placeholder 1"/>
          <p:cNvSpPr>
            <a:spLocks noGrp="1"/>
          </p:cNvSpPr>
          <p:nvPr>
            <p:ph type="body" sz="quarter" idx="11"/>
          </p:nvPr>
        </p:nvSpPr>
        <p:spPr>
          <a:xfrm>
            <a:off x="4499992" y="1412776"/>
            <a:ext cx="2700201" cy="576263"/>
          </a:xfrm>
        </p:spPr>
        <p:txBody>
          <a:bodyPr/>
          <a:lstStyle/>
          <a:p>
            <a:r>
              <a:rPr lang="bg-BG" b="1" dirty="0" smtClean="0">
                <a:solidFill>
                  <a:schemeClr val="tx2"/>
                </a:solidFill>
              </a:rPr>
              <a:t>Дейности</a:t>
            </a:r>
            <a:endParaRPr lang="en-GB" b="1" dirty="0">
              <a:solidFill>
                <a:schemeClr val="tx2"/>
              </a:solidFill>
            </a:endParaRPr>
          </a:p>
        </p:txBody>
      </p:sp>
      <p:pic>
        <p:nvPicPr>
          <p:cNvPr id="1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3" y="2420937"/>
            <a:ext cx="2520826" cy="3744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503622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575470" y="1412776"/>
            <a:ext cx="8568530" cy="4968552"/>
          </a:xfrm>
        </p:spPr>
        <p:txBody>
          <a:bodyPr/>
          <a:lstStyle/>
          <a:p>
            <a:pPr marL="285750" indent="-285750">
              <a:buSzPct val="60000"/>
              <a:buFont typeface="Wingdings" pitchFamily="2" charset="2"/>
              <a:buChar char="q"/>
            </a:pPr>
            <a:r>
              <a:rPr lang="bg-BG" sz="2800" dirty="0" smtClean="0">
                <a:solidFill>
                  <a:schemeClr val="tx2">
                    <a:lumMod val="75000"/>
                  </a:schemeClr>
                </a:solidFill>
              </a:rPr>
              <a:t>Бъдещи </a:t>
            </a:r>
            <a:r>
              <a:rPr lang="bg-BG" sz="2800" dirty="0">
                <a:solidFill>
                  <a:schemeClr val="tx2">
                    <a:lumMod val="75000"/>
                  </a:schemeClr>
                </a:solidFill>
              </a:rPr>
              <a:t>цени на енергията</a:t>
            </a:r>
            <a:r>
              <a:rPr lang="en-US" sz="2800" dirty="0">
                <a:solidFill>
                  <a:schemeClr val="tx2">
                    <a:lumMod val="75000"/>
                  </a:schemeClr>
                </a:solidFill>
              </a:rPr>
              <a:t> – 2,</a:t>
            </a:r>
            <a:r>
              <a:rPr lang="bg-BG" sz="2800" dirty="0">
                <a:solidFill>
                  <a:schemeClr val="tx2">
                    <a:lumMod val="75000"/>
                  </a:schemeClr>
                </a:solidFill>
              </a:rPr>
              <a:t>8</a:t>
            </a:r>
            <a:r>
              <a:rPr lang="en-US" sz="2800" dirty="0">
                <a:solidFill>
                  <a:schemeClr val="tx2">
                    <a:lumMod val="75000"/>
                  </a:schemeClr>
                </a:solidFill>
              </a:rPr>
              <a:t>% </a:t>
            </a:r>
            <a:r>
              <a:rPr lang="bg-BG" sz="2800" dirty="0">
                <a:solidFill>
                  <a:schemeClr val="tx2">
                    <a:lumMod val="75000"/>
                  </a:schemeClr>
                </a:solidFill>
              </a:rPr>
              <a:t>и бързо приближаване до средноевропейските</a:t>
            </a:r>
          </a:p>
          <a:p>
            <a:pPr marL="285750" indent="-285750">
              <a:buSzPct val="60000"/>
              <a:buFont typeface="Wingdings" pitchFamily="2" charset="2"/>
              <a:buChar char="q"/>
            </a:pPr>
            <a:r>
              <a:rPr lang="bg-BG" sz="2800" dirty="0">
                <a:solidFill>
                  <a:schemeClr val="tx2">
                    <a:lumMod val="75000"/>
                  </a:schemeClr>
                </a:solidFill>
              </a:rPr>
              <a:t>Степен на обновяване – клас С, В, А</a:t>
            </a:r>
          </a:p>
          <a:p>
            <a:pPr marL="285750" indent="-285750">
              <a:buSzPct val="60000"/>
              <a:buFont typeface="Wingdings" pitchFamily="2" charset="2"/>
              <a:buChar char="q"/>
            </a:pPr>
            <a:r>
              <a:rPr lang="bg-BG" sz="2800" dirty="0">
                <a:solidFill>
                  <a:schemeClr val="tx2">
                    <a:lumMod val="75000"/>
                  </a:schemeClr>
                </a:solidFill>
              </a:rPr>
              <a:t>Равнища на субсидиране</a:t>
            </a:r>
          </a:p>
          <a:p>
            <a:pPr marL="285750" indent="-285750">
              <a:buSzPct val="60000"/>
              <a:buFont typeface="Wingdings" pitchFamily="2" charset="2"/>
              <a:buChar char="q"/>
            </a:pPr>
            <a:r>
              <a:rPr lang="bg-BG" sz="2800" dirty="0">
                <a:solidFill>
                  <a:schemeClr val="tx2">
                    <a:lumMod val="75000"/>
                  </a:schemeClr>
                </a:solidFill>
              </a:rPr>
              <a:t>Съпътстващи ползи</a:t>
            </a:r>
          </a:p>
          <a:p>
            <a:pPr marL="285750" indent="-285750">
              <a:buSzPct val="60000"/>
              <a:buFont typeface="Wingdings" pitchFamily="2" charset="2"/>
              <a:buChar char="q"/>
            </a:pPr>
            <a:r>
              <a:rPr lang="bg-BG" sz="2800" dirty="0">
                <a:solidFill>
                  <a:schemeClr val="tx2">
                    <a:lumMod val="75000"/>
                  </a:schemeClr>
                </a:solidFill>
              </a:rPr>
              <a:t>Температура в помещенията – 17</a:t>
            </a:r>
            <a:r>
              <a:rPr lang="bg-BG" sz="2800" baseline="30000" dirty="0">
                <a:solidFill>
                  <a:schemeClr val="tx2">
                    <a:lumMod val="75000"/>
                  </a:schemeClr>
                </a:solidFill>
              </a:rPr>
              <a:t>о</a:t>
            </a:r>
            <a:r>
              <a:rPr lang="bg-BG" sz="2800" dirty="0">
                <a:solidFill>
                  <a:schemeClr val="tx2">
                    <a:lumMod val="75000"/>
                  </a:schemeClr>
                </a:solidFill>
              </a:rPr>
              <a:t>С, 21</a:t>
            </a:r>
            <a:r>
              <a:rPr lang="bg-BG" sz="2800" baseline="30000" dirty="0">
                <a:solidFill>
                  <a:schemeClr val="tx2">
                    <a:lumMod val="75000"/>
                  </a:schemeClr>
                </a:solidFill>
              </a:rPr>
              <a:t>о</a:t>
            </a:r>
            <a:r>
              <a:rPr lang="bg-BG" sz="2800" dirty="0">
                <a:solidFill>
                  <a:schemeClr val="tx2">
                    <a:lumMod val="75000"/>
                  </a:schemeClr>
                </a:solidFill>
              </a:rPr>
              <a:t>С</a:t>
            </a:r>
            <a:endParaRPr lang="en-US" sz="2800" dirty="0">
              <a:solidFill>
                <a:schemeClr val="tx2">
                  <a:lumMod val="75000"/>
                </a:schemeClr>
              </a:solidFill>
            </a:endParaRPr>
          </a:p>
          <a:p>
            <a:pPr marL="285750" indent="-285750">
              <a:buSzPct val="60000"/>
              <a:buFont typeface="Wingdings" pitchFamily="2" charset="2"/>
              <a:buChar char="q"/>
            </a:pPr>
            <a:r>
              <a:rPr lang="bg-BG" sz="2800" dirty="0">
                <a:solidFill>
                  <a:schemeClr val="tx2">
                    <a:lumMod val="75000"/>
                  </a:schemeClr>
                </a:solidFill>
              </a:rPr>
              <a:t>Други фактори - коефициентът на </a:t>
            </a:r>
            <a:r>
              <a:rPr lang="bg-BG" sz="2800" dirty="0" err="1">
                <a:solidFill>
                  <a:schemeClr val="tx2">
                    <a:lumMod val="75000"/>
                  </a:schemeClr>
                </a:solidFill>
              </a:rPr>
              <a:t>дисконтиране</a:t>
            </a:r>
            <a:r>
              <a:rPr lang="bg-BG" sz="2800" dirty="0">
                <a:solidFill>
                  <a:schemeClr val="tx2">
                    <a:lumMod val="75000"/>
                  </a:schemeClr>
                </a:solidFill>
              </a:rPr>
              <a:t>, административни разходи, “кривата на познанието” </a:t>
            </a:r>
          </a:p>
          <a:p>
            <a:pPr marL="285750" indent="-285750">
              <a:buSzPct val="60000"/>
              <a:buFont typeface="Wingdings" pitchFamily="2" charset="2"/>
              <a:buChar char="q"/>
            </a:pPr>
            <a:endParaRPr lang="bg-BG" sz="2800" dirty="0"/>
          </a:p>
          <a:p>
            <a:pPr>
              <a:buSzPct val="60000"/>
            </a:pPr>
            <a:r>
              <a:rPr lang="bg-BG" sz="2800" b="1" dirty="0" smtClean="0">
                <a:solidFill>
                  <a:schemeClr val="accent3"/>
                </a:solidFill>
              </a:rPr>
              <a:t>Резултат от моделирането </a:t>
            </a:r>
            <a:r>
              <a:rPr lang="bg-BG" sz="2800" b="1" dirty="0">
                <a:solidFill>
                  <a:schemeClr val="accent3"/>
                </a:solidFill>
              </a:rPr>
              <a:t>– 14 </a:t>
            </a:r>
            <a:r>
              <a:rPr lang="bg-BG" sz="2800" b="1" dirty="0" smtClean="0">
                <a:solidFill>
                  <a:schemeClr val="accent3"/>
                </a:solidFill>
              </a:rPr>
              <a:t>сценария</a:t>
            </a:r>
            <a:endParaRPr lang="bg-BG" sz="2800" b="1" dirty="0">
              <a:solidFill>
                <a:schemeClr val="accent3"/>
              </a:solidFill>
            </a:endParaRPr>
          </a:p>
        </p:txBody>
      </p:sp>
      <p:sp>
        <p:nvSpPr>
          <p:cNvPr id="7" name="Title 1"/>
          <p:cNvSpPr txBox="1">
            <a:spLocks/>
          </p:cNvSpPr>
          <p:nvPr/>
        </p:nvSpPr>
        <p:spPr>
          <a:xfrm>
            <a:off x="2411761" y="308191"/>
            <a:ext cx="4464495"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Параметри при моделирането</a:t>
            </a:r>
          </a:p>
        </p:txBody>
      </p:sp>
    </p:spTree>
    <p:extLst>
      <p:ext uri="{BB962C8B-B14F-4D97-AF65-F5344CB8AC3E}">
        <p14:creationId xmlns:p14="http://schemas.microsoft.com/office/powerpoint/2010/main" val="1383886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19672" y="332656"/>
            <a:ext cx="5400600" cy="502659"/>
          </a:xfrm>
        </p:spPr>
        <p:txBody>
          <a:bodyPr>
            <a:normAutofit fontScale="90000"/>
          </a:bodyPr>
          <a:lstStyle/>
          <a:p>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ВЪЗМОЖНИ СЦЕНАРИИ ЗА ОБНОВЯВАНЕ</a:t>
            </a:r>
            <a:endParaRPr lang="en-US"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endParaRPr>
          </a:p>
        </p:txBody>
      </p:sp>
      <p:pic>
        <p:nvPicPr>
          <p:cNvPr id="4" name="Picture 3"/>
          <p:cNvPicPr/>
          <p:nvPr/>
        </p:nvPicPr>
        <p:blipFill rotWithShape="1">
          <a:blip r:embed="rId3">
            <a:extLst>
              <a:ext uri="{28A0092B-C50C-407E-A947-70E740481C1C}">
                <a14:useLocalDpi xmlns:a14="http://schemas.microsoft.com/office/drawing/2010/main" val="0"/>
              </a:ext>
            </a:extLst>
          </a:blip>
          <a:srcRect l="1419" t="1478" r="825" b="2151"/>
          <a:stretch/>
        </p:blipFill>
        <p:spPr bwMode="auto">
          <a:xfrm>
            <a:off x="1396922" y="1411828"/>
            <a:ext cx="6337456" cy="4057331"/>
          </a:xfrm>
          <a:prstGeom prst="rect">
            <a:avLst/>
          </a:prstGeom>
          <a:noFill/>
          <a:ln>
            <a:noFill/>
          </a:ln>
        </p:spPr>
      </p:pic>
      <p:sp>
        <p:nvSpPr>
          <p:cNvPr id="5" name="Title 1"/>
          <p:cNvSpPr txBox="1">
            <a:spLocks/>
          </p:cNvSpPr>
          <p:nvPr/>
        </p:nvSpPr>
        <p:spPr>
          <a:xfrm>
            <a:off x="314407" y="5633422"/>
            <a:ext cx="8538304" cy="93480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bg-BG" sz="2000" b="1" dirty="0">
                <a:solidFill>
                  <a:srgbClr val="FF6600"/>
                </a:solidFill>
              </a:rPr>
              <a:t>В</a:t>
            </a:r>
            <a:r>
              <a:rPr lang="bg-BG" sz="2000" b="1" dirty="0" smtClean="0">
                <a:solidFill>
                  <a:srgbClr val="FF6600"/>
                </a:solidFill>
              </a:rPr>
              <a:t> дългосрочен план</a:t>
            </a:r>
            <a:r>
              <a:rPr lang="en-US" sz="2000" b="1" dirty="0" smtClean="0">
                <a:solidFill>
                  <a:srgbClr val="FF6600"/>
                </a:solidFill>
              </a:rPr>
              <a:t> </a:t>
            </a:r>
            <a:r>
              <a:rPr lang="bg-BG" sz="2000" b="1" dirty="0" smtClean="0">
                <a:solidFill>
                  <a:srgbClr val="FF6600"/>
                </a:solidFill>
              </a:rPr>
              <a:t>обновяването до енергиен клас А</a:t>
            </a:r>
            <a:br>
              <a:rPr lang="bg-BG" sz="2000" b="1" dirty="0" smtClean="0">
                <a:solidFill>
                  <a:srgbClr val="FF6600"/>
                </a:solidFill>
              </a:rPr>
            </a:br>
            <a:r>
              <a:rPr lang="bg-BG" sz="2000" b="1" dirty="0" smtClean="0">
                <a:solidFill>
                  <a:srgbClr val="FF6600"/>
                </a:solidFill>
              </a:rPr>
              <a:t>е икономически най-изгодно</a:t>
            </a:r>
            <a:endParaRPr lang="en-US" sz="2000" b="1" dirty="0" smtClean="0">
              <a:solidFill>
                <a:srgbClr val="FF6600"/>
              </a:solidFill>
            </a:endParaRPr>
          </a:p>
          <a:p>
            <a:r>
              <a:rPr lang="bg-BG" sz="2000" b="1" dirty="0" smtClean="0">
                <a:solidFill>
                  <a:srgbClr val="FF6600"/>
                </a:solidFill>
              </a:rPr>
              <a:t>Значително по-голяма начална инвестиция</a:t>
            </a:r>
            <a:endParaRPr lang="en-US" sz="2000" b="1" dirty="0">
              <a:solidFill>
                <a:srgbClr val="FF6600"/>
              </a:solidFill>
            </a:endParaRPr>
          </a:p>
        </p:txBody>
      </p:sp>
    </p:spTree>
    <p:extLst>
      <p:ext uri="{BB962C8B-B14F-4D97-AF65-F5344CB8AC3E}">
        <p14:creationId xmlns:p14="http://schemas.microsoft.com/office/powerpoint/2010/main" val="1176472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2"/>
          </p:nvPr>
        </p:nvSpPr>
        <p:spPr>
          <a:xfrm>
            <a:off x="2931199" y="1124744"/>
            <a:ext cx="6227762" cy="3744912"/>
          </a:xfrm>
        </p:spPr>
        <p:txBody>
          <a:bodyPr/>
          <a:lstStyle/>
          <a:p>
            <a:pPr marL="457200" indent="-457200">
              <a:buFont typeface="Arial" panose="020B0604020202020204" pitchFamily="34" charset="0"/>
              <a:buChar char="•"/>
            </a:pPr>
            <a:r>
              <a:rPr lang="bg-BG" dirty="0" smtClean="0">
                <a:solidFill>
                  <a:schemeClr val="tx2"/>
                </a:solidFill>
              </a:rPr>
              <a:t>Въвеждане на подхода „Стъпка по стъпка“ за обновяване до </a:t>
            </a:r>
            <a:r>
              <a:rPr lang="bg-BG" b="1" dirty="0" smtClean="0">
                <a:solidFill>
                  <a:schemeClr val="tx2"/>
                </a:solidFill>
              </a:rPr>
              <a:t>по-висок клас</a:t>
            </a:r>
          </a:p>
          <a:p>
            <a:pPr marL="457200" indent="-457200">
              <a:buFont typeface="Arial" panose="020B0604020202020204" pitchFamily="34" charset="0"/>
              <a:buChar char="•"/>
            </a:pPr>
            <a:r>
              <a:rPr lang="bg-BG" b="1" dirty="0" smtClean="0">
                <a:solidFill>
                  <a:schemeClr val="tx2"/>
                </a:solidFill>
              </a:rPr>
              <a:t>Първа стъпка </a:t>
            </a:r>
            <a:r>
              <a:rPr lang="bg-BG" dirty="0" smtClean="0">
                <a:solidFill>
                  <a:schemeClr val="tx2"/>
                </a:solidFill>
              </a:rPr>
              <a:t>изолация на </a:t>
            </a:r>
            <a:r>
              <a:rPr lang="bg-BG" dirty="0" err="1" smtClean="0">
                <a:solidFill>
                  <a:schemeClr val="tx2"/>
                </a:solidFill>
              </a:rPr>
              <a:t>сградната</a:t>
            </a:r>
            <a:r>
              <a:rPr lang="bg-BG" dirty="0" smtClean="0">
                <a:solidFill>
                  <a:schemeClr val="tx2"/>
                </a:solidFill>
              </a:rPr>
              <a:t> обвивка</a:t>
            </a:r>
          </a:p>
          <a:p>
            <a:pPr marL="457200" indent="-457200">
              <a:buFont typeface="Arial" panose="020B0604020202020204" pitchFamily="34" charset="0"/>
              <a:buChar char="•"/>
            </a:pPr>
            <a:r>
              <a:rPr lang="bg-BG" b="1" dirty="0" smtClean="0">
                <a:solidFill>
                  <a:schemeClr val="tx2"/>
                </a:solidFill>
              </a:rPr>
              <a:t>Пълно финансиране </a:t>
            </a:r>
            <a:r>
              <a:rPr lang="bg-BG" dirty="0" smtClean="0">
                <a:solidFill>
                  <a:schemeClr val="tx2"/>
                </a:solidFill>
              </a:rPr>
              <a:t>само на първата стъпка</a:t>
            </a:r>
            <a:endParaRPr lang="en-US" dirty="0" smtClean="0">
              <a:solidFill>
                <a:schemeClr val="tx2"/>
              </a:solidFill>
            </a:endParaRPr>
          </a:p>
          <a:p>
            <a:pPr marL="457200" indent="-457200">
              <a:buFont typeface="Arial" panose="020B0604020202020204" pitchFamily="34" charset="0"/>
              <a:buChar char="•"/>
            </a:pPr>
            <a:r>
              <a:rPr lang="bg-BG" b="1" dirty="0" smtClean="0">
                <a:solidFill>
                  <a:schemeClr val="tx2"/>
                </a:solidFill>
              </a:rPr>
              <a:t>Стимули и задължения </a:t>
            </a:r>
            <a:r>
              <a:rPr lang="bg-BG" dirty="0" smtClean="0">
                <a:solidFill>
                  <a:schemeClr val="tx2"/>
                </a:solidFill>
              </a:rPr>
              <a:t>за изпълнение на следващите стъпките</a:t>
            </a:r>
            <a:endParaRPr lang="en-US" dirty="0" smtClean="0">
              <a:solidFill>
                <a:schemeClr val="tx2"/>
              </a:solidFill>
            </a:endParaRPr>
          </a:p>
        </p:txBody>
      </p:sp>
      <p:sp>
        <p:nvSpPr>
          <p:cNvPr id="25" name="Title 1"/>
          <p:cNvSpPr txBox="1">
            <a:spLocks/>
          </p:cNvSpPr>
          <p:nvPr/>
        </p:nvSpPr>
        <p:spPr>
          <a:xfrm>
            <a:off x="2411761" y="308191"/>
            <a:ext cx="4464495"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ВЪЗМОЖНОСТИ ЗА РАЗВИТИЕ</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556792"/>
            <a:ext cx="2597150" cy="438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2561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p:txBody>
          <a:bodyPr/>
          <a:lstStyle/>
          <a:p>
            <a:r>
              <a:rPr lang="bg-BG" b="1" dirty="0" smtClean="0">
                <a:solidFill>
                  <a:schemeClr val="tx2"/>
                </a:solidFill>
              </a:rPr>
              <a:t>Пример от </a:t>
            </a:r>
            <a:r>
              <a:rPr lang="bg-BG" b="1" dirty="0" err="1" smtClean="0">
                <a:solidFill>
                  <a:schemeClr val="tx2"/>
                </a:solidFill>
              </a:rPr>
              <a:t>Ланс</a:t>
            </a:r>
            <a:r>
              <a:rPr lang="bg-BG" b="1" dirty="0" smtClean="0">
                <a:solidFill>
                  <a:schemeClr val="tx2"/>
                </a:solidFill>
              </a:rPr>
              <a:t>, Франция</a:t>
            </a:r>
            <a:endParaRPr lang="en-GB" b="1" dirty="0">
              <a:solidFill>
                <a:schemeClr val="tx2"/>
              </a:solidFill>
            </a:endParaRPr>
          </a:p>
        </p:txBody>
      </p:sp>
      <p:sp>
        <p:nvSpPr>
          <p:cNvPr id="9" name="Text Placeholder 8"/>
          <p:cNvSpPr>
            <a:spLocks noGrp="1"/>
          </p:cNvSpPr>
          <p:nvPr>
            <p:ph type="body" sz="quarter" idx="12"/>
          </p:nvPr>
        </p:nvSpPr>
        <p:spPr>
          <a:xfrm>
            <a:off x="2916238" y="2420938"/>
            <a:ext cx="6227762" cy="3744912"/>
          </a:xfrm>
        </p:spPr>
        <p:txBody>
          <a:bodyPr/>
          <a:lstStyle/>
          <a:p>
            <a:pPr marL="457200" indent="-457200">
              <a:buFont typeface="Arial" panose="020B0604020202020204" pitchFamily="34" charset="0"/>
              <a:buChar char="•"/>
            </a:pPr>
            <a:r>
              <a:rPr lang="bg-BG" dirty="0" smtClean="0">
                <a:solidFill>
                  <a:schemeClr val="tx2"/>
                </a:solidFill>
              </a:rPr>
              <a:t>Стъпка 1: Прозорци, </a:t>
            </a:r>
            <a:r>
              <a:rPr lang="bg-BG" dirty="0" err="1" smtClean="0">
                <a:solidFill>
                  <a:schemeClr val="tx2"/>
                </a:solidFill>
              </a:rPr>
              <a:t>въздухоплътност</a:t>
            </a:r>
            <a:r>
              <a:rPr lang="bg-BG" dirty="0" smtClean="0">
                <a:solidFill>
                  <a:schemeClr val="tx2"/>
                </a:solidFill>
              </a:rPr>
              <a:t>, вентилация</a:t>
            </a:r>
          </a:p>
          <a:p>
            <a:pPr marL="457200" indent="-457200">
              <a:buFont typeface="Arial" panose="020B0604020202020204" pitchFamily="34" charset="0"/>
              <a:buChar char="•"/>
            </a:pPr>
            <a:r>
              <a:rPr lang="bg-BG" dirty="0" smtClean="0">
                <a:solidFill>
                  <a:schemeClr val="tx2"/>
                </a:solidFill>
              </a:rPr>
              <a:t>Стъпка 2: Изолация на стените и покрива, топлинни мостове</a:t>
            </a:r>
          </a:p>
          <a:p>
            <a:pPr marL="457200" indent="-457200">
              <a:buFont typeface="Arial" panose="020B0604020202020204" pitchFamily="34" charset="0"/>
              <a:buChar char="•"/>
            </a:pPr>
            <a:r>
              <a:rPr lang="bg-BG" dirty="0" smtClean="0">
                <a:solidFill>
                  <a:schemeClr val="tx2"/>
                </a:solidFill>
              </a:rPr>
              <a:t>Стъпка 3: Инсталации за ВЕИ</a:t>
            </a:r>
          </a:p>
          <a:p>
            <a:pPr marL="457200" indent="-457200">
              <a:buFont typeface="Arial" panose="020B0604020202020204" pitchFamily="34" charset="0"/>
              <a:buChar char="•"/>
            </a:pPr>
            <a:r>
              <a:rPr lang="bg-BG" dirty="0" smtClean="0">
                <a:solidFill>
                  <a:schemeClr val="tx2"/>
                </a:solidFill>
              </a:rPr>
              <a:t>Резултат: </a:t>
            </a:r>
            <a:r>
              <a:rPr lang="ru-RU" dirty="0" smtClean="0">
                <a:solidFill>
                  <a:schemeClr val="tx2"/>
                </a:solidFill>
              </a:rPr>
              <a:t>11 kWh/m</a:t>
            </a:r>
            <a:r>
              <a:rPr lang="ru-RU" baseline="30000" dirty="0" smtClean="0">
                <a:solidFill>
                  <a:schemeClr val="tx2"/>
                </a:solidFill>
              </a:rPr>
              <a:t>2</a:t>
            </a:r>
            <a:r>
              <a:rPr lang="ru-RU" dirty="0" smtClean="0">
                <a:solidFill>
                  <a:schemeClr val="tx2"/>
                </a:solidFill>
              </a:rPr>
              <a:t>/а при </a:t>
            </a:r>
            <a:r>
              <a:rPr lang="ru-RU" dirty="0" err="1">
                <a:solidFill>
                  <a:schemeClr val="tx2"/>
                </a:solidFill>
              </a:rPr>
              <a:t>изходно</a:t>
            </a:r>
            <a:r>
              <a:rPr lang="ru-RU" dirty="0">
                <a:solidFill>
                  <a:schemeClr val="tx2"/>
                </a:solidFill>
              </a:rPr>
              <a:t> </a:t>
            </a:r>
            <a:r>
              <a:rPr lang="ru-RU" dirty="0" err="1">
                <a:solidFill>
                  <a:schemeClr val="tx2"/>
                </a:solidFill>
              </a:rPr>
              <a:t>равнище</a:t>
            </a:r>
            <a:r>
              <a:rPr lang="ru-RU" dirty="0">
                <a:solidFill>
                  <a:schemeClr val="tx2"/>
                </a:solidFill>
              </a:rPr>
              <a:t> </a:t>
            </a:r>
            <a:r>
              <a:rPr lang="ru-RU" dirty="0" smtClean="0">
                <a:solidFill>
                  <a:schemeClr val="tx2"/>
                </a:solidFill>
              </a:rPr>
              <a:t>113 kWh/m</a:t>
            </a:r>
            <a:r>
              <a:rPr lang="ru-RU" baseline="30000" dirty="0" smtClean="0">
                <a:solidFill>
                  <a:schemeClr val="tx2"/>
                </a:solidFill>
              </a:rPr>
              <a:t>2</a:t>
            </a:r>
            <a:endParaRPr lang="en-US" dirty="0" smtClean="0">
              <a:solidFill>
                <a:schemeClr val="tx2"/>
              </a:solidFill>
            </a:endParaRPr>
          </a:p>
        </p:txBody>
      </p:sp>
      <p:sp>
        <p:nvSpPr>
          <p:cNvPr id="25" name="Title 1"/>
          <p:cNvSpPr txBox="1">
            <a:spLocks/>
          </p:cNvSpPr>
          <p:nvPr/>
        </p:nvSpPr>
        <p:spPr>
          <a:xfrm>
            <a:off x="2411761" y="308191"/>
            <a:ext cx="4464495"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ВЪЗМОЖНОСТИ ЗА РАВИТИЕ</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pic>
        <p:nvPicPr>
          <p:cNvPr id="11" name="Picture 2" descr="http://europhit.eu/sites/europhit.eu/files/styles/case_study_picture__240x180_/public/IMGP3081_1_small.jpg?itok=6Iqelytw"/>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2393" b="239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europhit.eu/sites/europhit.eu/files/styles/efficiency_improvement_graph/public/CS05_EIG.jpg?itok=HmLTw87y"/>
          <p:cNvPicPr>
            <a:picLocks noGrp="1" noChangeAspect="1" noChangeArrowheads="1"/>
          </p:cNvPicPr>
          <p:nvPr>
            <p:ph type="pic" sz="quarter" idx="16"/>
          </p:nvPr>
        </p:nvPicPr>
        <p:blipFill>
          <a:blip r:embed="rId4">
            <a:extLst>
              <a:ext uri="{28A0092B-C50C-407E-A947-70E740481C1C}">
                <a14:useLocalDpi xmlns:a14="http://schemas.microsoft.com/office/drawing/2010/main" val="0"/>
              </a:ext>
            </a:extLst>
          </a:blip>
          <a:srcRect l="3930" r="3930"/>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1124743"/>
            <a:ext cx="1656184" cy="62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4807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2411761" y="30407"/>
            <a:ext cx="4464495"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ВЪЗМОЖНА СХЕМА НА ФИНАНСИРАНЕ</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sp>
        <p:nvSpPr>
          <p:cNvPr id="2" name="Picture Placeholder 1"/>
          <p:cNvSpPr>
            <a:spLocks noGrp="1"/>
          </p:cNvSpPr>
          <p:nvPr>
            <p:ph type="pic" sz="quarter" idx="14"/>
          </p:nvPr>
        </p:nvSpPr>
        <p:spPr/>
      </p:sp>
      <p:sp>
        <p:nvSpPr>
          <p:cNvPr id="3" name="Picture Placeholder 2"/>
          <p:cNvSpPr>
            <a:spLocks noGrp="1"/>
          </p:cNvSpPr>
          <p:nvPr>
            <p:ph type="pic" sz="quarter" idx="16"/>
          </p:nvPr>
        </p:nvSpPr>
        <p:spPr/>
      </p:sp>
      <p:sp>
        <p:nvSpPr>
          <p:cNvPr id="4" name="Text Placeholder 3"/>
          <p:cNvSpPr>
            <a:spLocks noGrp="1"/>
          </p:cNvSpPr>
          <p:nvPr>
            <p:ph type="body" sz="quarter" idx="12"/>
          </p:nvPr>
        </p:nvSpPr>
        <p:spPr/>
        <p:txBody>
          <a:bodyPr/>
          <a:lstStyle/>
          <a:p>
            <a:endParaRPr lang="en-GB"/>
          </a:p>
        </p:txBody>
      </p:sp>
      <p:sp>
        <p:nvSpPr>
          <p:cNvPr id="5" name="Text Placeholder 4"/>
          <p:cNvSpPr>
            <a:spLocks noGrp="1"/>
          </p:cNvSpPr>
          <p:nvPr>
            <p:ph type="body" sz="quarter" idx="11"/>
          </p:nvPr>
        </p:nvSpPr>
        <p:spPr/>
        <p:txBody>
          <a:bodyPr/>
          <a:lstStyle/>
          <a:p>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24744"/>
            <a:ext cx="9036496"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93148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1"/>
          <p:cNvSpPr txBox="1">
            <a:spLocks/>
          </p:cNvSpPr>
          <p:nvPr/>
        </p:nvSpPr>
        <p:spPr>
          <a:xfrm>
            <a:off x="683567" y="308191"/>
            <a:ext cx="7992889"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3200" b="1" cap="all"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 </a:t>
            </a:r>
            <a:r>
              <a:rPr lang="bg-BG" sz="3200" b="1" cap="all"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ЕНЕРГИЙНА </a:t>
            </a:r>
            <a:r>
              <a:rPr lang="bg-BG" sz="3200" b="1" cap="all" dirty="0" err="1"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интензИВНОСТ</a:t>
            </a:r>
            <a:endParaRPr lang="bg-BG" sz="3200" b="1" cap="all"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endParaRPr>
          </a:p>
        </p:txBody>
      </p:sp>
      <p:graphicFrame>
        <p:nvGraphicFramePr>
          <p:cNvPr id="5" name="Chart 4"/>
          <p:cNvGraphicFramePr>
            <a:graphicFrameLocks/>
          </p:cNvGraphicFramePr>
          <p:nvPr>
            <p:extLst>
              <p:ext uri="{D42A27DB-BD31-4B8C-83A1-F6EECF244321}">
                <p14:modId xmlns:p14="http://schemas.microsoft.com/office/powerpoint/2010/main" val="1697571945"/>
              </p:ext>
            </p:extLst>
          </p:nvPr>
        </p:nvGraphicFramePr>
        <p:xfrm>
          <a:off x="179512" y="1124744"/>
          <a:ext cx="8784976"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p:cNvSpPr txBox="1"/>
          <p:nvPr/>
        </p:nvSpPr>
        <p:spPr>
          <a:xfrm rot="16200000">
            <a:off x="-358665" y="2683658"/>
            <a:ext cx="2304254" cy="338554"/>
          </a:xfrm>
          <a:prstGeom prst="rect">
            <a:avLst/>
          </a:prstGeom>
          <a:noFill/>
        </p:spPr>
        <p:txBody>
          <a:bodyPr wrap="square" rtlCol="0">
            <a:spAutoFit/>
          </a:bodyPr>
          <a:lstStyle/>
          <a:p>
            <a:pPr algn="ctr"/>
            <a:r>
              <a:rPr lang="cs-CZ" sz="1600" dirty="0" err="1"/>
              <a:t>toe</a:t>
            </a:r>
            <a:r>
              <a:rPr lang="cs-CZ" sz="1600" dirty="0"/>
              <a:t>/M€</a:t>
            </a: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5445224"/>
            <a:ext cx="7416824" cy="87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96854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915816" y="1628775"/>
            <a:ext cx="5976664" cy="576263"/>
          </a:xfrm>
        </p:spPr>
        <p:txBody>
          <a:bodyPr/>
          <a:lstStyle/>
          <a:p>
            <a:r>
              <a:rPr lang="bg-BG" b="1" dirty="0" smtClean="0">
                <a:solidFill>
                  <a:schemeClr val="tx2"/>
                </a:solidFill>
              </a:rPr>
              <a:t>Проект </a:t>
            </a:r>
            <a:r>
              <a:rPr lang="en-US" b="1" dirty="0" err="1" smtClean="0">
                <a:solidFill>
                  <a:schemeClr val="tx2"/>
                </a:solidFill>
              </a:rPr>
              <a:t>EmBuild</a:t>
            </a:r>
            <a:endParaRPr lang="en-GB" b="1" dirty="0">
              <a:solidFill>
                <a:schemeClr val="tx2"/>
              </a:solidFill>
            </a:endParaRPr>
          </a:p>
        </p:txBody>
      </p:sp>
      <p:sp>
        <p:nvSpPr>
          <p:cNvPr id="9" name="Text Placeholder 8"/>
          <p:cNvSpPr>
            <a:spLocks noGrp="1"/>
          </p:cNvSpPr>
          <p:nvPr>
            <p:ph type="body" sz="quarter" idx="12"/>
          </p:nvPr>
        </p:nvSpPr>
        <p:spPr>
          <a:xfrm>
            <a:off x="2916238" y="2420938"/>
            <a:ext cx="6336282" cy="3744912"/>
          </a:xfrm>
        </p:spPr>
        <p:txBody>
          <a:bodyPr/>
          <a:lstStyle/>
          <a:p>
            <a:pPr marL="457200" indent="-457200">
              <a:buFont typeface="Arial" panose="020B0604020202020204" pitchFamily="34" charset="0"/>
              <a:buChar char="•"/>
            </a:pPr>
            <a:r>
              <a:rPr lang="ru-RU" dirty="0">
                <a:solidFill>
                  <a:schemeClr val="tx2"/>
                </a:solidFill>
              </a:rPr>
              <a:t>Анализ на </a:t>
            </a:r>
            <a:r>
              <a:rPr lang="ru-RU" dirty="0" err="1" smtClean="0">
                <a:solidFill>
                  <a:schemeClr val="tx2"/>
                </a:solidFill>
              </a:rPr>
              <a:t>публичния</a:t>
            </a:r>
            <a:r>
              <a:rPr lang="ru-RU" dirty="0" smtClean="0">
                <a:solidFill>
                  <a:schemeClr val="tx2"/>
                </a:solidFill>
              </a:rPr>
              <a:t> </a:t>
            </a:r>
            <a:r>
              <a:rPr lang="ru-RU" dirty="0" err="1">
                <a:solidFill>
                  <a:schemeClr val="tx2"/>
                </a:solidFill>
              </a:rPr>
              <a:t>сграден</a:t>
            </a:r>
            <a:r>
              <a:rPr lang="ru-RU" dirty="0">
                <a:solidFill>
                  <a:schemeClr val="tx2"/>
                </a:solidFill>
              </a:rPr>
              <a:t> </a:t>
            </a:r>
            <a:r>
              <a:rPr lang="ru-RU" dirty="0" smtClean="0">
                <a:solidFill>
                  <a:schemeClr val="tx2"/>
                </a:solidFill>
              </a:rPr>
              <a:t>фонд</a:t>
            </a:r>
            <a:r>
              <a:rPr lang="en-US" dirty="0" smtClean="0">
                <a:solidFill>
                  <a:schemeClr val="tx2"/>
                </a:solidFill>
              </a:rPr>
              <a:t> </a:t>
            </a:r>
            <a:r>
              <a:rPr lang="bg-BG" dirty="0" smtClean="0">
                <a:solidFill>
                  <a:schemeClr val="tx2"/>
                </a:solidFill>
              </a:rPr>
              <a:t>и</a:t>
            </a:r>
            <a:r>
              <a:rPr lang="en-US" dirty="0" smtClean="0">
                <a:solidFill>
                  <a:schemeClr val="tx2"/>
                </a:solidFill>
              </a:rPr>
              <a:t> </a:t>
            </a:r>
            <a:r>
              <a:rPr lang="ru-RU" dirty="0" err="1" smtClean="0">
                <a:solidFill>
                  <a:schemeClr val="tx2"/>
                </a:solidFill>
              </a:rPr>
              <a:t>икономическата</a:t>
            </a:r>
            <a:r>
              <a:rPr lang="ru-RU" dirty="0" smtClean="0">
                <a:solidFill>
                  <a:schemeClr val="tx2"/>
                </a:solidFill>
              </a:rPr>
              <a:t> </a:t>
            </a:r>
            <a:r>
              <a:rPr lang="ru-RU" dirty="0" err="1">
                <a:solidFill>
                  <a:schemeClr val="tx2"/>
                </a:solidFill>
              </a:rPr>
              <a:t>ефективност</a:t>
            </a:r>
            <a:endParaRPr lang="ru-RU" dirty="0">
              <a:solidFill>
                <a:schemeClr val="tx2"/>
              </a:solidFill>
            </a:endParaRPr>
          </a:p>
          <a:p>
            <a:pPr marL="457200" indent="-457200">
              <a:buFont typeface="Arial" panose="020B0604020202020204" pitchFamily="34" charset="0"/>
              <a:buChar char="•"/>
            </a:pPr>
            <a:r>
              <a:rPr lang="ru-RU" dirty="0" err="1">
                <a:solidFill>
                  <a:schemeClr val="tx2"/>
                </a:solidFill>
              </a:rPr>
              <a:t>Приоритизиране</a:t>
            </a:r>
            <a:r>
              <a:rPr lang="ru-RU" dirty="0">
                <a:solidFill>
                  <a:schemeClr val="tx2"/>
                </a:solidFill>
              </a:rPr>
              <a:t> </a:t>
            </a:r>
            <a:r>
              <a:rPr lang="ru-RU" dirty="0" smtClean="0">
                <a:solidFill>
                  <a:schemeClr val="tx2"/>
                </a:solidFill>
              </a:rPr>
              <a:t>по </a:t>
            </a:r>
            <a:r>
              <a:rPr lang="ru-RU" dirty="0" err="1">
                <a:solidFill>
                  <a:schemeClr val="tx2"/>
                </a:solidFill>
              </a:rPr>
              <a:t>типове</a:t>
            </a:r>
            <a:r>
              <a:rPr lang="ru-RU" dirty="0">
                <a:solidFill>
                  <a:schemeClr val="tx2"/>
                </a:solidFill>
              </a:rPr>
              <a:t> </a:t>
            </a:r>
            <a:r>
              <a:rPr lang="ru-RU" dirty="0" err="1">
                <a:solidFill>
                  <a:schemeClr val="tx2"/>
                </a:solidFill>
              </a:rPr>
              <a:t>проекти</a:t>
            </a:r>
            <a:endParaRPr lang="ru-RU" dirty="0">
              <a:solidFill>
                <a:schemeClr val="tx2"/>
              </a:solidFill>
            </a:endParaRPr>
          </a:p>
          <a:p>
            <a:pPr marL="457200" indent="-457200">
              <a:buFont typeface="Arial" panose="020B0604020202020204" pitchFamily="34" charset="0"/>
              <a:buChar char="•"/>
            </a:pPr>
            <a:r>
              <a:rPr lang="en-US" dirty="0" smtClean="0">
                <a:solidFill>
                  <a:schemeClr val="tx2"/>
                </a:solidFill>
              </a:rPr>
              <a:t>M</a:t>
            </a:r>
            <a:r>
              <a:rPr lang="ru-RU" dirty="0" err="1" smtClean="0">
                <a:solidFill>
                  <a:schemeClr val="tx2"/>
                </a:solidFill>
              </a:rPr>
              <a:t>естни</a:t>
            </a:r>
            <a:r>
              <a:rPr lang="ru-RU" dirty="0" smtClean="0">
                <a:solidFill>
                  <a:schemeClr val="tx2"/>
                </a:solidFill>
              </a:rPr>
              <a:t> </a:t>
            </a:r>
            <a:r>
              <a:rPr lang="ru-RU" dirty="0">
                <a:solidFill>
                  <a:schemeClr val="tx2"/>
                </a:solidFill>
              </a:rPr>
              <a:t>стратегии за </a:t>
            </a:r>
            <a:r>
              <a:rPr lang="ru-RU" dirty="0" err="1" smtClean="0">
                <a:solidFill>
                  <a:schemeClr val="tx2"/>
                </a:solidFill>
              </a:rPr>
              <a:t>обновяване</a:t>
            </a:r>
            <a:endParaRPr lang="en-US" dirty="0" smtClean="0">
              <a:solidFill>
                <a:schemeClr val="tx2"/>
              </a:solidFill>
            </a:endParaRPr>
          </a:p>
          <a:p>
            <a:pPr marL="457200" indent="-457200">
              <a:buFont typeface="Arial" panose="020B0604020202020204" pitchFamily="34" charset="0"/>
              <a:buChar char="•"/>
            </a:pPr>
            <a:r>
              <a:rPr lang="bg-BG" dirty="0" smtClean="0">
                <a:solidFill>
                  <a:schemeClr val="tx2"/>
                </a:solidFill>
              </a:rPr>
              <a:t>Обучения и семинари</a:t>
            </a:r>
            <a:endParaRPr lang="ru-RU" dirty="0">
              <a:solidFill>
                <a:schemeClr val="tx2"/>
              </a:solidFill>
            </a:endParaRPr>
          </a:p>
        </p:txBody>
      </p:sp>
      <p:sp>
        <p:nvSpPr>
          <p:cNvPr id="25" name="Title 1"/>
          <p:cNvSpPr txBox="1">
            <a:spLocks/>
          </p:cNvSpPr>
          <p:nvPr/>
        </p:nvSpPr>
        <p:spPr>
          <a:xfrm>
            <a:off x="2123729" y="308191"/>
            <a:ext cx="4464496"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ВЪЗМОЖНОСТИ ЗА ПОДКРЕПА</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pic>
        <p:nvPicPr>
          <p:cNvPr id="15" name="Picture 3" descr="C:\Users\Drago\Desktop\MBuild\embuild logo.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504" y="2413000"/>
            <a:ext cx="25400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3778" y="3701578"/>
            <a:ext cx="2535734" cy="25357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7813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915816" y="1628775"/>
            <a:ext cx="5976664" cy="576263"/>
          </a:xfrm>
        </p:spPr>
        <p:txBody>
          <a:bodyPr/>
          <a:lstStyle/>
          <a:p>
            <a:r>
              <a:rPr lang="bg-BG" b="1" dirty="0" smtClean="0">
                <a:solidFill>
                  <a:schemeClr val="tx2"/>
                </a:solidFill>
              </a:rPr>
              <a:t>Проект </a:t>
            </a:r>
            <a:r>
              <a:rPr lang="en-US" b="1" dirty="0" smtClean="0">
                <a:solidFill>
                  <a:schemeClr val="tx2"/>
                </a:solidFill>
              </a:rPr>
              <a:t>SPP Regions</a:t>
            </a:r>
            <a:endParaRPr lang="en-GB" b="1" dirty="0">
              <a:solidFill>
                <a:schemeClr val="tx2"/>
              </a:solidFill>
            </a:endParaRPr>
          </a:p>
        </p:txBody>
      </p:sp>
      <p:sp>
        <p:nvSpPr>
          <p:cNvPr id="9" name="Text Placeholder 8"/>
          <p:cNvSpPr>
            <a:spLocks noGrp="1"/>
          </p:cNvSpPr>
          <p:nvPr>
            <p:ph type="body" sz="quarter" idx="12"/>
          </p:nvPr>
        </p:nvSpPr>
        <p:spPr>
          <a:xfrm>
            <a:off x="2916238" y="2420938"/>
            <a:ext cx="6227762" cy="3744912"/>
          </a:xfrm>
        </p:spPr>
        <p:txBody>
          <a:bodyPr/>
          <a:lstStyle/>
          <a:p>
            <a:pPr marL="457200" indent="-457200">
              <a:buFont typeface="Arial" panose="020B0604020202020204" pitchFamily="34" charset="0"/>
              <a:buChar char="•"/>
            </a:pPr>
            <a:r>
              <a:rPr lang="bg-BG" dirty="0" smtClean="0">
                <a:solidFill>
                  <a:schemeClr val="tx2"/>
                </a:solidFill>
              </a:rPr>
              <a:t>Общинска мрежа за </a:t>
            </a:r>
            <a:r>
              <a:rPr lang="bg-BG" b="1" dirty="0" smtClean="0">
                <a:solidFill>
                  <a:schemeClr val="tx2"/>
                </a:solidFill>
              </a:rPr>
              <a:t>зелени обществени поръчки</a:t>
            </a:r>
            <a:endParaRPr lang="en-US" b="1" dirty="0">
              <a:solidFill>
                <a:schemeClr val="tx2"/>
              </a:solidFill>
            </a:endParaRPr>
          </a:p>
          <a:p>
            <a:pPr marL="457200" indent="-457200">
              <a:buFont typeface="Arial" panose="020B0604020202020204" pitchFamily="34" charset="0"/>
              <a:buChar char="•"/>
            </a:pPr>
            <a:r>
              <a:rPr lang="bg-BG" dirty="0" smtClean="0">
                <a:solidFill>
                  <a:schemeClr val="tx2"/>
                </a:solidFill>
              </a:rPr>
              <a:t>Консултации по специфични процедури</a:t>
            </a:r>
          </a:p>
          <a:p>
            <a:pPr marL="457200" indent="-457200">
              <a:buFont typeface="Arial" panose="020B0604020202020204" pitchFamily="34" charset="0"/>
              <a:buChar char="•"/>
            </a:pPr>
            <a:r>
              <a:rPr lang="bg-BG" dirty="0" smtClean="0">
                <a:solidFill>
                  <a:schemeClr val="tx2"/>
                </a:solidFill>
              </a:rPr>
              <a:t>Инструменти за изчисление на ползите</a:t>
            </a:r>
          </a:p>
          <a:p>
            <a:pPr marL="457200" indent="-457200">
              <a:buFont typeface="Arial" panose="020B0604020202020204" pitchFamily="34" charset="0"/>
              <a:buChar char="•"/>
            </a:pPr>
            <a:r>
              <a:rPr lang="bg-BG" dirty="0" smtClean="0">
                <a:solidFill>
                  <a:schemeClr val="tx2"/>
                </a:solidFill>
              </a:rPr>
              <a:t>Нужда от подкрепа от АОП</a:t>
            </a:r>
          </a:p>
        </p:txBody>
      </p:sp>
      <p:sp>
        <p:nvSpPr>
          <p:cNvPr id="25" name="Title 1"/>
          <p:cNvSpPr txBox="1">
            <a:spLocks/>
          </p:cNvSpPr>
          <p:nvPr/>
        </p:nvSpPr>
        <p:spPr>
          <a:xfrm>
            <a:off x="2123729" y="308191"/>
            <a:ext cx="4464496"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ВЪЗМОЖНОСТИ ЗА ПОДКРЕПА</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pic>
        <p:nvPicPr>
          <p:cNvPr id="12" name="Picture Placeholder 11" descr="E:\Network.jpg"/>
          <p:cNvPicPr>
            <a:picLocks noGrp="1" noChangeAspect="1" noChangeArrowheads="1"/>
          </p:cNvPicPr>
          <p:nvPr>
            <p:ph type="pic" sz="quarter" idx="14"/>
          </p:nvPr>
        </p:nvPicPr>
        <p:blipFill>
          <a:blip r:embed="rId3" cstate="print">
            <a:extLst>
              <a:ext uri="{28A0092B-C50C-407E-A947-70E740481C1C}">
                <a14:useLocalDpi xmlns:a14="http://schemas.microsoft.com/office/drawing/2010/main" val="0"/>
              </a:ext>
            </a:extLst>
          </a:blip>
          <a:srcRect t="14295" b="1429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6"/>
          </p:nvPr>
        </p:nvSpPr>
        <p:spPr/>
      </p:sp>
      <p:pic>
        <p:nvPicPr>
          <p:cNvPr id="21" name="Picture 20" descr="SPPregions_plain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4752" y="4380344"/>
            <a:ext cx="2520280" cy="1813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779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2915816" y="1628775"/>
            <a:ext cx="5976664" cy="576263"/>
          </a:xfrm>
        </p:spPr>
        <p:txBody>
          <a:bodyPr/>
          <a:lstStyle/>
          <a:p>
            <a:r>
              <a:rPr lang="bg-BG" b="1" dirty="0" smtClean="0">
                <a:solidFill>
                  <a:schemeClr val="tx2"/>
                </a:solidFill>
              </a:rPr>
              <a:t>Проекти </a:t>
            </a:r>
            <a:r>
              <a:rPr lang="en-US" b="1" dirty="0" smtClean="0">
                <a:solidFill>
                  <a:schemeClr val="tx2"/>
                </a:solidFill>
              </a:rPr>
              <a:t>BUILD UP Skills </a:t>
            </a:r>
            <a:r>
              <a:rPr lang="en-US" b="1" dirty="0" err="1" smtClean="0">
                <a:solidFill>
                  <a:schemeClr val="tx2"/>
                </a:solidFill>
              </a:rPr>
              <a:t>EnerPro</a:t>
            </a:r>
            <a:r>
              <a:rPr lang="bg-BG" b="1" dirty="0" smtClean="0">
                <a:solidFill>
                  <a:schemeClr val="tx2"/>
                </a:solidFill>
              </a:rPr>
              <a:t> и </a:t>
            </a:r>
            <a:r>
              <a:rPr lang="en-US" b="1" dirty="0" smtClean="0">
                <a:solidFill>
                  <a:schemeClr val="tx2"/>
                </a:solidFill>
              </a:rPr>
              <a:t>Train-to-NZEB</a:t>
            </a:r>
            <a:endParaRPr lang="en-GB" b="1" dirty="0">
              <a:solidFill>
                <a:schemeClr val="tx2"/>
              </a:solidFill>
            </a:endParaRPr>
          </a:p>
        </p:txBody>
      </p:sp>
      <p:sp>
        <p:nvSpPr>
          <p:cNvPr id="9" name="Text Placeholder 8"/>
          <p:cNvSpPr>
            <a:spLocks noGrp="1"/>
          </p:cNvSpPr>
          <p:nvPr>
            <p:ph type="body" sz="quarter" idx="12"/>
          </p:nvPr>
        </p:nvSpPr>
        <p:spPr>
          <a:xfrm>
            <a:off x="2916238" y="2852936"/>
            <a:ext cx="6227762" cy="3312914"/>
          </a:xfrm>
        </p:spPr>
        <p:txBody>
          <a:bodyPr/>
          <a:lstStyle/>
          <a:p>
            <a:pPr marL="457200" indent="-457200">
              <a:buFont typeface="Arial" panose="020B0604020202020204" pitchFamily="34" charset="0"/>
              <a:buChar char="•"/>
            </a:pPr>
            <a:r>
              <a:rPr lang="bg-BG" dirty="0" smtClean="0">
                <a:solidFill>
                  <a:schemeClr val="tx2"/>
                </a:solidFill>
              </a:rPr>
              <a:t>Нови учебни програми за строителни работници</a:t>
            </a:r>
            <a:endParaRPr lang="en-US" dirty="0">
              <a:solidFill>
                <a:schemeClr val="tx2"/>
              </a:solidFill>
            </a:endParaRPr>
          </a:p>
          <a:p>
            <a:pPr marL="457200" indent="-457200">
              <a:buFont typeface="Arial" panose="020B0604020202020204" pitchFamily="34" charset="0"/>
              <a:buChar char="•"/>
            </a:pPr>
            <a:r>
              <a:rPr lang="bg-BG" dirty="0" smtClean="0">
                <a:solidFill>
                  <a:schemeClr val="tx2"/>
                </a:solidFill>
              </a:rPr>
              <a:t>Магистърска програма „Енергийна ефективност в сградите“ в УАСГ </a:t>
            </a:r>
          </a:p>
          <a:p>
            <a:pPr marL="457200" indent="-457200">
              <a:buFont typeface="Arial" panose="020B0604020202020204" pitchFamily="34" charset="0"/>
              <a:buChar char="•"/>
            </a:pPr>
            <a:r>
              <a:rPr lang="bg-BG" dirty="0" smtClean="0">
                <a:solidFill>
                  <a:schemeClr val="tx2"/>
                </a:solidFill>
              </a:rPr>
              <a:t>Учебно-демонстрационен център</a:t>
            </a:r>
          </a:p>
        </p:txBody>
      </p:sp>
      <p:sp>
        <p:nvSpPr>
          <p:cNvPr id="25" name="Title 1"/>
          <p:cNvSpPr txBox="1">
            <a:spLocks/>
          </p:cNvSpPr>
          <p:nvPr/>
        </p:nvSpPr>
        <p:spPr>
          <a:xfrm>
            <a:off x="2123729" y="308191"/>
            <a:ext cx="4464496"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ВЪЗМОЖНОСТИ ЗА ПОДКРЕПА</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pic>
        <p:nvPicPr>
          <p:cNvPr id="14" name="Picture 4" descr="Logo_traintoNZEB_final.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899" y="3488804"/>
            <a:ext cx="2806931"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CoE.pdf"/>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7504" y="2311744"/>
            <a:ext cx="2697480" cy="1117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C:\Users\Drago\Desktop\New folder\IMG_8183-001.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61030" y="4419560"/>
            <a:ext cx="2354580" cy="1889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3457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3"/>
          <p:cNvSpPr>
            <a:spLocks noChangeArrowheads="1"/>
          </p:cNvSpPr>
          <p:nvPr/>
        </p:nvSpPr>
        <p:spPr bwMode="auto">
          <a:xfrm>
            <a:off x="2794000" y="2247255"/>
            <a:ext cx="54286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457200">
              <a:spcBef>
                <a:spcPct val="0"/>
              </a:spcBef>
              <a:spcAft>
                <a:spcPts val="1200"/>
              </a:spcAft>
              <a:defRPr/>
            </a:pPr>
            <a:r>
              <a:rPr lang="bg-BG" sz="28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Благодаря за вниманието!</a:t>
            </a:r>
            <a:endParaRPr lang="ru-RU" sz="28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endParaRPr>
          </a:p>
        </p:txBody>
      </p:sp>
      <p:sp>
        <p:nvSpPr>
          <p:cNvPr id="2" name="TextBox 1"/>
          <p:cNvSpPr txBox="1"/>
          <p:nvPr/>
        </p:nvSpPr>
        <p:spPr>
          <a:xfrm>
            <a:off x="2871788" y="4933617"/>
            <a:ext cx="3356396" cy="1015663"/>
          </a:xfrm>
          <a:prstGeom prst="rect">
            <a:avLst/>
          </a:prstGeom>
          <a:noFill/>
        </p:spPr>
        <p:txBody>
          <a:bodyPr wrap="square" rtlCol="0">
            <a:spAutoFit/>
          </a:bodyPr>
          <a:lstStyle/>
          <a:p>
            <a:r>
              <a:rPr lang="bg-BG" sz="2000" dirty="0">
                <a:solidFill>
                  <a:prstClr val="black"/>
                </a:solidFill>
              </a:rPr>
              <a:t>Научете повече на </a:t>
            </a:r>
            <a:r>
              <a:rPr lang="en-US" sz="2000" dirty="0">
                <a:solidFill>
                  <a:prstClr val="black"/>
                </a:solidFill>
                <a:hlinkClick r:id="rId3"/>
              </a:rPr>
              <a:t>www.ecoenergy-bg.net</a:t>
            </a:r>
            <a:endParaRPr lang="en-US" sz="2000" dirty="0">
              <a:solidFill>
                <a:prstClr val="black"/>
              </a:solidFill>
            </a:endParaRPr>
          </a:p>
          <a:p>
            <a:r>
              <a:rPr lang="en-US" sz="2000" dirty="0">
                <a:solidFill>
                  <a:prstClr val="black"/>
                </a:solidFill>
                <a:hlinkClick r:id="rId4"/>
              </a:rPr>
              <a:t>www.eneffect.bg</a:t>
            </a:r>
            <a:r>
              <a:rPr lang="en-US" sz="2000" dirty="0">
                <a:solidFill>
                  <a:prstClr val="black"/>
                </a:solidFill>
              </a:rPr>
              <a:t>   </a:t>
            </a:r>
            <a:endParaRPr lang="en-GB" sz="2000" dirty="0">
              <a:solidFill>
                <a:prstClr val="black"/>
              </a:solidFill>
            </a:endParaRPr>
          </a:p>
        </p:txBody>
      </p:sp>
      <p:sp>
        <p:nvSpPr>
          <p:cNvPr id="10" name="Inhaltsplatzhalter 6"/>
          <p:cNvSpPr txBox="1">
            <a:spLocks/>
          </p:cNvSpPr>
          <p:nvPr/>
        </p:nvSpPr>
        <p:spPr bwMode="auto">
          <a:xfrm>
            <a:off x="2871788" y="3140968"/>
            <a:ext cx="4436516"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438275" indent="-1438275" eaLnBrk="0" hangingPunct="0">
              <a:defRPr sz="2400">
                <a:solidFill>
                  <a:schemeClr val="tx1"/>
                </a:solidFill>
                <a:latin typeface="Times New Roman" charset="0"/>
                <a:ea typeface="ＭＳ Ｐゴシック" charset="0"/>
                <a:cs typeface="Arial" charset="0"/>
              </a:defRPr>
            </a:lvl1pPr>
            <a:lvl2pPr marL="742950" indent="-285750" eaLnBrk="0" hangingPunct="0">
              <a:defRPr sz="2400">
                <a:solidFill>
                  <a:schemeClr val="tx1"/>
                </a:solidFill>
                <a:latin typeface="Times New Roman" charset="0"/>
                <a:ea typeface="Arial" charset="0"/>
                <a:cs typeface="Arial" charset="0"/>
              </a:defRPr>
            </a:lvl2pPr>
            <a:lvl3pPr marL="1143000" indent="-228600" eaLnBrk="0" hangingPunct="0">
              <a:defRPr sz="2400">
                <a:solidFill>
                  <a:schemeClr val="tx1"/>
                </a:solidFill>
                <a:latin typeface="Times New Roman" charset="0"/>
                <a:ea typeface="Arial" charset="0"/>
                <a:cs typeface="Arial" charset="0"/>
              </a:defRPr>
            </a:lvl3pPr>
            <a:lvl4pPr marL="1600200" indent="-228600" eaLnBrk="0" hangingPunct="0">
              <a:defRPr sz="2400">
                <a:solidFill>
                  <a:schemeClr val="tx1"/>
                </a:solidFill>
                <a:latin typeface="Times New Roman" charset="0"/>
                <a:ea typeface="Arial" charset="0"/>
                <a:cs typeface="Arial" charset="0"/>
              </a:defRPr>
            </a:lvl4pPr>
            <a:lvl5pPr marL="2057400" indent="-228600" eaLnBrk="0" hangingPunct="0">
              <a:defRPr sz="2400">
                <a:solidFill>
                  <a:schemeClr val="tx1"/>
                </a:solidFill>
                <a:latin typeface="Times New Roman" charset="0"/>
                <a:ea typeface="Arial" charset="0"/>
                <a:cs typeface="Arial" charset="0"/>
              </a:defRPr>
            </a:lvl5pPr>
            <a:lvl6pPr marL="2514600" indent="-228600" eaLnBrk="0" fontAlgn="base" hangingPunct="0">
              <a:spcBef>
                <a:spcPct val="0"/>
              </a:spcBef>
              <a:spcAft>
                <a:spcPct val="0"/>
              </a:spcAft>
              <a:defRPr sz="2400">
                <a:solidFill>
                  <a:schemeClr val="tx1"/>
                </a:solidFill>
                <a:latin typeface="Times New Roman" charset="0"/>
                <a:ea typeface="Arial" charset="0"/>
                <a:cs typeface="Arial" charset="0"/>
              </a:defRPr>
            </a:lvl6pPr>
            <a:lvl7pPr marL="2971800" indent="-228600" eaLnBrk="0" fontAlgn="base" hangingPunct="0">
              <a:spcBef>
                <a:spcPct val="0"/>
              </a:spcBef>
              <a:spcAft>
                <a:spcPct val="0"/>
              </a:spcAft>
              <a:defRPr sz="2400">
                <a:solidFill>
                  <a:schemeClr val="tx1"/>
                </a:solidFill>
                <a:latin typeface="Times New Roman" charset="0"/>
                <a:ea typeface="Arial" charset="0"/>
                <a:cs typeface="Arial" charset="0"/>
              </a:defRPr>
            </a:lvl7pPr>
            <a:lvl8pPr marL="3429000" indent="-228600" eaLnBrk="0" fontAlgn="base" hangingPunct="0">
              <a:spcBef>
                <a:spcPct val="0"/>
              </a:spcBef>
              <a:spcAft>
                <a:spcPct val="0"/>
              </a:spcAft>
              <a:defRPr sz="2400">
                <a:solidFill>
                  <a:schemeClr val="tx1"/>
                </a:solidFill>
                <a:latin typeface="Times New Roman" charset="0"/>
                <a:ea typeface="Arial" charset="0"/>
                <a:cs typeface="Arial" charset="0"/>
              </a:defRPr>
            </a:lvl8pPr>
            <a:lvl9pPr marL="3886200" indent="-228600" eaLnBrk="0" fontAlgn="base" hangingPunct="0">
              <a:spcBef>
                <a:spcPct val="0"/>
              </a:spcBef>
              <a:spcAft>
                <a:spcPct val="0"/>
              </a:spcAft>
              <a:defRPr sz="2400">
                <a:solidFill>
                  <a:schemeClr val="tx1"/>
                </a:solidFill>
                <a:latin typeface="Times New Roman" charset="0"/>
                <a:ea typeface="Arial" charset="0"/>
                <a:cs typeface="Arial" charset="0"/>
              </a:defRPr>
            </a:lvl9pPr>
          </a:lstStyle>
          <a:p>
            <a:pPr marL="0" eaLnBrk="1" hangingPunct="1">
              <a:lnSpc>
                <a:spcPct val="80000"/>
              </a:lnSpc>
              <a:spcBef>
                <a:spcPct val="20000"/>
              </a:spcBef>
              <a:defRPr/>
            </a:pPr>
            <a:r>
              <a:rPr lang="bg-BG" sz="2000" dirty="0" smtClean="0">
                <a:solidFill>
                  <a:prstClr val="black"/>
                </a:solidFill>
                <a:latin typeface="Calibri"/>
              </a:rPr>
              <a:t>Център </a:t>
            </a:r>
            <a:r>
              <a:rPr lang="bg-BG" sz="2000" dirty="0">
                <a:solidFill>
                  <a:prstClr val="black"/>
                </a:solidFill>
                <a:latin typeface="Calibri"/>
              </a:rPr>
              <a:t>за енергийна ефективност </a:t>
            </a:r>
            <a:r>
              <a:rPr lang="bg-BG" sz="2000" dirty="0" err="1" smtClean="0">
                <a:solidFill>
                  <a:prstClr val="black"/>
                </a:solidFill>
                <a:latin typeface="Calibri"/>
              </a:rPr>
              <a:t>ЕнЕфект</a:t>
            </a:r>
            <a:endParaRPr lang="bg-BG" sz="2000" dirty="0">
              <a:solidFill>
                <a:prstClr val="black"/>
              </a:solidFill>
              <a:latin typeface="Calibri"/>
            </a:endParaRPr>
          </a:p>
          <a:p>
            <a:pPr marL="0" eaLnBrk="1" hangingPunct="1">
              <a:lnSpc>
                <a:spcPct val="80000"/>
              </a:lnSpc>
              <a:spcBef>
                <a:spcPct val="20000"/>
              </a:spcBef>
              <a:defRPr/>
            </a:pPr>
            <a:r>
              <a:rPr lang="bg-BG" sz="2000" dirty="0" smtClean="0">
                <a:solidFill>
                  <a:prstClr val="black"/>
                </a:solidFill>
                <a:latin typeface="Calibri"/>
              </a:rPr>
              <a:t>София, </a:t>
            </a:r>
            <a:r>
              <a:rPr lang="bg-BG" sz="2000" dirty="0">
                <a:solidFill>
                  <a:prstClr val="black"/>
                </a:solidFill>
                <a:latin typeface="Calibri"/>
              </a:rPr>
              <a:t>бул. Христо Смирненски </a:t>
            </a:r>
            <a:r>
              <a:rPr lang="bg-BG" sz="2000" dirty="0" smtClean="0">
                <a:solidFill>
                  <a:prstClr val="black"/>
                </a:solidFill>
                <a:latin typeface="Calibri"/>
              </a:rPr>
              <a:t>1</a:t>
            </a:r>
            <a:r>
              <a:rPr lang="en-US" sz="2000" dirty="0" smtClean="0">
                <a:solidFill>
                  <a:prstClr val="black"/>
                </a:solidFill>
                <a:latin typeface="Calibri"/>
              </a:rPr>
              <a:t>, </a:t>
            </a:r>
            <a:r>
              <a:rPr lang="bg-BG" sz="2000" dirty="0" smtClean="0">
                <a:solidFill>
                  <a:prstClr val="black"/>
                </a:solidFill>
                <a:latin typeface="Calibri"/>
              </a:rPr>
              <a:t>ет. 3</a:t>
            </a:r>
            <a:endParaRPr lang="bg-BG" sz="2000" dirty="0">
              <a:solidFill>
                <a:prstClr val="black"/>
              </a:solidFill>
              <a:latin typeface="Calibri"/>
            </a:endParaRPr>
          </a:p>
          <a:p>
            <a:pPr marL="0" eaLnBrk="1" hangingPunct="1">
              <a:lnSpc>
                <a:spcPct val="80000"/>
              </a:lnSpc>
              <a:spcBef>
                <a:spcPct val="20000"/>
              </a:spcBef>
              <a:defRPr/>
            </a:pPr>
            <a:r>
              <a:rPr lang="de-DE" sz="2000" dirty="0" smtClean="0">
                <a:solidFill>
                  <a:prstClr val="black"/>
                </a:solidFill>
                <a:latin typeface="Calibri"/>
                <a:hlinkClick r:id="rId5"/>
              </a:rPr>
              <a:t>eneffect@eneffect.bg</a:t>
            </a:r>
            <a:endParaRPr lang="bg-BG" sz="2000" dirty="0" smtClean="0">
              <a:solidFill>
                <a:prstClr val="black"/>
              </a:solidFill>
              <a:latin typeface="Calibri"/>
            </a:endParaRPr>
          </a:p>
          <a:p>
            <a:pPr defTabSz="457200">
              <a:lnSpc>
                <a:spcPct val="90000"/>
              </a:lnSpc>
              <a:spcBef>
                <a:spcPct val="20000"/>
              </a:spcBef>
              <a:defRPr/>
            </a:pPr>
            <a:r>
              <a:rPr lang="en-US" sz="2000" dirty="0" err="1">
                <a:solidFill>
                  <a:srgbClr val="FF0000"/>
                </a:solidFill>
                <a:latin typeface="Arial Narrow"/>
                <a:cs typeface="Arial Narrow"/>
                <a:hlinkClick r:id="rId6"/>
              </a:rPr>
              <a:t>p</a:t>
            </a:r>
            <a:r>
              <a:rPr lang="en-US" sz="2000" dirty="0" err="1" smtClean="0">
                <a:solidFill>
                  <a:srgbClr val="FF0000"/>
                </a:solidFill>
                <a:latin typeface="Arial Narrow"/>
                <a:cs typeface="Arial Narrow"/>
                <a:hlinkClick r:id="rId6"/>
              </a:rPr>
              <a:t>avel_manchev</a:t>
            </a:r>
            <a:r>
              <a:rPr lang="de-DE" sz="2000" dirty="0">
                <a:solidFill>
                  <a:srgbClr val="31859C"/>
                </a:solidFill>
                <a:latin typeface="Arial Narrow"/>
                <a:cs typeface="Arial Narrow"/>
                <a:hlinkClick r:id="rId6"/>
              </a:rPr>
              <a:t>@eneffect.bg</a:t>
            </a:r>
            <a:endParaRPr lang="de-DE" sz="2000" dirty="0">
              <a:solidFill>
                <a:srgbClr val="31859C"/>
              </a:solidFill>
              <a:latin typeface="Arial Narrow"/>
              <a:cs typeface="Arial Narrow"/>
            </a:endParaRPr>
          </a:p>
          <a:p>
            <a:pPr algn="r" defTabSz="457200">
              <a:lnSpc>
                <a:spcPct val="90000"/>
              </a:lnSpc>
              <a:spcBef>
                <a:spcPct val="20000"/>
              </a:spcBef>
              <a:defRPr/>
            </a:pPr>
            <a:endParaRPr lang="bg-BG" sz="2000" dirty="0" smtClean="0">
              <a:solidFill>
                <a:srgbClr val="31859C"/>
              </a:solidFill>
              <a:latin typeface="Arial Narrow"/>
              <a:cs typeface="Arial Narrow"/>
              <a:hlinkClick r:id="rId4"/>
            </a:endParaRPr>
          </a:p>
          <a:p>
            <a:pPr algn="r" defTabSz="457200">
              <a:lnSpc>
                <a:spcPct val="90000"/>
              </a:lnSpc>
              <a:spcBef>
                <a:spcPct val="20000"/>
              </a:spcBef>
              <a:defRPr/>
            </a:pPr>
            <a:endParaRPr lang="de-DE" sz="2000" smtClean="0">
              <a:solidFill>
                <a:srgbClr val="31859C"/>
              </a:solidFill>
              <a:latin typeface="Arial Narrow"/>
              <a:cs typeface="Arial Narrow"/>
              <a:hlinkClick r:id="rId4"/>
            </a:endParaRPr>
          </a:p>
          <a:p>
            <a:pPr algn="r" defTabSz="457200">
              <a:lnSpc>
                <a:spcPct val="90000"/>
              </a:lnSpc>
              <a:spcBef>
                <a:spcPct val="20000"/>
              </a:spcBef>
              <a:defRPr/>
            </a:pPr>
            <a:r>
              <a:rPr lang="de-DE" sz="2000" smtClean="0">
                <a:solidFill>
                  <a:srgbClr val="31859C"/>
                </a:solidFill>
                <a:latin typeface="Arial Narrow"/>
                <a:cs typeface="Arial Narrow"/>
                <a:hlinkClick r:id="rId4"/>
              </a:rPr>
              <a:t>www.eneffect.bg</a:t>
            </a:r>
            <a:r>
              <a:rPr lang="de-DE" sz="2000" smtClean="0">
                <a:solidFill>
                  <a:srgbClr val="31859C"/>
                </a:solidFill>
                <a:latin typeface="Arial Narrow"/>
                <a:cs typeface="Arial Narrow"/>
              </a:rPr>
              <a:t> </a:t>
            </a:r>
            <a:endParaRPr lang="bg-BG" sz="2000" dirty="0">
              <a:solidFill>
                <a:srgbClr val="31859C"/>
              </a:solidFill>
              <a:latin typeface="Arial Narrow"/>
              <a:cs typeface="Arial Narrow"/>
            </a:endParaRPr>
          </a:p>
          <a:p>
            <a:pPr marL="0" eaLnBrk="1" hangingPunct="1">
              <a:lnSpc>
                <a:spcPct val="80000"/>
              </a:lnSpc>
              <a:spcBef>
                <a:spcPct val="20000"/>
              </a:spcBef>
              <a:defRPr/>
            </a:pPr>
            <a:endParaRPr lang="de-DE" sz="2000" dirty="0">
              <a:solidFill>
                <a:prstClr val="black"/>
              </a:solidFill>
              <a:latin typeface="Calibri"/>
            </a:endParaRPr>
          </a:p>
        </p:txBody>
      </p:sp>
    </p:spTree>
    <p:extLst>
      <p:ext uri="{BB962C8B-B14F-4D97-AF65-F5344CB8AC3E}">
        <p14:creationId xmlns:p14="http://schemas.microsoft.com/office/powerpoint/2010/main" val="1981925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11761" y="308191"/>
            <a:ext cx="4536503"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3200" b="1" cap="all"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Основни документи</a:t>
            </a:r>
            <a:endParaRPr lang="en-GB" sz="3200" b="1" cap="all"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endParaRPr>
          </a:p>
        </p:txBody>
      </p:sp>
      <p:sp>
        <p:nvSpPr>
          <p:cNvPr id="2" name="Text Placeholder 1"/>
          <p:cNvSpPr>
            <a:spLocks noGrp="1"/>
          </p:cNvSpPr>
          <p:nvPr>
            <p:ph type="body" sz="quarter" idx="12"/>
          </p:nvPr>
        </p:nvSpPr>
        <p:spPr>
          <a:xfrm>
            <a:off x="683568" y="1412776"/>
            <a:ext cx="8280920" cy="4464496"/>
          </a:xfrm>
        </p:spPr>
        <p:txBody>
          <a:bodyPr/>
          <a:lstStyle/>
          <a:p>
            <a:pPr marL="457200" indent="-457200">
              <a:buSzPct val="55000"/>
              <a:buFont typeface="Wingdings" pitchFamily="2" charset="2"/>
              <a:buChar char="q"/>
            </a:pPr>
            <a:r>
              <a:rPr lang="bg-BG" dirty="0">
                <a:solidFill>
                  <a:schemeClr val="tx2"/>
                </a:solidFill>
              </a:rPr>
              <a:t>Директива относно </a:t>
            </a:r>
            <a:r>
              <a:rPr lang="bg-BG" dirty="0" smtClean="0">
                <a:solidFill>
                  <a:schemeClr val="tx2"/>
                </a:solidFill>
              </a:rPr>
              <a:t>енергийната ефективност </a:t>
            </a:r>
            <a:r>
              <a:rPr lang="en-US" dirty="0" smtClean="0">
                <a:solidFill>
                  <a:schemeClr val="tx2"/>
                </a:solidFill>
              </a:rPr>
              <a:t>(</a:t>
            </a:r>
            <a:r>
              <a:rPr lang="bg-BG" dirty="0" smtClean="0">
                <a:solidFill>
                  <a:schemeClr val="tx2"/>
                </a:solidFill>
              </a:rPr>
              <a:t>ДЕЕ</a:t>
            </a:r>
            <a:r>
              <a:rPr lang="en-US" dirty="0" smtClean="0">
                <a:solidFill>
                  <a:schemeClr val="tx2"/>
                </a:solidFill>
              </a:rPr>
              <a:t>)</a:t>
            </a:r>
            <a:endParaRPr lang="bg-BG" dirty="0">
              <a:solidFill>
                <a:schemeClr val="tx2"/>
              </a:solidFill>
            </a:endParaRPr>
          </a:p>
          <a:p>
            <a:pPr marL="457200" indent="-457200">
              <a:buSzPct val="55000"/>
              <a:buFont typeface="Wingdings" pitchFamily="2" charset="2"/>
              <a:buChar char="q"/>
            </a:pPr>
            <a:r>
              <a:rPr lang="bg-BG" dirty="0" smtClean="0">
                <a:solidFill>
                  <a:schemeClr val="tx2"/>
                </a:solidFill>
              </a:rPr>
              <a:t>Директива относно енергийните характеристики на сградите</a:t>
            </a:r>
          </a:p>
          <a:p>
            <a:pPr marL="457200" indent="-457200">
              <a:buSzPct val="55000"/>
              <a:buFont typeface="Wingdings" pitchFamily="2" charset="2"/>
              <a:buChar char="q"/>
            </a:pPr>
            <a:r>
              <a:rPr lang="bg-BG" dirty="0" smtClean="0">
                <a:solidFill>
                  <a:schemeClr val="tx2"/>
                </a:solidFill>
              </a:rPr>
              <a:t>Наредби за етикетиране – от уреди до гуми</a:t>
            </a:r>
          </a:p>
          <a:p>
            <a:pPr marL="457200" indent="-457200">
              <a:buSzPct val="55000"/>
              <a:buFont typeface="Wingdings" pitchFamily="2" charset="2"/>
              <a:buChar char="q"/>
            </a:pPr>
            <a:r>
              <a:rPr lang="bg-BG" dirty="0" smtClean="0">
                <a:solidFill>
                  <a:schemeClr val="tx2"/>
                </a:solidFill>
              </a:rPr>
              <a:t>Закон и наредби за енергийната ефективност</a:t>
            </a:r>
          </a:p>
          <a:p>
            <a:pPr marL="457200" indent="-457200">
              <a:buSzPct val="55000"/>
              <a:buFont typeface="Wingdings" pitchFamily="2" charset="2"/>
              <a:buChar char="q"/>
            </a:pPr>
            <a:r>
              <a:rPr lang="bg-BG" dirty="0" smtClean="0">
                <a:solidFill>
                  <a:schemeClr val="tx2"/>
                </a:solidFill>
              </a:rPr>
              <a:t>Национален план за действие по ЕЕ</a:t>
            </a:r>
          </a:p>
          <a:p>
            <a:pPr marL="457200" indent="-457200">
              <a:buFont typeface="Arial" panose="020B0604020202020204" pitchFamily="34" charset="0"/>
              <a:buChar char="•"/>
            </a:pPr>
            <a:endParaRPr lang="bg-BG" dirty="0" smtClean="0">
              <a:solidFill>
                <a:schemeClr val="tx2"/>
              </a:solidFill>
            </a:endParaRPr>
          </a:p>
        </p:txBody>
      </p:sp>
    </p:spTree>
    <p:extLst>
      <p:ext uri="{BB962C8B-B14F-4D97-AF65-F5344CB8AC3E}">
        <p14:creationId xmlns:p14="http://schemas.microsoft.com/office/powerpoint/2010/main" val="732213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11761" y="308191"/>
            <a:ext cx="4536503"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ru-RU" sz="2400" b="1" cap="all"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Чл. 4 на </a:t>
            </a:r>
            <a:r>
              <a:rPr lang="ru-RU" sz="2400" b="1" cap="all" dirty="0" err="1">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Директивата</a:t>
            </a:r>
            <a:r>
              <a:rPr lang="ru-RU" sz="2400" b="1" cap="all"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 за ЕЕ</a:t>
            </a:r>
          </a:p>
        </p:txBody>
      </p:sp>
      <p:sp>
        <p:nvSpPr>
          <p:cNvPr id="2" name="Text Placeholder 1"/>
          <p:cNvSpPr>
            <a:spLocks noGrp="1"/>
          </p:cNvSpPr>
          <p:nvPr>
            <p:ph type="body" sz="quarter" idx="12"/>
          </p:nvPr>
        </p:nvSpPr>
        <p:spPr>
          <a:xfrm>
            <a:off x="251520" y="1124744"/>
            <a:ext cx="8712968" cy="5328592"/>
          </a:xfrm>
        </p:spPr>
        <p:txBody>
          <a:bodyPr/>
          <a:lstStyle/>
          <a:p>
            <a:r>
              <a:rPr lang="ru-RU" sz="2800" dirty="0" err="1">
                <a:solidFill>
                  <a:schemeClr val="tx2"/>
                </a:solidFill>
              </a:rPr>
              <a:t>Държавите</a:t>
            </a:r>
            <a:r>
              <a:rPr lang="ru-RU" sz="2800" dirty="0">
                <a:solidFill>
                  <a:schemeClr val="tx2"/>
                </a:solidFill>
              </a:rPr>
              <a:t> </a:t>
            </a:r>
            <a:r>
              <a:rPr lang="ru-RU" sz="2800" dirty="0" err="1">
                <a:solidFill>
                  <a:schemeClr val="tx2"/>
                </a:solidFill>
              </a:rPr>
              <a:t>членки</a:t>
            </a:r>
            <a:r>
              <a:rPr lang="ru-RU" sz="2800" dirty="0">
                <a:solidFill>
                  <a:schemeClr val="tx2"/>
                </a:solidFill>
              </a:rPr>
              <a:t> </a:t>
            </a:r>
            <a:r>
              <a:rPr lang="ru-RU" sz="2800" dirty="0" err="1">
                <a:solidFill>
                  <a:schemeClr val="tx2"/>
                </a:solidFill>
              </a:rPr>
              <a:t>установяват</a:t>
            </a:r>
            <a:r>
              <a:rPr lang="ru-RU" sz="2800" dirty="0">
                <a:solidFill>
                  <a:schemeClr val="tx2"/>
                </a:solidFill>
              </a:rPr>
              <a:t> </a:t>
            </a:r>
            <a:r>
              <a:rPr lang="ru-RU" sz="2800" dirty="0" err="1">
                <a:solidFill>
                  <a:schemeClr val="tx2"/>
                </a:solidFill>
              </a:rPr>
              <a:t>дългосрочна</a:t>
            </a:r>
            <a:r>
              <a:rPr lang="ru-RU" sz="2800" dirty="0">
                <a:solidFill>
                  <a:schemeClr val="tx2"/>
                </a:solidFill>
              </a:rPr>
              <a:t> стратегия за </a:t>
            </a:r>
            <a:r>
              <a:rPr lang="ru-RU" sz="2800" b="1" dirty="0" err="1">
                <a:solidFill>
                  <a:schemeClr val="tx2"/>
                </a:solidFill>
              </a:rPr>
              <a:t>мобилизиране</a:t>
            </a:r>
            <a:r>
              <a:rPr lang="ru-RU" sz="2800" b="1" dirty="0">
                <a:solidFill>
                  <a:schemeClr val="tx2"/>
                </a:solidFill>
              </a:rPr>
              <a:t> на инвестиции </a:t>
            </a:r>
            <a:r>
              <a:rPr lang="ru-RU" sz="2800" dirty="0">
                <a:solidFill>
                  <a:schemeClr val="tx2"/>
                </a:solidFill>
              </a:rPr>
              <a:t>за </a:t>
            </a:r>
            <a:r>
              <a:rPr lang="ru-RU" sz="2800" dirty="0" err="1">
                <a:solidFill>
                  <a:schemeClr val="tx2"/>
                </a:solidFill>
              </a:rPr>
              <a:t>саниране</a:t>
            </a:r>
            <a:endParaRPr lang="bg-BG" sz="2800" dirty="0">
              <a:solidFill>
                <a:schemeClr val="tx2"/>
              </a:solidFill>
            </a:endParaRPr>
          </a:p>
          <a:p>
            <a:pPr marL="1085850" lvl="1" indent="-342900">
              <a:lnSpc>
                <a:spcPct val="150000"/>
              </a:lnSpc>
              <a:buFont typeface="Wingdings" pitchFamily="2" charset="2"/>
              <a:buChar char="q"/>
            </a:pPr>
            <a:r>
              <a:rPr lang="ru-RU" sz="2200" i="1" dirty="0" err="1">
                <a:solidFill>
                  <a:schemeClr val="tx2"/>
                </a:solidFill>
              </a:rPr>
              <a:t>преглед</a:t>
            </a:r>
            <a:r>
              <a:rPr lang="ru-RU" sz="2200" i="1" dirty="0">
                <a:solidFill>
                  <a:schemeClr val="tx2"/>
                </a:solidFill>
              </a:rPr>
              <a:t> на </a:t>
            </a:r>
            <a:r>
              <a:rPr lang="ru-RU" sz="2200" b="1" i="1" dirty="0" err="1">
                <a:solidFill>
                  <a:schemeClr val="tx2"/>
                </a:solidFill>
              </a:rPr>
              <a:t>националния</a:t>
            </a:r>
            <a:r>
              <a:rPr lang="ru-RU" sz="2200" b="1" i="1" dirty="0">
                <a:solidFill>
                  <a:schemeClr val="tx2"/>
                </a:solidFill>
              </a:rPr>
              <a:t> </a:t>
            </a:r>
            <a:r>
              <a:rPr lang="ru-RU" sz="2200" b="1" i="1" dirty="0" err="1">
                <a:solidFill>
                  <a:schemeClr val="tx2"/>
                </a:solidFill>
              </a:rPr>
              <a:t>сграден</a:t>
            </a:r>
            <a:r>
              <a:rPr lang="ru-RU" sz="2200" b="1" i="1" dirty="0">
                <a:solidFill>
                  <a:schemeClr val="tx2"/>
                </a:solidFill>
              </a:rPr>
              <a:t> фонд</a:t>
            </a:r>
            <a:r>
              <a:rPr lang="ru-RU" sz="2200" i="1" dirty="0">
                <a:solidFill>
                  <a:schemeClr val="tx2"/>
                </a:solidFill>
              </a:rPr>
              <a:t>, </a:t>
            </a:r>
          </a:p>
          <a:p>
            <a:pPr marL="1085850" lvl="1" indent="-342900">
              <a:lnSpc>
                <a:spcPct val="150000"/>
              </a:lnSpc>
              <a:buFont typeface="Wingdings" pitchFamily="2" charset="2"/>
              <a:buChar char="q"/>
            </a:pPr>
            <a:r>
              <a:rPr lang="ru-RU" sz="2200" i="1" dirty="0" err="1">
                <a:solidFill>
                  <a:schemeClr val="tx2"/>
                </a:solidFill>
              </a:rPr>
              <a:t>определяне</a:t>
            </a:r>
            <a:r>
              <a:rPr lang="ru-RU" sz="2200" i="1" dirty="0">
                <a:solidFill>
                  <a:schemeClr val="tx2"/>
                </a:solidFill>
              </a:rPr>
              <a:t> на </a:t>
            </a:r>
            <a:r>
              <a:rPr lang="ru-RU" sz="2200" b="1" i="1" dirty="0" err="1">
                <a:solidFill>
                  <a:schemeClr val="tx2"/>
                </a:solidFill>
              </a:rPr>
              <a:t>разходно</a:t>
            </a:r>
            <a:r>
              <a:rPr lang="ru-RU" sz="2200" b="1" i="1" dirty="0">
                <a:solidFill>
                  <a:schemeClr val="tx2"/>
                </a:solidFill>
              </a:rPr>
              <a:t> </a:t>
            </a:r>
            <a:r>
              <a:rPr lang="ru-RU" sz="2200" b="1" i="1" dirty="0" err="1">
                <a:solidFill>
                  <a:schemeClr val="tx2"/>
                </a:solidFill>
              </a:rPr>
              <a:t>ефективни</a:t>
            </a:r>
            <a:r>
              <a:rPr lang="ru-RU" sz="2200" b="1" i="1" dirty="0">
                <a:solidFill>
                  <a:schemeClr val="tx2"/>
                </a:solidFill>
              </a:rPr>
              <a:t> подходи </a:t>
            </a:r>
            <a:r>
              <a:rPr lang="ru-RU" sz="2200" i="1" dirty="0">
                <a:solidFill>
                  <a:schemeClr val="tx2"/>
                </a:solidFill>
              </a:rPr>
              <a:t>за </a:t>
            </a:r>
            <a:r>
              <a:rPr lang="ru-RU" sz="2200" i="1" dirty="0" err="1">
                <a:solidFill>
                  <a:schemeClr val="tx2"/>
                </a:solidFill>
              </a:rPr>
              <a:t>саниране</a:t>
            </a:r>
            <a:r>
              <a:rPr lang="ru-RU" sz="2200" i="1" dirty="0">
                <a:solidFill>
                  <a:schemeClr val="tx2"/>
                </a:solidFill>
              </a:rPr>
              <a:t>, </a:t>
            </a:r>
          </a:p>
          <a:p>
            <a:pPr marL="1085850" lvl="1" indent="-342900">
              <a:lnSpc>
                <a:spcPct val="150000"/>
              </a:lnSpc>
              <a:buFont typeface="Wingdings" pitchFamily="2" charset="2"/>
              <a:buChar char="q"/>
            </a:pPr>
            <a:r>
              <a:rPr lang="ru-RU" sz="2200" i="1" dirty="0">
                <a:solidFill>
                  <a:schemeClr val="tx2"/>
                </a:solidFill>
              </a:rPr>
              <a:t>политики и мерки за </a:t>
            </a:r>
            <a:r>
              <a:rPr lang="ru-RU" sz="2200" i="1" dirty="0" err="1">
                <a:solidFill>
                  <a:schemeClr val="tx2"/>
                </a:solidFill>
              </a:rPr>
              <a:t>насърчаване</a:t>
            </a:r>
            <a:r>
              <a:rPr lang="ru-RU" sz="2200" i="1" dirty="0">
                <a:solidFill>
                  <a:schemeClr val="tx2"/>
                </a:solidFill>
              </a:rPr>
              <a:t> на </a:t>
            </a:r>
            <a:r>
              <a:rPr lang="ru-RU" sz="2200" b="1" i="1" dirty="0" err="1">
                <a:solidFill>
                  <a:schemeClr val="tx2"/>
                </a:solidFill>
              </a:rPr>
              <a:t>разходно</a:t>
            </a:r>
            <a:r>
              <a:rPr lang="ru-RU" sz="2200" b="1" i="1" dirty="0">
                <a:solidFill>
                  <a:schemeClr val="tx2"/>
                </a:solidFill>
              </a:rPr>
              <a:t> </a:t>
            </a:r>
            <a:r>
              <a:rPr lang="ru-RU" sz="2200" b="1" i="1" dirty="0" err="1">
                <a:solidFill>
                  <a:schemeClr val="tx2"/>
                </a:solidFill>
              </a:rPr>
              <a:t>ефективно</a:t>
            </a:r>
            <a:r>
              <a:rPr lang="ru-RU" sz="2200" b="1" i="1" dirty="0">
                <a:solidFill>
                  <a:schemeClr val="tx2"/>
                </a:solidFill>
              </a:rPr>
              <a:t> </a:t>
            </a:r>
            <a:r>
              <a:rPr lang="ru-RU" sz="2200" i="1" dirty="0" err="1" smtClean="0">
                <a:solidFill>
                  <a:schemeClr val="tx2"/>
                </a:solidFill>
              </a:rPr>
              <a:t>саниране</a:t>
            </a:r>
            <a:r>
              <a:rPr lang="ru-RU" sz="2200" i="1" dirty="0" smtClean="0">
                <a:solidFill>
                  <a:schemeClr val="tx2"/>
                </a:solidFill>
              </a:rPr>
              <a:t> </a:t>
            </a:r>
            <a:r>
              <a:rPr lang="ru-RU" sz="2200" i="1" dirty="0">
                <a:solidFill>
                  <a:schemeClr val="tx2"/>
                </a:solidFill>
              </a:rPr>
              <a:t>на </a:t>
            </a:r>
            <a:r>
              <a:rPr lang="ru-RU" sz="2200" i="1" dirty="0" err="1">
                <a:solidFill>
                  <a:schemeClr val="tx2"/>
                </a:solidFill>
              </a:rPr>
              <a:t>сгради</a:t>
            </a:r>
            <a:r>
              <a:rPr lang="ru-RU" sz="2200" i="1" dirty="0">
                <a:solidFill>
                  <a:schemeClr val="tx2"/>
                </a:solidFill>
              </a:rPr>
              <a:t>, </a:t>
            </a:r>
            <a:r>
              <a:rPr lang="ru-RU" sz="2200" b="1" i="1" dirty="0" err="1">
                <a:solidFill>
                  <a:schemeClr val="tx2"/>
                </a:solidFill>
              </a:rPr>
              <a:t>включително</a:t>
            </a:r>
            <a:r>
              <a:rPr lang="ru-RU" sz="2200" b="1" i="1" dirty="0">
                <a:solidFill>
                  <a:schemeClr val="tx2"/>
                </a:solidFill>
              </a:rPr>
              <a:t> </a:t>
            </a:r>
            <a:r>
              <a:rPr lang="ru-RU" sz="2200" b="1" i="1" dirty="0" err="1">
                <a:solidFill>
                  <a:schemeClr val="tx2"/>
                </a:solidFill>
              </a:rPr>
              <a:t>поетапно</a:t>
            </a:r>
            <a:r>
              <a:rPr lang="ru-RU" sz="2200" b="1" i="1" dirty="0">
                <a:solidFill>
                  <a:schemeClr val="tx2"/>
                </a:solidFill>
              </a:rPr>
              <a:t> </a:t>
            </a:r>
            <a:r>
              <a:rPr lang="ru-RU" sz="2200" b="1" i="1" dirty="0" err="1" smtClean="0">
                <a:solidFill>
                  <a:schemeClr val="tx2"/>
                </a:solidFill>
              </a:rPr>
              <a:t>саниране</a:t>
            </a:r>
            <a:r>
              <a:rPr lang="ru-RU" sz="2200" i="1" dirty="0">
                <a:solidFill>
                  <a:schemeClr val="tx2"/>
                </a:solidFill>
              </a:rPr>
              <a:t>; </a:t>
            </a:r>
          </a:p>
          <a:p>
            <a:pPr marL="1085850" lvl="1" indent="-342900">
              <a:lnSpc>
                <a:spcPct val="150000"/>
              </a:lnSpc>
              <a:buFont typeface="Wingdings" pitchFamily="2" charset="2"/>
              <a:buChar char="q"/>
            </a:pPr>
            <a:r>
              <a:rPr lang="ru-RU" sz="2200" i="1" dirty="0" err="1">
                <a:solidFill>
                  <a:schemeClr val="tx2"/>
                </a:solidFill>
              </a:rPr>
              <a:t>ориентирана</a:t>
            </a:r>
            <a:r>
              <a:rPr lang="ru-RU" sz="2200" i="1" dirty="0">
                <a:solidFill>
                  <a:schemeClr val="tx2"/>
                </a:solidFill>
              </a:rPr>
              <a:t> </a:t>
            </a:r>
            <a:r>
              <a:rPr lang="ru-RU" sz="2200" i="1" dirty="0" err="1">
                <a:solidFill>
                  <a:schemeClr val="tx2"/>
                </a:solidFill>
              </a:rPr>
              <a:t>към</a:t>
            </a:r>
            <a:r>
              <a:rPr lang="ru-RU" sz="2200" i="1" dirty="0">
                <a:solidFill>
                  <a:schemeClr val="tx2"/>
                </a:solidFill>
              </a:rPr>
              <a:t> </a:t>
            </a:r>
            <a:r>
              <a:rPr lang="ru-RU" sz="2200" i="1" dirty="0" err="1">
                <a:solidFill>
                  <a:schemeClr val="tx2"/>
                </a:solidFill>
              </a:rPr>
              <a:t>бъдещето</a:t>
            </a:r>
            <a:r>
              <a:rPr lang="ru-RU" sz="2200" i="1" dirty="0">
                <a:solidFill>
                  <a:schemeClr val="tx2"/>
                </a:solidFill>
              </a:rPr>
              <a:t> перспектива за </a:t>
            </a:r>
            <a:r>
              <a:rPr lang="ru-RU" sz="2200" b="1" i="1" dirty="0" err="1">
                <a:solidFill>
                  <a:schemeClr val="tx2"/>
                </a:solidFill>
              </a:rPr>
              <a:t>насочване</a:t>
            </a:r>
            <a:r>
              <a:rPr lang="ru-RU" sz="2200" b="1" i="1" dirty="0">
                <a:solidFill>
                  <a:schemeClr val="tx2"/>
                </a:solidFill>
              </a:rPr>
              <a:t> на </a:t>
            </a:r>
            <a:r>
              <a:rPr lang="ru-RU" sz="2200" b="1" i="1" dirty="0" err="1">
                <a:solidFill>
                  <a:schemeClr val="tx2"/>
                </a:solidFill>
              </a:rPr>
              <a:t>инвестиционните</a:t>
            </a:r>
            <a:r>
              <a:rPr lang="ru-RU" sz="2200" b="1" i="1" dirty="0">
                <a:solidFill>
                  <a:schemeClr val="tx2"/>
                </a:solidFill>
              </a:rPr>
              <a:t> решения</a:t>
            </a:r>
            <a:r>
              <a:rPr lang="ru-RU" sz="2200" i="1" dirty="0">
                <a:solidFill>
                  <a:schemeClr val="tx2"/>
                </a:solidFill>
              </a:rPr>
              <a:t> на </a:t>
            </a:r>
            <a:r>
              <a:rPr lang="ru-RU" sz="2200" i="1" dirty="0" err="1">
                <a:solidFill>
                  <a:schemeClr val="tx2"/>
                </a:solidFill>
              </a:rPr>
              <a:t>частни</a:t>
            </a:r>
            <a:r>
              <a:rPr lang="ru-RU" sz="2200" i="1" dirty="0">
                <a:solidFill>
                  <a:schemeClr val="tx2"/>
                </a:solidFill>
              </a:rPr>
              <a:t> лица, </a:t>
            </a:r>
            <a:r>
              <a:rPr lang="ru-RU" sz="2200" i="1" dirty="0" err="1">
                <a:solidFill>
                  <a:schemeClr val="tx2"/>
                </a:solidFill>
              </a:rPr>
              <a:t>строителна</a:t>
            </a:r>
            <a:r>
              <a:rPr lang="ru-RU" sz="2200" i="1" dirty="0">
                <a:solidFill>
                  <a:schemeClr val="tx2"/>
                </a:solidFill>
              </a:rPr>
              <a:t> </a:t>
            </a:r>
            <a:r>
              <a:rPr lang="ru-RU" sz="2200" i="1" dirty="0" err="1">
                <a:solidFill>
                  <a:schemeClr val="tx2"/>
                </a:solidFill>
              </a:rPr>
              <a:t>промишленост</a:t>
            </a:r>
            <a:r>
              <a:rPr lang="ru-RU" sz="2200" i="1" dirty="0">
                <a:solidFill>
                  <a:schemeClr val="tx2"/>
                </a:solidFill>
              </a:rPr>
              <a:t> и </a:t>
            </a:r>
            <a:r>
              <a:rPr lang="ru-RU" sz="2200" i="1" dirty="0" err="1">
                <a:solidFill>
                  <a:schemeClr val="tx2"/>
                </a:solidFill>
              </a:rPr>
              <a:t>финансовите</a:t>
            </a:r>
            <a:r>
              <a:rPr lang="ru-RU" sz="2200" i="1" dirty="0">
                <a:solidFill>
                  <a:schemeClr val="tx2"/>
                </a:solidFill>
              </a:rPr>
              <a:t> институции; </a:t>
            </a:r>
          </a:p>
          <a:p>
            <a:pPr marL="1085850" lvl="1" indent="-342900">
              <a:lnSpc>
                <a:spcPct val="150000"/>
              </a:lnSpc>
              <a:buFont typeface="Wingdings" pitchFamily="2" charset="2"/>
              <a:buChar char="q"/>
            </a:pPr>
            <a:r>
              <a:rPr lang="ru-RU" sz="2200" i="1" dirty="0">
                <a:solidFill>
                  <a:schemeClr val="tx2"/>
                </a:solidFill>
              </a:rPr>
              <a:t>основана на </a:t>
            </a:r>
            <a:r>
              <a:rPr lang="ru-RU" sz="2200" i="1" dirty="0" err="1">
                <a:solidFill>
                  <a:schemeClr val="tx2"/>
                </a:solidFill>
              </a:rPr>
              <a:t>факти</a:t>
            </a:r>
            <a:r>
              <a:rPr lang="ru-RU" sz="2200" i="1" dirty="0">
                <a:solidFill>
                  <a:schemeClr val="tx2"/>
                </a:solidFill>
              </a:rPr>
              <a:t> </a:t>
            </a:r>
            <a:r>
              <a:rPr lang="ru-RU" sz="2200" b="1" i="1" dirty="0" err="1">
                <a:solidFill>
                  <a:schemeClr val="tx2"/>
                </a:solidFill>
              </a:rPr>
              <a:t>преценка</a:t>
            </a:r>
            <a:r>
              <a:rPr lang="ru-RU" sz="2200" b="1" i="1" dirty="0">
                <a:solidFill>
                  <a:schemeClr val="tx2"/>
                </a:solidFill>
              </a:rPr>
              <a:t> за </a:t>
            </a:r>
            <a:r>
              <a:rPr lang="ru-RU" sz="2200" b="1" i="1" dirty="0" err="1">
                <a:solidFill>
                  <a:schemeClr val="tx2"/>
                </a:solidFill>
              </a:rPr>
              <a:t>очакваните</a:t>
            </a:r>
            <a:r>
              <a:rPr lang="ru-RU" sz="2200" b="1" i="1" dirty="0">
                <a:solidFill>
                  <a:schemeClr val="tx2"/>
                </a:solidFill>
              </a:rPr>
              <a:t> </a:t>
            </a:r>
            <a:r>
              <a:rPr lang="ru-RU" sz="2200" b="1" i="1" dirty="0" err="1">
                <a:solidFill>
                  <a:schemeClr val="tx2"/>
                </a:solidFill>
              </a:rPr>
              <a:t>икономии</a:t>
            </a:r>
            <a:r>
              <a:rPr lang="ru-RU" sz="2200" b="1" i="1" dirty="0">
                <a:solidFill>
                  <a:schemeClr val="tx2"/>
                </a:solidFill>
              </a:rPr>
              <a:t> </a:t>
            </a:r>
            <a:r>
              <a:rPr lang="ru-RU" sz="2200" i="1" dirty="0" err="1" smtClean="0">
                <a:solidFill>
                  <a:schemeClr val="tx2"/>
                </a:solidFill>
              </a:rPr>
              <a:t>лзите</a:t>
            </a:r>
            <a:r>
              <a:rPr lang="ru-RU" sz="2200" i="1" dirty="0" smtClean="0">
                <a:solidFill>
                  <a:schemeClr val="tx2"/>
                </a:solidFill>
              </a:rPr>
              <a:t> </a:t>
            </a:r>
            <a:r>
              <a:rPr lang="ru-RU" sz="2200" i="1" dirty="0">
                <a:solidFill>
                  <a:schemeClr val="tx2"/>
                </a:solidFill>
              </a:rPr>
              <a:t>в </a:t>
            </a:r>
            <a:r>
              <a:rPr lang="ru-RU" sz="2200" i="1" dirty="0" err="1">
                <a:solidFill>
                  <a:schemeClr val="tx2"/>
                </a:solidFill>
              </a:rPr>
              <a:t>по-широк</a:t>
            </a:r>
            <a:r>
              <a:rPr lang="ru-RU" sz="2200" i="1" dirty="0">
                <a:solidFill>
                  <a:schemeClr val="tx2"/>
                </a:solidFill>
              </a:rPr>
              <a:t> </a:t>
            </a:r>
            <a:r>
              <a:rPr lang="ru-RU" sz="2200" i="1" dirty="0" err="1">
                <a:solidFill>
                  <a:schemeClr val="tx2"/>
                </a:solidFill>
              </a:rPr>
              <a:t>смисъл</a:t>
            </a:r>
            <a:r>
              <a:rPr lang="ru-RU" sz="2200" i="1" dirty="0">
                <a:solidFill>
                  <a:schemeClr val="tx2"/>
                </a:solidFill>
              </a:rPr>
              <a:t>. </a:t>
            </a:r>
          </a:p>
          <a:p>
            <a:pPr marL="1085850" lvl="1" indent="-342900">
              <a:lnSpc>
                <a:spcPct val="150000"/>
              </a:lnSpc>
              <a:buFont typeface="Wingdings" pitchFamily="2" charset="2"/>
              <a:buChar char="q"/>
            </a:pPr>
            <a:endParaRPr lang="bg-BG" sz="2200" i="1" dirty="0">
              <a:solidFill>
                <a:schemeClr val="tx2"/>
              </a:solidFill>
            </a:endParaRPr>
          </a:p>
        </p:txBody>
      </p:sp>
    </p:spTree>
    <p:extLst>
      <p:ext uri="{BB962C8B-B14F-4D97-AF65-F5344CB8AC3E}">
        <p14:creationId xmlns:p14="http://schemas.microsoft.com/office/powerpoint/2010/main" val="41457802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11761" y="308191"/>
            <a:ext cx="4536503"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ИЗСЛЕДВАНЕ НА </a:t>
            </a:r>
            <a:r>
              <a:rPr lang="en-US"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JRC </a:t>
            </a:r>
            <a:r>
              <a:rPr lang="bg-BG"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чл. </a:t>
            </a:r>
            <a:r>
              <a:rPr lang="en-US"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 </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sp>
        <p:nvSpPr>
          <p:cNvPr id="4" name="AutoShape 9" descr="Image result for technical university vien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11" descr="Image result for technical university vien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3" descr="Image result for technical university vien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8" name="Text Placeholder 7"/>
          <p:cNvSpPr>
            <a:spLocks noGrp="1"/>
          </p:cNvSpPr>
          <p:nvPr>
            <p:ph type="body" sz="quarter" idx="11"/>
          </p:nvPr>
        </p:nvSpPr>
        <p:spPr/>
        <p:txBody>
          <a:bodyPr/>
          <a:lstStyle/>
          <a:p>
            <a:r>
              <a:rPr lang="bg-BG" dirty="0" smtClean="0"/>
              <a:t>Несъответстващи стратегии</a:t>
            </a:r>
            <a:endParaRPr lang="en-GB" dirty="0"/>
          </a:p>
        </p:txBody>
      </p:sp>
      <p:sp>
        <p:nvSpPr>
          <p:cNvPr id="2" name="Text Placeholder 1"/>
          <p:cNvSpPr>
            <a:spLocks noGrp="1"/>
          </p:cNvSpPr>
          <p:nvPr>
            <p:ph type="body" sz="quarter" idx="12"/>
          </p:nvPr>
        </p:nvSpPr>
        <p:spPr>
          <a:xfrm>
            <a:off x="2916238" y="2420938"/>
            <a:ext cx="6120258" cy="3960390"/>
          </a:xfrm>
        </p:spPr>
        <p:txBody>
          <a:bodyPr/>
          <a:lstStyle/>
          <a:p>
            <a:pPr marL="342900" indent="-342900">
              <a:buFont typeface="Arial" panose="020B0604020202020204" pitchFamily="34" charset="0"/>
              <a:buChar char="•"/>
            </a:pPr>
            <a:r>
              <a:rPr lang="bg-BG" sz="2400" dirty="0" smtClean="0"/>
              <a:t>Ш</a:t>
            </a:r>
            <a:r>
              <a:rPr lang="ru-RU" sz="2400" dirty="0" smtClean="0"/>
              <a:t>ест от </a:t>
            </a:r>
            <a:r>
              <a:rPr lang="ru-RU" sz="2400" dirty="0" err="1"/>
              <a:t>тридесет</a:t>
            </a:r>
            <a:r>
              <a:rPr lang="ru-RU" sz="2400" dirty="0"/>
              <a:t> и </a:t>
            </a:r>
            <a:r>
              <a:rPr lang="ru-RU" sz="2400" dirty="0" err="1" smtClean="0"/>
              <a:t>една</a:t>
            </a:r>
            <a:r>
              <a:rPr lang="ru-RU" sz="2400" dirty="0" smtClean="0"/>
              <a:t> стратегии не </a:t>
            </a:r>
            <a:r>
              <a:rPr lang="ru-RU" sz="2400" dirty="0" err="1"/>
              <a:t>отговарят</a:t>
            </a:r>
            <a:r>
              <a:rPr lang="ru-RU" sz="2400" dirty="0"/>
              <a:t> на </a:t>
            </a:r>
            <a:r>
              <a:rPr lang="ru-RU" sz="2400" dirty="0" err="1"/>
              <a:t>основните</a:t>
            </a:r>
            <a:r>
              <a:rPr lang="ru-RU" sz="2400" dirty="0"/>
              <a:t> </a:t>
            </a:r>
            <a:r>
              <a:rPr lang="ru-RU" sz="2400" dirty="0" err="1"/>
              <a:t>изисквания</a:t>
            </a:r>
            <a:r>
              <a:rPr lang="ru-RU" sz="2400" dirty="0"/>
              <a:t> на </a:t>
            </a:r>
            <a:r>
              <a:rPr lang="ru-RU" sz="2400" dirty="0" smtClean="0"/>
              <a:t>член 4 на ДЕЕ </a:t>
            </a:r>
          </a:p>
          <a:p>
            <a:pPr marL="342900" indent="-342900">
              <a:buFont typeface="Arial" panose="020B0604020202020204" pitchFamily="34" charset="0"/>
              <a:buChar char="•"/>
            </a:pPr>
            <a:r>
              <a:rPr lang="ru-RU" sz="2400" dirty="0" err="1" smtClean="0"/>
              <a:t>Най-малко</a:t>
            </a:r>
            <a:r>
              <a:rPr lang="ru-RU" sz="2400" dirty="0" smtClean="0"/>
              <a:t> </a:t>
            </a:r>
            <a:r>
              <a:rPr lang="ru-RU" sz="2400" dirty="0"/>
              <a:t>две </a:t>
            </a:r>
            <a:r>
              <a:rPr lang="ru-RU" sz="2400" dirty="0" err="1"/>
              <a:t>изисквания</a:t>
            </a:r>
            <a:r>
              <a:rPr lang="ru-RU" sz="2400" dirty="0"/>
              <a:t> на член </a:t>
            </a:r>
            <a:r>
              <a:rPr lang="ru-RU" sz="2400" dirty="0" smtClean="0"/>
              <a:t>4 </a:t>
            </a:r>
            <a:r>
              <a:rPr lang="ru-RU" sz="2400" dirty="0" err="1"/>
              <a:t>са</a:t>
            </a:r>
            <a:r>
              <a:rPr lang="ru-RU" sz="2400" dirty="0"/>
              <a:t> били </a:t>
            </a:r>
            <a:r>
              <a:rPr lang="ru-RU" sz="2400" dirty="0" err="1" smtClean="0"/>
              <a:t>оценени</a:t>
            </a:r>
            <a:r>
              <a:rPr lang="ru-RU" sz="2400" dirty="0" smtClean="0"/>
              <a:t> </a:t>
            </a:r>
            <a:r>
              <a:rPr lang="ru-RU" sz="2400" dirty="0" err="1" smtClean="0"/>
              <a:t>като</a:t>
            </a:r>
            <a:r>
              <a:rPr lang="ru-RU" sz="2400" dirty="0" smtClean="0"/>
              <a:t> </a:t>
            </a:r>
            <a:r>
              <a:rPr lang="ru-RU" sz="2400" dirty="0" err="1" smtClean="0"/>
              <a:t>недостатъчно</a:t>
            </a:r>
            <a:r>
              <a:rPr lang="ru-RU" sz="2400" dirty="0" smtClean="0"/>
              <a:t> добре </a:t>
            </a:r>
            <a:r>
              <a:rPr lang="ru-RU" sz="2400" dirty="0" err="1" smtClean="0"/>
              <a:t>приложени</a:t>
            </a:r>
            <a:endParaRPr lang="en-US" sz="2400" dirty="0"/>
          </a:p>
          <a:p>
            <a:pPr marL="342900" indent="-342900">
              <a:buFont typeface="Arial" panose="020B0604020202020204" pitchFamily="34" charset="0"/>
              <a:buChar char="•"/>
            </a:pPr>
            <a:r>
              <a:rPr lang="cs-CZ" sz="2400" dirty="0" smtClean="0"/>
              <a:t>http</a:t>
            </a:r>
            <a:r>
              <a:rPr lang="cs-CZ" sz="2400" dirty="0"/>
              <a:t>://publications.jrc.ec.europa.eu/repository/bitstream/JRC97754/syntesis%20report%20building%20renovation%20strategies_online%20fin.pdf</a:t>
            </a:r>
            <a:endParaRPr lang="ru-RU" sz="2400" dirty="0" smtClean="0"/>
          </a:p>
          <a:p>
            <a:pPr marL="342900" indent="-342900">
              <a:buFont typeface="Arial" panose="020B0604020202020204" pitchFamily="34" charset="0"/>
              <a:buChar char="•"/>
            </a:pPr>
            <a:endParaRPr lang="ru-RU" sz="2400" dirty="0" smtClean="0">
              <a:solidFill>
                <a:srgbClr val="FF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51248"/>
            <a:ext cx="263842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40704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11761" y="308191"/>
            <a:ext cx="4536503"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ИЗСЛЕДВАНЕ НА </a:t>
            </a:r>
            <a:r>
              <a:rPr lang="en-US"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JRC </a:t>
            </a:r>
            <a:r>
              <a:rPr lang="bg-BG"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 чл. 4 ДЕЕ</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sp>
        <p:nvSpPr>
          <p:cNvPr id="4" name="AutoShape 9" descr="Image result for technical university vien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11" descr="Image result for technical university vien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3" descr="Image result for technical university vien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9" name="Text Placeholder 8"/>
          <p:cNvSpPr>
            <a:spLocks noGrp="1"/>
          </p:cNvSpPr>
          <p:nvPr>
            <p:ph type="body" sz="quarter" idx="12"/>
          </p:nvPr>
        </p:nvSpPr>
        <p:spPr>
          <a:xfrm>
            <a:off x="612775" y="1268760"/>
            <a:ext cx="8279704" cy="5112568"/>
          </a:xfrm>
        </p:spPr>
        <p:txBody>
          <a:bodyPr/>
          <a:lstStyle/>
          <a:p>
            <a:r>
              <a:rPr lang="bg-BG" sz="2400" b="1" dirty="0" smtClean="0">
                <a:solidFill>
                  <a:schemeClr val="tx2"/>
                </a:solidFill>
              </a:rPr>
              <a:t>БЕЛЕЖКИ И ПРЕПОРЪКИ КЪМ БЪЛГАРИЯ</a:t>
            </a:r>
          </a:p>
          <a:p>
            <a:pPr marL="342900" indent="-342900">
              <a:buFont typeface="Arial" pitchFamily="34" charset="0"/>
              <a:buChar char="•"/>
            </a:pPr>
            <a:endParaRPr lang="bg-BG" sz="2400" b="1" dirty="0" smtClean="0">
              <a:solidFill>
                <a:schemeClr val="tx2"/>
              </a:solidFill>
            </a:endParaRPr>
          </a:p>
          <a:p>
            <a:r>
              <a:rPr lang="bg-BG" sz="2000" b="1" dirty="0" smtClean="0">
                <a:solidFill>
                  <a:schemeClr val="accent3"/>
                </a:solidFill>
              </a:rPr>
              <a:t>Обобщение: Българската стратегия е </a:t>
            </a:r>
            <a:r>
              <a:rPr lang="en-US" sz="2000" b="1" dirty="0" smtClean="0">
                <a:solidFill>
                  <a:schemeClr val="accent3"/>
                </a:solidFill>
              </a:rPr>
              <a:t>FLAWED</a:t>
            </a:r>
            <a:r>
              <a:rPr lang="bg-BG" sz="2000" b="1" dirty="0" smtClean="0">
                <a:solidFill>
                  <a:schemeClr val="accent3"/>
                </a:solidFill>
              </a:rPr>
              <a:t> и не предоставя ясна далновидна перспектива ПОРАДИ:</a:t>
            </a:r>
          </a:p>
          <a:p>
            <a:endParaRPr lang="ru-RU" sz="2000" b="1" dirty="0" smtClean="0">
              <a:solidFill>
                <a:schemeClr val="tx2"/>
              </a:solidFill>
            </a:endParaRPr>
          </a:p>
          <a:p>
            <a:pPr marL="342900" indent="-342900">
              <a:buFont typeface="Arial" pitchFamily="34" charset="0"/>
              <a:buChar char="•"/>
            </a:pPr>
            <a:r>
              <a:rPr lang="bg-BG" sz="2000" b="1" dirty="0" smtClean="0">
                <a:solidFill>
                  <a:schemeClr val="tx2"/>
                </a:solidFill>
              </a:rPr>
              <a:t>Д</a:t>
            </a:r>
            <a:r>
              <a:rPr lang="en-GB" sz="2000" b="1" dirty="0" err="1" smtClean="0">
                <a:solidFill>
                  <a:schemeClr val="tx2"/>
                </a:solidFill>
              </a:rPr>
              <a:t>ълбоко</a:t>
            </a:r>
            <a:r>
              <a:rPr lang="bg-BG" sz="2000" b="1" dirty="0" smtClean="0">
                <a:solidFill>
                  <a:schemeClr val="tx2"/>
                </a:solidFill>
              </a:rPr>
              <a:t>то </a:t>
            </a:r>
            <a:r>
              <a:rPr lang="bg-BG" sz="2000" b="1" dirty="0">
                <a:solidFill>
                  <a:schemeClr val="tx2"/>
                </a:solidFill>
              </a:rPr>
              <a:t>поетапно </a:t>
            </a:r>
            <a:r>
              <a:rPr lang="bg-BG" sz="2000" dirty="0">
                <a:solidFill>
                  <a:schemeClr val="tx2"/>
                </a:solidFill>
              </a:rPr>
              <a:t>обновяване н</a:t>
            </a:r>
            <a:r>
              <a:rPr lang="en-GB" sz="2000" dirty="0">
                <a:solidFill>
                  <a:schemeClr val="tx2"/>
                </a:solidFill>
              </a:rPr>
              <a:t>е </a:t>
            </a:r>
            <a:r>
              <a:rPr lang="bg-BG" sz="2000" dirty="0">
                <a:solidFill>
                  <a:schemeClr val="tx2"/>
                </a:solidFill>
              </a:rPr>
              <a:t>е </a:t>
            </a:r>
            <a:r>
              <a:rPr lang="en-GB" sz="2000" dirty="0" err="1">
                <a:solidFill>
                  <a:schemeClr val="tx2"/>
                </a:solidFill>
              </a:rPr>
              <a:t>взет</a:t>
            </a:r>
            <a:r>
              <a:rPr lang="bg-BG" sz="2000" dirty="0">
                <a:solidFill>
                  <a:schemeClr val="tx2"/>
                </a:solidFill>
              </a:rPr>
              <a:t>о</a:t>
            </a:r>
            <a:r>
              <a:rPr lang="en-GB" sz="2000" dirty="0">
                <a:solidFill>
                  <a:schemeClr val="tx2"/>
                </a:solidFill>
              </a:rPr>
              <a:t> </a:t>
            </a:r>
            <a:r>
              <a:rPr lang="en-GB" sz="2000" dirty="0" err="1">
                <a:solidFill>
                  <a:schemeClr val="tx2"/>
                </a:solidFill>
              </a:rPr>
              <a:t>под</a:t>
            </a:r>
            <a:r>
              <a:rPr lang="en-GB" sz="2000" dirty="0">
                <a:solidFill>
                  <a:schemeClr val="tx2"/>
                </a:solidFill>
              </a:rPr>
              <a:t> </a:t>
            </a:r>
            <a:r>
              <a:rPr lang="en-GB" sz="2000" dirty="0" err="1">
                <a:solidFill>
                  <a:schemeClr val="tx2"/>
                </a:solidFill>
              </a:rPr>
              <a:t>внимание</a:t>
            </a:r>
            <a:r>
              <a:rPr lang="en-GB" sz="2000" dirty="0">
                <a:solidFill>
                  <a:schemeClr val="tx2"/>
                </a:solidFill>
              </a:rPr>
              <a:t> и </a:t>
            </a:r>
            <a:r>
              <a:rPr lang="bg-BG" sz="2000" dirty="0">
                <a:solidFill>
                  <a:schemeClr val="tx2"/>
                </a:solidFill>
              </a:rPr>
              <a:t>в Анекс </a:t>
            </a:r>
            <a:r>
              <a:rPr lang="en-US" sz="2000" dirty="0">
                <a:solidFill>
                  <a:schemeClr val="tx2"/>
                </a:solidFill>
              </a:rPr>
              <a:t>II</a:t>
            </a:r>
            <a:r>
              <a:rPr lang="bg-BG" sz="2000" dirty="0">
                <a:solidFill>
                  <a:schemeClr val="tx2"/>
                </a:solidFill>
              </a:rPr>
              <a:t> на НПДЕЕ няма </a:t>
            </a:r>
            <a:r>
              <a:rPr lang="en-GB" sz="2000" dirty="0" err="1">
                <a:solidFill>
                  <a:schemeClr val="tx2"/>
                </a:solidFill>
              </a:rPr>
              <a:t>ясна</a:t>
            </a:r>
            <a:r>
              <a:rPr lang="en-GB" sz="2000" dirty="0">
                <a:solidFill>
                  <a:schemeClr val="tx2"/>
                </a:solidFill>
              </a:rPr>
              <a:t> </a:t>
            </a:r>
            <a:r>
              <a:rPr lang="en-GB" sz="2000" dirty="0" err="1">
                <a:solidFill>
                  <a:schemeClr val="tx2"/>
                </a:solidFill>
              </a:rPr>
              <a:t>перспектива</a:t>
            </a:r>
            <a:endParaRPr lang="bg-BG" sz="2000" dirty="0">
              <a:solidFill>
                <a:schemeClr val="tx2"/>
              </a:solidFill>
            </a:endParaRPr>
          </a:p>
          <a:p>
            <a:pPr marL="342900" indent="-342900">
              <a:buFont typeface="Arial" pitchFamily="34" charset="0"/>
              <a:buChar char="•"/>
            </a:pPr>
            <a:r>
              <a:rPr lang="en-GB" sz="2000" b="1" dirty="0" err="1">
                <a:solidFill>
                  <a:schemeClr val="tx2"/>
                </a:solidFill>
              </a:rPr>
              <a:t>Финансовата</a:t>
            </a:r>
            <a:r>
              <a:rPr lang="en-GB" sz="2000" b="1" dirty="0">
                <a:solidFill>
                  <a:schemeClr val="tx2"/>
                </a:solidFill>
              </a:rPr>
              <a:t> </a:t>
            </a:r>
            <a:r>
              <a:rPr lang="en-GB" sz="2000" b="1" dirty="0" err="1">
                <a:solidFill>
                  <a:schemeClr val="tx2"/>
                </a:solidFill>
              </a:rPr>
              <a:t>рамка</a:t>
            </a:r>
            <a:r>
              <a:rPr lang="en-GB" sz="2000" b="1" dirty="0">
                <a:solidFill>
                  <a:schemeClr val="tx2"/>
                </a:solidFill>
              </a:rPr>
              <a:t> </a:t>
            </a:r>
            <a:r>
              <a:rPr lang="en-GB" sz="2000" dirty="0" err="1">
                <a:solidFill>
                  <a:schemeClr val="tx2"/>
                </a:solidFill>
              </a:rPr>
              <a:t>не</a:t>
            </a:r>
            <a:r>
              <a:rPr lang="en-GB" sz="2000" dirty="0">
                <a:solidFill>
                  <a:schemeClr val="tx2"/>
                </a:solidFill>
              </a:rPr>
              <a:t> е </a:t>
            </a:r>
            <a:r>
              <a:rPr lang="en-GB" sz="2000" dirty="0" err="1">
                <a:solidFill>
                  <a:schemeClr val="tx2"/>
                </a:solidFill>
              </a:rPr>
              <a:t>добре</a:t>
            </a:r>
            <a:r>
              <a:rPr lang="en-GB" sz="2000" dirty="0">
                <a:solidFill>
                  <a:schemeClr val="tx2"/>
                </a:solidFill>
              </a:rPr>
              <a:t> </a:t>
            </a:r>
            <a:r>
              <a:rPr lang="en-GB" sz="2000" dirty="0" err="1" smtClean="0">
                <a:solidFill>
                  <a:schemeClr val="tx2"/>
                </a:solidFill>
              </a:rPr>
              <a:t>определена</a:t>
            </a:r>
            <a:endParaRPr lang="bg-BG" sz="2000" dirty="0" smtClean="0">
              <a:solidFill>
                <a:schemeClr val="tx2"/>
              </a:solidFill>
            </a:endParaRPr>
          </a:p>
          <a:p>
            <a:pPr marL="342900" indent="-342900">
              <a:buFont typeface="Arial" pitchFamily="34" charset="0"/>
              <a:buChar char="•"/>
            </a:pPr>
            <a:r>
              <a:rPr lang="ru-RU" sz="2000" dirty="0" err="1">
                <a:solidFill>
                  <a:schemeClr val="tx2"/>
                </a:solidFill>
              </a:rPr>
              <a:t>Няма</a:t>
            </a:r>
            <a:r>
              <a:rPr lang="ru-RU" sz="2000" dirty="0">
                <a:solidFill>
                  <a:schemeClr val="tx2"/>
                </a:solidFill>
              </a:rPr>
              <a:t> </a:t>
            </a:r>
            <a:r>
              <a:rPr lang="ru-RU" sz="2000" b="1" dirty="0">
                <a:solidFill>
                  <a:schemeClr val="tx2"/>
                </a:solidFill>
              </a:rPr>
              <a:t>информация </a:t>
            </a:r>
            <a:r>
              <a:rPr lang="ru-RU" sz="2000" b="1" dirty="0" err="1">
                <a:solidFill>
                  <a:schemeClr val="tx2"/>
                </a:solidFill>
              </a:rPr>
              <a:t>относно</a:t>
            </a:r>
            <a:r>
              <a:rPr lang="ru-RU" sz="2000" b="1" dirty="0">
                <a:solidFill>
                  <a:schemeClr val="tx2"/>
                </a:solidFill>
              </a:rPr>
              <a:t> ползите </a:t>
            </a:r>
            <a:r>
              <a:rPr lang="ru-RU" sz="2000" dirty="0">
                <a:solidFill>
                  <a:schemeClr val="tx2"/>
                </a:solidFill>
              </a:rPr>
              <a:t>от </a:t>
            </a:r>
            <a:r>
              <a:rPr lang="ru-RU" sz="2000" dirty="0" err="1">
                <a:solidFill>
                  <a:schemeClr val="tx2"/>
                </a:solidFill>
              </a:rPr>
              <a:t>осъществяването</a:t>
            </a:r>
            <a:r>
              <a:rPr lang="ru-RU" sz="2000" dirty="0">
                <a:solidFill>
                  <a:schemeClr val="tx2"/>
                </a:solidFill>
              </a:rPr>
              <a:t> на </a:t>
            </a:r>
            <a:r>
              <a:rPr lang="ru-RU" sz="2000" dirty="0" err="1">
                <a:solidFill>
                  <a:schemeClr val="tx2"/>
                </a:solidFill>
              </a:rPr>
              <a:t>стратегията</a:t>
            </a:r>
            <a:r>
              <a:rPr lang="ru-RU" sz="2000" dirty="0">
                <a:solidFill>
                  <a:schemeClr val="tx2"/>
                </a:solidFill>
              </a:rPr>
              <a:t>. </a:t>
            </a:r>
          </a:p>
          <a:p>
            <a:pPr marL="342900" indent="-342900">
              <a:buFont typeface="Arial" pitchFamily="34" charset="0"/>
              <a:buChar char="•"/>
            </a:pPr>
            <a:r>
              <a:rPr lang="ru-RU" sz="2000" dirty="0" err="1">
                <a:solidFill>
                  <a:schemeClr val="tx2"/>
                </a:solidFill>
              </a:rPr>
              <a:t>Общата</a:t>
            </a:r>
            <a:r>
              <a:rPr lang="ru-RU" sz="2000" dirty="0">
                <a:solidFill>
                  <a:schemeClr val="tx2"/>
                </a:solidFill>
              </a:rPr>
              <a:t> </a:t>
            </a:r>
            <a:r>
              <a:rPr lang="ru-RU" sz="2000" b="1" dirty="0" smtClean="0">
                <a:solidFill>
                  <a:schemeClr val="tx2"/>
                </a:solidFill>
              </a:rPr>
              <a:t>амбиция</a:t>
            </a:r>
            <a:r>
              <a:rPr lang="ru-RU" sz="2000" dirty="0" smtClean="0">
                <a:solidFill>
                  <a:schemeClr val="tx2"/>
                </a:solidFill>
              </a:rPr>
              <a:t> </a:t>
            </a:r>
            <a:r>
              <a:rPr lang="ru-RU" sz="2000" dirty="0">
                <a:solidFill>
                  <a:schemeClr val="tx2"/>
                </a:solidFill>
              </a:rPr>
              <a:t>на </a:t>
            </a:r>
            <a:r>
              <a:rPr lang="ru-RU" sz="2000" dirty="0" err="1">
                <a:solidFill>
                  <a:schemeClr val="tx2"/>
                </a:solidFill>
              </a:rPr>
              <a:t>стратегията</a:t>
            </a:r>
            <a:r>
              <a:rPr lang="ru-RU" sz="2000" dirty="0">
                <a:solidFill>
                  <a:schemeClr val="tx2"/>
                </a:solidFill>
              </a:rPr>
              <a:t> </a:t>
            </a:r>
            <a:r>
              <a:rPr lang="ru-RU" sz="2000" dirty="0" err="1">
                <a:solidFill>
                  <a:schemeClr val="tx2"/>
                </a:solidFill>
              </a:rPr>
              <a:t>изглежда</a:t>
            </a:r>
            <a:r>
              <a:rPr lang="ru-RU" sz="2000" dirty="0">
                <a:solidFill>
                  <a:schemeClr val="tx2"/>
                </a:solidFill>
              </a:rPr>
              <a:t> </a:t>
            </a:r>
            <a:r>
              <a:rPr lang="ru-RU" sz="2000" dirty="0" smtClean="0">
                <a:solidFill>
                  <a:schemeClr val="tx2"/>
                </a:solidFill>
              </a:rPr>
              <a:t>слаба</a:t>
            </a:r>
          </a:p>
          <a:p>
            <a:pPr marL="342900" indent="-342900">
              <a:buFont typeface="Arial" pitchFamily="34" charset="0"/>
              <a:buChar char="•"/>
            </a:pPr>
            <a:r>
              <a:rPr lang="ru-RU" sz="2000" dirty="0" err="1" smtClean="0">
                <a:solidFill>
                  <a:schemeClr val="tx2"/>
                </a:solidFill>
              </a:rPr>
              <a:t>Трябва</a:t>
            </a:r>
            <a:r>
              <a:rPr lang="ru-RU" sz="2000" dirty="0" smtClean="0">
                <a:solidFill>
                  <a:schemeClr val="tx2"/>
                </a:solidFill>
              </a:rPr>
              <a:t> </a:t>
            </a:r>
            <a:r>
              <a:rPr lang="ru-RU" sz="2000" dirty="0">
                <a:solidFill>
                  <a:schemeClr val="tx2"/>
                </a:solidFill>
              </a:rPr>
              <a:t>да се </a:t>
            </a:r>
            <a:r>
              <a:rPr lang="ru-RU" sz="2000" dirty="0" err="1">
                <a:solidFill>
                  <a:schemeClr val="tx2"/>
                </a:solidFill>
              </a:rPr>
              <a:t>предприемат</a:t>
            </a:r>
            <a:r>
              <a:rPr lang="ru-RU" sz="2000" dirty="0">
                <a:solidFill>
                  <a:schemeClr val="tx2"/>
                </a:solidFill>
              </a:rPr>
              <a:t> </a:t>
            </a:r>
            <a:r>
              <a:rPr lang="ru-RU" sz="2000" b="1" dirty="0" err="1">
                <a:solidFill>
                  <a:schemeClr val="tx2"/>
                </a:solidFill>
              </a:rPr>
              <a:t>допълнителни</a:t>
            </a:r>
            <a:r>
              <a:rPr lang="ru-RU" sz="2000" b="1" dirty="0">
                <a:solidFill>
                  <a:schemeClr val="tx2"/>
                </a:solidFill>
              </a:rPr>
              <a:t> усилия за </a:t>
            </a:r>
            <a:r>
              <a:rPr lang="ru-RU" sz="2000" b="1" dirty="0" err="1">
                <a:solidFill>
                  <a:schemeClr val="tx2"/>
                </a:solidFill>
              </a:rPr>
              <a:t>обновяването</a:t>
            </a:r>
            <a:r>
              <a:rPr lang="ru-RU" sz="2000" b="1" dirty="0">
                <a:solidFill>
                  <a:schemeClr val="tx2"/>
                </a:solidFill>
              </a:rPr>
              <a:t> на </a:t>
            </a:r>
            <a:r>
              <a:rPr lang="ru-RU" sz="2000" b="1" dirty="0" err="1">
                <a:solidFill>
                  <a:schemeClr val="tx2"/>
                </a:solidFill>
              </a:rPr>
              <a:t>сградната</a:t>
            </a:r>
            <a:r>
              <a:rPr lang="ru-RU" sz="2000" b="1" dirty="0">
                <a:solidFill>
                  <a:schemeClr val="tx2"/>
                </a:solidFill>
              </a:rPr>
              <a:t> обвивка</a:t>
            </a:r>
            <a:r>
              <a:rPr lang="ru-RU" sz="2000" dirty="0" smtClean="0">
                <a:solidFill>
                  <a:schemeClr val="tx2"/>
                </a:solidFill>
              </a:rPr>
              <a:t>.</a:t>
            </a:r>
          </a:p>
          <a:p>
            <a:pPr marL="342900" indent="-342900">
              <a:buFont typeface="Arial" pitchFamily="34" charset="0"/>
              <a:buChar char="•"/>
            </a:pPr>
            <a:endParaRPr lang="ru-RU" sz="2400" dirty="0">
              <a:solidFill>
                <a:schemeClr val="tx2"/>
              </a:solidFill>
            </a:endParaRPr>
          </a:p>
          <a:p>
            <a:pPr marL="342900" indent="-342900">
              <a:buFont typeface="Arial" pitchFamily="34" charset="0"/>
              <a:buChar char="•"/>
            </a:pPr>
            <a:endParaRPr lang="en-GB" sz="2400" dirty="0">
              <a:solidFill>
                <a:schemeClr val="tx2"/>
              </a:solidFill>
            </a:endParaRPr>
          </a:p>
        </p:txBody>
      </p:sp>
    </p:spTree>
    <p:extLst>
      <p:ext uri="{BB962C8B-B14F-4D97-AF65-F5344CB8AC3E}">
        <p14:creationId xmlns:p14="http://schemas.microsoft.com/office/powerpoint/2010/main" val="36507923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11761" y="308191"/>
            <a:ext cx="4536503"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ИЗСЛЕДВАНЕ НА </a:t>
            </a:r>
            <a:r>
              <a:rPr lang="en-US"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JRC </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sp>
        <p:nvSpPr>
          <p:cNvPr id="4" name="AutoShape 9" descr="Image result for technical university vien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11" descr="Image result for technical university vien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3" descr="Image result for technical university vien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ext Placeholder 2"/>
          <p:cNvSpPr>
            <a:spLocks noGrp="1"/>
          </p:cNvSpPr>
          <p:nvPr>
            <p:ph type="body" sz="quarter" idx="11"/>
          </p:nvPr>
        </p:nvSpPr>
        <p:spPr/>
        <p:txBody>
          <a:bodyPr/>
          <a:lstStyle/>
          <a:p>
            <a:endParaRPr lang="en-GB"/>
          </a:p>
        </p:txBody>
      </p:sp>
      <p:sp>
        <p:nvSpPr>
          <p:cNvPr id="9" name="Text Placeholder 8"/>
          <p:cNvSpPr>
            <a:spLocks noGrp="1"/>
          </p:cNvSpPr>
          <p:nvPr>
            <p:ph type="body" sz="quarter" idx="12"/>
          </p:nvPr>
        </p:nvSpPr>
        <p:spPr/>
        <p:txBody>
          <a:bodyPr/>
          <a:lstStyle/>
          <a:p>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670391755"/>
              </p:ext>
            </p:extLst>
          </p:nvPr>
        </p:nvGraphicFramePr>
        <p:xfrm>
          <a:off x="64135" y="1052736"/>
          <a:ext cx="9079864" cy="5460386"/>
        </p:xfrm>
        <a:graphic>
          <a:graphicData uri="http://schemas.openxmlformats.org/drawingml/2006/table">
            <a:tbl>
              <a:tblPr firstRow="1" firstCol="1" bandRow="1">
                <a:tableStyleId>{5C22544A-7EE6-4342-B048-85BDC9FD1C3A}</a:tableStyleId>
              </a:tblPr>
              <a:tblGrid>
                <a:gridCol w="1451376"/>
                <a:gridCol w="789533"/>
                <a:gridCol w="6517527"/>
                <a:gridCol w="321428"/>
              </a:tblGrid>
              <a:tr h="425124">
                <a:tc>
                  <a:txBody>
                    <a:bodyPr/>
                    <a:lstStyle/>
                    <a:p>
                      <a:pPr marL="25400">
                        <a:lnSpc>
                          <a:spcPct val="115000"/>
                        </a:lnSpc>
                        <a:spcAft>
                          <a:spcPts val="0"/>
                        </a:spcAft>
                      </a:pPr>
                      <a:r>
                        <a:rPr lang="bg-BG" sz="1200" dirty="0">
                          <a:effectLst/>
                        </a:rPr>
                        <a:t>Чл. 4а: Преглед на сградния фонд </a:t>
                      </a:r>
                      <a:endParaRPr lang="en-GB" sz="1200" dirty="0">
                        <a:effectLst/>
                        <a:latin typeface="Calibri"/>
                        <a:ea typeface="Calibri"/>
                        <a:cs typeface="Times New Roman"/>
                      </a:endParaRPr>
                    </a:p>
                  </a:txBody>
                  <a:tcPr marL="64401" marR="64401" marT="0" marB="0"/>
                </a:tc>
                <a:tc>
                  <a:txBody>
                    <a:bodyPr/>
                    <a:lstStyle/>
                    <a:p>
                      <a:pPr>
                        <a:lnSpc>
                          <a:spcPct val="115000"/>
                        </a:lnSpc>
                        <a:spcAft>
                          <a:spcPts val="0"/>
                        </a:spcAft>
                      </a:pPr>
                      <a:r>
                        <a:rPr lang="bg-BG" sz="1200" dirty="0">
                          <a:effectLst/>
                        </a:rPr>
                        <a:t>Липсва</a:t>
                      </a:r>
                      <a:endParaRPr lang="en-GB" sz="1200" dirty="0">
                        <a:effectLst/>
                        <a:latin typeface="Calibri"/>
                        <a:ea typeface="Calibri"/>
                        <a:cs typeface="Times New Roman"/>
                      </a:endParaRPr>
                    </a:p>
                  </a:txBody>
                  <a:tcPr marL="64401" marR="64401" marT="0" marB="0">
                    <a:solidFill>
                      <a:schemeClr val="accent1">
                        <a:lumMod val="60000"/>
                        <a:lumOff val="40000"/>
                      </a:schemeClr>
                    </a:solidFill>
                  </a:tcPr>
                </a:tc>
                <a:tc>
                  <a:txBody>
                    <a:bodyPr/>
                    <a:lstStyle/>
                    <a:p>
                      <a:pPr>
                        <a:lnSpc>
                          <a:spcPct val="115000"/>
                        </a:lnSpc>
                        <a:spcAft>
                          <a:spcPts val="0"/>
                        </a:spcAft>
                      </a:pPr>
                      <a:r>
                        <a:rPr lang="bg-BG" sz="1200" dirty="0">
                          <a:effectLst/>
                        </a:rPr>
                        <a:t>Анекс</a:t>
                      </a:r>
                      <a:r>
                        <a:rPr lang="en-GB" sz="1200" dirty="0">
                          <a:effectLst/>
                        </a:rPr>
                        <a:t> II </a:t>
                      </a:r>
                      <a:r>
                        <a:rPr lang="en-GB" sz="1200" dirty="0" err="1">
                          <a:effectLst/>
                        </a:rPr>
                        <a:t>на</a:t>
                      </a:r>
                      <a:r>
                        <a:rPr lang="en-GB" sz="1200" dirty="0">
                          <a:effectLst/>
                        </a:rPr>
                        <a:t> НПДЕЕ </a:t>
                      </a:r>
                      <a:r>
                        <a:rPr lang="en-GB" sz="1200" dirty="0" err="1">
                          <a:effectLst/>
                        </a:rPr>
                        <a:t>предоставя</a:t>
                      </a:r>
                      <a:r>
                        <a:rPr lang="en-GB" sz="1200" dirty="0">
                          <a:effectLst/>
                        </a:rPr>
                        <a:t> </a:t>
                      </a:r>
                      <a:r>
                        <a:rPr lang="en-GB" sz="1200" dirty="0" err="1">
                          <a:effectLst/>
                        </a:rPr>
                        <a:t>общ</a:t>
                      </a:r>
                      <a:r>
                        <a:rPr lang="en-GB" sz="1200" dirty="0">
                          <a:effectLst/>
                        </a:rPr>
                        <a:t> </a:t>
                      </a:r>
                      <a:r>
                        <a:rPr lang="en-GB" sz="1200" dirty="0" err="1">
                          <a:effectLst/>
                        </a:rPr>
                        <a:t>преглед</a:t>
                      </a:r>
                      <a:r>
                        <a:rPr lang="en-GB" sz="1200" dirty="0">
                          <a:effectLst/>
                        </a:rPr>
                        <a:t> </a:t>
                      </a:r>
                      <a:r>
                        <a:rPr lang="en-GB" sz="1200" dirty="0" err="1">
                          <a:effectLst/>
                        </a:rPr>
                        <a:t>на</a:t>
                      </a:r>
                      <a:r>
                        <a:rPr lang="en-GB" sz="1200" dirty="0">
                          <a:effectLst/>
                        </a:rPr>
                        <a:t> </a:t>
                      </a:r>
                      <a:r>
                        <a:rPr lang="en-GB" sz="1200" dirty="0" err="1">
                          <a:effectLst/>
                        </a:rPr>
                        <a:t>националн</a:t>
                      </a:r>
                      <a:r>
                        <a:rPr lang="bg-BG" sz="1200" dirty="0" err="1">
                          <a:effectLst/>
                        </a:rPr>
                        <a:t>ия</a:t>
                      </a:r>
                      <a:r>
                        <a:rPr lang="bg-BG" sz="1200" dirty="0">
                          <a:effectLst/>
                        </a:rPr>
                        <a:t> сграден фонд, </a:t>
                      </a:r>
                      <a:r>
                        <a:rPr lang="en-GB" sz="1200" dirty="0" err="1">
                          <a:effectLst/>
                        </a:rPr>
                        <a:t>но</a:t>
                      </a:r>
                      <a:r>
                        <a:rPr lang="en-GB" sz="1200" dirty="0">
                          <a:effectLst/>
                        </a:rPr>
                        <a:t> </a:t>
                      </a:r>
                      <a:r>
                        <a:rPr lang="bg-BG" sz="1200" dirty="0">
                          <a:effectLst/>
                        </a:rPr>
                        <a:t>н</a:t>
                      </a:r>
                      <a:r>
                        <a:rPr lang="en-GB" sz="1200" dirty="0">
                          <a:effectLst/>
                        </a:rPr>
                        <a:t>е </a:t>
                      </a:r>
                      <a:r>
                        <a:rPr lang="en-GB" sz="1200" dirty="0" err="1">
                          <a:effectLst/>
                        </a:rPr>
                        <a:t>включва</a:t>
                      </a:r>
                      <a:r>
                        <a:rPr lang="en-GB" sz="1200" dirty="0">
                          <a:effectLst/>
                        </a:rPr>
                        <a:t> </a:t>
                      </a:r>
                      <a:r>
                        <a:rPr lang="en-GB" sz="1200" dirty="0" err="1">
                          <a:effectLst/>
                        </a:rPr>
                        <a:t>подробен</a:t>
                      </a:r>
                      <a:r>
                        <a:rPr lang="en-GB" sz="1200" dirty="0">
                          <a:effectLst/>
                        </a:rPr>
                        <a:t> </a:t>
                      </a:r>
                      <a:r>
                        <a:rPr lang="en-GB" sz="1200" dirty="0" err="1">
                          <a:effectLst/>
                        </a:rPr>
                        <a:t>набор</a:t>
                      </a:r>
                      <a:r>
                        <a:rPr lang="en-GB" sz="1200" dirty="0">
                          <a:effectLst/>
                        </a:rPr>
                        <a:t> </a:t>
                      </a:r>
                      <a:r>
                        <a:rPr lang="en-GB" sz="1200" dirty="0" err="1">
                          <a:effectLst/>
                        </a:rPr>
                        <a:t>от</a:t>
                      </a:r>
                      <a:r>
                        <a:rPr lang="en-GB" sz="1200" dirty="0">
                          <a:effectLst/>
                        </a:rPr>
                        <a:t> </a:t>
                      </a:r>
                      <a:r>
                        <a:rPr lang="en-GB" sz="1200" dirty="0" err="1">
                          <a:effectLst/>
                        </a:rPr>
                        <a:t>данни</a:t>
                      </a:r>
                      <a:r>
                        <a:rPr lang="en-GB" sz="1200" dirty="0">
                          <a:effectLst/>
                        </a:rPr>
                        <a:t>, </a:t>
                      </a:r>
                      <a:r>
                        <a:rPr lang="en-GB" sz="1200" dirty="0" err="1">
                          <a:effectLst/>
                        </a:rPr>
                        <a:t>както</a:t>
                      </a:r>
                      <a:r>
                        <a:rPr lang="en-GB" sz="1200" dirty="0">
                          <a:effectLst/>
                        </a:rPr>
                        <a:t> </a:t>
                      </a:r>
                      <a:r>
                        <a:rPr lang="en-GB" sz="1200" dirty="0" err="1">
                          <a:effectLst/>
                        </a:rPr>
                        <a:t>се</a:t>
                      </a:r>
                      <a:r>
                        <a:rPr lang="en-GB" sz="1200" dirty="0">
                          <a:effectLst/>
                        </a:rPr>
                        <a:t> </a:t>
                      </a:r>
                      <a:r>
                        <a:rPr lang="en-GB" sz="1200" dirty="0" err="1">
                          <a:effectLst/>
                        </a:rPr>
                        <a:t>изисква</a:t>
                      </a:r>
                      <a:r>
                        <a:rPr lang="en-GB" sz="1200" dirty="0">
                          <a:effectLst/>
                        </a:rPr>
                        <a:t>.</a:t>
                      </a:r>
                      <a:endParaRPr lang="en-GB" sz="1200" dirty="0">
                        <a:effectLst/>
                        <a:latin typeface="Calibri"/>
                        <a:ea typeface="Calibri"/>
                        <a:cs typeface="Times New Roman"/>
                      </a:endParaRPr>
                    </a:p>
                  </a:txBody>
                  <a:tcPr marL="64401" marR="64401" marT="0" marB="0">
                    <a:solidFill>
                      <a:schemeClr val="accent1">
                        <a:lumMod val="60000"/>
                        <a:lumOff val="40000"/>
                      </a:schemeClr>
                    </a:solidFill>
                  </a:tcPr>
                </a:tc>
                <a:tc>
                  <a:txBody>
                    <a:bodyPr/>
                    <a:lstStyle/>
                    <a:p>
                      <a:pPr>
                        <a:lnSpc>
                          <a:spcPct val="115000"/>
                        </a:lnSpc>
                        <a:spcAft>
                          <a:spcPts val="0"/>
                        </a:spcAft>
                      </a:pPr>
                      <a:r>
                        <a:rPr lang="bg-BG" sz="1200" dirty="0">
                          <a:effectLst/>
                        </a:rPr>
                        <a:t>1</a:t>
                      </a:r>
                      <a:endParaRPr lang="en-GB" sz="1200" dirty="0">
                        <a:effectLst/>
                        <a:latin typeface="Calibri"/>
                        <a:ea typeface="Calibri"/>
                        <a:cs typeface="Times New Roman"/>
                      </a:endParaRPr>
                    </a:p>
                  </a:txBody>
                  <a:tcPr marL="64401" marR="64401" marT="0" marB="0">
                    <a:solidFill>
                      <a:schemeClr val="accent1">
                        <a:lumMod val="60000"/>
                        <a:lumOff val="40000"/>
                      </a:schemeClr>
                    </a:solidFill>
                  </a:tcPr>
                </a:tc>
              </a:tr>
              <a:tr h="656774">
                <a:tc>
                  <a:txBody>
                    <a:bodyPr/>
                    <a:lstStyle/>
                    <a:p>
                      <a:pPr>
                        <a:lnSpc>
                          <a:spcPct val="115000"/>
                        </a:lnSpc>
                        <a:spcAft>
                          <a:spcPts val="0"/>
                        </a:spcAft>
                      </a:pPr>
                      <a:r>
                        <a:rPr lang="bg-BG" sz="1200">
                          <a:effectLst/>
                        </a:rPr>
                        <a:t>Чл. 4б: Рентабилност на обновяванията</a:t>
                      </a:r>
                      <a:endParaRPr lang="en-GB" sz="1200">
                        <a:effectLst/>
                        <a:latin typeface="Calibri"/>
                        <a:ea typeface="Calibri"/>
                        <a:cs typeface="Times New Roman"/>
                      </a:endParaRPr>
                    </a:p>
                  </a:txBody>
                  <a:tcPr marL="64401" marR="64401" marT="0" marB="0"/>
                </a:tc>
                <a:tc>
                  <a:txBody>
                    <a:bodyPr/>
                    <a:lstStyle/>
                    <a:p>
                      <a:pPr>
                        <a:lnSpc>
                          <a:spcPct val="115000"/>
                        </a:lnSpc>
                        <a:spcAft>
                          <a:spcPts val="0"/>
                        </a:spcAft>
                      </a:pPr>
                      <a:r>
                        <a:rPr lang="bg-BG" sz="1200">
                          <a:effectLst/>
                        </a:rPr>
                        <a:t>Частично</a:t>
                      </a:r>
                      <a:endParaRPr lang="en-GB" sz="1200">
                        <a:effectLst/>
                        <a:latin typeface="Calibri"/>
                        <a:ea typeface="Calibri"/>
                        <a:cs typeface="Times New Roman"/>
                      </a:endParaRPr>
                    </a:p>
                  </a:txBody>
                  <a:tcPr marL="64401" marR="64401" marT="0" marB="0"/>
                </a:tc>
                <a:tc>
                  <a:txBody>
                    <a:bodyPr/>
                    <a:lstStyle/>
                    <a:p>
                      <a:pPr>
                        <a:lnSpc>
                          <a:spcPct val="115000"/>
                        </a:lnSpc>
                        <a:spcAft>
                          <a:spcPts val="0"/>
                        </a:spcAft>
                      </a:pPr>
                      <a:r>
                        <a:rPr lang="bg-BG" sz="1200">
                          <a:effectLst/>
                        </a:rPr>
                        <a:t>Има</a:t>
                      </a:r>
                      <a:r>
                        <a:rPr lang="en-GB" sz="1200">
                          <a:effectLst/>
                        </a:rPr>
                        <a:t> общ преглед на разходите </a:t>
                      </a:r>
                      <a:r>
                        <a:rPr lang="bg-BG" sz="1200">
                          <a:effectLst/>
                        </a:rPr>
                        <a:t>и рентабилността</a:t>
                      </a:r>
                      <a:r>
                        <a:rPr lang="en-GB" sz="1200">
                          <a:effectLst/>
                        </a:rPr>
                        <a:t>, но много елементи липсва</a:t>
                      </a:r>
                      <a:r>
                        <a:rPr lang="bg-BG" sz="1200">
                          <a:effectLst/>
                        </a:rPr>
                        <a:t>т</a:t>
                      </a:r>
                      <a:r>
                        <a:rPr lang="en-GB" sz="1200">
                          <a:effectLst/>
                        </a:rPr>
                        <a:t> и резултатите не са разгледани подробно. </a:t>
                      </a:r>
                      <a:r>
                        <a:rPr lang="bg-BG" sz="1200">
                          <a:effectLst/>
                        </a:rPr>
                        <a:t>А</a:t>
                      </a:r>
                      <a:r>
                        <a:rPr lang="en-GB" sz="1200">
                          <a:effectLst/>
                        </a:rPr>
                        <a:t>ко са направени специалн</a:t>
                      </a:r>
                      <a:r>
                        <a:rPr lang="bg-BG" sz="1200">
                          <a:effectLst/>
                        </a:rPr>
                        <a:t>и </a:t>
                      </a:r>
                      <a:r>
                        <a:rPr lang="en-GB" sz="1200">
                          <a:effectLst/>
                        </a:rPr>
                        <a:t>изчисления</a:t>
                      </a:r>
                      <a:r>
                        <a:rPr lang="bg-BG" sz="1200">
                          <a:effectLst/>
                        </a:rPr>
                        <a:t> за</a:t>
                      </a:r>
                      <a:r>
                        <a:rPr lang="en-GB" sz="1200">
                          <a:effectLst/>
                        </a:rPr>
                        <a:t> съществуващите сгради</a:t>
                      </a:r>
                      <a:r>
                        <a:rPr lang="bg-BG" sz="1200">
                          <a:effectLst/>
                        </a:rPr>
                        <a:t>, това трябва да бъде ясно обяснено.</a:t>
                      </a:r>
                      <a:endParaRPr lang="en-GB" sz="1200">
                        <a:effectLst/>
                        <a:latin typeface="Calibri"/>
                        <a:ea typeface="Calibri"/>
                        <a:cs typeface="Times New Roman"/>
                      </a:endParaRPr>
                    </a:p>
                  </a:txBody>
                  <a:tcPr marL="64401" marR="64401" marT="0" marB="0"/>
                </a:tc>
                <a:tc>
                  <a:txBody>
                    <a:bodyPr/>
                    <a:lstStyle/>
                    <a:p>
                      <a:pPr>
                        <a:lnSpc>
                          <a:spcPct val="115000"/>
                        </a:lnSpc>
                        <a:spcAft>
                          <a:spcPts val="0"/>
                        </a:spcAft>
                      </a:pPr>
                      <a:r>
                        <a:rPr lang="bg-BG" sz="1200">
                          <a:effectLst/>
                        </a:rPr>
                        <a:t>2</a:t>
                      </a:r>
                      <a:endParaRPr lang="en-GB" sz="1200">
                        <a:effectLst/>
                        <a:latin typeface="Calibri"/>
                        <a:ea typeface="Calibri"/>
                        <a:cs typeface="Times New Roman"/>
                      </a:endParaRPr>
                    </a:p>
                  </a:txBody>
                  <a:tcPr marL="64401" marR="64401" marT="0" marB="0"/>
                </a:tc>
              </a:tr>
              <a:tr h="1751395">
                <a:tc>
                  <a:txBody>
                    <a:bodyPr/>
                    <a:lstStyle/>
                    <a:p>
                      <a:pPr>
                        <a:lnSpc>
                          <a:spcPct val="115000"/>
                        </a:lnSpc>
                        <a:spcAft>
                          <a:spcPts val="0"/>
                        </a:spcAft>
                      </a:pPr>
                      <a:r>
                        <a:rPr lang="bg-BG" sz="1200">
                          <a:effectLst/>
                        </a:rPr>
                        <a:t>Чл. 4б: Политики и мерки за стимулиране на дълбокото обновяване</a:t>
                      </a:r>
                      <a:endParaRPr lang="en-GB" sz="1200">
                        <a:effectLst/>
                        <a:latin typeface="Calibri"/>
                        <a:ea typeface="Calibri"/>
                        <a:cs typeface="Times New Roman"/>
                      </a:endParaRPr>
                    </a:p>
                  </a:txBody>
                  <a:tcPr marL="64401" marR="64401" marT="0" marB="0"/>
                </a:tc>
                <a:tc>
                  <a:txBody>
                    <a:bodyPr/>
                    <a:lstStyle/>
                    <a:p>
                      <a:pPr>
                        <a:lnSpc>
                          <a:spcPct val="115000"/>
                        </a:lnSpc>
                        <a:spcAft>
                          <a:spcPts val="0"/>
                        </a:spcAft>
                      </a:pPr>
                      <a:r>
                        <a:rPr lang="bg-BG" sz="1200">
                          <a:effectLst/>
                        </a:rPr>
                        <a:t>Частично</a:t>
                      </a:r>
                      <a:endParaRPr lang="en-GB" sz="1200">
                        <a:effectLst/>
                        <a:latin typeface="Calibri"/>
                        <a:ea typeface="Calibri"/>
                        <a:cs typeface="Times New Roman"/>
                      </a:endParaRPr>
                    </a:p>
                  </a:txBody>
                  <a:tcPr marL="64401" marR="64401" marT="0" marB="0"/>
                </a:tc>
                <a:tc>
                  <a:txBody>
                    <a:bodyPr/>
                    <a:lstStyle/>
                    <a:p>
                      <a:pPr>
                        <a:lnSpc>
                          <a:spcPct val="115000"/>
                        </a:lnSpc>
                        <a:spcAft>
                          <a:spcPts val="0"/>
                        </a:spcAft>
                      </a:pPr>
                      <a:r>
                        <a:rPr lang="en-GB" sz="1200" dirty="0" err="1">
                          <a:effectLst/>
                        </a:rPr>
                        <a:t>Регулаторните</a:t>
                      </a:r>
                      <a:r>
                        <a:rPr lang="en-GB" sz="1200" dirty="0">
                          <a:effectLst/>
                        </a:rPr>
                        <a:t> </a:t>
                      </a:r>
                      <a:r>
                        <a:rPr lang="en-GB" sz="1200" dirty="0" err="1">
                          <a:effectLst/>
                        </a:rPr>
                        <a:t>мерки</a:t>
                      </a:r>
                      <a:r>
                        <a:rPr lang="en-GB" sz="1200" dirty="0">
                          <a:effectLst/>
                        </a:rPr>
                        <a:t> (</a:t>
                      </a:r>
                      <a:r>
                        <a:rPr lang="en-GB" sz="1200" dirty="0" err="1">
                          <a:effectLst/>
                        </a:rPr>
                        <a:t>транспониране</a:t>
                      </a:r>
                      <a:r>
                        <a:rPr lang="bg-BG" sz="1200" dirty="0">
                          <a:effectLst/>
                        </a:rPr>
                        <a:t>то на </a:t>
                      </a:r>
                      <a:r>
                        <a:rPr lang="en-GB" sz="1200" dirty="0">
                          <a:effectLst/>
                        </a:rPr>
                        <a:t> ДЕХС) </a:t>
                      </a:r>
                      <a:r>
                        <a:rPr lang="en-GB" sz="1200" dirty="0" err="1">
                          <a:effectLst/>
                        </a:rPr>
                        <a:t>имат</a:t>
                      </a:r>
                      <a:r>
                        <a:rPr lang="en-GB" sz="1200" dirty="0">
                          <a:effectLst/>
                        </a:rPr>
                        <a:t> </a:t>
                      </a:r>
                      <a:r>
                        <a:rPr lang="en-GB" sz="1200" dirty="0" err="1">
                          <a:effectLst/>
                        </a:rPr>
                        <a:t>пряк</a:t>
                      </a:r>
                      <a:r>
                        <a:rPr lang="en-GB" sz="1200" dirty="0">
                          <a:effectLst/>
                        </a:rPr>
                        <a:t> </a:t>
                      </a:r>
                      <a:r>
                        <a:rPr lang="en-GB" sz="1200" dirty="0" err="1">
                          <a:effectLst/>
                        </a:rPr>
                        <a:t>ефект</a:t>
                      </a:r>
                      <a:r>
                        <a:rPr lang="en-GB" sz="1200" dirty="0">
                          <a:effectLst/>
                        </a:rPr>
                        <a:t> </a:t>
                      </a:r>
                      <a:r>
                        <a:rPr lang="en-GB" sz="1200" dirty="0" err="1">
                          <a:effectLst/>
                        </a:rPr>
                        <a:t>върху</a:t>
                      </a:r>
                      <a:r>
                        <a:rPr lang="en-GB" sz="1200" dirty="0">
                          <a:effectLst/>
                        </a:rPr>
                        <a:t> </a:t>
                      </a:r>
                      <a:r>
                        <a:rPr lang="en-GB" sz="1200" dirty="0" err="1">
                          <a:effectLst/>
                        </a:rPr>
                        <a:t>новите</a:t>
                      </a:r>
                      <a:endParaRPr lang="en-GB" sz="1200" dirty="0">
                        <a:effectLst/>
                      </a:endParaRPr>
                    </a:p>
                    <a:p>
                      <a:pPr>
                        <a:lnSpc>
                          <a:spcPct val="115000"/>
                        </a:lnSpc>
                        <a:spcAft>
                          <a:spcPts val="0"/>
                        </a:spcAft>
                      </a:pPr>
                      <a:r>
                        <a:rPr lang="bg-BG" sz="1200" dirty="0">
                          <a:effectLst/>
                        </a:rPr>
                        <a:t>сгради</a:t>
                      </a:r>
                      <a:r>
                        <a:rPr lang="en-GB" sz="1200" dirty="0">
                          <a:effectLst/>
                        </a:rPr>
                        <a:t>, </a:t>
                      </a:r>
                      <a:r>
                        <a:rPr lang="en-GB" sz="1200" dirty="0" err="1">
                          <a:effectLst/>
                        </a:rPr>
                        <a:t>но</a:t>
                      </a:r>
                      <a:r>
                        <a:rPr lang="en-GB" sz="1200" dirty="0">
                          <a:effectLst/>
                        </a:rPr>
                        <a:t> </a:t>
                      </a:r>
                      <a:r>
                        <a:rPr lang="bg-BG" sz="1200" dirty="0">
                          <a:effectLst/>
                        </a:rPr>
                        <a:t>оказват</a:t>
                      </a:r>
                      <a:r>
                        <a:rPr lang="en-GB" sz="1200" dirty="0">
                          <a:effectLst/>
                        </a:rPr>
                        <a:t> </a:t>
                      </a:r>
                      <a:r>
                        <a:rPr lang="en-GB" sz="1200" dirty="0" err="1">
                          <a:effectLst/>
                        </a:rPr>
                        <a:t>незначително</a:t>
                      </a:r>
                      <a:r>
                        <a:rPr lang="en-GB" sz="1200" dirty="0">
                          <a:effectLst/>
                        </a:rPr>
                        <a:t> </a:t>
                      </a:r>
                      <a:r>
                        <a:rPr lang="bg-BG" sz="1200" dirty="0">
                          <a:effectLst/>
                        </a:rPr>
                        <a:t>влияние върху съществуващите</a:t>
                      </a:r>
                      <a:r>
                        <a:rPr lang="en-GB" sz="1200" dirty="0">
                          <a:effectLst/>
                        </a:rPr>
                        <a:t>. </a:t>
                      </a:r>
                      <a:r>
                        <a:rPr lang="en-GB" sz="1200" dirty="0" err="1">
                          <a:effectLst/>
                        </a:rPr>
                        <a:t>За</a:t>
                      </a:r>
                      <a:r>
                        <a:rPr lang="en-GB" sz="1200" dirty="0">
                          <a:effectLst/>
                        </a:rPr>
                        <a:t> </a:t>
                      </a:r>
                      <a:r>
                        <a:rPr lang="en-GB" sz="1200" dirty="0" err="1">
                          <a:effectLst/>
                        </a:rPr>
                        <a:t>да</a:t>
                      </a:r>
                      <a:r>
                        <a:rPr lang="en-GB" sz="1200" dirty="0">
                          <a:effectLst/>
                        </a:rPr>
                        <a:t> </a:t>
                      </a:r>
                      <a:r>
                        <a:rPr lang="bg-BG" sz="1200" dirty="0" err="1">
                          <a:effectLst/>
                        </a:rPr>
                        <a:t>сеподкрепи</a:t>
                      </a:r>
                      <a:r>
                        <a:rPr lang="en-GB" sz="1200" dirty="0">
                          <a:effectLst/>
                        </a:rPr>
                        <a:t> </a:t>
                      </a:r>
                      <a:r>
                        <a:rPr lang="en-GB" sz="1200" dirty="0" err="1">
                          <a:effectLst/>
                        </a:rPr>
                        <a:t>обновяването</a:t>
                      </a:r>
                      <a:r>
                        <a:rPr lang="en-GB" sz="1200" dirty="0">
                          <a:effectLst/>
                        </a:rPr>
                        <a:t> </a:t>
                      </a:r>
                      <a:r>
                        <a:rPr lang="en-GB" sz="1200" dirty="0" err="1">
                          <a:effectLst/>
                        </a:rPr>
                        <a:t>на</a:t>
                      </a:r>
                      <a:r>
                        <a:rPr lang="en-GB" sz="1200" dirty="0">
                          <a:effectLst/>
                        </a:rPr>
                        <a:t> </a:t>
                      </a:r>
                      <a:r>
                        <a:rPr lang="en-GB" sz="1200" dirty="0" err="1">
                          <a:effectLst/>
                        </a:rPr>
                        <a:t>съществуващ</a:t>
                      </a:r>
                      <a:r>
                        <a:rPr lang="bg-BG" sz="1200" dirty="0" err="1">
                          <a:effectLst/>
                        </a:rPr>
                        <a:t>ите</a:t>
                      </a:r>
                      <a:r>
                        <a:rPr lang="bg-BG" sz="1200" dirty="0">
                          <a:effectLst/>
                        </a:rPr>
                        <a:t> сгради</a:t>
                      </a:r>
                      <a:r>
                        <a:rPr lang="en-GB" sz="1200" dirty="0">
                          <a:effectLst/>
                        </a:rPr>
                        <a:t> е </a:t>
                      </a:r>
                      <a:r>
                        <a:rPr lang="en-GB" sz="1200" dirty="0" err="1">
                          <a:effectLst/>
                        </a:rPr>
                        <a:t>необходимо</a:t>
                      </a:r>
                      <a:r>
                        <a:rPr lang="en-GB" sz="1200" dirty="0">
                          <a:effectLst/>
                        </a:rPr>
                        <a:t> </a:t>
                      </a:r>
                      <a:r>
                        <a:rPr lang="bg-BG" sz="1200" dirty="0">
                          <a:effectLst/>
                        </a:rPr>
                        <a:t>прилагане</a:t>
                      </a:r>
                      <a:r>
                        <a:rPr lang="en-GB" sz="1200" dirty="0">
                          <a:effectLst/>
                        </a:rPr>
                        <a:t> </a:t>
                      </a:r>
                      <a:r>
                        <a:rPr lang="en-GB" sz="1200" dirty="0" err="1">
                          <a:effectLst/>
                        </a:rPr>
                        <a:t>на</a:t>
                      </a:r>
                      <a:r>
                        <a:rPr lang="en-GB" sz="1200" dirty="0">
                          <a:effectLst/>
                        </a:rPr>
                        <a:t> </a:t>
                      </a:r>
                      <a:r>
                        <a:rPr lang="en-GB" sz="1200" dirty="0" err="1">
                          <a:effectLst/>
                        </a:rPr>
                        <a:t>допълнителни</a:t>
                      </a:r>
                      <a:r>
                        <a:rPr lang="en-GB" sz="1200" dirty="0">
                          <a:effectLst/>
                        </a:rPr>
                        <a:t> </a:t>
                      </a:r>
                      <a:r>
                        <a:rPr lang="en-GB" sz="1200" dirty="0" err="1">
                          <a:effectLst/>
                        </a:rPr>
                        <a:t>политики</a:t>
                      </a:r>
                      <a:r>
                        <a:rPr lang="en-GB" sz="1200" dirty="0">
                          <a:effectLst/>
                        </a:rPr>
                        <a:t>, </a:t>
                      </a:r>
                      <a:r>
                        <a:rPr lang="en-GB" sz="1200" dirty="0" err="1">
                          <a:effectLst/>
                        </a:rPr>
                        <a:t>способни</a:t>
                      </a:r>
                      <a:r>
                        <a:rPr lang="en-GB" sz="1200" dirty="0">
                          <a:effectLst/>
                        </a:rPr>
                        <a:t> </a:t>
                      </a:r>
                      <a:r>
                        <a:rPr lang="en-GB" sz="1200" dirty="0" err="1">
                          <a:effectLst/>
                        </a:rPr>
                        <a:t>да</a:t>
                      </a:r>
                      <a:r>
                        <a:rPr lang="en-GB" sz="1200" dirty="0">
                          <a:effectLst/>
                        </a:rPr>
                        <a:t> </a:t>
                      </a:r>
                      <a:r>
                        <a:rPr lang="en-GB" sz="1200" dirty="0" err="1">
                          <a:effectLst/>
                        </a:rPr>
                        <a:t>преодол</a:t>
                      </a:r>
                      <a:r>
                        <a:rPr lang="bg-BG" sz="1200" dirty="0" err="1">
                          <a:effectLst/>
                        </a:rPr>
                        <a:t>еят</a:t>
                      </a:r>
                      <a:r>
                        <a:rPr lang="en-GB" sz="1200" dirty="0">
                          <a:effectLst/>
                        </a:rPr>
                        <a:t> </a:t>
                      </a:r>
                      <a:r>
                        <a:rPr lang="en-GB" sz="1200" dirty="0" err="1">
                          <a:effectLst/>
                        </a:rPr>
                        <a:t>съществуващите</a:t>
                      </a:r>
                      <a:r>
                        <a:rPr lang="en-GB" sz="1200" dirty="0">
                          <a:effectLst/>
                        </a:rPr>
                        <a:t> </a:t>
                      </a:r>
                      <a:r>
                        <a:rPr lang="en-GB" sz="1200" dirty="0" err="1">
                          <a:effectLst/>
                        </a:rPr>
                        <a:t>икономически</a:t>
                      </a:r>
                      <a:r>
                        <a:rPr lang="en-GB" sz="1200" dirty="0">
                          <a:effectLst/>
                        </a:rPr>
                        <a:t> </a:t>
                      </a:r>
                      <a:r>
                        <a:rPr lang="en-GB" sz="1200" dirty="0" err="1">
                          <a:effectLst/>
                        </a:rPr>
                        <a:t>бариери</a:t>
                      </a:r>
                      <a:r>
                        <a:rPr lang="en-GB" sz="1200" dirty="0">
                          <a:effectLst/>
                        </a:rPr>
                        <a:t> и </a:t>
                      </a:r>
                      <a:r>
                        <a:rPr lang="bg-BG" sz="1200" dirty="0">
                          <a:effectLst/>
                        </a:rPr>
                        <a:t>да </a:t>
                      </a:r>
                      <a:r>
                        <a:rPr lang="en-GB" sz="1200" dirty="0" err="1">
                          <a:effectLst/>
                        </a:rPr>
                        <a:t>стимулира</a:t>
                      </a:r>
                      <a:r>
                        <a:rPr lang="bg-BG" sz="1200" dirty="0">
                          <a:effectLst/>
                        </a:rPr>
                        <a:t>т</a:t>
                      </a:r>
                      <a:r>
                        <a:rPr lang="en-GB" sz="1200" dirty="0">
                          <a:effectLst/>
                        </a:rPr>
                        <a:t> </a:t>
                      </a:r>
                      <a:r>
                        <a:rPr lang="en-GB" sz="1200" dirty="0" err="1">
                          <a:effectLst/>
                        </a:rPr>
                        <a:t>пазара</a:t>
                      </a:r>
                      <a:r>
                        <a:rPr lang="en-GB" sz="1200" dirty="0">
                          <a:effectLst/>
                        </a:rPr>
                        <a:t>. </a:t>
                      </a:r>
                      <a:r>
                        <a:rPr lang="bg-BG" sz="1200" dirty="0">
                          <a:solidFill>
                            <a:srgbClr val="FF0000"/>
                          </a:solidFill>
                          <a:effectLst/>
                        </a:rPr>
                        <a:t>Д</a:t>
                      </a:r>
                      <a:r>
                        <a:rPr lang="en-GB" sz="1200" dirty="0" err="1">
                          <a:solidFill>
                            <a:srgbClr val="FF0000"/>
                          </a:solidFill>
                          <a:effectLst/>
                        </a:rPr>
                        <a:t>ълбоко</a:t>
                      </a:r>
                      <a:r>
                        <a:rPr lang="bg-BG" sz="1200" dirty="0">
                          <a:solidFill>
                            <a:srgbClr val="FF0000"/>
                          </a:solidFill>
                          <a:effectLst/>
                        </a:rPr>
                        <a:t>то поетапно обновяване н</a:t>
                      </a:r>
                      <a:r>
                        <a:rPr lang="en-GB" sz="1200" dirty="0">
                          <a:solidFill>
                            <a:srgbClr val="FF0000"/>
                          </a:solidFill>
                          <a:effectLst/>
                        </a:rPr>
                        <a:t>е </a:t>
                      </a:r>
                      <a:r>
                        <a:rPr lang="bg-BG" sz="1200" dirty="0">
                          <a:solidFill>
                            <a:srgbClr val="FF0000"/>
                          </a:solidFill>
                          <a:effectLst/>
                        </a:rPr>
                        <a:t>е </a:t>
                      </a:r>
                      <a:r>
                        <a:rPr lang="en-GB" sz="1200" dirty="0" err="1">
                          <a:solidFill>
                            <a:srgbClr val="FF0000"/>
                          </a:solidFill>
                          <a:effectLst/>
                        </a:rPr>
                        <a:t>взет</a:t>
                      </a:r>
                      <a:r>
                        <a:rPr lang="bg-BG" sz="1200" dirty="0">
                          <a:solidFill>
                            <a:srgbClr val="FF0000"/>
                          </a:solidFill>
                          <a:effectLst/>
                        </a:rPr>
                        <a:t>о</a:t>
                      </a:r>
                      <a:r>
                        <a:rPr lang="en-GB" sz="1200" dirty="0">
                          <a:solidFill>
                            <a:srgbClr val="FF0000"/>
                          </a:solidFill>
                          <a:effectLst/>
                        </a:rPr>
                        <a:t> </a:t>
                      </a:r>
                      <a:r>
                        <a:rPr lang="en-GB" sz="1200" dirty="0" err="1">
                          <a:solidFill>
                            <a:srgbClr val="FF0000"/>
                          </a:solidFill>
                          <a:effectLst/>
                        </a:rPr>
                        <a:t>под</a:t>
                      </a:r>
                      <a:r>
                        <a:rPr lang="en-GB" sz="1200" dirty="0">
                          <a:solidFill>
                            <a:srgbClr val="FF0000"/>
                          </a:solidFill>
                          <a:effectLst/>
                        </a:rPr>
                        <a:t> </a:t>
                      </a:r>
                      <a:r>
                        <a:rPr lang="en-GB" sz="1200" dirty="0" err="1">
                          <a:solidFill>
                            <a:srgbClr val="FF0000"/>
                          </a:solidFill>
                          <a:effectLst/>
                        </a:rPr>
                        <a:t>внимание</a:t>
                      </a:r>
                      <a:r>
                        <a:rPr lang="en-GB" sz="1200" dirty="0">
                          <a:solidFill>
                            <a:srgbClr val="FF0000"/>
                          </a:solidFill>
                          <a:effectLst/>
                        </a:rPr>
                        <a:t> и </a:t>
                      </a:r>
                      <a:r>
                        <a:rPr lang="bg-BG" sz="1200" dirty="0">
                          <a:solidFill>
                            <a:srgbClr val="FF0000"/>
                          </a:solidFill>
                          <a:effectLst/>
                        </a:rPr>
                        <a:t>в Анекс </a:t>
                      </a:r>
                      <a:r>
                        <a:rPr lang="en-US" sz="1200" dirty="0">
                          <a:solidFill>
                            <a:srgbClr val="FF0000"/>
                          </a:solidFill>
                          <a:effectLst/>
                        </a:rPr>
                        <a:t>II</a:t>
                      </a:r>
                      <a:r>
                        <a:rPr lang="bg-BG" sz="1200" dirty="0">
                          <a:solidFill>
                            <a:srgbClr val="FF0000"/>
                          </a:solidFill>
                          <a:effectLst/>
                        </a:rPr>
                        <a:t> на НПДЕЕ няма </a:t>
                      </a:r>
                      <a:r>
                        <a:rPr lang="en-GB" sz="1200" dirty="0" err="1">
                          <a:solidFill>
                            <a:srgbClr val="FF0000"/>
                          </a:solidFill>
                          <a:effectLst/>
                        </a:rPr>
                        <a:t>ясна</a:t>
                      </a:r>
                      <a:r>
                        <a:rPr lang="en-GB" sz="1200" dirty="0">
                          <a:solidFill>
                            <a:srgbClr val="FF0000"/>
                          </a:solidFill>
                          <a:effectLst/>
                        </a:rPr>
                        <a:t> </a:t>
                      </a:r>
                      <a:r>
                        <a:rPr lang="en-GB" sz="1200" dirty="0" err="1">
                          <a:solidFill>
                            <a:srgbClr val="FF0000"/>
                          </a:solidFill>
                          <a:effectLst/>
                        </a:rPr>
                        <a:t>перспектива</a:t>
                      </a:r>
                      <a:r>
                        <a:rPr lang="bg-BG" sz="1200" dirty="0">
                          <a:effectLst/>
                        </a:rPr>
                        <a:t>. Споменава се п</a:t>
                      </a:r>
                      <a:r>
                        <a:rPr lang="en-GB" sz="1200" dirty="0" err="1">
                          <a:effectLst/>
                        </a:rPr>
                        <a:t>роектът</a:t>
                      </a:r>
                      <a:r>
                        <a:rPr lang="en-GB" sz="1200" dirty="0">
                          <a:effectLst/>
                        </a:rPr>
                        <a:t> "</a:t>
                      </a:r>
                      <a:r>
                        <a:rPr lang="en-GB" sz="1200" dirty="0" err="1">
                          <a:effectLst/>
                        </a:rPr>
                        <a:t>Енергийна</a:t>
                      </a:r>
                      <a:r>
                        <a:rPr lang="en-GB" sz="1200" dirty="0">
                          <a:effectLst/>
                        </a:rPr>
                        <a:t> </a:t>
                      </a:r>
                      <a:r>
                        <a:rPr lang="en-GB" sz="1200" dirty="0" err="1">
                          <a:effectLst/>
                        </a:rPr>
                        <a:t>обновяване</a:t>
                      </a:r>
                      <a:r>
                        <a:rPr lang="en-GB" sz="1200" dirty="0">
                          <a:effectLst/>
                        </a:rPr>
                        <a:t> </a:t>
                      </a:r>
                      <a:r>
                        <a:rPr lang="en-GB" sz="1200" dirty="0" err="1">
                          <a:effectLst/>
                        </a:rPr>
                        <a:t>на</a:t>
                      </a:r>
                      <a:r>
                        <a:rPr lang="en-GB" sz="1200" dirty="0">
                          <a:effectLst/>
                        </a:rPr>
                        <a:t> </a:t>
                      </a:r>
                      <a:r>
                        <a:rPr lang="en-GB" sz="1200" dirty="0" err="1">
                          <a:effectLst/>
                        </a:rPr>
                        <a:t>българските</a:t>
                      </a:r>
                      <a:r>
                        <a:rPr lang="en-GB" sz="1200" dirty="0">
                          <a:effectLst/>
                        </a:rPr>
                        <a:t> </a:t>
                      </a:r>
                      <a:r>
                        <a:rPr lang="en-GB" sz="1200" dirty="0" err="1">
                          <a:effectLst/>
                        </a:rPr>
                        <a:t>домове</a:t>
                      </a:r>
                      <a:r>
                        <a:rPr lang="en-GB" sz="1200" dirty="0">
                          <a:effectLst/>
                        </a:rPr>
                        <a:t>"</a:t>
                      </a:r>
                      <a:r>
                        <a:rPr lang="bg-BG" sz="1200" dirty="0">
                          <a:effectLst/>
                        </a:rPr>
                        <a:t>, </a:t>
                      </a:r>
                      <a:r>
                        <a:rPr lang="en-GB" sz="1200" dirty="0" err="1">
                          <a:effectLst/>
                        </a:rPr>
                        <a:t>но</a:t>
                      </a:r>
                      <a:r>
                        <a:rPr lang="en-GB" sz="1200" dirty="0">
                          <a:effectLst/>
                        </a:rPr>
                        <a:t> </a:t>
                      </a:r>
                      <a:r>
                        <a:rPr lang="en-GB" sz="1200" dirty="0" err="1">
                          <a:effectLst/>
                        </a:rPr>
                        <a:t>не</a:t>
                      </a:r>
                      <a:r>
                        <a:rPr lang="en-GB" sz="1200" dirty="0">
                          <a:effectLst/>
                        </a:rPr>
                        <a:t> е </a:t>
                      </a:r>
                      <a:r>
                        <a:rPr lang="en-GB" sz="1200" dirty="0" err="1">
                          <a:effectLst/>
                        </a:rPr>
                        <a:t>ясно</a:t>
                      </a:r>
                      <a:r>
                        <a:rPr lang="en-GB" sz="1200" dirty="0">
                          <a:effectLst/>
                        </a:rPr>
                        <a:t> </a:t>
                      </a:r>
                      <a:r>
                        <a:rPr lang="en-GB" sz="1200" dirty="0" err="1">
                          <a:effectLst/>
                        </a:rPr>
                        <a:t>как</a:t>
                      </a:r>
                      <a:r>
                        <a:rPr lang="en-GB" sz="1200" dirty="0">
                          <a:effectLst/>
                        </a:rPr>
                        <a:t> т</a:t>
                      </a:r>
                      <a:r>
                        <a:rPr lang="bg-BG" sz="1200" dirty="0" err="1">
                          <a:effectLst/>
                        </a:rPr>
                        <a:t>ой</a:t>
                      </a:r>
                      <a:r>
                        <a:rPr lang="en-GB" sz="1200" dirty="0">
                          <a:effectLst/>
                        </a:rPr>
                        <a:t> </a:t>
                      </a:r>
                      <a:r>
                        <a:rPr lang="en-GB" sz="1200" dirty="0" err="1">
                          <a:effectLst/>
                        </a:rPr>
                        <a:t>подкреп</a:t>
                      </a:r>
                      <a:r>
                        <a:rPr lang="bg-BG" sz="1200" dirty="0">
                          <a:effectLst/>
                        </a:rPr>
                        <a:t>я</a:t>
                      </a:r>
                      <a:r>
                        <a:rPr lang="en-GB" sz="1200" dirty="0">
                          <a:effectLst/>
                        </a:rPr>
                        <a:t> </a:t>
                      </a:r>
                      <a:r>
                        <a:rPr lang="en-GB" sz="1200" dirty="0" err="1">
                          <a:effectLst/>
                        </a:rPr>
                        <a:t>мерките</a:t>
                      </a:r>
                      <a:r>
                        <a:rPr lang="en-GB" sz="1200" dirty="0">
                          <a:effectLst/>
                        </a:rPr>
                        <a:t> </a:t>
                      </a:r>
                      <a:r>
                        <a:rPr lang="en-GB" sz="1200" dirty="0" err="1">
                          <a:effectLst/>
                        </a:rPr>
                        <a:t>за</a:t>
                      </a:r>
                      <a:r>
                        <a:rPr lang="en-GB" sz="1200" dirty="0">
                          <a:effectLst/>
                        </a:rPr>
                        <a:t> </a:t>
                      </a:r>
                      <a:r>
                        <a:rPr lang="en-GB" sz="1200" dirty="0" err="1">
                          <a:effectLst/>
                        </a:rPr>
                        <a:t>обновяване</a:t>
                      </a:r>
                      <a:r>
                        <a:rPr lang="en-GB" sz="1200" dirty="0">
                          <a:effectLst/>
                        </a:rPr>
                        <a:t> (</a:t>
                      </a:r>
                      <a:r>
                        <a:rPr lang="en-GB" sz="1200" dirty="0" err="1">
                          <a:effectLst/>
                        </a:rPr>
                        <a:t>например</a:t>
                      </a:r>
                      <a:r>
                        <a:rPr lang="en-GB" sz="1200" dirty="0">
                          <a:effectLst/>
                        </a:rPr>
                        <a:t> </a:t>
                      </a:r>
                      <a:r>
                        <a:rPr lang="en-GB" sz="1200" dirty="0" err="1">
                          <a:effectLst/>
                        </a:rPr>
                        <a:t>чрез</a:t>
                      </a:r>
                      <a:r>
                        <a:rPr lang="en-GB" sz="1200" dirty="0">
                          <a:effectLst/>
                        </a:rPr>
                        <a:t> </a:t>
                      </a:r>
                      <a:r>
                        <a:rPr lang="en-GB" sz="1200" dirty="0" err="1">
                          <a:effectLst/>
                        </a:rPr>
                        <a:t>стимули</a:t>
                      </a:r>
                      <a:r>
                        <a:rPr lang="en-GB" sz="1200" dirty="0">
                          <a:effectLst/>
                        </a:rPr>
                        <a:t>, </a:t>
                      </a:r>
                      <a:r>
                        <a:rPr lang="en-GB" sz="1200" dirty="0" err="1">
                          <a:effectLst/>
                        </a:rPr>
                        <a:t>безвъзмездни</a:t>
                      </a:r>
                      <a:r>
                        <a:rPr lang="en-GB" sz="1200" dirty="0">
                          <a:effectLst/>
                        </a:rPr>
                        <a:t> </a:t>
                      </a:r>
                      <a:r>
                        <a:rPr lang="en-GB" sz="1200" dirty="0" err="1">
                          <a:effectLst/>
                        </a:rPr>
                        <a:t>средства</a:t>
                      </a:r>
                      <a:r>
                        <a:rPr lang="en-GB" sz="1200" dirty="0">
                          <a:effectLst/>
                        </a:rPr>
                        <a:t>, </a:t>
                      </a:r>
                      <a:r>
                        <a:rPr lang="en-GB" sz="1200" dirty="0" err="1">
                          <a:effectLst/>
                        </a:rPr>
                        <a:t>заеми</a:t>
                      </a:r>
                      <a:r>
                        <a:rPr lang="en-GB" sz="1200" dirty="0">
                          <a:effectLst/>
                        </a:rPr>
                        <a:t>).</a:t>
                      </a:r>
                      <a:endParaRPr lang="en-GB" sz="1200" dirty="0">
                        <a:effectLst/>
                        <a:latin typeface="Calibri"/>
                        <a:ea typeface="Calibri"/>
                        <a:cs typeface="Times New Roman"/>
                      </a:endParaRPr>
                    </a:p>
                  </a:txBody>
                  <a:tcPr marL="64401" marR="64401" marT="0" marB="0"/>
                </a:tc>
                <a:tc>
                  <a:txBody>
                    <a:bodyPr/>
                    <a:lstStyle/>
                    <a:p>
                      <a:pPr>
                        <a:lnSpc>
                          <a:spcPct val="115000"/>
                        </a:lnSpc>
                        <a:spcAft>
                          <a:spcPts val="0"/>
                        </a:spcAft>
                      </a:pPr>
                      <a:r>
                        <a:rPr lang="bg-BG" sz="1200">
                          <a:effectLst/>
                        </a:rPr>
                        <a:t>2</a:t>
                      </a:r>
                      <a:endParaRPr lang="en-GB" sz="1200">
                        <a:effectLst/>
                        <a:latin typeface="Calibri"/>
                        <a:ea typeface="Calibri"/>
                        <a:cs typeface="Times New Roman"/>
                      </a:endParaRPr>
                    </a:p>
                  </a:txBody>
                  <a:tcPr marL="64401" marR="64401" marT="0" marB="0"/>
                </a:tc>
              </a:tr>
              <a:tr h="1751395">
                <a:tc>
                  <a:txBody>
                    <a:bodyPr/>
                    <a:lstStyle/>
                    <a:p>
                      <a:pPr>
                        <a:lnSpc>
                          <a:spcPct val="115000"/>
                        </a:lnSpc>
                        <a:spcAft>
                          <a:spcPts val="0"/>
                        </a:spcAft>
                      </a:pPr>
                      <a:r>
                        <a:rPr lang="bg-BG" sz="1200" dirty="0">
                          <a:effectLst/>
                        </a:rPr>
                        <a:t>Чл. 4г: Дългосрочна перспектива за „дълбоко“ енергийно обновяване</a:t>
                      </a:r>
                      <a:endParaRPr lang="en-GB" sz="1200" dirty="0">
                        <a:effectLst/>
                        <a:latin typeface="Calibri"/>
                        <a:ea typeface="Calibri"/>
                        <a:cs typeface="Times New Roman"/>
                      </a:endParaRPr>
                    </a:p>
                  </a:txBody>
                  <a:tcPr marL="64401" marR="64401" marT="0" marB="0"/>
                </a:tc>
                <a:tc>
                  <a:txBody>
                    <a:bodyPr/>
                    <a:lstStyle/>
                    <a:p>
                      <a:pPr>
                        <a:lnSpc>
                          <a:spcPct val="115000"/>
                        </a:lnSpc>
                        <a:spcAft>
                          <a:spcPts val="0"/>
                        </a:spcAft>
                      </a:pPr>
                      <a:r>
                        <a:rPr lang="bg-BG" sz="1200">
                          <a:effectLst/>
                        </a:rPr>
                        <a:t>Частично</a:t>
                      </a:r>
                      <a:endParaRPr lang="en-GB" sz="1200">
                        <a:effectLst/>
                        <a:latin typeface="Calibri"/>
                        <a:ea typeface="Calibri"/>
                        <a:cs typeface="Times New Roman"/>
                      </a:endParaRPr>
                    </a:p>
                  </a:txBody>
                  <a:tcPr marL="64401" marR="64401" marT="0" marB="0"/>
                </a:tc>
                <a:tc>
                  <a:txBody>
                    <a:bodyPr/>
                    <a:lstStyle/>
                    <a:p>
                      <a:pPr>
                        <a:lnSpc>
                          <a:spcPct val="115000"/>
                        </a:lnSpc>
                        <a:spcAft>
                          <a:spcPts val="0"/>
                        </a:spcAft>
                      </a:pPr>
                      <a:r>
                        <a:rPr lang="en-GB" sz="1200" dirty="0" err="1">
                          <a:solidFill>
                            <a:srgbClr val="FF0000"/>
                          </a:solidFill>
                          <a:effectLst/>
                        </a:rPr>
                        <a:t>Финансовата</a:t>
                      </a:r>
                      <a:r>
                        <a:rPr lang="en-GB" sz="1200" dirty="0">
                          <a:solidFill>
                            <a:srgbClr val="FF0000"/>
                          </a:solidFill>
                          <a:effectLst/>
                        </a:rPr>
                        <a:t> </a:t>
                      </a:r>
                      <a:r>
                        <a:rPr lang="en-GB" sz="1200" dirty="0" err="1">
                          <a:solidFill>
                            <a:srgbClr val="FF0000"/>
                          </a:solidFill>
                          <a:effectLst/>
                        </a:rPr>
                        <a:t>рамка</a:t>
                      </a:r>
                      <a:r>
                        <a:rPr lang="en-GB" sz="1200" dirty="0">
                          <a:solidFill>
                            <a:srgbClr val="FF0000"/>
                          </a:solidFill>
                          <a:effectLst/>
                        </a:rPr>
                        <a:t> </a:t>
                      </a:r>
                      <a:r>
                        <a:rPr lang="en-GB" sz="1200" dirty="0" err="1">
                          <a:solidFill>
                            <a:srgbClr val="FF0000"/>
                          </a:solidFill>
                          <a:effectLst/>
                        </a:rPr>
                        <a:t>не</a:t>
                      </a:r>
                      <a:r>
                        <a:rPr lang="en-GB" sz="1200" dirty="0">
                          <a:solidFill>
                            <a:srgbClr val="FF0000"/>
                          </a:solidFill>
                          <a:effectLst/>
                        </a:rPr>
                        <a:t> е </a:t>
                      </a:r>
                      <a:r>
                        <a:rPr lang="en-GB" sz="1200" dirty="0" err="1">
                          <a:solidFill>
                            <a:srgbClr val="FF0000"/>
                          </a:solidFill>
                          <a:effectLst/>
                        </a:rPr>
                        <a:t>добре</a:t>
                      </a:r>
                      <a:r>
                        <a:rPr lang="en-GB" sz="1200" dirty="0">
                          <a:solidFill>
                            <a:srgbClr val="FF0000"/>
                          </a:solidFill>
                          <a:effectLst/>
                        </a:rPr>
                        <a:t> </a:t>
                      </a:r>
                      <a:r>
                        <a:rPr lang="en-GB" sz="1200" dirty="0" err="1">
                          <a:solidFill>
                            <a:srgbClr val="FF0000"/>
                          </a:solidFill>
                          <a:effectLst/>
                        </a:rPr>
                        <a:t>определена</a:t>
                      </a:r>
                      <a:r>
                        <a:rPr lang="en-GB" sz="1200" dirty="0">
                          <a:solidFill>
                            <a:srgbClr val="FF0000"/>
                          </a:solidFill>
                          <a:effectLst/>
                        </a:rPr>
                        <a:t>.</a:t>
                      </a:r>
                    </a:p>
                    <a:p>
                      <a:pPr>
                        <a:lnSpc>
                          <a:spcPct val="115000"/>
                        </a:lnSpc>
                        <a:spcAft>
                          <a:spcPts val="0"/>
                        </a:spcAft>
                      </a:pPr>
                      <a:r>
                        <a:rPr lang="bg-BG" sz="1200" dirty="0">
                          <a:effectLst/>
                        </a:rPr>
                        <a:t>Изредени са </a:t>
                      </a:r>
                      <a:r>
                        <a:rPr lang="en-GB" sz="1200" dirty="0">
                          <a:effectLst/>
                        </a:rPr>
                        <a:t>11 </a:t>
                      </a:r>
                      <a:r>
                        <a:rPr lang="en-GB" sz="1200" dirty="0" err="1">
                          <a:effectLst/>
                        </a:rPr>
                        <a:t>финансови</a:t>
                      </a:r>
                      <a:r>
                        <a:rPr lang="en-GB" sz="1200" dirty="0">
                          <a:effectLst/>
                        </a:rPr>
                        <a:t> </a:t>
                      </a:r>
                      <a:r>
                        <a:rPr lang="en-GB" sz="1200" dirty="0" err="1">
                          <a:effectLst/>
                        </a:rPr>
                        <a:t>инициативи</a:t>
                      </a:r>
                      <a:r>
                        <a:rPr lang="en-GB" sz="1200" dirty="0">
                          <a:effectLst/>
                        </a:rPr>
                        <a:t>, </a:t>
                      </a:r>
                      <a:r>
                        <a:rPr lang="en-GB" sz="1200" dirty="0" err="1">
                          <a:effectLst/>
                        </a:rPr>
                        <a:t>но</a:t>
                      </a:r>
                      <a:r>
                        <a:rPr lang="en-GB" sz="1200" dirty="0">
                          <a:effectLst/>
                        </a:rPr>
                        <a:t> </a:t>
                      </a:r>
                      <a:r>
                        <a:rPr lang="en-GB" sz="1200" dirty="0" err="1">
                          <a:effectLst/>
                        </a:rPr>
                        <a:t>не</a:t>
                      </a:r>
                      <a:r>
                        <a:rPr lang="en-GB" sz="1200" dirty="0">
                          <a:effectLst/>
                        </a:rPr>
                        <a:t> е </a:t>
                      </a:r>
                      <a:r>
                        <a:rPr lang="en-GB" sz="1200" dirty="0" err="1">
                          <a:effectLst/>
                        </a:rPr>
                        <a:t>ясно</a:t>
                      </a:r>
                      <a:r>
                        <a:rPr lang="en-GB" sz="1200" dirty="0">
                          <a:effectLst/>
                        </a:rPr>
                        <a:t> </a:t>
                      </a:r>
                      <a:r>
                        <a:rPr lang="en-GB" sz="1200" dirty="0" err="1">
                          <a:effectLst/>
                        </a:rPr>
                        <a:t>как</a:t>
                      </a:r>
                      <a:r>
                        <a:rPr lang="en-GB" sz="1200" dirty="0">
                          <a:effectLst/>
                        </a:rPr>
                        <a:t> </a:t>
                      </a:r>
                      <a:r>
                        <a:rPr lang="en-GB" sz="1200" dirty="0" err="1">
                          <a:effectLst/>
                        </a:rPr>
                        <a:t>те</a:t>
                      </a:r>
                      <a:r>
                        <a:rPr lang="en-GB" sz="1200" dirty="0">
                          <a:effectLst/>
                        </a:rPr>
                        <a:t> </a:t>
                      </a:r>
                      <a:r>
                        <a:rPr lang="bg-BG" sz="1200" dirty="0">
                          <a:effectLst/>
                        </a:rPr>
                        <a:t>ще подпомогнат </a:t>
                      </a:r>
                      <a:r>
                        <a:rPr lang="en-GB" sz="1200" dirty="0" err="1">
                          <a:effectLst/>
                        </a:rPr>
                        <a:t>обновяване</a:t>
                      </a:r>
                      <a:r>
                        <a:rPr lang="bg-BG" sz="1200" dirty="0">
                          <a:effectLst/>
                        </a:rPr>
                        <a:t>то</a:t>
                      </a:r>
                      <a:r>
                        <a:rPr lang="en-GB" sz="1200" dirty="0">
                          <a:effectLst/>
                        </a:rPr>
                        <a:t> </a:t>
                      </a:r>
                      <a:r>
                        <a:rPr lang="en-GB" sz="1200" dirty="0" err="1">
                          <a:effectLst/>
                        </a:rPr>
                        <a:t>на</a:t>
                      </a:r>
                      <a:r>
                        <a:rPr lang="en-GB" sz="1200" dirty="0">
                          <a:effectLst/>
                        </a:rPr>
                        <a:t> </a:t>
                      </a:r>
                      <a:r>
                        <a:rPr lang="en-GB" sz="1200" dirty="0" err="1">
                          <a:effectLst/>
                        </a:rPr>
                        <a:t>националния</a:t>
                      </a:r>
                      <a:r>
                        <a:rPr lang="en-GB" sz="1200" dirty="0">
                          <a:effectLst/>
                        </a:rPr>
                        <a:t> </a:t>
                      </a:r>
                      <a:r>
                        <a:rPr lang="en-GB" sz="1200" dirty="0" err="1">
                          <a:effectLst/>
                        </a:rPr>
                        <a:t>сграден</a:t>
                      </a:r>
                      <a:r>
                        <a:rPr lang="en-GB" sz="1200" dirty="0">
                          <a:effectLst/>
                        </a:rPr>
                        <a:t> </a:t>
                      </a:r>
                      <a:r>
                        <a:rPr lang="en-GB" sz="1200" dirty="0" err="1">
                          <a:effectLst/>
                        </a:rPr>
                        <a:t>фонд</a:t>
                      </a:r>
                      <a:r>
                        <a:rPr lang="en-GB" sz="1200" dirty="0">
                          <a:effectLst/>
                        </a:rPr>
                        <a:t>: н</a:t>
                      </a:r>
                      <a:r>
                        <a:rPr lang="bg-BG" sz="1200" dirty="0">
                          <a:effectLst/>
                        </a:rPr>
                        <a:t>яма</a:t>
                      </a:r>
                      <a:r>
                        <a:rPr lang="en-GB" sz="1200" dirty="0">
                          <a:effectLst/>
                        </a:rPr>
                        <a:t> </a:t>
                      </a:r>
                      <a:r>
                        <a:rPr lang="en-GB" sz="1200" dirty="0" err="1">
                          <a:effectLst/>
                        </a:rPr>
                        <a:t>специфич</a:t>
                      </a:r>
                      <a:r>
                        <a:rPr lang="bg-BG" sz="1200" dirty="0" smtClean="0">
                          <a:effectLst/>
                        </a:rPr>
                        <a:t>но </a:t>
                      </a:r>
                      <a:r>
                        <a:rPr lang="en-GB" sz="1200" dirty="0" err="1" smtClean="0">
                          <a:effectLst/>
                        </a:rPr>
                        <a:t>количествено</a:t>
                      </a:r>
                      <a:r>
                        <a:rPr lang="en-GB" sz="1200" dirty="0" smtClean="0">
                          <a:effectLst/>
                        </a:rPr>
                        <a:t> </a:t>
                      </a:r>
                      <a:r>
                        <a:rPr lang="en-GB" sz="1200" dirty="0" err="1">
                          <a:effectLst/>
                        </a:rPr>
                        <a:t>определяне</a:t>
                      </a:r>
                      <a:r>
                        <a:rPr lang="en-GB" sz="1200" dirty="0">
                          <a:effectLst/>
                        </a:rPr>
                        <a:t> </a:t>
                      </a:r>
                      <a:r>
                        <a:rPr lang="en-GB" sz="1200" dirty="0" err="1">
                          <a:effectLst/>
                        </a:rPr>
                        <a:t>на</a:t>
                      </a:r>
                      <a:r>
                        <a:rPr lang="en-GB" sz="1200" dirty="0">
                          <a:effectLst/>
                        </a:rPr>
                        <a:t> </a:t>
                      </a:r>
                      <a:r>
                        <a:rPr lang="en-GB" sz="1200" dirty="0" err="1">
                          <a:effectLst/>
                        </a:rPr>
                        <a:t>бъдещите</a:t>
                      </a:r>
                      <a:r>
                        <a:rPr lang="en-GB" sz="1200" dirty="0">
                          <a:effectLst/>
                        </a:rPr>
                        <a:t> </a:t>
                      </a:r>
                      <a:r>
                        <a:rPr lang="en-GB" sz="1200" dirty="0" err="1">
                          <a:effectLst/>
                        </a:rPr>
                        <a:t>инвестиционни</a:t>
                      </a:r>
                      <a:r>
                        <a:rPr lang="en-GB" sz="1200" dirty="0">
                          <a:effectLst/>
                        </a:rPr>
                        <a:t> </a:t>
                      </a:r>
                      <a:r>
                        <a:rPr lang="bg-BG" sz="1200" dirty="0">
                          <a:effectLst/>
                        </a:rPr>
                        <a:t>равнища</a:t>
                      </a:r>
                      <a:r>
                        <a:rPr lang="en-GB" sz="1200" dirty="0">
                          <a:effectLst/>
                        </a:rPr>
                        <a:t>, </a:t>
                      </a:r>
                      <a:r>
                        <a:rPr lang="en-GB" sz="1200" dirty="0" err="1">
                          <a:effectLst/>
                        </a:rPr>
                        <a:t>нито</a:t>
                      </a:r>
                      <a:r>
                        <a:rPr lang="en-GB" sz="1200" dirty="0">
                          <a:effectLst/>
                        </a:rPr>
                        <a:t> </a:t>
                      </a:r>
                      <a:r>
                        <a:rPr lang="bg-BG" sz="1200" dirty="0">
                          <a:effectLst/>
                        </a:rPr>
                        <a:t>индикация за продължаването на </a:t>
                      </a:r>
                      <a:r>
                        <a:rPr lang="en-GB" sz="1200" dirty="0" err="1">
                          <a:effectLst/>
                        </a:rPr>
                        <a:t>различ</a:t>
                      </a:r>
                      <a:r>
                        <a:rPr lang="bg-BG" sz="1200" dirty="0" err="1">
                          <a:effectLst/>
                        </a:rPr>
                        <a:t>ните</a:t>
                      </a:r>
                      <a:r>
                        <a:rPr lang="bg-BG" sz="1200" dirty="0">
                          <a:effectLst/>
                        </a:rPr>
                        <a:t> </a:t>
                      </a:r>
                      <a:r>
                        <a:rPr lang="en-GB" sz="1200" dirty="0" err="1">
                          <a:effectLst/>
                        </a:rPr>
                        <a:t>инициативи</a:t>
                      </a:r>
                      <a:r>
                        <a:rPr lang="bg-BG" sz="1200" dirty="0">
                          <a:effectLst/>
                        </a:rPr>
                        <a:t> във времето</a:t>
                      </a:r>
                      <a:r>
                        <a:rPr lang="en-GB" sz="1200" dirty="0">
                          <a:effectLst/>
                        </a:rPr>
                        <a:t>. </a:t>
                      </a:r>
                      <a:r>
                        <a:rPr lang="bg-BG" sz="1200" dirty="0">
                          <a:effectLst/>
                        </a:rPr>
                        <a:t>Т</a:t>
                      </a:r>
                      <a:r>
                        <a:rPr lang="en-GB" sz="1200" dirty="0" err="1">
                          <a:effectLst/>
                        </a:rPr>
                        <a:t>ези</a:t>
                      </a:r>
                      <a:r>
                        <a:rPr lang="en-GB" sz="1200" dirty="0">
                          <a:effectLst/>
                        </a:rPr>
                        <a:t> </a:t>
                      </a:r>
                      <a:r>
                        <a:rPr lang="en-GB" sz="1200" dirty="0" err="1">
                          <a:effectLst/>
                        </a:rPr>
                        <a:t>мерки</a:t>
                      </a:r>
                      <a:r>
                        <a:rPr lang="bg-BG" sz="1200" dirty="0">
                          <a:effectLst/>
                        </a:rPr>
                        <a:t> са</a:t>
                      </a:r>
                      <a:r>
                        <a:rPr lang="en-GB" sz="1200" dirty="0">
                          <a:effectLst/>
                        </a:rPr>
                        <a:t> </a:t>
                      </a:r>
                      <a:r>
                        <a:rPr lang="en-GB" sz="1200" dirty="0" err="1">
                          <a:effectLst/>
                        </a:rPr>
                        <a:t>фокусирани</a:t>
                      </a:r>
                      <a:r>
                        <a:rPr lang="en-GB" sz="1200" dirty="0">
                          <a:effectLst/>
                        </a:rPr>
                        <a:t> </a:t>
                      </a:r>
                      <a:r>
                        <a:rPr lang="en-GB" sz="1200" dirty="0" err="1">
                          <a:effectLst/>
                        </a:rPr>
                        <a:t>върху</a:t>
                      </a:r>
                      <a:r>
                        <a:rPr lang="en-GB" sz="1200" dirty="0">
                          <a:effectLst/>
                        </a:rPr>
                        <a:t> </a:t>
                      </a:r>
                      <a:r>
                        <a:rPr lang="bg-BG" sz="1200" dirty="0">
                          <a:effectLst/>
                        </a:rPr>
                        <a:t>различни сектори</a:t>
                      </a:r>
                      <a:r>
                        <a:rPr lang="en-GB" sz="1200" dirty="0">
                          <a:effectLst/>
                        </a:rPr>
                        <a:t> (</a:t>
                      </a:r>
                      <a:r>
                        <a:rPr lang="en-GB" sz="1200" dirty="0" err="1">
                          <a:effectLst/>
                        </a:rPr>
                        <a:t>например</a:t>
                      </a:r>
                      <a:r>
                        <a:rPr lang="en-GB" sz="1200" dirty="0">
                          <a:effectLst/>
                        </a:rPr>
                        <a:t> </a:t>
                      </a:r>
                      <a:r>
                        <a:rPr lang="en-GB" sz="1200" dirty="0" err="1">
                          <a:effectLst/>
                        </a:rPr>
                        <a:t>промишленост</a:t>
                      </a:r>
                      <a:r>
                        <a:rPr lang="en-GB" sz="1200" dirty="0">
                          <a:effectLst/>
                        </a:rPr>
                        <a:t>, </a:t>
                      </a:r>
                      <a:r>
                        <a:rPr lang="en-GB" sz="1200" dirty="0" err="1">
                          <a:effectLst/>
                        </a:rPr>
                        <a:t>транспорт</a:t>
                      </a:r>
                      <a:r>
                        <a:rPr lang="en-GB" sz="1200" dirty="0">
                          <a:effectLst/>
                        </a:rPr>
                        <a:t>, </a:t>
                      </a:r>
                      <a:r>
                        <a:rPr lang="en-GB" sz="1200" dirty="0" err="1">
                          <a:effectLst/>
                        </a:rPr>
                        <a:t>преносна</a:t>
                      </a:r>
                      <a:r>
                        <a:rPr lang="en-GB" sz="1200" dirty="0">
                          <a:effectLst/>
                        </a:rPr>
                        <a:t> / </a:t>
                      </a:r>
                      <a:r>
                        <a:rPr lang="en-GB" sz="1200" dirty="0" err="1">
                          <a:effectLst/>
                        </a:rPr>
                        <a:t>разпределителна</a:t>
                      </a:r>
                      <a:r>
                        <a:rPr lang="bg-BG" sz="1200" dirty="0">
                          <a:effectLst/>
                        </a:rPr>
                        <a:t> мрежа</a:t>
                      </a:r>
                      <a:r>
                        <a:rPr lang="en-GB" sz="1200" dirty="0">
                          <a:effectLst/>
                        </a:rPr>
                        <a:t>, ВЕИ, </a:t>
                      </a:r>
                      <a:r>
                        <a:rPr lang="en-GB" sz="1200" dirty="0" err="1">
                          <a:effectLst/>
                        </a:rPr>
                        <a:t>топлофикаци</a:t>
                      </a:r>
                      <a:r>
                        <a:rPr lang="bg-BG" sz="1200" dirty="0" err="1">
                          <a:effectLst/>
                        </a:rPr>
                        <a:t>онни</a:t>
                      </a:r>
                      <a:r>
                        <a:rPr lang="bg-BG" sz="1200" dirty="0">
                          <a:effectLst/>
                        </a:rPr>
                        <a:t> дружества, </a:t>
                      </a:r>
                      <a:r>
                        <a:rPr lang="en-GB" sz="1200" dirty="0" err="1">
                          <a:effectLst/>
                        </a:rPr>
                        <a:t>обществен</a:t>
                      </a:r>
                      <a:r>
                        <a:rPr lang="bg-BG" sz="1200" dirty="0">
                          <a:effectLst/>
                        </a:rPr>
                        <a:t>о</a:t>
                      </a:r>
                      <a:r>
                        <a:rPr lang="en-GB" sz="1200" dirty="0">
                          <a:effectLst/>
                        </a:rPr>
                        <a:t> </a:t>
                      </a:r>
                      <a:r>
                        <a:rPr lang="en-GB" sz="1200" dirty="0" err="1">
                          <a:effectLst/>
                        </a:rPr>
                        <a:t>освет</a:t>
                      </a:r>
                      <a:r>
                        <a:rPr lang="bg-BG" sz="1200" dirty="0" err="1">
                          <a:effectLst/>
                        </a:rPr>
                        <a:t>ление</a:t>
                      </a:r>
                      <a:r>
                        <a:rPr lang="bg-BG" sz="1200" dirty="0">
                          <a:effectLst/>
                        </a:rPr>
                        <a:t> </a:t>
                      </a:r>
                      <a:r>
                        <a:rPr lang="en-GB" sz="1200" dirty="0">
                          <a:effectLst/>
                        </a:rPr>
                        <a:t>и </a:t>
                      </a:r>
                      <a:r>
                        <a:rPr lang="bg-BG" sz="1200" dirty="0" err="1">
                          <a:effectLst/>
                        </a:rPr>
                        <a:t>др</a:t>
                      </a:r>
                      <a:r>
                        <a:rPr lang="en-GB" sz="1200" dirty="0">
                          <a:effectLst/>
                        </a:rPr>
                        <a:t>.), </a:t>
                      </a:r>
                      <a:r>
                        <a:rPr lang="bg-BG" sz="1200" dirty="0">
                          <a:effectLst/>
                        </a:rPr>
                        <a:t>и </a:t>
                      </a:r>
                      <a:r>
                        <a:rPr lang="en-GB" sz="1200" dirty="0" err="1">
                          <a:effectLst/>
                        </a:rPr>
                        <a:t>следва</a:t>
                      </a:r>
                      <a:r>
                        <a:rPr lang="en-GB" sz="1200" dirty="0">
                          <a:effectLst/>
                        </a:rPr>
                        <a:t> </a:t>
                      </a:r>
                      <a:r>
                        <a:rPr lang="en-GB" sz="1200" dirty="0" err="1">
                          <a:effectLst/>
                        </a:rPr>
                        <a:t>да</a:t>
                      </a:r>
                      <a:r>
                        <a:rPr lang="en-GB" sz="1200" dirty="0">
                          <a:effectLst/>
                        </a:rPr>
                        <a:t> </a:t>
                      </a:r>
                      <a:r>
                        <a:rPr lang="en-GB" sz="1200" dirty="0" err="1">
                          <a:effectLst/>
                        </a:rPr>
                        <a:t>бъдат</a:t>
                      </a:r>
                      <a:r>
                        <a:rPr lang="en-GB" sz="1200" dirty="0">
                          <a:effectLst/>
                        </a:rPr>
                        <a:t> </a:t>
                      </a:r>
                      <a:r>
                        <a:rPr lang="en-GB" sz="1200" dirty="0" err="1">
                          <a:effectLst/>
                        </a:rPr>
                        <a:t>определени</a:t>
                      </a:r>
                      <a:r>
                        <a:rPr lang="en-GB" sz="1200" dirty="0">
                          <a:effectLst/>
                        </a:rPr>
                        <a:t> </a:t>
                      </a:r>
                      <a:r>
                        <a:rPr lang="en-GB" sz="1200" dirty="0" err="1">
                          <a:effectLst/>
                        </a:rPr>
                        <a:t>резултати</a:t>
                      </a:r>
                      <a:r>
                        <a:rPr lang="en-GB" sz="1200" dirty="0">
                          <a:effectLst/>
                        </a:rPr>
                        <a:t>, </a:t>
                      </a:r>
                      <a:r>
                        <a:rPr lang="en-GB" sz="1200" dirty="0" err="1">
                          <a:effectLst/>
                        </a:rPr>
                        <a:t>постигнати</a:t>
                      </a:r>
                      <a:r>
                        <a:rPr lang="en-GB" sz="1200" dirty="0">
                          <a:effectLst/>
                        </a:rPr>
                        <a:t> в </a:t>
                      </a:r>
                      <a:r>
                        <a:rPr lang="en-GB" sz="1200" dirty="0" err="1">
                          <a:effectLst/>
                        </a:rPr>
                        <a:t>сектора</a:t>
                      </a:r>
                      <a:r>
                        <a:rPr lang="en-GB" sz="1200" dirty="0">
                          <a:effectLst/>
                        </a:rPr>
                        <a:t> </a:t>
                      </a:r>
                      <a:r>
                        <a:rPr lang="en-GB" sz="1200" dirty="0" err="1">
                          <a:effectLst/>
                        </a:rPr>
                        <a:t>на</a:t>
                      </a:r>
                      <a:r>
                        <a:rPr lang="en-GB" sz="1200" dirty="0">
                          <a:effectLst/>
                        </a:rPr>
                        <a:t> </a:t>
                      </a:r>
                      <a:r>
                        <a:rPr lang="en-GB" sz="1200" dirty="0" err="1">
                          <a:effectLst/>
                        </a:rPr>
                        <a:t>строителството</a:t>
                      </a:r>
                      <a:r>
                        <a:rPr lang="en-GB" sz="1200" dirty="0">
                          <a:effectLst/>
                        </a:rPr>
                        <a:t>.</a:t>
                      </a:r>
                      <a:endParaRPr lang="en-GB" sz="1200" dirty="0">
                        <a:effectLst/>
                        <a:latin typeface="Calibri"/>
                        <a:ea typeface="Calibri"/>
                        <a:cs typeface="Times New Roman"/>
                      </a:endParaRPr>
                    </a:p>
                  </a:txBody>
                  <a:tcPr marL="64401" marR="64401" marT="0" marB="0"/>
                </a:tc>
                <a:tc>
                  <a:txBody>
                    <a:bodyPr/>
                    <a:lstStyle/>
                    <a:p>
                      <a:pPr>
                        <a:lnSpc>
                          <a:spcPct val="115000"/>
                        </a:lnSpc>
                        <a:spcAft>
                          <a:spcPts val="0"/>
                        </a:spcAft>
                      </a:pPr>
                      <a:r>
                        <a:rPr lang="bg-BG" sz="1200">
                          <a:effectLst/>
                        </a:rPr>
                        <a:t>2</a:t>
                      </a:r>
                      <a:endParaRPr lang="en-GB" sz="1200">
                        <a:effectLst/>
                        <a:latin typeface="Calibri"/>
                        <a:ea typeface="Calibri"/>
                        <a:cs typeface="Times New Roman"/>
                      </a:endParaRPr>
                    </a:p>
                  </a:txBody>
                  <a:tcPr marL="64401" marR="64401" marT="0" marB="0"/>
                </a:tc>
              </a:tr>
              <a:tr h="875698">
                <a:tc>
                  <a:txBody>
                    <a:bodyPr/>
                    <a:lstStyle/>
                    <a:p>
                      <a:pPr>
                        <a:lnSpc>
                          <a:spcPct val="115000"/>
                        </a:lnSpc>
                        <a:spcAft>
                          <a:spcPts val="0"/>
                        </a:spcAft>
                      </a:pPr>
                      <a:r>
                        <a:rPr lang="bg-BG" sz="1200">
                          <a:effectLst/>
                        </a:rPr>
                        <a:t>Чл. 4д: Оценка на енергийните спестявания и по-широките ползи</a:t>
                      </a:r>
                      <a:endParaRPr lang="en-GB" sz="1200">
                        <a:effectLst/>
                        <a:latin typeface="Calibri"/>
                        <a:ea typeface="Calibri"/>
                        <a:cs typeface="Times New Roman"/>
                      </a:endParaRPr>
                    </a:p>
                  </a:txBody>
                  <a:tcPr marL="64401" marR="64401" marT="0" marB="0"/>
                </a:tc>
                <a:tc>
                  <a:txBody>
                    <a:bodyPr/>
                    <a:lstStyle/>
                    <a:p>
                      <a:pPr>
                        <a:lnSpc>
                          <a:spcPct val="115000"/>
                        </a:lnSpc>
                        <a:spcAft>
                          <a:spcPts val="0"/>
                        </a:spcAft>
                      </a:pPr>
                      <a:r>
                        <a:rPr lang="bg-BG" sz="1200" dirty="0">
                          <a:effectLst/>
                        </a:rPr>
                        <a:t>Липсва</a:t>
                      </a:r>
                      <a:endParaRPr lang="en-GB" sz="1200" dirty="0">
                        <a:effectLst/>
                        <a:latin typeface="Calibri"/>
                        <a:ea typeface="Calibri"/>
                        <a:cs typeface="Times New Roman"/>
                      </a:endParaRPr>
                    </a:p>
                  </a:txBody>
                  <a:tcPr marL="64401" marR="64401" marT="0" marB="0"/>
                </a:tc>
                <a:tc>
                  <a:txBody>
                    <a:bodyPr/>
                    <a:lstStyle/>
                    <a:p>
                      <a:pPr>
                        <a:lnSpc>
                          <a:spcPct val="115000"/>
                        </a:lnSpc>
                        <a:spcAft>
                          <a:spcPts val="0"/>
                        </a:spcAft>
                      </a:pPr>
                      <a:r>
                        <a:rPr lang="bg-BG" sz="1200" dirty="0">
                          <a:solidFill>
                            <a:srgbClr val="FF0000"/>
                          </a:solidFill>
                          <a:effectLst/>
                        </a:rPr>
                        <a:t>Няма информация относно ползите от осъществяването на стратегията</a:t>
                      </a:r>
                      <a:r>
                        <a:rPr lang="bg-BG" sz="1200" dirty="0">
                          <a:effectLst/>
                        </a:rPr>
                        <a:t>. </a:t>
                      </a:r>
                      <a:endParaRPr lang="en-GB" sz="1200" dirty="0">
                        <a:effectLst/>
                        <a:latin typeface="Calibri"/>
                        <a:ea typeface="Calibri"/>
                        <a:cs typeface="Times New Roman"/>
                      </a:endParaRPr>
                    </a:p>
                  </a:txBody>
                  <a:tcPr marL="64401" marR="64401" marT="0" marB="0"/>
                </a:tc>
                <a:tc>
                  <a:txBody>
                    <a:bodyPr/>
                    <a:lstStyle/>
                    <a:p>
                      <a:pPr>
                        <a:lnSpc>
                          <a:spcPct val="115000"/>
                        </a:lnSpc>
                        <a:spcAft>
                          <a:spcPts val="0"/>
                        </a:spcAft>
                      </a:pPr>
                      <a:r>
                        <a:rPr lang="bg-BG" sz="1200" dirty="0">
                          <a:effectLst/>
                        </a:rPr>
                        <a:t>0</a:t>
                      </a:r>
                      <a:endParaRPr lang="en-GB" sz="1200" dirty="0">
                        <a:effectLst/>
                        <a:latin typeface="Calibri"/>
                        <a:ea typeface="Calibri"/>
                        <a:cs typeface="Times New Roman"/>
                      </a:endParaRPr>
                    </a:p>
                  </a:txBody>
                  <a:tcPr marL="64401" marR="64401" marT="0" marB="0"/>
                </a:tc>
              </a:tr>
            </a:tbl>
          </a:graphicData>
        </a:graphic>
      </p:graphicFrame>
      <p:sp>
        <p:nvSpPr>
          <p:cNvPr id="2" name="TextBox 1"/>
          <p:cNvSpPr txBox="1"/>
          <p:nvPr/>
        </p:nvSpPr>
        <p:spPr>
          <a:xfrm>
            <a:off x="1691680" y="116632"/>
            <a:ext cx="1440160" cy="830997"/>
          </a:xfrm>
          <a:prstGeom prst="rect">
            <a:avLst/>
          </a:prstGeom>
          <a:noFill/>
        </p:spPr>
        <p:txBody>
          <a:bodyPr wrap="square" rtlCol="0">
            <a:spAutoFit/>
          </a:bodyPr>
          <a:lstStyle/>
          <a:p>
            <a:r>
              <a:rPr lang="bg-BG" sz="1200" dirty="0" smtClean="0">
                <a:solidFill>
                  <a:srgbClr val="FF0000"/>
                </a:solidFill>
              </a:rPr>
              <a:t>Това може да се пропусне, ако се покажате предишният слайд</a:t>
            </a:r>
            <a:endParaRPr lang="en-US" sz="1200" dirty="0">
              <a:solidFill>
                <a:srgbClr val="FF0000"/>
              </a:solidFill>
            </a:endParaRPr>
          </a:p>
        </p:txBody>
      </p:sp>
    </p:spTree>
    <p:extLst>
      <p:ext uri="{BB962C8B-B14F-4D97-AF65-F5344CB8AC3E}">
        <p14:creationId xmlns:p14="http://schemas.microsoft.com/office/powerpoint/2010/main" val="515098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11761" y="308191"/>
            <a:ext cx="4536503"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ИЗСЛЕДВАНЕ НА </a:t>
            </a:r>
            <a:r>
              <a:rPr lang="en-US"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JRC </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sp>
        <p:nvSpPr>
          <p:cNvPr id="4" name="AutoShape 9" descr="Image result for technical university vien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11" descr="Image result for technical university vien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3" descr="Image result for technical university vien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ext Placeholder 2"/>
          <p:cNvSpPr>
            <a:spLocks noGrp="1"/>
          </p:cNvSpPr>
          <p:nvPr>
            <p:ph type="body" sz="quarter" idx="11"/>
          </p:nvPr>
        </p:nvSpPr>
        <p:spPr/>
        <p:txBody>
          <a:bodyPr/>
          <a:lstStyle/>
          <a:p>
            <a:endParaRPr lang="en-GB"/>
          </a:p>
        </p:txBody>
      </p:sp>
      <p:sp>
        <p:nvSpPr>
          <p:cNvPr id="9" name="Text Placeholder 8"/>
          <p:cNvSpPr>
            <a:spLocks noGrp="1"/>
          </p:cNvSpPr>
          <p:nvPr>
            <p:ph type="body" sz="quarter" idx="12"/>
          </p:nvPr>
        </p:nvSpPr>
        <p:spPr/>
        <p:txBody>
          <a:bodyPr/>
          <a:lstStyle/>
          <a:p>
            <a:endParaRPr lang="en-GB"/>
          </a:p>
        </p:txBody>
      </p:sp>
      <p:graphicFrame>
        <p:nvGraphicFramePr>
          <p:cNvPr id="2" name="Table 1"/>
          <p:cNvGraphicFramePr>
            <a:graphicFrameLocks noGrp="1"/>
          </p:cNvGraphicFramePr>
          <p:nvPr>
            <p:extLst>
              <p:ext uri="{D42A27DB-BD31-4B8C-83A1-F6EECF244321}">
                <p14:modId xmlns:p14="http://schemas.microsoft.com/office/powerpoint/2010/main" val="1082079046"/>
              </p:ext>
            </p:extLst>
          </p:nvPr>
        </p:nvGraphicFramePr>
        <p:xfrm>
          <a:off x="0" y="1052737"/>
          <a:ext cx="9144000" cy="5560352"/>
        </p:xfrm>
        <a:graphic>
          <a:graphicData uri="http://schemas.openxmlformats.org/drawingml/2006/table">
            <a:tbl>
              <a:tblPr firstRow="1" firstCol="1" bandRow="1">
                <a:tableStyleId>{5C22544A-7EE6-4342-B048-85BDC9FD1C3A}</a:tableStyleId>
              </a:tblPr>
              <a:tblGrid>
                <a:gridCol w="1403648"/>
                <a:gridCol w="7740352"/>
              </a:tblGrid>
              <a:tr h="1795193">
                <a:tc>
                  <a:txBody>
                    <a:bodyPr/>
                    <a:lstStyle/>
                    <a:p>
                      <a:pPr>
                        <a:lnSpc>
                          <a:spcPct val="115000"/>
                        </a:lnSpc>
                        <a:spcAft>
                          <a:spcPts val="0"/>
                        </a:spcAft>
                      </a:pPr>
                      <a:r>
                        <a:rPr lang="bg-BG" sz="1400" dirty="0">
                          <a:effectLst/>
                        </a:rPr>
                        <a:t>Обобщение</a:t>
                      </a:r>
                      <a:endParaRPr lang="en-GB" sz="1400" dirty="0">
                        <a:effectLst/>
                        <a:latin typeface="Calibri"/>
                        <a:ea typeface="Calibri"/>
                        <a:cs typeface="Times New Roman"/>
                      </a:endParaRPr>
                    </a:p>
                  </a:txBody>
                  <a:tcPr marL="68580" marR="68580" marT="0" marB="0"/>
                </a:tc>
                <a:tc>
                  <a:txBody>
                    <a:bodyPr/>
                    <a:lstStyle/>
                    <a:p>
                      <a:pPr>
                        <a:lnSpc>
                          <a:spcPct val="115000"/>
                        </a:lnSpc>
                        <a:spcAft>
                          <a:spcPts val="0"/>
                        </a:spcAft>
                      </a:pPr>
                      <a:r>
                        <a:rPr lang="bg-BG" sz="1400" dirty="0">
                          <a:solidFill>
                            <a:srgbClr val="FF0000"/>
                          </a:solidFill>
                          <a:effectLst/>
                        </a:rPr>
                        <a:t>Българската стратегия е погрешна и не предоставя ясна далновидна перспектива</a:t>
                      </a:r>
                      <a:r>
                        <a:rPr lang="bg-BG" sz="1400" dirty="0">
                          <a:effectLst/>
                        </a:rPr>
                        <a:t>. Вече </a:t>
                      </a:r>
                      <a:r>
                        <a:rPr lang="bg-BG" sz="1400" dirty="0" smtClean="0">
                          <a:effectLst/>
                        </a:rPr>
                        <a:t>постигнатите </a:t>
                      </a:r>
                      <a:r>
                        <a:rPr lang="bg-BG" sz="1400" dirty="0">
                          <a:effectLst/>
                        </a:rPr>
                        <a:t>резултати при обновяването на съществуващия сграден фонд не са ясно </a:t>
                      </a:r>
                      <a:r>
                        <a:rPr lang="en-US" sz="1400" dirty="0" smtClean="0">
                          <a:effectLst/>
                        </a:rPr>
                        <a:t>o</a:t>
                      </a:r>
                      <a:r>
                        <a:rPr lang="bg-BG" sz="1400" dirty="0" smtClean="0">
                          <a:effectLst/>
                        </a:rPr>
                        <a:t>писани </a:t>
                      </a:r>
                      <a:r>
                        <a:rPr lang="bg-BG" sz="1400" dirty="0">
                          <a:effectLst/>
                        </a:rPr>
                        <a:t>и бъдещите цели не са определени. Поради тези основни причини тя не е напълно съвместима с чл. 4 на ДЕЕ.</a:t>
                      </a:r>
                      <a:endParaRPr lang="en-GB" sz="1400" dirty="0">
                        <a:effectLst/>
                      </a:endParaRPr>
                    </a:p>
                    <a:p>
                      <a:pPr>
                        <a:lnSpc>
                          <a:spcPct val="115000"/>
                        </a:lnSpc>
                        <a:spcAft>
                          <a:spcPts val="0"/>
                        </a:spcAft>
                      </a:pPr>
                      <a:r>
                        <a:rPr lang="bg-BG" sz="1400" dirty="0">
                          <a:effectLst/>
                        </a:rPr>
                        <a:t>Заедно с това, методологията за изчисление на оптималните разходи (рентабилността), както и състоянието на техническите регламенти, са предадени в резюме, но техните последици за стратегията за обновяване не са ясно описани.</a:t>
                      </a:r>
                      <a:endParaRPr lang="en-GB" sz="1400" dirty="0">
                        <a:effectLst/>
                        <a:latin typeface="Calibri"/>
                        <a:ea typeface="Calibri"/>
                        <a:cs typeface="Times New Roman"/>
                      </a:endParaRPr>
                    </a:p>
                  </a:txBody>
                  <a:tcPr marL="68580" marR="68580" marT="0" marB="0"/>
                </a:tc>
              </a:tr>
              <a:tr h="272869">
                <a:tc>
                  <a:txBody>
                    <a:bodyPr/>
                    <a:lstStyle/>
                    <a:p>
                      <a:pPr>
                        <a:lnSpc>
                          <a:spcPct val="115000"/>
                        </a:lnSpc>
                        <a:spcAft>
                          <a:spcPts val="0"/>
                        </a:spcAft>
                      </a:pPr>
                      <a:r>
                        <a:rPr lang="bg-BG" sz="1400">
                          <a:effectLst/>
                        </a:rPr>
                        <a:t>Детайлност</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bg-BG" sz="1400">
                          <a:effectLst/>
                        </a:rPr>
                        <a:t>Нивото на детайлност е много ниско във всички части на българската стратегия.</a:t>
                      </a:r>
                      <a:endParaRPr lang="en-GB" sz="1400">
                        <a:effectLst/>
                        <a:latin typeface="Calibri"/>
                        <a:ea typeface="Calibri"/>
                        <a:cs typeface="Times New Roman"/>
                      </a:endParaRPr>
                    </a:p>
                  </a:txBody>
                  <a:tcPr marL="68580" marR="68580" marT="0" marB="0"/>
                </a:tc>
              </a:tr>
              <a:tr h="272869">
                <a:tc>
                  <a:txBody>
                    <a:bodyPr/>
                    <a:lstStyle/>
                    <a:p>
                      <a:pPr>
                        <a:lnSpc>
                          <a:spcPct val="115000"/>
                        </a:lnSpc>
                        <a:spcAft>
                          <a:spcPts val="0"/>
                        </a:spcAft>
                      </a:pPr>
                      <a:r>
                        <a:rPr lang="bg-BG" sz="1400">
                          <a:effectLst/>
                        </a:rPr>
                        <a:t>Амбиция</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bg-BG" sz="1400" dirty="0">
                          <a:solidFill>
                            <a:srgbClr val="FF0000"/>
                          </a:solidFill>
                          <a:effectLst/>
                        </a:rPr>
                        <a:t>Общата амбицията на стратегията изглежда </a:t>
                      </a:r>
                      <a:r>
                        <a:rPr lang="bg-BG" sz="1400" dirty="0" smtClean="0">
                          <a:solidFill>
                            <a:srgbClr val="FF0000"/>
                          </a:solidFill>
                          <a:effectLst/>
                        </a:rPr>
                        <a:t>слаба.</a:t>
                      </a:r>
                      <a:endParaRPr lang="en-GB" sz="1400" dirty="0">
                        <a:solidFill>
                          <a:srgbClr val="FF0000"/>
                        </a:solidFill>
                        <a:effectLst/>
                        <a:latin typeface="Calibri"/>
                        <a:ea typeface="Calibri"/>
                        <a:cs typeface="Times New Roman"/>
                      </a:endParaRPr>
                    </a:p>
                  </a:txBody>
                  <a:tcPr marL="68580" marR="68580" marT="0" marB="0"/>
                </a:tc>
              </a:tr>
              <a:tr h="545738">
                <a:tc>
                  <a:txBody>
                    <a:bodyPr/>
                    <a:lstStyle/>
                    <a:p>
                      <a:pPr>
                        <a:lnSpc>
                          <a:spcPct val="115000"/>
                        </a:lnSpc>
                        <a:spcAft>
                          <a:spcPts val="0"/>
                        </a:spcAft>
                      </a:pPr>
                      <a:r>
                        <a:rPr lang="bg-BG" sz="1400">
                          <a:effectLst/>
                        </a:rPr>
                        <a:t>Уместност</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bg-BG" sz="1400" dirty="0">
                          <a:solidFill>
                            <a:srgbClr val="FF0000"/>
                          </a:solidFill>
                          <a:effectLst/>
                        </a:rPr>
                        <a:t>Реализираните мерки могат да имат положителен ефект върху сградния фонд, но основана на доказателства оценка на очакваните икономии на енергия не е предвидена.</a:t>
                      </a:r>
                      <a:endParaRPr lang="en-GB" sz="1400" dirty="0">
                        <a:solidFill>
                          <a:srgbClr val="FF0000"/>
                        </a:solidFill>
                        <a:effectLst/>
                        <a:latin typeface="Calibri"/>
                        <a:ea typeface="Calibri"/>
                        <a:cs typeface="Times New Roman"/>
                      </a:endParaRPr>
                    </a:p>
                  </a:txBody>
                  <a:tcPr marL="68580" marR="68580" marT="0" marB="0"/>
                </a:tc>
              </a:tr>
              <a:tr h="272869">
                <a:tc>
                  <a:txBody>
                    <a:bodyPr/>
                    <a:lstStyle/>
                    <a:p>
                      <a:pPr>
                        <a:lnSpc>
                          <a:spcPct val="115000"/>
                        </a:lnSpc>
                        <a:spcAft>
                          <a:spcPts val="0"/>
                        </a:spcAft>
                      </a:pPr>
                      <a:r>
                        <a:rPr lang="bg-BG" sz="1400">
                          <a:effectLst/>
                        </a:rPr>
                        <a:t>Всеобхватност</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bg-BG" sz="1400" dirty="0">
                          <a:solidFill>
                            <a:srgbClr val="FF0000"/>
                          </a:solidFill>
                          <a:effectLst/>
                        </a:rPr>
                        <a:t>Трябва да се предприемат допълнителни усилия за обновяването на сградната обвивка.</a:t>
                      </a:r>
                      <a:endParaRPr lang="en-GB" sz="1400" dirty="0">
                        <a:solidFill>
                          <a:srgbClr val="FF0000"/>
                        </a:solidFill>
                        <a:effectLst/>
                        <a:latin typeface="Calibri"/>
                        <a:ea typeface="Calibri"/>
                        <a:cs typeface="Times New Roman"/>
                      </a:endParaRPr>
                    </a:p>
                  </a:txBody>
                  <a:tcPr marL="68580" marR="68580" marT="0" marB="0"/>
                </a:tc>
              </a:tr>
              <a:tr h="272869">
                <a:tc>
                  <a:txBody>
                    <a:bodyPr/>
                    <a:lstStyle/>
                    <a:p>
                      <a:pPr>
                        <a:lnSpc>
                          <a:spcPct val="115000"/>
                        </a:lnSpc>
                        <a:spcAft>
                          <a:spcPts val="0"/>
                        </a:spcAft>
                      </a:pPr>
                      <a:r>
                        <a:rPr lang="bg-BG" sz="1400">
                          <a:effectLst/>
                        </a:rPr>
                        <a:t>Силни страни</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bg-BG" sz="1400" dirty="0">
                          <a:effectLst/>
                        </a:rPr>
                        <a:t>Проектът "Енергийно обновяване на българските домове" (но трябва да се опише по-добре)</a:t>
                      </a:r>
                      <a:endParaRPr lang="en-GB" sz="1400" dirty="0">
                        <a:effectLst/>
                        <a:latin typeface="Calibri"/>
                        <a:ea typeface="Calibri"/>
                        <a:cs typeface="Times New Roman"/>
                      </a:endParaRPr>
                    </a:p>
                  </a:txBody>
                  <a:tcPr marL="68580" marR="68580" marT="0" marB="0"/>
                </a:tc>
              </a:tr>
              <a:tr h="545738">
                <a:tc>
                  <a:txBody>
                    <a:bodyPr/>
                    <a:lstStyle/>
                    <a:p>
                      <a:pPr>
                        <a:lnSpc>
                          <a:spcPct val="115000"/>
                        </a:lnSpc>
                        <a:spcAft>
                          <a:spcPts val="0"/>
                        </a:spcAft>
                      </a:pPr>
                      <a:r>
                        <a:rPr lang="bg-BG" sz="1400">
                          <a:effectLst/>
                        </a:rPr>
                        <a:t>Слаби страни</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bg-BG" sz="1400" dirty="0">
                          <a:effectLst/>
                        </a:rPr>
                        <a:t>Липса на цялостна далновидна перспектива; </a:t>
                      </a:r>
                      <a:r>
                        <a:rPr lang="bg-BG" sz="1400" dirty="0">
                          <a:solidFill>
                            <a:srgbClr val="FF0000"/>
                          </a:solidFill>
                          <a:effectLst/>
                        </a:rPr>
                        <a:t>целите не са определени</a:t>
                      </a:r>
                      <a:r>
                        <a:rPr lang="bg-BG" sz="1400" dirty="0">
                          <a:effectLst/>
                        </a:rPr>
                        <a:t>; недостатъчен анализ на бариерите; недостатъчни мерки, фокусирани върху сградната </a:t>
                      </a:r>
                      <a:r>
                        <a:rPr lang="bg-BG" sz="1400" dirty="0" smtClean="0">
                          <a:effectLst/>
                        </a:rPr>
                        <a:t>обвивка.</a:t>
                      </a:r>
                      <a:endParaRPr lang="en-GB" sz="1400" dirty="0">
                        <a:effectLst/>
                        <a:latin typeface="Calibri"/>
                        <a:ea typeface="Calibri"/>
                        <a:cs typeface="Times New Roman"/>
                      </a:endParaRPr>
                    </a:p>
                  </a:txBody>
                  <a:tcPr marL="68580" marR="68580" marT="0" marB="0"/>
                </a:tc>
              </a:tr>
              <a:tr h="474990">
                <a:tc>
                  <a:txBody>
                    <a:bodyPr/>
                    <a:lstStyle/>
                    <a:p>
                      <a:pPr>
                        <a:lnSpc>
                          <a:spcPct val="115000"/>
                        </a:lnSpc>
                        <a:spcAft>
                          <a:spcPts val="0"/>
                        </a:spcAft>
                      </a:pPr>
                      <a:r>
                        <a:rPr lang="bg-BG" sz="1400">
                          <a:effectLst/>
                        </a:rPr>
                        <a:t>Иновативен подход</a:t>
                      </a:r>
                      <a:endParaRPr lang="en-GB" sz="1400">
                        <a:effectLst/>
                        <a:latin typeface="Calibri"/>
                        <a:ea typeface="Calibri"/>
                        <a:cs typeface="Times New Roman"/>
                      </a:endParaRPr>
                    </a:p>
                  </a:txBody>
                  <a:tcPr marL="68580" marR="68580" marT="0" marB="0"/>
                </a:tc>
                <a:tc>
                  <a:txBody>
                    <a:bodyPr/>
                    <a:lstStyle/>
                    <a:p>
                      <a:pPr>
                        <a:lnSpc>
                          <a:spcPct val="115000"/>
                        </a:lnSpc>
                        <a:spcAft>
                          <a:spcPts val="0"/>
                        </a:spcAft>
                      </a:pPr>
                      <a:r>
                        <a:rPr lang="en-US" sz="1400" dirty="0" smtClean="0">
                          <a:effectLst/>
                        </a:rPr>
                        <a:t>N/A</a:t>
                      </a:r>
                      <a:endParaRPr lang="en-GB" sz="1400" dirty="0">
                        <a:effectLst/>
                        <a:latin typeface="Calibri"/>
                        <a:ea typeface="Calibri"/>
                        <a:cs typeface="Times New Roman"/>
                      </a:endParaRPr>
                    </a:p>
                  </a:txBody>
                  <a:tcPr marL="68580" marR="68580" marT="0" marB="0"/>
                </a:tc>
              </a:tr>
              <a:tr h="1091479">
                <a:tc>
                  <a:txBody>
                    <a:bodyPr/>
                    <a:lstStyle/>
                    <a:p>
                      <a:pPr>
                        <a:lnSpc>
                          <a:spcPct val="115000"/>
                        </a:lnSpc>
                        <a:spcAft>
                          <a:spcPts val="0"/>
                        </a:spcAft>
                      </a:pPr>
                      <a:r>
                        <a:rPr lang="bg-BG" sz="1400" dirty="0">
                          <a:solidFill>
                            <a:srgbClr val="FF0000"/>
                          </a:solidFill>
                          <a:effectLst/>
                        </a:rPr>
                        <a:t>Препоръки</a:t>
                      </a:r>
                      <a:endParaRPr lang="en-GB" sz="1400" dirty="0">
                        <a:solidFill>
                          <a:srgbClr val="FF0000"/>
                        </a:solidFill>
                        <a:effectLst/>
                        <a:latin typeface="Calibri"/>
                        <a:ea typeface="Calibri"/>
                        <a:cs typeface="Times New Roman"/>
                      </a:endParaRPr>
                    </a:p>
                  </a:txBody>
                  <a:tcPr marL="68580" marR="68580" marT="0" marB="0"/>
                </a:tc>
                <a:tc>
                  <a:txBody>
                    <a:bodyPr/>
                    <a:lstStyle/>
                    <a:p>
                      <a:pPr>
                        <a:lnSpc>
                          <a:spcPct val="115000"/>
                        </a:lnSpc>
                        <a:spcAft>
                          <a:spcPts val="0"/>
                        </a:spcAft>
                      </a:pPr>
                      <a:r>
                        <a:rPr lang="bg-BG" sz="1400" dirty="0">
                          <a:effectLst/>
                        </a:rPr>
                        <a:t>Всички елементи на стратегията трябва да бъдат по-подробни и трябва да бъдат включени основани на доказателства оценки на очакваните икономии на енергия. Добрите инициативи, които вече са предприети, следва да се засилят в областта на </a:t>
                      </a:r>
                      <a:r>
                        <a:rPr lang="bg-BG" sz="1400" dirty="0" err="1">
                          <a:effectLst/>
                        </a:rPr>
                        <a:t>сградните</a:t>
                      </a:r>
                      <a:r>
                        <a:rPr lang="bg-BG" sz="1400" dirty="0">
                          <a:effectLst/>
                        </a:rPr>
                        <a:t> обновявания, в рамките на една добре дефинирана рамка </a:t>
                      </a:r>
                      <a:r>
                        <a:rPr lang="en-US" sz="1400" dirty="0" smtClean="0">
                          <a:effectLst/>
                        </a:rPr>
                        <a:t> </a:t>
                      </a:r>
                      <a:r>
                        <a:rPr lang="bg-BG" sz="1400" dirty="0" smtClean="0">
                          <a:effectLst/>
                        </a:rPr>
                        <a:t>(</a:t>
                      </a:r>
                      <a:r>
                        <a:rPr lang="bg-BG" sz="1400" dirty="0">
                          <a:effectLst/>
                        </a:rPr>
                        <a:t>контекст, бариери, цели, налични ресурси, рискове и т.н</a:t>
                      </a:r>
                      <a:r>
                        <a:rPr lang="bg-BG" sz="1400" dirty="0" smtClean="0">
                          <a:effectLst/>
                        </a:rPr>
                        <a:t>.).</a:t>
                      </a:r>
                      <a:endParaRPr lang="en-GB" sz="1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9912142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11761" y="308191"/>
            <a:ext cx="4536503" cy="626043"/>
          </a:xfrm>
          <a:prstGeom prst="rect">
            <a:avLst/>
          </a:prstGeom>
          <a:ln>
            <a:solidFill>
              <a:schemeClr val="bg1"/>
            </a:solidFill>
          </a:ln>
        </p:spPr>
        <p:txBody>
          <a:bodyPr/>
          <a:lstStyle>
            <a:lvl1pPr algn="l" defTabSz="457200" rtl="0" eaLnBrk="1" latinLnBrk="0" hangingPunct="1">
              <a:spcBef>
                <a:spcPct val="0"/>
              </a:spcBef>
              <a:buNone/>
              <a:defRPr sz="4400" kern="1200">
                <a:solidFill>
                  <a:schemeClr val="tx1"/>
                </a:solidFill>
                <a:latin typeface="+mj-lt"/>
                <a:ea typeface="+mj-ea"/>
                <a:cs typeface="+mj-cs"/>
              </a:defRPr>
            </a:lvl1pPr>
          </a:lstStyle>
          <a:p>
            <a:pPr algn="ctr">
              <a:spcAft>
                <a:spcPts val="1200"/>
              </a:spcAft>
              <a:defRPr/>
            </a:pPr>
            <a:r>
              <a:rPr lang="bg-BG"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ИЗСЛЕДВАНЕ НА </a:t>
            </a:r>
            <a:r>
              <a:rPr lang="en-US" sz="2400" b="1" dirty="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JRC </a:t>
            </a:r>
            <a:r>
              <a:rPr lang="en-US" sz="2400" b="1" dirty="0" smtClean="0">
                <a:ln w="12700">
                  <a:solidFill>
                    <a:srgbClr val="1F497D">
                      <a:satMod val="155000"/>
                    </a:srgbClr>
                  </a:solidFill>
                  <a:prstDash val="solid"/>
                </a:ln>
                <a:solidFill>
                  <a:srgbClr val="FF6600"/>
                </a:solidFill>
                <a:effectLst>
                  <a:outerShdw blurRad="41275" dist="20320" dir="1800000" algn="tl" rotWithShape="0">
                    <a:srgbClr val="000000">
                      <a:alpha val="40000"/>
                    </a:srgbClr>
                  </a:outerShdw>
                </a:effectLst>
              </a:rPr>
              <a:t>- BG</a:t>
            </a:r>
            <a:endParaRPr lang="en-US" sz="2400" dirty="0">
              <a:ln w="12700">
                <a:solidFill>
                  <a:srgbClr val="1F497D">
                    <a:satMod val="155000"/>
                  </a:srgbClr>
                </a:solidFill>
                <a:prstDash val="solid"/>
              </a:ln>
              <a:solidFill>
                <a:srgbClr val="376092"/>
              </a:solidFill>
              <a:effectLst>
                <a:outerShdw blurRad="41275" dist="20320" dir="1800000" algn="tl" rotWithShape="0">
                  <a:srgbClr val="000000">
                    <a:alpha val="40000"/>
                  </a:srgbClr>
                </a:outerShdw>
              </a:effectLst>
            </a:endParaRPr>
          </a:p>
        </p:txBody>
      </p:sp>
      <p:sp>
        <p:nvSpPr>
          <p:cNvPr id="4" name="AutoShape 9" descr="Image result for technical university vienn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AutoShape 11" descr="Image result for technical university vienn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6" name="AutoShape 13" descr="Image result for technical university vienna"/>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3" name="Text Placeholder 2"/>
          <p:cNvSpPr>
            <a:spLocks noGrp="1"/>
          </p:cNvSpPr>
          <p:nvPr>
            <p:ph type="body" sz="quarter" idx="11"/>
          </p:nvPr>
        </p:nvSpPr>
        <p:spPr/>
        <p:txBody>
          <a:bodyPr/>
          <a:lstStyle/>
          <a:p>
            <a:endParaRPr lang="en-GB"/>
          </a:p>
        </p:txBody>
      </p:sp>
      <p:sp>
        <p:nvSpPr>
          <p:cNvPr id="9" name="Text Placeholder 8"/>
          <p:cNvSpPr>
            <a:spLocks noGrp="1"/>
          </p:cNvSpPr>
          <p:nvPr>
            <p:ph type="body" sz="quarter" idx="12"/>
          </p:nvPr>
        </p:nvSpPr>
        <p:spPr/>
        <p:txBody>
          <a:bodyPr/>
          <a:lstStyle/>
          <a:p>
            <a:endParaRPr lang="en-GB"/>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975" y="1124744"/>
            <a:ext cx="8601137" cy="535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751745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7002</TotalTime>
  <Words>2241</Words>
  <Application>Microsoft Office PowerPoint</Application>
  <PresentationFormat>On-screen Show (4:3)</PresentationFormat>
  <Paragraphs>269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Към европейските политики за енергийна ефективност в България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СЪСТОЯНИЕ НА ЖИЛИЩНИТЕ СГРАДНИ ФОНДОВЕ</vt:lpstr>
      <vt:lpstr>PowerPoint Presentation</vt:lpstr>
      <vt:lpstr>PowerPoint Presentation</vt:lpstr>
      <vt:lpstr>PowerPoint Presentation</vt:lpstr>
      <vt:lpstr>PowerPoint Presentation</vt:lpstr>
      <vt:lpstr>ВЪЗМОЖНИ СЦЕНАРИИ ЗА ОБНОВЯВАНЕ</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Приложение на европейските политики за енергийна ефективност в България    Изследвания, анализи и препоръки</dc:title>
  <dc:creator>Drago</dc:creator>
  <cp:lastModifiedBy>Pavel Manchev</cp:lastModifiedBy>
  <cp:revision>103</cp:revision>
  <cp:lastPrinted>2016-09-18T14:49:27Z</cp:lastPrinted>
  <dcterms:created xsi:type="dcterms:W3CDTF">2016-08-19T11:37:42Z</dcterms:created>
  <dcterms:modified xsi:type="dcterms:W3CDTF">2016-09-18T15:22:37Z</dcterms:modified>
</cp:coreProperties>
</file>