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4" r:id="rId7"/>
    <p:sldId id="260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586"/>
  </p:normalViewPr>
  <p:slideViewPr>
    <p:cSldViewPr snapToGrid="0" snapToObjects="1">
      <p:cViewPr varScale="1">
        <p:scale>
          <a:sx n="102" d="100"/>
          <a:sy n="102" d="100"/>
        </p:scale>
        <p:origin x="4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5329CA-E8B3-CF41-B256-C568074553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052DDAB-0F87-FE48-8A8D-18F7914731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7332799-5816-B94B-8F37-BEF897A3C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07B8-339F-F949-8588-F0BB9CA8A864}" type="datetimeFigureOut">
              <a:rPr lang="en-US" smtClean="0"/>
              <a:t>6/15/18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8114F5E-7CCF-0146-BD5C-8C7CEBF0A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4F699FF-14A3-9940-AECD-64F73DA01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55761-508B-F543-A6F6-C191033B4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809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AEB22B-4169-BF4D-991B-064CA4F78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F6DA477-8D09-FA49-82C3-3A5AAD15E5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GB"/>
              <a:t>Edit Master text styles
Second level
Third level
Fourth level
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86CA026-052F-0546-88DB-DE9409FC0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07B8-339F-F949-8588-F0BB9CA8A864}" type="datetimeFigureOut">
              <a:rPr lang="en-US" smtClean="0"/>
              <a:t>6/15/18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CE5D794-F90D-4E42-8743-9B85D6921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B4D525D-587D-8341-BC17-A9F5510E6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55761-508B-F543-A6F6-C191033B4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792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0E371CE-44CE-604B-BC8B-A09125608D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4835D1B-D98C-5F4C-827A-2D5196549A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n-GB"/>
              <a:t>Edit Master text styles
Second level
Third level
Fourth level
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3092C72-303A-7E47-A506-CFB89F734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07B8-339F-F949-8588-F0BB9CA8A864}" type="datetimeFigureOut">
              <a:rPr lang="en-US" smtClean="0"/>
              <a:t>6/15/18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4F22CC4-CAD4-E445-84FE-309CCCE79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BA9305D-72A9-3C40-84FB-4622C6215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55761-508B-F543-A6F6-C191033B4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688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D54B46-CA35-E445-8D35-4CA0CF7CA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DB44328-93D4-5B42-9F3A-B5F014493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Edit Master text styles
Second level
Third level
Fourth level
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D8FC284-71A1-7A42-AADC-FCECE7273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07B8-339F-F949-8588-F0BB9CA8A864}" type="datetimeFigureOut">
              <a:rPr lang="en-US" smtClean="0"/>
              <a:t>6/15/18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6480909-B33C-AD4C-B562-3B52B96C6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66AAD6C-A280-574E-B9C9-66BCE8D31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55761-508B-F543-A6F6-C191033B4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285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D7E160-F2C6-604D-8E36-6670C75EC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50F3FD9-4E0D-4442-84F1-F4B05D5514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Edit Master text styles
Second level
Third level
Fourth level
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F6F5B86-61BA-8D40-8C69-9300389D1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07B8-339F-F949-8588-F0BB9CA8A864}" type="datetimeFigureOut">
              <a:rPr lang="en-US" smtClean="0"/>
              <a:t>6/15/18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0775A73-0964-8E49-8DBB-B773EE57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A42B07D-5CA7-614B-BB97-4EB3D561C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55761-508B-F543-A6F6-C191033B4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442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7E63295-C0E6-1649-B72C-249AE90F1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BEAC0C8-1C30-024F-AC89-49F30E7436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n-GB"/>
              <a:t>Edit Master text styles
Second level
Third level
Fourth level
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8CCF617-3B26-9D4B-BCB3-7EE7DF8D84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n-GB"/>
              <a:t>Edit Master text styles
Second level
Third level
Fourth level
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6654DB7-C888-2C43-A238-B62411C3C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07B8-339F-F949-8588-F0BB9CA8A864}" type="datetimeFigureOut">
              <a:rPr lang="en-US" smtClean="0"/>
              <a:t>6/15/18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CC9FF30-DB2F-5C41-BC4C-C7174DBD0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ABA68EB-98E3-9041-8682-18875D419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55761-508B-F543-A6F6-C191033B4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62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6D9483-04F1-B241-8EE5-9BCD865A6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86536E0-5982-2F41-8C50-870605881A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GB"/>
              <a:t>Edit Master text styles
Second level
Third level
Fourth level
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6696901-0AFD-8546-9915-9ECB2102DC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n-GB"/>
              <a:t>Edit Master text styles
Second level
Third level
Fourth level
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83AD550-C222-E14B-88EC-A2266F1C09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GB"/>
              <a:t>Edit Master text styles
Second level
Third level
Fourth level
Fifth level</a:t>
            </a:r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340A3C8-4DBE-2B44-A0D7-53C08BD6F6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n-GB"/>
              <a:t>Edit Master text styles
Second level
Third level
Fourth level
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1B3E2DD3-6D8F-7044-A8C2-8940465B9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07B8-339F-F949-8588-F0BB9CA8A864}" type="datetimeFigureOut">
              <a:rPr lang="en-US" smtClean="0"/>
              <a:t>6/15/18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79325C0-0FD9-6C47-AAEF-0C5260539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7FA886B-9ACF-1F4D-88BB-7B0485DF7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55761-508B-F543-A6F6-C191033B4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992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7DD0A0-C092-E947-ABA7-A7A53A02A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32B0178-1301-7F4D-9DA8-86B4DBDB8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07B8-339F-F949-8588-F0BB9CA8A864}" type="datetimeFigureOut">
              <a:rPr lang="en-US" smtClean="0"/>
              <a:t>6/15/18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D094EBB-65E5-7841-A20B-EE6587202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9371DB3-EF37-8541-A5E0-1414CEB60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55761-508B-F543-A6F6-C191033B4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949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CA474A2-F842-534D-95F2-05ED344C6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07B8-339F-F949-8588-F0BB9CA8A864}" type="datetimeFigureOut">
              <a:rPr lang="en-US" smtClean="0"/>
              <a:t>6/15/18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CC9D687-00F7-2445-8743-75683AB72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A4717DB-B63D-6C4B-B78A-5DA94A084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55761-508B-F543-A6F6-C191033B4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56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DB8116-C040-8F4C-A68B-D66227A1F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2EBAE43-BF92-574C-949F-4926D5429F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GB"/>
              <a:t>Edit Master text styles
Second level
Third level
Fourth level
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F2F20DB-468F-0D49-95AC-BCB9BAD7A8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n-GB"/>
              <a:t>Edit Master text styles
Second level
Third level
Fourth level
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DE5866F-9332-1E40-A2E4-C8AC623CF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07B8-339F-F949-8588-F0BB9CA8A864}" type="datetimeFigureOut">
              <a:rPr lang="en-US" smtClean="0"/>
              <a:t>6/15/18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1405AE2-09F7-7549-8805-9602B0A9C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F0BED6E-F119-CA4E-ACDC-6EC48BC71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55761-508B-F543-A6F6-C191033B4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80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6BEF28-CDF2-6B46-A2E0-09AE62BA1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00D5555-6600-1E43-95C9-53F7BABD3F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0501306-7190-9C44-8357-D66F1CD50B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n-GB"/>
              <a:t>Edit Master text styles
Second level
Third level
Fourth level
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9ECE7DE-A1C1-B94C-9191-4F6F03489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07B8-339F-F949-8588-F0BB9CA8A864}" type="datetimeFigureOut">
              <a:rPr lang="en-US" smtClean="0"/>
              <a:t>6/15/18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F360FDE-8C31-174C-8BF7-1971983F0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F3E9135-0BBA-054B-9155-511C38FD3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55761-508B-F543-A6F6-C191033B4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501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64601DB-C1DB-8E4F-AFE4-1AA8688D9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2B695E0-0DA5-1346-993D-C43814CC6D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GB"/>
              <a:t>Edit Master text styles
Second level
Third level
Fourth level
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69E28F6-71C1-094E-AC57-8937DB546E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607B8-339F-F949-8588-F0BB9CA8A864}" type="datetimeFigureOut">
              <a:rPr lang="en-US" smtClean="0"/>
              <a:t>6/15/18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80ECEAC-E87D-4740-B941-0464C4C1E3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F9B2B45-1FF3-5A46-878C-65EA3299E6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55761-508B-F543-A6F6-C191033B4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332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0EA6F58-00AC-4046-83CD-EACB562693B1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370262" y="1520658"/>
            <a:ext cx="8739606" cy="4779209"/>
          </a:xfrm>
        </p:spPr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lang="en-GB" sz="4500" dirty="0"/>
              <a:t>The Future of Maritsa East</a:t>
            </a:r>
          </a:p>
          <a:p>
            <a:pPr algn="l"/>
            <a:endParaRPr lang="en-GB" dirty="0"/>
          </a:p>
          <a:p>
            <a:pPr algn="l"/>
            <a:endParaRPr lang="en-GB" dirty="0"/>
          </a:p>
          <a:p>
            <a:pPr marL="0" indent="0" algn="l">
              <a:buNone/>
            </a:pPr>
            <a:r>
              <a:rPr lang="en-GB" dirty="0"/>
              <a:t>Julian Popov</a:t>
            </a:r>
          </a:p>
          <a:p>
            <a:pPr marL="0" indent="0" algn="l">
              <a:buNone/>
            </a:pPr>
            <a:r>
              <a:rPr lang="en-GB" dirty="0"/>
              <a:t>Fellow, ECF</a:t>
            </a:r>
          </a:p>
          <a:p>
            <a:pPr marL="0" indent="0">
              <a:buNone/>
            </a:pPr>
            <a:endParaRPr lang="en-GB" smtClean="0"/>
          </a:p>
          <a:p>
            <a:pPr marL="0" indent="0">
              <a:buNone/>
            </a:pPr>
            <a:r>
              <a:rPr lang="en-GB" smtClean="0"/>
              <a:t>Energy </a:t>
            </a:r>
            <a:r>
              <a:rPr lang="en-GB" dirty="0"/>
              <a:t>security of South East European region and the national security</a:t>
            </a:r>
          </a:p>
          <a:p>
            <a:pPr marL="0" indent="0" algn="l">
              <a:buNone/>
            </a:pPr>
            <a:r>
              <a:rPr lang="en-GB" dirty="0" smtClean="0"/>
              <a:t>15 </a:t>
            </a:r>
            <a:r>
              <a:rPr lang="en-GB" dirty="0"/>
              <a:t>June 2018</a:t>
            </a:r>
          </a:p>
          <a:p>
            <a:pPr marL="0" indent="0" algn="l">
              <a:buNone/>
            </a:pPr>
            <a:r>
              <a:rPr lang="en-GB" dirty="0" smtClean="0"/>
              <a:t>Sofia</a:t>
            </a:r>
          </a:p>
          <a:p>
            <a:pPr marL="0" indent="0" algn="l">
              <a:buNone/>
            </a:pPr>
            <a:endParaRPr lang="en-GB" dirty="0"/>
          </a:p>
          <a:p>
            <a:pPr marL="0" indent="0" algn="l">
              <a:buNone/>
            </a:pPr>
            <a:r>
              <a:rPr lang="en-GB" dirty="0"/>
              <a:t>Twitter  </a:t>
            </a:r>
            <a:r>
              <a:rPr lang="bg-BG" dirty="0"/>
              <a:t>@</a:t>
            </a:r>
            <a:r>
              <a:rPr lang="en-GB" dirty="0" err="1"/>
              <a:t>julianpopov</a:t>
            </a:r>
            <a:endParaRPr lang="en-GB" dirty="0"/>
          </a:p>
          <a:p>
            <a:pPr marL="0" indent="0" algn="l">
              <a:buNone/>
            </a:pPr>
            <a:endParaRPr lang="en-GB" dirty="0"/>
          </a:p>
          <a:p>
            <a:pPr marL="0" indent="0" algn="l">
              <a:buNone/>
            </a:pPr>
            <a:endParaRPr lang="en-GB" dirty="0"/>
          </a:p>
          <a:p>
            <a:pPr algn="l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81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E072C7-7CB9-0B4C-B06A-C7A75071D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063B3B2-550A-D54A-A964-DC1571D9561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/>
              <a:t>Restrictions</a:t>
            </a:r>
          </a:p>
          <a:p>
            <a:pPr marL="0" indent="0">
              <a:buNone/>
            </a:pPr>
            <a:endParaRPr lang="en-GB" b="1" dirty="0"/>
          </a:p>
          <a:p>
            <a:r>
              <a:rPr lang="en-GB" dirty="0"/>
              <a:t>LCP BREF</a:t>
            </a:r>
          </a:p>
          <a:p>
            <a:r>
              <a:rPr lang="en-GB" dirty="0"/>
              <a:t>Carbon price</a:t>
            </a:r>
          </a:p>
          <a:p>
            <a:r>
              <a:rPr lang="en-GB" dirty="0"/>
              <a:t>Uncertainty</a:t>
            </a:r>
          </a:p>
          <a:p>
            <a:r>
              <a:rPr lang="en-GB" dirty="0"/>
              <a:t>Air quality</a:t>
            </a:r>
          </a:p>
          <a:p>
            <a:r>
              <a:rPr lang="en-GB" dirty="0"/>
              <a:t>Climate impact</a:t>
            </a:r>
          </a:p>
          <a:p>
            <a:r>
              <a:rPr lang="en-GB" dirty="0"/>
              <a:t>Toxic investment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sz="3700" dirty="0">
                <a:solidFill>
                  <a:srgbClr val="FF0000"/>
                </a:solidFill>
                <a:latin typeface="Bradley Hand" pitchFamily="2" charset="77"/>
              </a:rPr>
              <a:t>Coal is dying</a:t>
            </a:r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1C7184F3-0EF5-034F-8623-E010723B76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15000" y="1825625"/>
            <a:ext cx="56388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/>
              <a:t>Opportunities</a:t>
            </a:r>
          </a:p>
          <a:p>
            <a:pPr marL="0" indent="0">
              <a:buNone/>
            </a:pPr>
            <a:endParaRPr lang="en-GB" b="1" dirty="0"/>
          </a:p>
          <a:p>
            <a:r>
              <a:rPr lang="en-GB" dirty="0"/>
              <a:t>Infrastructure</a:t>
            </a:r>
          </a:p>
          <a:p>
            <a:r>
              <a:rPr lang="en-GB" dirty="0"/>
              <a:t>Land</a:t>
            </a:r>
          </a:p>
          <a:p>
            <a:r>
              <a:rPr lang="en-GB" dirty="0"/>
              <a:t>Competence</a:t>
            </a:r>
          </a:p>
          <a:p>
            <a:r>
              <a:rPr lang="en-GB" dirty="0"/>
              <a:t>Position</a:t>
            </a:r>
          </a:p>
          <a:p>
            <a:r>
              <a:rPr lang="en-GB" dirty="0"/>
              <a:t>Profile</a:t>
            </a:r>
          </a:p>
          <a:p>
            <a:r>
              <a:rPr lang="en-GB" dirty="0"/>
              <a:t>Demand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sz="3700" b="1" dirty="0">
                <a:solidFill>
                  <a:srgbClr val="FF0000"/>
                </a:solidFill>
                <a:latin typeface="Bradley Hand" pitchFamily="2" charset="77"/>
              </a:rPr>
              <a:t>The energy sector is thriving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15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E2E66E-336D-694A-9766-37FF022B7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Opportunity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F2CA53-13CE-3742-9323-17173CE8D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/>
              <a:t>Develop SEE new energy industry zone</a:t>
            </a:r>
          </a:p>
          <a:p>
            <a:pPr marL="0" indent="0">
              <a:buNone/>
            </a:pPr>
            <a:endParaRPr lang="en-GB" b="1" dirty="0"/>
          </a:p>
          <a:p>
            <a:r>
              <a:rPr lang="en-GB" dirty="0"/>
              <a:t>SEE Energy Silicone Valley</a:t>
            </a:r>
          </a:p>
          <a:p>
            <a:r>
              <a:rPr lang="en-GB" dirty="0"/>
              <a:t>Combine transition with development</a:t>
            </a:r>
          </a:p>
          <a:p>
            <a:r>
              <a:rPr lang="en-GB" dirty="0"/>
              <a:t>Expand ME employment</a:t>
            </a:r>
          </a:p>
          <a:p>
            <a:r>
              <a:rPr lang="en-GB" dirty="0"/>
              <a:t>Attract development funds</a:t>
            </a:r>
          </a:p>
          <a:p>
            <a:r>
              <a:rPr lang="en-GB" dirty="0"/>
              <a:t>Attract investments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sz="3400" dirty="0">
                <a:solidFill>
                  <a:srgbClr val="FF0000"/>
                </a:solidFill>
                <a:latin typeface="Bradley Hand" pitchFamily="2" charset="77"/>
              </a:rPr>
              <a:t>Maritsa East can move into the XXI century</a:t>
            </a:r>
          </a:p>
          <a:p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27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C12356-F2DC-F349-BAA5-55EE6848D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33 technologies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325C826-34B2-6F45-A16D-5370E90416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8711" y="1690688"/>
            <a:ext cx="2821405" cy="4351338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Batteries</a:t>
            </a:r>
          </a:p>
          <a:p>
            <a:r>
              <a:rPr lang="en-GB" dirty="0"/>
              <a:t>Hydrogen</a:t>
            </a:r>
          </a:p>
          <a:p>
            <a:r>
              <a:rPr lang="en-GB" dirty="0"/>
              <a:t>Gas</a:t>
            </a:r>
          </a:p>
          <a:p>
            <a:r>
              <a:rPr lang="en-GB" dirty="0"/>
              <a:t>Biogas</a:t>
            </a:r>
          </a:p>
          <a:p>
            <a:r>
              <a:rPr lang="en-GB" dirty="0"/>
              <a:t>EV production</a:t>
            </a:r>
          </a:p>
          <a:p>
            <a:r>
              <a:rPr lang="en-GB" dirty="0"/>
              <a:t>EV components </a:t>
            </a:r>
          </a:p>
          <a:p>
            <a:r>
              <a:rPr lang="en-GB" dirty="0"/>
              <a:t>VC systems</a:t>
            </a:r>
          </a:p>
          <a:p>
            <a:r>
              <a:rPr lang="en-GB" dirty="0"/>
              <a:t>Smart meters</a:t>
            </a:r>
          </a:p>
          <a:p>
            <a:r>
              <a:rPr lang="en-GB" dirty="0"/>
              <a:t>Inverters</a:t>
            </a:r>
          </a:p>
          <a:p>
            <a:r>
              <a:rPr lang="en-GB" dirty="0"/>
              <a:t>Windows</a:t>
            </a:r>
          </a:p>
          <a:p>
            <a:r>
              <a:rPr lang="en-GB" dirty="0"/>
              <a:t>Ventilation systems</a:t>
            </a:r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38A60122-52EE-2F44-A8E8-17C1837E0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15343" y="1690688"/>
            <a:ext cx="4151562" cy="4351338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Waste treatment</a:t>
            </a:r>
          </a:p>
          <a:p>
            <a:r>
              <a:rPr lang="en-GB" dirty="0"/>
              <a:t>Micro hydro turbines</a:t>
            </a:r>
          </a:p>
          <a:p>
            <a:r>
              <a:rPr lang="en-GB" dirty="0"/>
              <a:t>Solar heating</a:t>
            </a:r>
          </a:p>
          <a:p>
            <a:r>
              <a:rPr lang="en-GB" dirty="0"/>
              <a:t>Heat pumps</a:t>
            </a:r>
          </a:p>
          <a:p>
            <a:r>
              <a:rPr lang="en-GB" dirty="0"/>
              <a:t>Wind</a:t>
            </a:r>
          </a:p>
          <a:p>
            <a:r>
              <a:rPr lang="en-GB" dirty="0"/>
              <a:t>Smart building</a:t>
            </a:r>
          </a:p>
          <a:p>
            <a:r>
              <a:rPr lang="en-GB" dirty="0"/>
              <a:t>Public transport</a:t>
            </a:r>
          </a:p>
          <a:p>
            <a:r>
              <a:rPr lang="en-GB" dirty="0"/>
              <a:t>Wind components</a:t>
            </a:r>
          </a:p>
          <a:p>
            <a:r>
              <a:rPr lang="en-GB" dirty="0"/>
              <a:t>Drones</a:t>
            </a:r>
          </a:p>
          <a:p>
            <a:r>
              <a:rPr lang="en-GB" dirty="0"/>
              <a:t>3D printing</a:t>
            </a:r>
          </a:p>
          <a:p>
            <a:r>
              <a:rPr lang="en-GB" dirty="0"/>
              <a:t>Bicycles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xmlns="" id="{A169BF06-8895-ED48-AA12-A8A2E6C6D9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31390" y="1690688"/>
            <a:ext cx="3283953" cy="4351338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LED</a:t>
            </a:r>
          </a:p>
          <a:p>
            <a:r>
              <a:rPr lang="en-GB" dirty="0"/>
              <a:t>2G biofuels</a:t>
            </a:r>
          </a:p>
          <a:p>
            <a:r>
              <a:rPr lang="en-GB" dirty="0"/>
              <a:t>3G biofuels</a:t>
            </a:r>
          </a:p>
          <a:p>
            <a:r>
              <a:rPr lang="en-GB" dirty="0"/>
              <a:t>Cables</a:t>
            </a:r>
          </a:p>
          <a:p>
            <a:r>
              <a:rPr lang="en-GB" dirty="0"/>
              <a:t>IT for energy</a:t>
            </a:r>
          </a:p>
          <a:p>
            <a:r>
              <a:rPr lang="en-GB" dirty="0"/>
              <a:t>R&amp;D</a:t>
            </a:r>
          </a:p>
          <a:p>
            <a:r>
              <a:rPr lang="en-GB" dirty="0"/>
              <a:t>Training</a:t>
            </a:r>
          </a:p>
          <a:p>
            <a:r>
              <a:rPr lang="en-GB" dirty="0"/>
              <a:t>Solar</a:t>
            </a:r>
          </a:p>
          <a:p>
            <a:r>
              <a:rPr lang="en-GB" dirty="0"/>
              <a:t>Conference centre</a:t>
            </a:r>
          </a:p>
          <a:p>
            <a:r>
              <a:rPr lang="en-GB" dirty="0"/>
              <a:t>Distance medicine</a:t>
            </a:r>
          </a:p>
          <a:p>
            <a:r>
              <a:rPr lang="en-GB" dirty="0"/>
              <a:t>AQM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6AD730DF-9704-DD46-A8BB-804E7DF29C7D}"/>
              </a:ext>
            </a:extLst>
          </p:cNvPr>
          <p:cNvSpPr txBox="1"/>
          <p:nvPr/>
        </p:nvSpPr>
        <p:spPr>
          <a:xfrm>
            <a:off x="838200" y="6042027"/>
            <a:ext cx="1024087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400" b="1" dirty="0">
                <a:solidFill>
                  <a:srgbClr val="FF0000"/>
                </a:solidFill>
                <a:latin typeface="Bradley Hand" pitchFamily="2" charset="77"/>
              </a:rPr>
              <a:t>ME 3.0 can attract huge variety of industries</a:t>
            </a:r>
            <a:endParaRPr lang="en-US" sz="3400" b="1" dirty="0">
              <a:solidFill>
                <a:srgbClr val="FF0000"/>
              </a:solidFill>
              <a:latin typeface="Bradley Han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13757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B6D7A2-84A3-3F47-8930-EEDB896EE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Impact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B502C96-F8D3-3648-9B30-601B658F8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Preservation of employment</a:t>
            </a:r>
          </a:p>
          <a:p>
            <a:r>
              <a:rPr lang="en-GB" dirty="0"/>
              <a:t>Rapid increase of employment </a:t>
            </a:r>
          </a:p>
          <a:p>
            <a:r>
              <a:rPr lang="en-GB" dirty="0"/>
              <a:t>Increase quality employment</a:t>
            </a:r>
          </a:p>
          <a:p>
            <a:r>
              <a:rPr lang="en-GB" dirty="0"/>
              <a:t>Retain and return young  people to the region</a:t>
            </a:r>
          </a:p>
          <a:p>
            <a:r>
              <a:rPr lang="en-GB" dirty="0"/>
              <a:t>Increase regional and national economic growth</a:t>
            </a:r>
          </a:p>
          <a:p>
            <a:r>
              <a:rPr lang="en-GB" dirty="0"/>
              <a:t>Increase national and regional competitiveness</a:t>
            </a:r>
          </a:p>
          <a:p>
            <a:r>
              <a:rPr lang="en-GB" dirty="0"/>
              <a:t>Regional mission and fame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DA227B8-0297-E043-8E51-97208FC122E3}"/>
              </a:ext>
            </a:extLst>
          </p:cNvPr>
          <p:cNvSpPr txBox="1"/>
          <p:nvPr/>
        </p:nvSpPr>
        <p:spPr>
          <a:xfrm>
            <a:off x="838200" y="5664201"/>
            <a:ext cx="1117666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400" dirty="0">
                <a:solidFill>
                  <a:srgbClr val="FF0000"/>
                </a:solidFill>
                <a:latin typeface="Bradley Hand" pitchFamily="2" charset="77"/>
              </a:rPr>
              <a:t>ME 3.0 will transform SE Bg into a prosperous EU region</a:t>
            </a:r>
            <a:endParaRPr lang="en-US" sz="3400" dirty="0">
              <a:solidFill>
                <a:srgbClr val="FF0000"/>
              </a:solidFill>
              <a:latin typeface="Bradley Han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49589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AE20EF-07EC-BC4E-AB7D-6103AC390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/>
              <a:t>The energy </a:t>
            </a:r>
            <a:r>
              <a:rPr lang="en-GB" dirty="0"/>
              <a:t>question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66D28BF-88ED-FA4D-9E88-CFD1A17A03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1414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240 km2 can provide more solar power than the national demand</a:t>
            </a:r>
          </a:p>
          <a:p>
            <a:r>
              <a:rPr lang="en-GB" dirty="0"/>
              <a:t>Integrating short term storage (batteries) will deal with daily peaks</a:t>
            </a:r>
          </a:p>
          <a:p>
            <a:r>
              <a:rPr lang="en-GB" dirty="0"/>
              <a:t>Power to gas (hydrogen) can serve as long term storage</a:t>
            </a:r>
          </a:p>
          <a:p>
            <a:r>
              <a:rPr lang="en-GB" dirty="0"/>
              <a:t>Upgrade of hydro power plants into storage can provide additional security</a:t>
            </a:r>
          </a:p>
          <a:p>
            <a:r>
              <a:rPr lang="en-GB" dirty="0"/>
              <a:t>Hydro power is excellent </a:t>
            </a:r>
            <a:r>
              <a:rPr lang="en-GB" dirty="0" err="1"/>
              <a:t>dispatchable</a:t>
            </a:r>
            <a:r>
              <a:rPr lang="en-GB" dirty="0"/>
              <a:t> match for intermittent RES</a:t>
            </a:r>
          </a:p>
          <a:p>
            <a:r>
              <a:rPr lang="en-GB" dirty="0"/>
              <a:t>Opening the regional market will further flatten demand across different time zones</a:t>
            </a:r>
          </a:p>
          <a:p>
            <a:r>
              <a:rPr lang="en-GB" dirty="0"/>
              <a:t>Small and medium gas power plants can further provide supply security</a:t>
            </a:r>
          </a:p>
          <a:p>
            <a:r>
              <a:rPr lang="en-GB" dirty="0"/>
              <a:t>Demand response management will reduce the pressure on the system</a:t>
            </a:r>
          </a:p>
          <a:p>
            <a:r>
              <a:rPr lang="en-GB" dirty="0"/>
              <a:t>Change will not happen overnight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00C7957-FAE6-3D4C-9DC1-930598418642}"/>
              </a:ext>
            </a:extLst>
          </p:cNvPr>
          <p:cNvSpPr txBox="1"/>
          <p:nvPr/>
        </p:nvSpPr>
        <p:spPr>
          <a:xfrm>
            <a:off x="1107573" y="5987308"/>
            <a:ext cx="960387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400" b="1" dirty="0">
                <a:solidFill>
                  <a:srgbClr val="FF0000"/>
                </a:solidFill>
                <a:latin typeface="Bradley Hand" pitchFamily="2" charset="77"/>
              </a:rPr>
              <a:t>ME 3.0 can provide full supply security</a:t>
            </a:r>
            <a:endParaRPr lang="en-US" sz="3400" b="1" dirty="0">
              <a:solidFill>
                <a:srgbClr val="FF0000"/>
              </a:solidFill>
              <a:latin typeface="Bradley Han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04719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8F5D56-C040-AC49-A8F4-F57E79C3B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Financing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EBCF60B-3E66-0E45-93DC-94DEA24A8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073191"/>
          </a:xfrm>
        </p:spPr>
        <p:txBody>
          <a:bodyPr/>
          <a:lstStyle/>
          <a:p>
            <a:r>
              <a:rPr lang="en-GB" dirty="0"/>
              <a:t>Coal regions in transition</a:t>
            </a:r>
          </a:p>
          <a:p>
            <a:r>
              <a:rPr lang="en-GB" dirty="0"/>
              <a:t>Cohesion funds</a:t>
            </a:r>
          </a:p>
          <a:p>
            <a:r>
              <a:rPr lang="en-GB" dirty="0"/>
              <a:t>EU budget – at least 25% climate related</a:t>
            </a:r>
          </a:p>
          <a:p>
            <a:r>
              <a:rPr lang="en-GB" dirty="0"/>
              <a:t>EU budget R&amp;D</a:t>
            </a:r>
          </a:p>
          <a:p>
            <a:r>
              <a:rPr lang="en-GB" dirty="0"/>
              <a:t>EFSI 2.0</a:t>
            </a:r>
          </a:p>
          <a:p>
            <a:r>
              <a:rPr lang="en-GB" dirty="0"/>
              <a:t>National budget</a:t>
            </a:r>
          </a:p>
          <a:p>
            <a:r>
              <a:rPr lang="en-GB" dirty="0"/>
              <a:t>Long term strategy = private investments</a:t>
            </a:r>
          </a:p>
          <a:p>
            <a:r>
              <a:rPr lang="en-GB" dirty="0"/>
              <a:t>Avoided stranded assets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A44033C-CFB2-1C43-A505-E09E9F603462}"/>
              </a:ext>
            </a:extLst>
          </p:cNvPr>
          <p:cNvSpPr txBox="1"/>
          <p:nvPr/>
        </p:nvSpPr>
        <p:spPr>
          <a:xfrm>
            <a:off x="1057441" y="5982369"/>
            <a:ext cx="652913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400" dirty="0">
                <a:solidFill>
                  <a:srgbClr val="FF0000"/>
                </a:solidFill>
                <a:latin typeface="Bradley Hand" pitchFamily="2" charset="77"/>
              </a:rPr>
              <a:t>Money is not an issue</a:t>
            </a:r>
            <a:endParaRPr lang="en-US" sz="3400" dirty="0">
              <a:solidFill>
                <a:srgbClr val="FF0000"/>
              </a:solidFill>
              <a:latin typeface="Bradley Han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06604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4B7BFF-67E4-6846-836F-11E64A858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needs to be done?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8B52E42-9698-C74D-964C-53453D88BA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4704"/>
            <a:ext cx="10515600" cy="4351338"/>
          </a:xfrm>
        </p:spPr>
        <p:txBody>
          <a:bodyPr/>
          <a:lstStyle/>
          <a:p>
            <a:r>
              <a:rPr lang="en-GB" dirty="0"/>
              <a:t>Developing a concept proposal</a:t>
            </a:r>
          </a:p>
          <a:p>
            <a:r>
              <a:rPr lang="en-GB" dirty="0"/>
              <a:t>National political decision</a:t>
            </a:r>
          </a:p>
          <a:p>
            <a:r>
              <a:rPr lang="en-GB" dirty="0"/>
              <a:t>Cross party parliamentary support</a:t>
            </a:r>
          </a:p>
          <a:p>
            <a:r>
              <a:rPr lang="en-GB" dirty="0"/>
              <a:t>Setting up a developing company</a:t>
            </a:r>
          </a:p>
          <a:p>
            <a:r>
              <a:rPr lang="en-GB" dirty="0"/>
              <a:t>Developing a detailed proposal</a:t>
            </a:r>
          </a:p>
          <a:p>
            <a:r>
              <a:rPr lang="en-GB" dirty="0"/>
              <a:t>Application for development funds</a:t>
            </a:r>
          </a:p>
          <a:p>
            <a:r>
              <a:rPr lang="en-GB" dirty="0"/>
              <a:t>Granting special status to the region</a:t>
            </a:r>
          </a:p>
          <a:p>
            <a:r>
              <a:rPr lang="en-GB"/>
              <a:t>International roadshow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1BB85FC-9A59-EC44-90C9-52D7396E7EB8}"/>
              </a:ext>
            </a:extLst>
          </p:cNvPr>
          <p:cNvSpPr txBox="1"/>
          <p:nvPr/>
        </p:nvSpPr>
        <p:spPr>
          <a:xfrm>
            <a:off x="1040731" y="5826042"/>
            <a:ext cx="1031306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400" dirty="0">
                <a:solidFill>
                  <a:srgbClr val="FF0000"/>
                </a:solidFill>
                <a:latin typeface="Bradley Hand" pitchFamily="2" charset="77"/>
              </a:rPr>
              <a:t>Integrated investment </a:t>
            </a:r>
            <a:r>
              <a:rPr lang="en-GB" sz="3400">
                <a:solidFill>
                  <a:srgbClr val="FF0000"/>
                </a:solidFill>
                <a:latin typeface="Bradley Hand" pitchFamily="2" charset="77"/>
              </a:rPr>
              <a:t>&amp; policy project </a:t>
            </a:r>
            <a:r>
              <a:rPr lang="en-GB" sz="3400" dirty="0">
                <a:solidFill>
                  <a:srgbClr val="FF0000"/>
                </a:solidFill>
                <a:latin typeface="Bradley Hand" pitchFamily="2" charset="77"/>
              </a:rPr>
              <a:t>for the future</a:t>
            </a:r>
            <a:endParaRPr lang="en-US" sz="3400" dirty="0">
              <a:solidFill>
                <a:srgbClr val="FF0000"/>
              </a:solidFill>
              <a:latin typeface="Bradley Han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16919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0EA6F58-00AC-4046-83CD-EACB562693B1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370262" y="1520658"/>
            <a:ext cx="8739606" cy="4779209"/>
          </a:xfrm>
        </p:spPr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en-GB" sz="4500" dirty="0"/>
              <a:t>The Future of Maritsa East</a:t>
            </a:r>
          </a:p>
          <a:p>
            <a:pPr algn="l"/>
            <a:endParaRPr lang="en-GB" dirty="0"/>
          </a:p>
          <a:p>
            <a:pPr algn="l"/>
            <a:endParaRPr lang="en-GB" dirty="0"/>
          </a:p>
          <a:p>
            <a:pPr marL="0" indent="0" algn="l">
              <a:buNone/>
            </a:pPr>
            <a:r>
              <a:rPr lang="en-GB" dirty="0"/>
              <a:t>Julian Popov</a:t>
            </a:r>
          </a:p>
          <a:p>
            <a:pPr marL="0" indent="0" algn="l">
              <a:buNone/>
            </a:pPr>
            <a:r>
              <a:rPr lang="en-GB" dirty="0"/>
              <a:t>Fellow, ECF</a:t>
            </a:r>
          </a:p>
          <a:p>
            <a:pPr marL="0" indent="0" algn="l">
              <a:buNone/>
            </a:pPr>
            <a:r>
              <a:rPr lang="en-GB" dirty="0"/>
              <a:t>15 June 2018</a:t>
            </a:r>
          </a:p>
          <a:p>
            <a:pPr marL="0" indent="0" algn="l">
              <a:buNone/>
            </a:pPr>
            <a:r>
              <a:rPr lang="en-GB" dirty="0"/>
              <a:t>Sofia</a:t>
            </a:r>
          </a:p>
          <a:p>
            <a:pPr marL="0" indent="0" algn="l">
              <a:buNone/>
            </a:pPr>
            <a:r>
              <a:rPr lang="en-GB" dirty="0"/>
              <a:t>Annual Conference of the Bulgarian Energy and Mining Forum</a:t>
            </a:r>
          </a:p>
          <a:p>
            <a:pPr marL="0" indent="0" algn="l">
              <a:buNone/>
            </a:pPr>
            <a:endParaRPr lang="en-GB" dirty="0"/>
          </a:p>
          <a:p>
            <a:pPr marL="0" indent="0" algn="l">
              <a:buNone/>
            </a:pPr>
            <a:r>
              <a:rPr lang="en-GB" dirty="0"/>
              <a:t>Twitter  </a:t>
            </a:r>
            <a:r>
              <a:rPr lang="bg-BG" dirty="0"/>
              <a:t>@</a:t>
            </a:r>
            <a:r>
              <a:rPr lang="en-GB" dirty="0" err="1"/>
              <a:t>julianpopov</a:t>
            </a:r>
            <a:endParaRPr lang="en-GB" dirty="0"/>
          </a:p>
          <a:p>
            <a:pPr marL="0" indent="0" algn="l">
              <a:buNone/>
            </a:pPr>
            <a:endParaRPr lang="en-GB" dirty="0"/>
          </a:p>
          <a:p>
            <a:pPr marL="0" indent="0" algn="l">
              <a:buNone/>
            </a:pPr>
            <a:endParaRPr lang="en-GB" dirty="0"/>
          </a:p>
          <a:p>
            <a:pPr algn="l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927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460</TotalTime>
  <Words>407</Words>
  <Application>Microsoft Macintosh PowerPoint</Application>
  <PresentationFormat>Widescreen</PresentationFormat>
  <Paragraphs>133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Bradley Hand</vt:lpstr>
      <vt:lpstr>Calibri</vt:lpstr>
      <vt:lpstr>Calibri Light</vt:lpstr>
      <vt:lpstr>Arial</vt:lpstr>
      <vt:lpstr>Office Theme</vt:lpstr>
      <vt:lpstr>PowerPoint Presentation</vt:lpstr>
      <vt:lpstr>Background</vt:lpstr>
      <vt:lpstr>Opportunity</vt:lpstr>
      <vt:lpstr>33 technologies</vt:lpstr>
      <vt:lpstr>Impact</vt:lpstr>
      <vt:lpstr>The energy question </vt:lpstr>
      <vt:lpstr>Financing</vt:lpstr>
      <vt:lpstr>What needs to be done?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Maritsa East 3.0</dc:title>
  <cp:lastModifiedBy>Microsoft Office User</cp:lastModifiedBy>
  <cp:revision>7</cp:revision>
  <dcterms:modified xsi:type="dcterms:W3CDTF">2018-06-15T05:27:57Z</dcterms:modified>
</cp:coreProperties>
</file>