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360" r:id="rId6"/>
    <p:sldId id="381" r:id="rId7"/>
    <p:sldId id="382" r:id="rId8"/>
    <p:sldId id="386" r:id="rId9"/>
    <p:sldId id="385" r:id="rId10"/>
    <p:sldId id="354" r:id="rId11"/>
  </p:sldIdLst>
  <p:sldSz cx="12192000" cy="6858000"/>
  <p:notesSz cx="6797675" cy="9926638"/>
  <p:embeddedFontLst>
    <p:embeddedFont>
      <p:font typeface="Futura Bold" panose="00000900000000000000" pitchFamily="2" charset="0"/>
      <p:regular r:id="rId14"/>
    </p:embeddedFont>
    <p:embeddedFont>
      <p:font typeface="Futura Medium" panose="00000400000000000000" pitchFamily="2" charset="0"/>
      <p:regular r:id="rId15"/>
      <p:bold r:id="rId16"/>
      <p:italic r:id="rId17"/>
      <p:boldItalic r:id="rId18"/>
    </p:embeddedFont>
    <p:embeddedFont>
      <p:font typeface="Futura Light" panose="00000400000000000000" pitchFamily="2" charset="0"/>
      <p:regular r:id="rId1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9DB"/>
    <a:srgbClr val="99CDB7"/>
    <a:srgbClr val="66B492"/>
    <a:srgbClr val="339B6E"/>
    <a:srgbClr val="DFD1DE"/>
    <a:srgbClr val="C0A2BD"/>
    <a:srgbClr val="A0749B"/>
    <a:srgbClr val="81457A"/>
    <a:srgbClr val="CC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5" autoAdjust="0"/>
    <p:restoredTop sz="88975" autoAdjust="0"/>
  </p:normalViewPr>
  <p:slideViewPr>
    <p:cSldViewPr snapToGrid="0" snapToObjects="1" showGuides="1">
      <p:cViewPr varScale="1">
        <p:scale>
          <a:sx n="66" d="100"/>
          <a:sy n="66" d="100"/>
        </p:scale>
        <p:origin x="61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16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0507B-F5AE-48DB-BC15-5CABA2AE8BD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BF8DE-893A-4D62-8270-B8C230733EE7}">
      <dgm:prSet phldrT="[Text]"/>
      <dgm:spPr/>
      <dgm:t>
        <a:bodyPr/>
        <a:lstStyle/>
        <a:p>
          <a:r>
            <a:rPr lang="en-US" dirty="0"/>
            <a:t>TARGET MODEL</a:t>
          </a:r>
        </a:p>
      </dgm:t>
    </dgm:pt>
    <dgm:pt modelId="{F9CAB760-103E-424A-91FB-C07FF93AD1E3}" type="parTrans" cxnId="{82AE0DE4-B525-4882-A695-AFC4EFEAC3C6}">
      <dgm:prSet/>
      <dgm:spPr/>
      <dgm:t>
        <a:bodyPr/>
        <a:lstStyle/>
        <a:p>
          <a:endParaRPr lang="en-US"/>
        </a:p>
      </dgm:t>
    </dgm:pt>
    <dgm:pt modelId="{90AB7293-DB19-4007-AA8A-A642CAD8B5D4}" type="sibTrans" cxnId="{82AE0DE4-B525-4882-A695-AFC4EFEAC3C6}">
      <dgm:prSet/>
      <dgm:spPr/>
      <dgm:t>
        <a:bodyPr/>
        <a:lstStyle/>
        <a:p>
          <a:endParaRPr lang="en-US"/>
        </a:p>
      </dgm:t>
    </dgm:pt>
    <dgm:pt modelId="{C64D1816-C1EB-4BE3-B40E-F204A3620230}">
      <dgm:prSet phldrT="[Text]" custT="1"/>
      <dgm:spPr/>
      <dgm:t>
        <a:bodyPr/>
        <a:lstStyle/>
        <a:p>
          <a:r>
            <a:rPr lang="en-US" sz="1100" dirty="0"/>
            <a:t>Capacity availability and access to market</a:t>
          </a:r>
        </a:p>
      </dgm:t>
    </dgm:pt>
    <dgm:pt modelId="{93CC28B1-3A98-4DF0-AF59-152A68337116}" type="parTrans" cxnId="{1C2C2B39-B0AB-4F21-8EAE-7A79A694483E}">
      <dgm:prSet/>
      <dgm:spPr/>
      <dgm:t>
        <a:bodyPr/>
        <a:lstStyle/>
        <a:p>
          <a:endParaRPr lang="en-US"/>
        </a:p>
      </dgm:t>
    </dgm:pt>
    <dgm:pt modelId="{D1540EC4-4A7B-4A34-BE64-9DBB1BAAECD9}" type="sibTrans" cxnId="{1C2C2B39-B0AB-4F21-8EAE-7A79A694483E}">
      <dgm:prSet/>
      <dgm:spPr/>
      <dgm:t>
        <a:bodyPr/>
        <a:lstStyle/>
        <a:p>
          <a:endParaRPr lang="en-US"/>
        </a:p>
      </dgm:t>
    </dgm:pt>
    <dgm:pt modelId="{60EB8B86-9CB8-4A8F-BA76-9551C5634B28}">
      <dgm:prSet phldrT="[Text]" custT="1"/>
      <dgm:spPr/>
      <dgm:t>
        <a:bodyPr/>
        <a:lstStyle/>
        <a:p>
          <a:r>
            <a:rPr lang="en-US" sz="1100" dirty="0"/>
            <a:t>Flexibility availability</a:t>
          </a:r>
        </a:p>
      </dgm:t>
    </dgm:pt>
    <dgm:pt modelId="{4100AB20-EFB4-4533-BA31-884880776805}" type="parTrans" cxnId="{7D22FCFC-C8F4-4520-A0EB-FE02999C1C28}">
      <dgm:prSet/>
      <dgm:spPr/>
      <dgm:t>
        <a:bodyPr/>
        <a:lstStyle/>
        <a:p>
          <a:endParaRPr lang="en-US"/>
        </a:p>
      </dgm:t>
    </dgm:pt>
    <dgm:pt modelId="{E873A228-6D6A-4FA3-A34D-F4506BC703CA}" type="sibTrans" cxnId="{7D22FCFC-C8F4-4520-A0EB-FE02999C1C28}">
      <dgm:prSet/>
      <dgm:spPr/>
      <dgm:t>
        <a:bodyPr/>
        <a:lstStyle/>
        <a:p>
          <a:endParaRPr lang="en-US"/>
        </a:p>
      </dgm:t>
    </dgm:pt>
    <dgm:pt modelId="{D16939DC-0F3B-4E96-B42A-C90216183B8A}">
      <dgm:prSet phldrT="[Text]" custT="1"/>
      <dgm:spPr/>
      <dgm:t>
        <a:bodyPr/>
        <a:lstStyle/>
        <a:p>
          <a:r>
            <a:rPr lang="en-US" sz="1100" dirty="0"/>
            <a:t>Trading infrastructure</a:t>
          </a:r>
        </a:p>
      </dgm:t>
    </dgm:pt>
    <dgm:pt modelId="{0E2EE402-FCEE-4583-8512-84AA06B646CE}" type="parTrans" cxnId="{38EB6E60-7F9F-4147-8A31-D4EAA286F1F4}">
      <dgm:prSet/>
      <dgm:spPr/>
      <dgm:t>
        <a:bodyPr/>
        <a:lstStyle/>
        <a:p>
          <a:endParaRPr lang="en-US"/>
        </a:p>
      </dgm:t>
    </dgm:pt>
    <dgm:pt modelId="{87E13D08-5BB9-4CA7-88ED-EBA62E942837}" type="sibTrans" cxnId="{38EB6E60-7F9F-4147-8A31-D4EAA286F1F4}">
      <dgm:prSet/>
      <dgm:spPr/>
      <dgm:t>
        <a:bodyPr/>
        <a:lstStyle/>
        <a:p>
          <a:endParaRPr lang="en-US"/>
        </a:p>
      </dgm:t>
    </dgm:pt>
    <dgm:pt modelId="{E6A3B4C2-2255-464E-8E44-E573DF897180}">
      <dgm:prSet phldrT="[Text]" custT="1"/>
      <dgm:spPr/>
      <dgm:t>
        <a:bodyPr/>
        <a:lstStyle/>
        <a:p>
          <a:r>
            <a:rPr lang="en-US" sz="1100" dirty="0"/>
            <a:t>Transparency</a:t>
          </a:r>
        </a:p>
      </dgm:t>
    </dgm:pt>
    <dgm:pt modelId="{2A30FFC1-987D-43E6-B8FF-C00E942EB120}" type="parTrans" cxnId="{7128BB37-6FCC-4708-B3D2-9E050BB8F6B7}">
      <dgm:prSet/>
      <dgm:spPr/>
      <dgm:t>
        <a:bodyPr/>
        <a:lstStyle/>
        <a:p>
          <a:endParaRPr lang="en-US"/>
        </a:p>
      </dgm:t>
    </dgm:pt>
    <dgm:pt modelId="{36908B65-553D-4985-B88B-F9DBDE06D0E2}" type="sibTrans" cxnId="{7128BB37-6FCC-4708-B3D2-9E050BB8F6B7}">
      <dgm:prSet/>
      <dgm:spPr/>
      <dgm:t>
        <a:bodyPr/>
        <a:lstStyle/>
        <a:p>
          <a:endParaRPr lang="en-US"/>
        </a:p>
      </dgm:t>
    </dgm:pt>
    <dgm:pt modelId="{9C5DFBD4-D1F2-4065-BD2B-BF5F696C0169}" type="pres">
      <dgm:prSet presAssocID="{4300507B-F5AE-48DB-BC15-5CABA2AE8B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CD6CF0-BE08-4E40-BAD2-FE17E77F80B7}" type="pres">
      <dgm:prSet presAssocID="{8AABF8DE-893A-4D62-8270-B8C230733EE7}" presName="Parent" presStyleLbl="node0" presStyleIdx="0" presStyleCnt="1">
        <dgm:presLayoutVars>
          <dgm:chMax val="6"/>
          <dgm:chPref val="6"/>
        </dgm:presLayoutVars>
      </dgm:prSet>
      <dgm:spPr/>
    </dgm:pt>
    <dgm:pt modelId="{093A5ED4-9481-4E5D-A07D-268C78F2BD90}" type="pres">
      <dgm:prSet presAssocID="{C64D1816-C1EB-4BE3-B40E-F204A3620230}" presName="Accent1" presStyleCnt="0"/>
      <dgm:spPr/>
    </dgm:pt>
    <dgm:pt modelId="{F09314C8-5806-411C-B9C4-342DC51714BC}" type="pres">
      <dgm:prSet presAssocID="{C64D1816-C1EB-4BE3-B40E-F204A3620230}" presName="Accent" presStyleLbl="bgShp" presStyleIdx="0" presStyleCnt="4"/>
      <dgm:spPr/>
    </dgm:pt>
    <dgm:pt modelId="{72751F9D-D2FC-41B8-9874-696A2BBFEFFB}" type="pres">
      <dgm:prSet presAssocID="{C64D1816-C1EB-4BE3-B40E-F204A3620230}" presName="Chil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ABE145-C92B-4ED6-8727-BC5092B57647}" type="pres">
      <dgm:prSet presAssocID="{60EB8B86-9CB8-4A8F-BA76-9551C5634B28}" presName="Accent2" presStyleCnt="0"/>
      <dgm:spPr/>
    </dgm:pt>
    <dgm:pt modelId="{A9B85660-B9FC-4C88-873D-2AA3CB337184}" type="pres">
      <dgm:prSet presAssocID="{60EB8B86-9CB8-4A8F-BA76-9551C5634B28}" presName="Accent" presStyleLbl="bgShp" presStyleIdx="1" presStyleCnt="4"/>
      <dgm:spPr/>
    </dgm:pt>
    <dgm:pt modelId="{5FA9B108-FC82-47E7-884A-DB89C37B613D}" type="pres">
      <dgm:prSet presAssocID="{60EB8B86-9CB8-4A8F-BA76-9551C5634B28}" presName="Chil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4AA2C1-7DBF-436E-A0B1-835DA15D5E65}" type="pres">
      <dgm:prSet presAssocID="{D16939DC-0F3B-4E96-B42A-C90216183B8A}" presName="Accent3" presStyleCnt="0"/>
      <dgm:spPr/>
    </dgm:pt>
    <dgm:pt modelId="{CEF4B463-3120-4940-B164-2E13DE7281E9}" type="pres">
      <dgm:prSet presAssocID="{D16939DC-0F3B-4E96-B42A-C90216183B8A}" presName="Accent" presStyleLbl="bgShp" presStyleIdx="2" presStyleCnt="4"/>
      <dgm:spPr/>
    </dgm:pt>
    <dgm:pt modelId="{49DAE8E1-0270-4DC0-B96C-E39E80572DF5}" type="pres">
      <dgm:prSet presAssocID="{D16939DC-0F3B-4E96-B42A-C90216183B8A}" presName="Child3" presStyleLbl="node1" presStyleIdx="2" presStyleCnt="4" custLinFactNeighborX="673" custLinFactNeighborY="-2546">
        <dgm:presLayoutVars>
          <dgm:chMax val="0"/>
          <dgm:chPref val="0"/>
          <dgm:bulletEnabled val="1"/>
        </dgm:presLayoutVars>
      </dgm:prSet>
      <dgm:spPr/>
    </dgm:pt>
    <dgm:pt modelId="{25239691-7FCC-4AAC-AC67-92B8333F1255}" type="pres">
      <dgm:prSet presAssocID="{E6A3B4C2-2255-464E-8E44-E573DF897180}" presName="Accent4" presStyleCnt="0"/>
      <dgm:spPr/>
    </dgm:pt>
    <dgm:pt modelId="{7FAB0A9D-42E8-4802-AB5B-E79D6F06D67B}" type="pres">
      <dgm:prSet presAssocID="{E6A3B4C2-2255-464E-8E44-E573DF897180}" presName="Accent" presStyleLbl="bgShp" presStyleIdx="3" presStyleCnt="4"/>
      <dgm:spPr/>
    </dgm:pt>
    <dgm:pt modelId="{3226C890-9774-4FF9-BD77-55BE456D3B2F}" type="pres">
      <dgm:prSet presAssocID="{E6A3B4C2-2255-464E-8E44-E573DF897180}" presName="Chil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28BB37-6FCC-4708-B3D2-9E050BB8F6B7}" srcId="{8AABF8DE-893A-4D62-8270-B8C230733EE7}" destId="{E6A3B4C2-2255-464E-8E44-E573DF897180}" srcOrd="3" destOrd="0" parTransId="{2A30FFC1-987D-43E6-B8FF-C00E942EB120}" sibTransId="{36908B65-553D-4985-B88B-F9DBDE06D0E2}"/>
    <dgm:cxn modelId="{1C2C2B39-B0AB-4F21-8EAE-7A79A694483E}" srcId="{8AABF8DE-893A-4D62-8270-B8C230733EE7}" destId="{C64D1816-C1EB-4BE3-B40E-F204A3620230}" srcOrd="0" destOrd="0" parTransId="{93CC28B1-3A98-4DF0-AF59-152A68337116}" sibTransId="{D1540EC4-4A7B-4A34-BE64-9DBB1BAAECD9}"/>
    <dgm:cxn modelId="{38EB6E60-7F9F-4147-8A31-D4EAA286F1F4}" srcId="{8AABF8DE-893A-4D62-8270-B8C230733EE7}" destId="{D16939DC-0F3B-4E96-B42A-C90216183B8A}" srcOrd="2" destOrd="0" parTransId="{0E2EE402-FCEE-4583-8512-84AA06B646CE}" sibTransId="{87E13D08-5BB9-4CA7-88ED-EBA62E942837}"/>
    <dgm:cxn modelId="{E9405A56-95D3-4339-9D53-87065AD702EE}" type="presOf" srcId="{E6A3B4C2-2255-464E-8E44-E573DF897180}" destId="{3226C890-9774-4FF9-BD77-55BE456D3B2F}" srcOrd="0" destOrd="0" presId="urn:microsoft.com/office/officeart/2011/layout/HexagonRadial"/>
    <dgm:cxn modelId="{D3F75C7D-2F67-4742-8559-740F3D95A956}" type="presOf" srcId="{4300507B-F5AE-48DB-BC15-5CABA2AE8BD4}" destId="{9C5DFBD4-D1F2-4065-BD2B-BF5F696C0169}" srcOrd="0" destOrd="0" presId="urn:microsoft.com/office/officeart/2011/layout/HexagonRadial"/>
    <dgm:cxn modelId="{D9AE15A0-CDAB-456E-A6C0-862838F5197B}" type="presOf" srcId="{60EB8B86-9CB8-4A8F-BA76-9551C5634B28}" destId="{5FA9B108-FC82-47E7-884A-DB89C37B613D}" srcOrd="0" destOrd="0" presId="urn:microsoft.com/office/officeart/2011/layout/HexagonRadial"/>
    <dgm:cxn modelId="{F1350DBD-7278-4F98-83C8-F4C635CB91E6}" type="presOf" srcId="{8AABF8DE-893A-4D62-8270-B8C230733EE7}" destId="{09CD6CF0-BE08-4E40-BAD2-FE17E77F80B7}" srcOrd="0" destOrd="0" presId="urn:microsoft.com/office/officeart/2011/layout/HexagonRadial"/>
    <dgm:cxn modelId="{020726BE-9E11-4120-99F8-8A1B0F2FFBCF}" type="presOf" srcId="{C64D1816-C1EB-4BE3-B40E-F204A3620230}" destId="{72751F9D-D2FC-41B8-9874-696A2BBFEFFB}" srcOrd="0" destOrd="0" presId="urn:microsoft.com/office/officeart/2011/layout/HexagonRadial"/>
    <dgm:cxn modelId="{54B94DCB-038C-416A-9EED-2253326FE9A8}" type="presOf" srcId="{D16939DC-0F3B-4E96-B42A-C90216183B8A}" destId="{49DAE8E1-0270-4DC0-B96C-E39E80572DF5}" srcOrd="0" destOrd="0" presId="urn:microsoft.com/office/officeart/2011/layout/HexagonRadial"/>
    <dgm:cxn modelId="{82AE0DE4-B525-4882-A695-AFC4EFEAC3C6}" srcId="{4300507B-F5AE-48DB-BC15-5CABA2AE8BD4}" destId="{8AABF8DE-893A-4D62-8270-B8C230733EE7}" srcOrd="0" destOrd="0" parTransId="{F9CAB760-103E-424A-91FB-C07FF93AD1E3}" sibTransId="{90AB7293-DB19-4007-AA8A-A642CAD8B5D4}"/>
    <dgm:cxn modelId="{7D22FCFC-C8F4-4520-A0EB-FE02999C1C28}" srcId="{8AABF8DE-893A-4D62-8270-B8C230733EE7}" destId="{60EB8B86-9CB8-4A8F-BA76-9551C5634B28}" srcOrd="1" destOrd="0" parTransId="{4100AB20-EFB4-4533-BA31-884880776805}" sibTransId="{E873A228-6D6A-4FA3-A34D-F4506BC703CA}"/>
    <dgm:cxn modelId="{4312006E-A3CE-4192-BE3D-1EE1F195091E}" type="presParOf" srcId="{9C5DFBD4-D1F2-4065-BD2B-BF5F696C0169}" destId="{09CD6CF0-BE08-4E40-BAD2-FE17E77F80B7}" srcOrd="0" destOrd="0" presId="urn:microsoft.com/office/officeart/2011/layout/HexagonRadial"/>
    <dgm:cxn modelId="{6A1B25B2-B271-4AE8-A427-C3A95C9E0E49}" type="presParOf" srcId="{9C5DFBD4-D1F2-4065-BD2B-BF5F696C0169}" destId="{093A5ED4-9481-4E5D-A07D-268C78F2BD90}" srcOrd="1" destOrd="0" presId="urn:microsoft.com/office/officeart/2011/layout/HexagonRadial"/>
    <dgm:cxn modelId="{E7B4498E-823A-4036-BCFC-F683F541D0CE}" type="presParOf" srcId="{093A5ED4-9481-4E5D-A07D-268C78F2BD90}" destId="{F09314C8-5806-411C-B9C4-342DC51714BC}" srcOrd="0" destOrd="0" presId="urn:microsoft.com/office/officeart/2011/layout/HexagonRadial"/>
    <dgm:cxn modelId="{F0EAF172-7D23-4B4A-8D28-83A0490006E2}" type="presParOf" srcId="{9C5DFBD4-D1F2-4065-BD2B-BF5F696C0169}" destId="{72751F9D-D2FC-41B8-9874-696A2BBFEFFB}" srcOrd="2" destOrd="0" presId="urn:microsoft.com/office/officeart/2011/layout/HexagonRadial"/>
    <dgm:cxn modelId="{5863BA54-0089-4762-8A19-F2A559EAAB1A}" type="presParOf" srcId="{9C5DFBD4-D1F2-4065-BD2B-BF5F696C0169}" destId="{E9ABE145-C92B-4ED6-8727-BC5092B57647}" srcOrd="3" destOrd="0" presId="urn:microsoft.com/office/officeart/2011/layout/HexagonRadial"/>
    <dgm:cxn modelId="{86F81ACE-8B2D-4A59-84DE-416FD26C5036}" type="presParOf" srcId="{E9ABE145-C92B-4ED6-8727-BC5092B57647}" destId="{A9B85660-B9FC-4C88-873D-2AA3CB337184}" srcOrd="0" destOrd="0" presId="urn:microsoft.com/office/officeart/2011/layout/HexagonRadial"/>
    <dgm:cxn modelId="{F991781A-E325-46FE-920A-7AA84F670A1B}" type="presParOf" srcId="{9C5DFBD4-D1F2-4065-BD2B-BF5F696C0169}" destId="{5FA9B108-FC82-47E7-884A-DB89C37B613D}" srcOrd="4" destOrd="0" presId="urn:microsoft.com/office/officeart/2011/layout/HexagonRadial"/>
    <dgm:cxn modelId="{80CE2DAA-D5C1-46B5-9740-E607532CD021}" type="presParOf" srcId="{9C5DFBD4-D1F2-4065-BD2B-BF5F696C0169}" destId="{A74AA2C1-7DBF-436E-A0B1-835DA15D5E65}" srcOrd="5" destOrd="0" presId="urn:microsoft.com/office/officeart/2011/layout/HexagonRadial"/>
    <dgm:cxn modelId="{3DD9C011-6639-49D3-B24B-C216B9AFCCD4}" type="presParOf" srcId="{A74AA2C1-7DBF-436E-A0B1-835DA15D5E65}" destId="{CEF4B463-3120-4940-B164-2E13DE7281E9}" srcOrd="0" destOrd="0" presId="urn:microsoft.com/office/officeart/2011/layout/HexagonRadial"/>
    <dgm:cxn modelId="{81038B69-7B90-4BA2-8572-F2B66D7305A0}" type="presParOf" srcId="{9C5DFBD4-D1F2-4065-BD2B-BF5F696C0169}" destId="{49DAE8E1-0270-4DC0-B96C-E39E80572DF5}" srcOrd="6" destOrd="0" presId="urn:microsoft.com/office/officeart/2011/layout/HexagonRadial"/>
    <dgm:cxn modelId="{82679ABD-9FC8-434C-AE18-DA50F813A6C4}" type="presParOf" srcId="{9C5DFBD4-D1F2-4065-BD2B-BF5F696C0169}" destId="{25239691-7FCC-4AAC-AC67-92B8333F1255}" srcOrd="7" destOrd="0" presId="urn:microsoft.com/office/officeart/2011/layout/HexagonRadial"/>
    <dgm:cxn modelId="{D506ABEC-87DD-4397-8F2C-0840D5BEDD8E}" type="presParOf" srcId="{25239691-7FCC-4AAC-AC67-92B8333F1255}" destId="{7FAB0A9D-42E8-4802-AB5B-E79D6F06D67B}" srcOrd="0" destOrd="0" presId="urn:microsoft.com/office/officeart/2011/layout/HexagonRadial"/>
    <dgm:cxn modelId="{07E2F85A-B4FC-4B2D-AF81-7A43BB5EFFBC}" type="presParOf" srcId="{9C5DFBD4-D1F2-4065-BD2B-BF5F696C0169}" destId="{3226C890-9774-4FF9-BD77-55BE456D3B2F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D6CF0-BE08-4E40-BAD2-FE17E77F80B7}">
      <dsp:nvSpPr>
        <dsp:cNvPr id="0" name=""/>
        <dsp:cNvSpPr/>
      </dsp:nvSpPr>
      <dsp:spPr>
        <a:xfrm>
          <a:off x="0" y="1916535"/>
          <a:ext cx="1593655" cy="13784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TARGET MODEL</a:t>
          </a:r>
        </a:p>
      </dsp:txBody>
      <dsp:txXfrm>
        <a:off x="264076" y="2144944"/>
        <a:ext cx="1065503" cy="921597"/>
      </dsp:txXfrm>
    </dsp:sp>
    <dsp:sp modelId="{A9B85660-B9FC-4C88-873D-2AA3CB337184}">
      <dsp:nvSpPr>
        <dsp:cNvPr id="0" name=""/>
        <dsp:cNvSpPr/>
      </dsp:nvSpPr>
      <dsp:spPr>
        <a:xfrm>
          <a:off x="997856" y="1257056"/>
          <a:ext cx="601364" cy="518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51F9D-D2FC-41B8-9874-696A2BBFEFFB}">
      <dsp:nvSpPr>
        <dsp:cNvPr id="0" name=""/>
        <dsp:cNvSpPr/>
      </dsp:nvSpPr>
      <dsp:spPr>
        <a:xfrm>
          <a:off x="146829" y="662865"/>
          <a:ext cx="1305827" cy="11297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Capacity availability and access to market</a:t>
          </a:r>
        </a:p>
      </dsp:txBody>
      <dsp:txXfrm>
        <a:off x="363233" y="850081"/>
        <a:ext cx="873019" cy="755269"/>
      </dsp:txXfrm>
    </dsp:sp>
    <dsp:sp modelId="{CEF4B463-3120-4940-B164-2E13DE7281E9}">
      <dsp:nvSpPr>
        <dsp:cNvPr id="0" name=""/>
        <dsp:cNvSpPr/>
      </dsp:nvSpPr>
      <dsp:spPr>
        <a:xfrm>
          <a:off x="1699669" y="2225483"/>
          <a:ext cx="601364" cy="518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9B108-FC82-47E7-884A-DB89C37B613D}">
      <dsp:nvSpPr>
        <dsp:cNvPr id="0" name=""/>
        <dsp:cNvSpPr/>
      </dsp:nvSpPr>
      <dsp:spPr>
        <a:xfrm>
          <a:off x="1344522" y="1357707"/>
          <a:ext cx="1305827" cy="11297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Flexibility availability</a:t>
          </a:r>
        </a:p>
      </dsp:txBody>
      <dsp:txXfrm>
        <a:off x="1560926" y="1544923"/>
        <a:ext cx="873019" cy="755269"/>
      </dsp:txXfrm>
    </dsp:sp>
    <dsp:sp modelId="{7FAB0A9D-42E8-4802-AB5B-E79D6F06D67B}">
      <dsp:nvSpPr>
        <dsp:cNvPr id="0" name=""/>
        <dsp:cNvSpPr/>
      </dsp:nvSpPr>
      <dsp:spPr>
        <a:xfrm>
          <a:off x="1212005" y="3318655"/>
          <a:ext cx="601364" cy="518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E8E1-0270-4DC0-B96C-E39E80572DF5}">
      <dsp:nvSpPr>
        <dsp:cNvPr id="0" name=""/>
        <dsp:cNvSpPr/>
      </dsp:nvSpPr>
      <dsp:spPr>
        <a:xfrm>
          <a:off x="1344522" y="2694924"/>
          <a:ext cx="1305827" cy="11297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Trading infrastructure</a:t>
          </a:r>
        </a:p>
      </dsp:txBody>
      <dsp:txXfrm>
        <a:off x="1560926" y="2882140"/>
        <a:ext cx="873019" cy="755269"/>
      </dsp:txXfrm>
    </dsp:sp>
    <dsp:sp modelId="{3226C890-9774-4FF9-BD77-55BE456D3B2F}">
      <dsp:nvSpPr>
        <dsp:cNvPr id="0" name=""/>
        <dsp:cNvSpPr/>
      </dsp:nvSpPr>
      <dsp:spPr>
        <a:xfrm>
          <a:off x="146829" y="3419306"/>
          <a:ext cx="1305827" cy="11297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Transparency</a:t>
          </a:r>
        </a:p>
      </dsp:txBody>
      <dsp:txXfrm>
        <a:off x="363233" y="3606522"/>
        <a:ext cx="873019" cy="755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05/06/2018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CDB6-AC21-4BED-B517-B42ECE002C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3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CDB6-AC21-4BED-B517-B42ECE002C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60120"/>
            <a:ext cx="9899747" cy="1584040"/>
          </a:xfrm>
          <a:noFill/>
        </p:spPr>
        <p:txBody>
          <a:bodyPr lIns="0" tIns="0" rIns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23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08000" y="1528763"/>
            <a:ext cx="5468938" cy="4830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6215063" y="1528763"/>
            <a:ext cx="5464678" cy="4830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16000" indent="-216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10400" indent="-19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3pPr>
            <a:lvl4pPr marL="597600" indent="-1872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766800" indent="-154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14400" indent="-144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16000" indent="-2160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10400" indent="-1944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3pPr>
            <a:lvl4pPr marL="597600" indent="-1872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766800" indent="-154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14400" indent="-144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3180" y="1438480"/>
            <a:ext cx="11166562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60120"/>
            <a:ext cx="9899747" cy="1584041"/>
          </a:xfrm>
          <a:noFill/>
        </p:spPr>
        <p:txBody>
          <a:bodyPr lIns="0" tIns="0" rIns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35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89" y="1278889"/>
            <a:ext cx="4300222" cy="430022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59936"/>
            <a:ext cx="5179738" cy="1047891"/>
          </a:xfrm>
          <a:noFill/>
        </p:spPr>
        <p:txBody>
          <a:bodyPr lIns="0" tIns="0" rIns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2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59936"/>
            <a:ext cx="5179738" cy="1047891"/>
          </a:xfrm>
          <a:noFill/>
        </p:spPr>
        <p:txBody>
          <a:bodyPr lIns="0" tIns="0" rIns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8000" y="1528763"/>
            <a:ext cx="11171741" cy="4830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000" y="1528763"/>
            <a:ext cx="11171741" cy="4830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8000" y="1528763"/>
            <a:ext cx="11171238" cy="4830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600"/>
            </a:lvl1pPr>
            <a:lvl2pPr marL="215900" indent="-215900" defTabSz="357708">
              <a:lnSpc>
                <a:spcPct val="140000"/>
              </a:lnSpc>
              <a:spcBef>
                <a:spcPts val="0"/>
              </a:spcBef>
              <a:defRPr sz="1600"/>
            </a:lvl2pPr>
            <a:lvl3pPr marL="411163" indent="-195263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marL="596900" indent="-185738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marL="766763" indent="-155575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400"/>
            </a:lvl5pPr>
            <a:lvl6pPr marL="914400" indent="-144463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08000" y="1528763"/>
            <a:ext cx="5468938" cy="4830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215064" y="1528763"/>
            <a:ext cx="5464173" cy="4830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3232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8344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89" r:id="rId7"/>
    <p:sldLayoutId id="2147483691" r:id="rId8"/>
    <p:sldLayoutId id="2147483667" r:id="rId9"/>
    <p:sldLayoutId id="2147483690" r:id="rId10"/>
    <p:sldLayoutId id="2147483692" r:id="rId11"/>
    <p:sldLayoutId id="2147483694" r:id="rId12"/>
    <p:sldLayoutId id="2147483680" r:id="rId13"/>
    <p:sldLayoutId id="2147483697" r:id="rId14"/>
    <p:sldLayoutId id="2147483678" r:id="rId15"/>
    <p:sldLayoutId id="2147483679" r:id="rId16"/>
    <p:sldLayoutId id="2147483700" r:id="rId17"/>
    <p:sldLayoutId id="2147483681" r:id="rId18"/>
    <p:sldLayoutId id="2147483682" r:id="rId19"/>
    <p:sldLayoutId id="2147483683" r:id="rId20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6888" indent="-246888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" indent="-246888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40664" indent="-246888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246888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indent="-155575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60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3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428"/>
          <a:stretch>
            <a:fillRect/>
          </a:stretch>
        </p:blipFill>
        <p:spPr/>
      </p:pic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175500" y="3966769"/>
            <a:ext cx="5179738" cy="1073655"/>
          </a:xfrm>
        </p:spPr>
        <p:txBody>
          <a:bodyPr/>
          <a:lstStyle/>
          <a:p>
            <a:r>
              <a:rPr lang="en-GB" dirty="0"/>
              <a:t>International Energy Conference</a:t>
            </a:r>
            <a:br>
              <a:rPr lang="en-GB" dirty="0"/>
            </a:br>
            <a:r>
              <a:rPr lang="en-US" sz="1200" b="1" dirty="0"/>
              <a:t>Energy Security of South East Europe and the National Security</a:t>
            </a:r>
            <a:br>
              <a:rPr lang="en-US" sz="1200" b="1" dirty="0"/>
            </a:br>
            <a:br>
              <a:rPr lang="en-US" sz="1200" b="1" dirty="0">
                <a:solidFill>
                  <a:srgbClr val="FBCE07"/>
                </a:solidFill>
              </a:rPr>
            </a:br>
            <a:r>
              <a:rPr lang="en-US" sz="1600" b="1" i="1" dirty="0">
                <a:solidFill>
                  <a:srgbClr val="FBCE07"/>
                </a:solidFill>
              </a:rPr>
              <a:t>A view on gas market liberation </a:t>
            </a:r>
            <a:endParaRPr lang="en-GB" sz="1600" i="1" dirty="0">
              <a:solidFill>
                <a:srgbClr val="FBCE07"/>
              </a:solidFill>
              <a:latin typeface="Futura Light" panose="00000400000000000000" pitchFamily="2" charset="0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Futura Light" panose="00000400000000000000" pitchFamily="2" charset="0"/>
              </a:rPr>
              <a:t>Sofia – June 15</a:t>
            </a:r>
            <a:r>
              <a:rPr lang="en-GB" baseline="30000" dirty="0">
                <a:latin typeface="Futura Light" panose="00000400000000000000" pitchFamily="2" charset="0"/>
              </a:rPr>
              <a:t>th</a:t>
            </a:r>
            <a:r>
              <a:rPr lang="en-GB" dirty="0">
                <a:latin typeface="Futura Light" panose="00000400000000000000" pitchFamily="2" charset="0"/>
              </a:rPr>
              <a:t>,2018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Davide Rubini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Commercial and Regulatory Affairs Manager – Shell Energy Europe</a:t>
            </a:r>
          </a:p>
        </p:txBody>
      </p:sp>
    </p:spTree>
    <p:extLst>
      <p:ext uri="{BB962C8B-B14F-4D97-AF65-F5344CB8AC3E}">
        <p14:creationId xmlns:p14="http://schemas.microsoft.com/office/powerpoint/2010/main" val="19573300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52189" y="474259"/>
            <a:ext cx="8136904" cy="63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i="1" dirty="0"/>
              <a:t>Ongoing process towards an efficient, secure and competitive gas market</a:t>
            </a:r>
          </a:p>
          <a:p>
            <a:pPr marL="0" indent="0" algn="ctr">
              <a:buNone/>
            </a:pPr>
            <a:r>
              <a:rPr lang="en-GB" sz="1600" b="1" i="1" dirty="0"/>
              <a:t>National regulatory barriers have been progressively removed along the way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16204" y="2642351"/>
            <a:ext cx="3679860" cy="2518576"/>
            <a:chOff x="421100" y="3149289"/>
            <a:chExt cx="2337145" cy="2709075"/>
          </a:xfrm>
        </p:grpSpPr>
        <p:sp>
          <p:nvSpPr>
            <p:cNvPr id="7" name="TextBox 6"/>
            <p:cNvSpPr txBox="1"/>
            <p:nvPr/>
          </p:nvSpPr>
          <p:spPr>
            <a:xfrm>
              <a:off x="667308" y="3149289"/>
              <a:ext cx="1846567" cy="16883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TARGET MODEL</a:t>
              </a:r>
            </a:p>
            <a:p>
              <a:pPr algn="ctr"/>
              <a:endParaRPr lang="en-GB" sz="1600" dirty="0"/>
            </a:p>
            <a:p>
              <a:pPr algn="ctr"/>
              <a:r>
                <a:rPr lang="en-GB" sz="1600" dirty="0"/>
                <a:t>Create a regulatory environment which enables  competition, market liquidity and cross border trading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100" y="5229358"/>
              <a:ext cx="2337145" cy="62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WELL FUNCTIONING SINGLE EU MARKET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9681" y="2642351"/>
            <a:ext cx="2947741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HISTORIC MODEL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Regulatory barriers restrict access to the market to strengthening historic players and their negotiating power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895" y="4576153"/>
            <a:ext cx="194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CONTROL &amp;</a:t>
            </a:r>
          </a:p>
          <a:p>
            <a:pPr algn="ctr"/>
            <a:r>
              <a:rPr lang="en-GB" sz="1600" dirty="0"/>
              <a:t>FRAGMENTATION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2964" y="1719021"/>
            <a:ext cx="3995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accent3"/>
                </a:solidFill>
              </a:rPr>
              <a:t>PROGRESS</a:t>
            </a:r>
          </a:p>
          <a:p>
            <a:pPr algn="ctr"/>
            <a:endParaRPr lang="en-GB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600" i="1" dirty="0"/>
              <a:t>ongoing across the EU yet slow in SE Europe with Bulgaria, Romania and Greece engaged in structural reforms</a:t>
            </a:r>
          </a:p>
          <a:p>
            <a:pPr algn="ctr"/>
            <a:endParaRPr lang="en-GB" b="1" i="1" dirty="0">
              <a:solidFill>
                <a:srgbClr val="FFC000"/>
              </a:solidFill>
            </a:endParaRPr>
          </a:p>
          <a:p>
            <a:pPr algn="ctr"/>
            <a:r>
              <a:rPr lang="en-GB" b="1" i="1" dirty="0">
                <a:solidFill>
                  <a:srgbClr val="FF0000"/>
                </a:solidFill>
              </a:rPr>
              <a:t>STICKINESS</a:t>
            </a:r>
          </a:p>
          <a:p>
            <a:pPr algn="ctr"/>
            <a:endParaRPr lang="en-GB" b="1" i="1" dirty="0">
              <a:solidFill>
                <a:srgbClr val="FFC000"/>
              </a:solidFill>
            </a:endParaRPr>
          </a:p>
          <a:p>
            <a:pPr algn="ctr"/>
            <a:r>
              <a:rPr lang="en-GB" sz="1600" i="1" dirty="0"/>
              <a:t>of the traditional model and a different starting point means that convergence with other parts of Europe remains limited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63552" y="564821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Let’s continue with progress and overcome the stickiness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44" y="1410363"/>
            <a:ext cx="865579" cy="86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46" y="1418118"/>
            <a:ext cx="854012" cy="8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0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8475" y="1680266"/>
            <a:ext cx="66147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Capacity availability and access to market</a:t>
            </a:r>
            <a:r>
              <a:rPr lang="en-GB" sz="1600" dirty="0"/>
              <a:t>: significant improvement (see Entry-Exit, Open Season and Storage Reform). Restrictions to access capacity at some IP points (delays, legacy contracts and high tariffs). No access to LNG routes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FFC000"/>
                </a:solidFill>
              </a:rPr>
              <a:t>Flexibility availability</a:t>
            </a:r>
            <a:r>
              <a:rPr lang="en-GB" sz="1600" dirty="0"/>
              <a:t>: increasing importance with the introduction of balancing market. Difficulties in accessing flexibility tools: e.g. storage capacity not accessible to new entrants, regulatory restrictions to storage product offerings; restrictions to use within day nominations due to legacy contracts   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FFC000"/>
                </a:solidFill>
              </a:rPr>
              <a:t>Trading infrastructure</a:t>
            </a:r>
            <a:r>
              <a:rPr lang="en-GB" sz="1600" dirty="0"/>
              <a:t>: underdeveloped (no exchange, no price signals, no brokers, …)  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rgbClr val="FFC000"/>
                </a:solidFill>
              </a:rPr>
              <a:t>Transparency</a:t>
            </a:r>
            <a:r>
              <a:rPr lang="en-GB" sz="1600" dirty="0"/>
              <a:t>: consultations in the local language, reporting requirements not in line with data privacy standard or particularly burdensome (e.g. financial reporting), licensing restrictions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0588358"/>
              </p:ext>
            </p:extLst>
          </p:nvPr>
        </p:nvGraphicFramePr>
        <p:xfrm>
          <a:off x="576427" y="1371599"/>
          <a:ext cx="2650350" cy="521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465" y="70204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are the remaining barriers in Bulgaria?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F07E37-9658-4729-961D-BC49C8BF5791}"/>
              </a:ext>
            </a:extLst>
          </p:cNvPr>
          <p:cNvSpPr/>
          <p:nvPr/>
        </p:nvSpPr>
        <p:spPr>
          <a:xfrm>
            <a:off x="2464309" y="1662680"/>
            <a:ext cx="2136531" cy="846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GB" sz="1600" b="1" dirty="0"/>
              <a:t>Governance</a:t>
            </a:r>
          </a:p>
          <a:p>
            <a:pPr algn="ctr"/>
            <a:r>
              <a:rPr lang="en-GB" sz="1600" b="1" dirty="0"/>
              <a:t>Political drivers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4EEF9-F24B-42E0-B8BA-FDA1884716C6}"/>
              </a:ext>
            </a:extLst>
          </p:cNvPr>
          <p:cNvSpPr/>
          <p:nvPr/>
        </p:nvSpPr>
        <p:spPr>
          <a:xfrm>
            <a:off x="4806929" y="1662680"/>
            <a:ext cx="6737838" cy="4278093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GB" sz="9600" dirty="0">
                <a:solidFill>
                  <a:schemeClr val="accent1"/>
                </a:solidFill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1580197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44B5-0E00-4447-B102-38446681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3326C8-BB4F-42CF-BB57-8776B35E55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7731" t="25990" r="64382" b="9712"/>
          <a:stretch/>
        </p:blipFill>
        <p:spPr>
          <a:xfrm>
            <a:off x="508000" y="1305035"/>
            <a:ext cx="5850530" cy="3793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98C5C-862A-45E5-8DD6-F7BBCD800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4" t="28760" r="65204" b="11396"/>
          <a:stretch/>
        </p:blipFill>
        <p:spPr>
          <a:xfrm>
            <a:off x="6358530" y="1173074"/>
            <a:ext cx="5508359" cy="334312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CB072F4-3259-4B97-AB56-B2197B8D77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are the remaining barriers in Bulgaria?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7F087B-2941-48FB-BF97-E22AAE89D330}"/>
              </a:ext>
            </a:extLst>
          </p:cNvPr>
          <p:cNvCxnSpPr/>
          <p:nvPr/>
        </p:nvCxnSpPr>
        <p:spPr>
          <a:xfrm flipV="1">
            <a:off x="508000" y="1183910"/>
            <a:ext cx="5257533" cy="391498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B4514C-594D-4DAA-8EC1-B6C8FDB80F6B}"/>
              </a:ext>
            </a:extLst>
          </p:cNvPr>
          <p:cNvSpPr txBox="1"/>
          <p:nvPr/>
        </p:nvSpPr>
        <p:spPr>
          <a:xfrm>
            <a:off x="729636" y="5302497"/>
            <a:ext cx="4562375" cy="1040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Introduction of entry/exit zone for domestic system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Establishment of bulletin board for bilateral trades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Partial implementation of BAL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993A8-524D-4AC9-B637-296A0E09BA40}"/>
              </a:ext>
            </a:extLst>
          </p:cNvPr>
          <p:cNvSpPr txBox="1"/>
          <p:nvPr/>
        </p:nvSpPr>
        <p:spPr>
          <a:xfrm>
            <a:off x="6554532" y="4645286"/>
            <a:ext cx="5275171" cy="16977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Partial imbalance information code (e.g. for DSO)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High tolerance and overrun charges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Far from exchange establishment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Non-transparent tariff methodology (e.g. </a:t>
            </a:r>
            <a:r>
              <a:rPr lang="en-GB" sz="1600" kern="0" dirty="0" err="1">
                <a:solidFill>
                  <a:srgbClr val="595959"/>
                </a:solidFill>
                <a:ea typeface="Arial" charset="0"/>
              </a:rPr>
              <a:t>wrt</a:t>
            </a: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 transit)</a:t>
            </a:r>
          </a:p>
          <a:p>
            <a:pPr marL="219456" indent="-219456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>
                <a:tab pos="1081088" algn="l"/>
              </a:tabLst>
            </a:pPr>
            <a:r>
              <a:rPr lang="en-GB" sz="1600" kern="0" dirty="0">
                <a:solidFill>
                  <a:srgbClr val="595959"/>
                </a:solidFill>
                <a:ea typeface="Arial" charset="0"/>
              </a:rPr>
              <a:t>Non-transparent procedure for balancing gas procurement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E85DF-1829-46AE-B373-25B2EC92DF1F}"/>
              </a:ext>
            </a:extLst>
          </p:cNvPr>
          <p:cNvSpPr txBox="1"/>
          <p:nvPr/>
        </p:nvSpPr>
        <p:spPr>
          <a:xfrm>
            <a:off x="5486402" y="5303520"/>
            <a:ext cx="796739" cy="8184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lnSpc>
                <a:spcPct val="140000"/>
              </a:lnSpc>
              <a:spcAft>
                <a:spcPts val="0"/>
              </a:spcAft>
              <a:buClr>
                <a:srgbClr val="DD1D21"/>
              </a:buClr>
              <a:buSzPct val="85000"/>
              <a:tabLst>
                <a:tab pos="1081088" algn="l"/>
              </a:tabLst>
            </a:pPr>
            <a:r>
              <a:rPr lang="en-GB" sz="2000" b="1" kern="0" dirty="0">
                <a:solidFill>
                  <a:srgbClr val="FF0000"/>
                </a:solidFill>
                <a:ea typeface="Arial" charset="0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001121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463-6ADD-4B49-87C8-ACBD57FF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92" y="722024"/>
            <a:ext cx="11171238" cy="752475"/>
          </a:xfrm>
        </p:spPr>
        <p:txBody>
          <a:bodyPr/>
          <a:lstStyle/>
          <a:p>
            <a:r>
              <a:rPr lang="pl-PL" sz="2000" b="1" dirty="0">
                <a:latin typeface="+mn-lt"/>
                <a:ea typeface="+mn-ea"/>
                <a:cs typeface="+mn-cs"/>
              </a:rPr>
              <a:t>What makes a </a:t>
            </a:r>
            <a:r>
              <a:rPr lang="en-GB" sz="2000" b="1" dirty="0">
                <a:latin typeface="+mn-lt"/>
                <a:ea typeface="+mn-ea"/>
                <a:cs typeface="+mn-cs"/>
              </a:rPr>
              <a:t>hub</a:t>
            </a:r>
            <a:r>
              <a:rPr lang="pl-PL" sz="2000" b="1" dirty="0">
                <a:latin typeface="+mn-lt"/>
                <a:ea typeface="+mn-ea"/>
                <a:cs typeface="+mn-cs"/>
              </a:rPr>
              <a:t> successful?</a:t>
            </a:r>
            <a:r>
              <a:rPr lang="en-GB" sz="2000" b="1" dirty="0">
                <a:latin typeface="+mn-lt"/>
                <a:ea typeface="+mn-ea"/>
                <a:cs typeface="+mn-cs"/>
              </a:rPr>
              <a:t> (cit. EFET)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D5860-9110-45B2-9321-9FD8906ED4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Date Month 2016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96B63-D92A-4FB7-9DD0-AA6F47AC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9835-F9E9-436D-8206-3E792C3C2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Footer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24918-02DC-4044-B715-24CD0749CA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6792" y="1432051"/>
            <a:ext cx="11171741" cy="4830709"/>
          </a:xfrm>
        </p:spPr>
        <p:txBody>
          <a:bodyPr/>
          <a:lstStyle/>
          <a:p>
            <a:r>
              <a:rPr lang="pl-PL" sz="1600" b="1" noProof="1"/>
              <a:t>The sequence of steps in establishing a hub is important</a:t>
            </a:r>
            <a:r>
              <a:rPr lang="en-GB" sz="1600" b="1" noProof="1"/>
              <a:t>: </a:t>
            </a:r>
            <a:r>
              <a:rPr lang="pl-PL" sz="1600" noProof="1"/>
              <a:t>Establishing a trading platform may enhance liquidity but cannot create it – underlying features of the market, such as transparency and accessibility need to be addressed first in cooperation with different stakeholders.</a:t>
            </a:r>
            <a:r>
              <a:rPr lang="en-GB" sz="1600" noProof="1"/>
              <a:t> This MUST come before major new investment is undertaken.</a:t>
            </a:r>
            <a:endParaRPr lang="pl-PL" sz="1600" noProof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noProof="1"/>
          </a:p>
          <a:p>
            <a:r>
              <a:rPr lang="pl-PL" sz="1600" b="1" noProof="1"/>
              <a:t>Developing a liquid hub takes time</a:t>
            </a:r>
            <a:r>
              <a:rPr lang="en-GB" sz="1600" b="1" noProof="1"/>
              <a:t>: </a:t>
            </a:r>
            <a:r>
              <a:rPr lang="pl-PL" sz="1600" noProof="1"/>
              <a:t>A balancing market where TSO acts as a balancer of last resort with his role clearly defined may have a very positive impact on liquidity. This, however, cannot be achieved through pure legislation</a:t>
            </a:r>
            <a:r>
              <a:rPr lang="en-GB" sz="1600" noProof="1"/>
              <a:t>:</a:t>
            </a:r>
          </a:p>
          <a:p>
            <a:endParaRPr lang="en-GB" sz="1600" noProof="1"/>
          </a:p>
          <a:p>
            <a:pPr lvl="1"/>
            <a:r>
              <a:rPr lang="en-GB" sz="1600" noProof="1"/>
              <a:t>S</a:t>
            </a:r>
            <a:r>
              <a:rPr lang="pl-PL" sz="1600" noProof="1"/>
              <a:t>hippers need to have timely access to imbalance information and sufficient flexibility on the market to manage their imbalance</a:t>
            </a:r>
            <a:endParaRPr lang="en-GB" sz="1600" noProof="1"/>
          </a:p>
          <a:p>
            <a:pPr lvl="1"/>
            <a:r>
              <a:rPr lang="pl-PL" sz="1600" noProof="1"/>
              <a:t>Reliable level of liquidity needs to exist on the market for different parties to manage their portfolios effectively</a:t>
            </a:r>
            <a:endParaRPr lang="en-GB" sz="1600" noProof="1"/>
          </a:p>
          <a:p>
            <a:pPr lvl="1"/>
            <a:r>
              <a:rPr lang="pl-PL" sz="1600" noProof="1"/>
              <a:t>Trust in hub’s firmness grows over time </a:t>
            </a:r>
            <a:endParaRPr lang="en-GB" sz="1600" noProof="1"/>
          </a:p>
          <a:p>
            <a:pPr lvl="1"/>
            <a:endParaRPr lang="en-GB" sz="1600" noProof="1"/>
          </a:p>
          <a:p>
            <a:pPr lvl="1" algn="ctr"/>
            <a:endParaRPr lang="en-GB" sz="1600" noProof="1"/>
          </a:p>
          <a:p>
            <a:pPr marL="0" lvl="1" indent="0" algn="ctr">
              <a:buNone/>
            </a:pPr>
            <a:r>
              <a:rPr lang="en-GB" sz="1600" noProof="1"/>
              <a:t>A WELL FUNCTIONING GAS RELEASE PROGRAM BEFORE NEW SUPPLIES REACH THE MARKET IS ESSENTIAL LIKE IT HAS HAPPENED IN BASICALLY ALL WESTERN MARKETS</a:t>
            </a:r>
            <a:endParaRPr lang="en-US" sz="1600" noProof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8272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Shell WizKit V3_Template_Widescreen_01june2016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2880" rIns="182880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19456" indent="-219456" defTabSz="914400">
          <a:lnSpc>
            <a:spcPct val="140000"/>
          </a:lnSpc>
          <a:spcAft>
            <a:spcPts val="0"/>
          </a:spcAft>
          <a:buClr>
            <a:srgbClr val="DD1D21"/>
          </a:buClr>
          <a:buSzPct val="85000"/>
          <a:buFont typeface="Wingdings" panose="05000000000000000000" pitchFamily="2" charset="2"/>
          <a:buChar char=""/>
          <a:tabLst>
            <a:tab pos="1081088" algn="l"/>
          </a:tabLst>
          <a:defRPr sz="1600" kern="0" dirty="0" err="1" smtClean="0">
            <a:solidFill>
              <a:srgbClr val="595959"/>
            </a:solidFill>
            <a:ea typeface="Arial" charset="0"/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23.potx" id="{904A4738-6107-4F97-A602-E69963B3CCA9}" vid="{12641F98-753D-417E-9439-D99B42323506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9163166FE12D3B4CA7F837E636F4316D" ma:contentTypeVersion="11" ma:contentTypeDescription="Shell Document Content Type" ma:contentTypeScope="" ma:versionID="b3e86fe90c8ed084f6c5f66b7a1e23cc">
  <xsd:schema xmlns:xsd="http://www.w3.org/2001/XMLSchema" xmlns:xs="http://www.w3.org/2001/XMLSchema" xmlns:p="http://schemas.microsoft.com/office/2006/metadata/properties" xmlns:ns1="http://schemas.microsoft.com/sharepoint/v3" xmlns:ns2="44ed62b5-59fc-432d-a033-662c2dae1ad6" xmlns:ns4="http://schemas.microsoft.com/sharepoint/v4" xmlns:ns5="26c0bdc7-6241-4dda-8d0c-70f9a4687b5f" targetNamespace="http://schemas.microsoft.com/office/2006/metadata/properties" ma:root="true" ma:fieldsID="38e9655a2aba8b539deba27a6d346336" ns1:_="" ns2:_="" ns4:_="" ns5:_="">
    <xsd:import namespace="http://schemas.microsoft.com/sharepoint/v3"/>
    <xsd:import namespace="44ed62b5-59fc-432d-a033-662c2dae1ad6"/>
    <xsd:import namespace="http://schemas.microsoft.com/sharepoint/v4"/>
    <xsd:import namespace="26c0bdc7-6241-4dda-8d0c-70f9a4687b5f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AEFSecurityClassificationTaxHTField0" minOccurs="0"/>
                <xsd:element ref="ns1:SAEFExportControlClassificationTaxHTField0" minOccurs="0"/>
                <xsd:element ref="ns1:SAEFDocumentStatusTaxHTField0" minOccurs="0"/>
                <xsd:element ref="ns1:SAEFDocumentTypeTaxHTField0" minOccurs="0"/>
                <xsd:element ref="ns1:SAEFOwner" minOccurs="0"/>
                <xsd:element ref="ns1:SAEFBusinessTaxHTField0" minOccurs="0"/>
                <xsd:element ref="ns1:SAEFBusinessUnitRegionTaxHTField0" minOccurs="0"/>
                <xsd:element ref="ns1:SAEFGlobalFunctionTaxHTField0" minOccurs="0"/>
                <xsd:element ref="ns1:SAEFBusinessProcessTaxHTField0" minOccurs="0"/>
                <xsd:element ref="ns1:SAEFLegalEntityTaxHTField0" minOccurs="0"/>
                <xsd:element ref="ns1:SAEFWorkgroupIDTaxHTField0" minOccurs="0"/>
                <xsd:element ref="ns1:SAEFSiteCollectionName"/>
                <xsd:element ref="ns1:SAEFSiteOwner"/>
                <xsd:element ref="ns1:SAEFLanguageTaxHTField0" minOccurs="0"/>
                <xsd:element ref="ns1:SAEFCountryOfJurisdictionTaxHTField0" minOccurs="0"/>
                <xsd:element ref="ns1:SAEFCollection"/>
                <xsd:element ref="ns1:SAEFKeepFileLocal"/>
                <xsd:element ref="ns1:SAEFAssetIdentifier" minOccurs="0"/>
                <xsd:element ref="ns2:TaxCatchAllLabel" minOccurs="0"/>
                <xsd:element ref="ns2:TaxCatchAll" minOccurs="0"/>
                <xsd:element ref="ns2:_dlc_DocId" minOccurs="0"/>
                <xsd:element ref="ns2:_dlc_DocIdPersistId" minOccurs="0"/>
                <xsd:element ref="ns1:SAEFFilePlanRecordType" minOccurs="0"/>
                <xsd:element ref="ns1:SAEFRecordStatus" minOccurs="0"/>
                <xsd:element ref="ns1:SAEFDeclarer" minOccurs="0"/>
                <xsd:element ref="ns1:SAEFIsRecord" minOccurs="0"/>
                <xsd:element ref="ns1:SAEFTRIMRecordNumber" minOccurs="0"/>
                <xsd:element ref="ns4:IconOverlay" minOccurs="0"/>
                <xsd:element ref="ns5:Subject_x0020_matter" minOccurs="0"/>
                <xsd:element ref="ns5:Meeting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3" ma:taxonomy="true" ma:internalName="SAEFSecurityClassificationTaxHTField0" ma:taxonomyFieldName="SAEFSecurityClassification" ma:displayName="Security Classification" ma:default="8;#Restricted|21aa7f98-4035-4019-a764-107acb7269af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ExportControlClassificationTaxHTField0" ma:index="5" nillable="true" ma:taxonomy="true" ma:internalName="SAEFExportControlClassificationTaxHTField0" ma:taxonomyFieldName="SAEFExportControlClassification" ma:displayName="Export Control" ma:readOnly="false" ma:default="9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DocumentStatusTaxHTField0" ma:index="7" ma:taxonomy="true" ma:internalName="SAEFDocumentStatusTaxHTField0" ma:taxonomyFieldName="SAEFDocumentStatus" ma:displayName="Document Status" ma:default="11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DocumentTypeTaxHTField0" ma:index="9" ma:taxonomy="true" ma:internalName="SAEFDocumentTypeTaxHTField0" ma:taxonomyFieldName="SAEFDocumentType" ma:displayName="Document Type" ma:default="" ma:fieldId="{566fdc14-b4fa-46ee-a88e-e2aac7ad2eac}" ma:sspId="e3aebf70-341c-4d91-bdd3-aba9df361687" ma:termSetId="c44bbaaa-530b-481e-814c-1a89fe9de40e" ma:anchorId="352dd3f6-c8ee-4c48-93af-e62c944275c3" ma:open="false" ma:isKeyword="false">
      <xsd:complexType>
        <xsd:sequence>
          <xsd:element ref="pc:Terms" minOccurs="0" maxOccurs="1"/>
        </xsd:sequence>
      </xsd:complexType>
    </xsd:element>
    <xsd:element name="SAEFOwner" ma:index="12" nillable="true" ma:displayName="Owner" ma:internalName="SAEFOwner">
      <xsd:simpleType>
        <xsd:restriction base="dms:Text"/>
      </xsd:simpleType>
    </xsd:element>
    <xsd:element name="SAEFBusinessTaxHTField0" ma:index="13" ma:taxonomy="true" ma:internalName="SAEFBusinessTaxHTField0" ma:taxonomyFieldName="SAEFBusiness" ma:displayName="Business" ma:default="1;#Projects &amp; Technology|71ef976b-0896-446b-8541-fe6e77f226a6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BusinessUnitRegionTaxHTField0" ma:index="15" ma:taxonomy="true" ma:internalName="SAEFBusinessUnitRegionTaxHTField0" ma:taxonomyFieldName="SAEFBusinessUnitRegion" ma:displayName="Business Unit/Region" ma:default="2;#Business Function or Other|a3f02a18-1eed-4b75-a220-fef79052a8f9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GlobalFunctionTaxHTField0" ma:index="17" ma:taxonomy="true" ma:internalName="SAEFGlobalFunctionTaxHTField0" ma:taxonomyFieldName="SAEFGlobalFunction" ma:displayName="Business Function" ma:default="3;#Contracting &amp; Procurement|9cae3386-096f-4a5c-8ece-e5c692b7bb25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BusinessProcessTaxHTField0" ma:index="19" nillable="true" ma:taxonomy="true" ma:internalName="SAEFBusinessProcessTaxHTField0" ma:taxonomyFieldName="SAEFBusinessProcess" ma:displayName="Business Process" ma:default="10;#All - Records Management|1f68a0f2-47ab-4887-8df5-7c0616d5ad90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LegalEntityTaxHTField0" ma:index="21" ma:taxonomy="true" ma:internalName="SAEFLegalEntityTaxHTField0" ma:taxonomyFieldName="SAEFLegalEntity" ma:displayName="Legal Entity" ma:default="4;#Shell Global Solutions International B.V.|c97403e1-4af2-48b1-b9b1-50ae27f1fcb2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WorkgroupIDTaxHTField0" ma:index="23" ma:taxonomy="true" ma:internalName="SAEFWorkgroupIDTaxHTField0" ma:taxonomyFieldName="SAEFWorkgroupID" ma:displayName="TRIM Workgroup" ma:default="5;#Upstream _ Single File Plan - 22022|d3ed65c1-761d-4a84-a678-924ffd6ed182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SiteCollectionName" ma:index="25" ma:displayName="Site Collection Name" ma:default="CP Operations" ma:hidden="true" ma:internalName="SAEFSiteCollectionName">
      <xsd:simpleType>
        <xsd:restriction base="dms:Text"/>
      </xsd:simpleType>
    </xsd:element>
    <xsd:element name="SAEFSiteOwner" ma:index="26" ma:displayName="Site Owner" ma:default="i:0#.w|europe\its-app-imffv-s" ma:hidden="true" ma:internalName="SAEFSiteOwner">
      <xsd:simpleType>
        <xsd:restriction base="dms:Text"/>
      </xsd:simpleType>
    </xsd:element>
    <xsd:element name="SAEFLanguageTaxHTField0" ma:index="27" ma:taxonomy="true" ma:internalName="SAEFLanguageTaxHTField0" ma:taxonomyFieldName="SAEFLanguage" ma:displayName="Language" ma:default="6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CountryOfJurisdictionTaxHTField0" ma:index="29" ma:taxonomy="true" ma:internalName="SAEFCountryOfJurisdictionTaxHTField0" ma:taxonomyFieldName="SAEFCountryOfJurisdiction" ma:displayName="Country of Jurisdiction" ma:default="7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EFCollection" ma:index="31" ma:displayName="Collection" ma:default="0" ma:hidden="true" ma:internalName="SAEFCollection">
      <xsd:simpleType>
        <xsd:restriction base="dms:Boolean"/>
      </xsd:simpleType>
    </xsd:element>
    <xsd:element name="SAEFKeepFileLocal" ma:index="32" ma:displayName="Keep File Local" ma:default="0" ma:hidden="true" ma:internalName="SAEFKeepFileLocal">
      <xsd:simpleType>
        <xsd:restriction base="dms:Boolean"/>
      </xsd:simpleType>
    </xsd:element>
    <xsd:element name="SAEFAssetIdentifier" ma:index="33" nillable="true" ma:displayName="Asset Identifier" ma:hidden="true" ma:internalName="SAEFAssetIdentifier">
      <xsd:simpleType>
        <xsd:restriction base="dms:Text"/>
      </xsd:simpleType>
    </xsd:element>
    <xsd:element name="SAEFFilePlanRecordType" ma:index="44" nillable="true" ma:displayName="File Plan Record Type" ma:hidden="true" ma:internalName="SAEFFilePlanRecordType">
      <xsd:simpleType>
        <xsd:restriction base="dms:Text"/>
      </xsd:simpleType>
    </xsd:element>
    <xsd:element name="SAEFRecordStatus" ma:index="45" nillable="true" ma:displayName="Record Status" ma:hidden="true" ma:internalName="SAEFRecordStatus">
      <xsd:simpleType>
        <xsd:restriction base="dms:Text"/>
      </xsd:simpleType>
    </xsd:element>
    <xsd:element name="SAEFDeclarer" ma:index="46" nillable="true" ma:displayName="Declarer" ma:hidden="true" ma:internalName="SAEFDeclarer">
      <xsd:simpleType>
        <xsd:restriction base="dms:Text"/>
      </xsd:simpleType>
    </xsd:element>
    <xsd:element name="SAEFIsRecord" ma:index="47" nillable="true" ma:displayName="Is Record" ma:hidden="true" ma:internalName="SAEFIsRecord">
      <xsd:simpleType>
        <xsd:restriction base="dms:Text"/>
      </xsd:simpleType>
    </xsd:element>
    <xsd:element name="SAEFTRIMRecordNumber" ma:index="48" nillable="true" ma:displayName="TRIM Record Number" ma:hidden="true" ma:internalName="SAEFTRIMRecord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d62b5-59fc-432d-a033-662c2dae1ad6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Label" ma:index="34" nillable="true" ma:displayName="Taxonomy Catch All Column1" ma:description="" ma:hidden="true" ma:list="{026139ed-bbb1-4744-a83b-c465ba2096ff}" ma:internalName="TaxCatchAllLabel" ma:readOnly="true" ma:showField="CatchAllDataLabel" ma:web="44ed62b5-59fc-432d-a033-662c2dae1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5" nillable="true" ma:displayName="Taxonomy Catch All Column" ma:description="" ma:hidden="true" ma:list="{026139ed-bbb1-4744-a83b-c465ba2096ff}" ma:internalName="TaxCatchAll" ma:showField="CatchAllData" ma:web="44ed62b5-59fc-432d-a033-662c2dae1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5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0bdc7-6241-4dda-8d0c-70f9a4687b5f" elementFormDefault="qualified">
    <xsd:import namespace="http://schemas.microsoft.com/office/2006/documentManagement/types"/>
    <xsd:import namespace="http://schemas.microsoft.com/office/infopath/2007/PartnerControls"/>
    <xsd:element name="Subject_x0020_matter" ma:index="50" nillable="true" ma:displayName="Subject matter" ma:default="Guides" ma:format="Dropdown" ma:internalName="Subject_x0020_matter">
      <xsd:simpleType>
        <xsd:restriction base="dms:Choice">
          <xsd:enumeration value="Guides"/>
          <xsd:enumeration value="Templates"/>
          <xsd:enumeration value="Articles"/>
          <xsd:enumeration value="learning materials"/>
        </xsd:restriction>
      </xsd:simpleType>
    </xsd:element>
    <xsd:element name="Meeting" ma:index="51" nillable="true" ma:displayName="Meeting" ma:format="DateOnly" ma:internalName="Meeting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EFAssetIdentifier xmlns="http://schemas.microsoft.com/sharepoint/v3" xsi:nil="true"/>
    <SAEFIsRecord xmlns="http://schemas.microsoft.com/sharepoint/v3" xsi:nil="true"/>
    <SAEFOwner xmlns="http://schemas.microsoft.com/sharepoint/v3" xsi:nil="true"/>
    <SAEFDeclarer xmlns="http://schemas.microsoft.com/sharepoint/v3" xsi:nil="true"/>
    <SAEF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ZZZ - Migrated - To be Selected</TermName>
          <TermId xmlns="http://schemas.microsoft.com/office/infopath/2007/PartnerControls">647fb9a5-0dbe-4dbf-b5fa-f93c1a17de8d</TermId>
        </TermInfo>
      </Terms>
    </SAEFDocumentTypeTaxHTField0>
    <SAEF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AEFLanguageTaxHTField0>
    <SAEFFilePlanRecordType xmlns="http://schemas.microsoft.com/sharepoint/v3" xsi:nil="true"/>
    <IconOverlay xmlns="http://schemas.microsoft.com/sharepoint/v4" xsi:nil="true"/>
    <SAEFCollection xmlns="http://schemas.microsoft.com/sharepoint/v3">false</SAEFCollection>
    <Subject_x0020_matter xmlns="26c0bdc7-6241-4dda-8d0c-70f9a4687b5f">Templates</Subject_x0020_matter>
    <SAEF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1c86f377-7d91-4c95-bd5b-c18c83fe0aa5</TermId>
        </TermInfo>
      </Terms>
    </SAEFDocumentStatusTaxHTField0>
    <SAEF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- Records Management</TermName>
          <TermId xmlns="http://schemas.microsoft.com/office/infopath/2007/PartnerControls">1f68a0f2-47ab-4887-8df5-7c0616d5ad90</TermId>
        </TermInfo>
      </Terms>
    </SAEFBusinessProcessTaxHTField0>
    <SAEF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Global Solutions International B.V.</TermName>
          <TermId xmlns="http://schemas.microsoft.com/office/infopath/2007/PartnerControls">c97403e1-4af2-48b1-b9b1-50ae27f1fcb2</TermId>
        </TermInfo>
      </Terms>
    </SAEFLegalEntityTaxHTField0>
    <TaxCatchAll xmlns="44ed62b5-59fc-432d-a033-662c2dae1ad6">
      <Value>13</Value>
      <Value>11</Value>
      <Value>10</Value>
      <Value>9</Value>
      <Value>8</Value>
      <Value>7</Value>
      <Value>6</Value>
      <Value>5</Value>
      <Value>4</Value>
      <Value>3</Value>
      <Value>2</Value>
      <Value>1</Value>
    </TaxCatchAll>
    <Meeting xmlns="26c0bdc7-6241-4dda-8d0c-70f9a4687b5f" xsi:nil="true"/>
    <SAEFRecordStatus xmlns="http://schemas.microsoft.com/sharepoint/v3" xsi:nil="true"/>
    <SAEFTRIMRecordNumber xmlns="http://schemas.microsoft.com/sharepoint/v3" xsi:nil="true"/>
    <SAEF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 &amp; Technology</TermName>
          <TermId xmlns="http://schemas.microsoft.com/office/infopath/2007/PartnerControls">71ef976b-0896-446b-8541-fe6e77f226a6</TermId>
        </TermInfo>
      </Terms>
    </SAEFBusinessTaxHTField0>
    <SAEF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AEFExportControlClassificationTaxHTField0>
    <SAEF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a3f02a18-1eed-4b75-a220-fef79052a8f9</TermId>
        </TermInfo>
      </Terms>
    </SAEFBusinessUnitRegionTaxHTField0>
    <SAEF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Contracting &amp; Procurement</TermName>
          <TermId xmlns="http://schemas.microsoft.com/office/infopath/2007/PartnerControls">9cae3386-096f-4a5c-8ece-e5c692b7bb25</TermId>
        </TermInfo>
      </Terms>
    </SAEFGlobalFunctionTaxHTField0>
    <SAEF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Upstream _ Single File Plan - 22022</TermName>
          <TermId xmlns="http://schemas.microsoft.com/office/infopath/2007/PartnerControls">d3ed65c1-761d-4a84-a678-924ffd6ed182</TermId>
        </TermInfo>
      </Terms>
    </SAEFWorkgroupIDTaxHTField0>
    <SAEF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AEFCountryOfJurisdictionTaxHTField0>
    <SAEFKeepFileLocal xmlns="http://schemas.microsoft.com/sharepoint/v3">false</SAEFKeepFileLocal>
    <SAEF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21aa7f98-4035-4019-a764-107acb7269af</TermId>
        </TermInfo>
      </Terms>
    </SAEFSecurityClassificationTaxHTField0>
    <SAEFSiteOwner xmlns="http://schemas.microsoft.com/sharepoint/v3">i:0#.w|europe\its-app-imffv-s</SAEFSiteOwner>
    <SAEFSiteCollectionName xmlns="http://schemas.microsoft.com/sharepoint/v3">CP Operations</SAEFSiteCollectionName>
    <_dlc_DocId xmlns="44ed62b5-59fc-432d-a033-662c2dae1ad6">AAFAA1715-1333156889-7</_dlc_DocId>
    <_dlc_DocIdUrl xmlns="44ed62b5-59fc-432d-a033-662c2dae1ad6">
      <Url>https://eu001-sp.shell.com/sites/AAFAA1715/_layouts/15/DocIdRedir.aspx?ID=AAFAA1715-1333156889-7</Url>
      <Description>AAFAA1715-1333156889-7</Description>
    </_dlc_DocIdUrl>
    <SharedWithUsers xmlns="44ed62b5-59fc-432d-a033-662c2dae1ad6">
      <UserInfo>
        <DisplayName>Xian, Hong GSNL-PTU/O/E</DisplayName>
        <AccountId>2623</AccountId>
        <AccountType/>
      </UserInfo>
      <UserInfo>
        <DisplayName>Anandan, Renuka SBOBNG-ITV/LC</DisplayName>
        <AccountId>12497</AccountId>
        <AccountType/>
      </UserInfo>
      <UserInfo>
        <DisplayName>Itta, Shravan K SSSCCH-FO/RDR</DisplayName>
        <AccountId>12175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22C0E01-DE43-4E60-AB8E-6FFF0CA88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A2A55-35C4-4B36-BC7A-2D2E8D081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ed62b5-59fc-432d-a033-662c2dae1ad6"/>
    <ds:schemaRef ds:uri="http://schemas.microsoft.com/sharepoint/v4"/>
    <ds:schemaRef ds:uri="26c0bdc7-6241-4dda-8d0c-70f9a4687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A73520-E1F0-4645-93E5-51E52AE1AD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B5C1343-730C-4996-BC6A-36201852DE08}">
  <ds:schemaRefs>
    <ds:schemaRef ds:uri="http://schemas.microsoft.com/office/2006/documentManagement/types"/>
    <ds:schemaRef ds:uri="44ed62b5-59fc-432d-a033-662c2dae1ad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sharepoint/v4"/>
    <ds:schemaRef ds:uri="26c0bdc7-6241-4dda-8d0c-70f9a4687b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Shell WizKit V3_Template_Widescreen_01june2016</Template>
  <TotalTime>115</TotalTime>
  <Words>545</Words>
  <Application>Microsoft Office PowerPoint</Application>
  <PresentationFormat>Widescreen</PresentationFormat>
  <Paragraphs>68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Futura Bold</vt:lpstr>
      <vt:lpstr>Wingdings</vt:lpstr>
      <vt:lpstr>Futura Medium</vt:lpstr>
      <vt:lpstr>Futura Light</vt:lpstr>
      <vt:lpstr>Arial</vt:lpstr>
      <vt:lpstr>Shell WizKit V3_Template_Widescreen_01june2016</vt:lpstr>
      <vt:lpstr>International Energy Conference Energy Security of South East Europe and the National Security  A view on gas market liberation </vt:lpstr>
      <vt:lpstr>PowerPoint Presentation</vt:lpstr>
      <vt:lpstr>PowerPoint Presentation</vt:lpstr>
      <vt:lpstr>What are the remaining barriers in Bulgaria?</vt:lpstr>
      <vt:lpstr>What makes a hub successful? (cit. EFET)</vt:lpstr>
      <vt:lpstr>PowerPoint Presentation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PPT template 16x9 format</dc:title>
  <dc:creator>Swain, Dieuwke GSNL-PTT/D</dc:creator>
  <cp:lastModifiedBy>Rubini, Davide STASCO-STX/E/32</cp:lastModifiedBy>
  <cp:revision>14</cp:revision>
  <dcterms:created xsi:type="dcterms:W3CDTF">2016-06-07T08:25:02Z</dcterms:created>
  <dcterms:modified xsi:type="dcterms:W3CDTF">2018-06-05T17:16:03Z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0x0101006F0A470EEB1140E7AA14F4CE8A50B54C0001CB1477F4DD432AA86DD56CC3887AF4009163166FE12D3B4CA7F837E636F4316D</vt:lpwstr>
  </property>
  <property fmtid="{D5CDD505-2E9C-101B-9397-08002B2CF9AE}" pid="5" name="_dlc_DocIdItemGuid">
    <vt:lpwstr>b42fc9bd-9fbf-4e11-9fc8-df69a4a9e17f</vt:lpwstr>
  </property>
  <property fmtid="{D5CDD505-2E9C-101B-9397-08002B2CF9AE}" pid="6" name="SAEFExportControlClassification">
    <vt:lpwstr>9;#Non-US content - Non Controlled|2ac8835e-0587-4096-a6e2-1f68da1e6cb3</vt:lpwstr>
  </property>
  <property fmtid="{D5CDD505-2E9C-101B-9397-08002B2CF9AE}" pid="7" name="SAEFDocumentStatus">
    <vt:lpwstr>11;#Draft|1c86f377-7d91-4c95-bd5b-c18c83fe0aa5</vt:lpwstr>
  </property>
  <property fmtid="{D5CDD505-2E9C-101B-9397-08002B2CF9AE}" pid="8" name="SAEFWorkgroupID">
    <vt:lpwstr>5;#Upstream _ Single File Plan - 22022|d3ed65c1-761d-4a84-a678-924ffd6ed182</vt:lpwstr>
  </property>
  <property fmtid="{D5CDD505-2E9C-101B-9397-08002B2CF9AE}" pid="9" name="SAEFBusinessUnitRegion">
    <vt:lpwstr>2;#Business Function or Other|a3f02a18-1eed-4b75-a220-fef79052a8f9</vt:lpwstr>
  </property>
  <property fmtid="{D5CDD505-2E9C-101B-9397-08002B2CF9AE}" pid="10" name="SAEFCountryOfJurisdiction">
    <vt:lpwstr>7;#NETHERLANDS|54565ecb-470f-40ea-a584-819150a65a13</vt:lpwstr>
  </property>
  <property fmtid="{D5CDD505-2E9C-101B-9397-08002B2CF9AE}" pid="11" name="SAEFDocumentType">
    <vt:lpwstr>13;#ZZZ - Migrated - To be Selected|647fb9a5-0dbe-4dbf-b5fa-f93c1a17de8d</vt:lpwstr>
  </property>
  <property fmtid="{D5CDD505-2E9C-101B-9397-08002B2CF9AE}" pid="12" name="SAEFLanguage">
    <vt:lpwstr>6;#English|bd3ad5ee-f0c3-40aa-8cc8-36ef09940af3</vt:lpwstr>
  </property>
  <property fmtid="{D5CDD505-2E9C-101B-9397-08002B2CF9AE}" pid="13" name="SAEFSecurityClassification">
    <vt:lpwstr>8;#Restricted|21aa7f98-4035-4019-a764-107acb7269af</vt:lpwstr>
  </property>
  <property fmtid="{D5CDD505-2E9C-101B-9397-08002B2CF9AE}" pid="14" name="SAEFBusiness">
    <vt:lpwstr>1;#Projects &amp; Technology|71ef976b-0896-446b-8541-fe6e77f226a6</vt:lpwstr>
  </property>
  <property fmtid="{D5CDD505-2E9C-101B-9397-08002B2CF9AE}" pid="15" name="SAEFBusinessProcess">
    <vt:lpwstr>10;#All - Records Management|1f68a0f2-47ab-4887-8df5-7c0616d5ad90</vt:lpwstr>
  </property>
  <property fmtid="{D5CDD505-2E9C-101B-9397-08002B2CF9AE}" pid="16" name="SAEFGlobalFunction">
    <vt:lpwstr>3;#Contracting &amp; Procurement|9cae3386-096f-4a5c-8ece-e5c692b7bb25</vt:lpwstr>
  </property>
  <property fmtid="{D5CDD505-2E9C-101B-9397-08002B2CF9AE}" pid="17" name="SAEFLegalEntity">
    <vt:lpwstr>4;#Shell Global Solutions International B.V.|c97403e1-4af2-48b1-b9b1-50ae27f1fcb2</vt:lpwstr>
  </property>
</Properties>
</file>