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257" r:id="rId5"/>
    <p:sldId id="275" r:id="rId6"/>
    <p:sldId id="272" r:id="rId7"/>
    <p:sldId id="274" r:id="rId8"/>
    <p:sldId id="268" r:id="rId9"/>
    <p:sldId id="276" r:id="rId10"/>
    <p:sldId id="285" r:id="rId11"/>
    <p:sldId id="279" r:id="rId12"/>
    <p:sldId id="282" r:id="rId13"/>
    <p:sldId id="286" r:id="rId14"/>
    <p:sldId id="280" r:id="rId15"/>
    <p:sldId id="281" r:id="rId16"/>
    <p:sldId id="287" r:id="rId17"/>
    <p:sldId id="288" r:id="rId18"/>
    <p:sldId id="292" r:id="rId19"/>
    <p:sldId id="289" r:id="rId20"/>
    <p:sldId id="290" r:id="rId21"/>
    <p:sldId id="293" r:id="rId22"/>
    <p:sldId id="294" r:id="rId23"/>
    <p:sldId id="291" r:id="rId24"/>
    <p:sldId id="297" r:id="rId25"/>
    <p:sldId id="296" r:id="rId26"/>
    <p:sldId id="299" r:id="rId27"/>
    <p:sldId id="300" r:id="rId28"/>
    <p:sldId id="301" r:id="rId29"/>
    <p:sldId id="302" r:id="rId30"/>
    <p:sldId id="303" r:id="rId31"/>
    <p:sldId id="307" r:id="rId32"/>
    <p:sldId id="305" r:id="rId33"/>
    <p:sldId id="304" r:id="rId3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FF79"/>
    <a:srgbClr val="394404"/>
    <a:srgbClr val="5F6F0F"/>
    <a:srgbClr val="718412"/>
    <a:srgbClr val="65741A"/>
    <a:srgbClr val="70811D"/>
    <a:srgbClr val="7B8D1F"/>
    <a:srgbClr val="839721"/>
    <a:srgbClr val="95AB25"/>
    <a:srgbClr val="BC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705" autoAdjust="0"/>
  </p:normalViewPr>
  <p:slideViewPr>
    <p:cSldViewPr>
      <p:cViewPr varScale="1">
        <p:scale>
          <a:sx n="58" d="100"/>
          <a:sy n="58" d="100"/>
        </p:scale>
        <p:origin x="1218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6/15/2018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6/15/2018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copyrighted to: </a:t>
            </a:r>
          </a:p>
          <a:p>
            <a:r>
              <a:rPr lang="en-US" dirty="0"/>
              <a:t>http://www.youthincmag.com/lap-of-luxury</a:t>
            </a:r>
          </a:p>
          <a:p>
            <a:r>
              <a:rPr lang="en-US" dirty="0"/>
              <a:t>http://www.pictame.com/user/the.success.chasers/2324545177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91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12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79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91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by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IOActive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Embedi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revealed 147 vulnerabilities in 34 randomly selected SCADA mobile applications. The top five security weaknesses are: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 tampering (94% of apps),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insecure authorization (59% of apps),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reverse engineering (53% of apps),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insecure data storage (47% of apps)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insecure communication (38% of apps).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https://www.helpnetsecurity.com/2018/01/11/security-vulnerabilities-ics-mobile-applications/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67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Redundancy (mostly the N-version programming paradigm)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80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58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61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89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3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1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3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2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64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25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3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5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6/15/2018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6/15/2018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6/15/2018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6/15/2018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6/15/2018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6/15/2018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6/15/2018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6/15/2018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6/15/2018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6/15/2018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6/15/2018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6/15/2018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7" y="584200"/>
            <a:ext cx="4621636" cy="2000251"/>
          </a:xfrm>
        </p:spPr>
        <p:txBody>
          <a:bodyPr>
            <a:normAutofit/>
          </a:bodyPr>
          <a:lstStyle/>
          <a:p>
            <a:r>
              <a:rPr lang="en-US" sz="9600" dirty="0"/>
              <a:t>Luxury</a:t>
            </a:r>
            <a:endParaRPr lang="en-US" sz="138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B32A7F2-35C8-425A-AB01-C58B7A360E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26F2C768-A39B-44A1-AB63-767401B15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838200"/>
            <a:ext cx="9677400" cy="5070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1430679-F192-4E0B-BD18-400A5B89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0951" y="990600"/>
            <a:ext cx="7605922" cy="5070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D14590-FBCB-42FB-A489-44265256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025" y="1809797"/>
            <a:ext cx="5070615" cy="5070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307">
        <p:fade/>
      </p:transition>
    </mc:Choice>
    <mc:Fallback xmlns="">
      <p:transition spd="med" advTm="113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2613E-6 1.85185E-6 L -0.15942 0.1673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71" y="83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6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2993E-7 -3.7037E-7 L 0.25957 -0.26968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72" y="-1349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6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09 0.04144 L -0.08323 0.00811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2" y="-166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1DC3-EEC2-4A77-A246-3C79D79C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Viruses/worms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04270-6F32-4029-99E9-3BD46DF26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751">
        <p:fade/>
      </p:transition>
    </mc:Choice>
    <mc:Fallback xmlns="">
      <p:transition spd="med" advTm="975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4188" y="606612"/>
            <a:ext cx="4062942" cy="1222188"/>
          </a:xfrm>
        </p:spPr>
        <p:txBody>
          <a:bodyPr>
            <a:normAutofit/>
          </a:bodyPr>
          <a:lstStyle/>
          <a:p>
            <a:r>
              <a:rPr lang="en-US" sz="5400" dirty="0" err="1"/>
              <a:t>Wannacry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44188" y="2057400"/>
            <a:ext cx="3859624" cy="33528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Ransomware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Not too successful but very popular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Affects outdated Windows machines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5B19B88-1D00-4776-9574-7D43DD504A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3" y="937859"/>
            <a:ext cx="6094412" cy="4601281"/>
          </a:xfrm>
        </p:spPr>
      </p:pic>
    </p:spTree>
    <p:extLst>
      <p:ext uri="{BB962C8B-B14F-4D97-AF65-F5344CB8AC3E}">
        <p14:creationId xmlns:p14="http://schemas.microsoft.com/office/powerpoint/2010/main" val="233066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049">
        <p:fade/>
      </p:transition>
    </mc:Choice>
    <mc:Fallback xmlns="">
      <p:transition spd="med" advTm="43049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4188" y="606612"/>
            <a:ext cx="4062942" cy="1222188"/>
          </a:xfrm>
        </p:spPr>
        <p:txBody>
          <a:bodyPr>
            <a:normAutofit/>
          </a:bodyPr>
          <a:lstStyle/>
          <a:p>
            <a:r>
              <a:rPr lang="en-US" sz="5400" dirty="0" err="1"/>
              <a:t>Notpetya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44188" y="2057400"/>
            <a:ext cx="3859624" cy="42672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Ransomware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Not too successful in terms of profit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u="sng" dirty="0"/>
              <a:t>Very</a:t>
            </a:r>
            <a:r>
              <a:rPr lang="en-US" sz="2800" dirty="0"/>
              <a:t> successful in terms of </a:t>
            </a:r>
            <a:r>
              <a:rPr lang="en-US" sz="2800" u="sng" dirty="0"/>
              <a:t>chaos</a:t>
            </a:r>
            <a:r>
              <a:rPr lang="en-US" sz="2800" dirty="0"/>
              <a:t> created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Affects outdated Windows machines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Blocked </a:t>
            </a:r>
            <a:r>
              <a:rPr lang="en-US" sz="2800" u="sng" dirty="0"/>
              <a:t>Chernobyl powerplant</a:t>
            </a:r>
            <a:r>
              <a:rPr lang="en-US" sz="2800" dirty="0"/>
              <a:t>, Ukraine’s metro, ministries and banks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5B19B88-1D00-4776-9574-7D43DD504A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3" y="1460963"/>
            <a:ext cx="6094412" cy="3555073"/>
          </a:xfrm>
        </p:spPr>
      </p:pic>
    </p:spTree>
    <p:extLst>
      <p:ext uri="{BB962C8B-B14F-4D97-AF65-F5344CB8AC3E}">
        <p14:creationId xmlns:p14="http://schemas.microsoft.com/office/powerpoint/2010/main" val="35988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770">
        <p:fade/>
      </p:transition>
    </mc:Choice>
    <mc:Fallback xmlns="">
      <p:transition spd="med" advTm="9177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1DC3-EEC2-4A77-A246-3C79D79C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breaches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04270-6F32-4029-99E9-3BD46DF26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9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17">
        <p:fade/>
      </p:transition>
    </mc:Choice>
    <mc:Fallback xmlns="">
      <p:transition spd="med" advTm="1817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4188" y="606612"/>
            <a:ext cx="4062942" cy="1222188"/>
          </a:xfrm>
        </p:spPr>
        <p:txBody>
          <a:bodyPr>
            <a:normAutofit/>
          </a:bodyPr>
          <a:lstStyle/>
          <a:p>
            <a:r>
              <a:rPr lang="en-US" sz="5400" dirty="0"/>
              <a:t>Equifax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44188" y="2057400"/>
            <a:ext cx="3859624" cy="33528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143 million </a:t>
            </a:r>
            <a:r>
              <a:rPr lang="en-US" sz="2800" u="sng" dirty="0"/>
              <a:t>Social Security Numbers</a:t>
            </a:r>
            <a:r>
              <a:rPr lang="en-US" sz="2800" dirty="0"/>
              <a:t> leaked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CFO tried to cover up the story and sell shares before acknowledging publicly</a:t>
            </a:r>
            <a:endParaRPr lang="en-US" sz="2800" u="sng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5B19B88-1D00-4776-9574-7D43DD504A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1846943"/>
            <a:ext cx="5601146" cy="2539185"/>
          </a:xfrm>
        </p:spPr>
      </p:pic>
    </p:spTree>
    <p:extLst>
      <p:ext uri="{BB962C8B-B14F-4D97-AF65-F5344CB8AC3E}">
        <p14:creationId xmlns:p14="http://schemas.microsoft.com/office/powerpoint/2010/main" val="414527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708">
        <p:fade/>
      </p:transition>
    </mc:Choice>
    <mc:Fallback xmlns="">
      <p:transition spd="med" advTm="39708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3486" y="1083682"/>
            <a:ext cx="4062942" cy="2822388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Macron’s and Clinton’s campaigns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44188" y="3962400"/>
            <a:ext cx="3859624" cy="19812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Private email communication leaked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5B19B88-1D00-4776-9574-7D43DD504A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31" y="1447800"/>
            <a:ext cx="6615981" cy="3243128"/>
          </a:xfrm>
        </p:spPr>
      </p:pic>
    </p:spTree>
    <p:extLst>
      <p:ext uri="{BB962C8B-B14F-4D97-AF65-F5344CB8AC3E}">
        <p14:creationId xmlns:p14="http://schemas.microsoft.com/office/powerpoint/2010/main" val="153002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370">
        <p:fade/>
      </p:transition>
    </mc:Choice>
    <mc:Fallback xmlns="">
      <p:transition spd="med" advTm="2437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1DC3-EEC2-4A77-A246-3C79D79C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misuse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04270-6F32-4029-99E9-3BD46DF26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49">
        <p:fade/>
      </p:transition>
    </mc:Choice>
    <mc:Fallback xmlns="">
      <p:transition spd="med" advTm="4649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4188" y="606612"/>
            <a:ext cx="4062942" cy="1222188"/>
          </a:xfrm>
        </p:spPr>
        <p:txBody>
          <a:bodyPr>
            <a:normAutofit/>
          </a:bodyPr>
          <a:lstStyle/>
          <a:p>
            <a:r>
              <a:rPr lang="en-US" sz="5400" dirty="0"/>
              <a:t>Facebook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44188" y="2057400"/>
            <a:ext cx="3859624" cy="3886200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87 million users enhanced profile information shared </a:t>
            </a:r>
            <a:r>
              <a:rPr lang="en-US" sz="2800" u="sng" dirty="0"/>
              <a:t>without consent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Used for </a:t>
            </a:r>
            <a:r>
              <a:rPr lang="en-US" sz="2800" u="sng" dirty="0"/>
              <a:t>targeted</a:t>
            </a:r>
            <a:r>
              <a:rPr lang="en-US" sz="2800" dirty="0"/>
              <a:t> </a:t>
            </a:r>
            <a:r>
              <a:rPr lang="en-US" sz="2800" u="sng" dirty="0"/>
              <a:t>advertisement</a:t>
            </a:r>
            <a:r>
              <a:rPr lang="en-US" sz="2800" dirty="0"/>
              <a:t> for election campaign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Arguably turned the tides in the US election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5B19B88-1D00-4776-9574-7D43DD504A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1676400"/>
            <a:ext cx="5077096" cy="3352800"/>
          </a:xfr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04664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194">
        <p:fade/>
      </p:transition>
    </mc:Choice>
    <mc:Fallback xmlns="">
      <p:transition spd="med" advTm="51194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1DC3-EEC2-4A77-A246-3C79D79C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vulnerabilities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04270-6F32-4029-99E9-3BD46DF26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7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762">
        <p:fade/>
      </p:transition>
    </mc:Choice>
    <mc:Fallback xmlns="">
      <p:transition spd="med" advTm="13762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4188" y="606612"/>
            <a:ext cx="4062942" cy="1222188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SPECTER &amp; MELTDOWN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44188" y="2057400"/>
            <a:ext cx="3859624" cy="38862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Allows for a </a:t>
            </a:r>
            <a:r>
              <a:rPr lang="en-US" sz="2800" u="sng" dirty="0"/>
              <a:t>program</a:t>
            </a:r>
            <a:r>
              <a:rPr lang="en-US" sz="2800" dirty="0"/>
              <a:t> </a:t>
            </a:r>
            <a:r>
              <a:rPr lang="en-US" sz="2800" u="sng" dirty="0"/>
              <a:t>to read another program’s </a:t>
            </a:r>
            <a:r>
              <a:rPr lang="en-US" sz="2800" dirty="0"/>
              <a:t>operational </a:t>
            </a:r>
            <a:r>
              <a:rPr lang="en-US" sz="2800" u="sng" dirty="0"/>
              <a:t>data</a:t>
            </a:r>
            <a:r>
              <a:rPr lang="en-US" sz="2800" dirty="0"/>
              <a:t> on the same physical host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u="sng" dirty="0"/>
              <a:t>Passwords, encryption keys</a:t>
            </a:r>
            <a:r>
              <a:rPr lang="en-US" sz="2800" dirty="0"/>
              <a:t> and other sensitive data </a:t>
            </a:r>
            <a:r>
              <a:rPr lang="en-US" sz="2800" u="sng" dirty="0"/>
              <a:t>can be stolen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5B19B88-1D00-4776-9574-7D43DD504A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3046" y="1378857"/>
            <a:ext cx="2692282" cy="4138614"/>
          </a:xfrm>
          <a:effectLst>
            <a:softEdge rad="12700"/>
          </a:effectLst>
        </p:spPr>
      </p:pic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A84C9954-BEA2-45F3-9AC1-E9DF902DC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69255" y="1712192"/>
            <a:ext cx="3524931" cy="3471943"/>
          </a:xfrm>
          <a:prstGeom prst="rect">
            <a:avLst/>
          </a:prstGeo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997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558">
        <p:fade/>
      </p:transition>
    </mc:Choice>
    <mc:Fallback xmlns="">
      <p:transition spd="med" advTm="4355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7" y="584200"/>
            <a:ext cx="4621636" cy="2000251"/>
          </a:xfrm>
        </p:spPr>
        <p:txBody>
          <a:bodyPr>
            <a:normAutofit/>
          </a:bodyPr>
          <a:lstStyle/>
          <a:p>
            <a:r>
              <a:rPr lang="en-US" sz="9600" dirty="0"/>
              <a:t>Luxury</a:t>
            </a:r>
            <a:endParaRPr lang="en-US" sz="13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48537" y="1219200"/>
            <a:ext cx="8735325" cy="3022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Inessential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supplemental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Expensive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8F7975-D9A9-4381-A4CF-CA0EE871C224}"/>
              </a:ext>
            </a:extLst>
          </p:cNvPr>
          <p:cNvSpPr txBox="1">
            <a:spLocks/>
          </p:cNvSpPr>
          <p:nvPr/>
        </p:nvSpPr>
        <p:spPr>
          <a:xfrm>
            <a:off x="4265612" y="2522160"/>
            <a:ext cx="1066800" cy="14478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97500"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/>
              <a:t>=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72CF72-3415-4D7D-BC1A-686BE6D076C0}"/>
              </a:ext>
            </a:extLst>
          </p:cNvPr>
          <p:cNvSpPr/>
          <p:nvPr/>
        </p:nvSpPr>
        <p:spPr>
          <a:xfrm>
            <a:off x="3351212" y="3657600"/>
            <a:ext cx="7245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/>
              <a:t>Dispensable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1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179">
        <p:fade/>
      </p:transition>
    </mc:Choice>
    <mc:Fallback xmlns="">
      <p:transition spd="med" advTm="171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971" y="635000"/>
            <a:ext cx="9144000" cy="2540000"/>
          </a:xfrm>
        </p:spPr>
        <p:txBody>
          <a:bodyPr>
            <a:normAutofit/>
          </a:bodyPr>
          <a:lstStyle/>
          <a:p>
            <a:r>
              <a:rPr lang="en-US" sz="9600" dirty="0"/>
              <a:t>Cyber Security</a:t>
            </a:r>
            <a:endParaRPr lang="en-US" sz="13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8455BE-42D2-4E2B-B2C7-571CE90D9F45}"/>
              </a:ext>
            </a:extLst>
          </p:cNvPr>
          <p:cNvSpPr txBox="1">
            <a:spLocks/>
          </p:cNvSpPr>
          <p:nvPr/>
        </p:nvSpPr>
        <p:spPr>
          <a:xfrm>
            <a:off x="1522412" y="1905000"/>
            <a:ext cx="9144000" cy="2540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/>
              <a:t>is a Necessity</a:t>
            </a:r>
            <a:endParaRPr lang="en-US" sz="13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3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5">
        <p:fade/>
      </p:transition>
    </mc:Choice>
    <mc:Fallback xmlns="">
      <p:transition spd="med" advTm="300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Cyber Security – main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10514329" cy="4465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300" dirty="0"/>
              <a:t> Confidentiality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9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300" dirty="0"/>
              <a:t> Integrity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9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300" dirty="0"/>
              <a:t> Availability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140271-C038-4918-9774-3F44EB98FE1B}"/>
              </a:ext>
            </a:extLst>
          </p:cNvPr>
          <p:cNvSpPr txBox="1">
            <a:spLocks/>
          </p:cNvSpPr>
          <p:nvPr/>
        </p:nvSpPr>
        <p:spPr>
          <a:xfrm>
            <a:off x="1217612" y="2367280"/>
            <a:ext cx="10514329" cy="60452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886" lvl="1" indent="0">
              <a:buFont typeface="Arial" pitchFamily="34" charset="0"/>
              <a:buNone/>
            </a:pPr>
            <a:r>
              <a:rPr lang="en-US" sz="3000" dirty="0">
                <a:sym typeface="Wingdings" panose="05000000000000000000" pitchFamily="2" charset="2"/>
              </a:rPr>
              <a:t> Information is only available to authorized parties</a:t>
            </a:r>
            <a:endParaRPr lang="en-US" sz="3000" dirty="0"/>
          </a:p>
          <a:p>
            <a:pPr marL="377886" lvl="1" indent="0">
              <a:buFont typeface="Arial" pitchFamily="34" charset="0"/>
              <a:buNone/>
            </a:pPr>
            <a:endParaRPr lang="en-US" sz="3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B91B20B-A5FE-451B-8404-2CB61BA23810}"/>
              </a:ext>
            </a:extLst>
          </p:cNvPr>
          <p:cNvSpPr txBox="1">
            <a:spLocks/>
          </p:cNvSpPr>
          <p:nvPr/>
        </p:nvSpPr>
        <p:spPr>
          <a:xfrm>
            <a:off x="1218883" y="5464629"/>
            <a:ext cx="10514329" cy="117384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3300" dirty="0"/>
              <a:t> Non-repudiation</a:t>
            </a:r>
          </a:p>
          <a:p>
            <a:pPr marL="377886" lvl="1" indent="0">
              <a:buNone/>
            </a:pPr>
            <a:r>
              <a:rPr lang="en-US" sz="3000" dirty="0">
                <a:sym typeface="Wingdings" panose="05000000000000000000" pitchFamily="2" charset="2"/>
              </a:rPr>
              <a:t> No party in a transaction can deny its involvement</a:t>
            </a:r>
            <a:endParaRPr lang="en-US" sz="3000" dirty="0"/>
          </a:p>
          <a:p>
            <a:pPr>
              <a:buFont typeface="Wingdings" panose="05000000000000000000" pitchFamily="2" charset="2"/>
              <a:buChar char="q"/>
            </a:pPr>
            <a:endParaRPr lang="en-US" sz="3600" dirty="0"/>
          </a:p>
          <a:p>
            <a:pPr>
              <a:buFont typeface="Wingdings" panose="05000000000000000000" pitchFamily="2" charset="2"/>
              <a:buChar char="q"/>
            </a:pPr>
            <a:endParaRPr lang="en-US" sz="3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30639ED-F82E-4D4F-9BE5-944A56DC4D62}"/>
              </a:ext>
            </a:extLst>
          </p:cNvPr>
          <p:cNvSpPr txBox="1">
            <a:spLocks/>
          </p:cNvSpPr>
          <p:nvPr/>
        </p:nvSpPr>
        <p:spPr>
          <a:xfrm>
            <a:off x="1217612" y="3438072"/>
            <a:ext cx="10514329" cy="551906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886" lvl="1" indent="0">
              <a:buFont typeface="Arial" pitchFamily="34" charset="0"/>
              <a:buNone/>
            </a:pPr>
            <a:r>
              <a:rPr lang="en-US" sz="3000" dirty="0">
                <a:sym typeface="Wingdings" panose="05000000000000000000" pitchFamily="2" charset="2"/>
              </a:rPr>
              <a:t> Accuracy and completeness of the data and its metadata</a:t>
            </a:r>
            <a:endParaRPr lang="en-US" sz="3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30605EB-5285-4536-8D85-C9DB3E26CA14}"/>
              </a:ext>
            </a:extLst>
          </p:cNvPr>
          <p:cNvSpPr txBox="1">
            <a:spLocks/>
          </p:cNvSpPr>
          <p:nvPr/>
        </p:nvSpPr>
        <p:spPr>
          <a:xfrm>
            <a:off x="1217611" y="4572000"/>
            <a:ext cx="10514329" cy="1220651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886" lvl="1" indent="0">
              <a:buNone/>
            </a:pPr>
            <a:r>
              <a:rPr lang="en-US" sz="3000" dirty="0">
                <a:sym typeface="Wingdings" panose="05000000000000000000" pitchFamily="2" charset="2"/>
              </a:rPr>
              <a:t> A system must provide services whenever requested and only to authorized parties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35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39">
        <p:fade/>
      </p:transition>
    </mc:Choice>
    <mc:Fallback xmlns="">
      <p:transition spd="med" advTm="1369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1DC3-EEC2-4A77-A246-3C79D79C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Security </a:t>
            </a:r>
            <a:br>
              <a:rPr lang="en-US" dirty="0"/>
            </a:br>
            <a:r>
              <a:rPr lang="en-US" dirty="0"/>
              <a:t>in Industrial Control Systems (ICS)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04270-6F32-4029-99E9-3BD46DF26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5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10">
        <p:fade/>
      </p:transition>
    </mc:Choice>
    <mc:Fallback xmlns="">
      <p:transition spd="med" advTm="1201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ICS - software trends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5405BF-20FB-4E1B-A77F-77B0BD7BA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6856729" cy="4465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Mobility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Remote access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Code modernization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Authentication alternatives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4713">
        <p:fade/>
      </p:transition>
    </mc:Choice>
    <mc:Fallback xmlns="">
      <p:transition spd="med" advTm="94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ICS – trendy software pitfalls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5405BF-20FB-4E1B-A77F-77B0BD7BA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9676129" cy="4465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Weak authorization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No cryptography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Bad cryptography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Infected or vulnerable software hosts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No fallback policies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i="1" u="sng" dirty="0"/>
              <a:t>especially</a:t>
            </a:r>
            <a:r>
              <a:rPr lang="en-US" sz="3200" dirty="0"/>
              <a:t> about </a:t>
            </a:r>
            <a:r>
              <a:rPr lang="en-US" sz="3200" i="1" u="sng" dirty="0"/>
              <a:t>availability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E798C-E4A8-4436-8ABC-A31C15342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3024809"/>
            <a:ext cx="3593651" cy="3161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42F60A-FB69-45F8-8B3B-9DC17F4F0D7A}"/>
              </a:ext>
            </a:extLst>
          </p:cNvPr>
          <p:cNvSpPr txBox="1"/>
          <p:nvPr/>
        </p:nvSpPr>
        <p:spPr>
          <a:xfrm>
            <a:off x="5561012" y="1761177"/>
            <a:ext cx="6477000" cy="3539430"/>
          </a:xfrm>
          <a:prstGeom prst="rect">
            <a:avLst/>
          </a:prstGeom>
          <a:solidFill>
            <a:srgbClr val="BCFF79"/>
          </a:solidFill>
          <a:ln w="57150" cap="rnd">
            <a:solidFill>
              <a:schemeClr val="tx1"/>
            </a:solidFill>
            <a:beve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34 SCADA mobile applications </a:t>
            </a:r>
          </a:p>
          <a:p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	 147 vulnerabilities</a:t>
            </a:r>
            <a:endParaRPr lang="en-US" sz="28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94% code tampering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59% insecure authorization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53% reverse engineering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47% insecure data storage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38% insecure communication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9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6355">
        <p:fade/>
      </p:transition>
    </mc:Choice>
    <mc:Fallback xmlns="">
      <p:transition spd="med" advTm="2063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Availability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5405BF-20FB-4E1B-A77F-77B0BD7BA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10360501" cy="44653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Reliability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issuing a command will lead to its execution or an error report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Idempotence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unintentional duplication of a command should bring the system to a state as if the duplication hasn’t happened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Redundancy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 a faulty system component output should be detected and replaced by a running correct 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Fault tolerance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a fail of a number of system components should cause no impact on the core functionality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Resilience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 the system should be able to resist a faulty command or a flood of commands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53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2594">
        <p:fade/>
      </p:transition>
    </mc:Choice>
    <mc:Fallback xmlns="">
      <p:transition spd="med" advTm="2625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971" y="635000"/>
            <a:ext cx="9144000" cy="4089400"/>
          </a:xfrm>
        </p:spPr>
        <p:txBody>
          <a:bodyPr>
            <a:normAutofit/>
          </a:bodyPr>
          <a:lstStyle/>
          <a:p>
            <a:r>
              <a:rPr lang="en-US" sz="9600" dirty="0"/>
              <a:t>Cyber Security – </a:t>
            </a:r>
            <a:br>
              <a:rPr lang="en-US" sz="9600" dirty="0"/>
            </a:br>
            <a:r>
              <a:rPr lang="en-US" sz="9600" dirty="0"/>
              <a:t>how to do it ?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41074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487">
        <p:fade/>
      </p:transition>
    </mc:Choice>
    <mc:Fallback xmlns="">
      <p:transition spd="med" advTm="19487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2D7BC1-601F-433F-9214-4E527911C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Image result for crazy formula">
            <a:extLst>
              <a:ext uri="{FF2B5EF4-FFF2-40B4-BE49-F238E27FC236}">
                <a16:creationId xmlns:a16="http://schemas.microsoft.com/office/drawing/2014/main" id="{905CF99D-7387-4CF6-B9E4-5775B9A0E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orry postit png">
            <a:extLst>
              <a:ext uri="{FF2B5EF4-FFF2-40B4-BE49-F238E27FC236}">
                <a16:creationId xmlns:a16="http://schemas.microsoft.com/office/drawing/2014/main" id="{FC3BE8A0-D304-4414-875A-029136584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430">
            <a:off x="6860346" y="1604134"/>
            <a:ext cx="4857751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436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44">
        <p:fade/>
      </p:transition>
    </mc:Choice>
    <mc:Fallback xmlns="">
      <p:transition spd="med" advTm="24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971" y="635000"/>
            <a:ext cx="9144000" cy="4089400"/>
          </a:xfrm>
        </p:spPr>
        <p:txBody>
          <a:bodyPr>
            <a:normAutofit/>
          </a:bodyPr>
          <a:lstStyle/>
          <a:p>
            <a:r>
              <a:rPr lang="en-US" sz="9600" dirty="0"/>
              <a:t>No formula to success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5920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27">
        <p:fade/>
      </p:transition>
    </mc:Choice>
    <mc:Fallback xmlns="">
      <p:transition spd="med" advTm="2427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Some good points 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5405BF-20FB-4E1B-A77F-77B0BD7BA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10360501" cy="4465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Hire security experts (!)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Cyber security is not only about software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Least privilege principle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What-if analysis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Don’t do your cryptography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N-version programming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6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3030">
        <p:fade/>
      </p:transition>
    </mc:Choice>
    <mc:Fallback xmlns="">
      <p:transition spd="med" advTm="2030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612" y="1752600"/>
            <a:ext cx="9144000" cy="2540000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Cyber Security </a:t>
            </a:r>
            <a:br>
              <a:rPr lang="en-US" sz="9600" dirty="0"/>
            </a:br>
            <a:r>
              <a:rPr lang="en-US" sz="9600" dirty="0"/>
              <a:t>is No Longer a Luxury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1628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721">
        <p:fade/>
      </p:transition>
    </mc:Choice>
    <mc:Fallback xmlns="">
      <p:transition spd="med" advTm="14721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971" y="635000"/>
            <a:ext cx="9144000" cy="3632200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Cyber Security is No Longer a Luxury</a:t>
            </a:r>
            <a:endParaRPr lang="en-US" sz="13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B1A155-2A80-4793-8E5F-376B9FE6E069}"/>
              </a:ext>
            </a:extLst>
          </p:cNvPr>
          <p:cNvSpPr txBox="1"/>
          <p:nvPr/>
        </p:nvSpPr>
        <p:spPr>
          <a:xfrm>
            <a:off x="1598612" y="44958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54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741">
        <p:fade/>
      </p:transition>
    </mc:Choice>
    <mc:Fallback xmlns="">
      <p:transition spd="med" advTm="457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82075-9CB9-4744-95A7-63D09483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Lyubomir </a:t>
            </a:r>
            <a:r>
              <a:rPr lang="en-US" dirty="0" err="1"/>
              <a:t>ivanov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FED01-D02A-428E-B4FD-A79310E3E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Software Engineer @ </a:t>
            </a:r>
            <a:r>
              <a:rPr lang="en-US" dirty="0" err="1"/>
              <a:t>Paysafe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Technical Trainer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Security Enthusiast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D619C6C-2555-486C-9E55-AD32915EEA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 b="72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251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853">
        <p:fade/>
      </p:transition>
    </mc:Choice>
    <mc:Fallback xmlns="">
      <p:transition spd="med" advTm="1685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400" dirty="0"/>
              <a:t> Recent Cyber Security Issues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400" dirty="0"/>
              <a:t> Cyber Security Trends and Threats in Industrial Control Systems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400" dirty="0"/>
              <a:t> Rules of Thumb</a:t>
            </a:r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857">
        <p:fade/>
      </p:transition>
    </mc:Choice>
    <mc:Fallback xmlns="">
      <p:transition spd="med" advTm="2985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recently?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9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910">
        <p:fade/>
      </p:transition>
    </mc:Choice>
    <mc:Fallback xmlns="">
      <p:transition spd="med" advTm="1491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1DC3-EEC2-4A77-A246-3C79D79C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of Service attacks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04270-6F32-4029-99E9-3BD46DF26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451">
        <p:fade/>
      </p:transition>
    </mc:Choice>
    <mc:Fallback xmlns="">
      <p:transition spd="med" advTm="4445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4188" y="606612"/>
            <a:ext cx="4062942" cy="1222188"/>
          </a:xfrm>
        </p:spPr>
        <p:txBody>
          <a:bodyPr>
            <a:normAutofit/>
          </a:bodyPr>
          <a:lstStyle/>
          <a:p>
            <a:r>
              <a:rPr lang="en-US" sz="5400" dirty="0"/>
              <a:t>GITHUB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44188" y="2057400"/>
            <a:ext cx="3859624" cy="33528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u="sng" dirty="0"/>
              <a:t>Publicly</a:t>
            </a:r>
            <a:r>
              <a:rPr lang="en-US" sz="2800" dirty="0"/>
              <a:t> available </a:t>
            </a:r>
            <a:r>
              <a:rPr lang="en-US" sz="2800" u="sng" dirty="0"/>
              <a:t>third party</a:t>
            </a:r>
            <a:r>
              <a:rPr lang="en-US" sz="2800" dirty="0"/>
              <a:t> servers used to conduct the attack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In fact you can find 58486 on the link below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5B19B88-1D00-4776-9574-7D43DD504A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1862"/>
          <a:stretch>
            <a:fillRect/>
          </a:stretch>
        </p:blipFill>
        <p:spPr>
          <a:xfrm>
            <a:off x="6246812" y="914400"/>
            <a:ext cx="4495800" cy="4608286"/>
          </a:xfr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DFE821E-7455-467A-AA5B-C9C7AC66E239}"/>
              </a:ext>
            </a:extLst>
          </p:cNvPr>
          <p:cNvSpPr txBox="1">
            <a:spLocks/>
          </p:cNvSpPr>
          <p:nvPr/>
        </p:nvSpPr>
        <p:spPr>
          <a:xfrm>
            <a:off x="606425" y="6230471"/>
            <a:ext cx="10972800" cy="3989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https://github.com/SecOps-Institute/memcached-server-iplist/blob/master/memcached-servers.txt</a:t>
            </a:r>
          </a:p>
        </p:txBody>
      </p:sp>
    </p:spTree>
    <p:extLst>
      <p:ext uri="{BB962C8B-B14F-4D97-AF65-F5344CB8AC3E}">
        <p14:creationId xmlns:p14="http://schemas.microsoft.com/office/powerpoint/2010/main" val="209336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998">
        <p:fade/>
      </p:transition>
    </mc:Choice>
    <mc:Fallback xmlns="">
      <p:transition spd="med" advTm="48998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4188" y="606612"/>
            <a:ext cx="4062942" cy="1222188"/>
          </a:xfrm>
        </p:spPr>
        <p:txBody>
          <a:bodyPr>
            <a:normAutofit/>
          </a:bodyPr>
          <a:lstStyle/>
          <a:p>
            <a:r>
              <a:rPr lang="en-US" sz="5400" dirty="0" err="1"/>
              <a:t>Dyn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44188" y="2057400"/>
            <a:ext cx="3859624" cy="43434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u="sng" dirty="0"/>
              <a:t>Botnet</a:t>
            </a:r>
            <a:r>
              <a:rPr lang="en-US" sz="2800" dirty="0"/>
              <a:t> of </a:t>
            </a:r>
            <a:r>
              <a:rPr lang="en-US" sz="2800" u="sng" dirty="0"/>
              <a:t>IoT</a:t>
            </a:r>
            <a:r>
              <a:rPr lang="en-US" sz="2800" dirty="0"/>
              <a:t> devices (CCTV cameras, baby phones, toasters, fridges, etc.)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Disrupted major world-wide services such as:</a:t>
            </a:r>
          </a:p>
          <a:p>
            <a:pPr marL="952393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Twitter</a:t>
            </a:r>
          </a:p>
          <a:p>
            <a:pPr marL="952393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Amazon</a:t>
            </a:r>
          </a:p>
          <a:p>
            <a:pPr marL="952393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PayPal</a:t>
            </a:r>
          </a:p>
          <a:p>
            <a:pPr marL="952393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Netflix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5B19B88-1D00-4776-9574-7D43DD504A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3" y="1339075"/>
            <a:ext cx="6094412" cy="3798850"/>
          </a:xfrm>
        </p:spPr>
      </p:pic>
    </p:spTree>
    <p:extLst>
      <p:ext uri="{BB962C8B-B14F-4D97-AF65-F5344CB8AC3E}">
        <p14:creationId xmlns:p14="http://schemas.microsoft.com/office/powerpoint/2010/main" val="21793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954">
        <p:fade/>
      </p:transition>
    </mc:Choice>
    <mc:Fallback xmlns="">
      <p:transition spd="med" advTm="8795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5|2.6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0.4|8|23.6|5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21.8|18.4|1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8|2.1|35.2|88.5|5.4|29.8|3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8|20.1|83.3|22.9|3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2.2|27.6|32.6|17.3|17.5"/>
</p:tagLst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2552</TotalTime>
  <Words>628</Words>
  <Application>Microsoft Office PowerPoint</Application>
  <PresentationFormat>Custom</PresentationFormat>
  <Paragraphs>143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Consolas</vt:lpstr>
      <vt:lpstr>Wingdings</vt:lpstr>
      <vt:lpstr>Tech 16x9</vt:lpstr>
      <vt:lpstr>Luxury</vt:lpstr>
      <vt:lpstr>Luxury</vt:lpstr>
      <vt:lpstr>Cyber Security  is No Longer a Luxury</vt:lpstr>
      <vt:lpstr>Lyubomir ivanov</vt:lpstr>
      <vt:lpstr>Agenda</vt:lpstr>
      <vt:lpstr>What happened recently?</vt:lpstr>
      <vt:lpstr>Denial of Service attacks</vt:lpstr>
      <vt:lpstr>GITHUB</vt:lpstr>
      <vt:lpstr>Dyn</vt:lpstr>
      <vt:lpstr>Viruses/worms</vt:lpstr>
      <vt:lpstr>Wannacry</vt:lpstr>
      <vt:lpstr>Notpetya</vt:lpstr>
      <vt:lpstr>Data breaches</vt:lpstr>
      <vt:lpstr>Equifax</vt:lpstr>
      <vt:lpstr>Macron’s and Clinton’s campaigns</vt:lpstr>
      <vt:lpstr>Data misuse</vt:lpstr>
      <vt:lpstr>Facebook</vt:lpstr>
      <vt:lpstr>Hardware vulnerabilities</vt:lpstr>
      <vt:lpstr>SPECTER &amp; MELTDOWN</vt:lpstr>
      <vt:lpstr>Cyber Security</vt:lpstr>
      <vt:lpstr>Cyber Security – main goals</vt:lpstr>
      <vt:lpstr>Cyber Security  in Industrial Control Systems (ICS)</vt:lpstr>
      <vt:lpstr>ICS - software trends</vt:lpstr>
      <vt:lpstr>ICS – trendy software pitfalls </vt:lpstr>
      <vt:lpstr>Availability</vt:lpstr>
      <vt:lpstr>Cyber Security –  how to do it ?</vt:lpstr>
      <vt:lpstr>PowerPoint Presentation</vt:lpstr>
      <vt:lpstr>No formula to success</vt:lpstr>
      <vt:lpstr>Some good points …</vt:lpstr>
      <vt:lpstr>Cyber Security is No Longer a Luxury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Luxury</dc:title>
  <dc:creator>livanov</dc:creator>
  <cp:lastModifiedBy>livanov</cp:lastModifiedBy>
  <cp:revision>86</cp:revision>
  <dcterms:created xsi:type="dcterms:W3CDTF">2018-06-10T13:04:41Z</dcterms:created>
  <dcterms:modified xsi:type="dcterms:W3CDTF">2018-06-15T06:08:17Z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