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7"/>
  </p:notesMasterIdLst>
  <p:sldIdLst>
    <p:sldId id="256" r:id="rId2"/>
    <p:sldId id="285" r:id="rId3"/>
    <p:sldId id="286" r:id="rId4"/>
    <p:sldId id="287" r:id="rId5"/>
    <p:sldId id="288" r:id="rId6"/>
    <p:sldId id="290" r:id="rId7"/>
    <p:sldId id="289" r:id="rId8"/>
    <p:sldId id="292" r:id="rId9"/>
    <p:sldId id="293" r:id="rId10"/>
    <p:sldId id="291" r:id="rId11"/>
    <p:sldId id="294" r:id="rId12"/>
    <p:sldId id="297" r:id="rId13"/>
    <p:sldId id="298" r:id="rId14"/>
    <p:sldId id="299" r:id="rId15"/>
    <p:sldId id="296" r:id="rId16"/>
  </p:sldIdLst>
  <p:sldSz cx="9144000" cy="6858000" type="screen4x3"/>
  <p:notesSz cx="6858000" cy="9144000"/>
  <p:defaultTextStyle>
    <a:defPPr>
      <a:defRPr lang="bg-BG"/>
    </a:defPPr>
    <a:lvl1pPr algn="l" rtl="0" fontAlgn="base">
      <a:spcBef>
        <a:spcPct val="0"/>
      </a:spcBef>
      <a:spcAft>
        <a:spcPct val="0"/>
      </a:spcAft>
      <a:defRPr kern="1200">
        <a:solidFill>
          <a:schemeClr val="tx1"/>
        </a:solidFill>
        <a:latin typeface="Century Gothic" pitchFamily="34" charset="0"/>
        <a:ea typeface="+mn-ea"/>
        <a:cs typeface="+mn-cs"/>
      </a:defRPr>
    </a:lvl1pPr>
    <a:lvl2pPr marL="457200" algn="l" rtl="0" fontAlgn="base">
      <a:spcBef>
        <a:spcPct val="0"/>
      </a:spcBef>
      <a:spcAft>
        <a:spcPct val="0"/>
      </a:spcAft>
      <a:defRPr kern="1200">
        <a:solidFill>
          <a:schemeClr val="tx1"/>
        </a:solidFill>
        <a:latin typeface="Century Gothic" pitchFamily="34" charset="0"/>
        <a:ea typeface="+mn-ea"/>
        <a:cs typeface="+mn-cs"/>
      </a:defRPr>
    </a:lvl2pPr>
    <a:lvl3pPr marL="914400" algn="l" rtl="0" fontAlgn="base">
      <a:spcBef>
        <a:spcPct val="0"/>
      </a:spcBef>
      <a:spcAft>
        <a:spcPct val="0"/>
      </a:spcAft>
      <a:defRPr kern="1200">
        <a:solidFill>
          <a:schemeClr val="tx1"/>
        </a:solidFill>
        <a:latin typeface="Century Gothic" pitchFamily="34" charset="0"/>
        <a:ea typeface="+mn-ea"/>
        <a:cs typeface="+mn-cs"/>
      </a:defRPr>
    </a:lvl3pPr>
    <a:lvl4pPr marL="1371600" algn="l" rtl="0" fontAlgn="base">
      <a:spcBef>
        <a:spcPct val="0"/>
      </a:spcBef>
      <a:spcAft>
        <a:spcPct val="0"/>
      </a:spcAft>
      <a:defRPr kern="1200">
        <a:solidFill>
          <a:schemeClr val="tx1"/>
        </a:solidFill>
        <a:latin typeface="Century Gothic" pitchFamily="34" charset="0"/>
        <a:ea typeface="+mn-ea"/>
        <a:cs typeface="+mn-cs"/>
      </a:defRPr>
    </a:lvl4pPr>
    <a:lvl5pPr marL="1828800" algn="l" rtl="0" fontAlgn="base">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92" autoAdjust="0"/>
  </p:normalViewPr>
  <p:slideViewPr>
    <p:cSldViewPr>
      <p:cViewPr varScale="1">
        <p:scale>
          <a:sx n="110" d="100"/>
          <a:sy n="110" d="100"/>
        </p:scale>
        <p:origin x="-1650"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bg-B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2362815-A94C-4CF9-9970-363BABB3BABB}" type="datetimeFigureOut">
              <a:rPr lang="bg-BG"/>
              <a:pPr>
                <a:defRPr/>
              </a:pPr>
              <a:t>12.6.2018 г.</a:t>
            </a:fld>
            <a:endParaRPr lang="bg-B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bg-BG"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bg-BG"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bg-B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57D6073-478F-421E-8BEA-6B06C15A9923}" type="slidenum">
              <a:rPr lang="bg-BG"/>
              <a:pPr>
                <a:defRPr/>
              </a:pPr>
              <a:t>‹#›</a:t>
            </a:fld>
            <a:endParaRPr lang="bg-BG"/>
          </a:p>
        </p:txBody>
      </p:sp>
    </p:spTree>
    <p:extLst>
      <p:ext uri="{BB962C8B-B14F-4D97-AF65-F5344CB8AC3E}">
        <p14:creationId xmlns:p14="http://schemas.microsoft.com/office/powerpoint/2010/main" xmlns="" val="25074496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Isosceles Triangle 3"/>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540544" y="776288"/>
            <a:ext cx="8062912" cy="1470025"/>
          </a:xfrm>
        </p:spPr>
        <p:txBody>
          <a:bodyPr anchor="b"/>
          <a:lstStyle>
            <a:lvl1pPr algn="r">
              <a:defRPr sz="4400"/>
            </a:lvl1pPr>
          </a:lstStyle>
          <a:p>
            <a:r>
              <a:rPr lang="en-US" smtClean="0"/>
              <a:t>Click to edit Master title style</a:t>
            </a:r>
            <a:endParaRPr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27"/>
          <p:cNvSpPr>
            <a:spLocks noGrp="1"/>
          </p:cNvSpPr>
          <p:nvPr>
            <p:ph type="dt" sz="half" idx="10"/>
          </p:nvPr>
        </p:nvSpPr>
        <p:spPr>
          <a:xfrm>
            <a:off x="1371600" y="6011863"/>
            <a:ext cx="5791200" cy="365125"/>
          </a:xfrm>
        </p:spPr>
        <p:txBody>
          <a:bodyPr tIns="0" bIns="0" anchor="t"/>
          <a:lstStyle>
            <a:lvl1pPr algn="r">
              <a:defRPr sz="1000"/>
            </a:lvl1pPr>
          </a:lstStyle>
          <a:p>
            <a:pPr>
              <a:defRPr/>
            </a:pPr>
            <a:fld id="{6394F769-9421-4865-8989-5E41DC2FDC35}" type="datetime1">
              <a:rPr lang="bg-BG"/>
              <a:pPr>
                <a:defRPr/>
              </a:pPr>
              <a:t>12.6.2018 г.</a:t>
            </a:fld>
            <a:endParaRPr lang="bg-BG"/>
          </a:p>
        </p:txBody>
      </p:sp>
      <p:sp>
        <p:nvSpPr>
          <p:cNvPr id="6" name="Footer Placeholder 16"/>
          <p:cNvSpPr>
            <a:spLocks noGrp="1"/>
          </p:cNvSpPr>
          <p:nvPr>
            <p:ph type="ftr" sz="quarter" idx="11"/>
          </p:nvPr>
        </p:nvSpPr>
        <p:spPr>
          <a:xfrm>
            <a:off x="1371600" y="5649913"/>
            <a:ext cx="5791200" cy="365125"/>
          </a:xfrm>
        </p:spPr>
        <p:txBody>
          <a:bodyPr tIns="0" bIns="0"/>
          <a:lstStyle>
            <a:lvl1pPr algn="r">
              <a:defRPr sz="1100"/>
            </a:lvl1pPr>
          </a:lstStyle>
          <a:p>
            <a:pPr>
              <a:defRPr/>
            </a:pPr>
            <a:endParaRPr lang="bg-BG"/>
          </a:p>
        </p:txBody>
      </p:sp>
      <p:sp>
        <p:nvSpPr>
          <p:cNvPr id="7" name="Slide Number Placeholder 28"/>
          <p:cNvSpPr>
            <a:spLocks noGrp="1"/>
          </p:cNvSpPr>
          <p:nvPr>
            <p:ph type="sldNum" sz="quarter" idx="12"/>
          </p:nvPr>
        </p:nvSpPr>
        <p:spPr>
          <a:xfrm>
            <a:off x="8391525" y="5753100"/>
            <a:ext cx="503238" cy="365125"/>
          </a:xfrm>
        </p:spPr>
        <p:txBody>
          <a:bodyPr anchor="ctr"/>
          <a:lstStyle>
            <a:lvl1pPr algn="ctr">
              <a:defRPr sz="1300">
                <a:solidFill>
                  <a:srgbClr val="FFFFFF"/>
                </a:solidFill>
              </a:defRPr>
            </a:lvl1pPr>
          </a:lstStyle>
          <a:p>
            <a:pPr>
              <a:defRPr/>
            </a:pPr>
            <a:fld id="{66A4AFFE-1F24-41A2-BE22-AFCCD56E79DE}" type="slidenum">
              <a:rPr lang="bg-BG"/>
              <a:pPr>
                <a:defRPr/>
              </a:pPr>
              <a:t>‹#›</a:t>
            </a:fld>
            <a:endParaRPr lang="bg-B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D805B6F-A023-46B9-9BE0-E6CABBD0826C}" type="datetime1">
              <a:rPr lang="bg-BG"/>
              <a:pPr>
                <a:defRPr/>
              </a:pPr>
              <a:t>12.6.2018 г.</a:t>
            </a:fld>
            <a:endParaRPr lang="bg-BG"/>
          </a:p>
        </p:txBody>
      </p:sp>
      <p:sp>
        <p:nvSpPr>
          <p:cNvPr id="5" name="Footer Placeholder 2"/>
          <p:cNvSpPr>
            <a:spLocks noGrp="1"/>
          </p:cNvSpPr>
          <p:nvPr>
            <p:ph type="ftr" sz="quarter" idx="11"/>
          </p:nvPr>
        </p:nvSpPr>
        <p:spPr/>
        <p:txBody>
          <a:bodyPr/>
          <a:lstStyle>
            <a:lvl1pPr>
              <a:defRPr/>
            </a:lvl1pPr>
          </a:lstStyle>
          <a:p>
            <a:pPr>
              <a:defRPr/>
            </a:pPr>
            <a:endParaRPr lang="bg-BG"/>
          </a:p>
        </p:txBody>
      </p:sp>
      <p:sp>
        <p:nvSpPr>
          <p:cNvPr id="6" name="Slide Number Placeholder 22"/>
          <p:cNvSpPr>
            <a:spLocks noGrp="1"/>
          </p:cNvSpPr>
          <p:nvPr>
            <p:ph type="sldNum" sz="quarter" idx="12"/>
          </p:nvPr>
        </p:nvSpPr>
        <p:spPr/>
        <p:txBody>
          <a:bodyPr/>
          <a:lstStyle>
            <a:lvl1pPr>
              <a:defRPr/>
            </a:lvl1pPr>
          </a:lstStyle>
          <a:p>
            <a:pPr>
              <a:defRPr/>
            </a:pPr>
            <a:fld id="{03978EB8-0A07-4253-B935-6AB47CFEB84B}" type="slidenum">
              <a:rPr lang="bg-BG"/>
              <a:pPr>
                <a:defRPr/>
              </a:pPr>
              <a:t>‹#›</a:t>
            </a:fld>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E71AEBD-AFE5-4BB8-BC83-755B91882556}" type="datetime1">
              <a:rPr lang="bg-BG"/>
              <a:pPr>
                <a:defRPr/>
              </a:pPr>
              <a:t>12.6.2018 г.</a:t>
            </a:fld>
            <a:endParaRPr lang="bg-BG"/>
          </a:p>
        </p:txBody>
      </p:sp>
      <p:sp>
        <p:nvSpPr>
          <p:cNvPr id="5" name="Footer Placeholder 2"/>
          <p:cNvSpPr>
            <a:spLocks noGrp="1"/>
          </p:cNvSpPr>
          <p:nvPr>
            <p:ph type="ftr" sz="quarter" idx="11"/>
          </p:nvPr>
        </p:nvSpPr>
        <p:spPr/>
        <p:txBody>
          <a:bodyPr/>
          <a:lstStyle>
            <a:lvl1pPr>
              <a:defRPr/>
            </a:lvl1pPr>
          </a:lstStyle>
          <a:p>
            <a:pPr>
              <a:defRPr/>
            </a:pPr>
            <a:endParaRPr lang="bg-BG"/>
          </a:p>
        </p:txBody>
      </p:sp>
      <p:sp>
        <p:nvSpPr>
          <p:cNvPr id="6" name="Slide Number Placeholder 22"/>
          <p:cNvSpPr>
            <a:spLocks noGrp="1"/>
          </p:cNvSpPr>
          <p:nvPr>
            <p:ph type="sldNum" sz="quarter" idx="12"/>
          </p:nvPr>
        </p:nvSpPr>
        <p:spPr/>
        <p:txBody>
          <a:bodyPr/>
          <a:lstStyle>
            <a:lvl1pPr>
              <a:defRPr/>
            </a:lvl1pPr>
          </a:lstStyle>
          <a:p>
            <a:pPr>
              <a:defRPr/>
            </a:pPr>
            <a:fld id="{3260CCB3-8AA9-4E7D-9A47-BDFD3E64D979}" type="slidenum">
              <a:rPr lang="bg-BG"/>
              <a:pPr>
                <a:defRPr/>
              </a:pPr>
              <a:t>‹#›</a:t>
            </a:fld>
            <a:endParaRPr lang="bg-B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882808"/>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791075" y="6480175"/>
            <a:ext cx="2133600" cy="301625"/>
          </a:xfrm>
        </p:spPr>
        <p:txBody>
          <a:bodyPr/>
          <a:lstStyle>
            <a:lvl1pPr>
              <a:defRPr/>
            </a:lvl1pPr>
          </a:lstStyle>
          <a:p>
            <a:pPr>
              <a:defRPr/>
            </a:pPr>
            <a:fld id="{8EACA642-0701-4034-9CED-01C27334F09C}" type="datetime1">
              <a:rPr lang="bg-BG"/>
              <a:pPr>
                <a:defRPr/>
              </a:pPr>
              <a:t>12.6.2018 г.</a:t>
            </a:fld>
            <a:endParaRPr lang="bg-BG"/>
          </a:p>
        </p:txBody>
      </p:sp>
      <p:sp>
        <p:nvSpPr>
          <p:cNvPr id="5" name="Footer Placeholder 4"/>
          <p:cNvSpPr>
            <a:spLocks noGrp="1"/>
          </p:cNvSpPr>
          <p:nvPr>
            <p:ph type="ftr" sz="quarter" idx="11"/>
          </p:nvPr>
        </p:nvSpPr>
        <p:spPr>
          <a:xfrm>
            <a:off x="457200" y="6481763"/>
            <a:ext cx="4259263" cy="300037"/>
          </a:xfrm>
        </p:spPr>
        <p:txBody>
          <a:bodyPr/>
          <a:lstStyle>
            <a:lvl1pPr>
              <a:defRPr/>
            </a:lvl1pPr>
          </a:lstStyle>
          <a:p>
            <a:pPr>
              <a:defRPr/>
            </a:pPr>
            <a:endParaRPr lang="bg-BG"/>
          </a:p>
        </p:txBody>
      </p:sp>
      <p:sp>
        <p:nvSpPr>
          <p:cNvPr id="6" name="Slide Number Placeholder 5"/>
          <p:cNvSpPr>
            <a:spLocks noGrp="1"/>
          </p:cNvSpPr>
          <p:nvPr>
            <p:ph type="sldNum" sz="quarter" idx="12"/>
          </p:nvPr>
        </p:nvSpPr>
        <p:spPr/>
        <p:txBody>
          <a:bodyPr/>
          <a:lstStyle>
            <a:lvl1pPr>
              <a:defRPr/>
            </a:lvl1pPr>
          </a:lstStyle>
          <a:p>
            <a:pPr>
              <a:defRPr/>
            </a:pPr>
            <a:fld id="{B24DBD21-49DA-444D-A3B8-8FB1E28E5EC7}" type="slidenum">
              <a:rPr lang="bg-BG"/>
              <a:pPr>
                <a:defRPr/>
              </a:pPr>
              <a:t>‹#›</a:t>
            </a:fld>
            <a:endParaRPr lang="bg-B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4" name="Right Triangle 3"/>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Isosceles Triangle 4"/>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lstStyle>
            <a:lvl1pPr marL="0" algn="l">
              <a:buNone/>
              <a:defRPr sz="36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Date Placeholder 3"/>
          <p:cNvSpPr>
            <a:spLocks noGrp="1"/>
          </p:cNvSpPr>
          <p:nvPr>
            <p:ph type="dt" sz="half" idx="10"/>
          </p:nvPr>
        </p:nvSpPr>
        <p:spPr>
          <a:xfrm>
            <a:off x="6956425" y="6477000"/>
            <a:ext cx="2133600" cy="304800"/>
          </a:xfrm>
        </p:spPr>
        <p:txBody>
          <a:bodyPr/>
          <a:lstStyle>
            <a:lvl1pPr>
              <a:defRPr/>
            </a:lvl1pPr>
          </a:lstStyle>
          <a:p>
            <a:pPr>
              <a:defRPr/>
            </a:pPr>
            <a:fld id="{C8BC79C9-9426-411F-8EC3-8C1F62732E39}" type="datetime1">
              <a:rPr lang="bg-BG"/>
              <a:pPr>
                <a:defRPr/>
              </a:pPr>
              <a:t>12.6.2018 г.</a:t>
            </a:fld>
            <a:endParaRPr lang="bg-BG"/>
          </a:p>
        </p:txBody>
      </p:sp>
      <p:sp>
        <p:nvSpPr>
          <p:cNvPr id="9" name="Footer Placeholder 4"/>
          <p:cNvSpPr>
            <a:spLocks noGrp="1"/>
          </p:cNvSpPr>
          <p:nvPr>
            <p:ph type="ftr" sz="quarter" idx="11"/>
          </p:nvPr>
        </p:nvSpPr>
        <p:spPr>
          <a:xfrm>
            <a:off x="2619375" y="6481763"/>
            <a:ext cx="4260850" cy="300037"/>
          </a:xfrm>
        </p:spPr>
        <p:txBody>
          <a:bodyPr/>
          <a:lstStyle>
            <a:lvl1pPr>
              <a:defRPr/>
            </a:lvl1pPr>
          </a:lstStyle>
          <a:p>
            <a:pPr>
              <a:defRPr/>
            </a:pPr>
            <a:endParaRPr lang="bg-BG"/>
          </a:p>
        </p:txBody>
      </p:sp>
      <p:sp>
        <p:nvSpPr>
          <p:cNvPr id="10" name="Slide Number Placeholder 5"/>
          <p:cNvSpPr>
            <a:spLocks noGrp="1"/>
          </p:cNvSpPr>
          <p:nvPr>
            <p:ph type="sldNum" sz="quarter" idx="12"/>
          </p:nvPr>
        </p:nvSpPr>
        <p:spPr>
          <a:xfrm>
            <a:off x="8450263" y="809625"/>
            <a:ext cx="503237" cy="300038"/>
          </a:xfrm>
        </p:spPr>
        <p:txBody>
          <a:bodyPr/>
          <a:lstStyle>
            <a:lvl1pPr>
              <a:defRPr/>
            </a:lvl1pPr>
          </a:lstStyle>
          <a:p>
            <a:pPr>
              <a:defRPr/>
            </a:pPr>
            <a:fld id="{98A290AB-12BC-43CF-80A6-0FC1BDF5D0F7}" type="slidenum">
              <a:rPr lang="bg-BG"/>
              <a:pPr>
                <a:defRPr/>
              </a:pPr>
              <a:t>‹#›</a:t>
            </a:fld>
            <a:endParaRPr lang="bg-BG"/>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859F5BB2-2381-4F74-B4DB-400FEC12A0C9}" type="datetime1">
              <a:rPr lang="bg-BG"/>
              <a:pPr>
                <a:defRPr/>
              </a:pPr>
              <a:t>12.6.2018 г.</a:t>
            </a:fld>
            <a:endParaRPr lang="bg-BG"/>
          </a:p>
        </p:txBody>
      </p:sp>
      <p:sp>
        <p:nvSpPr>
          <p:cNvPr id="6" name="Footer Placeholder 2"/>
          <p:cNvSpPr>
            <a:spLocks noGrp="1"/>
          </p:cNvSpPr>
          <p:nvPr>
            <p:ph type="ftr" sz="quarter" idx="11"/>
          </p:nvPr>
        </p:nvSpPr>
        <p:spPr/>
        <p:txBody>
          <a:bodyPr/>
          <a:lstStyle>
            <a:lvl1pPr>
              <a:defRPr/>
            </a:lvl1pPr>
          </a:lstStyle>
          <a:p>
            <a:pPr>
              <a:defRPr/>
            </a:pPr>
            <a:endParaRPr lang="bg-BG"/>
          </a:p>
        </p:txBody>
      </p:sp>
      <p:sp>
        <p:nvSpPr>
          <p:cNvPr id="7" name="Slide Number Placeholder 22"/>
          <p:cNvSpPr>
            <a:spLocks noGrp="1"/>
          </p:cNvSpPr>
          <p:nvPr>
            <p:ph type="sldNum" sz="quarter" idx="12"/>
          </p:nvPr>
        </p:nvSpPr>
        <p:spPr/>
        <p:txBody>
          <a:bodyPr/>
          <a:lstStyle>
            <a:lvl1pPr>
              <a:defRPr/>
            </a:lvl1pPr>
          </a:lstStyle>
          <a:p>
            <a:pPr>
              <a:defRPr/>
            </a:pPr>
            <a:fld id="{30A0ACE1-FD89-4143-8E6C-D7CE2BCA350B}" type="slidenum">
              <a:rPr lang="bg-BG"/>
              <a:pPr>
                <a:defRPr/>
              </a:pPr>
              <a:t>‹#›</a:t>
            </a:fld>
            <a:endParaRPr lang="bg-B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791075" y="6481763"/>
            <a:ext cx="2130425" cy="301625"/>
          </a:xfrm>
        </p:spPr>
        <p:txBody>
          <a:bodyPr/>
          <a:lstStyle>
            <a:lvl1pPr>
              <a:defRPr/>
            </a:lvl1pPr>
          </a:lstStyle>
          <a:p>
            <a:pPr>
              <a:defRPr/>
            </a:pPr>
            <a:fld id="{ADBFDC22-7D86-405E-9AE6-3E07E587DFA1}" type="datetime1">
              <a:rPr lang="bg-BG"/>
              <a:pPr>
                <a:defRPr/>
              </a:pPr>
              <a:t>12.6.2018 г.</a:t>
            </a:fld>
            <a:endParaRPr lang="bg-BG"/>
          </a:p>
        </p:txBody>
      </p:sp>
      <p:sp>
        <p:nvSpPr>
          <p:cNvPr id="8" name="Footer Placeholder 7"/>
          <p:cNvSpPr>
            <a:spLocks noGrp="1"/>
          </p:cNvSpPr>
          <p:nvPr>
            <p:ph type="ftr" sz="quarter" idx="11"/>
          </p:nvPr>
        </p:nvSpPr>
        <p:spPr>
          <a:xfrm>
            <a:off x="457200" y="6481763"/>
            <a:ext cx="4260850" cy="301625"/>
          </a:xfrm>
        </p:spPr>
        <p:txBody>
          <a:bodyPr/>
          <a:lstStyle>
            <a:lvl1pPr>
              <a:defRPr/>
            </a:lvl1pPr>
          </a:lstStyle>
          <a:p>
            <a:pPr>
              <a:defRPr/>
            </a:pPr>
            <a:endParaRPr lang="bg-BG"/>
          </a:p>
        </p:txBody>
      </p:sp>
      <p:sp>
        <p:nvSpPr>
          <p:cNvPr id="9" name="Slide Number Placeholder 8"/>
          <p:cNvSpPr>
            <a:spLocks noGrp="1"/>
          </p:cNvSpPr>
          <p:nvPr>
            <p:ph type="sldNum" sz="quarter" idx="12"/>
          </p:nvPr>
        </p:nvSpPr>
        <p:spPr>
          <a:xfrm>
            <a:off x="7589838" y="6483350"/>
            <a:ext cx="503237" cy="301625"/>
          </a:xfrm>
        </p:spPr>
        <p:txBody>
          <a:bodyPr/>
          <a:lstStyle>
            <a:lvl1pPr algn="ctr">
              <a:defRPr/>
            </a:lvl1pPr>
          </a:lstStyle>
          <a:p>
            <a:pPr>
              <a:defRPr/>
            </a:pPr>
            <a:fld id="{8897A7AF-5553-4E55-8AA4-182CD8DA1F83}" type="slidenum">
              <a:rPr lang="bg-BG"/>
              <a:pPr>
                <a:defRPr/>
              </a:pPr>
              <a:t>‹#›</a:t>
            </a:fld>
            <a:endParaRPr lang="bg-BG"/>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F88DFDB0-908A-47B8-BF6E-987AB6DC789A}" type="datetime1">
              <a:rPr lang="bg-BG"/>
              <a:pPr>
                <a:defRPr/>
              </a:pPr>
              <a:t>12.6.2018 г.</a:t>
            </a:fld>
            <a:endParaRPr lang="bg-BG"/>
          </a:p>
        </p:txBody>
      </p:sp>
      <p:sp>
        <p:nvSpPr>
          <p:cNvPr id="4" name="Footer Placeholder 2"/>
          <p:cNvSpPr>
            <a:spLocks noGrp="1"/>
          </p:cNvSpPr>
          <p:nvPr>
            <p:ph type="ftr" sz="quarter" idx="11"/>
          </p:nvPr>
        </p:nvSpPr>
        <p:spPr/>
        <p:txBody>
          <a:bodyPr/>
          <a:lstStyle>
            <a:lvl1pPr>
              <a:defRPr/>
            </a:lvl1pPr>
          </a:lstStyle>
          <a:p>
            <a:pPr>
              <a:defRPr/>
            </a:pPr>
            <a:endParaRPr lang="bg-BG"/>
          </a:p>
        </p:txBody>
      </p:sp>
      <p:sp>
        <p:nvSpPr>
          <p:cNvPr id="5" name="Slide Number Placeholder 22"/>
          <p:cNvSpPr>
            <a:spLocks noGrp="1"/>
          </p:cNvSpPr>
          <p:nvPr>
            <p:ph type="sldNum" sz="quarter" idx="12"/>
          </p:nvPr>
        </p:nvSpPr>
        <p:spPr/>
        <p:txBody>
          <a:bodyPr/>
          <a:lstStyle>
            <a:lvl1pPr>
              <a:defRPr/>
            </a:lvl1pPr>
          </a:lstStyle>
          <a:p>
            <a:pPr>
              <a:defRPr/>
            </a:pPr>
            <a:fld id="{65B65B1F-7962-4BE6-BAF5-650C3C0D0C09}" type="slidenum">
              <a:rPr lang="bg-BG"/>
              <a:pPr>
                <a:defRPr/>
              </a:pPr>
              <a:t>‹#›</a:t>
            </a:fld>
            <a:endParaRPr lang="bg-B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CBF96EA0-78B1-4C2E-8A2F-953CA4E1EC00}" type="datetime1">
              <a:rPr lang="bg-BG"/>
              <a:pPr>
                <a:defRPr/>
              </a:pPr>
              <a:t>12.6.2018 г.</a:t>
            </a:fld>
            <a:endParaRPr lang="bg-BG"/>
          </a:p>
        </p:txBody>
      </p:sp>
      <p:sp>
        <p:nvSpPr>
          <p:cNvPr id="3" name="Footer Placeholder 2"/>
          <p:cNvSpPr>
            <a:spLocks noGrp="1"/>
          </p:cNvSpPr>
          <p:nvPr>
            <p:ph type="ftr" sz="quarter" idx="11"/>
          </p:nvPr>
        </p:nvSpPr>
        <p:spPr/>
        <p:txBody>
          <a:bodyPr/>
          <a:lstStyle>
            <a:lvl1pPr>
              <a:defRPr/>
            </a:lvl1pPr>
          </a:lstStyle>
          <a:p>
            <a:pPr>
              <a:defRPr/>
            </a:pPr>
            <a:endParaRPr lang="bg-BG"/>
          </a:p>
        </p:txBody>
      </p:sp>
      <p:sp>
        <p:nvSpPr>
          <p:cNvPr id="4" name="Slide Number Placeholder 22"/>
          <p:cNvSpPr>
            <a:spLocks noGrp="1"/>
          </p:cNvSpPr>
          <p:nvPr>
            <p:ph type="sldNum" sz="quarter" idx="12"/>
          </p:nvPr>
        </p:nvSpPr>
        <p:spPr/>
        <p:txBody>
          <a:bodyPr/>
          <a:lstStyle>
            <a:lvl1pPr>
              <a:defRPr/>
            </a:lvl1pPr>
          </a:lstStyle>
          <a:p>
            <a:pPr>
              <a:defRPr/>
            </a:pPr>
            <a:fld id="{1C082116-592D-45D1-954A-B6C077D91FF2}" type="slidenum">
              <a:rPr lang="bg-BG"/>
              <a:pPr>
                <a:defRPr/>
              </a:pPr>
              <a:t>‹#›</a:t>
            </a:fld>
            <a:endParaRPr lang="bg-B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en-US" smtClean="0"/>
              <a:t>Click to edit Master title style</a:t>
            </a:r>
            <a:endParaRPr lang="en-US"/>
          </a:p>
        </p:txBody>
      </p:sp>
      <p:sp>
        <p:nvSpPr>
          <p:cNvPr id="3" name="Text Placeholder 2"/>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78563" y="6556375"/>
            <a:ext cx="2133600" cy="301625"/>
          </a:xfrm>
        </p:spPr>
        <p:txBody>
          <a:bodyPr/>
          <a:lstStyle>
            <a:lvl1pPr>
              <a:defRPr sz="900"/>
            </a:lvl1pPr>
          </a:lstStyle>
          <a:p>
            <a:pPr>
              <a:defRPr/>
            </a:pPr>
            <a:fld id="{F33D79F5-5F2A-45FB-8E2B-7DC83BF74F52}" type="datetime1">
              <a:rPr lang="bg-BG"/>
              <a:pPr>
                <a:defRPr/>
              </a:pPr>
              <a:t>12.6.2018 г.</a:t>
            </a:fld>
            <a:endParaRPr lang="bg-BG"/>
          </a:p>
        </p:txBody>
      </p:sp>
      <p:sp>
        <p:nvSpPr>
          <p:cNvPr id="6" name="Footer Placeholder 5"/>
          <p:cNvSpPr>
            <a:spLocks noGrp="1"/>
          </p:cNvSpPr>
          <p:nvPr>
            <p:ph type="ftr" sz="quarter" idx="11"/>
          </p:nvPr>
        </p:nvSpPr>
        <p:spPr>
          <a:xfrm>
            <a:off x="1135063" y="6556375"/>
            <a:ext cx="5143500" cy="301625"/>
          </a:xfrm>
        </p:spPr>
        <p:txBody>
          <a:bodyPr/>
          <a:lstStyle>
            <a:lvl1pPr>
              <a:defRPr sz="900"/>
            </a:lvl1pPr>
          </a:lstStyle>
          <a:p>
            <a:pPr>
              <a:defRPr/>
            </a:pPr>
            <a:endParaRPr lang="bg-BG"/>
          </a:p>
        </p:txBody>
      </p:sp>
      <p:sp>
        <p:nvSpPr>
          <p:cNvPr id="7" name="Slide Number Placeholder 6"/>
          <p:cNvSpPr>
            <a:spLocks noGrp="1"/>
          </p:cNvSpPr>
          <p:nvPr>
            <p:ph type="sldNum" sz="quarter" idx="12"/>
          </p:nvPr>
        </p:nvSpPr>
        <p:spPr>
          <a:xfrm>
            <a:off x="8410575" y="6556375"/>
            <a:ext cx="503238" cy="301625"/>
          </a:xfrm>
        </p:spPr>
        <p:txBody>
          <a:bodyPr/>
          <a:lstStyle>
            <a:lvl1pPr>
              <a:defRPr sz="900"/>
            </a:lvl1pPr>
          </a:lstStyle>
          <a:p>
            <a:pPr>
              <a:defRPr/>
            </a:pPr>
            <a:fld id="{5487669F-3D61-45D7-A3DA-31EC57C1765C}" type="slidenum">
              <a:rPr lang="bg-BG"/>
              <a:pPr>
                <a:defRPr/>
              </a:pPr>
              <a:t>‹#›</a:t>
            </a:fld>
            <a:endParaRPr lang="bg-BG"/>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en-US" smtClean="0"/>
              <a:t>Click to edit Master title style</a:t>
            </a:r>
            <a:endParaRPr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4"/>
          <p:cNvSpPr>
            <a:spLocks noGrp="1"/>
          </p:cNvSpPr>
          <p:nvPr>
            <p:ph type="dt" sz="half" idx="10"/>
          </p:nvPr>
        </p:nvSpPr>
        <p:spPr>
          <a:xfrm>
            <a:off x="6108700" y="6556375"/>
            <a:ext cx="2101850" cy="301625"/>
          </a:xfrm>
        </p:spPr>
        <p:txBody>
          <a:bodyPr/>
          <a:lstStyle>
            <a:lvl1pPr>
              <a:defRPr sz="900"/>
            </a:lvl1pPr>
          </a:lstStyle>
          <a:p>
            <a:pPr>
              <a:defRPr/>
            </a:pPr>
            <a:fld id="{8EC2E96A-4C9A-4E42-BA94-842B93CEDB80}" type="datetime1">
              <a:rPr lang="bg-BG"/>
              <a:pPr>
                <a:defRPr/>
              </a:pPr>
              <a:t>12.6.2018 г.</a:t>
            </a:fld>
            <a:endParaRPr lang="bg-BG"/>
          </a:p>
        </p:txBody>
      </p:sp>
      <p:sp>
        <p:nvSpPr>
          <p:cNvPr id="6" name="Footer Placeholder 5"/>
          <p:cNvSpPr>
            <a:spLocks noGrp="1"/>
          </p:cNvSpPr>
          <p:nvPr>
            <p:ph type="ftr" sz="quarter" idx="11"/>
          </p:nvPr>
        </p:nvSpPr>
        <p:spPr>
          <a:xfrm>
            <a:off x="1169988" y="6557963"/>
            <a:ext cx="4948237" cy="301625"/>
          </a:xfrm>
        </p:spPr>
        <p:txBody>
          <a:bodyPr/>
          <a:lstStyle>
            <a:lvl1pPr>
              <a:defRPr sz="900"/>
            </a:lvl1pPr>
          </a:lstStyle>
          <a:p>
            <a:pPr>
              <a:defRPr/>
            </a:pPr>
            <a:endParaRPr lang="bg-BG"/>
          </a:p>
        </p:txBody>
      </p:sp>
      <p:sp>
        <p:nvSpPr>
          <p:cNvPr id="7" name="Slide Number Placeholder 6"/>
          <p:cNvSpPr>
            <a:spLocks noGrp="1"/>
          </p:cNvSpPr>
          <p:nvPr>
            <p:ph type="sldNum" sz="quarter" idx="12"/>
          </p:nvPr>
        </p:nvSpPr>
        <p:spPr>
          <a:xfrm>
            <a:off x="8216900" y="6556375"/>
            <a:ext cx="366713" cy="301625"/>
          </a:xfrm>
        </p:spPr>
        <p:txBody>
          <a:bodyPr/>
          <a:lstStyle>
            <a:lvl1pPr algn="ctr">
              <a:defRPr sz="900"/>
            </a:lvl1pPr>
          </a:lstStyle>
          <a:p>
            <a:pPr>
              <a:defRPr/>
            </a:pPr>
            <a:fld id="{D2354584-5D63-4DDD-959D-16D529BA54FE}" type="slidenum">
              <a:rPr lang="bg-BG"/>
              <a:pPr>
                <a:defRPr/>
              </a:pPr>
              <a:t>‹#›</a:t>
            </a:fld>
            <a:endParaRPr lang="bg-BG"/>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8288"/>
            <a:ext cx="8229600" cy="1398587"/>
          </a:xfrm>
          <a:prstGeom prst="rect">
            <a:avLst/>
          </a:prstGeom>
        </p:spPr>
        <p:txBody>
          <a:bodyPr vert="horz" anchor="ctr">
            <a:normAutofit/>
          </a:bodyPr>
          <a:lstStyle/>
          <a:p>
            <a:r>
              <a:rPr lang="en-US" smtClean="0"/>
              <a:t>Click to edit Master title style</a:t>
            </a:r>
            <a:endParaRPr lang="en-US"/>
          </a:p>
        </p:txBody>
      </p:sp>
      <p:sp>
        <p:nvSpPr>
          <p:cNvPr id="1030" name="Text Placeholder 12"/>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bg-BG" smtClean="0"/>
              <a:t>Click to edit Master text styles</a:t>
            </a:r>
          </a:p>
          <a:p>
            <a:pPr lvl="1"/>
            <a:r>
              <a:rPr lang="en-US" altLang="bg-BG" smtClean="0"/>
              <a:t>Second level</a:t>
            </a:r>
          </a:p>
          <a:p>
            <a:pPr lvl="2"/>
            <a:r>
              <a:rPr lang="en-US" altLang="bg-BG" smtClean="0"/>
              <a:t>Third level</a:t>
            </a:r>
          </a:p>
          <a:p>
            <a:pPr lvl="3"/>
            <a:r>
              <a:rPr lang="en-US" altLang="bg-BG" smtClean="0"/>
              <a:t>Fourth level</a:t>
            </a:r>
          </a:p>
          <a:p>
            <a:pPr lvl="4"/>
            <a:r>
              <a:rPr lang="en-US" altLang="bg-BG" smtClean="0"/>
              <a:t>Fifth level</a:t>
            </a:r>
          </a:p>
        </p:txBody>
      </p:sp>
      <p:sp>
        <p:nvSpPr>
          <p:cNvPr id="14" name="Date Placeholder 13"/>
          <p:cNvSpPr>
            <a:spLocks noGrp="1"/>
          </p:cNvSpPr>
          <p:nvPr>
            <p:ph type="dt" sz="half" idx="2"/>
          </p:nvPr>
        </p:nvSpPr>
        <p:spPr>
          <a:xfrm>
            <a:off x="4791075" y="6481763"/>
            <a:ext cx="2133600" cy="301625"/>
          </a:xfrm>
          <a:prstGeom prst="rect">
            <a:avLst/>
          </a:prstGeom>
        </p:spPr>
        <p:txBody>
          <a:bodyPr vert="horz" anchor="b"/>
          <a:lstStyle>
            <a:lvl1pPr algn="l" eaLnBrk="1" fontAlgn="auto" latinLnBrk="0" hangingPunct="1">
              <a:spcBef>
                <a:spcPts val="0"/>
              </a:spcBef>
              <a:spcAft>
                <a:spcPts val="0"/>
              </a:spcAft>
              <a:defRPr kumimoji="0" sz="1000" b="0">
                <a:solidFill>
                  <a:schemeClr val="tx1"/>
                </a:solidFill>
                <a:latin typeface="+mn-lt"/>
              </a:defRPr>
            </a:lvl1pPr>
          </a:lstStyle>
          <a:p>
            <a:pPr>
              <a:defRPr/>
            </a:pPr>
            <a:fld id="{949F0919-E5F4-4BDA-A00A-E000B17A8CA3}" type="datetime1">
              <a:rPr lang="bg-BG"/>
              <a:pPr>
                <a:defRPr/>
              </a:pPr>
              <a:t>12.6.2018 г.</a:t>
            </a:fld>
            <a:endParaRPr lang="bg-BG"/>
          </a:p>
        </p:txBody>
      </p:sp>
      <p:sp>
        <p:nvSpPr>
          <p:cNvPr id="3" name="Footer Placeholder 2"/>
          <p:cNvSpPr>
            <a:spLocks noGrp="1"/>
          </p:cNvSpPr>
          <p:nvPr>
            <p:ph type="ftr" sz="quarter" idx="3"/>
          </p:nvPr>
        </p:nvSpPr>
        <p:spPr>
          <a:xfrm>
            <a:off x="457200" y="6481763"/>
            <a:ext cx="4259263" cy="3016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lstStyle>
          <a:p>
            <a:pPr>
              <a:defRPr/>
            </a:pPr>
            <a:endParaRPr lang="bg-BG"/>
          </a:p>
        </p:txBody>
      </p:sp>
      <p:sp>
        <p:nvSpPr>
          <p:cNvPr id="23" name="Slide Number Placeholder 22"/>
          <p:cNvSpPr>
            <a:spLocks noGrp="1"/>
          </p:cNvSpPr>
          <p:nvPr>
            <p:ph type="sldNum" sz="quarter" idx="4"/>
          </p:nvPr>
        </p:nvSpPr>
        <p:spPr>
          <a:xfrm>
            <a:off x="7589838" y="6481763"/>
            <a:ext cx="503237" cy="301625"/>
          </a:xfrm>
          <a:prstGeom prst="rect">
            <a:avLst/>
          </a:prstGeom>
        </p:spPr>
        <p:txBody>
          <a:bodyPr vert="horz" anchor="b"/>
          <a:lstStyle>
            <a:lvl1pPr algn="ctr" eaLnBrk="1" fontAlgn="auto" latinLnBrk="0" hangingPunct="1">
              <a:spcBef>
                <a:spcPts val="0"/>
              </a:spcBef>
              <a:spcAft>
                <a:spcPts val="0"/>
              </a:spcAft>
              <a:defRPr kumimoji="0" sz="1200">
                <a:solidFill>
                  <a:schemeClr val="tx1"/>
                </a:solidFill>
                <a:latin typeface="+mn-lt"/>
              </a:defRPr>
            </a:lvl1pPr>
          </a:lstStyle>
          <a:p>
            <a:pPr>
              <a:defRPr/>
            </a:pPr>
            <a:fld id="{3BAE9799-B97F-4663-BB8C-7688E3D5B778}" type="slidenum">
              <a:rPr lang="bg-BG"/>
              <a:pPr>
                <a:defRPr/>
              </a:pPr>
              <a:t>‹#›</a:t>
            </a:fld>
            <a:endParaRPr lang="bg-BG"/>
          </a:p>
        </p:txBody>
      </p:sp>
    </p:spTree>
  </p:cSld>
  <p:clrMap bg1="dk1" tx1="lt1" bg2="dk2" tx2="lt2" accent1="accent1" accent2="accent2" accent3="accent3" accent4="accent4" accent5="accent5" accent6="accent6" hlink="hlink" folHlink="folHlink"/>
  <p:sldLayoutIdLst>
    <p:sldLayoutId id="2147483800" r:id="rId1"/>
    <p:sldLayoutId id="2147483801" r:id="rId2"/>
    <p:sldLayoutId id="2147483802" r:id="rId3"/>
    <p:sldLayoutId id="2147483795" r:id="rId4"/>
    <p:sldLayoutId id="2147483803" r:id="rId5"/>
    <p:sldLayoutId id="2147483796" r:id="rId6"/>
    <p:sldLayoutId id="2147483797" r:id="rId7"/>
    <p:sldLayoutId id="2147483804" r:id="rId8"/>
    <p:sldLayoutId id="2147483805" r:id="rId9"/>
    <p:sldLayoutId id="2147483798" r:id="rId10"/>
    <p:sldLayoutId id="2147483799" r:id="rId11"/>
  </p:sldLayoutIdLst>
  <p:hf hdr="0" ftr="0" dt="0"/>
  <p:txStyles>
    <p:titleStyle>
      <a:lvl1pPr marL="484188" indent="-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mj-ea"/>
          <a:cs typeface="+mj-cs"/>
        </a:defRPr>
      </a:lvl1pPr>
      <a:lvl2pPr marL="484188" indent="-484188" algn="l" rtl="0" eaLnBrk="0" fontAlgn="base" hangingPunct="0">
        <a:spcBef>
          <a:spcPct val="0"/>
        </a:spcBef>
        <a:spcAft>
          <a:spcPct val="0"/>
        </a:spcAft>
        <a:defRPr sz="4200">
          <a:solidFill>
            <a:srgbClr val="FF5C9C"/>
          </a:solidFill>
          <a:latin typeface="Century Gothic" pitchFamily="34" charset="0"/>
        </a:defRPr>
      </a:lvl2pPr>
      <a:lvl3pPr marL="484188" indent="-484188" algn="l" rtl="0" eaLnBrk="0" fontAlgn="base" hangingPunct="0">
        <a:spcBef>
          <a:spcPct val="0"/>
        </a:spcBef>
        <a:spcAft>
          <a:spcPct val="0"/>
        </a:spcAft>
        <a:defRPr sz="4200">
          <a:solidFill>
            <a:srgbClr val="FF5C9C"/>
          </a:solidFill>
          <a:latin typeface="Century Gothic" pitchFamily="34" charset="0"/>
        </a:defRPr>
      </a:lvl3pPr>
      <a:lvl4pPr marL="484188" indent="-484188" algn="l" rtl="0" eaLnBrk="0" fontAlgn="base" hangingPunct="0">
        <a:spcBef>
          <a:spcPct val="0"/>
        </a:spcBef>
        <a:spcAft>
          <a:spcPct val="0"/>
        </a:spcAft>
        <a:defRPr sz="4200">
          <a:solidFill>
            <a:srgbClr val="FF5C9C"/>
          </a:solidFill>
          <a:latin typeface="Century Gothic" pitchFamily="34" charset="0"/>
        </a:defRPr>
      </a:lvl4pPr>
      <a:lvl5pPr marL="484188" indent="-484188" algn="l" rtl="0" eaLnBrk="0" fontAlgn="base" hangingPunct="0">
        <a:spcBef>
          <a:spcPct val="0"/>
        </a:spcBef>
        <a:spcAft>
          <a:spcPct val="0"/>
        </a:spcAft>
        <a:defRPr sz="4200">
          <a:solidFill>
            <a:srgbClr val="FF5C9C"/>
          </a:solidFill>
          <a:latin typeface="Century Gothic" pitchFamily="34" charset="0"/>
        </a:defRPr>
      </a:lvl5pPr>
      <a:lvl6pPr marL="941388" indent="-484188" algn="l" rtl="0" fontAlgn="base">
        <a:spcBef>
          <a:spcPct val="0"/>
        </a:spcBef>
        <a:spcAft>
          <a:spcPct val="0"/>
        </a:spcAft>
        <a:defRPr sz="4200">
          <a:solidFill>
            <a:srgbClr val="FF5C9C"/>
          </a:solidFill>
          <a:latin typeface="Century Gothic" pitchFamily="34" charset="0"/>
        </a:defRPr>
      </a:lvl6pPr>
      <a:lvl7pPr marL="1398588" indent="-484188" algn="l" rtl="0" fontAlgn="base">
        <a:spcBef>
          <a:spcPct val="0"/>
        </a:spcBef>
        <a:spcAft>
          <a:spcPct val="0"/>
        </a:spcAft>
        <a:defRPr sz="4200">
          <a:solidFill>
            <a:srgbClr val="FF5C9C"/>
          </a:solidFill>
          <a:latin typeface="Century Gothic" pitchFamily="34" charset="0"/>
        </a:defRPr>
      </a:lvl7pPr>
      <a:lvl8pPr marL="1855788" indent="-484188" algn="l" rtl="0" fontAlgn="base">
        <a:spcBef>
          <a:spcPct val="0"/>
        </a:spcBef>
        <a:spcAft>
          <a:spcPct val="0"/>
        </a:spcAft>
        <a:defRPr sz="4200">
          <a:solidFill>
            <a:srgbClr val="FF5C9C"/>
          </a:solidFill>
          <a:latin typeface="Century Gothic" pitchFamily="34" charset="0"/>
        </a:defRPr>
      </a:lvl8pPr>
      <a:lvl9pPr marL="2312988" indent="-484188" algn="l" rtl="0" fontAlgn="base">
        <a:spcBef>
          <a:spcPct val="0"/>
        </a:spcBef>
        <a:spcAft>
          <a:spcPct val="0"/>
        </a:spcAft>
        <a:defRPr sz="4200">
          <a:solidFill>
            <a:srgbClr val="FF5C9C"/>
          </a:solidFill>
          <a:latin typeface="Century Gothic" pitchFamily="34" charset="0"/>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FF90B2"/>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034" y="1000108"/>
            <a:ext cx="8062912" cy="4791838"/>
          </a:xfrm>
        </p:spPr>
        <p:txBody>
          <a:bodyPr>
            <a:normAutofit fontScale="90000"/>
          </a:bodyPr>
          <a:lstStyle/>
          <a:p>
            <a:r>
              <a:rPr lang="bg-BG" sz="2000" dirty="0" smtClean="0">
                <a:solidFill>
                  <a:schemeClr val="tx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Международна конференция</a:t>
            </a:r>
            <a:r>
              <a:rPr lang="en-US" sz="2000" dirty="0" smtClean="0">
                <a:solidFill>
                  <a:schemeClr val="accent6">
                    <a:lumMod val="40000"/>
                    <a:lumOff val="60000"/>
                  </a:schemeClr>
                </a:solidFill>
                <a:latin typeface="Verdana" pitchFamily="34" charset="0"/>
                <a:ea typeface="Verdana" pitchFamily="34" charset="0"/>
                <a:cs typeface="Verdana" pitchFamily="34" charset="0"/>
              </a:rPr>
              <a:t/>
            </a:r>
            <a:br>
              <a:rPr lang="en-US" sz="2000" dirty="0" smtClean="0">
                <a:solidFill>
                  <a:schemeClr val="accent6">
                    <a:lumMod val="40000"/>
                    <a:lumOff val="60000"/>
                  </a:schemeClr>
                </a:solidFill>
                <a:latin typeface="Verdana" pitchFamily="34" charset="0"/>
                <a:ea typeface="Verdana" pitchFamily="34" charset="0"/>
                <a:cs typeface="Verdana" pitchFamily="34" charset="0"/>
              </a:rPr>
            </a:br>
            <a:r>
              <a:rPr lang="bg-BG" sz="1800" b="1" i="1" dirty="0" smtClean="0">
                <a:solidFill>
                  <a:schemeClr val="accent6">
                    <a:lumMod val="40000"/>
                    <a:lumOff val="60000"/>
                  </a:schemeClr>
                </a:solidFill>
              </a:rPr>
              <a:t>Eнергийна сигурност на Югоизточна Европа и национална сигурност</a:t>
            </a:r>
            <a:r>
              <a:rPr lang="en-US" sz="1800" dirty="0" smtClean="0"/>
              <a:t/>
            </a:r>
            <a:br>
              <a:rPr lang="en-US" sz="1800" dirty="0" smtClean="0"/>
            </a:br>
            <a:r>
              <a:rPr lang="en-US" sz="1400" dirty="0" smtClean="0"/>
              <a:t/>
            </a:r>
            <a:br>
              <a:rPr lang="en-US" sz="1400" dirty="0" smtClean="0"/>
            </a:br>
            <a:r>
              <a:rPr lang="bg-BG" sz="1600" b="1" u="sng" dirty="0" smtClean="0">
                <a:latin typeface="Verdana" pitchFamily="34" charset="0"/>
                <a:ea typeface="Verdana" pitchFamily="34" charset="0"/>
                <a:cs typeface="Verdana" pitchFamily="34" charset="0"/>
              </a:rPr>
              <a:t/>
            </a:r>
            <a:br>
              <a:rPr lang="bg-BG" sz="1600" b="1" u="sng" dirty="0" smtClean="0">
                <a:latin typeface="Verdana" pitchFamily="34" charset="0"/>
                <a:ea typeface="Verdana" pitchFamily="34" charset="0"/>
                <a:cs typeface="Verdana" pitchFamily="34" charset="0"/>
              </a:rPr>
            </a:br>
            <a:r>
              <a:rPr lang="bg-BG" sz="1600" b="1" u="sng" dirty="0" smtClean="0">
                <a:latin typeface="Verdana" pitchFamily="34" charset="0"/>
                <a:ea typeface="Verdana" pitchFamily="34" charset="0"/>
                <a:cs typeface="Verdana" pitchFamily="34" charset="0"/>
              </a:rPr>
              <a:t>Панел 1</a:t>
            </a:r>
            <a:r>
              <a:rPr lang="en-GB" sz="1600" dirty="0" smtClean="0">
                <a:latin typeface="Verdana" pitchFamily="34" charset="0"/>
                <a:ea typeface="Verdana" pitchFamily="34" charset="0"/>
                <a:cs typeface="Verdana" pitchFamily="34" charset="0"/>
              </a:rPr>
              <a:t>: </a:t>
            </a:r>
            <a:r>
              <a:rPr lang="bg-BG" sz="1600" dirty="0" smtClean="0">
                <a:latin typeface="Verdana" pitchFamily="34" charset="0"/>
                <a:ea typeface="Verdana" pitchFamily="34" charset="0"/>
                <a:cs typeface="Verdana" pitchFamily="34" charset="0"/>
              </a:rPr>
              <a:t>Основни изисквания и принципи за постигане на национална сигурност чрез енергийна сигурност</a:t>
            </a:r>
            <a:r>
              <a:rPr lang="en-GB" sz="1600" dirty="0" smtClean="0">
                <a:latin typeface="Verdana" pitchFamily="34" charset="0"/>
                <a:ea typeface="Verdana" pitchFamily="34" charset="0"/>
                <a:cs typeface="Verdana" pitchFamily="34" charset="0"/>
              </a:rPr>
              <a:t> </a:t>
            </a:r>
            <a:r>
              <a:rPr lang="en-US" sz="2800" dirty="0" smtClean="0"/>
              <a:t/>
            </a:r>
            <a:br>
              <a:rPr lang="en-US" sz="2800" dirty="0" smtClean="0"/>
            </a:br>
            <a:r>
              <a:rPr lang="en-US" sz="3100" b="1" dirty="0" smtClean="0">
                <a:solidFill>
                  <a:schemeClr val="accent1">
                    <a:tint val="83000"/>
                    <a:satMod val="150000"/>
                  </a:schemeClr>
                </a:solidFill>
              </a:rPr>
              <a:t/>
            </a:r>
            <a:br>
              <a:rPr lang="en-US" sz="3100" b="1" dirty="0" smtClean="0">
                <a:solidFill>
                  <a:schemeClr val="accent1">
                    <a:tint val="83000"/>
                    <a:satMod val="150000"/>
                  </a:schemeClr>
                </a:solidFill>
              </a:rPr>
            </a:br>
            <a:r>
              <a:rPr lang="bg-BG" sz="2800" b="1" dirty="0" smtClean="0">
                <a:solidFill>
                  <a:srgbClr val="FFFF00"/>
                </a:solidFill>
              </a:rPr>
              <a:t> Защита на енергийната инфраструктура </a:t>
            </a:r>
            <a:br>
              <a:rPr lang="bg-BG" sz="2800" b="1" dirty="0" smtClean="0">
                <a:solidFill>
                  <a:srgbClr val="FFFF00"/>
                </a:solidFill>
              </a:rPr>
            </a:br>
            <a:r>
              <a:rPr lang="bg-BG" sz="2800" b="1" dirty="0" smtClean="0">
                <a:solidFill>
                  <a:srgbClr val="FFFF00"/>
                </a:solidFill>
              </a:rPr>
              <a:t>в България днес и утре </a:t>
            </a:r>
            <a:r>
              <a:rPr lang="en-US" sz="2800" b="1" dirty="0" smtClean="0">
                <a:solidFill>
                  <a:srgbClr val="FFFF00"/>
                </a:solidFill>
              </a:rPr>
              <a:t/>
            </a:r>
            <a:br>
              <a:rPr lang="en-US" sz="2800" b="1" dirty="0" smtClean="0">
                <a:solidFill>
                  <a:srgbClr val="FFFF00"/>
                </a:solidFill>
              </a:rPr>
            </a:br>
            <a:r>
              <a:rPr lang="en-US" sz="3100" dirty="0" smtClean="0">
                <a:solidFill>
                  <a:schemeClr val="accent1">
                    <a:tint val="83000"/>
                    <a:satMod val="150000"/>
                  </a:schemeClr>
                </a:solidFill>
              </a:rPr>
              <a:t/>
            </a:r>
            <a:br>
              <a:rPr lang="en-US" sz="3100" dirty="0" smtClean="0">
                <a:solidFill>
                  <a:schemeClr val="accent1">
                    <a:tint val="83000"/>
                    <a:satMod val="150000"/>
                  </a:schemeClr>
                </a:solidFill>
              </a:rPr>
            </a:br>
            <a:r>
              <a:rPr lang="en-US" sz="3100" dirty="0" smtClean="0">
                <a:solidFill>
                  <a:schemeClr val="accent1">
                    <a:tint val="83000"/>
                    <a:satMod val="150000"/>
                  </a:schemeClr>
                </a:solidFill>
              </a:rPr>
              <a:t/>
            </a:r>
            <a:br>
              <a:rPr lang="en-US" sz="3100" dirty="0" smtClean="0">
                <a:solidFill>
                  <a:schemeClr val="accent1">
                    <a:tint val="83000"/>
                    <a:satMod val="150000"/>
                  </a:schemeClr>
                </a:solidFill>
              </a:rPr>
            </a:br>
            <a:r>
              <a:rPr lang="en-US" sz="3100" dirty="0" smtClean="0">
                <a:solidFill>
                  <a:schemeClr val="accent1">
                    <a:tint val="83000"/>
                    <a:satMod val="150000"/>
                  </a:schemeClr>
                </a:solidFill>
              </a:rPr>
              <a:t/>
            </a:r>
            <a:br>
              <a:rPr lang="en-US" sz="3100" dirty="0" smtClean="0">
                <a:solidFill>
                  <a:schemeClr val="accent1">
                    <a:tint val="83000"/>
                    <a:satMod val="150000"/>
                  </a:schemeClr>
                </a:solidFill>
              </a:rPr>
            </a:br>
            <a:r>
              <a:rPr lang="bg-BG" sz="2200" b="1" dirty="0" smtClean="0">
                <a:ln w="6350">
                  <a:solidFill>
                    <a:srgbClr val="FF388C">
                      <a:shade val="43000"/>
                    </a:srgbClr>
                  </a:solidFill>
                </a:ln>
                <a:solidFill>
                  <a:srgbClr val="00349E">
                    <a:lumMod val="40000"/>
                    <a:lumOff val="60000"/>
                  </a:srgbClr>
                </a:solidFill>
              </a:rPr>
              <a:t>Димитър Куюмджиев</a:t>
            </a:r>
            <a:r>
              <a:rPr lang="en-US" sz="2200" b="1" dirty="0" smtClean="0">
                <a:ln w="6350">
                  <a:solidFill>
                    <a:srgbClr val="FF388C">
                      <a:shade val="43000"/>
                    </a:srgbClr>
                  </a:solidFill>
                </a:ln>
                <a:solidFill>
                  <a:srgbClr val="00349E">
                    <a:lumMod val="40000"/>
                    <a:lumOff val="60000"/>
                  </a:srgbClr>
                </a:solidFill>
              </a:rPr>
              <a:t/>
            </a:r>
            <a:br>
              <a:rPr lang="en-US" sz="2200" b="1" dirty="0" smtClean="0">
                <a:ln w="6350">
                  <a:solidFill>
                    <a:srgbClr val="FF388C">
                      <a:shade val="43000"/>
                    </a:srgbClr>
                  </a:solidFill>
                </a:ln>
                <a:solidFill>
                  <a:srgbClr val="00349E">
                    <a:lumMod val="40000"/>
                    <a:lumOff val="60000"/>
                  </a:srgbClr>
                </a:solidFill>
              </a:rPr>
            </a:br>
            <a:r>
              <a:rPr lang="bg-BG" sz="1400" b="1" dirty="0" smtClean="0">
                <a:ln w="6350">
                  <a:solidFill>
                    <a:srgbClr val="FF388C">
                      <a:shade val="43000"/>
                    </a:srgbClr>
                  </a:solidFill>
                </a:ln>
                <a:solidFill>
                  <a:srgbClr val="FF388C">
                    <a:tint val="83000"/>
                    <a:satMod val="150000"/>
                  </a:srgbClr>
                </a:solidFill>
                <a:latin typeface="Verdana" pitchFamily="34" charset="0"/>
                <a:ea typeface="Verdana" pitchFamily="34" charset="0"/>
                <a:cs typeface="Verdana" pitchFamily="34" charset="0"/>
              </a:rPr>
              <a:t>Експерт по сигурност на енергоснабдяването</a:t>
            </a:r>
            <a:r>
              <a:rPr lang="en-US" sz="2200" b="1" dirty="0" smtClean="0">
                <a:ln w="6350">
                  <a:solidFill>
                    <a:srgbClr val="FF388C">
                      <a:shade val="43000"/>
                    </a:srgbClr>
                  </a:solidFill>
                </a:ln>
                <a:solidFill>
                  <a:srgbClr val="FF388C">
                    <a:tint val="83000"/>
                    <a:satMod val="150000"/>
                  </a:srgbClr>
                </a:solidFill>
              </a:rPr>
              <a:t/>
            </a:r>
            <a:br>
              <a:rPr lang="en-US" sz="2200" b="1" dirty="0" smtClean="0">
                <a:ln w="6350">
                  <a:solidFill>
                    <a:srgbClr val="FF388C">
                      <a:shade val="43000"/>
                    </a:srgbClr>
                  </a:solidFill>
                </a:ln>
                <a:solidFill>
                  <a:srgbClr val="FF388C">
                    <a:tint val="83000"/>
                    <a:satMod val="150000"/>
                  </a:srgbClr>
                </a:solidFill>
              </a:rPr>
            </a:br>
            <a:r>
              <a:rPr lang="bg-BG" dirty="0" smtClean="0">
                <a:solidFill>
                  <a:schemeClr val="accent1">
                    <a:tint val="83000"/>
                    <a:satMod val="150000"/>
                  </a:schemeClr>
                </a:solidFill>
              </a:rPr>
              <a:t/>
            </a:r>
            <a:br>
              <a:rPr lang="bg-BG" dirty="0" smtClean="0">
                <a:solidFill>
                  <a:schemeClr val="accent1">
                    <a:tint val="83000"/>
                    <a:satMod val="150000"/>
                  </a:schemeClr>
                </a:solidFill>
              </a:rPr>
            </a:br>
            <a:endParaRPr lang="bg-BG" dirty="0">
              <a:solidFill>
                <a:schemeClr val="accent1">
                  <a:tint val="83000"/>
                  <a:satMod val="150000"/>
                </a:schemeClr>
              </a:solidFill>
            </a:endParaRPr>
          </a:p>
        </p:txBody>
      </p:sp>
      <p:sp>
        <p:nvSpPr>
          <p:cNvPr id="8195" name="Slide Number Placeholder 2"/>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EBA3E39B-DB83-4AB5-888B-1C6D9B2BBB53}" type="slidenum">
              <a:rPr lang="bg-BG" altLang="bg-BG" smtClean="0"/>
              <a:pPr fontAlgn="base">
                <a:spcBef>
                  <a:spcPct val="0"/>
                </a:spcBef>
                <a:spcAft>
                  <a:spcPct val="0"/>
                </a:spcAft>
                <a:defRPr/>
              </a:pPr>
              <a:t>1</a:t>
            </a:fld>
            <a:endParaRPr lang="bg-BG" altLang="bg-BG" smtClean="0"/>
          </a:p>
        </p:txBody>
      </p:sp>
      <p:sp>
        <p:nvSpPr>
          <p:cNvPr id="4" name="Subtitle 2"/>
          <p:cNvSpPr>
            <a:spLocks noGrp="1"/>
          </p:cNvSpPr>
          <p:nvPr>
            <p:ph type="subTitle" idx="1"/>
          </p:nvPr>
        </p:nvSpPr>
        <p:spPr>
          <a:xfrm>
            <a:off x="642910" y="5929330"/>
            <a:ext cx="3658511" cy="928670"/>
          </a:xfrm>
        </p:spPr>
        <p:txBody>
          <a:bodyPr>
            <a:normAutofit fontScale="85000" lnSpcReduction="20000"/>
          </a:bodyPr>
          <a:lstStyle/>
          <a:p>
            <a:r>
              <a:rPr lang="it-IT" sz="1600" b="1"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15 </a:t>
            </a:r>
            <a:r>
              <a:rPr lang="bg-BG" sz="1600" b="1"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Юни</a:t>
            </a:r>
            <a:r>
              <a:rPr lang="it-IT" sz="1600" b="1"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 </a:t>
            </a:r>
            <a:r>
              <a:rPr lang="it-IT" sz="1600" b="1"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2018</a:t>
            </a:r>
            <a:endParaRPr lang="en-US" sz="1600" b="1"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endParaRPr>
          </a:p>
          <a:p>
            <a:r>
              <a:rPr lang="bg-BG" sz="1600" b="1"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Интер Експо Център</a:t>
            </a:r>
          </a:p>
          <a:p>
            <a:r>
              <a:rPr lang="it-IT" sz="1600" b="1"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 </a:t>
            </a:r>
            <a:r>
              <a:rPr lang="bg-BG" sz="1600" b="1"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София,България</a:t>
            </a:r>
            <a:endParaRPr lang="en-US" sz="1600" b="1"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endParaRPr>
          </a:p>
          <a:p>
            <a:pPr>
              <a:defRPr/>
            </a:pPr>
            <a:r>
              <a:rPr lang="bg-BG" b="1" dirty="0" smtClean="0">
                <a:solidFill>
                  <a:schemeClr val="accent1">
                    <a:lumMod val="50000"/>
                  </a:schemeClr>
                </a:solidFill>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2"/>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EBA3E39B-DB83-4AB5-888B-1C6D9B2BBB53}" type="slidenum">
              <a:rPr lang="bg-BG" altLang="bg-BG" smtClean="0"/>
              <a:pPr fontAlgn="base">
                <a:spcBef>
                  <a:spcPct val="0"/>
                </a:spcBef>
                <a:spcAft>
                  <a:spcPct val="0"/>
                </a:spcAft>
                <a:defRPr/>
              </a:pPr>
              <a:t>10</a:t>
            </a:fld>
            <a:endParaRPr lang="bg-BG" altLang="bg-BG" smtClean="0"/>
          </a:p>
        </p:txBody>
      </p:sp>
      <p:sp>
        <p:nvSpPr>
          <p:cNvPr id="5" name="Title 4"/>
          <p:cNvSpPr>
            <a:spLocks noGrp="1"/>
          </p:cNvSpPr>
          <p:nvPr>
            <p:ph type="ctrTitle"/>
          </p:nvPr>
        </p:nvSpPr>
        <p:spPr>
          <a:xfrm>
            <a:off x="500034" y="142852"/>
            <a:ext cx="8062912" cy="285752"/>
          </a:xfrm>
        </p:spPr>
        <p:txBody>
          <a:bodyPr>
            <a:normAutofit/>
          </a:bodyPr>
          <a:lstStyle/>
          <a:p>
            <a:pPr algn="ctr"/>
            <a:r>
              <a:rPr lang="bg-BG" sz="1200" b="1" i="1" dirty="0" smtClean="0">
                <a:solidFill>
                  <a:schemeClr val="accent6">
                    <a:lumMod val="40000"/>
                    <a:lumOff val="60000"/>
                  </a:schemeClr>
                </a:solidFill>
              </a:rPr>
              <a:t>Eнергийна сигурност на Югоизточна Европа и национална сигурност</a:t>
            </a:r>
            <a:endParaRPr lang="en-US" sz="1200" dirty="0"/>
          </a:p>
        </p:txBody>
      </p:sp>
      <p:sp>
        <p:nvSpPr>
          <p:cNvPr id="6" name="TextBox 5"/>
          <p:cNvSpPr txBox="1"/>
          <p:nvPr/>
        </p:nvSpPr>
        <p:spPr>
          <a:xfrm>
            <a:off x="1214414" y="571480"/>
            <a:ext cx="7000924" cy="369332"/>
          </a:xfrm>
          <a:prstGeom prst="rect">
            <a:avLst/>
          </a:prstGeom>
          <a:noFill/>
        </p:spPr>
        <p:txBody>
          <a:bodyPr wrap="square" rtlCol="0">
            <a:spAutoFit/>
          </a:bodyPr>
          <a:lstStyle/>
          <a:p>
            <a:pPr algn="ctr"/>
            <a:r>
              <a:rPr lang="bg-BG" b="1" dirty="0" smtClean="0"/>
              <a:t>Мерки за подобрение на защитата</a:t>
            </a:r>
            <a:endParaRPr lang="en-US" b="1" dirty="0"/>
          </a:p>
        </p:txBody>
      </p:sp>
      <p:sp>
        <p:nvSpPr>
          <p:cNvPr id="7" name="Rectangle 6"/>
          <p:cNvSpPr/>
          <p:nvPr/>
        </p:nvSpPr>
        <p:spPr>
          <a:xfrm>
            <a:off x="571472" y="1071546"/>
            <a:ext cx="8143932" cy="4616648"/>
          </a:xfrm>
          <a:prstGeom prst="rect">
            <a:avLst/>
          </a:prstGeom>
        </p:spPr>
        <p:txBody>
          <a:bodyPr wrap="square">
            <a:spAutoFit/>
          </a:bodyPr>
          <a:lstStyle/>
          <a:p>
            <a:pPr algn="just"/>
            <a:r>
              <a:rPr lang="ru-RU" sz="1400" dirty="0" smtClean="0">
                <a:latin typeface="Verdana" pitchFamily="34" charset="0"/>
                <a:ea typeface="Verdana" pitchFamily="34" charset="0"/>
                <a:cs typeface="Verdana" pitchFamily="34" charset="0"/>
              </a:rPr>
              <a:t>Терористичният враг пред който сме изправени е решителен, търпелив, адаптивен и представлява сериозно предизвикателство. Но еквивалентна физическа вреда на тази, причинена от буря или обилен снеговалеж ще бъде изключително трудно да причини, дори и голяма, добре организирана група от терористи. </a:t>
            </a:r>
          </a:p>
          <a:p>
            <a:pPr algn="just"/>
            <a:endParaRPr lang="ru-RU" sz="1400" dirty="0" smtClean="0">
              <a:latin typeface="Verdana" pitchFamily="34" charset="0"/>
              <a:ea typeface="Verdana" pitchFamily="34" charset="0"/>
              <a:cs typeface="Verdana" pitchFamily="34" charset="0"/>
            </a:endParaRPr>
          </a:p>
          <a:p>
            <a:pPr algn="just"/>
            <a:r>
              <a:rPr lang="ru-RU" sz="1400" dirty="0" smtClean="0">
                <a:latin typeface="Verdana" pitchFamily="34" charset="0"/>
                <a:ea typeface="Verdana" pitchFamily="34" charset="0"/>
                <a:cs typeface="Verdana" pitchFamily="34" charset="0"/>
              </a:rPr>
              <a:t>Енергийните компании могат да изберат най-добрите начини за постигане на по-висока защита на линейната инфраструктура, но това изисква много време и финансови следства, защото енергийните мрежи и техните компоненти са дълготрайни инвестиции, които се обновяват обикновено след двадесет или тридесет години. </a:t>
            </a:r>
          </a:p>
          <a:p>
            <a:pPr algn="just"/>
            <a:endParaRPr lang="ru-RU" sz="1400" dirty="0" smtClean="0">
              <a:latin typeface="Verdana" pitchFamily="34" charset="0"/>
              <a:ea typeface="Verdana" pitchFamily="34" charset="0"/>
              <a:cs typeface="Verdana" pitchFamily="34" charset="0"/>
            </a:endParaRPr>
          </a:p>
          <a:p>
            <a:pPr algn="just"/>
            <a:r>
              <a:rPr lang="ru-RU" sz="1400" dirty="0" smtClean="0">
                <a:latin typeface="Verdana" pitchFamily="34" charset="0"/>
                <a:ea typeface="Verdana" pitchFamily="34" charset="0"/>
                <a:cs typeface="Verdana" pitchFamily="34" charset="0"/>
              </a:rPr>
              <a:t>Бъдещето в защитата и подобряване сигурността на електрическата мрежа е в широкото прилагане на интелигентни мрежови технологии, т.н. «Умни мрежи</a:t>
            </a:r>
            <a:r>
              <a:rPr lang="ru-RU" sz="1400" dirty="0" smtClean="0">
                <a:latin typeface="Verdana" pitchFamily="34" charset="0"/>
                <a:ea typeface="Verdana" pitchFamily="34" charset="0"/>
                <a:cs typeface="Verdana" pitchFamily="34" charset="0"/>
              </a:rPr>
              <a:t>» и  «Дискретни мрежи» - комбинация от потребители и разпределени  малки източници</a:t>
            </a:r>
          </a:p>
          <a:p>
            <a:pPr algn="just"/>
            <a:r>
              <a:rPr lang="ru-RU" sz="1400" dirty="0" smtClean="0">
                <a:latin typeface="Verdana" pitchFamily="34" charset="0"/>
                <a:ea typeface="Verdana" pitchFamily="34" charset="0"/>
                <a:cs typeface="Verdana" pitchFamily="34" charset="0"/>
              </a:rPr>
              <a:t>н</a:t>
            </a:r>
            <a:r>
              <a:rPr lang="ru-RU" sz="1400" dirty="0" smtClean="0">
                <a:latin typeface="Verdana" pitchFamily="34" charset="0"/>
                <a:ea typeface="Verdana" pitchFamily="34" charset="0"/>
                <a:cs typeface="Verdana" pitchFamily="34" charset="0"/>
              </a:rPr>
              <a:t>а енергия.</a:t>
            </a:r>
            <a:endParaRPr lang="ru-RU" sz="1400" dirty="0" smtClean="0">
              <a:latin typeface="Verdana" pitchFamily="34" charset="0"/>
              <a:ea typeface="Verdana" pitchFamily="34" charset="0"/>
              <a:cs typeface="Verdana" pitchFamily="34" charset="0"/>
            </a:endParaRPr>
          </a:p>
          <a:p>
            <a:pPr algn="just"/>
            <a:endParaRPr lang="ru-RU" sz="1400" dirty="0" smtClean="0">
              <a:latin typeface="Verdana" pitchFamily="34" charset="0"/>
              <a:ea typeface="Verdana" pitchFamily="34" charset="0"/>
              <a:cs typeface="Verdana" pitchFamily="34" charset="0"/>
            </a:endParaRPr>
          </a:p>
          <a:p>
            <a:pPr algn="just"/>
            <a:r>
              <a:rPr lang="ru-RU" sz="1400" dirty="0" smtClean="0">
                <a:latin typeface="Verdana" pitchFamily="34" charset="0"/>
                <a:ea typeface="Verdana" pitchFamily="34" charset="0"/>
                <a:cs typeface="Verdana" pitchFamily="34" charset="0"/>
              </a:rPr>
              <a:t>За постигането на тази цел, в напредналите страни се прилага цифровизация на електрическите мрежи. Такава нова «мегаинфраструктура» създава нови предизвикателства в областта на сигурността, но същевременно  осигурява на мрежата повишена гъвкавост  за детектиране на умишлено вмешателство и възстановяване след внезапни потенциални заплахи.</a:t>
            </a:r>
            <a:endParaRPr lang="en-US" sz="1400"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2"/>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EBA3E39B-DB83-4AB5-888B-1C6D9B2BBB53}" type="slidenum">
              <a:rPr lang="bg-BG" altLang="bg-BG" smtClean="0"/>
              <a:pPr fontAlgn="base">
                <a:spcBef>
                  <a:spcPct val="0"/>
                </a:spcBef>
                <a:spcAft>
                  <a:spcPct val="0"/>
                </a:spcAft>
                <a:defRPr/>
              </a:pPr>
              <a:t>11</a:t>
            </a:fld>
            <a:endParaRPr lang="bg-BG" altLang="bg-BG" smtClean="0"/>
          </a:p>
        </p:txBody>
      </p:sp>
      <p:sp>
        <p:nvSpPr>
          <p:cNvPr id="5" name="Title 4"/>
          <p:cNvSpPr>
            <a:spLocks noGrp="1"/>
          </p:cNvSpPr>
          <p:nvPr>
            <p:ph type="ctrTitle"/>
          </p:nvPr>
        </p:nvSpPr>
        <p:spPr>
          <a:xfrm>
            <a:off x="500034" y="142852"/>
            <a:ext cx="8062912" cy="285752"/>
          </a:xfrm>
        </p:spPr>
        <p:txBody>
          <a:bodyPr>
            <a:normAutofit/>
          </a:bodyPr>
          <a:lstStyle/>
          <a:p>
            <a:pPr algn="ctr"/>
            <a:r>
              <a:rPr lang="bg-BG" sz="1200" b="1" i="1" dirty="0" smtClean="0">
                <a:solidFill>
                  <a:schemeClr val="accent6">
                    <a:lumMod val="40000"/>
                    <a:lumOff val="60000"/>
                  </a:schemeClr>
                </a:solidFill>
              </a:rPr>
              <a:t>Eнергийна сигурност на Югоизточна Европа и национална сигурност</a:t>
            </a:r>
            <a:endParaRPr lang="en-US" sz="1200" dirty="0"/>
          </a:p>
        </p:txBody>
      </p:sp>
      <p:sp>
        <p:nvSpPr>
          <p:cNvPr id="6" name="TextBox 5"/>
          <p:cNvSpPr txBox="1"/>
          <p:nvPr/>
        </p:nvSpPr>
        <p:spPr>
          <a:xfrm>
            <a:off x="1214414" y="571480"/>
            <a:ext cx="7000924" cy="369332"/>
          </a:xfrm>
          <a:prstGeom prst="rect">
            <a:avLst/>
          </a:prstGeom>
          <a:noFill/>
        </p:spPr>
        <p:txBody>
          <a:bodyPr wrap="square" rtlCol="0">
            <a:spAutoFit/>
          </a:bodyPr>
          <a:lstStyle/>
          <a:p>
            <a:pPr algn="ctr"/>
            <a:r>
              <a:rPr lang="bg-BG" b="1" dirty="0" smtClean="0"/>
              <a:t>Предимства на “Умни мрежи”</a:t>
            </a:r>
            <a:endParaRPr lang="en-US" b="1" dirty="0"/>
          </a:p>
        </p:txBody>
      </p:sp>
      <p:sp>
        <p:nvSpPr>
          <p:cNvPr id="7" name="Rectangle 6"/>
          <p:cNvSpPr/>
          <p:nvPr/>
        </p:nvSpPr>
        <p:spPr>
          <a:xfrm>
            <a:off x="428596" y="1000108"/>
            <a:ext cx="8286808" cy="4616648"/>
          </a:xfrm>
          <a:prstGeom prst="rect">
            <a:avLst/>
          </a:prstGeom>
        </p:spPr>
        <p:txBody>
          <a:bodyPr wrap="square">
            <a:spAutoFit/>
          </a:bodyPr>
          <a:lstStyle/>
          <a:p>
            <a:pPr algn="just"/>
            <a:r>
              <a:rPr lang="ru-RU" sz="1400" dirty="0" smtClean="0">
                <a:latin typeface="Verdana" pitchFamily="34" charset="0"/>
                <a:ea typeface="Verdana" pitchFamily="34" charset="0"/>
                <a:cs typeface="Verdana" pitchFamily="34" charset="0"/>
              </a:rPr>
              <a:t>Прилагане на технология за защита на мрежага «от край до край» чрез система за мониторинг и измерване, водещи до подобрени анализ, визуализация и евентуално до автоматично възстановяване на електрозахранването.</a:t>
            </a:r>
          </a:p>
          <a:p>
            <a:pPr algn="just"/>
            <a:endParaRPr lang="ru-RU" sz="1400" dirty="0" smtClean="0">
              <a:latin typeface="Verdana" pitchFamily="34" charset="0"/>
              <a:ea typeface="Verdana" pitchFamily="34" charset="0"/>
              <a:cs typeface="Verdana" pitchFamily="34" charset="0"/>
            </a:endParaRPr>
          </a:p>
          <a:p>
            <a:pPr algn="just"/>
            <a:r>
              <a:rPr lang="ru-RU" sz="1400" dirty="0" smtClean="0">
                <a:latin typeface="Verdana" pitchFamily="34" charset="0"/>
                <a:ea typeface="Verdana" pitchFamily="34" charset="0"/>
                <a:cs typeface="Verdana" pitchFamily="34" charset="0"/>
              </a:rPr>
              <a:t>Моделиране, мащабен контрол, динамично взаимодействие във взаимозависими многослойни мрежи, възпиране разпространението на смущения в мрежите, прогнозиране и обработка на несигурността и риска.</a:t>
            </a:r>
          </a:p>
          <a:p>
            <a:pPr algn="just"/>
            <a:endParaRPr lang="ru-RU" sz="1400" dirty="0" smtClean="0">
              <a:latin typeface="Verdana" pitchFamily="34" charset="0"/>
              <a:ea typeface="Verdana" pitchFamily="34" charset="0"/>
              <a:cs typeface="Verdana" pitchFamily="34" charset="0"/>
            </a:endParaRPr>
          </a:p>
          <a:p>
            <a:pPr algn="just"/>
            <a:r>
              <a:rPr lang="ru-RU" sz="1400" dirty="0" smtClean="0">
                <a:latin typeface="Verdana" pitchFamily="34" charset="0"/>
                <a:ea typeface="Verdana" pitchFamily="34" charset="0"/>
                <a:cs typeface="Verdana" pitchFamily="34" charset="0"/>
              </a:rPr>
              <a:t>Профилиране на индивидуалната консумацията : използване на лични енергийни данни за определяне на  потребителските поведенчески модели на консумирана енергия за търговски цели; </a:t>
            </a:r>
          </a:p>
          <a:p>
            <a:pPr algn="just"/>
            <a:endParaRPr lang="ru-RU" sz="1400" dirty="0" smtClean="0">
              <a:latin typeface="Verdana" pitchFamily="34" charset="0"/>
              <a:ea typeface="Verdana" pitchFamily="34" charset="0"/>
              <a:cs typeface="Verdana" pitchFamily="34" charset="0"/>
            </a:endParaRPr>
          </a:p>
          <a:p>
            <a:pPr algn="just"/>
            <a:r>
              <a:rPr lang="ru-RU" sz="1400" dirty="0" smtClean="0">
                <a:latin typeface="Verdana" pitchFamily="34" charset="0"/>
                <a:ea typeface="Verdana" pitchFamily="34" charset="0"/>
                <a:cs typeface="Verdana" pitchFamily="34" charset="0"/>
              </a:rPr>
              <a:t>Дистанционно наблюдение в реално време: използване на текущи енергийни данни, за да се определи дали потребителите ползват конкретно енергия и как;</a:t>
            </a:r>
          </a:p>
          <a:p>
            <a:pPr algn="just"/>
            <a:endParaRPr lang="ru-RU" sz="1400" dirty="0" smtClean="0">
              <a:latin typeface="Verdana" pitchFamily="34" charset="0"/>
              <a:ea typeface="Verdana" pitchFamily="34" charset="0"/>
              <a:cs typeface="Verdana" pitchFamily="34" charset="0"/>
            </a:endParaRPr>
          </a:p>
          <a:p>
            <a:pPr algn="just"/>
            <a:r>
              <a:rPr lang="ru-RU" sz="1400" dirty="0" smtClean="0">
                <a:latin typeface="Verdana" pitchFamily="34" charset="0"/>
                <a:ea typeface="Verdana" pitchFamily="34" charset="0"/>
                <a:cs typeface="Verdana" pitchFamily="34" charset="0"/>
              </a:rPr>
              <a:t>Въвеждане на усъвършенствана измервателна инфраструктура (УИИ) се разглежда като една от първите стъпки в цифровизацията на контролните системи на електрическата мрежа. Тъй като </a:t>
            </a:r>
            <a:r>
              <a:rPr lang="ru-RU" sz="1400" smtClean="0">
                <a:latin typeface="Verdana" pitchFamily="34" charset="0"/>
                <a:ea typeface="Verdana" pitchFamily="34" charset="0"/>
                <a:cs typeface="Verdana" pitchFamily="34" charset="0"/>
              </a:rPr>
              <a:t>е невъзможно </a:t>
            </a:r>
            <a:r>
              <a:rPr lang="ru-RU" sz="1400" dirty="0" smtClean="0">
                <a:latin typeface="Verdana" pitchFamily="34" charset="0"/>
                <a:ea typeface="Verdana" pitchFamily="34" charset="0"/>
                <a:cs typeface="Verdana" pitchFamily="34" charset="0"/>
              </a:rPr>
              <a:t>да се предпази мрежата от всички заплахи, необходимо е УИИ да бъде в състояние да открие дори най-незначителните  неразрешени промени, предшестващи неправомерна интервенция върху мрежата.</a:t>
            </a:r>
          </a:p>
          <a:p>
            <a:pPr algn="just"/>
            <a:endParaRPr lang="ru-RU" sz="1400" dirty="0" smtClean="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2"/>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EBA3E39B-DB83-4AB5-888B-1C6D9B2BBB53}" type="slidenum">
              <a:rPr lang="bg-BG" altLang="bg-BG" smtClean="0"/>
              <a:pPr fontAlgn="base">
                <a:spcBef>
                  <a:spcPct val="0"/>
                </a:spcBef>
                <a:spcAft>
                  <a:spcPct val="0"/>
                </a:spcAft>
                <a:defRPr/>
              </a:pPr>
              <a:t>12</a:t>
            </a:fld>
            <a:endParaRPr lang="bg-BG" altLang="bg-BG" smtClean="0"/>
          </a:p>
        </p:txBody>
      </p:sp>
      <p:sp>
        <p:nvSpPr>
          <p:cNvPr id="5" name="Title 4"/>
          <p:cNvSpPr>
            <a:spLocks noGrp="1"/>
          </p:cNvSpPr>
          <p:nvPr>
            <p:ph type="ctrTitle"/>
          </p:nvPr>
        </p:nvSpPr>
        <p:spPr>
          <a:xfrm>
            <a:off x="500034" y="142852"/>
            <a:ext cx="8062912" cy="285752"/>
          </a:xfrm>
        </p:spPr>
        <p:txBody>
          <a:bodyPr>
            <a:normAutofit/>
          </a:bodyPr>
          <a:lstStyle/>
          <a:p>
            <a:pPr algn="ctr"/>
            <a:r>
              <a:rPr lang="bg-BG" sz="1200" b="1" i="1" dirty="0" smtClean="0">
                <a:solidFill>
                  <a:schemeClr val="accent6">
                    <a:lumMod val="40000"/>
                    <a:lumOff val="60000"/>
                  </a:schemeClr>
                </a:solidFill>
              </a:rPr>
              <a:t>Eнергийна сигурност на Югоизточна Европа и национална сигурност</a:t>
            </a:r>
            <a:endParaRPr lang="en-US" sz="1200" dirty="0"/>
          </a:p>
        </p:txBody>
      </p:sp>
      <p:pic>
        <p:nvPicPr>
          <p:cNvPr id="1026" name="Picture 2"/>
          <p:cNvPicPr>
            <a:picLocks noChangeAspect="1" noChangeArrowheads="1"/>
          </p:cNvPicPr>
          <p:nvPr/>
        </p:nvPicPr>
        <p:blipFill>
          <a:blip r:embed="rId2"/>
          <a:srcRect/>
          <a:stretch>
            <a:fillRect/>
          </a:stretch>
        </p:blipFill>
        <p:spPr bwMode="auto">
          <a:xfrm>
            <a:off x="2571736" y="1071546"/>
            <a:ext cx="3786214" cy="2690378"/>
          </a:xfrm>
          <a:prstGeom prst="rect">
            <a:avLst/>
          </a:prstGeom>
          <a:noFill/>
          <a:ln w="9525">
            <a:noFill/>
            <a:miter lim="800000"/>
            <a:headEnd/>
            <a:tailEnd/>
          </a:ln>
          <a:effectLst/>
        </p:spPr>
      </p:pic>
      <p:sp>
        <p:nvSpPr>
          <p:cNvPr id="7" name="Rectangle 6"/>
          <p:cNvSpPr/>
          <p:nvPr/>
        </p:nvSpPr>
        <p:spPr>
          <a:xfrm>
            <a:off x="571472" y="3857628"/>
            <a:ext cx="8072494" cy="2246769"/>
          </a:xfrm>
          <a:prstGeom prst="rect">
            <a:avLst/>
          </a:prstGeom>
        </p:spPr>
        <p:txBody>
          <a:bodyPr wrap="square">
            <a:spAutoFit/>
          </a:bodyPr>
          <a:lstStyle/>
          <a:p>
            <a:pPr algn="just"/>
            <a:r>
              <a:rPr lang="ru-RU" sz="1400" dirty="0" smtClean="0">
                <a:latin typeface="Verdana" pitchFamily="34" charset="0"/>
                <a:ea typeface="Verdana" pitchFamily="34" charset="0"/>
                <a:cs typeface="Verdana" pitchFamily="34" charset="0"/>
              </a:rPr>
              <a:t>За да се защити електрическата инфраструктура срещу въздействието на кибернетични и физически атаки, значителни предизвикателства трябва да бъдат преодолени преди широкото прилагане на интелигентни мрежови технологии.</a:t>
            </a:r>
          </a:p>
          <a:p>
            <a:pPr algn="just"/>
            <a:endParaRPr lang="ru-RU" sz="1400" dirty="0" smtClean="0">
              <a:latin typeface="Verdana" pitchFamily="34" charset="0"/>
              <a:ea typeface="Verdana" pitchFamily="34" charset="0"/>
              <a:cs typeface="Verdana" pitchFamily="34" charset="0"/>
            </a:endParaRPr>
          </a:p>
          <a:p>
            <a:pPr algn="just"/>
            <a:r>
              <a:rPr lang="ru-RU" sz="1400" dirty="0" smtClean="0">
                <a:latin typeface="Verdana" pitchFamily="34" charset="0"/>
                <a:ea typeface="Verdana" pitchFamily="34" charset="0"/>
                <a:cs typeface="Verdana" pitchFamily="34" charset="0"/>
              </a:rPr>
              <a:t>Кибер защитата и оперативната съвместимост са две от основните предизвика-телства на трансформацията на конвенционалната мрежа в интелигентна. Що се отнася до сигурността, тя трябва да бъде внедрена като част от проекта на мрежата.</a:t>
            </a:r>
          </a:p>
          <a:p>
            <a:pPr algn="just"/>
            <a:endParaRPr lang="ru-RU" sz="1400" dirty="0" smtClean="0">
              <a:latin typeface="Verdana" pitchFamily="34" charset="0"/>
              <a:ea typeface="Verdana" pitchFamily="34" charset="0"/>
              <a:cs typeface="Verdana" pitchFamily="34" charset="0"/>
            </a:endParaRPr>
          </a:p>
          <a:p>
            <a:pPr algn="just"/>
            <a:endParaRPr lang="en-US" sz="1400" dirty="0">
              <a:latin typeface="Verdana" pitchFamily="34" charset="0"/>
              <a:ea typeface="Verdana" pitchFamily="34" charset="0"/>
              <a:cs typeface="Verdana" pitchFamily="34" charset="0"/>
            </a:endParaRPr>
          </a:p>
        </p:txBody>
      </p:sp>
      <p:sp>
        <p:nvSpPr>
          <p:cNvPr id="6" name="TextBox 5"/>
          <p:cNvSpPr txBox="1"/>
          <p:nvPr/>
        </p:nvSpPr>
        <p:spPr>
          <a:xfrm>
            <a:off x="857224" y="571480"/>
            <a:ext cx="7000924" cy="369332"/>
          </a:xfrm>
          <a:prstGeom prst="rect">
            <a:avLst/>
          </a:prstGeom>
          <a:noFill/>
        </p:spPr>
        <p:txBody>
          <a:bodyPr wrap="square" rtlCol="0">
            <a:spAutoFit/>
          </a:bodyPr>
          <a:lstStyle/>
          <a:p>
            <a:pPr algn="ctr"/>
            <a:r>
              <a:rPr lang="bg-BG" b="1" dirty="0" smtClean="0"/>
              <a:t>Предимства на “Умни мрежи”</a:t>
            </a:r>
            <a:endParaRPr lang="en-US"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2"/>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EBA3E39B-DB83-4AB5-888B-1C6D9B2BBB53}" type="slidenum">
              <a:rPr lang="bg-BG" altLang="bg-BG" smtClean="0"/>
              <a:pPr fontAlgn="base">
                <a:spcBef>
                  <a:spcPct val="0"/>
                </a:spcBef>
                <a:spcAft>
                  <a:spcPct val="0"/>
                </a:spcAft>
                <a:defRPr/>
              </a:pPr>
              <a:t>13</a:t>
            </a:fld>
            <a:endParaRPr lang="bg-BG" altLang="bg-BG" smtClean="0"/>
          </a:p>
        </p:txBody>
      </p:sp>
      <p:sp>
        <p:nvSpPr>
          <p:cNvPr id="5" name="Title 4"/>
          <p:cNvSpPr>
            <a:spLocks noGrp="1"/>
          </p:cNvSpPr>
          <p:nvPr>
            <p:ph type="ctrTitle"/>
          </p:nvPr>
        </p:nvSpPr>
        <p:spPr>
          <a:xfrm>
            <a:off x="500034" y="142852"/>
            <a:ext cx="8062912" cy="285752"/>
          </a:xfrm>
        </p:spPr>
        <p:txBody>
          <a:bodyPr>
            <a:normAutofit/>
          </a:bodyPr>
          <a:lstStyle/>
          <a:p>
            <a:pPr algn="ctr"/>
            <a:r>
              <a:rPr lang="bg-BG" sz="1200" b="1" i="1" dirty="0" smtClean="0">
                <a:solidFill>
                  <a:schemeClr val="accent6">
                    <a:lumMod val="40000"/>
                    <a:lumOff val="60000"/>
                  </a:schemeClr>
                </a:solidFill>
              </a:rPr>
              <a:t>Eнергийна сигурност на Югоизточна Европа и национална сигурност</a:t>
            </a:r>
            <a:endParaRPr lang="en-US" sz="1200" dirty="0"/>
          </a:p>
        </p:txBody>
      </p:sp>
      <p:pic>
        <p:nvPicPr>
          <p:cNvPr id="2051" name="Picture 3"/>
          <p:cNvPicPr>
            <a:picLocks noChangeAspect="1" noChangeArrowheads="1"/>
          </p:cNvPicPr>
          <p:nvPr/>
        </p:nvPicPr>
        <p:blipFill>
          <a:blip r:embed="rId2"/>
          <a:srcRect/>
          <a:stretch>
            <a:fillRect/>
          </a:stretch>
        </p:blipFill>
        <p:spPr bwMode="auto">
          <a:xfrm>
            <a:off x="266738" y="1643050"/>
            <a:ext cx="8266099" cy="3429023"/>
          </a:xfrm>
          <a:prstGeom prst="rect">
            <a:avLst/>
          </a:prstGeom>
          <a:noFill/>
          <a:ln w="9525">
            <a:noFill/>
            <a:miter lim="800000"/>
            <a:headEnd/>
            <a:tailEnd/>
          </a:ln>
          <a:effectLst/>
        </p:spPr>
      </p:pic>
      <p:sp>
        <p:nvSpPr>
          <p:cNvPr id="7" name="TextBox 6"/>
          <p:cNvSpPr txBox="1"/>
          <p:nvPr/>
        </p:nvSpPr>
        <p:spPr>
          <a:xfrm>
            <a:off x="857224" y="571480"/>
            <a:ext cx="7000924" cy="369332"/>
          </a:xfrm>
          <a:prstGeom prst="rect">
            <a:avLst/>
          </a:prstGeom>
          <a:noFill/>
        </p:spPr>
        <p:txBody>
          <a:bodyPr wrap="square" rtlCol="0">
            <a:spAutoFit/>
          </a:bodyPr>
          <a:lstStyle/>
          <a:p>
            <a:pPr algn="ctr"/>
            <a:r>
              <a:rPr lang="bg-BG" b="1" dirty="0" smtClean="0"/>
              <a:t>Мерки за подобрение защитата срещу кибератаки</a:t>
            </a:r>
            <a:endParaRPr lang="en-US"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2"/>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EBA3E39B-DB83-4AB5-888B-1C6D9B2BBB53}" type="slidenum">
              <a:rPr lang="bg-BG" altLang="bg-BG" smtClean="0"/>
              <a:pPr fontAlgn="base">
                <a:spcBef>
                  <a:spcPct val="0"/>
                </a:spcBef>
                <a:spcAft>
                  <a:spcPct val="0"/>
                </a:spcAft>
                <a:defRPr/>
              </a:pPr>
              <a:t>14</a:t>
            </a:fld>
            <a:endParaRPr lang="bg-BG" altLang="bg-BG" smtClean="0"/>
          </a:p>
        </p:txBody>
      </p:sp>
      <p:sp>
        <p:nvSpPr>
          <p:cNvPr id="5" name="Title 4"/>
          <p:cNvSpPr>
            <a:spLocks noGrp="1"/>
          </p:cNvSpPr>
          <p:nvPr>
            <p:ph type="ctrTitle"/>
          </p:nvPr>
        </p:nvSpPr>
        <p:spPr>
          <a:xfrm>
            <a:off x="500034" y="142852"/>
            <a:ext cx="8062912" cy="285752"/>
          </a:xfrm>
        </p:spPr>
        <p:txBody>
          <a:bodyPr>
            <a:normAutofit/>
          </a:bodyPr>
          <a:lstStyle/>
          <a:p>
            <a:pPr algn="ctr"/>
            <a:r>
              <a:rPr lang="bg-BG" sz="1200" b="1" i="1" dirty="0" smtClean="0">
                <a:solidFill>
                  <a:schemeClr val="accent6">
                    <a:lumMod val="40000"/>
                    <a:lumOff val="60000"/>
                  </a:schemeClr>
                </a:solidFill>
              </a:rPr>
              <a:t>Eнергийна сигурност на Югоизточна Европа и национална сигурност</a:t>
            </a:r>
            <a:endParaRPr lang="en-US" sz="1200" dirty="0"/>
          </a:p>
        </p:txBody>
      </p:sp>
      <p:sp>
        <p:nvSpPr>
          <p:cNvPr id="7" name="TextBox 6"/>
          <p:cNvSpPr txBox="1"/>
          <p:nvPr/>
        </p:nvSpPr>
        <p:spPr>
          <a:xfrm>
            <a:off x="857224" y="571480"/>
            <a:ext cx="7000924" cy="369332"/>
          </a:xfrm>
          <a:prstGeom prst="rect">
            <a:avLst/>
          </a:prstGeom>
          <a:noFill/>
        </p:spPr>
        <p:txBody>
          <a:bodyPr wrap="square" rtlCol="0">
            <a:spAutoFit/>
          </a:bodyPr>
          <a:lstStyle/>
          <a:p>
            <a:pPr algn="ctr"/>
            <a:r>
              <a:rPr lang="bg-BG" b="1" dirty="0" smtClean="0"/>
              <a:t>ЗАКЛЮЧЕНИЕ</a:t>
            </a:r>
            <a:endParaRPr lang="en-US" b="1" dirty="0"/>
          </a:p>
        </p:txBody>
      </p:sp>
      <p:sp>
        <p:nvSpPr>
          <p:cNvPr id="6" name="Rectangle 5"/>
          <p:cNvSpPr/>
          <p:nvPr/>
        </p:nvSpPr>
        <p:spPr>
          <a:xfrm>
            <a:off x="785786" y="1357298"/>
            <a:ext cx="7929618" cy="3539430"/>
          </a:xfrm>
          <a:prstGeom prst="rect">
            <a:avLst/>
          </a:prstGeom>
        </p:spPr>
        <p:txBody>
          <a:bodyPr wrap="square">
            <a:spAutoFit/>
          </a:bodyPr>
          <a:lstStyle/>
          <a:p>
            <a:pPr algn="just"/>
            <a:r>
              <a:rPr lang="ru-RU" sz="1600" dirty="0" smtClean="0">
                <a:latin typeface="Verdana" pitchFamily="34" charset="0"/>
                <a:ea typeface="Verdana" pitchFamily="34" charset="0"/>
                <a:cs typeface="Verdana" pitchFamily="34" charset="0"/>
              </a:rPr>
              <a:t>Без значение колко нива на сигурност или колко сложни са използваните защитни механизми, от съществено значение за защита на енергийната критична инфраструктура е в енергийния сектор да се назначават квалифицирани хора.</a:t>
            </a:r>
          </a:p>
          <a:p>
            <a:pPr algn="just"/>
            <a:endParaRPr lang="ru-RU" sz="1600" dirty="0" smtClean="0">
              <a:latin typeface="Verdana" pitchFamily="34" charset="0"/>
              <a:ea typeface="Verdana" pitchFamily="34" charset="0"/>
              <a:cs typeface="Verdana" pitchFamily="34" charset="0"/>
            </a:endParaRPr>
          </a:p>
          <a:p>
            <a:pPr algn="just"/>
            <a:r>
              <a:rPr lang="ru-RU" sz="1600" dirty="0" smtClean="0">
                <a:latin typeface="Verdana" pitchFamily="34" charset="0"/>
                <a:ea typeface="Verdana" pitchFamily="34" charset="0"/>
                <a:cs typeface="Verdana" pitchFamily="34" charset="0"/>
              </a:rPr>
              <a:t>В много сложни енергийни мрежи, самите хора са едни от най-податливите да доведат до субективни грешки и същъевременно са най-адаптивните в управление на следаварийно възстановяване на мрежите.</a:t>
            </a:r>
          </a:p>
          <a:p>
            <a:pPr algn="just"/>
            <a:endParaRPr lang="ru-RU" sz="1600" dirty="0" smtClean="0">
              <a:latin typeface="Verdana" pitchFamily="34" charset="0"/>
              <a:ea typeface="Verdana" pitchFamily="34" charset="0"/>
              <a:cs typeface="Verdana" pitchFamily="34" charset="0"/>
            </a:endParaRPr>
          </a:p>
          <a:p>
            <a:pPr algn="just"/>
            <a:r>
              <a:rPr lang="ru-RU" sz="1600" dirty="0" smtClean="0">
                <a:latin typeface="Verdana" pitchFamily="34" charset="0"/>
                <a:ea typeface="Verdana" pitchFamily="34" charset="0"/>
                <a:cs typeface="Verdana" pitchFamily="34" charset="0"/>
              </a:rPr>
              <a:t>Не на последно място, персоналът трябва да бъдат добре обучен да отговоря на голямото разнообразие от извънредни ситуации, тъй като няма достатъчно количество технологии, които може да заменят добре обучен персонал с добра предаварийна подготовка и организация.</a:t>
            </a:r>
            <a:endParaRPr lang="en-US" sz="1600"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2"/>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EBA3E39B-DB83-4AB5-888B-1C6D9B2BBB53}" type="slidenum">
              <a:rPr lang="bg-BG" altLang="bg-BG" smtClean="0"/>
              <a:pPr fontAlgn="base">
                <a:spcBef>
                  <a:spcPct val="0"/>
                </a:spcBef>
                <a:spcAft>
                  <a:spcPct val="0"/>
                </a:spcAft>
                <a:defRPr/>
              </a:pPr>
              <a:t>15</a:t>
            </a:fld>
            <a:endParaRPr lang="bg-BG" altLang="bg-BG" smtClean="0"/>
          </a:p>
        </p:txBody>
      </p:sp>
      <p:sp>
        <p:nvSpPr>
          <p:cNvPr id="5" name="Title 4"/>
          <p:cNvSpPr>
            <a:spLocks noGrp="1"/>
          </p:cNvSpPr>
          <p:nvPr>
            <p:ph type="ctrTitle"/>
          </p:nvPr>
        </p:nvSpPr>
        <p:spPr>
          <a:xfrm>
            <a:off x="500034" y="142852"/>
            <a:ext cx="8062912" cy="285752"/>
          </a:xfrm>
        </p:spPr>
        <p:txBody>
          <a:bodyPr>
            <a:normAutofit/>
          </a:bodyPr>
          <a:lstStyle/>
          <a:p>
            <a:pPr algn="ctr"/>
            <a:r>
              <a:rPr lang="bg-BG" sz="1200" b="1" i="1" dirty="0" smtClean="0">
                <a:solidFill>
                  <a:schemeClr val="accent6">
                    <a:lumMod val="40000"/>
                    <a:lumOff val="60000"/>
                  </a:schemeClr>
                </a:solidFill>
              </a:rPr>
              <a:t>Eнергийна сигурност на Югоизточна Европа и национална сигурност</a:t>
            </a:r>
            <a:endParaRPr lang="en-US" sz="1200" dirty="0"/>
          </a:p>
        </p:txBody>
      </p:sp>
      <p:pic>
        <p:nvPicPr>
          <p:cNvPr id="4099" name="Picture 3"/>
          <p:cNvPicPr>
            <a:picLocks noChangeAspect="1" noChangeArrowheads="1"/>
          </p:cNvPicPr>
          <p:nvPr/>
        </p:nvPicPr>
        <p:blipFill>
          <a:blip r:embed="rId2"/>
          <a:srcRect/>
          <a:stretch>
            <a:fillRect/>
          </a:stretch>
        </p:blipFill>
        <p:spPr bwMode="auto">
          <a:xfrm>
            <a:off x="112590" y="1285860"/>
            <a:ext cx="8808389" cy="30384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2"/>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EBA3E39B-DB83-4AB5-888B-1C6D9B2BBB53}" type="slidenum">
              <a:rPr lang="bg-BG" altLang="bg-BG" smtClean="0"/>
              <a:pPr fontAlgn="base">
                <a:spcBef>
                  <a:spcPct val="0"/>
                </a:spcBef>
                <a:spcAft>
                  <a:spcPct val="0"/>
                </a:spcAft>
                <a:defRPr/>
              </a:pPr>
              <a:t>2</a:t>
            </a:fld>
            <a:endParaRPr lang="bg-BG" altLang="bg-BG" smtClean="0"/>
          </a:p>
        </p:txBody>
      </p:sp>
      <p:sp>
        <p:nvSpPr>
          <p:cNvPr id="5" name="Title 4"/>
          <p:cNvSpPr>
            <a:spLocks noGrp="1"/>
          </p:cNvSpPr>
          <p:nvPr>
            <p:ph type="ctrTitle"/>
          </p:nvPr>
        </p:nvSpPr>
        <p:spPr>
          <a:xfrm>
            <a:off x="500034" y="214290"/>
            <a:ext cx="8062912" cy="285752"/>
          </a:xfrm>
        </p:spPr>
        <p:txBody>
          <a:bodyPr>
            <a:normAutofit/>
          </a:bodyPr>
          <a:lstStyle/>
          <a:p>
            <a:pPr algn="ctr"/>
            <a:r>
              <a:rPr lang="bg-BG" sz="1200" b="1" i="1" dirty="0" smtClean="0">
                <a:solidFill>
                  <a:schemeClr val="accent6">
                    <a:lumMod val="40000"/>
                    <a:lumOff val="60000"/>
                  </a:schemeClr>
                </a:solidFill>
              </a:rPr>
              <a:t>Eнергийна сигурност на Югоизточна Европа и национална сигурност</a:t>
            </a:r>
            <a:endParaRPr lang="en-US" sz="1200" dirty="0"/>
          </a:p>
        </p:txBody>
      </p:sp>
      <p:sp>
        <p:nvSpPr>
          <p:cNvPr id="6" name="TextBox 5"/>
          <p:cNvSpPr txBox="1"/>
          <p:nvPr/>
        </p:nvSpPr>
        <p:spPr>
          <a:xfrm>
            <a:off x="1214414" y="571480"/>
            <a:ext cx="7000924" cy="369332"/>
          </a:xfrm>
          <a:prstGeom prst="rect">
            <a:avLst/>
          </a:prstGeom>
          <a:noFill/>
        </p:spPr>
        <p:txBody>
          <a:bodyPr wrap="square" rtlCol="0">
            <a:spAutoFit/>
          </a:bodyPr>
          <a:lstStyle/>
          <a:p>
            <a:pPr algn="ctr"/>
            <a:r>
              <a:rPr lang="bg-BG" dirty="0" smtClean="0"/>
              <a:t>ОБЕКТИ НА ЕНЕРГИЙНАТА ИНФРАСТРУКТУРА</a:t>
            </a:r>
            <a:endParaRPr lang="en-US" dirty="0"/>
          </a:p>
        </p:txBody>
      </p:sp>
      <p:pic>
        <p:nvPicPr>
          <p:cNvPr id="37890" name="Picture 2"/>
          <p:cNvPicPr>
            <a:picLocks noChangeAspect="1" noChangeArrowheads="1"/>
          </p:cNvPicPr>
          <p:nvPr/>
        </p:nvPicPr>
        <p:blipFill>
          <a:blip r:embed="rId2"/>
          <a:srcRect/>
          <a:stretch>
            <a:fillRect/>
          </a:stretch>
        </p:blipFill>
        <p:spPr bwMode="auto">
          <a:xfrm>
            <a:off x="0" y="1500174"/>
            <a:ext cx="6148860" cy="2195517"/>
          </a:xfrm>
          <a:prstGeom prst="rect">
            <a:avLst/>
          </a:prstGeom>
          <a:noFill/>
          <a:ln w="9525">
            <a:noFill/>
            <a:miter lim="800000"/>
            <a:headEnd/>
            <a:tailEnd/>
          </a:ln>
          <a:effectLst/>
        </p:spPr>
      </p:pic>
      <p:sp>
        <p:nvSpPr>
          <p:cNvPr id="9" name="Rectangle 8"/>
          <p:cNvSpPr/>
          <p:nvPr/>
        </p:nvSpPr>
        <p:spPr>
          <a:xfrm>
            <a:off x="357158" y="1142984"/>
            <a:ext cx="3533340" cy="369332"/>
          </a:xfrm>
          <a:prstGeom prst="rect">
            <a:avLst/>
          </a:prstGeom>
        </p:spPr>
        <p:txBody>
          <a:bodyPr wrap="none">
            <a:spAutoFit/>
          </a:bodyPr>
          <a:lstStyle/>
          <a:p>
            <a:r>
              <a:rPr lang="bg-BG" b="1" dirty="0" smtClean="0">
                <a:solidFill>
                  <a:srgbClr val="FFFF00"/>
                </a:solidFill>
              </a:rPr>
              <a:t>Електро енергийна система</a:t>
            </a:r>
            <a:endParaRPr lang="en-US" dirty="0"/>
          </a:p>
        </p:txBody>
      </p:sp>
      <p:pic>
        <p:nvPicPr>
          <p:cNvPr id="10" name="Picture 2"/>
          <p:cNvPicPr>
            <a:picLocks noChangeAspect="1" noChangeArrowheads="1"/>
          </p:cNvPicPr>
          <p:nvPr/>
        </p:nvPicPr>
        <p:blipFill>
          <a:blip r:embed="rId3"/>
          <a:srcRect/>
          <a:stretch>
            <a:fillRect/>
          </a:stretch>
        </p:blipFill>
        <p:spPr bwMode="auto">
          <a:xfrm>
            <a:off x="0" y="3659012"/>
            <a:ext cx="6138842" cy="3198988"/>
          </a:xfrm>
          <a:prstGeom prst="rect">
            <a:avLst/>
          </a:prstGeom>
          <a:noFill/>
          <a:ln w="9525">
            <a:noFill/>
            <a:miter lim="800000"/>
            <a:headEnd/>
            <a:tailEnd/>
          </a:ln>
          <a:effectLst/>
        </p:spPr>
      </p:pic>
      <p:sp>
        <p:nvSpPr>
          <p:cNvPr id="11" name="Rectangle 10"/>
          <p:cNvSpPr/>
          <p:nvPr/>
        </p:nvSpPr>
        <p:spPr>
          <a:xfrm>
            <a:off x="6143636" y="1428736"/>
            <a:ext cx="3000364" cy="3939540"/>
          </a:xfrm>
          <a:prstGeom prst="rect">
            <a:avLst/>
          </a:prstGeom>
        </p:spPr>
        <p:txBody>
          <a:bodyPr wrap="square">
            <a:spAutoFit/>
          </a:bodyPr>
          <a:lstStyle/>
          <a:p>
            <a:endParaRPr lang="bg-BG" altLang="bg-BG" b="1" dirty="0" smtClean="0"/>
          </a:p>
          <a:p>
            <a:endParaRPr lang="bg-BG" altLang="bg-BG" b="1" dirty="0" smtClean="0"/>
          </a:p>
          <a:p>
            <a:endParaRPr lang="bg-BG" altLang="bg-BG" b="1" dirty="0" smtClean="0"/>
          </a:p>
          <a:p>
            <a:r>
              <a:rPr lang="bg-BG" altLang="bg-BG" sz="1400" dirty="0" smtClean="0">
                <a:latin typeface="Verdana" pitchFamily="34" charset="0"/>
                <a:ea typeface="Verdana" pitchFamily="34" charset="0"/>
                <a:cs typeface="Verdana" pitchFamily="34" charset="0"/>
              </a:rPr>
              <a:t>- на преносната мрежа - Електроенергиен системен оператор (ЕСО)</a:t>
            </a:r>
          </a:p>
          <a:p>
            <a:r>
              <a:rPr lang="bg-BG" altLang="bg-BG" sz="1400" dirty="0" smtClean="0">
                <a:latin typeface="Verdana" pitchFamily="34" charset="0"/>
                <a:ea typeface="Verdana" pitchFamily="34" charset="0"/>
                <a:cs typeface="Verdana" pitchFamily="34" charset="0"/>
              </a:rPr>
              <a:t>	          </a:t>
            </a:r>
          </a:p>
          <a:p>
            <a:r>
              <a:rPr lang="bg-BG" altLang="bg-BG" sz="1400" dirty="0" smtClean="0">
                <a:latin typeface="Verdana" pitchFamily="34" charset="0"/>
                <a:ea typeface="Verdana" pitchFamily="34" charset="0"/>
                <a:cs typeface="Verdana" pitchFamily="34" charset="0"/>
              </a:rPr>
              <a:t>- на разпределителните мрежи –ЧЕЗ, ЕВН, Енерго-Про</a:t>
            </a:r>
          </a:p>
          <a:p>
            <a:endParaRPr lang="bg-BG" altLang="bg-BG" sz="1400" dirty="0" smtClean="0">
              <a:latin typeface="Verdana" pitchFamily="34" charset="0"/>
              <a:ea typeface="Verdana" pitchFamily="34" charset="0"/>
              <a:cs typeface="Verdana" pitchFamily="34" charset="0"/>
            </a:endParaRPr>
          </a:p>
          <a:p>
            <a:r>
              <a:rPr lang="bg-BG" altLang="bg-BG" sz="1400" b="1" dirty="0" smtClean="0">
                <a:latin typeface="Verdana" pitchFamily="34" charset="0"/>
                <a:ea typeface="Verdana" pitchFamily="34" charset="0"/>
                <a:cs typeface="Verdana" pitchFamily="34" charset="0"/>
              </a:rPr>
              <a:t>Диспечерски центрове</a:t>
            </a:r>
            <a:r>
              <a:rPr lang="bg-BG" altLang="bg-BG" sz="1400" dirty="0" smtClean="0">
                <a:latin typeface="Verdana" pitchFamily="34" charset="0"/>
                <a:ea typeface="Verdana" pitchFamily="34" charset="0"/>
                <a:cs typeface="Verdana" pitchFamily="34" charset="0"/>
              </a:rPr>
              <a:t>:</a:t>
            </a:r>
          </a:p>
          <a:p>
            <a:endParaRPr lang="bg-BG" altLang="bg-BG" sz="1400" dirty="0" smtClean="0">
              <a:latin typeface="Verdana" pitchFamily="34" charset="0"/>
              <a:ea typeface="Verdana" pitchFamily="34" charset="0"/>
              <a:cs typeface="Verdana" pitchFamily="34" charset="0"/>
            </a:endParaRPr>
          </a:p>
          <a:p>
            <a:r>
              <a:rPr lang="bg-BG" altLang="bg-BG" sz="1400" dirty="0" smtClean="0">
                <a:latin typeface="Verdana" pitchFamily="34" charset="0"/>
                <a:ea typeface="Verdana" pitchFamily="34" charset="0"/>
                <a:cs typeface="Verdana" pitchFamily="34" charset="0"/>
              </a:rPr>
              <a:t>Централно диспечерско управление </a:t>
            </a:r>
            <a:r>
              <a:rPr lang="en-US" altLang="bg-BG" sz="1400" dirty="0" smtClean="0">
                <a:latin typeface="Verdana" pitchFamily="34" charset="0"/>
                <a:ea typeface="Verdana" pitchFamily="34" charset="0"/>
                <a:cs typeface="Verdana" pitchFamily="34" charset="0"/>
              </a:rPr>
              <a:t>(</a:t>
            </a:r>
            <a:r>
              <a:rPr lang="bg-BG" altLang="bg-BG" sz="1400" dirty="0" smtClean="0">
                <a:latin typeface="Verdana" pitchFamily="34" charset="0"/>
                <a:ea typeface="Verdana" pitchFamily="34" charset="0"/>
                <a:cs typeface="Verdana" pitchFamily="34" charset="0"/>
              </a:rPr>
              <a:t>ЦДУ</a:t>
            </a:r>
            <a:r>
              <a:rPr lang="en-US" altLang="bg-BG" sz="1400" dirty="0" smtClean="0">
                <a:latin typeface="Verdana" pitchFamily="34" charset="0"/>
                <a:ea typeface="Verdana" pitchFamily="34" charset="0"/>
                <a:cs typeface="Verdana" pitchFamily="34" charset="0"/>
              </a:rPr>
              <a:t>)</a:t>
            </a:r>
            <a:endParaRPr lang="bg-BG" altLang="bg-BG" sz="1400" dirty="0" smtClean="0">
              <a:latin typeface="Verdana" pitchFamily="34" charset="0"/>
              <a:ea typeface="Verdana" pitchFamily="34" charset="0"/>
              <a:cs typeface="Verdana" pitchFamily="34" charset="0"/>
            </a:endParaRPr>
          </a:p>
          <a:p>
            <a:r>
              <a:rPr lang="bg-BG" altLang="bg-BG" sz="1400" dirty="0" smtClean="0">
                <a:latin typeface="Verdana" pitchFamily="34" charset="0"/>
                <a:ea typeface="Verdana" pitchFamily="34" charset="0"/>
                <a:cs typeface="Verdana" pitchFamily="34" charset="0"/>
              </a:rPr>
              <a:t>			  Регионални диспечерски центрове</a:t>
            </a:r>
            <a:endParaRPr lang="bg-BG" altLang="bg-BG" sz="1400" dirty="0">
              <a:latin typeface="Verdana" pitchFamily="34" charset="0"/>
              <a:ea typeface="Verdana" pitchFamily="34" charset="0"/>
              <a:cs typeface="Verdana" pitchFamily="34" charset="0"/>
            </a:endParaRPr>
          </a:p>
        </p:txBody>
      </p:sp>
      <p:sp>
        <p:nvSpPr>
          <p:cNvPr id="12" name="Rectangle 11"/>
          <p:cNvSpPr/>
          <p:nvPr/>
        </p:nvSpPr>
        <p:spPr>
          <a:xfrm>
            <a:off x="6215075" y="1500174"/>
            <a:ext cx="2714644" cy="738664"/>
          </a:xfrm>
          <a:prstGeom prst="rect">
            <a:avLst/>
          </a:prstGeom>
        </p:spPr>
        <p:txBody>
          <a:bodyPr wrap="square">
            <a:spAutoFit/>
          </a:bodyPr>
          <a:lstStyle/>
          <a:p>
            <a:r>
              <a:rPr lang="bg-BG" altLang="bg-BG" sz="1400" dirty="0" smtClean="0">
                <a:latin typeface="Verdana" pitchFamily="34" charset="0"/>
                <a:ea typeface="Verdana" pitchFamily="34" charset="0"/>
                <a:cs typeface="Verdana" pitchFamily="34" charset="0"/>
              </a:rPr>
              <a:t>Оператори на критична инфраструктура:</a:t>
            </a:r>
          </a:p>
          <a:p>
            <a:r>
              <a:rPr lang="bg-BG" altLang="bg-BG" sz="1400" dirty="0" smtClean="0">
                <a:latin typeface="Verdana" pitchFamily="34" charset="0"/>
                <a:ea typeface="Verdana" pitchFamily="34" charset="0"/>
                <a:cs typeface="Verdana" pitchFamily="34" charset="0"/>
              </a:rPr>
              <a:t>- в енергопроизводството</a:t>
            </a:r>
            <a:endParaRPr lang="en-US" sz="1400"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2"/>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EBA3E39B-DB83-4AB5-888B-1C6D9B2BBB53}" type="slidenum">
              <a:rPr lang="bg-BG" altLang="bg-BG" smtClean="0"/>
              <a:pPr fontAlgn="base">
                <a:spcBef>
                  <a:spcPct val="0"/>
                </a:spcBef>
                <a:spcAft>
                  <a:spcPct val="0"/>
                </a:spcAft>
                <a:defRPr/>
              </a:pPr>
              <a:t>3</a:t>
            </a:fld>
            <a:endParaRPr lang="bg-BG" altLang="bg-BG" smtClean="0"/>
          </a:p>
        </p:txBody>
      </p:sp>
      <p:sp>
        <p:nvSpPr>
          <p:cNvPr id="5" name="Title 4"/>
          <p:cNvSpPr>
            <a:spLocks noGrp="1"/>
          </p:cNvSpPr>
          <p:nvPr>
            <p:ph type="ctrTitle"/>
          </p:nvPr>
        </p:nvSpPr>
        <p:spPr>
          <a:xfrm>
            <a:off x="500034" y="142852"/>
            <a:ext cx="8062912" cy="285752"/>
          </a:xfrm>
        </p:spPr>
        <p:txBody>
          <a:bodyPr>
            <a:normAutofit/>
          </a:bodyPr>
          <a:lstStyle/>
          <a:p>
            <a:pPr algn="ctr"/>
            <a:r>
              <a:rPr lang="bg-BG" sz="1200" b="1" i="1" dirty="0" smtClean="0">
                <a:solidFill>
                  <a:schemeClr val="accent6">
                    <a:lumMod val="40000"/>
                    <a:lumOff val="60000"/>
                  </a:schemeClr>
                </a:solidFill>
              </a:rPr>
              <a:t>Eнергийна сигурност на Югоизточна Европа и национална сигурност</a:t>
            </a:r>
            <a:endParaRPr lang="en-US" sz="1200" dirty="0"/>
          </a:p>
        </p:txBody>
      </p:sp>
      <p:sp>
        <p:nvSpPr>
          <p:cNvPr id="6" name="TextBox 5"/>
          <p:cNvSpPr txBox="1"/>
          <p:nvPr/>
        </p:nvSpPr>
        <p:spPr>
          <a:xfrm>
            <a:off x="1214414" y="571480"/>
            <a:ext cx="7000924" cy="369332"/>
          </a:xfrm>
          <a:prstGeom prst="rect">
            <a:avLst/>
          </a:prstGeom>
          <a:noFill/>
        </p:spPr>
        <p:txBody>
          <a:bodyPr wrap="square" rtlCol="0">
            <a:spAutoFit/>
          </a:bodyPr>
          <a:lstStyle/>
          <a:p>
            <a:pPr algn="ctr"/>
            <a:r>
              <a:rPr lang="bg-BG" dirty="0" smtClean="0"/>
              <a:t>ОБЕКТИ НА ЕНЕРГИЙНАТА ИНФРАСТРУКТУРА</a:t>
            </a:r>
            <a:endParaRPr lang="en-US" dirty="0"/>
          </a:p>
        </p:txBody>
      </p:sp>
      <p:sp>
        <p:nvSpPr>
          <p:cNvPr id="9" name="Rectangle 8"/>
          <p:cNvSpPr/>
          <p:nvPr/>
        </p:nvSpPr>
        <p:spPr>
          <a:xfrm>
            <a:off x="357158" y="1142984"/>
            <a:ext cx="2012089" cy="338554"/>
          </a:xfrm>
          <a:prstGeom prst="rect">
            <a:avLst/>
          </a:prstGeom>
        </p:spPr>
        <p:txBody>
          <a:bodyPr wrap="none">
            <a:spAutoFit/>
          </a:bodyPr>
          <a:lstStyle/>
          <a:p>
            <a:pPr algn="ctr"/>
            <a:r>
              <a:rPr lang="bg-BG" altLang="bg-BG" sz="1600" b="1" dirty="0" smtClean="0">
                <a:solidFill>
                  <a:schemeClr val="accent6">
                    <a:lumMod val="40000"/>
                    <a:lumOff val="60000"/>
                  </a:schemeClr>
                </a:solidFill>
                <a:latin typeface="Verdana" pitchFamily="34" charset="0"/>
                <a:ea typeface="Verdana" pitchFamily="34" charset="0"/>
                <a:cs typeface="Verdana" pitchFamily="34" charset="0"/>
              </a:rPr>
              <a:t>Газова система</a:t>
            </a:r>
            <a:endParaRPr lang="bg-BG" altLang="bg-BG" sz="1600" b="1" dirty="0">
              <a:solidFill>
                <a:schemeClr val="accent6">
                  <a:lumMod val="40000"/>
                  <a:lumOff val="60000"/>
                </a:schemeClr>
              </a:solidFill>
              <a:latin typeface="Verdana" pitchFamily="34" charset="0"/>
              <a:ea typeface="Verdana" pitchFamily="34" charset="0"/>
              <a:cs typeface="Verdana" pitchFamily="34" charset="0"/>
            </a:endParaRPr>
          </a:p>
        </p:txBody>
      </p:sp>
      <p:pic>
        <p:nvPicPr>
          <p:cNvPr id="8" name="Picture 3"/>
          <p:cNvPicPr>
            <a:picLocks noChangeAspect="1" noChangeArrowheads="1"/>
          </p:cNvPicPr>
          <p:nvPr/>
        </p:nvPicPr>
        <p:blipFill>
          <a:blip r:embed="rId2"/>
          <a:srcRect/>
          <a:stretch>
            <a:fillRect/>
          </a:stretch>
        </p:blipFill>
        <p:spPr bwMode="auto">
          <a:xfrm>
            <a:off x="0" y="1571612"/>
            <a:ext cx="8072462" cy="50037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2"/>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EBA3E39B-DB83-4AB5-888B-1C6D9B2BBB53}" type="slidenum">
              <a:rPr lang="bg-BG" altLang="bg-BG" smtClean="0"/>
              <a:pPr fontAlgn="base">
                <a:spcBef>
                  <a:spcPct val="0"/>
                </a:spcBef>
                <a:spcAft>
                  <a:spcPct val="0"/>
                </a:spcAft>
                <a:defRPr/>
              </a:pPr>
              <a:t>4</a:t>
            </a:fld>
            <a:endParaRPr lang="bg-BG" altLang="bg-BG" smtClean="0"/>
          </a:p>
        </p:txBody>
      </p:sp>
      <p:sp>
        <p:nvSpPr>
          <p:cNvPr id="5" name="Title 4"/>
          <p:cNvSpPr>
            <a:spLocks noGrp="1"/>
          </p:cNvSpPr>
          <p:nvPr>
            <p:ph type="ctrTitle"/>
          </p:nvPr>
        </p:nvSpPr>
        <p:spPr>
          <a:xfrm>
            <a:off x="500034" y="142852"/>
            <a:ext cx="8062912" cy="285752"/>
          </a:xfrm>
        </p:spPr>
        <p:txBody>
          <a:bodyPr>
            <a:normAutofit/>
          </a:bodyPr>
          <a:lstStyle/>
          <a:p>
            <a:pPr algn="ctr"/>
            <a:r>
              <a:rPr lang="bg-BG" sz="1200" b="1" i="1" dirty="0" smtClean="0">
                <a:solidFill>
                  <a:schemeClr val="accent6">
                    <a:lumMod val="40000"/>
                    <a:lumOff val="60000"/>
                  </a:schemeClr>
                </a:solidFill>
              </a:rPr>
              <a:t>Eнергийна сигурност на Югоизточна Европа и национална сигурност</a:t>
            </a:r>
            <a:endParaRPr lang="en-US" sz="1200" dirty="0"/>
          </a:p>
        </p:txBody>
      </p:sp>
      <p:sp>
        <p:nvSpPr>
          <p:cNvPr id="6" name="TextBox 5"/>
          <p:cNvSpPr txBox="1"/>
          <p:nvPr/>
        </p:nvSpPr>
        <p:spPr>
          <a:xfrm>
            <a:off x="1214414" y="571480"/>
            <a:ext cx="7000924" cy="369332"/>
          </a:xfrm>
          <a:prstGeom prst="rect">
            <a:avLst/>
          </a:prstGeom>
          <a:noFill/>
        </p:spPr>
        <p:txBody>
          <a:bodyPr wrap="square" rtlCol="0">
            <a:spAutoFit/>
          </a:bodyPr>
          <a:lstStyle/>
          <a:p>
            <a:pPr algn="ctr"/>
            <a:r>
              <a:rPr lang="bg-BG" dirty="0" smtClean="0"/>
              <a:t>Нормативна база и свързани документи</a:t>
            </a:r>
            <a:endParaRPr lang="en-US" dirty="0"/>
          </a:p>
        </p:txBody>
      </p:sp>
      <p:sp>
        <p:nvSpPr>
          <p:cNvPr id="10" name="Rectangle 9"/>
          <p:cNvSpPr/>
          <p:nvPr/>
        </p:nvSpPr>
        <p:spPr>
          <a:xfrm>
            <a:off x="500034" y="1357298"/>
            <a:ext cx="8429684" cy="6771084"/>
          </a:xfrm>
          <a:prstGeom prst="rect">
            <a:avLst/>
          </a:prstGeom>
        </p:spPr>
        <p:txBody>
          <a:bodyPr wrap="square">
            <a:spAutoFit/>
          </a:bodyPr>
          <a:lstStyle/>
          <a:p>
            <a:r>
              <a:rPr lang="ru-RU" sz="1400" dirty="0" smtClean="0">
                <a:latin typeface="Verdana" pitchFamily="34" charset="0"/>
                <a:ea typeface="Verdana" pitchFamily="34" charset="0"/>
                <a:cs typeface="Verdana" pitchFamily="34" charset="0"/>
              </a:rPr>
              <a:t>ЗАКОН НА ЕНЕРГЕТИКАТА</a:t>
            </a:r>
          </a:p>
          <a:p>
            <a:endParaRPr lang="ru-RU" sz="1400" dirty="0" smtClean="0">
              <a:latin typeface="Verdana" pitchFamily="34" charset="0"/>
              <a:ea typeface="Verdana" pitchFamily="34" charset="0"/>
              <a:cs typeface="Verdana" pitchFamily="34" charset="0"/>
            </a:endParaRPr>
          </a:p>
          <a:p>
            <a:r>
              <a:rPr lang="ru-RU" sz="1400" dirty="0" smtClean="0">
                <a:latin typeface="Verdana" pitchFamily="34" charset="0"/>
                <a:ea typeface="Verdana" pitchFamily="34" charset="0"/>
                <a:cs typeface="Verdana" pitchFamily="34" charset="0"/>
              </a:rPr>
              <a:t>ЗАКОН ЗА ЗАЩИТА ПРИ БЕДСТВИЯ</a:t>
            </a:r>
          </a:p>
          <a:p>
            <a:endParaRPr lang="ru-RU" sz="1400" dirty="0" smtClean="0">
              <a:latin typeface="Verdana" pitchFamily="34" charset="0"/>
              <a:ea typeface="Verdana" pitchFamily="34" charset="0"/>
              <a:cs typeface="Verdana" pitchFamily="34" charset="0"/>
            </a:endParaRPr>
          </a:p>
          <a:p>
            <a:r>
              <a:rPr lang="ru-RU" sz="1400" dirty="0" smtClean="0">
                <a:latin typeface="Verdana" pitchFamily="34" charset="0"/>
                <a:ea typeface="Verdana" pitchFamily="34" charset="0"/>
                <a:cs typeface="Verdana" pitchFamily="34" charset="0"/>
              </a:rPr>
              <a:t>ДИРЕКТИВА 2008/114/ЕО на Съвета относно установяването и означаването на европейски критични инфраструктури и оценката на необходимостта от подобряване на тяхната защита</a:t>
            </a:r>
          </a:p>
          <a:p>
            <a:endParaRPr lang="ru-RU" sz="1400" dirty="0" smtClean="0">
              <a:latin typeface="Verdana" pitchFamily="34" charset="0"/>
              <a:ea typeface="Verdana" pitchFamily="34" charset="0"/>
              <a:cs typeface="Verdana" pitchFamily="34" charset="0"/>
            </a:endParaRPr>
          </a:p>
          <a:p>
            <a:r>
              <a:rPr lang="ru-RU" sz="1400" dirty="0" smtClean="0">
                <a:latin typeface="Verdana" pitchFamily="34" charset="0"/>
                <a:ea typeface="Verdana" pitchFamily="34" charset="0"/>
                <a:cs typeface="Verdana" pitchFamily="34" charset="0"/>
              </a:rPr>
              <a:t>ПОСТАНОВЛЕНИЕ № 181 на МС от 20.07.2009 г. за определяне на стратегическите обекти и дейности, които са от значение за националната сигурност; </a:t>
            </a:r>
          </a:p>
          <a:p>
            <a:endParaRPr lang="ru-RU" sz="1400" dirty="0" smtClean="0">
              <a:latin typeface="Verdana" pitchFamily="34" charset="0"/>
              <a:ea typeface="Verdana" pitchFamily="34" charset="0"/>
              <a:cs typeface="Verdana" pitchFamily="34" charset="0"/>
            </a:endParaRPr>
          </a:p>
          <a:p>
            <a:r>
              <a:rPr lang="ru-RU" sz="1400" dirty="0" smtClean="0">
                <a:latin typeface="Verdana" pitchFamily="34" charset="0"/>
                <a:ea typeface="Verdana" pitchFamily="34" charset="0"/>
                <a:cs typeface="Verdana" pitchFamily="34" charset="0"/>
              </a:rPr>
              <a:t>ПОСТАНОВЛЕНИЕ № 4 на МС от 19.01.2010 г. за определяне на списък на стратегическите обекти от значение за националната сигурност, които се охраняват от Министерството на вътрешните работи;</a:t>
            </a:r>
          </a:p>
          <a:p>
            <a:endParaRPr lang="ru-RU" sz="1400" dirty="0" smtClean="0">
              <a:latin typeface="Verdana" pitchFamily="34" charset="0"/>
              <a:ea typeface="Verdana" pitchFamily="34" charset="0"/>
              <a:cs typeface="Verdana" pitchFamily="34" charset="0"/>
            </a:endParaRPr>
          </a:p>
          <a:p>
            <a:r>
              <a:rPr lang="ru-RU" sz="1400" dirty="0" smtClean="0">
                <a:latin typeface="Verdana" pitchFamily="34" charset="0"/>
                <a:ea typeface="Verdana" pitchFamily="34" charset="0"/>
                <a:cs typeface="Verdana" pitchFamily="34" charset="0"/>
              </a:rPr>
              <a:t>Стратегия за национална сигурност на Република България от 2011г. (през 12/2017г.  кабинетът одобри проект за актуализация)</a:t>
            </a:r>
            <a:r>
              <a:rPr lang="bg-BG" sz="1400" dirty="0" smtClean="0">
                <a:latin typeface="Verdana" pitchFamily="34" charset="0"/>
                <a:ea typeface="Verdana" pitchFamily="34" charset="0"/>
                <a:cs typeface="Verdana" pitchFamily="34" charset="0"/>
              </a:rPr>
              <a:t>;</a:t>
            </a:r>
          </a:p>
          <a:p>
            <a:endParaRPr lang="bg-BG" sz="1400" dirty="0" smtClean="0">
              <a:latin typeface="Verdana" pitchFamily="34" charset="0"/>
              <a:ea typeface="Verdana" pitchFamily="34" charset="0"/>
              <a:cs typeface="Verdana" pitchFamily="34" charset="0"/>
            </a:endParaRPr>
          </a:p>
          <a:p>
            <a:r>
              <a:rPr lang="bg-BG" sz="1400" dirty="0" smtClean="0">
                <a:latin typeface="Verdana" pitchFamily="34" charset="0"/>
                <a:ea typeface="Verdana" pitchFamily="34" charset="0"/>
                <a:cs typeface="Verdana" pitchFamily="34" charset="0"/>
              </a:rPr>
              <a:t>Стратегия за противодействие на радикализацията и тероризма (2015-2020) и План за нейното изпълнение;</a:t>
            </a:r>
          </a:p>
          <a:p>
            <a:r>
              <a:rPr lang="ru-RU" sz="1400" dirty="0" smtClean="0">
                <a:latin typeface="Verdana" pitchFamily="34" charset="0"/>
                <a:ea typeface="Verdana" pitchFamily="34" charset="0"/>
                <a:cs typeface="Verdana" pitchFamily="34" charset="0"/>
              </a:rPr>
              <a:t>Национална програма за защита при бедствия 2014-2018 г.; </a:t>
            </a:r>
          </a:p>
          <a:p>
            <a:endParaRPr lang="ru-RU" sz="1400" dirty="0" smtClean="0">
              <a:latin typeface="Verdana" pitchFamily="34" charset="0"/>
              <a:ea typeface="Verdana" pitchFamily="34" charset="0"/>
              <a:cs typeface="Verdana" pitchFamily="34" charset="0"/>
            </a:endParaRPr>
          </a:p>
          <a:p>
            <a:r>
              <a:rPr lang="ru-RU" sz="1400" dirty="0" smtClean="0">
                <a:latin typeface="Verdana" pitchFamily="34" charset="0"/>
                <a:ea typeface="Verdana" pitchFamily="34" charset="0"/>
                <a:cs typeface="Verdana" pitchFamily="34" charset="0"/>
              </a:rPr>
              <a:t>План за управление при кризи вследствие на терористична дейност и др.</a:t>
            </a:r>
            <a:endParaRPr lang="en-US" sz="1400" dirty="0" smtClean="0">
              <a:latin typeface="Verdana" pitchFamily="34" charset="0"/>
              <a:ea typeface="Verdana" pitchFamily="34" charset="0"/>
              <a:cs typeface="Verdana" pitchFamily="34" charset="0"/>
            </a:endParaRPr>
          </a:p>
          <a:p>
            <a:endParaRPr lang="ru-RU" sz="1600" dirty="0" smtClean="0">
              <a:latin typeface="Verdana" pitchFamily="34" charset="0"/>
              <a:ea typeface="Verdana" pitchFamily="34" charset="0"/>
              <a:cs typeface="Verdana" pitchFamily="34" charset="0"/>
            </a:endParaRPr>
          </a:p>
          <a:p>
            <a:endParaRPr lang="ru-RU" sz="1600" dirty="0" smtClean="0">
              <a:latin typeface="Verdana" pitchFamily="34" charset="0"/>
              <a:ea typeface="Verdana" pitchFamily="34" charset="0"/>
              <a:cs typeface="Verdana" pitchFamily="34" charset="0"/>
            </a:endParaRPr>
          </a:p>
          <a:p>
            <a:endParaRPr lang="ru-RU" sz="1600" dirty="0" smtClean="0">
              <a:latin typeface="Verdana" pitchFamily="34" charset="0"/>
              <a:ea typeface="Verdana" pitchFamily="34" charset="0"/>
              <a:cs typeface="Verdana" pitchFamily="34" charset="0"/>
            </a:endParaRPr>
          </a:p>
          <a:p>
            <a:endParaRPr lang="en-US" sz="1600" dirty="0" smtClean="0">
              <a:latin typeface="Verdana" pitchFamily="34" charset="0"/>
              <a:ea typeface="Verdana" pitchFamily="34" charset="0"/>
              <a:cs typeface="Verdana" pitchFamily="34" charset="0"/>
            </a:endParaRPr>
          </a:p>
          <a:p>
            <a:endParaRPr lang="ru-RU" sz="1600" dirty="0" smtClean="0">
              <a:latin typeface="Verdana" pitchFamily="34" charset="0"/>
              <a:ea typeface="Verdana" pitchFamily="34" charset="0"/>
              <a:cs typeface="Verdana" pitchFamily="34" charset="0"/>
            </a:endParaRPr>
          </a:p>
          <a:p>
            <a:endParaRPr lang="ru-RU" sz="1600" dirty="0" smtClean="0">
              <a:latin typeface="Verdana" pitchFamily="34" charset="0"/>
              <a:ea typeface="Verdana" pitchFamily="34" charset="0"/>
              <a:cs typeface="Verdana" pitchFamily="34" charset="0"/>
            </a:endParaRPr>
          </a:p>
          <a:p>
            <a:endParaRPr lang="en-US" sz="1600" dirty="0">
              <a:latin typeface="Verdana" pitchFamily="34" charset="0"/>
              <a:ea typeface="Verdana" pitchFamily="34" charset="0"/>
              <a:cs typeface="Verdana" pitchFamily="34" charset="0"/>
            </a:endParaRPr>
          </a:p>
        </p:txBody>
      </p:sp>
      <p:sp>
        <p:nvSpPr>
          <p:cNvPr id="15" name="Rectangle 14"/>
          <p:cNvSpPr/>
          <p:nvPr/>
        </p:nvSpPr>
        <p:spPr>
          <a:xfrm>
            <a:off x="1928794" y="5500702"/>
            <a:ext cx="4572000" cy="338554"/>
          </a:xfrm>
          <a:prstGeom prst="rect">
            <a:avLst/>
          </a:prstGeom>
        </p:spPr>
        <p:txBody>
          <a:bodyPr>
            <a:spAutoFit/>
          </a:bodyPr>
          <a:lstStyle/>
          <a:p>
            <a:endParaRPr lang="en-US" sz="1600"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2"/>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EBA3E39B-DB83-4AB5-888B-1C6D9B2BBB53}" type="slidenum">
              <a:rPr lang="bg-BG" altLang="bg-BG" smtClean="0"/>
              <a:pPr fontAlgn="base">
                <a:spcBef>
                  <a:spcPct val="0"/>
                </a:spcBef>
                <a:spcAft>
                  <a:spcPct val="0"/>
                </a:spcAft>
                <a:defRPr/>
              </a:pPr>
              <a:t>5</a:t>
            </a:fld>
            <a:endParaRPr lang="bg-BG" altLang="bg-BG" smtClean="0"/>
          </a:p>
        </p:txBody>
      </p:sp>
      <p:sp>
        <p:nvSpPr>
          <p:cNvPr id="5" name="Title 4"/>
          <p:cNvSpPr>
            <a:spLocks noGrp="1"/>
          </p:cNvSpPr>
          <p:nvPr>
            <p:ph type="ctrTitle"/>
          </p:nvPr>
        </p:nvSpPr>
        <p:spPr>
          <a:xfrm>
            <a:off x="500034" y="142852"/>
            <a:ext cx="8062912" cy="285752"/>
          </a:xfrm>
        </p:spPr>
        <p:txBody>
          <a:bodyPr>
            <a:normAutofit/>
          </a:bodyPr>
          <a:lstStyle/>
          <a:p>
            <a:pPr algn="ctr"/>
            <a:r>
              <a:rPr lang="bg-BG" sz="1200" b="1" i="1" dirty="0" smtClean="0">
                <a:solidFill>
                  <a:schemeClr val="accent6">
                    <a:lumMod val="40000"/>
                    <a:lumOff val="60000"/>
                  </a:schemeClr>
                </a:solidFill>
              </a:rPr>
              <a:t>Eнергийна сигурност на Югоизточна Европа и национална сигурност</a:t>
            </a:r>
            <a:endParaRPr lang="en-US" sz="1200" dirty="0"/>
          </a:p>
        </p:txBody>
      </p:sp>
      <p:sp>
        <p:nvSpPr>
          <p:cNvPr id="6" name="TextBox 5"/>
          <p:cNvSpPr txBox="1"/>
          <p:nvPr/>
        </p:nvSpPr>
        <p:spPr>
          <a:xfrm>
            <a:off x="1214414" y="571480"/>
            <a:ext cx="7000924" cy="369332"/>
          </a:xfrm>
          <a:prstGeom prst="rect">
            <a:avLst/>
          </a:prstGeom>
          <a:noFill/>
        </p:spPr>
        <p:txBody>
          <a:bodyPr wrap="square" rtlCol="0">
            <a:spAutoFit/>
          </a:bodyPr>
          <a:lstStyle/>
          <a:p>
            <a:pPr algn="ctr"/>
            <a:r>
              <a:rPr lang="bg-BG" b="1" dirty="0" smtClean="0"/>
              <a:t>Прилагане на нормативните документи</a:t>
            </a:r>
            <a:endParaRPr lang="en-US" b="1" dirty="0"/>
          </a:p>
        </p:txBody>
      </p:sp>
      <p:sp>
        <p:nvSpPr>
          <p:cNvPr id="7" name="Rectangle 6"/>
          <p:cNvSpPr/>
          <p:nvPr/>
        </p:nvSpPr>
        <p:spPr>
          <a:xfrm>
            <a:off x="500034" y="1071546"/>
            <a:ext cx="8501122" cy="5693866"/>
          </a:xfrm>
          <a:prstGeom prst="rect">
            <a:avLst/>
          </a:prstGeom>
        </p:spPr>
        <p:txBody>
          <a:bodyPr wrap="square">
            <a:spAutoFit/>
          </a:bodyPr>
          <a:lstStyle/>
          <a:p>
            <a:pPr algn="just"/>
            <a:r>
              <a:rPr lang="ru-RU" sz="1400" dirty="0" smtClean="0">
                <a:latin typeface="Verdana" pitchFamily="34" charset="0"/>
                <a:ea typeface="Verdana" pitchFamily="34" charset="0"/>
                <a:cs typeface="Verdana" pitchFamily="34" charset="0"/>
              </a:rPr>
              <a:t>За „критична инфраструктура” се приема инфраструктурата, която предоставя жизнено важни за функционирането на обществото услуги или обекти, загубата на които може да има сериозно въздействие върху здравето на населението, околната среда, икономиката и сигурността. Това налага тяхната защита да обхваща всички опасности за тях – природни бедствия, човешка дейност и терористични заплахи. </a:t>
            </a:r>
          </a:p>
          <a:p>
            <a:pPr algn="just"/>
            <a:endParaRPr lang="ru-RU" sz="1400" dirty="0" smtClean="0">
              <a:latin typeface="Verdana" pitchFamily="34" charset="0"/>
              <a:ea typeface="Verdana" pitchFamily="34" charset="0"/>
              <a:cs typeface="Verdana" pitchFamily="34" charset="0"/>
            </a:endParaRPr>
          </a:p>
          <a:p>
            <a:pPr algn="just"/>
            <a:r>
              <a:rPr lang="ru-RU" sz="1400" dirty="0" smtClean="0">
                <a:latin typeface="Verdana" pitchFamily="34" charset="0"/>
                <a:ea typeface="Verdana" pitchFamily="34" charset="0"/>
                <a:cs typeface="Verdana" pitchFamily="34" charset="0"/>
              </a:rPr>
              <a:t>С Постановление № 18 от 1 февруари 2011 г. е утвърдена процедурата за установяване и означаване на  европейски критични инфраструктури (ЕКИ), разположени на територията на Република България, както и мерките за тяхната защита в секторите енергетика и транспорт.</a:t>
            </a:r>
          </a:p>
          <a:p>
            <a:pPr algn="just"/>
            <a:r>
              <a:rPr lang="ru-RU" sz="1400" dirty="0" smtClean="0">
                <a:latin typeface="Verdana" pitchFamily="34" charset="0"/>
                <a:ea typeface="Verdana" pitchFamily="34" charset="0"/>
                <a:cs typeface="Verdana" pitchFamily="34" charset="0"/>
              </a:rPr>
              <a:t> </a:t>
            </a:r>
          </a:p>
          <a:p>
            <a:pPr algn="just"/>
            <a:r>
              <a:rPr lang="ru-RU" sz="1400" dirty="0" smtClean="0">
                <a:latin typeface="Verdana" pitchFamily="34" charset="0"/>
                <a:ea typeface="Verdana" pitchFamily="34" charset="0"/>
                <a:cs typeface="Verdana" pitchFamily="34" charset="0"/>
              </a:rPr>
              <a:t>В съответствие с  «</a:t>
            </a:r>
            <a:r>
              <a:rPr lang="ru-RU" sz="1400" i="1" dirty="0" smtClean="0">
                <a:latin typeface="Verdana" pitchFamily="34" charset="0"/>
                <a:ea typeface="Verdana" pitchFamily="34" charset="0"/>
                <a:cs typeface="Verdana" pitchFamily="34" charset="0"/>
              </a:rPr>
              <a:t>Наредба за реда, начина и компетентните органи за установяване на критичните инфраструктури и обектите им и оценка на риска за тях</a:t>
            </a:r>
            <a:r>
              <a:rPr lang="ru-RU" sz="1400" dirty="0" smtClean="0">
                <a:latin typeface="Verdana" pitchFamily="34" charset="0"/>
                <a:ea typeface="Verdana" pitchFamily="34" charset="0"/>
                <a:cs typeface="Verdana" pitchFamily="34" charset="0"/>
              </a:rPr>
              <a:t>» МВР е съгласувало представения от МЕ «Списък на потенциалните критични инфраструктури и обекти в сектор Енерегетика »(общо170 на брой). </a:t>
            </a:r>
          </a:p>
          <a:p>
            <a:pPr algn="just"/>
            <a:endParaRPr lang="ru-RU" sz="1400" dirty="0" smtClean="0">
              <a:latin typeface="Verdana" pitchFamily="34" charset="0"/>
              <a:ea typeface="Verdana" pitchFamily="34" charset="0"/>
              <a:cs typeface="Verdana" pitchFamily="34" charset="0"/>
            </a:endParaRPr>
          </a:p>
          <a:p>
            <a:pPr algn="just"/>
            <a:r>
              <a:rPr lang="ru-RU" sz="1400" dirty="0" smtClean="0">
                <a:latin typeface="Verdana" pitchFamily="34" charset="0"/>
                <a:ea typeface="Verdana" pitchFamily="34" charset="0"/>
                <a:cs typeface="Verdana" pitchFamily="34" charset="0"/>
              </a:rPr>
              <a:t>В съответствие с ДИРЕКТИВА 2008/114/ЕО през 2010г. са съгласувани и нотифицирани обекти от ЕКИ между България и Румъния, които имат трансграничен ефект върху свързаните ни енергийни системи. Същата съгласувателна процедура е извършена и с Република Гърция, но не е нотифицирана.</a:t>
            </a:r>
            <a:r>
              <a:rPr lang="en-US" sz="1400" dirty="0" smtClean="0">
                <a:latin typeface="Verdana" pitchFamily="34" charset="0"/>
                <a:ea typeface="Verdana" pitchFamily="34" charset="0"/>
                <a:cs typeface="Verdana" pitchFamily="34" charset="0"/>
              </a:rPr>
              <a:t> </a:t>
            </a:r>
            <a:r>
              <a:rPr lang="bg-BG" sz="1400" dirty="0" smtClean="0">
                <a:latin typeface="Verdana" pitchFamily="34" charset="0"/>
                <a:ea typeface="Verdana" pitchFamily="34" charset="0"/>
                <a:cs typeface="Verdana" pitchFamily="34" charset="0"/>
              </a:rPr>
              <a:t> </a:t>
            </a:r>
          </a:p>
          <a:p>
            <a:pPr algn="just"/>
            <a:endParaRPr lang="bg-BG" sz="1400" dirty="0" smtClean="0">
              <a:latin typeface="Verdana" pitchFamily="34" charset="0"/>
              <a:ea typeface="Verdana" pitchFamily="34" charset="0"/>
              <a:cs typeface="Verdana" pitchFamily="34" charset="0"/>
            </a:endParaRPr>
          </a:p>
          <a:p>
            <a:pPr algn="just"/>
            <a:r>
              <a:rPr lang="bg-BG" sz="1400" dirty="0" smtClean="0">
                <a:latin typeface="Verdana" pitchFamily="34" charset="0"/>
                <a:ea typeface="Verdana" pitchFamily="34" charset="0"/>
                <a:cs typeface="Verdana" pitchFamily="34" charset="0"/>
              </a:rPr>
              <a:t>За всеки енергиен обект има разработени Аварийни планове и Планове за защита при </a:t>
            </a:r>
            <a:r>
              <a:rPr lang="bg-BG" sz="1400" dirty="0" smtClean="0">
                <a:latin typeface="Verdana" pitchFamily="34" charset="0"/>
                <a:ea typeface="Verdana" pitchFamily="34" charset="0"/>
                <a:cs typeface="Verdana" pitchFamily="34" charset="0"/>
              </a:rPr>
              <a:t>бедствие</a:t>
            </a:r>
            <a:r>
              <a:rPr lang="bg-BG" sz="1400" dirty="0" smtClean="0">
                <a:latin typeface="Verdana" pitchFamily="34" charset="0"/>
                <a:ea typeface="Verdana" pitchFamily="34" charset="0"/>
                <a:cs typeface="Verdana" pitchFamily="34" charset="0"/>
              </a:rPr>
              <a:t>, а газовите дружества разполагат и с </a:t>
            </a:r>
            <a:r>
              <a:rPr lang="ru-RU" sz="1400" dirty="0" smtClean="0">
                <a:latin typeface="Verdana" pitchFamily="34" charset="0"/>
                <a:ea typeface="Verdana" pitchFamily="34" charset="0"/>
                <a:cs typeface="Verdana" pitchFamily="34" charset="0"/>
              </a:rPr>
              <a:t>ПЛАН за действие при извънредни ситуации, съгласно Регламент (ЕС) № 994/2010 на европейския парламент и на съвета</a:t>
            </a:r>
            <a:r>
              <a:rPr lang="bg-BG" sz="1400" dirty="0" smtClean="0">
                <a:latin typeface="Verdana" pitchFamily="34" charset="0"/>
                <a:ea typeface="Verdana" pitchFamily="34" charset="0"/>
                <a:cs typeface="Verdana" pitchFamily="34" charset="0"/>
              </a:rPr>
              <a:t> </a:t>
            </a:r>
            <a:endParaRPr lang="ru-RU" sz="1400" dirty="0" smtClean="0">
              <a:latin typeface="Verdana" pitchFamily="34" charset="0"/>
              <a:ea typeface="Verdana" pitchFamily="34" charset="0"/>
              <a:cs typeface="Verdana" pitchFamily="34" charset="0"/>
            </a:endParaRPr>
          </a:p>
          <a:p>
            <a:endParaRPr lang="ru-RU" sz="1400" dirty="0" smtClean="0">
              <a:latin typeface="Verdana" pitchFamily="34" charset="0"/>
              <a:ea typeface="Verdana" pitchFamily="34" charset="0"/>
              <a:cs typeface="Verdana" pitchFamily="34" charset="0"/>
            </a:endParaRPr>
          </a:p>
          <a:p>
            <a:endParaRPr lang="en-US" sz="1400"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2"/>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EBA3E39B-DB83-4AB5-888B-1C6D9B2BBB53}" type="slidenum">
              <a:rPr lang="bg-BG" altLang="bg-BG" smtClean="0"/>
              <a:pPr fontAlgn="base">
                <a:spcBef>
                  <a:spcPct val="0"/>
                </a:spcBef>
                <a:spcAft>
                  <a:spcPct val="0"/>
                </a:spcAft>
                <a:defRPr/>
              </a:pPr>
              <a:t>6</a:t>
            </a:fld>
            <a:endParaRPr lang="bg-BG" altLang="bg-BG" smtClean="0"/>
          </a:p>
        </p:txBody>
      </p:sp>
      <p:sp>
        <p:nvSpPr>
          <p:cNvPr id="5" name="Title 4"/>
          <p:cNvSpPr>
            <a:spLocks noGrp="1"/>
          </p:cNvSpPr>
          <p:nvPr>
            <p:ph type="ctrTitle"/>
          </p:nvPr>
        </p:nvSpPr>
        <p:spPr>
          <a:xfrm>
            <a:off x="500034" y="142852"/>
            <a:ext cx="8062912" cy="285752"/>
          </a:xfrm>
        </p:spPr>
        <p:txBody>
          <a:bodyPr>
            <a:normAutofit/>
          </a:bodyPr>
          <a:lstStyle/>
          <a:p>
            <a:pPr algn="ctr"/>
            <a:r>
              <a:rPr lang="bg-BG" sz="1200" b="1" i="1" dirty="0" smtClean="0">
                <a:solidFill>
                  <a:schemeClr val="accent6">
                    <a:lumMod val="40000"/>
                    <a:lumOff val="60000"/>
                  </a:schemeClr>
                </a:solidFill>
              </a:rPr>
              <a:t>Eнергийна сигурност на Югоизточна Европа и национална сигурност</a:t>
            </a:r>
            <a:endParaRPr lang="en-US" sz="1200" dirty="0"/>
          </a:p>
        </p:txBody>
      </p:sp>
      <p:sp>
        <p:nvSpPr>
          <p:cNvPr id="6" name="TextBox 5"/>
          <p:cNvSpPr txBox="1"/>
          <p:nvPr/>
        </p:nvSpPr>
        <p:spPr>
          <a:xfrm>
            <a:off x="1214414" y="571480"/>
            <a:ext cx="7000924" cy="523220"/>
          </a:xfrm>
          <a:prstGeom prst="rect">
            <a:avLst/>
          </a:prstGeom>
          <a:noFill/>
        </p:spPr>
        <p:txBody>
          <a:bodyPr wrap="square" rtlCol="0">
            <a:spAutoFit/>
          </a:bodyPr>
          <a:lstStyle/>
          <a:p>
            <a:pPr algn="ctr"/>
            <a:r>
              <a:rPr lang="ru-RU" sz="1400" b="1" dirty="0" smtClean="0">
                <a:latin typeface="Verdana" pitchFamily="34" charset="0"/>
                <a:ea typeface="Verdana" pitchFamily="34" charset="0"/>
                <a:cs typeface="Verdana" pitchFamily="34" charset="0"/>
              </a:rPr>
              <a:t>Срещу какви видове заплахи трябва да бъдат защитена</a:t>
            </a:r>
          </a:p>
          <a:p>
            <a:pPr algn="ctr"/>
            <a:r>
              <a:rPr lang="ru-RU" sz="1400" b="1" dirty="0" smtClean="0">
                <a:latin typeface="Verdana" pitchFamily="34" charset="0"/>
                <a:ea typeface="Verdana" pitchFamily="34" charset="0"/>
                <a:cs typeface="Verdana" pitchFamily="34" charset="0"/>
              </a:rPr>
              <a:t> критичната инфраструктура?</a:t>
            </a:r>
          </a:p>
        </p:txBody>
      </p:sp>
      <p:sp>
        <p:nvSpPr>
          <p:cNvPr id="7" name="Rectangle 6"/>
          <p:cNvSpPr/>
          <p:nvPr/>
        </p:nvSpPr>
        <p:spPr>
          <a:xfrm>
            <a:off x="357158" y="1285860"/>
            <a:ext cx="8501122" cy="5047536"/>
          </a:xfrm>
          <a:prstGeom prst="rect">
            <a:avLst/>
          </a:prstGeom>
        </p:spPr>
        <p:txBody>
          <a:bodyPr wrap="square">
            <a:spAutoFit/>
          </a:bodyPr>
          <a:lstStyle/>
          <a:p>
            <a:pPr algn="just"/>
            <a:r>
              <a:rPr lang="ru-RU" sz="1400" dirty="0" smtClean="0">
                <a:latin typeface="Verdana" pitchFamily="34" charset="0"/>
                <a:ea typeface="Verdana" pitchFamily="34" charset="0"/>
                <a:cs typeface="Verdana" pitchFamily="34" charset="0"/>
              </a:rPr>
              <a:t>Подходите за защита на критичната инфраструктура са тясно свързани със заплахата от тероризъм. Има тенденция към подходи, основаващи се на така наречения подход за всички рискове, като същевременно с приоритет се противопоставят на заплахите от тероризма. </a:t>
            </a:r>
          </a:p>
          <a:p>
            <a:pPr algn="just"/>
            <a:endParaRPr lang="ru-RU" sz="1400" dirty="0" smtClean="0">
              <a:latin typeface="Verdana" pitchFamily="34" charset="0"/>
              <a:ea typeface="Verdana" pitchFamily="34" charset="0"/>
              <a:cs typeface="Verdana" pitchFamily="34" charset="0"/>
            </a:endParaRPr>
          </a:p>
          <a:p>
            <a:pPr algn="just"/>
            <a:r>
              <a:rPr lang="ru-RU" sz="1400" dirty="0" smtClean="0">
                <a:latin typeface="Verdana" pitchFamily="34" charset="0"/>
                <a:ea typeface="Verdana" pitchFamily="34" charset="0"/>
                <a:cs typeface="Verdana" pitchFamily="34" charset="0"/>
              </a:rPr>
              <a:t>Пълна защита никога не може да бъде постигната. Смущения или разрушения в техническата инфраструктура на обществото могат да бъдат причинени от природни бедствия, </a:t>
            </a:r>
            <a:r>
              <a:rPr lang="ru-RU" sz="1400" dirty="0" smtClean="0">
                <a:latin typeface="Verdana" pitchFamily="34" charset="0"/>
                <a:ea typeface="Verdana" pitchFamily="34" charset="0"/>
                <a:cs typeface="Verdana" pitchFamily="34" charset="0"/>
              </a:rPr>
              <a:t>технически </a:t>
            </a:r>
            <a:r>
              <a:rPr lang="ru-RU" sz="1400" dirty="0" smtClean="0">
                <a:latin typeface="Verdana" pitchFamily="34" charset="0"/>
                <a:ea typeface="Verdana" pitchFamily="34" charset="0"/>
                <a:cs typeface="Verdana" pitchFamily="34" charset="0"/>
              </a:rPr>
              <a:t>повреди, човешки грешки, тероризъм и военни действия. </a:t>
            </a:r>
          </a:p>
          <a:p>
            <a:pPr algn="just"/>
            <a:endParaRPr lang="ru-RU" sz="1400" dirty="0" smtClean="0">
              <a:latin typeface="Verdana" pitchFamily="34" charset="0"/>
              <a:ea typeface="Verdana" pitchFamily="34" charset="0"/>
              <a:cs typeface="Verdana" pitchFamily="34" charset="0"/>
            </a:endParaRPr>
          </a:p>
          <a:p>
            <a:pPr algn="just"/>
            <a:r>
              <a:rPr lang="ru-RU" sz="1400" dirty="0" smtClean="0">
                <a:latin typeface="Verdana" pitchFamily="34" charset="0"/>
                <a:ea typeface="Verdana" pitchFamily="34" charset="0"/>
                <a:cs typeface="Verdana" pitchFamily="34" charset="0"/>
              </a:rPr>
              <a:t>Счита се за рационално, мерките и усилията да се съсредоточат повече върху устойчивостта на инфраструктурата или </a:t>
            </a:r>
            <a:r>
              <a:rPr lang="bg-BG" sz="1400" dirty="0" smtClean="0">
                <a:latin typeface="Verdana" pitchFamily="34" charset="0"/>
                <a:ea typeface="Verdana" pitchFamily="34" charset="0"/>
                <a:cs typeface="Verdana" pitchFamily="34" charset="0"/>
              </a:rPr>
              <a:t>з</a:t>
            </a:r>
            <a:r>
              <a:rPr lang="ru-RU" sz="1400" dirty="0" smtClean="0">
                <a:latin typeface="Verdana" pitchFamily="34" charset="0"/>
                <a:ea typeface="Verdana" pitchFamily="34" charset="0"/>
                <a:cs typeface="Verdana" pitchFamily="34" charset="0"/>
              </a:rPr>
              <a:t>а осигуряване само на частичното й разграждане , отколкото просто на защитата й. Още повече, че обща характеристика на критичните инфраструктури е, че те са свързани с други инфраструктури в няколко различни точки, формиращи сложна и динамична система.</a:t>
            </a:r>
          </a:p>
          <a:p>
            <a:pPr algn="just"/>
            <a:endParaRPr lang="ru-RU" sz="1400" dirty="0" smtClean="0">
              <a:latin typeface="Verdana" pitchFamily="34" charset="0"/>
              <a:ea typeface="Verdana" pitchFamily="34" charset="0"/>
              <a:cs typeface="Verdana" pitchFamily="34" charset="0"/>
            </a:endParaRPr>
          </a:p>
          <a:p>
            <a:pPr algn="just"/>
            <a:r>
              <a:rPr lang="ru-RU" sz="1400" dirty="0" smtClean="0">
                <a:latin typeface="Verdana" pitchFamily="34" charset="0"/>
                <a:ea typeface="Verdana" pitchFamily="34" charset="0"/>
                <a:cs typeface="Verdana" pitchFamily="34" charset="0"/>
              </a:rPr>
              <a:t>Устойчивата инфраструктура е система, която може да издържа на щети или смущения, но ако е засегната, може да бъде възстановениа по-лесно и рентабилно. Времето с прекъснато енергоснабдяване може да бъде значително намалено чрез увеличаване на подготвеността на обектите и на персонала, който оперира и ги поддържа.</a:t>
            </a:r>
          </a:p>
          <a:p>
            <a:pPr algn="just"/>
            <a:endParaRPr lang="ru-RU" sz="1400" dirty="0" smtClean="0">
              <a:latin typeface="Verdana" pitchFamily="34" charset="0"/>
              <a:ea typeface="Verdana" pitchFamily="34" charset="0"/>
              <a:cs typeface="Verdana" pitchFamily="34" charset="0"/>
            </a:endParaRPr>
          </a:p>
          <a:p>
            <a:pPr algn="just"/>
            <a:endParaRPr lang="ru-RU" sz="1400" dirty="0" smtClean="0">
              <a:latin typeface="Verdana" pitchFamily="34" charset="0"/>
              <a:ea typeface="Verdana" pitchFamily="34" charset="0"/>
              <a:cs typeface="Verdana" pitchFamily="34" charset="0"/>
            </a:endParaRPr>
          </a:p>
          <a:p>
            <a:pPr algn="just"/>
            <a:r>
              <a:rPr lang="ru-RU" sz="1400" dirty="0" smtClean="0">
                <a:latin typeface="Verdana" pitchFamily="34" charset="0"/>
                <a:ea typeface="Verdana" pitchFamily="34" charset="0"/>
                <a:cs typeface="Verdana" pitchFamily="34" charset="0"/>
              </a:rPr>
              <a:t>Но така ли устойчива е инфраструктурата, когато бъде засегната от природни явления?</a:t>
            </a:r>
          </a:p>
          <a:p>
            <a:pPr algn="just"/>
            <a:endParaRPr lang="en-US" sz="1400"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2"/>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EBA3E39B-DB83-4AB5-888B-1C6D9B2BBB53}" type="slidenum">
              <a:rPr lang="bg-BG" altLang="bg-BG" smtClean="0"/>
              <a:pPr fontAlgn="base">
                <a:spcBef>
                  <a:spcPct val="0"/>
                </a:spcBef>
                <a:spcAft>
                  <a:spcPct val="0"/>
                </a:spcAft>
                <a:defRPr/>
              </a:pPr>
              <a:t>7</a:t>
            </a:fld>
            <a:endParaRPr lang="bg-BG" altLang="bg-BG" smtClean="0"/>
          </a:p>
        </p:txBody>
      </p:sp>
      <p:sp>
        <p:nvSpPr>
          <p:cNvPr id="5" name="Title 4"/>
          <p:cNvSpPr>
            <a:spLocks noGrp="1"/>
          </p:cNvSpPr>
          <p:nvPr>
            <p:ph type="ctrTitle"/>
          </p:nvPr>
        </p:nvSpPr>
        <p:spPr>
          <a:xfrm>
            <a:off x="500034" y="142852"/>
            <a:ext cx="8062912" cy="285752"/>
          </a:xfrm>
        </p:spPr>
        <p:txBody>
          <a:bodyPr>
            <a:normAutofit/>
          </a:bodyPr>
          <a:lstStyle/>
          <a:p>
            <a:pPr algn="ctr"/>
            <a:r>
              <a:rPr lang="bg-BG" sz="1200" b="1" i="1" dirty="0" smtClean="0">
                <a:solidFill>
                  <a:schemeClr val="accent6">
                    <a:lumMod val="40000"/>
                    <a:lumOff val="60000"/>
                  </a:schemeClr>
                </a:solidFill>
              </a:rPr>
              <a:t>Eнергийна сигурност на Югоизточна Европа и национална сигурност</a:t>
            </a:r>
            <a:endParaRPr lang="en-US" sz="1200" dirty="0"/>
          </a:p>
        </p:txBody>
      </p:sp>
      <p:sp>
        <p:nvSpPr>
          <p:cNvPr id="6" name="TextBox 5"/>
          <p:cNvSpPr txBox="1"/>
          <p:nvPr/>
        </p:nvSpPr>
        <p:spPr>
          <a:xfrm>
            <a:off x="1214414" y="571480"/>
            <a:ext cx="7000924" cy="523220"/>
          </a:xfrm>
          <a:prstGeom prst="rect">
            <a:avLst/>
          </a:prstGeom>
          <a:noFill/>
        </p:spPr>
        <p:txBody>
          <a:bodyPr wrap="square" rtlCol="0">
            <a:spAutoFit/>
          </a:bodyPr>
          <a:lstStyle/>
          <a:p>
            <a:pPr algn="ctr"/>
            <a:r>
              <a:rPr lang="bg-BG" sz="1400" b="1" dirty="0" smtClean="0">
                <a:latin typeface="Verdana" pitchFamily="34" charset="0"/>
                <a:ea typeface="Verdana" pitchFamily="34" charset="0"/>
                <a:cs typeface="Verdana" pitchFamily="34" charset="0"/>
              </a:rPr>
              <a:t>ЗАЩИТА НА ЕЛЕКТРИЧЕСКАТА КРИТИЧНА ИНФРАСТРУКТУРА </a:t>
            </a:r>
            <a:r>
              <a:rPr lang="en-US" sz="1400" b="1" dirty="0" smtClean="0">
                <a:latin typeface="Verdana" pitchFamily="34" charset="0"/>
                <a:ea typeface="Verdana" pitchFamily="34" charset="0"/>
                <a:cs typeface="Verdana" pitchFamily="34" charset="0"/>
              </a:rPr>
              <a:t>– </a:t>
            </a:r>
            <a:r>
              <a:rPr lang="bg-BG" sz="1400" b="1" dirty="0" smtClean="0">
                <a:latin typeface="Verdana" pitchFamily="34" charset="0"/>
                <a:ea typeface="Verdana" pitchFamily="34" charset="0"/>
                <a:cs typeface="Verdana" pitchFamily="34" charset="0"/>
              </a:rPr>
              <a:t>СРЕЩУ КАКВО</a:t>
            </a:r>
            <a:r>
              <a:rPr lang="en-US" sz="1400" b="1" dirty="0" smtClean="0">
                <a:latin typeface="Verdana" pitchFamily="34" charset="0"/>
                <a:ea typeface="Verdana" pitchFamily="34" charset="0"/>
                <a:cs typeface="Verdana" pitchFamily="34" charset="0"/>
              </a:rPr>
              <a:t>?</a:t>
            </a:r>
            <a:endParaRPr lang="en-US" sz="1400" b="1" dirty="0">
              <a:latin typeface="Verdana" pitchFamily="34" charset="0"/>
              <a:ea typeface="Verdana" pitchFamily="34" charset="0"/>
              <a:cs typeface="Verdana" pitchFamily="34" charset="0"/>
            </a:endParaRPr>
          </a:p>
        </p:txBody>
      </p:sp>
      <p:sp>
        <p:nvSpPr>
          <p:cNvPr id="19457" name="Rectangle 1"/>
          <p:cNvSpPr>
            <a:spLocks noChangeArrowheads="1"/>
          </p:cNvSpPr>
          <p:nvPr/>
        </p:nvSpPr>
        <p:spPr bwMode="auto">
          <a:xfrm>
            <a:off x="571472" y="1214422"/>
            <a:ext cx="7929618"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r>
              <a:rPr lang="bg-BG" sz="1400" dirty="0" smtClean="0">
                <a:latin typeface="Verdana" pitchFamily="34" charset="0"/>
                <a:ea typeface="Verdana" pitchFamily="34" charset="0"/>
                <a:cs typeface="Verdana" pitchFamily="34" charset="0"/>
              </a:rPr>
              <a:t>К</a:t>
            </a:r>
            <a:r>
              <a:rPr kumimoji="0" lang="bg-BG" sz="14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артината на заплахите срещу</a:t>
            </a:r>
            <a:r>
              <a:rPr kumimoji="0" lang="bg-BG" sz="1400" b="0" i="0" u="none" strike="noStrike" cap="none" normalizeH="0" dirty="0" smtClean="0">
                <a:ln>
                  <a:noFill/>
                </a:ln>
                <a:solidFill>
                  <a:schemeClr val="tx1"/>
                </a:solidFill>
                <a:effectLst/>
                <a:latin typeface="Verdana" pitchFamily="34" charset="0"/>
                <a:ea typeface="Verdana" pitchFamily="34" charset="0"/>
                <a:cs typeface="Verdana" pitchFamily="34" charset="0"/>
              </a:rPr>
              <a:t> енергийната инфраструктура </a:t>
            </a:r>
            <a:r>
              <a:rPr kumimoji="0" lang="bg-BG" sz="14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е по-скоро променлива отколкото фиксирана, като значително се изменя в зависимост от това за коя държава</a:t>
            </a:r>
            <a:r>
              <a:rPr kumimoji="0" lang="bg-BG" sz="1400" b="0" i="0" u="none" strike="noStrike" cap="none" normalizeH="0" dirty="0" smtClean="0">
                <a:ln>
                  <a:noFill/>
                </a:ln>
                <a:solidFill>
                  <a:schemeClr val="tx1"/>
                </a:solidFill>
                <a:effectLst/>
                <a:latin typeface="Verdana" pitchFamily="34" charset="0"/>
                <a:ea typeface="Verdana" pitchFamily="34" charset="0"/>
                <a:cs typeface="Verdana" pitchFamily="34" charset="0"/>
              </a:rPr>
              <a:t> се отнася </a:t>
            </a:r>
            <a:r>
              <a:rPr lang="bg-BG" sz="1400" dirty="0" smtClean="0">
                <a:latin typeface="Verdana" pitchFamily="34" charset="0"/>
                <a:ea typeface="Verdana" pitchFamily="34" charset="0"/>
                <a:cs typeface="Verdana" pitchFamily="34" charset="0"/>
              </a:rPr>
              <a:t>и нейните неотдавнашни практики. </a:t>
            </a:r>
          </a:p>
          <a:p>
            <a:pPr lvl="0" algn="just"/>
            <a:r>
              <a:rPr lang="bg-BG" sz="1400" dirty="0" smtClean="0">
                <a:latin typeface="Verdana" pitchFamily="34" charset="0"/>
                <a:ea typeface="Verdana" pitchFamily="34" charset="0"/>
                <a:cs typeface="Verdana" pitchFamily="34" charset="0"/>
              </a:rPr>
              <a:t>В България най-висока повреждаемост и дълговременно прекъсване на енергозахранването е констатирано не от</a:t>
            </a:r>
            <a:r>
              <a:rPr lang="ru-RU" sz="1400" dirty="0" smtClean="0">
                <a:latin typeface="Verdana" pitchFamily="34" charset="0"/>
                <a:ea typeface="Verdana" pitchFamily="34" charset="0"/>
                <a:cs typeface="Verdana" pitchFamily="34" charset="0"/>
              </a:rPr>
              <a:t> терористични атаки, а от изненадите на Майката Природа.</a:t>
            </a:r>
            <a:endParaRPr kumimoji="0" lang="bg-BG" sz="14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p:txBody>
      </p:sp>
      <p:pic>
        <p:nvPicPr>
          <p:cNvPr id="7" name="Picture 6" descr="Image result for прекъсване на електроснабдяването 2015г"/>
          <p:cNvPicPr/>
          <p:nvPr/>
        </p:nvPicPr>
        <p:blipFill>
          <a:blip r:embed="rId2"/>
          <a:srcRect/>
          <a:stretch>
            <a:fillRect/>
          </a:stretch>
        </p:blipFill>
        <p:spPr bwMode="auto">
          <a:xfrm>
            <a:off x="857224" y="2714620"/>
            <a:ext cx="2070100" cy="2070100"/>
          </a:xfrm>
          <a:prstGeom prst="rect">
            <a:avLst/>
          </a:prstGeom>
          <a:noFill/>
          <a:ln w="9525">
            <a:noFill/>
            <a:miter lim="800000"/>
            <a:headEnd/>
            <a:tailEnd/>
          </a:ln>
        </p:spPr>
      </p:pic>
      <p:pic>
        <p:nvPicPr>
          <p:cNvPr id="8" name="Picture 7" descr="Image result for проблеми с електрозахранването март 2015 г"/>
          <p:cNvPicPr/>
          <p:nvPr/>
        </p:nvPicPr>
        <p:blipFill>
          <a:blip r:embed="rId3"/>
          <a:srcRect/>
          <a:stretch>
            <a:fillRect/>
          </a:stretch>
        </p:blipFill>
        <p:spPr bwMode="auto">
          <a:xfrm>
            <a:off x="3286116" y="2714620"/>
            <a:ext cx="2714644" cy="2047874"/>
          </a:xfrm>
          <a:prstGeom prst="rect">
            <a:avLst/>
          </a:prstGeom>
          <a:noFill/>
          <a:ln w="9525">
            <a:noFill/>
            <a:miter lim="800000"/>
            <a:headEnd/>
            <a:tailEnd/>
          </a:ln>
        </p:spPr>
      </p:pic>
      <p:sp>
        <p:nvSpPr>
          <p:cNvPr id="9" name="TextBox 8"/>
          <p:cNvSpPr txBox="1"/>
          <p:nvPr/>
        </p:nvSpPr>
        <p:spPr>
          <a:xfrm>
            <a:off x="571472" y="4857760"/>
            <a:ext cx="7929618" cy="1169551"/>
          </a:xfrm>
          <a:prstGeom prst="rect">
            <a:avLst/>
          </a:prstGeom>
          <a:noFill/>
        </p:spPr>
        <p:txBody>
          <a:bodyPr wrap="square" rtlCol="0">
            <a:spAutoFit/>
          </a:bodyPr>
          <a:lstStyle/>
          <a:p>
            <a:pPr algn="just"/>
            <a:r>
              <a:rPr lang="bg-BG" sz="1400" dirty="0" smtClean="0">
                <a:latin typeface="Verdana" pitchFamily="34" charset="0"/>
                <a:ea typeface="Verdana" pitchFamily="34" charset="0"/>
                <a:cs typeface="Verdana" pitchFamily="34" charset="0"/>
              </a:rPr>
              <a:t>Няма друго противодействие </a:t>
            </a:r>
            <a:r>
              <a:rPr lang="ru-RU" sz="1400" dirty="0" smtClean="0">
                <a:latin typeface="Verdana" pitchFamily="34" charset="0"/>
                <a:ea typeface="Verdana" pitchFamily="34" charset="0"/>
                <a:cs typeface="Verdana" pitchFamily="34" charset="0"/>
              </a:rPr>
              <a:t>за намаляване времето за прекъсване на електрозахранването, освен разполагане с  голям брой аварийни групи (собствени и наети), снабдени с високопроходима техника, дронове за облитане на електрическите линии за локализиране на прекъсванията, обезпеченост с резервни елементи и квалифициран персонал. </a:t>
            </a:r>
            <a:endParaRPr lang="en-US" sz="1400" dirty="0">
              <a:latin typeface="Verdana" pitchFamily="34" charset="0"/>
              <a:ea typeface="Verdana" pitchFamily="34" charset="0"/>
              <a:cs typeface="Verdana" pitchFamily="34" charset="0"/>
            </a:endParaRPr>
          </a:p>
        </p:txBody>
      </p:sp>
      <p:sp>
        <p:nvSpPr>
          <p:cNvPr id="10" name="Rectangle 9"/>
          <p:cNvSpPr/>
          <p:nvPr/>
        </p:nvSpPr>
        <p:spPr>
          <a:xfrm>
            <a:off x="6215074" y="2643182"/>
            <a:ext cx="2571752" cy="2123658"/>
          </a:xfrm>
          <a:prstGeom prst="rect">
            <a:avLst/>
          </a:prstGeom>
        </p:spPr>
        <p:txBody>
          <a:bodyPr wrap="square">
            <a:spAutoFit/>
          </a:bodyPr>
          <a:lstStyle/>
          <a:p>
            <a:pPr algn="just"/>
            <a:r>
              <a:rPr lang="bg-BG" sz="1200" dirty="0" smtClean="0">
                <a:latin typeface="Verdana" pitchFamily="34" charset="0"/>
                <a:ea typeface="Verdana" pitchFamily="34" charset="0"/>
                <a:cs typeface="Verdana" pitchFamily="34" charset="0"/>
              </a:rPr>
              <a:t>Най-сериозната аварийна обстановка по причина на мокър сняг и виелици бе възникнала през м.март 2015г. когато в СЗ и ЮИ България, общо 771 населе-ни места с над 116200 потре-бители останаха без електро-захранване и се наложи въ-веждане на ограничителен режим на снабдяване с ток.</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2"/>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EBA3E39B-DB83-4AB5-888B-1C6D9B2BBB53}" type="slidenum">
              <a:rPr lang="bg-BG" altLang="bg-BG" smtClean="0"/>
              <a:pPr fontAlgn="base">
                <a:spcBef>
                  <a:spcPct val="0"/>
                </a:spcBef>
                <a:spcAft>
                  <a:spcPct val="0"/>
                </a:spcAft>
                <a:defRPr/>
              </a:pPr>
              <a:t>8</a:t>
            </a:fld>
            <a:endParaRPr lang="bg-BG" altLang="bg-BG" smtClean="0"/>
          </a:p>
        </p:txBody>
      </p:sp>
      <p:sp>
        <p:nvSpPr>
          <p:cNvPr id="5" name="Title 4"/>
          <p:cNvSpPr>
            <a:spLocks noGrp="1"/>
          </p:cNvSpPr>
          <p:nvPr>
            <p:ph type="ctrTitle"/>
          </p:nvPr>
        </p:nvSpPr>
        <p:spPr>
          <a:xfrm>
            <a:off x="500034" y="142852"/>
            <a:ext cx="8062912" cy="285752"/>
          </a:xfrm>
        </p:spPr>
        <p:txBody>
          <a:bodyPr>
            <a:normAutofit/>
          </a:bodyPr>
          <a:lstStyle/>
          <a:p>
            <a:pPr algn="ctr"/>
            <a:r>
              <a:rPr lang="bg-BG" sz="1200" b="1" i="1" dirty="0" smtClean="0">
                <a:solidFill>
                  <a:schemeClr val="accent6">
                    <a:lumMod val="40000"/>
                    <a:lumOff val="60000"/>
                  </a:schemeClr>
                </a:solidFill>
              </a:rPr>
              <a:t>Eнергийна сигурност на Югоизточна Европа и национална сигурност</a:t>
            </a:r>
            <a:endParaRPr lang="en-US" sz="1200" dirty="0"/>
          </a:p>
        </p:txBody>
      </p:sp>
      <p:sp>
        <p:nvSpPr>
          <p:cNvPr id="6" name="TextBox 5"/>
          <p:cNvSpPr txBox="1"/>
          <p:nvPr/>
        </p:nvSpPr>
        <p:spPr>
          <a:xfrm>
            <a:off x="1214414" y="571480"/>
            <a:ext cx="7000924" cy="523220"/>
          </a:xfrm>
          <a:prstGeom prst="rect">
            <a:avLst/>
          </a:prstGeom>
          <a:noFill/>
        </p:spPr>
        <p:txBody>
          <a:bodyPr wrap="square" rtlCol="0">
            <a:spAutoFit/>
          </a:bodyPr>
          <a:lstStyle/>
          <a:p>
            <a:pPr algn="ctr"/>
            <a:r>
              <a:rPr lang="bg-BG" sz="1400" b="1" dirty="0" smtClean="0">
                <a:latin typeface="Verdana" pitchFamily="34" charset="0"/>
                <a:ea typeface="Verdana" pitchFamily="34" charset="0"/>
                <a:cs typeface="Verdana" pitchFamily="34" charset="0"/>
              </a:rPr>
              <a:t>ЗАЩИТА НА ЕЛЕКТРИЧЕСКАТА КРИТИЧНА ИНФРАСТРУКТУРА </a:t>
            </a:r>
            <a:r>
              <a:rPr lang="en-US" sz="1400" b="1" dirty="0" smtClean="0">
                <a:latin typeface="Verdana" pitchFamily="34" charset="0"/>
                <a:ea typeface="Verdana" pitchFamily="34" charset="0"/>
                <a:cs typeface="Verdana" pitchFamily="34" charset="0"/>
              </a:rPr>
              <a:t>– </a:t>
            </a:r>
            <a:r>
              <a:rPr lang="bg-BG" sz="1400" b="1" dirty="0" smtClean="0">
                <a:latin typeface="Verdana" pitchFamily="34" charset="0"/>
                <a:ea typeface="Verdana" pitchFamily="34" charset="0"/>
                <a:cs typeface="Verdana" pitchFamily="34" charset="0"/>
              </a:rPr>
              <a:t>СРЕЩУ КАКВО</a:t>
            </a:r>
            <a:r>
              <a:rPr lang="en-US" sz="1400" b="1" dirty="0" smtClean="0">
                <a:latin typeface="Verdana" pitchFamily="34" charset="0"/>
                <a:ea typeface="Verdana" pitchFamily="34" charset="0"/>
                <a:cs typeface="Verdana" pitchFamily="34" charset="0"/>
              </a:rPr>
              <a:t>?</a:t>
            </a:r>
            <a:endParaRPr lang="en-US" sz="1400" b="1" dirty="0">
              <a:latin typeface="Verdana" pitchFamily="34" charset="0"/>
              <a:ea typeface="Verdana" pitchFamily="34" charset="0"/>
              <a:cs typeface="Verdana" pitchFamily="34" charset="0"/>
            </a:endParaRPr>
          </a:p>
        </p:txBody>
      </p:sp>
      <p:sp>
        <p:nvSpPr>
          <p:cNvPr id="18433" name="Rectangle 1"/>
          <p:cNvSpPr>
            <a:spLocks noChangeArrowheads="1"/>
          </p:cNvSpPr>
          <p:nvPr/>
        </p:nvSpPr>
        <p:spPr bwMode="auto">
          <a:xfrm>
            <a:off x="642910" y="1142984"/>
            <a:ext cx="8072494"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Verdana" pitchFamily="34" charset="0"/>
                <a:ea typeface="Verdana" pitchFamily="34" charset="0"/>
                <a:cs typeface="Verdana" pitchFamily="34" charset="0"/>
              </a:rPr>
              <a:t>Най-трудна и ресурсоемка е защитата</a:t>
            </a:r>
            <a:r>
              <a:rPr kumimoji="0" lang="ru-RU" sz="1400" b="1" i="0" u="none" strike="noStrike" cap="none" normalizeH="0" dirty="0" smtClean="0">
                <a:ln>
                  <a:noFill/>
                </a:ln>
                <a:solidFill>
                  <a:schemeClr val="tx1"/>
                </a:solidFill>
                <a:effectLst/>
                <a:latin typeface="Verdana" pitchFamily="34" charset="0"/>
                <a:ea typeface="Verdana" pitchFamily="34" charset="0"/>
                <a:cs typeface="Verdana" pitchFamily="34" charset="0"/>
              </a:rPr>
              <a:t> на линейната инфраструктура.</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Мрежата за високо и средно напрежение се изгражда обикновено с въздушни линии. И двата вида линии, когато преминават през гористи местности, се осигуряват от падане на дървета с т.н. сервитутни просеки. През 2015г. се внесоха промени Наредба №16 за сервитутите на енергийните обекти, като се разшири сервитута за линии средно напрежение, като се добави и необходимостта на всеки 10 години да се актуализира широчината на просеките в зависимост от прираста на дърветата.</a:t>
            </a:r>
            <a:endParaRPr kumimoji="0" lang="en-US" sz="14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a:p>
            <a:pPr algn="just"/>
            <a:r>
              <a:rPr lang="ru-RU" sz="1400" dirty="0" smtClean="0">
                <a:latin typeface="Verdana" pitchFamily="34" charset="0"/>
                <a:ea typeface="Verdana" pitchFamily="34" charset="0"/>
                <a:cs typeface="Verdana" pitchFamily="34" charset="0"/>
              </a:rPr>
              <a:t>Един от възможните начини за увеличаване на физическата сигурност на електропроводите е да се заменят с подземно разположени кабелни линии. Американския Електрически институт (EEI) е изчислил, че поставянето на електропроводи под земята струва около 1 милион долара на миля, в сравнение със 100 000 щатски долара на миля за въздушни линии, т.е. идеята е финансово невъзможна и все пак се прилага у нас за отговорни подобекти (напр. помпени станции за питейна вода)  в планински гористи райони.</a:t>
            </a:r>
          </a:p>
          <a:p>
            <a:pPr lvl="0" algn="just" eaLnBrk="0" hangingPunct="0"/>
            <a:endParaRPr kumimoji="0" lang="ru-RU" sz="14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a:p>
            <a:pPr lvl="0" algn="just" eaLnBrk="0" hangingPunct="0"/>
            <a:r>
              <a:rPr lang="ru-RU" sz="1400" b="1" dirty="0" smtClean="0">
                <a:latin typeface="Verdana" pitchFamily="34" charset="0"/>
                <a:ea typeface="Verdana" pitchFamily="34" charset="0"/>
                <a:cs typeface="Verdana" pitchFamily="34" charset="0"/>
              </a:rPr>
              <a:t>Към защитата на точкова инфраструктура (електроцентрали, подстанции, диспечерски центрове и др.п.) са внедрени следните мерки за сигурност :</a:t>
            </a:r>
          </a:p>
          <a:p>
            <a:pPr lvl="0" algn="just" eaLnBrk="0" hangingPunct="0">
              <a:buFont typeface="Arial" pitchFamily="34" charset="0"/>
              <a:buChar char="•"/>
            </a:pPr>
            <a:r>
              <a:rPr lang="ru-RU" sz="1400" dirty="0" smtClean="0">
                <a:latin typeface="Verdana" pitchFamily="34" charset="0"/>
                <a:ea typeface="Verdana" pitchFamily="34" charset="0"/>
                <a:cs typeface="Verdana" pitchFamily="34" charset="0"/>
              </a:rPr>
              <a:t> ограден периметър (физическа ограда – единична или двуредова);</a:t>
            </a:r>
          </a:p>
          <a:p>
            <a:pPr lvl="0" algn="just" eaLnBrk="0" hangingPunct="0">
              <a:buFont typeface="Arial" pitchFamily="34" charset="0"/>
              <a:buChar char="•"/>
            </a:pPr>
            <a:r>
              <a:rPr lang="ru-RU" sz="1400" dirty="0" smtClean="0">
                <a:latin typeface="Verdana" pitchFamily="34" charset="0"/>
                <a:ea typeface="Verdana" pitchFamily="34" charset="0"/>
                <a:cs typeface="Verdana" pitchFamily="34" charset="0"/>
              </a:rPr>
              <a:t> устройства за откриване на проникване и видеонаблюдение;</a:t>
            </a:r>
          </a:p>
          <a:p>
            <a:pPr lvl="0" algn="just" eaLnBrk="0" hangingPunct="0">
              <a:buFont typeface="Arial" pitchFamily="34" charset="0"/>
              <a:buChar char="•"/>
            </a:pPr>
            <a:r>
              <a:rPr lang="ru-RU" sz="1400" dirty="0" smtClean="0">
                <a:latin typeface="Verdana" pitchFamily="34" charset="0"/>
                <a:ea typeface="Verdana" pitchFamily="34" charset="0"/>
                <a:cs typeface="Verdana" pitchFamily="34" charset="0"/>
              </a:rPr>
              <a:t> бариери за достъп;</a:t>
            </a:r>
          </a:p>
          <a:p>
            <a:pPr lvl="0" algn="just" eaLnBrk="0" hangingPunct="0">
              <a:buFont typeface="Arial" pitchFamily="34" charset="0"/>
              <a:buChar char="•"/>
            </a:pPr>
            <a:r>
              <a:rPr lang="ru-RU" sz="1400" dirty="0" smtClean="0">
                <a:latin typeface="Verdana" pitchFamily="34" charset="0"/>
                <a:ea typeface="Verdana" pitchFamily="34" charset="0"/>
                <a:cs typeface="Verdana" pitchFamily="34" charset="0"/>
              </a:rPr>
              <a:t> контролиран достъп до отделни сгради и помещения;</a:t>
            </a:r>
          </a:p>
          <a:p>
            <a:pPr lvl="0" algn="just" eaLnBrk="0" hangingPunct="0">
              <a:buFont typeface="Arial" pitchFamily="34" charset="0"/>
              <a:buChar char="•"/>
            </a:pPr>
            <a:r>
              <a:rPr lang="ru-RU" sz="1400" dirty="0" smtClean="0">
                <a:latin typeface="Verdana" pitchFamily="34" charset="0"/>
                <a:ea typeface="Verdana" pitchFamily="34" charset="0"/>
                <a:cs typeface="Verdana" pitchFamily="34" charset="0"/>
              </a:rPr>
              <a:t> въоръжени и обучени охранителни сили;</a:t>
            </a:r>
          </a:p>
          <a:p>
            <a:pPr lvl="0" algn="just" eaLnBrk="0" hangingPunct="0">
              <a:buFont typeface="Arial" pitchFamily="34" charset="0"/>
              <a:buChar char="•"/>
            </a:pPr>
            <a:r>
              <a:rPr lang="ru-RU" sz="1400" dirty="0" smtClean="0">
                <a:latin typeface="Verdana" pitchFamily="34" charset="0"/>
                <a:ea typeface="Verdana" pitchFamily="34" charset="0"/>
                <a:cs typeface="Verdana" pitchFamily="34" charset="0"/>
              </a:rPr>
              <a:t> подробни проверки на персонала;</a:t>
            </a:r>
          </a:p>
          <a:p>
            <a:pPr lvl="0" algn="just" eaLnBrk="0" hangingPunct="0">
              <a:buFont typeface="Arial" pitchFamily="34" charset="0"/>
              <a:buChar char="•"/>
            </a:pPr>
            <a:r>
              <a:rPr lang="ru-RU" sz="1400" dirty="0" smtClean="0">
                <a:latin typeface="Verdana" pitchFamily="34" charset="0"/>
                <a:ea typeface="Verdana" pitchFamily="34" charset="0"/>
                <a:cs typeface="Verdana" pitchFamily="34" charset="0"/>
              </a:rPr>
              <a:t> цялостна стратегия за защита.</a:t>
            </a:r>
          </a:p>
          <a:p>
            <a:pPr lvl="0" algn="just" eaLnBrk="0" hangingPunct="0"/>
            <a:endParaRPr kumimoji="0" lang="ru-RU" sz="14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a:p>
            <a:pPr lvl="0" algn="just" eaLnBrk="0" hangingPunct="0"/>
            <a:endParaRPr kumimoji="0" lang="ru-RU" sz="14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2"/>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EBA3E39B-DB83-4AB5-888B-1C6D9B2BBB53}" type="slidenum">
              <a:rPr lang="bg-BG" altLang="bg-BG" smtClean="0"/>
              <a:pPr fontAlgn="base">
                <a:spcBef>
                  <a:spcPct val="0"/>
                </a:spcBef>
                <a:spcAft>
                  <a:spcPct val="0"/>
                </a:spcAft>
                <a:defRPr/>
              </a:pPr>
              <a:t>9</a:t>
            </a:fld>
            <a:endParaRPr lang="bg-BG" altLang="bg-BG" smtClean="0"/>
          </a:p>
        </p:txBody>
      </p:sp>
      <p:sp>
        <p:nvSpPr>
          <p:cNvPr id="5" name="Title 4"/>
          <p:cNvSpPr>
            <a:spLocks noGrp="1"/>
          </p:cNvSpPr>
          <p:nvPr>
            <p:ph type="ctrTitle"/>
          </p:nvPr>
        </p:nvSpPr>
        <p:spPr>
          <a:xfrm>
            <a:off x="500034" y="142852"/>
            <a:ext cx="8062912" cy="285752"/>
          </a:xfrm>
        </p:spPr>
        <p:txBody>
          <a:bodyPr>
            <a:normAutofit/>
          </a:bodyPr>
          <a:lstStyle/>
          <a:p>
            <a:pPr algn="ctr"/>
            <a:r>
              <a:rPr lang="bg-BG" sz="1200" b="1" i="1" dirty="0" smtClean="0">
                <a:solidFill>
                  <a:schemeClr val="accent6">
                    <a:lumMod val="40000"/>
                    <a:lumOff val="60000"/>
                  </a:schemeClr>
                </a:solidFill>
              </a:rPr>
              <a:t>Eнергийна сигурност на Югоизточна Европа и национална сигурност</a:t>
            </a:r>
            <a:endParaRPr lang="en-US" sz="1200" dirty="0"/>
          </a:p>
        </p:txBody>
      </p:sp>
      <p:sp>
        <p:nvSpPr>
          <p:cNvPr id="6" name="TextBox 5"/>
          <p:cNvSpPr txBox="1"/>
          <p:nvPr/>
        </p:nvSpPr>
        <p:spPr>
          <a:xfrm>
            <a:off x="1214414" y="571480"/>
            <a:ext cx="7000924" cy="523220"/>
          </a:xfrm>
          <a:prstGeom prst="rect">
            <a:avLst/>
          </a:prstGeom>
          <a:noFill/>
        </p:spPr>
        <p:txBody>
          <a:bodyPr wrap="square" rtlCol="0">
            <a:spAutoFit/>
          </a:bodyPr>
          <a:lstStyle/>
          <a:p>
            <a:pPr algn="ctr"/>
            <a:r>
              <a:rPr lang="bg-BG" sz="1400" b="1" dirty="0" smtClean="0">
                <a:latin typeface="Verdana" pitchFamily="34" charset="0"/>
                <a:ea typeface="Verdana" pitchFamily="34" charset="0"/>
                <a:cs typeface="Verdana" pitchFamily="34" charset="0"/>
              </a:rPr>
              <a:t>ЗАЩИТА НА ГАЗОВАТА КРИТИЧНА ИНФРАСТРУКТУРА </a:t>
            </a:r>
            <a:r>
              <a:rPr lang="en-US" sz="1400" b="1" dirty="0" smtClean="0">
                <a:latin typeface="Verdana" pitchFamily="34" charset="0"/>
                <a:ea typeface="Verdana" pitchFamily="34" charset="0"/>
                <a:cs typeface="Verdana" pitchFamily="34" charset="0"/>
              </a:rPr>
              <a:t>– </a:t>
            </a:r>
            <a:r>
              <a:rPr lang="bg-BG" sz="1400" b="1" dirty="0" smtClean="0">
                <a:latin typeface="Verdana" pitchFamily="34" charset="0"/>
                <a:ea typeface="Verdana" pitchFamily="34" charset="0"/>
                <a:cs typeface="Verdana" pitchFamily="34" charset="0"/>
              </a:rPr>
              <a:t>СРЕЩУ КАКВО</a:t>
            </a:r>
            <a:r>
              <a:rPr lang="en-US" sz="1400" b="1" dirty="0" smtClean="0">
                <a:latin typeface="Verdana" pitchFamily="34" charset="0"/>
                <a:ea typeface="Verdana" pitchFamily="34" charset="0"/>
                <a:cs typeface="Verdana" pitchFamily="34" charset="0"/>
              </a:rPr>
              <a:t>?</a:t>
            </a:r>
            <a:endParaRPr lang="en-US" sz="1400" b="1" dirty="0">
              <a:latin typeface="Verdana" pitchFamily="34" charset="0"/>
              <a:ea typeface="Verdana" pitchFamily="34" charset="0"/>
              <a:cs typeface="Verdana" pitchFamily="34" charset="0"/>
            </a:endParaRPr>
          </a:p>
        </p:txBody>
      </p:sp>
      <p:sp>
        <p:nvSpPr>
          <p:cNvPr id="8" name="Rectangle 7"/>
          <p:cNvSpPr/>
          <p:nvPr/>
        </p:nvSpPr>
        <p:spPr>
          <a:xfrm>
            <a:off x="428596" y="1071546"/>
            <a:ext cx="8143932" cy="5047536"/>
          </a:xfrm>
          <a:prstGeom prst="rect">
            <a:avLst/>
          </a:prstGeom>
        </p:spPr>
        <p:txBody>
          <a:bodyPr wrap="square">
            <a:spAutoFit/>
          </a:bodyPr>
          <a:lstStyle/>
          <a:p>
            <a:pPr algn="just"/>
            <a:r>
              <a:rPr lang="ru-RU" sz="1400" dirty="0" smtClean="0">
                <a:latin typeface="Verdana" pitchFamily="34" charset="0"/>
                <a:ea typeface="Verdana" pitchFamily="34" charset="0"/>
                <a:cs typeface="Verdana" pitchFamily="34" charset="0"/>
              </a:rPr>
              <a:t>Газопроводите са предимно подземна инфраструктура, което ги прави по-защитени от вандализъм или терористични атаки.</a:t>
            </a:r>
          </a:p>
          <a:p>
            <a:pPr algn="just"/>
            <a:r>
              <a:rPr lang="ru-RU" sz="1400" dirty="0" smtClean="0">
                <a:latin typeface="Verdana" pitchFamily="34" charset="0"/>
                <a:ea typeface="Verdana" pitchFamily="34" charset="0"/>
                <a:cs typeface="Verdana" pitchFamily="34" charset="0"/>
              </a:rPr>
              <a:t>Повреди с плътността или разкъсване на газопроводи са резултат от различни причини, включително от външна сила (например при изкопни работи от трета страна), корозия, механична повреда, неизправност в системата за управление или грешка на оператора. Тези произшествия са значителни в контекста на сигурността по причина, че такива събития се случват много по-често отколкото е вероятно да възникнат от ограничена терористична дейност.</a:t>
            </a:r>
          </a:p>
          <a:p>
            <a:pPr algn="just"/>
            <a:endParaRPr lang="ru-RU" sz="1400" dirty="0" smtClean="0">
              <a:latin typeface="Verdana" pitchFamily="34" charset="0"/>
              <a:ea typeface="Verdana" pitchFamily="34" charset="0"/>
              <a:cs typeface="Verdana" pitchFamily="34" charset="0"/>
            </a:endParaRPr>
          </a:p>
          <a:p>
            <a:pPr algn="just"/>
            <a:r>
              <a:rPr lang="ru-RU" sz="1400" dirty="0" smtClean="0">
                <a:latin typeface="Verdana" pitchFamily="34" charset="0"/>
                <a:ea typeface="Verdana" pitchFamily="34" charset="0"/>
                <a:cs typeface="Verdana" pitchFamily="34" charset="0"/>
              </a:rPr>
              <a:t>Естествените явления, като наводнения и земетресения, също могат  да повредят газопроводите.</a:t>
            </a:r>
          </a:p>
          <a:p>
            <a:pPr algn="just"/>
            <a:endParaRPr lang="ru-RU" sz="1400" dirty="0" smtClean="0">
              <a:latin typeface="Verdana" pitchFamily="34" charset="0"/>
              <a:ea typeface="Verdana" pitchFamily="34" charset="0"/>
              <a:cs typeface="Verdana" pitchFamily="34" charset="0"/>
            </a:endParaRPr>
          </a:p>
          <a:p>
            <a:pPr algn="just"/>
            <a:r>
              <a:rPr lang="ru-RU" sz="1400" dirty="0" smtClean="0">
                <a:latin typeface="Verdana" pitchFamily="34" charset="0"/>
                <a:ea typeface="Verdana" pitchFamily="34" charset="0"/>
                <a:cs typeface="Verdana" pitchFamily="34" charset="0"/>
              </a:rPr>
              <a:t>Газовата инфраструктура  може да бъдат индиректно увредена от други видове терористични атаки, като например, нападения срещу регионални електропроводни или телекомуникационни мрежи, които от своя страна биха могли да засегнат (обезточат) системите за управление и безопасност на газовата мрежа. Една от проверените мерки за защита на газова инфраструктура е внедряването  на система за управление интегритета на газовата мрежа (откриване на неплътност, изискваща изключване/изолиране на засегнатия участък).</a:t>
            </a:r>
          </a:p>
          <a:p>
            <a:pPr algn="just"/>
            <a:endParaRPr lang="ru-RU" sz="1400" dirty="0" smtClean="0">
              <a:latin typeface="Verdana" pitchFamily="34" charset="0"/>
              <a:ea typeface="Verdana" pitchFamily="34" charset="0"/>
              <a:cs typeface="Verdana" pitchFamily="34" charset="0"/>
            </a:endParaRPr>
          </a:p>
          <a:p>
            <a:pPr algn="just"/>
            <a:r>
              <a:rPr lang="ru-RU" sz="1400" dirty="0" smtClean="0">
                <a:latin typeface="Verdana" pitchFamily="34" charset="0"/>
                <a:ea typeface="Verdana" pitchFamily="34" charset="0"/>
                <a:cs typeface="Verdana" pitchFamily="34" charset="0"/>
              </a:rPr>
              <a:t>Точковата газова инфраструктура се защитава аналогично на електрическата такава.</a:t>
            </a:r>
          </a:p>
          <a:p>
            <a:endParaRPr lang="ru-RU" sz="1400" dirty="0" smtClean="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3816</TotalTime>
  <Words>1921</Words>
  <Application>Microsoft Office PowerPoint</Application>
  <PresentationFormat>On-screen Show (4:3)</PresentationFormat>
  <Paragraphs>153</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Verve</vt:lpstr>
      <vt:lpstr>Международна конференция Eнергийна сигурност на Югоизточна Европа и национална сигурност   Панел 1: Основни изисквания и принципи за постигане на национална сигурност чрез енергийна сигурност    Защита на енергийната инфраструктура  в България днес и утре     Димитър Куюмджиев Експерт по сигурност на енергоснабдяването  </vt:lpstr>
      <vt:lpstr>Eнергийна сигурност на Югоизточна Европа и национална сигурност</vt:lpstr>
      <vt:lpstr>Eнергийна сигурност на Югоизточна Европа и национална сигурност</vt:lpstr>
      <vt:lpstr>Eнергийна сигурност на Югоизточна Европа и национална сигурност</vt:lpstr>
      <vt:lpstr>Eнергийна сигурност на Югоизточна Европа и национална сигурност</vt:lpstr>
      <vt:lpstr>Eнергийна сигурност на Югоизточна Европа и национална сигурност</vt:lpstr>
      <vt:lpstr>Eнергийна сигурност на Югоизточна Европа и национална сигурност</vt:lpstr>
      <vt:lpstr>Eнергийна сигурност на Югоизточна Европа и национална сигурност</vt:lpstr>
      <vt:lpstr>Eнергийна сигурност на Югоизточна Европа и национална сигурност</vt:lpstr>
      <vt:lpstr>Eнергийна сигурност на Югоизточна Европа и национална сигурност</vt:lpstr>
      <vt:lpstr>Eнергийна сигурност на Югоизточна Европа и национална сигурност</vt:lpstr>
      <vt:lpstr>Eнергийна сигурност на Югоизточна Европа и национална сигурност</vt:lpstr>
      <vt:lpstr>Eнергийна сигурност на Югоизточна Европа и национална сигурност</vt:lpstr>
      <vt:lpstr>Eнергийна сигурност на Югоизточна Европа и национална сигурност</vt:lpstr>
      <vt:lpstr>Eнергийна сигурност на Югоизточна Европа и национална сигурност</vt:lpstr>
    </vt:vector>
  </TitlesOfParts>
  <Company>MEE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dkuyumdjiev</dc:creator>
  <cp:lastModifiedBy>DimaK</cp:lastModifiedBy>
  <cp:revision>272</cp:revision>
  <dcterms:created xsi:type="dcterms:W3CDTF">2012-08-28T12:35:00Z</dcterms:created>
  <dcterms:modified xsi:type="dcterms:W3CDTF">2018-06-12T15:01:50Z</dcterms:modified>
</cp:coreProperties>
</file>