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53" r:id="rId2"/>
    <p:sldId id="318" r:id="rId3"/>
    <p:sldId id="284" r:id="rId4"/>
    <p:sldId id="303" r:id="rId5"/>
    <p:sldId id="304" r:id="rId6"/>
    <p:sldId id="305" r:id="rId7"/>
    <p:sldId id="381" r:id="rId8"/>
    <p:sldId id="387" r:id="rId9"/>
    <p:sldId id="379" r:id="rId10"/>
    <p:sldId id="380" r:id="rId11"/>
    <p:sldId id="389" r:id="rId12"/>
    <p:sldId id="382" r:id="rId13"/>
    <p:sldId id="383" r:id="rId14"/>
    <p:sldId id="384" r:id="rId15"/>
    <p:sldId id="385" r:id="rId16"/>
    <p:sldId id="386" r:id="rId17"/>
    <p:sldId id="370" r:id="rId18"/>
    <p:sldId id="371" r:id="rId19"/>
    <p:sldId id="372" r:id="rId20"/>
    <p:sldId id="373" r:id="rId21"/>
    <p:sldId id="291" r:id="rId22"/>
    <p:sldId id="312" r:id="rId23"/>
    <p:sldId id="351" r:id="rId24"/>
    <p:sldId id="289" r:id="rId25"/>
    <p:sldId id="306" r:id="rId26"/>
    <p:sldId id="307" r:id="rId27"/>
    <p:sldId id="310" r:id="rId28"/>
    <p:sldId id="293" r:id="rId29"/>
    <p:sldId id="294" r:id="rId30"/>
    <p:sldId id="350" r:id="rId31"/>
    <p:sldId id="354" r:id="rId32"/>
    <p:sldId id="359" r:id="rId33"/>
    <p:sldId id="356" r:id="rId34"/>
    <p:sldId id="319" r:id="rId35"/>
    <p:sldId id="302" r:id="rId36"/>
    <p:sldId id="313" r:id="rId37"/>
    <p:sldId id="320" r:id="rId38"/>
    <p:sldId id="374" r:id="rId39"/>
    <p:sldId id="377" r:id="rId40"/>
    <p:sldId id="388" r:id="rId41"/>
    <p:sldId id="378" r:id="rId42"/>
    <p:sldId id="324" r:id="rId43"/>
    <p:sldId id="345" r:id="rId44"/>
    <p:sldId id="346" r:id="rId45"/>
    <p:sldId id="375" r:id="rId46"/>
    <p:sldId id="376" r:id="rId47"/>
    <p:sldId id="369" r:id="rId48"/>
    <p:sldId id="283" r:id="rId49"/>
  </p:sldIdLst>
  <p:sldSz cx="9144000" cy="5143500" type="screen16x9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-42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89CC8-B964-4442-9E80-E199540EEAB9}" type="datetimeFigureOut">
              <a:rPr lang="bg-BG" smtClean="0"/>
              <a:pPr/>
              <a:t>10.6.2018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211E0-A0AF-4B92-8ECA-9DBD08A3E6F3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7491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211E0-A0AF-4B92-8ECA-9DBD08A3E6F3}" type="slidenum">
              <a:rPr lang="bg-BG" smtClean="0">
                <a:solidFill>
                  <a:prstClr val="black"/>
                </a:solidFill>
              </a:rPr>
              <a:pPr/>
              <a:t>1</a:t>
            </a:fld>
            <a:endParaRPr lang="bg-BG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211E0-A0AF-4B92-8ECA-9DBD08A3E6F3}" type="slidenum">
              <a:rPr lang="bg-BG" smtClean="0"/>
              <a:pPr/>
              <a:t>3</a:t>
            </a:fld>
            <a:endParaRPr lang="bg-B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211E0-A0AF-4B92-8ECA-9DBD08A3E6F3}" type="slidenum">
              <a:rPr lang="bg-BG" smtClean="0"/>
              <a:pPr/>
              <a:t>22</a:t>
            </a:fld>
            <a:endParaRPr lang="bg-B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211E0-A0AF-4B92-8ECA-9DBD08A3E6F3}" type="slidenum">
              <a:rPr lang="bg-BG" smtClean="0"/>
              <a:pPr/>
              <a:t>24</a:t>
            </a:fld>
            <a:endParaRPr lang="bg-B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211E0-A0AF-4B92-8ECA-9DBD08A3E6F3}" type="slidenum">
              <a:rPr lang="bg-BG" smtClean="0"/>
              <a:pPr/>
              <a:t>48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5992-3AE0-4BBD-A371-127AC3CCBBB5}" type="datetimeFigureOut">
              <a:rPr lang="bg-BG" smtClean="0"/>
              <a:pPr/>
              <a:t>10.6.2018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44CD-6C93-4D25-91C1-F399E700F00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5992-3AE0-4BBD-A371-127AC3CCBBB5}" type="datetimeFigureOut">
              <a:rPr lang="bg-BG" smtClean="0"/>
              <a:pPr/>
              <a:t>10.6.2018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44CD-6C93-4D25-91C1-F399E700F00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5992-3AE0-4BBD-A371-127AC3CCBBB5}" type="datetimeFigureOut">
              <a:rPr lang="bg-BG" smtClean="0"/>
              <a:pPr/>
              <a:t>10.6.2018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44CD-6C93-4D25-91C1-F399E700F00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5992-3AE0-4BBD-A371-127AC3CCBBB5}" type="datetimeFigureOut">
              <a:rPr lang="bg-BG" smtClean="0"/>
              <a:pPr/>
              <a:t>10.6.2018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44CD-6C93-4D25-91C1-F399E700F00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5992-3AE0-4BBD-A371-127AC3CCBBB5}" type="datetimeFigureOut">
              <a:rPr lang="bg-BG" smtClean="0"/>
              <a:pPr/>
              <a:t>10.6.2018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44CD-6C93-4D25-91C1-F399E700F00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5992-3AE0-4BBD-A371-127AC3CCBBB5}" type="datetimeFigureOut">
              <a:rPr lang="bg-BG" smtClean="0"/>
              <a:pPr/>
              <a:t>10.6.2018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44CD-6C93-4D25-91C1-F399E700F00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5992-3AE0-4BBD-A371-127AC3CCBBB5}" type="datetimeFigureOut">
              <a:rPr lang="bg-BG" smtClean="0"/>
              <a:pPr/>
              <a:t>10.6.2018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44CD-6C93-4D25-91C1-F399E700F00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5992-3AE0-4BBD-A371-127AC3CCBBB5}" type="datetimeFigureOut">
              <a:rPr lang="bg-BG" smtClean="0"/>
              <a:pPr/>
              <a:t>10.6.2018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44CD-6C93-4D25-91C1-F399E700F00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5992-3AE0-4BBD-A371-127AC3CCBBB5}" type="datetimeFigureOut">
              <a:rPr lang="bg-BG" smtClean="0"/>
              <a:pPr/>
              <a:t>10.6.2018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44CD-6C93-4D25-91C1-F399E700F00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5992-3AE0-4BBD-A371-127AC3CCBBB5}" type="datetimeFigureOut">
              <a:rPr lang="bg-BG" smtClean="0"/>
              <a:pPr/>
              <a:t>10.6.2018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44CD-6C93-4D25-91C1-F399E700F00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5992-3AE0-4BBD-A371-127AC3CCBBB5}" type="datetimeFigureOut">
              <a:rPr lang="bg-BG" smtClean="0"/>
              <a:pPr/>
              <a:t>10.6.2018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44CD-6C93-4D25-91C1-F399E700F00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65992-3AE0-4BBD-A371-127AC3CCBBB5}" type="datetimeFigureOut">
              <a:rPr lang="bg-BG" smtClean="0"/>
              <a:pPr/>
              <a:t>10.6.2018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D44CD-6C93-4D25-91C1-F399E700F000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imdim@unwe.b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nusecUNWE/?ref=aymt_homepage_pane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nusec@unwe.bg" TargetMode="External"/><Relationship Id="rId2" Type="http://schemas.openxmlformats.org/officeDocument/2006/relationships/hyperlink" Target="http://www.unwe.bg/nuclear-security/e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dimdim@unwe.b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mailto:ddimitrov@e-dnrs.or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-dnrs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e-dnr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49796" y="1571407"/>
            <a:ext cx="7772400" cy="127814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EDUCATION, MANPOWER AND NATIONAL SECURITY</a:t>
            </a:r>
            <a:endParaRPr lang="bg-BG" sz="3200" b="1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07504" y="87474"/>
            <a:ext cx="8352928" cy="1188132"/>
          </a:xfrm>
        </p:spPr>
        <p:txBody>
          <a:bodyPr>
            <a:noAutofit/>
          </a:bodyPr>
          <a:lstStyle/>
          <a:p>
            <a:pPr indent="457200"/>
            <a:r>
              <a:rPr lang="en-US" sz="2200" b="1" dirty="0">
                <a:latin typeface="Times New Roman"/>
                <a:ea typeface="Calibri"/>
                <a:cs typeface="Times New Roman"/>
              </a:rPr>
              <a:t>The International </a:t>
            </a:r>
            <a:r>
              <a:rPr lang="en-US" sz="2200" b="1" dirty="0" smtClean="0">
                <a:latin typeface="Times New Roman"/>
                <a:ea typeface="Calibri"/>
                <a:cs typeface="Times New Roman"/>
              </a:rPr>
              <a:t>Conference</a:t>
            </a:r>
            <a:endParaRPr lang="en-US" sz="2200" b="1" dirty="0">
              <a:latin typeface="Times New Roman"/>
              <a:ea typeface="Calibri"/>
              <a:cs typeface="Times New Roman"/>
            </a:endParaRPr>
          </a:p>
          <a:p>
            <a:pPr indent="457200"/>
            <a:r>
              <a:rPr lang="en-US" sz="2200" b="1" dirty="0">
                <a:latin typeface="Times New Roman"/>
                <a:ea typeface="Calibri"/>
                <a:cs typeface="Times New Roman"/>
              </a:rPr>
              <a:t>Energy Security of South East Europe and the National Security</a:t>
            </a:r>
            <a:endParaRPr lang="bg-BG" sz="2200" b="1" dirty="0">
              <a:ea typeface="Calibri"/>
              <a:cs typeface="Times New Roman"/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755576" y="4743390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Sofia, Bulgaria, 15 June </a:t>
            </a:r>
            <a:r>
              <a:rPr lang="en-US" sz="2000" dirty="0">
                <a:solidFill>
                  <a:prstClr val="black"/>
                </a:solidFill>
              </a:rPr>
              <a:t>2018 </a:t>
            </a: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611560" y="3057804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Prof. Dr. </a:t>
            </a:r>
            <a:r>
              <a:rPr lang="en-US" sz="2800" dirty="0" err="1" smtClean="0">
                <a:solidFill>
                  <a:prstClr val="black"/>
                </a:solidFill>
              </a:rPr>
              <a:t>Dimitar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Dimitrov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</a:p>
          <a:p>
            <a:pPr algn="ctr"/>
            <a:r>
              <a:rPr lang="en-US" sz="2200" dirty="0" smtClean="0">
                <a:solidFill>
                  <a:prstClr val="black"/>
                </a:solidFill>
              </a:rPr>
              <a:t>UNIVERSITY OF NATIONAL AND WORLD ECONOMY</a:t>
            </a:r>
            <a:r>
              <a:rPr lang="en-US" sz="2400" dirty="0" smtClean="0">
                <a:solidFill>
                  <a:prstClr val="black"/>
                </a:solidFill>
              </a:rPr>
              <a:t>,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Sofia, Bulgaria</a:t>
            </a:r>
          </a:p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E-mail: </a:t>
            </a:r>
            <a:r>
              <a:rPr lang="en-US" sz="2800" u="sng" dirty="0" smtClean="0">
                <a:solidFill>
                  <a:prstClr val="black"/>
                </a:solidFill>
                <a:hlinkClick r:id="rId3"/>
              </a:rPr>
              <a:t>dimdim@unwe.bg</a:t>
            </a:r>
            <a:endParaRPr lang="bg-BG" sz="2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1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13255"/>
            <a:ext cx="6912768" cy="502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18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for concern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Aging </a:t>
            </a:r>
            <a:r>
              <a:rPr lang="en-US" dirty="0" smtClean="0"/>
              <a:t>and Retirement of nuclear personnel</a:t>
            </a:r>
          </a:p>
        </p:txBody>
      </p:sp>
    </p:spTree>
    <p:extLst>
      <p:ext uri="{BB962C8B-B14F-4D97-AF65-F5344CB8AC3E}">
        <p14:creationId xmlns:p14="http://schemas.microsoft.com/office/powerpoint/2010/main" val="351833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Categorization </a:t>
            </a:r>
            <a:r>
              <a:rPr lang="en-US" dirty="0"/>
              <a:t>of the competencies necessary to run a nuclear power plant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0384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•</a:t>
            </a:r>
            <a:r>
              <a:rPr lang="en-US" dirty="0"/>
              <a:t>	“nuclear” people with a </a:t>
            </a:r>
            <a:r>
              <a:rPr lang="en-US" dirty="0" smtClean="0"/>
              <a:t>specialized </a:t>
            </a:r>
            <a:r>
              <a:rPr lang="en-US" dirty="0"/>
              <a:t>formal education in nuclear subjects (e.g. nuclear </a:t>
            </a:r>
            <a:r>
              <a:rPr lang="en-US" dirty="0" smtClean="0"/>
              <a:t>engineering</a:t>
            </a:r>
            <a:r>
              <a:rPr lang="en-US" dirty="0"/>
              <a:t>, radiochemistry, radiological protection, etc.);</a:t>
            </a:r>
          </a:p>
          <a:p>
            <a:r>
              <a:rPr lang="en-US" dirty="0"/>
              <a:t>•	</a:t>
            </a:r>
            <a:r>
              <a:rPr lang="en-US" dirty="0" smtClean="0"/>
              <a:t>“nuclearized” </a:t>
            </a:r>
            <a:r>
              <a:rPr lang="en-US" dirty="0"/>
              <a:t>people with formal education and training in a relevant (non-nuclear) area (e.g. mechanical, electrical, civil engineering, systems) </a:t>
            </a:r>
            <a:r>
              <a:rPr lang="en-US" dirty="0" smtClean="0"/>
              <a:t>•</a:t>
            </a:r>
            <a:r>
              <a:rPr lang="en-US" dirty="0"/>
              <a:t>	“nuclear-aware” people requiring nuclear awareness to work in the industry (e.g. </a:t>
            </a:r>
            <a:r>
              <a:rPr lang="en-US" dirty="0" smtClean="0"/>
              <a:t>electricians</a:t>
            </a:r>
            <a:r>
              <a:rPr lang="en-US" dirty="0"/>
              <a:t>, mechanics, and other crafts and support personnel</a:t>
            </a:r>
            <a:r>
              <a:rPr lang="en-US" dirty="0" smtClean="0"/>
              <a:t>) + NUCLEAR SECURITY</a:t>
            </a:r>
            <a:endParaRPr lang="en-US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9756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professionals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Education </a:t>
            </a:r>
            <a:r>
              <a:rPr lang="en-US" dirty="0"/>
              <a:t>in nuclear engineering and/or nuclear physics, 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rovided </a:t>
            </a:r>
            <a:r>
              <a:rPr lang="en-US" dirty="0"/>
              <a:t>by higher education institutions through bachelor’s or master’s </a:t>
            </a:r>
            <a:r>
              <a:rPr lang="en-US" dirty="0" err="1"/>
              <a:t>programmes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addition, depending on the role, training on simulators (e.g. for reactor operators) and other forms of specific on-the-job </a:t>
            </a:r>
            <a:r>
              <a:rPr lang="en-US" dirty="0" smtClean="0"/>
              <a:t>training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8024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Education and training – long process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</a:t>
            </a:r>
            <a:r>
              <a:rPr lang="en-US" dirty="0"/>
              <a:t>on simulators (e.g. for reactor operators) </a:t>
            </a:r>
            <a:r>
              <a:rPr lang="en-US" dirty="0" smtClean="0"/>
              <a:t>needs at last 2 years</a:t>
            </a:r>
          </a:p>
          <a:p>
            <a:endParaRPr lang="en-US" dirty="0"/>
          </a:p>
          <a:p>
            <a:r>
              <a:rPr lang="en-US" dirty="0" smtClean="0"/>
              <a:t>To sum up – fully licensed operator needs </a:t>
            </a:r>
          </a:p>
          <a:p>
            <a:pPr marL="0" indent="0">
              <a:buNone/>
            </a:pPr>
            <a:r>
              <a:rPr lang="en-US" b="1" dirty="0" smtClean="0"/>
              <a:t>10 years </a:t>
            </a:r>
            <a:r>
              <a:rPr lang="en-US" dirty="0" smtClean="0"/>
              <a:t>to take this position (bachelor, master, searching for work, training)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1262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</a:t>
            </a:r>
            <a:r>
              <a:rPr lang="en-US" dirty="0"/>
              <a:t>of human resource shortages in some countries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 - Romania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1467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system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security</a:t>
            </a:r>
          </a:p>
          <a:p>
            <a:r>
              <a:rPr lang="en-US" dirty="0" smtClean="0"/>
              <a:t>Safety</a:t>
            </a:r>
          </a:p>
          <a:p>
            <a:r>
              <a:rPr lang="en-US" dirty="0" smtClean="0"/>
              <a:t>Security </a:t>
            </a:r>
          </a:p>
          <a:p>
            <a:r>
              <a:rPr lang="en-US" dirty="0" smtClean="0"/>
              <a:t>Safeguards</a:t>
            </a:r>
          </a:p>
          <a:p>
            <a:r>
              <a:rPr lang="en-US" dirty="0" smtClean="0"/>
              <a:t>Non- proliferation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7221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of Nuclear security education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ermanent </a:t>
            </a:r>
            <a:r>
              <a:rPr lang="en-US" dirty="0"/>
              <a:t>loss of qualified </a:t>
            </a:r>
            <a:r>
              <a:rPr lang="en-US" dirty="0" smtClean="0"/>
              <a:t>staff</a:t>
            </a:r>
          </a:p>
          <a:p>
            <a:r>
              <a:rPr lang="en-US" dirty="0" smtClean="0"/>
              <a:t>Technology </a:t>
            </a:r>
            <a:r>
              <a:rPr lang="en-US" dirty="0"/>
              <a:t>and procedures are developing very quickly </a:t>
            </a:r>
            <a:endParaRPr lang="en-US" dirty="0" smtClean="0"/>
          </a:p>
          <a:p>
            <a:r>
              <a:rPr lang="en-US" dirty="0"/>
              <a:t>Therefore, there is a rapidly growing need for highly qualified nuclear security experts at the national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281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IAEA efforts in NS education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00151"/>
            <a:ext cx="8856984" cy="33944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Issue is recognized in several Nuclear Security Plans</a:t>
            </a:r>
          </a:p>
          <a:p>
            <a:r>
              <a:rPr lang="en-US" dirty="0" smtClean="0"/>
              <a:t>Harmonization of efforts with other stakeholders</a:t>
            </a:r>
          </a:p>
          <a:p>
            <a:r>
              <a:rPr lang="en-US" dirty="0"/>
              <a:t>During 2002–2012 </a:t>
            </a:r>
            <a:r>
              <a:rPr lang="en-US" dirty="0" smtClean="0"/>
              <a:t>more </a:t>
            </a:r>
            <a:r>
              <a:rPr lang="en-US" dirty="0"/>
              <a:t>than 13 800 persons in some 120 </a:t>
            </a:r>
            <a:r>
              <a:rPr lang="en-US" dirty="0" smtClean="0"/>
              <a:t>States</a:t>
            </a:r>
          </a:p>
          <a:p>
            <a:r>
              <a:rPr lang="en-US" dirty="0" smtClean="0"/>
              <a:t>Varied </a:t>
            </a:r>
            <a:r>
              <a:rPr lang="en-US" dirty="0"/>
              <a:t>audience, ranging from nuclear regulators, facility operators, carriers, customs officers, police and border forces to instructors and research institutions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0199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in Nuclear Security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03598"/>
            <a:ext cx="9036496" cy="3394472"/>
          </a:xfrm>
        </p:spPr>
        <p:txBody>
          <a:bodyPr/>
          <a:lstStyle/>
          <a:p>
            <a:r>
              <a:rPr lang="en-US" dirty="0"/>
              <a:t>In 2010, with the assistance of the IAEA, the Academic Network on Nuclear Security INSEN was </a:t>
            </a:r>
            <a:r>
              <a:rPr lang="en-US" dirty="0" smtClean="0"/>
              <a:t>established</a:t>
            </a:r>
          </a:p>
          <a:p>
            <a:r>
              <a:rPr lang="en-US" dirty="0"/>
              <a:t>130 educational institutions from around the </a:t>
            </a:r>
            <a:r>
              <a:rPr lang="en-US" dirty="0" smtClean="0"/>
              <a:t>world</a:t>
            </a:r>
          </a:p>
          <a:p>
            <a:r>
              <a:rPr lang="en-US" dirty="0" smtClean="0"/>
              <a:t>Guidance </a:t>
            </a:r>
            <a:r>
              <a:rPr lang="en-US" dirty="0"/>
              <a:t>document NSS 12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2065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Prof. Dr. </a:t>
            </a:r>
            <a:r>
              <a:rPr lang="en-US" dirty="0" err="1"/>
              <a:t>Dimitar</a:t>
            </a:r>
            <a:r>
              <a:rPr lang="en-US" dirty="0"/>
              <a:t> </a:t>
            </a:r>
            <a:r>
              <a:rPr lang="en-US" dirty="0" err="1"/>
              <a:t>Dimitrov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363272" cy="360384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Dean </a:t>
            </a:r>
            <a:r>
              <a:rPr lang="en-US" b="1" dirty="0"/>
              <a:t>of Faculty </a:t>
            </a:r>
            <a:r>
              <a:rPr lang="en-US" dirty="0"/>
              <a:t>'Economics of Infrastructure'</a:t>
            </a:r>
          </a:p>
          <a:p>
            <a:r>
              <a:rPr lang="en-US" b="1" dirty="0" smtClean="0"/>
              <a:t>Head </a:t>
            </a:r>
            <a:r>
              <a:rPr lang="en-US" b="1" dirty="0"/>
              <a:t>of Department </a:t>
            </a:r>
            <a:r>
              <a:rPr lang="en-US" dirty="0"/>
              <a:t>'National and Regional Security</a:t>
            </a:r>
            <a:r>
              <a:rPr lang="en-US" dirty="0" smtClean="0"/>
              <a:t>'</a:t>
            </a:r>
            <a:endParaRPr lang="en-US" dirty="0"/>
          </a:p>
          <a:p>
            <a:r>
              <a:rPr lang="en-US" b="1" dirty="0" smtClean="0"/>
              <a:t>Director</a:t>
            </a:r>
            <a:r>
              <a:rPr lang="en-US" dirty="0" smtClean="0"/>
              <a:t> of Nuclear Security Support Center</a:t>
            </a:r>
            <a:endParaRPr lang="en-US" dirty="0"/>
          </a:p>
          <a:p>
            <a:r>
              <a:rPr lang="en-US" dirty="0"/>
              <a:t>www.e-dnrs.org</a:t>
            </a:r>
          </a:p>
          <a:p>
            <a:r>
              <a:rPr lang="en-US" b="1" dirty="0" err="1" smtClean="0"/>
              <a:t>Programme</a:t>
            </a:r>
            <a:r>
              <a:rPr lang="en-US" b="1" dirty="0" smtClean="0"/>
              <a:t> Leader </a:t>
            </a:r>
            <a:r>
              <a:rPr lang="en-US" dirty="0" smtClean="0"/>
              <a:t>of International  </a:t>
            </a:r>
            <a:r>
              <a:rPr lang="en-US" dirty="0"/>
              <a:t>Master </a:t>
            </a:r>
            <a:r>
              <a:rPr lang="en-US" dirty="0" err="1"/>
              <a:t>Programme</a:t>
            </a:r>
            <a:r>
              <a:rPr lang="en-US" dirty="0"/>
              <a:t> in Nuclear Security</a:t>
            </a:r>
          </a:p>
          <a:p>
            <a:r>
              <a:rPr lang="en-US" dirty="0"/>
              <a:t>http://www.unwe.bg/nuclear-security/en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5287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project Master in NS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Consortium </a:t>
            </a:r>
            <a:r>
              <a:rPr lang="en-US" dirty="0"/>
              <a:t>of 6 universities</a:t>
            </a:r>
            <a:r>
              <a:rPr lang="en-US" dirty="0" smtClean="0"/>
              <a:t>,</a:t>
            </a:r>
          </a:p>
          <a:p>
            <a:r>
              <a:rPr lang="en-US" dirty="0" smtClean="0"/>
              <a:t>Led </a:t>
            </a:r>
            <a:r>
              <a:rPr lang="en-US" dirty="0"/>
              <a:t>by Technical University of Delft, The </a:t>
            </a:r>
            <a:r>
              <a:rPr lang="en-US" dirty="0" smtClean="0"/>
              <a:t>Netherlands</a:t>
            </a:r>
          </a:p>
          <a:p>
            <a:r>
              <a:rPr lang="en-US" dirty="0" smtClean="0"/>
              <a:t>Support </a:t>
            </a:r>
            <a:r>
              <a:rPr lang="en-US" dirty="0"/>
              <a:t>of the IAEA and an ERASMUS grant </a:t>
            </a:r>
            <a:endParaRPr lang="en-US" dirty="0" smtClean="0"/>
          </a:p>
          <a:p>
            <a:r>
              <a:rPr lang="en-US" dirty="0" smtClean="0"/>
              <a:t>European </a:t>
            </a:r>
            <a:r>
              <a:rPr lang="en-US" dirty="0"/>
              <a:t>Master of Science in Nuclear Security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9316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Bulgarian timeline in Nuclear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 smtClean="0"/>
              <a:t>April 2014  - INSEN membership</a:t>
            </a:r>
          </a:p>
          <a:p>
            <a:r>
              <a:rPr lang="en-US" sz="4000" dirty="0" smtClean="0"/>
              <a:t>July 2014 – Mr. Amano visit in Bulgaria</a:t>
            </a:r>
          </a:p>
          <a:p>
            <a:r>
              <a:rPr lang="en-US" sz="5600" dirty="0" smtClean="0"/>
              <a:t>November 2015-</a:t>
            </a:r>
            <a:r>
              <a:rPr lang="en-US" sz="5600" dirty="0" smtClean="0">
                <a:solidFill>
                  <a:srgbClr val="FF0000"/>
                </a:solidFill>
              </a:rPr>
              <a:t>START of the PROGRAMME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 UNWE – IAEA July 2014</a:t>
            </a:r>
            <a:endParaRPr lang="bg-BG" dirty="0"/>
          </a:p>
        </p:txBody>
      </p:sp>
      <p:pic>
        <p:nvPicPr>
          <p:cNvPr id="3074" name="Picture 2" descr="D:\2Dokladi\2014 Vienna July 17 2014\9cd53_MAAE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51570"/>
            <a:ext cx="8352928" cy="3780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84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programme</a:t>
            </a:r>
            <a:r>
              <a:rPr lang="en-US" dirty="0" smtClean="0"/>
              <a:t> opening</a:t>
            </a:r>
            <a:endParaRPr lang="bg-BG" dirty="0"/>
          </a:p>
        </p:txBody>
      </p:sp>
      <p:pic>
        <p:nvPicPr>
          <p:cNvPr id="1026" name="Picture 2" descr="C:\Users\ddimitrov\Downloads\b6473_PR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3588"/>
            <a:ext cx="9144000" cy="39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78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Master </a:t>
            </a:r>
            <a:r>
              <a:rPr lang="en-US" dirty="0" err="1"/>
              <a:t>programme</a:t>
            </a:r>
            <a:r>
              <a:rPr lang="en-US" dirty="0"/>
              <a:t> on Nuclear Security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bg-BG" dirty="0" smtClean="0"/>
              <a:t> </a:t>
            </a:r>
            <a:r>
              <a:rPr lang="en-US" dirty="0" smtClean="0"/>
              <a:t>- </a:t>
            </a:r>
            <a:r>
              <a:rPr lang="en-US" sz="4400" dirty="0" smtClean="0"/>
              <a:t>International, in English</a:t>
            </a:r>
          </a:p>
          <a:p>
            <a:pPr>
              <a:buFontTx/>
              <a:buChar char="-"/>
            </a:pPr>
            <a:r>
              <a:rPr lang="en-US" sz="4400" dirty="0" smtClean="0"/>
              <a:t>In cooperation</a:t>
            </a:r>
          </a:p>
          <a:p>
            <a:pPr>
              <a:buFontTx/>
              <a:buChar char="-"/>
            </a:pPr>
            <a:r>
              <a:rPr lang="en-US" sz="4400" dirty="0" smtClean="0"/>
              <a:t> Fully based on IAEA NSS 12</a:t>
            </a:r>
          </a:p>
          <a:p>
            <a:pPr>
              <a:buFontTx/>
              <a:buChar char="-"/>
            </a:pPr>
            <a:r>
              <a:rPr lang="en-US" sz="4400" dirty="0" smtClean="0"/>
              <a:t>22 disciplines</a:t>
            </a:r>
          </a:p>
          <a:p>
            <a:pPr>
              <a:buFontTx/>
              <a:buChar char="-"/>
            </a:pPr>
            <a:r>
              <a:rPr lang="en-US" sz="4400" dirty="0" smtClean="0"/>
              <a:t>40 lecturers</a:t>
            </a:r>
          </a:p>
          <a:p>
            <a:pPr>
              <a:buFontTx/>
              <a:buChar char="-"/>
            </a:pPr>
            <a:r>
              <a:rPr lang="en-US" sz="4400" dirty="0" smtClean="0"/>
              <a:t>Among the few in the world </a:t>
            </a:r>
          </a:p>
          <a:p>
            <a:pPr>
              <a:buFontTx/>
              <a:buChar char="-"/>
            </a:pPr>
            <a:endParaRPr lang="en-US" sz="4400" dirty="0" smtClean="0"/>
          </a:p>
          <a:p>
            <a:pPr marL="0" indent="0">
              <a:buNone/>
            </a:pPr>
            <a:endParaRPr lang="bg-BG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Nuclear Security Master Program’s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sz="3600" dirty="0" smtClean="0"/>
              <a:t>www.unwe.bg/nuclear-security/en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365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:\1PRESENTATIONS\drugi\Indonesia PDC dec 2014\nuclear security screenshot UNWE-2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89648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715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in Facebook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https://www.facebook.com/nusecUNWE/?</a:t>
            </a:r>
            <a:r>
              <a:rPr lang="en-US" dirty="0" smtClean="0">
                <a:hlinkClick r:id="rId2"/>
              </a:rPr>
              <a:t>ref=aymt_homepage_panel</a:t>
            </a:r>
            <a:endParaRPr lang="en-US" dirty="0" smtClean="0"/>
          </a:p>
          <a:p>
            <a:endParaRPr lang="en-US" dirty="0"/>
          </a:p>
          <a:p>
            <a:pPr lvl="0"/>
            <a:r>
              <a:rPr lang="en-US" sz="4400" dirty="0">
                <a:solidFill>
                  <a:prstClr val="black"/>
                </a:solidFill>
              </a:rPr>
              <a:t>Google classroom (online materials and communication</a:t>
            </a:r>
            <a:r>
              <a:rPr lang="en-US" sz="4400" dirty="0" smtClean="0">
                <a:solidFill>
                  <a:prstClr val="black"/>
                </a:solidFill>
              </a:rPr>
              <a:t>)</a:t>
            </a:r>
            <a:endParaRPr lang="en-US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0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teaching consortium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University of National and World Economy- Sofia</a:t>
            </a:r>
          </a:p>
          <a:p>
            <a:r>
              <a:rPr lang="en-US" sz="4400" dirty="0" smtClean="0"/>
              <a:t>Sofia University </a:t>
            </a:r>
          </a:p>
          <a:p>
            <a:r>
              <a:rPr lang="en-US" sz="4400" dirty="0" smtClean="0"/>
              <a:t>Technical University – Sofia</a:t>
            </a:r>
          </a:p>
          <a:p>
            <a:r>
              <a:rPr lang="en-US" sz="4400" dirty="0" smtClean="0"/>
              <a:t>Bulgarian Academy of Sciences, incl.</a:t>
            </a:r>
          </a:p>
          <a:p>
            <a:pPr marL="0" indent="0">
              <a:buNone/>
            </a:pPr>
            <a:endParaRPr 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teaching consortium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Institute for Metal Science</a:t>
            </a:r>
          </a:p>
          <a:p>
            <a:r>
              <a:rPr lang="en-US" sz="3600" dirty="0"/>
              <a:t>Institute for Nuclear </a:t>
            </a:r>
            <a:r>
              <a:rPr lang="en-US" sz="3600" dirty="0" smtClean="0"/>
              <a:t>Research and </a:t>
            </a:r>
            <a:r>
              <a:rPr lang="en-US" sz="3600" dirty="0"/>
              <a:t>Nuclear </a:t>
            </a:r>
            <a:r>
              <a:rPr lang="en-US" sz="3600" dirty="0" smtClean="0"/>
              <a:t>Energy</a:t>
            </a:r>
          </a:p>
          <a:p>
            <a:r>
              <a:rPr lang="en-US" sz="3600" dirty="0" smtClean="0"/>
              <a:t>Bulgarian Nuclear Regulator</a:t>
            </a:r>
          </a:p>
          <a:p>
            <a:r>
              <a:rPr lang="en-US" sz="3600" dirty="0" smtClean="0"/>
              <a:t>Bulgarian Nuclear Power Plant ‘</a:t>
            </a:r>
            <a:r>
              <a:rPr lang="en-US" sz="3600" dirty="0" err="1" smtClean="0"/>
              <a:t>Kozloduy</a:t>
            </a:r>
            <a:r>
              <a:rPr lang="en-US" sz="3600" dirty="0" smtClean="0"/>
              <a:t>’</a:t>
            </a:r>
          </a:p>
          <a:p>
            <a:r>
              <a:rPr lang="en-US" sz="3600" dirty="0" smtClean="0"/>
              <a:t>Nuclear business and associations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University   www.unwe.bg</a:t>
            </a:r>
            <a:endParaRPr lang="bg-BG" dirty="0"/>
          </a:p>
        </p:txBody>
      </p:sp>
      <p:pic>
        <p:nvPicPr>
          <p:cNvPr id="1026" name="Picture 2" descr="D:\2Dokladi\2014 Vienna July 17 2014\unss Imag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05576"/>
            <a:ext cx="8136904" cy="3402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teaching consortium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MIIS at Monterey, California</a:t>
            </a:r>
          </a:p>
          <a:p>
            <a:r>
              <a:rPr lang="en-US" sz="3800" dirty="0"/>
              <a:t>King’s College London</a:t>
            </a:r>
          </a:p>
          <a:p>
            <a:r>
              <a:rPr lang="en-US" sz="3800" dirty="0"/>
              <a:t>Lecturers provided by IAEA (Greece, </a:t>
            </a:r>
            <a:r>
              <a:rPr lang="en-US" sz="3800" dirty="0" smtClean="0"/>
              <a:t>Romania, France, Belgium) </a:t>
            </a:r>
            <a:r>
              <a:rPr lang="en-US" sz="3800" dirty="0"/>
              <a:t>, practitioners, </a:t>
            </a:r>
            <a:r>
              <a:rPr lang="en-US" sz="3800" dirty="0" smtClean="0"/>
              <a:t>visits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26383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8"/>
            <a:ext cx="9036496" cy="781596"/>
          </a:xfrm>
        </p:spPr>
        <p:txBody>
          <a:bodyPr>
            <a:noAutofit/>
          </a:bodyPr>
          <a:lstStyle/>
          <a:p>
            <a:r>
              <a:rPr lang="en-US" sz="2800" dirty="0" smtClean="0"/>
              <a:t>Graduation of the first group </a:t>
            </a:r>
            <a:r>
              <a:rPr lang="sv-SE" sz="2800" dirty="0"/>
              <a:t>10 students </a:t>
            </a:r>
            <a:r>
              <a:rPr lang="sv-SE" sz="2800" dirty="0" smtClean="0"/>
              <a:t>from Lebanon</a:t>
            </a:r>
            <a:r>
              <a:rPr lang="sv-SE" sz="2800" dirty="0"/>
              <a:t>, Jordan, Nigeria, Burkina Faso, Zambia, Bulgaria June 2017 </a:t>
            </a:r>
            <a:endParaRPr lang="bg-B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bg-BG" dirty="0"/>
          </a:p>
        </p:txBody>
      </p:sp>
      <p:pic>
        <p:nvPicPr>
          <p:cNvPr id="1026" name="Picture 2" descr="I:\2Dokladi\2017\INSEN meeting July\DSC_03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13970"/>
            <a:ext cx="7812343" cy="392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1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050" name="Picture 2" descr="I:\2Dokladi\2017\INSEN meeting July\DSC_00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3498"/>
            <a:ext cx="8282157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36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122" name="Picture 2" descr="I:\2Dokladi\2017\INSEN meeting July\DSC_02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6"/>
            <a:ext cx="8964488" cy="46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68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IAEA and INSEN assistance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5400" dirty="0" smtClean="0"/>
              <a:t>Lecturers</a:t>
            </a:r>
          </a:p>
          <a:p>
            <a:r>
              <a:rPr lang="en-US" sz="5400" dirty="0" smtClean="0"/>
              <a:t>Training</a:t>
            </a:r>
          </a:p>
          <a:p>
            <a:r>
              <a:rPr lang="en-US" sz="5400" dirty="0" smtClean="0"/>
              <a:t>Teaching materials</a:t>
            </a:r>
          </a:p>
          <a:p>
            <a:r>
              <a:rPr lang="en-US" sz="5400" dirty="0" smtClean="0"/>
              <a:t>Fellowships</a:t>
            </a:r>
            <a:endParaRPr lang="bg-BG" sz="5400" dirty="0"/>
          </a:p>
        </p:txBody>
      </p:sp>
    </p:spTree>
    <p:extLst>
      <p:ext uri="{BB962C8B-B14F-4D97-AF65-F5344CB8AC3E}">
        <p14:creationId xmlns:p14="http://schemas.microsoft.com/office/powerpoint/2010/main" val="353151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400" dirty="0" smtClean="0"/>
              <a:t>UNWE – system integrator</a:t>
            </a:r>
          </a:p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r>
              <a:rPr lang="en-US" sz="5400" dirty="0" smtClean="0"/>
              <a:t>			Bulgaria </a:t>
            </a:r>
          </a:p>
          <a:p>
            <a:pPr marL="0" indent="0">
              <a:buNone/>
            </a:pPr>
            <a:r>
              <a:rPr lang="en-US" sz="5400" dirty="0"/>
              <a:t>	</a:t>
            </a:r>
            <a:r>
              <a:rPr lang="en-US" sz="5400" dirty="0" smtClean="0"/>
              <a:t>– cost-efficient place</a:t>
            </a:r>
            <a:endParaRPr lang="bg-BG" sz="5400" dirty="0"/>
          </a:p>
        </p:txBody>
      </p:sp>
    </p:spTree>
    <p:extLst>
      <p:ext uri="{BB962C8B-B14F-4D97-AF65-F5344CB8AC3E}">
        <p14:creationId xmlns:p14="http://schemas.microsoft.com/office/powerpoint/2010/main" val="5451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96536" cy="15456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Visits </a:t>
            </a:r>
            <a:r>
              <a:rPr lang="en-US" dirty="0"/>
              <a:t>to NPP </a:t>
            </a:r>
            <a:r>
              <a:rPr lang="en-US" dirty="0" err="1"/>
              <a:t>Kozloduy</a:t>
            </a:r>
            <a:r>
              <a:rPr lang="en-US" dirty="0"/>
              <a:t>, </a:t>
            </a:r>
            <a:r>
              <a:rPr lang="en-US" dirty="0" smtClean="0"/>
              <a:t>Airports, Border checkpoints, waste disposal facilities, part </a:t>
            </a:r>
            <a:r>
              <a:rPr lang="en-US" dirty="0"/>
              <a:t>of our Master </a:t>
            </a:r>
            <a:r>
              <a:rPr lang="en-US" dirty="0" err="1"/>
              <a:t>programme</a:t>
            </a:r>
            <a:r>
              <a:rPr lang="en-US" dirty="0"/>
              <a:t> in Nuclear </a:t>
            </a:r>
            <a:r>
              <a:rPr lang="en-US" dirty="0" smtClean="0"/>
              <a:t>Security</a:t>
            </a:r>
            <a:endParaRPr lang="bg-BG" dirty="0"/>
          </a:p>
        </p:txBody>
      </p:sp>
      <p:pic>
        <p:nvPicPr>
          <p:cNvPr id="10242" name="Picture 2" descr="I:\SNIMKI_Videos_Interviews\Conferences and Events\2017\MVR Pazardjik\20170504_1443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354" y="1724387"/>
            <a:ext cx="5787974" cy="336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11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616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Second group – New Admission </a:t>
            </a:r>
            <a:r>
              <a:rPr lang="en-US" dirty="0"/>
              <a:t>Cycle of the Master's </a:t>
            </a:r>
            <a:r>
              <a:rPr lang="en-US" dirty="0" err="1"/>
              <a:t>programme</a:t>
            </a:r>
            <a:r>
              <a:rPr lang="en-US" dirty="0"/>
              <a:t> in Nuclear </a:t>
            </a:r>
            <a:r>
              <a:rPr lang="en-US" dirty="0" smtClean="0"/>
              <a:t>Security 2016-2018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25099"/>
            <a:ext cx="8229600" cy="3618401"/>
          </a:xfrm>
        </p:spPr>
        <p:txBody>
          <a:bodyPr>
            <a:normAutofit fontScale="85000" lnSpcReduction="10000"/>
          </a:bodyPr>
          <a:lstStyle/>
          <a:p>
            <a:endParaRPr lang="en-US" sz="4800" dirty="0" smtClean="0"/>
          </a:p>
          <a:p>
            <a:r>
              <a:rPr lang="en-US" sz="4800" dirty="0" smtClean="0"/>
              <a:t>17 foreign applicants, </a:t>
            </a:r>
          </a:p>
          <a:p>
            <a:r>
              <a:rPr lang="en-US" sz="4800" dirty="0" smtClean="0"/>
              <a:t>6 </a:t>
            </a:r>
            <a:r>
              <a:rPr lang="en-US" sz="4800" dirty="0" err="1" smtClean="0"/>
              <a:t>succesfully</a:t>
            </a:r>
            <a:r>
              <a:rPr lang="en-US" sz="4800" dirty="0" smtClean="0"/>
              <a:t> supported by IAEA,</a:t>
            </a:r>
          </a:p>
          <a:p>
            <a:r>
              <a:rPr lang="en-US" sz="4800" dirty="0" smtClean="0"/>
              <a:t>From Sudan, Burkina Faso, DR Congo, Jordan, Mauritania, Uganda</a:t>
            </a:r>
          </a:p>
        </p:txBody>
      </p:sp>
    </p:spTree>
    <p:extLst>
      <p:ext uri="{BB962C8B-B14F-4D97-AF65-F5344CB8AC3E}">
        <p14:creationId xmlns:p14="http://schemas.microsoft.com/office/powerpoint/2010/main" val="70778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group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from RSA, Iran, Yemen, Jordan, Bulgaria</a:t>
            </a:r>
          </a:p>
          <a:p>
            <a:r>
              <a:rPr lang="en-US" dirty="0" smtClean="0"/>
              <a:t>Also current Master </a:t>
            </a:r>
            <a:r>
              <a:rPr lang="en-US" dirty="0" err="1"/>
              <a:t>P</a:t>
            </a:r>
            <a:r>
              <a:rPr lang="en-US" dirty="0" err="1" smtClean="0"/>
              <a:t>rogramme</a:t>
            </a:r>
            <a:r>
              <a:rPr lang="en-US" dirty="0" smtClean="0"/>
              <a:t> was mentioned several times </a:t>
            </a:r>
            <a:r>
              <a:rPr lang="en-US" dirty="0"/>
              <a:t>in </a:t>
            </a:r>
            <a:r>
              <a:rPr lang="en-US" dirty="0" smtClean="0"/>
              <a:t>Nuclear </a:t>
            </a:r>
            <a:r>
              <a:rPr lang="en-US" dirty="0"/>
              <a:t>Security </a:t>
            </a:r>
            <a:r>
              <a:rPr lang="en-US" dirty="0" smtClean="0"/>
              <a:t>Reports by </a:t>
            </a:r>
            <a:r>
              <a:rPr lang="en-US" dirty="0"/>
              <a:t>the Director General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4920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admission 2018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– June 15, 2018</a:t>
            </a:r>
          </a:p>
          <a:p>
            <a:r>
              <a:rPr lang="en-US" dirty="0" smtClean="0"/>
              <a:t>Follow us: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www.unwe.bg/nuclear-security/en</a:t>
            </a:r>
            <a:endParaRPr lang="en-US" dirty="0" smtClean="0"/>
          </a:p>
          <a:p>
            <a:r>
              <a:rPr lang="en-US" smtClean="0">
                <a:hlinkClick r:id="rId3"/>
              </a:rPr>
              <a:t>nusec@unwe.bg</a:t>
            </a:r>
            <a:endParaRPr lang="en-US" smtClean="0"/>
          </a:p>
          <a:p>
            <a:endParaRPr lang="en-US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8668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UNWE – est. 1920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7595"/>
            <a:ext cx="8229600" cy="3427028"/>
          </a:xfrm>
        </p:spPr>
        <p:txBody>
          <a:bodyPr/>
          <a:lstStyle/>
          <a:p>
            <a:r>
              <a:rPr lang="en-US" dirty="0" smtClean="0"/>
              <a:t>20 000 students</a:t>
            </a:r>
          </a:p>
          <a:p>
            <a:r>
              <a:rPr lang="en-US" dirty="0" smtClean="0"/>
              <a:t>8 Faculties </a:t>
            </a:r>
          </a:p>
          <a:p>
            <a:r>
              <a:rPr lang="en-US" dirty="0" smtClean="0"/>
              <a:t>500 full time teaching staff</a:t>
            </a:r>
          </a:p>
          <a:p>
            <a:r>
              <a:rPr lang="en-US" dirty="0" smtClean="0"/>
              <a:t>1000 part time teaching staff</a:t>
            </a:r>
          </a:p>
          <a:p>
            <a:r>
              <a:rPr lang="en-US" dirty="0" smtClean="0"/>
              <a:t>Economics, Sociology, Political science, Law, Journalism, Management and administration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44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graduation ceremony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4th of July 2018</a:t>
            </a:r>
            <a:endParaRPr lang="bg-BG" sz="4800" dirty="0"/>
          </a:p>
        </p:txBody>
      </p:sp>
    </p:spTree>
    <p:extLst>
      <p:ext uri="{BB962C8B-B14F-4D97-AF65-F5344CB8AC3E}">
        <p14:creationId xmlns:p14="http://schemas.microsoft.com/office/powerpoint/2010/main" val="191022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6" name="Picture 2" descr="C:\Users\DDimitrov\Downloads\Untitled 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09"/>
            <a:ext cx="7416824" cy="497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68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400" dirty="0" smtClean="0"/>
              <a:t>Nuclear Security is a Public Good</a:t>
            </a:r>
          </a:p>
          <a:p>
            <a:r>
              <a:rPr lang="en-US" sz="5400" dirty="0" smtClean="0"/>
              <a:t>Nuclear Security is an International Public Good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5352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Unique </a:t>
            </a:r>
            <a:r>
              <a:rPr lang="en-US" dirty="0"/>
              <a:t>educational model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400" dirty="0" smtClean="0"/>
              <a:t>Based </a:t>
            </a:r>
            <a:r>
              <a:rPr lang="en-US" sz="4400" dirty="0"/>
              <a:t>on interaction </a:t>
            </a:r>
            <a:r>
              <a:rPr lang="en-US" sz="4400" dirty="0" smtClean="0"/>
              <a:t>between:</a:t>
            </a:r>
          </a:p>
          <a:p>
            <a:r>
              <a:rPr lang="en-US" dirty="0" smtClean="0"/>
              <a:t>international </a:t>
            </a:r>
            <a:r>
              <a:rPr lang="en-US" dirty="0"/>
              <a:t>organization (IAEA</a:t>
            </a:r>
            <a:r>
              <a:rPr lang="en-US" dirty="0" smtClean="0"/>
              <a:t>); </a:t>
            </a:r>
          </a:p>
          <a:p>
            <a:r>
              <a:rPr lang="en-US" dirty="0" smtClean="0"/>
              <a:t>teaching </a:t>
            </a:r>
            <a:r>
              <a:rPr lang="en-US" dirty="0"/>
              <a:t>consortium (almost 10 Universities and institutes</a:t>
            </a:r>
            <a:r>
              <a:rPr lang="en-US" dirty="0" smtClean="0"/>
              <a:t>);</a:t>
            </a:r>
          </a:p>
          <a:p>
            <a:r>
              <a:rPr lang="en-US" dirty="0" smtClean="0"/>
              <a:t>government </a:t>
            </a:r>
            <a:r>
              <a:rPr lang="en-US" dirty="0"/>
              <a:t>institutions and </a:t>
            </a:r>
            <a:r>
              <a:rPr lang="en-US" dirty="0" smtClean="0"/>
              <a:t>business;</a:t>
            </a:r>
          </a:p>
          <a:p>
            <a:r>
              <a:rPr lang="en-US" dirty="0" smtClean="0"/>
              <a:t>national </a:t>
            </a:r>
            <a:r>
              <a:rPr lang="en-US" dirty="0"/>
              <a:t>governments (for their nominations and career development</a:t>
            </a:r>
            <a:r>
              <a:rPr lang="en-US" dirty="0" smtClean="0"/>
              <a:t>).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269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Success factors of the </a:t>
            </a:r>
            <a:r>
              <a:rPr lang="en-US" dirty="0" err="1"/>
              <a:t>P</a:t>
            </a:r>
            <a:r>
              <a:rPr lang="en-US" dirty="0" err="1" smtClean="0"/>
              <a:t>rogramme</a:t>
            </a:r>
            <a:r>
              <a:rPr lang="en-US" dirty="0" smtClean="0"/>
              <a:t>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well-structured curriculum </a:t>
            </a:r>
            <a:endParaRPr lang="en-US" sz="3600" dirty="0" smtClean="0"/>
          </a:p>
          <a:p>
            <a:r>
              <a:rPr lang="en-US" sz="3600" dirty="0"/>
              <a:t>the role of IAEA and INSEN as very important facilitating platform for education </a:t>
            </a:r>
            <a:endParaRPr lang="en-US" sz="3600" dirty="0" smtClean="0"/>
          </a:p>
          <a:p>
            <a:r>
              <a:rPr lang="en-US" sz="3600" dirty="0"/>
              <a:t>legitimacy of the </a:t>
            </a:r>
            <a:r>
              <a:rPr lang="en-US" sz="3600" dirty="0" err="1"/>
              <a:t>P</a:t>
            </a:r>
            <a:r>
              <a:rPr lang="en-US" sz="3600" dirty="0" err="1" smtClean="0"/>
              <a:t>rogramme</a:t>
            </a:r>
            <a:r>
              <a:rPr lang="en-US" sz="3600" dirty="0" smtClean="0"/>
              <a:t> </a:t>
            </a:r>
            <a:r>
              <a:rPr lang="en-US" sz="3600" dirty="0"/>
              <a:t>provided mainly by IAEA and involvement of national governments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306557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and perspectives -1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Forthcoming </a:t>
            </a:r>
            <a:r>
              <a:rPr lang="en-US" dirty="0"/>
              <a:t>revision of NSS </a:t>
            </a:r>
            <a:r>
              <a:rPr lang="en-US" dirty="0" smtClean="0"/>
              <a:t>12</a:t>
            </a:r>
          </a:p>
          <a:p>
            <a:r>
              <a:rPr lang="en-US" dirty="0" smtClean="0"/>
              <a:t>From 4 semesters to 3 semesters</a:t>
            </a:r>
          </a:p>
          <a:p>
            <a:r>
              <a:rPr lang="en-US" dirty="0"/>
              <a:t>The existing unique educational model should be preserved </a:t>
            </a:r>
            <a:endParaRPr lang="en-US" dirty="0" smtClean="0"/>
          </a:p>
          <a:p>
            <a:r>
              <a:rPr lang="en-US" dirty="0" smtClean="0"/>
              <a:t>Inclusion of new stakeholders – EU for example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0815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and perspectives -1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758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Smart </a:t>
            </a:r>
            <a:r>
              <a:rPr lang="en-US" dirty="0"/>
              <a:t>approach to the </a:t>
            </a:r>
            <a:r>
              <a:rPr lang="en-US" dirty="0" err="1"/>
              <a:t>P</a:t>
            </a:r>
            <a:r>
              <a:rPr lang="en-US" dirty="0" err="1" smtClean="0"/>
              <a:t>rogramme</a:t>
            </a:r>
            <a:r>
              <a:rPr lang="en-US" dirty="0" smtClean="0"/>
              <a:t> </a:t>
            </a:r>
          </a:p>
          <a:p>
            <a:r>
              <a:rPr lang="en-US" dirty="0" smtClean="0"/>
              <a:t>Implementation </a:t>
            </a:r>
            <a:r>
              <a:rPr lang="en-US" dirty="0"/>
              <a:t>of project </a:t>
            </a:r>
            <a:r>
              <a:rPr lang="en-US" dirty="0" smtClean="0"/>
              <a:t>management</a:t>
            </a:r>
          </a:p>
          <a:p>
            <a:r>
              <a:rPr lang="en-US" dirty="0"/>
              <a:t>INSEN </a:t>
            </a:r>
            <a:r>
              <a:rPr lang="en-US" dirty="0" smtClean="0"/>
              <a:t>efforts </a:t>
            </a:r>
            <a:r>
              <a:rPr lang="en-US" dirty="0"/>
              <a:t>in developing Teaching Materials, Learning Techniques, Case Studies, On-line </a:t>
            </a:r>
            <a:r>
              <a:rPr lang="en-US" dirty="0" smtClean="0"/>
              <a:t>materials</a:t>
            </a:r>
          </a:p>
          <a:p>
            <a:r>
              <a:rPr lang="en-US" dirty="0"/>
              <a:t>Training of Trainers (young lecturers) and Internships for students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070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Implication for the business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Business contacts</a:t>
            </a:r>
          </a:p>
          <a:p>
            <a:r>
              <a:rPr lang="en-US" dirty="0" smtClean="0"/>
              <a:t>Involvement of practitioners</a:t>
            </a:r>
          </a:p>
          <a:p>
            <a:r>
              <a:rPr lang="en-US" dirty="0" smtClean="0"/>
              <a:t>Selection of candidates</a:t>
            </a:r>
          </a:p>
          <a:p>
            <a:r>
              <a:rPr lang="en-US" dirty="0" smtClean="0"/>
              <a:t>Demonstration of equipment, capacity, knowledge</a:t>
            </a:r>
          </a:p>
          <a:p>
            <a:r>
              <a:rPr lang="en-US" dirty="0" smtClean="0"/>
              <a:t>Support for Bulgarian students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5466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sz="5400" dirty="0" smtClean="0"/>
          </a:p>
          <a:p>
            <a:pPr algn="r">
              <a:buNone/>
            </a:pPr>
            <a:r>
              <a:rPr lang="en-US" sz="5400" dirty="0" smtClean="0"/>
              <a:t>Thank you for your attention!     </a:t>
            </a:r>
          </a:p>
          <a:p>
            <a:pPr algn="ctr">
              <a:buNone/>
            </a:pPr>
            <a:r>
              <a:rPr lang="en-US" sz="5400" dirty="0" smtClean="0">
                <a:hlinkClick r:id="rId3"/>
              </a:rPr>
              <a:t>dimdim@unwe.bg</a:t>
            </a:r>
            <a:endParaRPr lang="en-US" sz="5400" dirty="0" smtClean="0"/>
          </a:p>
          <a:p>
            <a:pPr algn="ctr">
              <a:buNone/>
            </a:pPr>
            <a:r>
              <a:rPr lang="en-US" sz="5400" dirty="0" smtClean="0">
                <a:hlinkClick r:id="rId4"/>
              </a:rPr>
              <a:t>ddimitrov@e-dnrs.org</a:t>
            </a:r>
            <a:endParaRPr lang="en-US" sz="5400" dirty="0" smtClean="0"/>
          </a:p>
          <a:p>
            <a:pPr algn="ctr">
              <a:buNone/>
            </a:pPr>
            <a:endParaRPr lang="bg-BG" sz="5400" dirty="0"/>
          </a:p>
        </p:txBody>
      </p:sp>
      <p:pic>
        <p:nvPicPr>
          <p:cNvPr id="4101" name="Picture 5" descr="D:\dimitrov 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95486"/>
            <a:ext cx="2160240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en-US" dirty="0" smtClean="0"/>
              <a:t>The department (est.1990)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www.e-dnrs.org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5576"/>
            <a:ext cx="9144000" cy="3996444"/>
          </a:xfrm>
        </p:spPr>
        <p:txBody>
          <a:bodyPr>
            <a:noAutofit/>
          </a:bodyPr>
          <a:lstStyle/>
          <a:p>
            <a:r>
              <a:rPr lang="en-US" sz="3600" dirty="0" smtClean="0"/>
              <a:t>10 full time teaching staff</a:t>
            </a:r>
          </a:p>
          <a:p>
            <a:r>
              <a:rPr lang="en-US" sz="3600" dirty="0" smtClean="0"/>
              <a:t>30 part time</a:t>
            </a:r>
          </a:p>
          <a:p>
            <a:r>
              <a:rPr lang="en-US" sz="3600" dirty="0" smtClean="0"/>
              <a:t>60 Bachelor students per year</a:t>
            </a:r>
          </a:p>
          <a:p>
            <a:r>
              <a:rPr lang="en-US" sz="3600" dirty="0" smtClean="0"/>
              <a:t>100 Master students per year</a:t>
            </a:r>
          </a:p>
          <a:p>
            <a:r>
              <a:rPr lang="en-US" sz="3600" dirty="0" smtClean="0"/>
              <a:t>18 PhD students currently</a:t>
            </a:r>
          </a:p>
          <a:p>
            <a:r>
              <a:rPr lang="en-US" sz="3600" dirty="0" smtClean="0"/>
              <a:t>Specialty ‘Security and Defense Economics’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1796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department </a:t>
            </a:r>
            <a:r>
              <a:rPr lang="en-US" dirty="0" smtClean="0">
                <a:hlinkClick r:id="rId2"/>
              </a:rPr>
              <a:t>www.e-dnrs.org</a:t>
            </a:r>
            <a:endParaRPr lang="en-US" dirty="0"/>
          </a:p>
        </p:txBody>
      </p:sp>
      <p:pic>
        <p:nvPicPr>
          <p:cNvPr id="12290" name="Picture 2" descr="D:\1PRESENTATIONS\drugi\Monterey presentation 2015 unwe\DSC_0055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21600"/>
            <a:ext cx="2950464" cy="1481328"/>
          </a:xfrm>
          <a:prstGeom prst="rect">
            <a:avLst/>
          </a:prstGeom>
          <a:noFill/>
        </p:spPr>
      </p:pic>
      <p:pic>
        <p:nvPicPr>
          <p:cNvPr id="12291" name="Picture 3" descr="D:\1PRESENTATIONS\drugi\Monterey presentation 2015 unwe\50_1-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2026" y="897564"/>
            <a:ext cx="4371975" cy="1785938"/>
          </a:xfrm>
          <a:prstGeom prst="rect">
            <a:avLst/>
          </a:prstGeom>
          <a:noFill/>
        </p:spPr>
      </p:pic>
      <p:pic>
        <p:nvPicPr>
          <p:cNvPr id="12292" name="Picture 4" descr="D:\1PRESENTATIONS\drugi\Monterey presentation 2015 unwe\91-1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49792"/>
            <a:ext cx="4400550" cy="1977684"/>
          </a:xfrm>
          <a:prstGeom prst="rect">
            <a:avLst/>
          </a:prstGeom>
          <a:noFill/>
        </p:spPr>
      </p:pic>
      <p:pic>
        <p:nvPicPr>
          <p:cNvPr id="12293" name="Picture 5" descr="D:\1PRESENTATIONS\drugi\Monterey presentation 2015 unwe\50dcb_MAAE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5528" y="3017875"/>
            <a:ext cx="4248472" cy="2125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240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workforce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nuclear industry is </a:t>
            </a:r>
            <a:r>
              <a:rPr lang="en-US" dirty="0" smtClean="0"/>
              <a:t>characterized </a:t>
            </a:r>
            <a:r>
              <a:rPr lang="en-US" dirty="0"/>
              <a:t>by a requirement for high overall skill levels and a high degree of safety.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911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</a:t>
            </a:r>
            <a:r>
              <a:rPr lang="en-US" dirty="0" smtClean="0"/>
              <a:t>expansion (?)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Climate changes</a:t>
            </a:r>
          </a:p>
          <a:p>
            <a:r>
              <a:rPr lang="en-US" dirty="0" smtClean="0"/>
              <a:t>CO2 emissions</a:t>
            </a:r>
          </a:p>
          <a:p>
            <a:r>
              <a:rPr lang="en-US" dirty="0" smtClean="0"/>
              <a:t>Decarbonized economy</a:t>
            </a:r>
          </a:p>
          <a:p>
            <a:r>
              <a:rPr lang="en-US" dirty="0" smtClean="0"/>
              <a:t>Electric cars</a:t>
            </a:r>
          </a:p>
          <a:p>
            <a:r>
              <a:rPr lang="en-US" dirty="0" smtClean="0"/>
              <a:t>Growing demand for energy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0729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for concern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2021 the UK’s nuclear industry will require a workforce of over 100,000 according to the </a:t>
            </a:r>
            <a:r>
              <a:rPr lang="en-US" dirty="0" smtClean="0"/>
              <a:t>annual </a:t>
            </a:r>
            <a:r>
              <a:rPr lang="en-US" dirty="0"/>
              <a:t>2017 Nuclear Workforce </a:t>
            </a:r>
            <a:r>
              <a:rPr lang="en-US" dirty="0" smtClean="0"/>
              <a:t>Assessment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Nuclear Skills Strategy Group’s (NSSG)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1807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1034</Words>
  <Application>Microsoft Office PowerPoint</Application>
  <PresentationFormat>On-screen Show (16:9)</PresentationFormat>
  <Paragraphs>185</Paragraphs>
  <Slides>48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тема</vt:lpstr>
      <vt:lpstr>EDUCATION, MANPOWER AND NATIONAL SECURITY</vt:lpstr>
      <vt:lpstr>Prof. Dr. Dimitar Dimitrov</vt:lpstr>
      <vt:lpstr>My University   www.unwe.bg</vt:lpstr>
      <vt:lpstr>UNWE – est. 1920</vt:lpstr>
      <vt:lpstr>The department (est.1990)  www.e-dnrs.org</vt:lpstr>
      <vt:lpstr>The department www.e-dnrs.org</vt:lpstr>
      <vt:lpstr>Nuclear workforce</vt:lpstr>
      <vt:lpstr>Nuclear expansion (?)</vt:lpstr>
      <vt:lpstr>Issues for concern</vt:lpstr>
      <vt:lpstr>PowerPoint Presentation</vt:lpstr>
      <vt:lpstr>Issues for concern</vt:lpstr>
      <vt:lpstr>Categorization of the competencies necessary to run a nuclear power plant </vt:lpstr>
      <vt:lpstr>Nuclear professionals </vt:lpstr>
      <vt:lpstr>Education and training – long process</vt:lpstr>
      <vt:lpstr>PowerPoint Presentation</vt:lpstr>
      <vt:lpstr>Complex system</vt:lpstr>
      <vt:lpstr>Need of Nuclear security education</vt:lpstr>
      <vt:lpstr>IAEA efforts in NS education</vt:lpstr>
      <vt:lpstr>Master in Nuclear Security</vt:lpstr>
      <vt:lpstr>Pilot project Master in NS</vt:lpstr>
      <vt:lpstr>Bulgarian timeline in Nuclear Security</vt:lpstr>
      <vt:lpstr>Agreement UNWE – IAEA July 2014</vt:lpstr>
      <vt:lpstr>Master programme opening</vt:lpstr>
      <vt:lpstr>Master programme on Nuclear Security </vt:lpstr>
      <vt:lpstr>Nuclear Security Master Program’s website</vt:lpstr>
      <vt:lpstr>PowerPoint Presentation</vt:lpstr>
      <vt:lpstr>We are in Facebook</vt:lpstr>
      <vt:lpstr>Our teaching consortium - 1</vt:lpstr>
      <vt:lpstr>Our teaching consortium - 2</vt:lpstr>
      <vt:lpstr>Our teaching consortium - 3</vt:lpstr>
      <vt:lpstr>Graduation of the first group 10 students from Lebanon, Jordan, Nigeria, Burkina Faso, Zambia, Bulgaria June 2017 </vt:lpstr>
      <vt:lpstr>PowerPoint Presentation</vt:lpstr>
      <vt:lpstr>PowerPoint Presentation</vt:lpstr>
      <vt:lpstr>IAEA and INSEN assistance</vt:lpstr>
      <vt:lpstr>PowerPoint Presentation</vt:lpstr>
      <vt:lpstr>Visits to NPP Kozloduy, Airports, Border checkpoints, waste disposal facilities, part of our Master programme in Nuclear Security</vt:lpstr>
      <vt:lpstr>Second group – New Admission Cycle of the Master's programme in Nuclear Security 2016-2018</vt:lpstr>
      <vt:lpstr>Third group</vt:lpstr>
      <vt:lpstr>New admission 2018</vt:lpstr>
      <vt:lpstr>New graduation ceremony</vt:lpstr>
      <vt:lpstr>PowerPoint Presentation</vt:lpstr>
      <vt:lpstr>Problems</vt:lpstr>
      <vt:lpstr> Unique educational model</vt:lpstr>
      <vt:lpstr>Success factors of the Programme </vt:lpstr>
      <vt:lpstr>Problems and perspectives -1 </vt:lpstr>
      <vt:lpstr>Problems and perspectives -1 </vt:lpstr>
      <vt:lpstr>Implication for the business</vt:lpstr>
      <vt:lpstr>PowerPoint Presentation</vt:lpstr>
    </vt:vector>
  </TitlesOfParts>
  <Company>DNRS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5024WorkStation</dc:creator>
  <cp:lastModifiedBy>Laptop01D</cp:lastModifiedBy>
  <cp:revision>111</cp:revision>
  <dcterms:created xsi:type="dcterms:W3CDTF">2013-09-16T12:34:53Z</dcterms:created>
  <dcterms:modified xsi:type="dcterms:W3CDTF">2018-06-10T06:54:55Z</dcterms:modified>
</cp:coreProperties>
</file>