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60" r:id="rId1"/>
  </p:sldMasterIdLst>
  <p:sldIdLst>
    <p:sldId id="256" r:id="rId2"/>
    <p:sldId id="376" r:id="rId3"/>
    <p:sldId id="371" r:id="rId4"/>
    <p:sldId id="367" r:id="rId5"/>
    <p:sldId id="369" r:id="rId6"/>
    <p:sldId id="375" r:id="rId7"/>
    <p:sldId id="370" r:id="rId8"/>
    <p:sldId id="372" r:id="rId9"/>
    <p:sldId id="373" r:id="rId10"/>
    <p:sldId id="374" r:id="rId11"/>
    <p:sldId id="362" r:id="rId12"/>
    <p:sldId id="366" r:id="rId13"/>
    <p:sldId id="368" r:id="rId14"/>
    <p:sldId id="360" r:id="rId15"/>
    <p:sldId id="355" r:id="rId16"/>
    <p:sldId id="363" r:id="rId17"/>
    <p:sldId id="361" r:id="rId18"/>
    <p:sldId id="364" r:id="rId19"/>
    <p:sldId id="356" r:id="rId20"/>
    <p:sldId id="33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564" y="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4654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1676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529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33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2282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405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624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990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2105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7186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0707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E18C-D871-4B02-A85A-2993AFDAFD49}" type="datetimeFigureOut">
              <a:rPr lang="bg-BG" smtClean="0"/>
              <a:pPr/>
              <a:t>1.5.2019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55F6-8D3B-45E3-BD6A-2F9C42075DF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633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395270"/>
            <a:chOff x="0" y="6196013"/>
            <a:chExt cx="9144000" cy="5395270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6013"/>
              <a:ext cx="9144000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23099" y="11345062"/>
              <a:ext cx="3524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00" dirty="0" smtClean="0">
                  <a:solidFill>
                    <a:srgbClr val="0070C0"/>
                  </a:solidFill>
                </a:rPr>
                <a:t>ДЪРЖАВНО ПРЕДПРИЯТИЕ  РАДИОАКТИВНИ ОТПАДЪЦИ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97864" y="2366669"/>
            <a:ext cx="67482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rgbClr val="0070C0"/>
                </a:solidFill>
              </a:rPr>
              <a:t>ВЪВЕЖДАНЕ В ЕКСПЛОАТАЦИЯ НА 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rgbClr val="0070C0"/>
                </a:solidFill>
              </a:rPr>
              <a:t>СЪОРЪЖЕНИЕ ЗА ПЛАЗМЕНО ИЗГАРЯНЕ В 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sz="2400" b="1" dirty="0" smtClean="0">
                <a:solidFill>
                  <a:srgbClr val="0070C0"/>
                </a:solidFill>
              </a:rPr>
              <a:t>ДП </a:t>
            </a:r>
            <a:r>
              <a:rPr lang="en-US" sz="2400" b="1" dirty="0" smtClean="0">
                <a:solidFill>
                  <a:srgbClr val="0070C0"/>
                </a:solidFill>
              </a:rPr>
              <a:t>“</a:t>
            </a:r>
            <a:r>
              <a:rPr lang="bg-BG" sz="2400" b="1" dirty="0" smtClean="0">
                <a:solidFill>
                  <a:srgbClr val="0070C0"/>
                </a:solidFill>
              </a:rPr>
              <a:t>РАО</a:t>
            </a:r>
            <a:r>
              <a:rPr lang="en-US" sz="2400" b="1" dirty="0" smtClean="0">
                <a:solidFill>
                  <a:srgbClr val="0070C0"/>
                </a:solidFill>
              </a:rPr>
              <a:t>”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sz="2000" b="1" dirty="0" smtClean="0">
                <a:solidFill>
                  <a:srgbClr val="0070C0"/>
                </a:solidFill>
              </a:rPr>
              <a:t>Георги Разложки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endParaRPr lang="bg-BG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618" y="5548091"/>
            <a:ext cx="4164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0070C0"/>
                </a:solidFill>
              </a:rPr>
              <a:t>8</a:t>
            </a:r>
            <a:r>
              <a:rPr lang="bg-BG" baseline="30000" dirty="0" smtClean="0">
                <a:solidFill>
                  <a:srgbClr val="0070C0"/>
                </a:solidFill>
              </a:rPr>
              <a:t>ма</a:t>
            </a:r>
            <a:r>
              <a:rPr lang="bg-BG" dirty="0" smtClean="0">
                <a:solidFill>
                  <a:srgbClr val="0070C0"/>
                </a:solidFill>
              </a:rPr>
              <a:t> Регионална Енергийна Конференция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bg-BG" dirty="0" smtClean="0">
                <a:solidFill>
                  <a:srgbClr val="0070C0"/>
                </a:solidFill>
              </a:rPr>
              <a:t>17 май</a:t>
            </a:r>
            <a:r>
              <a:rPr lang="en-US" dirty="0" smtClean="0">
                <a:solidFill>
                  <a:srgbClr val="0070C0"/>
                </a:solidFill>
              </a:rPr>
              <a:t> 2019</a:t>
            </a:r>
            <a:endParaRPr lang="bg-BG" dirty="0" smtClean="0">
              <a:solidFill>
                <a:srgbClr val="0070C0"/>
              </a:solidFill>
            </a:endParaRPr>
          </a:p>
          <a:p>
            <a:pPr algn="ctr"/>
            <a:r>
              <a:rPr lang="bg-BG" dirty="0" smtClean="0">
                <a:solidFill>
                  <a:srgbClr val="0070C0"/>
                </a:solidFill>
              </a:rPr>
              <a:t>София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446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52" y="834502"/>
            <a:ext cx="879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Критерии за приемливост на РАО от ДП „РАО“</a:t>
            </a:r>
            <a:endParaRPr lang="bg-BG" sz="2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114" y="2201661"/>
            <a:ext cx="8797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Критериите за приемливост на категориите РАО, които се приемат за преработка и кондициониране се дефинират в съответствие със законодателството на Р.България и вътрешните документи на ДП „РАО“</a:t>
            </a:r>
          </a:p>
          <a:p>
            <a:r>
              <a:rPr lang="ru-RU" dirty="0">
                <a:solidFill>
                  <a:srgbClr val="0070C0"/>
                </a:solidFill>
              </a:rPr>
              <a:t>Критериите за приемливост на ДП „РАО“ се формират на базата на технически, механични, химични, физически, радиологични, биологични и специфични организационни ограничения свързани с проекта и технологиите за преработка и кондициониране, като включват:</a:t>
            </a:r>
          </a:p>
          <a:p>
            <a:r>
              <a:rPr lang="ru-RU" dirty="0">
                <a:solidFill>
                  <a:srgbClr val="0070C0"/>
                </a:solidFill>
              </a:rPr>
              <a:t>Категории и подкатегории РАО;</a:t>
            </a:r>
          </a:p>
          <a:p>
            <a:r>
              <a:rPr lang="ru-RU" dirty="0">
                <a:solidFill>
                  <a:srgbClr val="0070C0"/>
                </a:solidFill>
              </a:rPr>
              <a:t>Физическо състояние и произход на РАО; </a:t>
            </a:r>
          </a:p>
          <a:p>
            <a:r>
              <a:rPr lang="ru-RU" dirty="0">
                <a:solidFill>
                  <a:srgbClr val="0070C0"/>
                </a:solidFill>
              </a:rPr>
              <a:t>Граници на обща и специфична активност, радионуклиден инвентар;</a:t>
            </a:r>
          </a:p>
          <a:p>
            <a:r>
              <a:rPr lang="ru-RU" dirty="0">
                <a:solidFill>
                  <a:srgbClr val="0070C0"/>
                </a:solidFill>
              </a:rPr>
              <a:t>Свързана влага на материалите;</a:t>
            </a:r>
          </a:p>
          <a:p>
            <a:r>
              <a:rPr lang="ru-RU" dirty="0">
                <a:solidFill>
                  <a:srgbClr val="0070C0"/>
                </a:solidFill>
              </a:rPr>
              <a:t>Опаковки;</a:t>
            </a:r>
          </a:p>
          <a:p>
            <a:r>
              <a:rPr lang="ru-RU" dirty="0">
                <a:solidFill>
                  <a:srgbClr val="0070C0"/>
                </a:solidFill>
              </a:rPr>
              <a:t>Изисквания на следващата стъпка на преработка;</a:t>
            </a:r>
          </a:p>
          <a:p>
            <a:r>
              <a:rPr lang="ru-RU" dirty="0">
                <a:solidFill>
                  <a:srgbClr val="0070C0"/>
                </a:solidFill>
              </a:rPr>
              <a:t>Изисквания за хранилищата за междинно съхранени и съоръженията за погребване</a:t>
            </a:r>
          </a:p>
        </p:txBody>
      </p:sp>
    </p:spTree>
    <p:extLst>
      <p:ext uri="{BB962C8B-B14F-4D97-AF65-F5344CB8AC3E}">
        <p14:creationId xmlns:p14="http://schemas.microsoft.com/office/powerpoint/2010/main" xmlns="" val="7464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1_СПИ\Презентации\Среща_Журналисти_Ноември\Фото\Общ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27" y="1484784"/>
            <a:ext cx="8648154" cy="44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" y="801638"/>
            <a:ext cx="90539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0070C0"/>
                </a:solidFill>
              </a:rPr>
              <a:t>СЪОРЪЖЕНИЕ ЗА ПЛАЗМЕНО ИЗГАРЯНЕ 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0070C0"/>
                </a:solidFill>
              </a:rPr>
              <a:t>(СПИ)</a:t>
            </a:r>
            <a:endParaRPr lang="bg-B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7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1257" y="1214422"/>
            <a:ext cx="8361485" cy="4878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 разположено в съществуващия Спецкорпус – 2 (СК–2) на площадката на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АЕЦ Козлодуй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" descr="G:\1_СПИ\Презентации\ДПК\Снимки_Презентация_ДПК\Покрив_далеч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76417" cy="43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1257" y="1601528"/>
            <a:ext cx="8361485" cy="4878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Проектът за изграждане на СПИ е стартиран през 20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09</a:t>
            </a:r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г. от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АЕЦ Козлодуй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”;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Средствата </a:t>
            </a:r>
            <a:r>
              <a:rPr lang="bg-BG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проекта са осигурени чрез съфинансиране между Република България и МФ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Козлодуй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bg-BG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След провеждане на търг са стартирани дейностите по проектиране;</a:t>
            </a: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Положително Решение по ОВОС е получено от МОСВ през Февруари 2014г.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bg-BG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Одобрение на Техническият проект е получено от АЯР през Ноември 2014г.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bg-BG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Разрешение за строителство на СПИ и стартирането на реалните СМР за започнати през 2015г.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bg-BG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периода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20.05 – 01.06.</a:t>
            </a:r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2017г. са проведени 72-часови функционални изпитания на съоръжението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bg-BG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bg-BG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17 май 2018г. е получено Разрешение за въвеждане в експлоатация на СПИ за срок от 2 години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bg-BG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bg-BG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943" y="739578"/>
            <a:ext cx="547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Развитие на проекта за изграждане на СПИ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93352"/>
            <a:chOff x="0" y="6196013"/>
            <a:chExt cx="9144000" cy="693352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96013"/>
              <a:ext cx="9144000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6643144"/>
              <a:ext cx="2590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State Enterprise Radioactive Waste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69" y="1817443"/>
            <a:ext cx="2733889" cy="3987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4943" y="739578"/>
            <a:ext cx="600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Програма за въвеждане в експлоатация на СПИ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703" y="1186501"/>
            <a:ext cx="58556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Програмата се регламентира</a:t>
            </a:r>
            <a:r>
              <a:rPr lang="en-US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  <a:endParaRPr lang="en-US" sz="1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Основните цели и обхвата на дейностите свързани с въвеждане в експлоатация;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Отговорностите за изпълнение на дейностите;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Последователност на дейностите.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03" y="2356052"/>
            <a:ext cx="60776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Основните цели на програмата са </a:t>
            </a:r>
            <a:r>
              <a:rPr lang="en-US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  <a:endParaRPr lang="en-US" sz="1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Постигане на пълна функционалност на СПИ;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Постигане на зададените екологични, </a:t>
            </a:r>
            <a:r>
              <a:rPr lang="bg-BG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радиологични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и технологични параметри на съоръжението;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Оптимизация на проектната технология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Потвърждаване на пълната функционалност на всички системи имащи отношение към безопасната експлоатация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;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Постигане на стабилен технологичен режим в условията на безопасна експлоатация на СПИ.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703" y="4387378"/>
            <a:ext cx="58556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Дейности за въвеждане в експлоатация на СПИ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1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за 120 часови изпитания на СПИ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2 Изпълнение на 120 часови изпитания на СПИ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3, 5, 7 и 9 Преработка на РАО, съгласно експлоатационната документация ( 20 седмици всяка)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4, 6, 8 и 10 Спиране, анализ на състоянието и поддръжка на съоръжението ( 4 седмици всяка)</a:t>
            </a:r>
          </a:p>
        </p:txBody>
      </p:sp>
    </p:spTree>
    <p:extLst>
      <p:ext uri="{BB962C8B-B14F-4D97-AF65-F5344CB8AC3E}">
        <p14:creationId xmlns:p14="http://schemas.microsoft.com/office/powerpoint/2010/main" xmlns="" val="539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785814"/>
            <a:ext cx="41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Статус на изпълнението на програмата:</a:t>
            </a:r>
            <a:endParaRPr lang="bg-BG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55146"/>
            <a:ext cx="5888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сега са изпълнени</a:t>
            </a:r>
            <a:r>
              <a:rPr lang="en-US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  <a:endParaRPr lang="en-US" sz="1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за 120 часови изпитания на СПИ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2 Изпълнение на 120 часови изпитания на СПИ</a:t>
            </a:r>
          </a:p>
          <a:p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916" y="1969366"/>
            <a:ext cx="8088922" cy="45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4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968" y="717605"/>
            <a:ext cx="4899032" cy="3500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615" y="4273351"/>
            <a:ext cx="2953385" cy="2584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910" y="4273351"/>
            <a:ext cx="3045418" cy="2584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578741"/>
            <a:ext cx="4168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Към момента се изпълнява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Преработка на РАО, съгласно експлоатационната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документация</a:t>
            </a:r>
          </a:p>
          <a:p>
            <a:endParaRPr lang="bg-BG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Стъпката обхваща: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преработване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РАО с намален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капацитет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цел усвояване на особеностите при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преработване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различен по вид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отпадъци;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прецизиране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рецептите за преработване на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проверка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КНО при преработване на различните по вид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РАО;</a:t>
            </a:r>
          </a:p>
        </p:txBody>
      </p:sp>
      <p:pic>
        <p:nvPicPr>
          <p:cNvPr id="13" name="Picture 2" descr="E:\1_СПИ\Презентации\ДПК\Снимки_Презентация_ДПК\DSC03914_c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73352"/>
            <a:ext cx="3323492" cy="25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нимки_Инфоцентър_СПИ\05_29_2017_изпитание плазма\DSC_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122" y="2990866"/>
            <a:ext cx="4110355" cy="29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1397" y="4225508"/>
            <a:ext cx="40972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Преработени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180 бр. 200л.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варела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РАО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~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36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тона)</a:t>
            </a:r>
          </a:p>
          <a:p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Получени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22 бр. 200л.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варела с ТНРАО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~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15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тона)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25980"/>
            <a:ext cx="4420103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lvl="1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Изпълнението на стъпка 3 е започната на </a:t>
            </a:r>
            <a:r>
              <a:rPr lang="en-GB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12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Ноември</a:t>
            </a:r>
            <a:r>
              <a:rPr lang="en-GB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2018</a:t>
            </a:r>
          </a:p>
          <a:p>
            <a:pPr marL="552450" lvl="1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Изпълнението на стъпката е прекъснато на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29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Декември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8г.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поради дефект на подаваща система</a:t>
            </a:r>
          </a:p>
          <a:p>
            <a:pPr marL="552450" lvl="1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Изпълнението на програмата е възстановено на 12 март 2019г. след отстраняване на дефекта</a:t>
            </a:r>
          </a:p>
          <a:p>
            <a:pPr marL="552450" lvl="1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04 април 2019г. е установено прекомерно износване на подаващ винт на </a:t>
            </a:r>
            <a:r>
              <a:rPr lang="bg-BG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шнек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от подаващ система и изпълнението на дейностите е преустановено отново с цел отстраняване на повредата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0938" y="880712"/>
            <a:ext cx="4097215" cy="130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Общ брой дни от началото на кампанията: 160, от които: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режим подгряване – 34 дни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За ремонт и поддръжка – 92 дни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За преработка на РАО – 34 дни</a:t>
            </a:r>
          </a:p>
        </p:txBody>
      </p:sp>
    </p:spTree>
    <p:extLst>
      <p:ext uri="{BB962C8B-B14F-4D97-AF65-F5344CB8AC3E}">
        <p14:creationId xmlns:p14="http://schemas.microsoft.com/office/powerpoint/2010/main" xmlns="" val="20913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1_СПИ\Презентации\Среща_Журналисти_Март\Фото\С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554" y="2601696"/>
            <a:ext cx="6086892" cy="40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785814"/>
            <a:ext cx="8780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 изпълнението на дейностите от Стъпка 3 </a:t>
            </a:r>
            <a:r>
              <a:rPr lang="bg-BG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 измерван непрекъснато съставът на изходящите газове, с цел потвърждаване на съответствието с разрешените изхвърляния в околната среда.</a:t>
            </a:r>
          </a:p>
          <a:p>
            <a:pPr>
              <a:spcBef>
                <a:spcPct val="50000"/>
              </a:spcBef>
            </a:pPr>
            <a:r>
              <a:rPr lang="bg-BG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непрекъснат режим на мониторинг са следени стойностите на: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pt-BR" sz="1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;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pt-BR" sz="1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HCl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ТОС ;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pt-BR" sz="1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</a:t>
            </a:r>
            <a:r>
              <a:rPr lang="pt-BR" sz="1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pt-B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pt-BR" sz="1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 </a:t>
            </a:r>
            <a:r>
              <a:rPr lang="bg-BG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финни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прахови</a:t>
            </a:r>
            <a:r>
              <a:rPr lang="bg-BG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частици.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bg-BG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Към момента не е констатиран нито един случай на превишаване на допустимите норми, както </a:t>
            </a:r>
            <a:r>
              <a:rPr lang="bg-BG" altLang="en-US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радиологичен</a:t>
            </a:r>
            <a:r>
              <a:rPr lang="bg-BG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така по отношение на химичен състав. </a:t>
            </a:r>
            <a:endParaRPr lang="bg-BG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785814"/>
            <a:ext cx="3917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на резултатите към момента:</a:t>
            </a:r>
            <a:endParaRPr lang="bg-BG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78973"/>
            <a:ext cx="8915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1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2  </a:t>
            </a: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и изпълнение на 120 часови изпитания</a:t>
            </a:r>
          </a:p>
          <a:p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 време на проведените изпитания е доказано, че системата работи в рамките на пределите за безопасност и може да бъде експлоатирана безопасно;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Установено бе, че някои от компонентите на системата трябва да бъдат оптимизирани, като оптимизацията бе извършена непосредствено след края на изпитанията.</a:t>
            </a:r>
          </a:p>
          <a:p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Стъпка 3 Преработка на РАО, съгласно техническата документация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Системата може да преработва безопасно реални РАО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Установено бе, че при реална експлоатация някои от системите и компонентите не са оптимизирани за установяване на стабилен технологичен процес.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Някои от компонентите са подменени в рамките на текущата стъпка, докато за други ще е необходимо да бъде разработено отделно техническо решение и да бъдат реализирани след окончателното завършване на Стъпка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Проектният технологичен процес е оптимизиран в хода на текущата стъпка.</a:t>
            </a:r>
            <a:endParaRPr lang="bg-BG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40" y="762556"/>
            <a:ext cx="273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</a:rPr>
              <a:t>С Ъ Д Ъ Р Ж А Н И Е </a:t>
            </a:r>
            <a:endParaRPr lang="bg-BG" sz="2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416" y="2485747"/>
            <a:ext cx="8052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Представяне на ДП </a:t>
            </a:r>
            <a:r>
              <a:rPr lang="ru-RU" dirty="0">
                <a:solidFill>
                  <a:srgbClr val="0070C0"/>
                </a:solidFill>
              </a:rPr>
              <a:t>“РАО” 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Структура на ДП «РАО»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Финансиране на ДП «РАО»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РАО – обща информация и категоризацияна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Обща технологична схема на СПИ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Развитие на проекта на СПИ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Статус на въвеждане в експлоатация на СПИ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Анализ на постигнатите разултати</a:t>
            </a:r>
          </a:p>
        </p:txBody>
      </p:sp>
    </p:spTree>
    <p:extLst>
      <p:ext uri="{BB962C8B-B14F-4D97-AF65-F5344CB8AC3E}">
        <p14:creationId xmlns:p14="http://schemas.microsoft.com/office/powerpoint/2010/main" xmlns="" val="36513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197" y="2545591"/>
            <a:ext cx="8137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Благодаря </a:t>
            </a:r>
          </a:p>
          <a:p>
            <a:pPr algn="ctr"/>
            <a:r>
              <a:rPr lang="bg-BG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  <a:p>
            <a:pPr algn="ctr"/>
            <a:r>
              <a:rPr 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Вниманието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166" y="983656"/>
            <a:ext cx="5299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00B0F0"/>
                </a:solidFill>
              </a:rPr>
              <a:t>Държавно предприятие “РАО“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5" y="0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394" y="1908700"/>
            <a:ext cx="8416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ДП </a:t>
            </a: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ru-RU" dirty="0" smtClean="0">
                <a:solidFill>
                  <a:srgbClr val="0070C0"/>
                </a:solidFill>
              </a:rPr>
              <a:t>РАО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е създадено на 1 януари 2004 г. с  решение на българското правителство на основание на Закона за безопасно използване на ядрената енергия. Целта е да се обособи национален оператор за управление на радиоактивните отпадъци в страната извън обектите, в които те се генерират, в съответствие с Националната стратегия за управление на РАО и ОЯГ и с международните практики.</a:t>
            </a:r>
          </a:p>
          <a:p>
            <a:r>
              <a:rPr lang="ru-RU" dirty="0">
                <a:solidFill>
                  <a:srgbClr val="0070C0"/>
                </a:solidFill>
              </a:rPr>
              <a:t>ДП “РАО” е натоварено с отговорната задача да опазва околната среда и да се грижи за здравето и безопасността на хората, като управлява и съхранява радиоактивните отпадъци, генерирани от ядрените приложения в енергетиката, промишлеността, медицината и бита.</a:t>
            </a:r>
          </a:p>
          <a:p>
            <a:r>
              <a:rPr lang="ru-RU" dirty="0">
                <a:solidFill>
                  <a:srgbClr val="0070C0"/>
                </a:solidFill>
              </a:rPr>
              <a:t>Основната дейност е свързана със събирането, манипулирането, предварителната обработка, преработката, кондиционирането, съхраняването и погребването на радиоактивните отпадъци, включително извеждането от експлоатация на съоръжения за управление на радиоактивни отпадъци.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0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016" y="801638"/>
            <a:ext cx="905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0070C0"/>
                </a:solidFill>
              </a:rPr>
              <a:t>СТРУКТУРА НА ДЪРЖАВНО ПРЕДПРИЯТИЕ РАДИОАКТИВНИ ОТПАДЪЦИ 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4654" y="1220361"/>
            <a:ext cx="1521069" cy="37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Министър на енергетиката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4653" y="1608687"/>
            <a:ext cx="1521069" cy="40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dirty="0" smtClean="0">
                <a:solidFill>
                  <a:schemeClr val="tx1"/>
                </a:solidFill>
              </a:rPr>
              <a:t>Управителен съвет на ДП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“</a:t>
            </a:r>
            <a:r>
              <a:rPr lang="bg-BG" sz="1300" dirty="0" smtClean="0">
                <a:solidFill>
                  <a:schemeClr val="tx1"/>
                </a:solidFill>
              </a:rPr>
              <a:t>РАО</a:t>
            </a:r>
            <a:r>
              <a:rPr lang="en-US" sz="1300" dirty="0" smtClean="0">
                <a:solidFill>
                  <a:schemeClr val="tx1"/>
                </a:solidFill>
              </a:rPr>
              <a:t>”</a:t>
            </a:r>
            <a:endParaRPr lang="bg-BG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8169" y="2483930"/>
            <a:ext cx="1881554" cy="1058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Зам. Изпълнителен директор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УРАО и ИЕ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638" y="5290190"/>
            <a:ext cx="1521069" cy="43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СП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ПХРАО Нови хан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4652" y="2009387"/>
            <a:ext cx="1521069" cy="37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Изпълнителен директор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638" y="3728153"/>
            <a:ext cx="1521069" cy="37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СП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РАО - Козлодуй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0804" y="2483930"/>
            <a:ext cx="1922584" cy="105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Зам. Изпълнителен директор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“ </a:t>
            </a:r>
            <a:r>
              <a:rPr lang="bg-BG" sz="1400" dirty="0" smtClean="0">
                <a:solidFill>
                  <a:schemeClr val="tx1"/>
                </a:solidFill>
              </a:rPr>
              <a:t>ФА и С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638" y="4717070"/>
            <a:ext cx="1521069" cy="443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СП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ИЕ 1-4 блок</a:t>
            </a:r>
            <a:r>
              <a:rPr lang="en-US" sz="1400" dirty="0">
                <a:solidFill>
                  <a:schemeClr val="tx1"/>
                </a:solidFill>
              </a:rPr>
              <a:t> 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638" y="4231584"/>
            <a:ext cx="1521069" cy="37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СП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НХРАО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9593" y="3787630"/>
            <a:ext cx="1521069" cy="92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Управление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Безопасност на ядрените съоръжения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2398" y="4683592"/>
            <a:ext cx="1521069" cy="374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Информационен център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82397" y="5243499"/>
            <a:ext cx="1521069" cy="71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Финанси и счетоводство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82399" y="3787630"/>
            <a:ext cx="1521069" cy="710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Администрация, сигурност и контрол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5273" y="4941509"/>
            <a:ext cx="1521069" cy="60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Управление</a:t>
            </a:r>
          </a:p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ИПД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0878" y="3793642"/>
            <a:ext cx="1521069" cy="37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Правен отдел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85385" y="4950800"/>
            <a:ext cx="1521069" cy="60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Управление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bg-BG" sz="1400" dirty="0" smtClean="0">
                <a:solidFill>
                  <a:schemeClr val="tx1"/>
                </a:solidFill>
              </a:rPr>
              <a:t>Международни проекти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bg-BG" sz="14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13" idx="2"/>
            <a:endCxn id="15" idx="1"/>
          </p:cNvCxnSpPr>
          <p:nvPr/>
        </p:nvCxnSpPr>
        <p:spPr>
          <a:xfrm rot="16200000" flipH="1">
            <a:off x="5062909" y="1905337"/>
            <a:ext cx="630173" cy="15856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3" idx="2"/>
            <a:endCxn id="11" idx="3"/>
          </p:cNvCxnSpPr>
          <p:nvPr/>
        </p:nvCxnSpPr>
        <p:spPr>
          <a:xfrm rot="5400000">
            <a:off x="3507369" y="1935414"/>
            <a:ext cx="630173" cy="15254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2"/>
            <a:endCxn id="18" idx="1"/>
          </p:cNvCxnSpPr>
          <p:nvPr/>
        </p:nvCxnSpPr>
        <p:spPr>
          <a:xfrm rot="16200000" flipH="1">
            <a:off x="3837745" y="3130502"/>
            <a:ext cx="1869290" cy="3744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2"/>
            <a:endCxn id="23" idx="3"/>
          </p:cNvCxnSpPr>
          <p:nvPr/>
        </p:nvCxnSpPr>
        <p:spPr>
          <a:xfrm rot="5400000">
            <a:off x="3579858" y="2975149"/>
            <a:ext cx="1597419" cy="4132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2"/>
            <a:endCxn id="24" idx="1"/>
          </p:cNvCxnSpPr>
          <p:nvPr/>
        </p:nvCxnSpPr>
        <p:spPr>
          <a:xfrm rot="16200000" flipH="1">
            <a:off x="3350421" y="3617826"/>
            <a:ext cx="2869730" cy="4001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2"/>
            <a:endCxn id="17" idx="3"/>
          </p:cNvCxnSpPr>
          <p:nvPr/>
        </p:nvCxnSpPr>
        <p:spPr>
          <a:xfrm rot="5400000">
            <a:off x="1474384" y="3773859"/>
            <a:ext cx="875886" cy="413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  <a:endCxn id="14" idx="3"/>
          </p:cNvCxnSpPr>
          <p:nvPr/>
        </p:nvCxnSpPr>
        <p:spPr>
          <a:xfrm rot="5400000">
            <a:off x="1726100" y="3522143"/>
            <a:ext cx="372455" cy="413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1" idx="2"/>
            <a:endCxn id="16" idx="3"/>
          </p:cNvCxnSpPr>
          <p:nvPr/>
        </p:nvCxnSpPr>
        <p:spPr>
          <a:xfrm rot="5400000">
            <a:off x="1214219" y="4034024"/>
            <a:ext cx="1396216" cy="413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2"/>
            <a:endCxn id="12" idx="3"/>
          </p:cNvCxnSpPr>
          <p:nvPr/>
        </p:nvCxnSpPr>
        <p:spPr>
          <a:xfrm rot="5400000">
            <a:off x="930099" y="4318144"/>
            <a:ext cx="1964456" cy="413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2" idx="1"/>
          </p:cNvCxnSpPr>
          <p:nvPr/>
        </p:nvCxnSpPr>
        <p:spPr>
          <a:xfrm rot="10800000">
            <a:off x="2118947" y="5243499"/>
            <a:ext cx="53632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2"/>
            <a:endCxn id="21" idx="1"/>
          </p:cNvCxnSpPr>
          <p:nvPr/>
        </p:nvCxnSpPr>
        <p:spPr>
          <a:xfrm rot="16200000" flipH="1">
            <a:off x="7007161" y="3667470"/>
            <a:ext cx="600172" cy="3503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5" idx="2"/>
            <a:endCxn id="19" idx="1"/>
          </p:cNvCxnSpPr>
          <p:nvPr/>
        </p:nvCxnSpPr>
        <p:spPr>
          <a:xfrm rot="16200000" flipH="1">
            <a:off x="6643194" y="4031438"/>
            <a:ext cx="1328107" cy="3503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2"/>
            <a:endCxn id="20" idx="1"/>
          </p:cNvCxnSpPr>
          <p:nvPr/>
        </p:nvCxnSpPr>
        <p:spPr>
          <a:xfrm rot="16200000" flipH="1">
            <a:off x="6279225" y="4395406"/>
            <a:ext cx="2056042" cy="3503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2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87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064" y="1402673"/>
            <a:ext cx="8522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0070C0"/>
                </a:solidFill>
              </a:rPr>
              <a:t>ФИНАНСИРАНЕ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 ДЪРЖАВНО ПРЕДПРИЯТИЕ РАДИОАКТИВНИ ОТПАДЪЦИ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718" y="2956263"/>
            <a:ext cx="8522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Дейности: Управление на РАО и извеждане от експлоатация на ядрени </a:t>
            </a:r>
            <a:r>
              <a:rPr lang="ru-RU" dirty="0" smtClean="0">
                <a:solidFill>
                  <a:srgbClr val="0070C0"/>
                </a:solidFill>
              </a:rPr>
              <a:t>съоръжения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Фонд </a:t>
            </a:r>
            <a:r>
              <a:rPr lang="en-US" dirty="0" smtClean="0"/>
              <a:t>“</a:t>
            </a:r>
            <a:r>
              <a:rPr lang="ru-RU" dirty="0" smtClean="0">
                <a:solidFill>
                  <a:srgbClr val="0070C0"/>
                </a:solidFill>
              </a:rPr>
              <a:t>РАО</a:t>
            </a:r>
            <a:r>
              <a:rPr lang="en-US" dirty="0" smtClean="0"/>
              <a:t>”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Фонд </a:t>
            </a:r>
            <a:r>
              <a:rPr lang="en-US" dirty="0" smtClean="0"/>
              <a:t>“</a:t>
            </a:r>
            <a:r>
              <a:rPr lang="ru-RU" dirty="0" smtClean="0">
                <a:solidFill>
                  <a:srgbClr val="0070C0"/>
                </a:solidFill>
              </a:rPr>
              <a:t>Извеждане от експлоатация</a:t>
            </a:r>
            <a:r>
              <a:rPr lang="en-US" dirty="0"/>
              <a:t>”</a:t>
            </a:r>
            <a:endParaRPr lang="ru-RU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3"/>
            </a:pPr>
            <a:r>
              <a:rPr lang="bg-BG" dirty="0" smtClean="0">
                <a:solidFill>
                  <a:srgbClr val="0070C0"/>
                </a:solidFill>
              </a:rPr>
              <a:t>KIDS – фонд на ЕБВР</a:t>
            </a:r>
          </a:p>
          <a:p>
            <a:pPr marL="342900" indent="-342900">
              <a:buAutoNum type="arabicPeriod" startAt="3"/>
            </a:pPr>
            <a:r>
              <a:rPr lang="bg-BG" dirty="0" smtClean="0">
                <a:solidFill>
                  <a:srgbClr val="0070C0"/>
                </a:solidFill>
              </a:rPr>
              <a:t>Други финансови източници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3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87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682" y="873996"/>
            <a:ext cx="7945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</a:rPr>
              <a:t>РАО – обща информация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984" y="1882066"/>
            <a:ext cx="8078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РАО –материали, инструменти, съоръжения или части от съоръжения, които </a:t>
            </a:r>
            <a:r>
              <a:rPr lang="ru-RU" dirty="0" smtClean="0">
                <a:solidFill>
                  <a:srgbClr val="0070C0"/>
                </a:solidFill>
              </a:rPr>
              <a:t>не могат да изпълняват функционалното си предназаначение и са радиоактивно замърсени  </a:t>
            </a:r>
            <a:r>
              <a:rPr lang="ru-RU" dirty="0">
                <a:solidFill>
                  <a:srgbClr val="0070C0"/>
                </a:solidFill>
              </a:rPr>
              <a:t>над нивата за освобождаване от регулиране 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Видове РАО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	- според произхода;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	- според физически характеристики;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	- според крайната точка на управление;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	- според технологиите за преработка и кондициониране;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Характеризиране </a:t>
            </a:r>
            <a:r>
              <a:rPr lang="ru-RU" dirty="0">
                <a:solidFill>
                  <a:srgbClr val="0070C0"/>
                </a:solidFill>
              </a:rPr>
              <a:t>на РАО -определяне на физичните, химичните и радиационните свойства на РАО с цел установяване на необходимостта от последващото им обработване или на пригодността им за последващо манипулиране, обработване, съхраняване или погребване.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23972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730" y="1047565"/>
            <a:ext cx="6409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70C0"/>
                </a:solidFill>
              </a:rPr>
              <a:t>Категории РАО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8187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919" y="2423041"/>
            <a:ext cx="8868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Категория -1 – ниско активни РАО ( с подкатегории 1а, 1б, 1в)</a:t>
            </a:r>
          </a:p>
          <a:p>
            <a:r>
              <a:rPr lang="ru-RU" dirty="0">
                <a:solidFill>
                  <a:srgbClr val="0070C0"/>
                </a:solidFill>
              </a:rPr>
              <a:t>Категория -2 – ниско и средно активни РАО, съдържащи радионуклиди в концентрации, при които не се изискват специални мерки за отвеждане на топлоотделянето</a:t>
            </a:r>
          </a:p>
          <a:p>
            <a:r>
              <a:rPr lang="ru-RU" dirty="0">
                <a:solidFill>
                  <a:srgbClr val="0070C0"/>
                </a:solidFill>
              </a:rPr>
              <a:t>подкатегория – 2а – краткоживущи ниско и средноактивни </a:t>
            </a:r>
            <a:r>
              <a:rPr lang="ru-RU" dirty="0" smtClean="0">
                <a:solidFill>
                  <a:srgbClr val="0070C0"/>
                </a:solidFill>
              </a:rPr>
              <a:t>радионуклиди </a:t>
            </a:r>
            <a:r>
              <a:rPr lang="ru-RU" dirty="0">
                <a:solidFill>
                  <a:srgbClr val="0070C0"/>
                </a:solidFill>
              </a:rPr>
              <a:t>с период на полуразпад по-малък от Cs 137 и дългоживущи алфа-радионуклиди със специфична активност по-малка или равна на 4.10 6 Bq/kg за отделна опаковка и по-малка или равна на 4.10 5 Bq/kg в целия обем РАО</a:t>
            </a:r>
          </a:p>
          <a:p>
            <a:r>
              <a:rPr lang="ru-RU" dirty="0">
                <a:solidFill>
                  <a:srgbClr val="0070C0"/>
                </a:solidFill>
              </a:rPr>
              <a:t>подкатегория -2б – дългоживущи ниско и средно активни РАО, които не влизат в подкатегория 2а</a:t>
            </a:r>
          </a:p>
          <a:p>
            <a:r>
              <a:rPr lang="ru-RU" dirty="0">
                <a:solidFill>
                  <a:srgbClr val="0070C0"/>
                </a:solidFill>
              </a:rPr>
              <a:t>Категория 3 – високоактивни отпадъци, в които концентрацията на радионуклиди е такава, че топлоотделянето трабва да се вземе под внимание при съхранение и погребване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351" y="891751"/>
            <a:ext cx="823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</a:rPr>
              <a:t>Подкатегории на твъри РАО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761" y="1961965"/>
            <a:ext cx="8487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Подкатегориите на твърдите РАО са въведени по технологичен признак и се отнасят за категория 2 a.  </a:t>
            </a:r>
          </a:p>
          <a:p>
            <a:r>
              <a:rPr lang="ru-RU" dirty="0">
                <a:solidFill>
                  <a:srgbClr val="0070C0"/>
                </a:solidFill>
              </a:rPr>
              <a:t>2-I - подкатегория – с мощност на дозата на разстояние от 0,1 m от повърхността на РАО между  1 μSv/h и 0,3 mSv/h ;</a:t>
            </a:r>
          </a:p>
          <a:p>
            <a:r>
              <a:rPr lang="ru-RU" dirty="0">
                <a:solidFill>
                  <a:srgbClr val="0070C0"/>
                </a:solidFill>
              </a:rPr>
              <a:t>2-II – подкатегория  - с мощност на дозата на разстояние от 0,1 m от повърхността на РАО между 0.3 mSv/h и 10mSv/h;</a:t>
            </a:r>
          </a:p>
          <a:p>
            <a:r>
              <a:rPr lang="ru-RU" dirty="0">
                <a:solidFill>
                  <a:srgbClr val="0070C0"/>
                </a:solidFill>
              </a:rPr>
              <a:t>2-III – подкатегория  - с мощност на дозата на разстояние 0,1 m от повърхността на РАО над 10mSv/h;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Твърдите РАО по физически характеристики се разделят на пресуеми и непресуеми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8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2"/>
            <a:ext cx="9144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798" y="1367161"/>
            <a:ext cx="8824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</a:rPr>
              <a:t>Подкатегории на </a:t>
            </a:r>
            <a:r>
              <a:rPr lang="bg-BG" sz="2400" b="1" dirty="0" smtClean="0">
                <a:solidFill>
                  <a:srgbClr val="0070C0"/>
                </a:solidFill>
              </a:rPr>
              <a:t>течни </a:t>
            </a:r>
            <a:r>
              <a:rPr lang="bg-BG" sz="2400" b="1" dirty="0">
                <a:solidFill>
                  <a:srgbClr val="0070C0"/>
                </a:solidFill>
              </a:rPr>
              <a:t>РАО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718" y="3027285"/>
            <a:ext cx="85225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съответствие със специфичната обемна активност на течните РАО се определят 3 подкатегории :</a:t>
            </a:r>
          </a:p>
          <a:p>
            <a:r>
              <a:rPr lang="ru-RU" dirty="0">
                <a:solidFill>
                  <a:srgbClr val="0070C0"/>
                </a:solidFill>
              </a:rPr>
              <a:t>	2 – Н (2 – ниско ниво) – подкатегория – със специфична β активност до 3.7.Е+5 Bq/l</a:t>
            </a:r>
          </a:p>
          <a:p>
            <a:r>
              <a:rPr lang="ru-RU" dirty="0">
                <a:solidFill>
                  <a:srgbClr val="0070C0"/>
                </a:solidFill>
              </a:rPr>
              <a:t>	2 – С (2 – средно ниво) – подкатегория – със специфична β активност между 3.7.Е+5 Bq/l до 7,2.Е+7 Bq/l</a:t>
            </a:r>
          </a:p>
          <a:p>
            <a:r>
              <a:rPr lang="ru-RU" dirty="0">
                <a:solidFill>
                  <a:srgbClr val="0070C0"/>
                </a:solidFill>
              </a:rPr>
              <a:t>	2 – В (2 – високо ниво) – подкатегория – със специфична β активност над 7.2.Е+7 Bq/l.</a:t>
            </a:r>
          </a:p>
          <a:p>
            <a:r>
              <a:rPr lang="ru-RU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254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1395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Ivan.Petrov@dprao.bg</dc:creator>
  <cp:lastModifiedBy>user</cp:lastModifiedBy>
  <cp:revision>125</cp:revision>
  <dcterms:created xsi:type="dcterms:W3CDTF">2017-12-03T12:09:23Z</dcterms:created>
  <dcterms:modified xsi:type="dcterms:W3CDTF">2019-05-01T05:40:37Z</dcterms:modified>
</cp:coreProperties>
</file>