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388" r:id="rId6"/>
    <p:sldId id="402" r:id="rId7"/>
    <p:sldId id="364" r:id="rId8"/>
    <p:sldId id="414" r:id="rId9"/>
    <p:sldId id="415" r:id="rId10"/>
    <p:sldId id="416" r:id="rId11"/>
    <p:sldId id="417" r:id="rId12"/>
    <p:sldId id="418" r:id="rId13"/>
    <p:sldId id="419" r:id="rId14"/>
    <p:sldId id="361" r:id="rId15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5E"/>
    <a:srgbClr val="0072BC"/>
    <a:srgbClr val="00B9F1"/>
    <a:srgbClr val="B0356A"/>
    <a:srgbClr val="464646"/>
    <a:srgbClr val="C0C0C0"/>
    <a:srgbClr val="484848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17" autoAdjust="0"/>
    <p:restoredTop sz="80444" autoAdjust="0"/>
  </p:normalViewPr>
  <p:slideViewPr>
    <p:cSldViewPr snapToObjects="1">
      <p:cViewPr varScale="1">
        <p:scale>
          <a:sx n="58" d="100"/>
          <a:sy n="58" d="100"/>
        </p:scale>
        <p:origin x="-21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D37FE-5C7B-491C-9556-6B6FE1A20668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bg-BG"/>
        </a:p>
      </dgm:t>
    </dgm:pt>
    <dgm:pt modelId="{D522A6A6-4B0A-4E79-8875-CCA3C47FD55A}">
      <dgm:prSet phldrT="[Text]"/>
      <dgm:spPr>
        <a:solidFill>
          <a:srgbClr val="0072BC"/>
        </a:solidFill>
      </dgm:spPr>
      <dgm:t>
        <a:bodyPr/>
        <a:lstStyle/>
        <a:p>
          <a:r>
            <a:rPr lang="en-US" dirty="0" smtClean="0"/>
            <a:t>Balkan Gas Hub </a:t>
          </a:r>
          <a:r>
            <a:rPr lang="en-US" dirty="0"/>
            <a:t>EAD</a:t>
          </a:r>
          <a:endParaRPr lang="bg-BG" dirty="0"/>
        </a:p>
      </dgm:t>
    </dgm:pt>
    <dgm:pt modelId="{1FFFA524-90BF-4509-92CD-7BA0770E4E64}" type="parTrans" cxnId="{D3ABDDF7-71FC-4251-8E74-15A673F1E210}">
      <dgm:prSet/>
      <dgm:spPr/>
      <dgm:t>
        <a:bodyPr/>
        <a:lstStyle/>
        <a:p>
          <a:endParaRPr lang="bg-BG"/>
        </a:p>
      </dgm:t>
    </dgm:pt>
    <dgm:pt modelId="{6DCC5FF1-9877-4059-B5A2-8450DD612AA2}" type="sibTrans" cxnId="{D3ABDDF7-71FC-4251-8E74-15A673F1E210}">
      <dgm:prSet/>
      <dgm:spPr/>
      <dgm:t>
        <a:bodyPr/>
        <a:lstStyle/>
        <a:p>
          <a:endParaRPr lang="bg-BG"/>
        </a:p>
      </dgm:t>
    </dgm:pt>
    <dgm:pt modelId="{15906E57-4174-47E4-BF52-12000354133D}">
      <dgm:prSet phldrT="[Text]" custT="1"/>
      <dgm:spPr>
        <a:solidFill>
          <a:srgbClr val="0072BC"/>
        </a:solidFill>
      </dgm:spPr>
      <dgm:t>
        <a:bodyPr/>
        <a:lstStyle/>
        <a:p>
          <a:pPr algn="just"/>
          <a:r>
            <a:rPr lang="en-GB" sz="1600" dirty="0">
              <a:latin typeface="Tahoma"/>
              <a:ea typeface="Calibri"/>
              <a:cs typeface="Times New Roman"/>
            </a:rPr>
            <a:t>Registered in January 2019 in order to create gas exchange with OTC segment</a:t>
          </a:r>
        </a:p>
        <a:p>
          <a:pPr algn="just"/>
          <a:r>
            <a:rPr lang="en-GB" sz="1600" dirty="0">
              <a:latin typeface="Tahoma"/>
              <a:ea typeface="Calibri"/>
              <a:cs typeface="Times New Roman"/>
            </a:rPr>
            <a:t>100% of the capital (500 000 BGN) belongs to Bulgartransgaz EAD, Bulgarian TSO and SSO</a:t>
          </a:r>
        </a:p>
        <a:p>
          <a:pPr algn="just"/>
          <a:r>
            <a:rPr lang="en-GB" sz="1600" dirty="0">
              <a:latin typeface="Tahoma"/>
              <a:cs typeface="Times New Roman"/>
            </a:rPr>
            <a:t>Management system -  Board of directors (3 members)</a:t>
          </a:r>
          <a:endParaRPr lang="bg-BG" sz="1600" dirty="0"/>
        </a:p>
      </dgm:t>
    </dgm:pt>
    <dgm:pt modelId="{F505E0FA-07DF-4B7A-9FA1-7D7CB68A73AA}" type="parTrans" cxnId="{8DF2C94D-B7DF-4787-B507-9FB8D61E6707}">
      <dgm:prSet/>
      <dgm:spPr/>
      <dgm:t>
        <a:bodyPr/>
        <a:lstStyle/>
        <a:p>
          <a:endParaRPr lang="bg-BG"/>
        </a:p>
      </dgm:t>
    </dgm:pt>
    <dgm:pt modelId="{C025FDAD-9A15-4FEC-AF2E-9E647ED65697}" type="sibTrans" cxnId="{8DF2C94D-B7DF-4787-B507-9FB8D61E6707}">
      <dgm:prSet/>
      <dgm:spPr/>
      <dgm:t>
        <a:bodyPr/>
        <a:lstStyle/>
        <a:p>
          <a:endParaRPr lang="bg-BG"/>
        </a:p>
      </dgm:t>
    </dgm:pt>
    <dgm:pt modelId="{9B4D2A00-C12B-4C58-93E4-A053DE41276E}">
      <dgm:prSet phldrT="[Text]" custT="1"/>
      <dgm:spPr>
        <a:solidFill>
          <a:srgbClr val="0072BC"/>
        </a:solidFill>
      </dgm:spPr>
      <dgm:t>
        <a:bodyPr/>
        <a:lstStyle/>
        <a:p>
          <a:pPr algn="just"/>
          <a:r>
            <a:rPr lang="en-US" sz="1600" dirty="0" smtClean="0">
              <a:latin typeface="Tahoma"/>
              <a:ea typeface="Calibri"/>
              <a:cs typeface="Times New Roman"/>
            </a:rPr>
            <a:t>S</a:t>
          </a:r>
          <a:r>
            <a:rPr lang="en-GB" sz="1600" dirty="0" smtClean="0">
              <a:latin typeface="Tahoma"/>
              <a:ea typeface="Calibri"/>
              <a:cs typeface="Times New Roman"/>
            </a:rPr>
            <a:t>hares </a:t>
          </a:r>
          <a:r>
            <a:rPr lang="en-GB" sz="1600" dirty="0">
              <a:latin typeface="Tahoma"/>
              <a:ea typeface="Calibri"/>
              <a:cs typeface="Times New Roman"/>
            </a:rPr>
            <a:t>of the </a:t>
          </a:r>
          <a:r>
            <a:rPr lang="en-GB" sz="1600" dirty="0" smtClean="0">
              <a:latin typeface="Tahoma"/>
              <a:ea typeface="Calibri"/>
              <a:cs typeface="Times New Roman"/>
            </a:rPr>
            <a:t>company </a:t>
          </a:r>
          <a:r>
            <a:rPr lang="en-GB" sz="1600" dirty="0">
              <a:latin typeface="Tahoma"/>
              <a:ea typeface="Calibri"/>
              <a:cs typeface="Times New Roman"/>
            </a:rPr>
            <a:t>can be offered to other legal entities, Wholesales traders/producers, project companies,  TSOs, Exchanges and other market </a:t>
          </a:r>
          <a:r>
            <a:rPr lang="en-GB" sz="1600" dirty="0" smtClean="0">
              <a:latin typeface="Tahoma"/>
              <a:ea typeface="Calibri"/>
              <a:cs typeface="Times New Roman"/>
            </a:rPr>
            <a:t>participants, with </a:t>
          </a:r>
          <a:r>
            <a:rPr lang="en-GB" sz="1600" dirty="0" err="1" smtClean="0">
              <a:latin typeface="Tahoma"/>
              <a:ea typeface="Calibri"/>
              <a:cs typeface="Times New Roman"/>
            </a:rPr>
            <a:t>Bulgartransgaz</a:t>
          </a:r>
          <a:r>
            <a:rPr lang="en-GB" sz="1600" dirty="0" smtClean="0">
              <a:latin typeface="Tahoma"/>
              <a:ea typeface="Calibri"/>
              <a:cs typeface="Times New Roman"/>
            </a:rPr>
            <a:t> holding the majority of shares. </a:t>
          </a:r>
          <a:endParaRPr lang="bg-BG" sz="1600" dirty="0">
            <a:latin typeface="Tahoma"/>
            <a:ea typeface="Calibri"/>
            <a:cs typeface="Times New Roman"/>
          </a:endParaRPr>
        </a:p>
      </dgm:t>
    </dgm:pt>
    <dgm:pt modelId="{E0EBA341-ADCA-42EA-B0C7-1C6AD552114C}" type="parTrans" cxnId="{3EB01003-FD75-45D7-9826-48C1EF5D6A56}">
      <dgm:prSet/>
      <dgm:spPr/>
      <dgm:t>
        <a:bodyPr/>
        <a:lstStyle/>
        <a:p>
          <a:endParaRPr lang="bg-BG"/>
        </a:p>
      </dgm:t>
    </dgm:pt>
    <dgm:pt modelId="{C7812A06-8853-451B-89DA-B9A82EC28F28}" type="sibTrans" cxnId="{3EB01003-FD75-45D7-9826-48C1EF5D6A56}">
      <dgm:prSet/>
      <dgm:spPr/>
      <dgm:t>
        <a:bodyPr/>
        <a:lstStyle/>
        <a:p>
          <a:endParaRPr lang="bg-BG"/>
        </a:p>
      </dgm:t>
    </dgm:pt>
    <dgm:pt modelId="{70C8D153-3686-4897-B4A1-707D14DED4C6}" type="pres">
      <dgm:prSet presAssocID="{DF8D37FE-5C7B-491C-9556-6B6FE1A206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DBDD861-1F8C-47FA-A730-3ABCB19BEBDC}" type="pres">
      <dgm:prSet presAssocID="{D522A6A6-4B0A-4E79-8875-CCA3C47FD55A}" presName="vertOne" presStyleCnt="0"/>
      <dgm:spPr/>
    </dgm:pt>
    <dgm:pt modelId="{B215BBBE-CB7F-4442-AA27-524F9A604EC8}" type="pres">
      <dgm:prSet presAssocID="{D522A6A6-4B0A-4E79-8875-CCA3C47FD55A}" presName="txOne" presStyleLbl="node0" presStyleIdx="0" presStyleCnt="1" custScaleY="4888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E1670628-65FB-45C5-9FEE-8CFDB22A0A26}" type="pres">
      <dgm:prSet presAssocID="{D522A6A6-4B0A-4E79-8875-CCA3C47FD55A}" presName="parTransOne" presStyleCnt="0"/>
      <dgm:spPr/>
    </dgm:pt>
    <dgm:pt modelId="{614E1814-57A9-4BC0-8B3B-949EB166C946}" type="pres">
      <dgm:prSet presAssocID="{D522A6A6-4B0A-4E79-8875-CCA3C47FD55A}" presName="horzOne" presStyleCnt="0"/>
      <dgm:spPr/>
    </dgm:pt>
    <dgm:pt modelId="{E07D3461-63F4-49AB-9DDE-75471E655C3F}" type="pres">
      <dgm:prSet presAssocID="{15906E57-4174-47E4-BF52-12000354133D}" presName="vertTwo" presStyleCnt="0"/>
      <dgm:spPr/>
    </dgm:pt>
    <dgm:pt modelId="{BA27786F-E033-467C-941A-1B381BFF87B3}" type="pres">
      <dgm:prSet presAssocID="{15906E57-4174-47E4-BF52-12000354133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DA016E99-5988-447D-92D1-17FF1965DCC6}" type="pres">
      <dgm:prSet presAssocID="{15906E57-4174-47E4-BF52-12000354133D}" presName="horzTwo" presStyleCnt="0"/>
      <dgm:spPr/>
    </dgm:pt>
    <dgm:pt modelId="{76F8506C-58C7-48F4-A4AA-AB5AA1A86AEF}" type="pres">
      <dgm:prSet presAssocID="{C025FDAD-9A15-4FEC-AF2E-9E647ED65697}" presName="sibSpaceTwo" presStyleCnt="0"/>
      <dgm:spPr/>
    </dgm:pt>
    <dgm:pt modelId="{BAD65A51-7349-402B-B075-F4369E9A3D86}" type="pres">
      <dgm:prSet presAssocID="{9B4D2A00-C12B-4C58-93E4-A053DE41276E}" presName="vertTwo" presStyleCnt="0"/>
      <dgm:spPr/>
    </dgm:pt>
    <dgm:pt modelId="{8C24A586-1A5C-4B5E-AC33-D0A987AD747E}" type="pres">
      <dgm:prSet presAssocID="{9B4D2A00-C12B-4C58-93E4-A053DE41276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FC3DD59-4109-4F04-8401-83A95CEC54BC}" type="pres">
      <dgm:prSet presAssocID="{9B4D2A00-C12B-4C58-93E4-A053DE41276E}" presName="horzTwo" presStyleCnt="0"/>
      <dgm:spPr/>
    </dgm:pt>
  </dgm:ptLst>
  <dgm:cxnLst>
    <dgm:cxn modelId="{D3ABDDF7-71FC-4251-8E74-15A673F1E210}" srcId="{DF8D37FE-5C7B-491C-9556-6B6FE1A20668}" destId="{D522A6A6-4B0A-4E79-8875-CCA3C47FD55A}" srcOrd="0" destOrd="0" parTransId="{1FFFA524-90BF-4509-92CD-7BA0770E4E64}" sibTransId="{6DCC5FF1-9877-4059-B5A2-8450DD612AA2}"/>
    <dgm:cxn modelId="{812FB348-AB2A-416B-A304-AE1582A5FD4D}" type="presOf" srcId="{9B4D2A00-C12B-4C58-93E4-A053DE41276E}" destId="{8C24A586-1A5C-4B5E-AC33-D0A987AD747E}" srcOrd="0" destOrd="0" presId="urn:microsoft.com/office/officeart/2005/8/layout/hierarchy4"/>
    <dgm:cxn modelId="{637D1147-5FF2-4AC4-8356-CD9A0387492B}" type="presOf" srcId="{DF8D37FE-5C7B-491C-9556-6B6FE1A20668}" destId="{70C8D153-3686-4897-B4A1-707D14DED4C6}" srcOrd="0" destOrd="0" presId="urn:microsoft.com/office/officeart/2005/8/layout/hierarchy4"/>
    <dgm:cxn modelId="{BC88A33B-0A44-43EF-866F-12A6EE3D82AB}" type="presOf" srcId="{D522A6A6-4B0A-4E79-8875-CCA3C47FD55A}" destId="{B215BBBE-CB7F-4442-AA27-524F9A604EC8}" srcOrd="0" destOrd="0" presId="urn:microsoft.com/office/officeart/2005/8/layout/hierarchy4"/>
    <dgm:cxn modelId="{8DF2C94D-B7DF-4787-B507-9FB8D61E6707}" srcId="{D522A6A6-4B0A-4E79-8875-CCA3C47FD55A}" destId="{15906E57-4174-47E4-BF52-12000354133D}" srcOrd="0" destOrd="0" parTransId="{F505E0FA-07DF-4B7A-9FA1-7D7CB68A73AA}" sibTransId="{C025FDAD-9A15-4FEC-AF2E-9E647ED65697}"/>
    <dgm:cxn modelId="{3EB01003-FD75-45D7-9826-48C1EF5D6A56}" srcId="{D522A6A6-4B0A-4E79-8875-CCA3C47FD55A}" destId="{9B4D2A00-C12B-4C58-93E4-A053DE41276E}" srcOrd="1" destOrd="0" parTransId="{E0EBA341-ADCA-42EA-B0C7-1C6AD552114C}" sibTransId="{C7812A06-8853-451B-89DA-B9A82EC28F28}"/>
    <dgm:cxn modelId="{98F91352-29BC-4A15-9477-9DF5470FC638}" type="presOf" srcId="{15906E57-4174-47E4-BF52-12000354133D}" destId="{BA27786F-E033-467C-941A-1B381BFF87B3}" srcOrd="0" destOrd="0" presId="urn:microsoft.com/office/officeart/2005/8/layout/hierarchy4"/>
    <dgm:cxn modelId="{4F613517-26FF-4314-9BEF-B6E25634C0C9}" type="presParOf" srcId="{70C8D153-3686-4897-B4A1-707D14DED4C6}" destId="{4DBDD861-1F8C-47FA-A730-3ABCB19BEBDC}" srcOrd="0" destOrd="0" presId="urn:microsoft.com/office/officeart/2005/8/layout/hierarchy4"/>
    <dgm:cxn modelId="{A567F7C7-8062-438E-955A-AD4B9C298C61}" type="presParOf" srcId="{4DBDD861-1F8C-47FA-A730-3ABCB19BEBDC}" destId="{B215BBBE-CB7F-4442-AA27-524F9A604EC8}" srcOrd="0" destOrd="0" presId="urn:microsoft.com/office/officeart/2005/8/layout/hierarchy4"/>
    <dgm:cxn modelId="{E314E377-79C5-4307-B69F-76F43C0E5472}" type="presParOf" srcId="{4DBDD861-1F8C-47FA-A730-3ABCB19BEBDC}" destId="{E1670628-65FB-45C5-9FEE-8CFDB22A0A26}" srcOrd="1" destOrd="0" presId="urn:microsoft.com/office/officeart/2005/8/layout/hierarchy4"/>
    <dgm:cxn modelId="{155ADCB1-0489-48BB-9368-427D48551517}" type="presParOf" srcId="{4DBDD861-1F8C-47FA-A730-3ABCB19BEBDC}" destId="{614E1814-57A9-4BC0-8B3B-949EB166C946}" srcOrd="2" destOrd="0" presId="urn:microsoft.com/office/officeart/2005/8/layout/hierarchy4"/>
    <dgm:cxn modelId="{6AA8F2AB-7460-4377-8982-01D59F6BCAC6}" type="presParOf" srcId="{614E1814-57A9-4BC0-8B3B-949EB166C946}" destId="{E07D3461-63F4-49AB-9DDE-75471E655C3F}" srcOrd="0" destOrd="0" presId="urn:microsoft.com/office/officeart/2005/8/layout/hierarchy4"/>
    <dgm:cxn modelId="{E190C10A-B4B0-4636-A305-D2AB1B11D118}" type="presParOf" srcId="{E07D3461-63F4-49AB-9DDE-75471E655C3F}" destId="{BA27786F-E033-467C-941A-1B381BFF87B3}" srcOrd="0" destOrd="0" presId="urn:microsoft.com/office/officeart/2005/8/layout/hierarchy4"/>
    <dgm:cxn modelId="{384663FB-65A9-41C7-A517-EF1B0B973A05}" type="presParOf" srcId="{E07D3461-63F4-49AB-9DDE-75471E655C3F}" destId="{DA016E99-5988-447D-92D1-17FF1965DCC6}" srcOrd="1" destOrd="0" presId="urn:microsoft.com/office/officeart/2005/8/layout/hierarchy4"/>
    <dgm:cxn modelId="{76186D0E-0105-49B5-995A-596F626E8744}" type="presParOf" srcId="{614E1814-57A9-4BC0-8B3B-949EB166C946}" destId="{76F8506C-58C7-48F4-A4AA-AB5AA1A86AEF}" srcOrd="1" destOrd="0" presId="urn:microsoft.com/office/officeart/2005/8/layout/hierarchy4"/>
    <dgm:cxn modelId="{D4B82EFD-2105-4CF1-93E4-92716077A146}" type="presParOf" srcId="{614E1814-57A9-4BC0-8B3B-949EB166C946}" destId="{BAD65A51-7349-402B-B075-F4369E9A3D86}" srcOrd="2" destOrd="0" presId="urn:microsoft.com/office/officeart/2005/8/layout/hierarchy4"/>
    <dgm:cxn modelId="{DECA901B-81DE-4F17-A244-D1DAEC88F386}" type="presParOf" srcId="{BAD65A51-7349-402B-B075-F4369E9A3D86}" destId="{8C24A586-1A5C-4B5E-AC33-D0A987AD747E}" srcOrd="0" destOrd="0" presId="urn:microsoft.com/office/officeart/2005/8/layout/hierarchy4"/>
    <dgm:cxn modelId="{663A6040-5EAF-4F10-9817-97D50C51005B}" type="presParOf" srcId="{BAD65A51-7349-402B-B075-F4369E9A3D86}" destId="{0FC3DD59-4109-4F04-8401-83A95CEC54B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5BBBE-CB7F-4442-AA27-524F9A604EC8}">
      <dsp:nvSpPr>
        <dsp:cNvPr id="0" name=""/>
        <dsp:cNvSpPr/>
      </dsp:nvSpPr>
      <dsp:spPr>
        <a:xfrm>
          <a:off x="2897" y="3478"/>
          <a:ext cx="7842805" cy="1482745"/>
        </a:xfrm>
        <a:prstGeom prst="roundRect">
          <a:avLst>
            <a:gd name="adj" fmla="val 10000"/>
          </a:avLst>
        </a:prstGeom>
        <a:solidFill>
          <a:srgbClr val="007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Balkan Gas Hub </a:t>
          </a:r>
          <a:r>
            <a:rPr lang="en-US" sz="5900" kern="1200" dirty="0"/>
            <a:t>EAD</a:t>
          </a:r>
          <a:endParaRPr lang="bg-BG" sz="5900" kern="1200" dirty="0"/>
        </a:p>
      </dsp:txBody>
      <dsp:txXfrm>
        <a:off x="2897" y="3478"/>
        <a:ext cx="7842805" cy="1482745"/>
      </dsp:txXfrm>
    </dsp:sp>
    <dsp:sp modelId="{BA27786F-E033-467C-941A-1B381BFF87B3}">
      <dsp:nvSpPr>
        <dsp:cNvPr id="0" name=""/>
        <dsp:cNvSpPr/>
      </dsp:nvSpPr>
      <dsp:spPr>
        <a:xfrm>
          <a:off x="2897" y="1763929"/>
          <a:ext cx="3763342" cy="3033191"/>
        </a:xfrm>
        <a:prstGeom prst="roundRect">
          <a:avLst>
            <a:gd name="adj" fmla="val 10000"/>
          </a:avLst>
        </a:prstGeom>
        <a:solidFill>
          <a:srgbClr val="007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Tahoma"/>
              <a:ea typeface="Calibri"/>
              <a:cs typeface="Times New Roman"/>
            </a:rPr>
            <a:t>Registered in January 2019 in order to create gas exchange with OTC segment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Tahoma"/>
              <a:ea typeface="Calibri"/>
              <a:cs typeface="Times New Roman"/>
            </a:rPr>
            <a:t>100% of the capital (500 000 BGN) belongs to Bulgartransgaz EAD, Bulgarian TSO and SSO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Tahoma"/>
              <a:cs typeface="Times New Roman"/>
            </a:rPr>
            <a:t>Management system -  Board of directors (3 members)</a:t>
          </a:r>
          <a:endParaRPr lang="bg-BG" sz="1600" kern="1200" dirty="0"/>
        </a:p>
      </dsp:txBody>
      <dsp:txXfrm>
        <a:off x="2897" y="1763929"/>
        <a:ext cx="3763342" cy="3033191"/>
      </dsp:txXfrm>
    </dsp:sp>
    <dsp:sp modelId="{8C24A586-1A5C-4B5E-AC33-D0A987AD747E}">
      <dsp:nvSpPr>
        <dsp:cNvPr id="0" name=""/>
        <dsp:cNvSpPr/>
      </dsp:nvSpPr>
      <dsp:spPr>
        <a:xfrm>
          <a:off x="4082360" y="1763929"/>
          <a:ext cx="3763342" cy="3033191"/>
        </a:xfrm>
        <a:prstGeom prst="roundRect">
          <a:avLst>
            <a:gd name="adj" fmla="val 10000"/>
          </a:avLst>
        </a:prstGeom>
        <a:solidFill>
          <a:srgbClr val="007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/>
              <a:ea typeface="Calibri"/>
              <a:cs typeface="Times New Roman"/>
            </a:rPr>
            <a:t>S</a:t>
          </a:r>
          <a:r>
            <a:rPr lang="en-GB" sz="1600" kern="1200" dirty="0" smtClean="0">
              <a:latin typeface="Tahoma"/>
              <a:ea typeface="Calibri"/>
              <a:cs typeface="Times New Roman"/>
            </a:rPr>
            <a:t>hares </a:t>
          </a:r>
          <a:r>
            <a:rPr lang="en-GB" sz="1600" kern="1200" dirty="0">
              <a:latin typeface="Tahoma"/>
              <a:ea typeface="Calibri"/>
              <a:cs typeface="Times New Roman"/>
            </a:rPr>
            <a:t>of the </a:t>
          </a:r>
          <a:r>
            <a:rPr lang="en-GB" sz="1600" kern="1200" dirty="0" smtClean="0">
              <a:latin typeface="Tahoma"/>
              <a:ea typeface="Calibri"/>
              <a:cs typeface="Times New Roman"/>
            </a:rPr>
            <a:t>company </a:t>
          </a:r>
          <a:r>
            <a:rPr lang="en-GB" sz="1600" kern="1200" dirty="0">
              <a:latin typeface="Tahoma"/>
              <a:ea typeface="Calibri"/>
              <a:cs typeface="Times New Roman"/>
            </a:rPr>
            <a:t>can be offered to other legal entities, Wholesales traders/producers, project companies,  TSOs, Exchanges and other market </a:t>
          </a:r>
          <a:r>
            <a:rPr lang="en-GB" sz="1600" kern="1200" dirty="0" smtClean="0">
              <a:latin typeface="Tahoma"/>
              <a:ea typeface="Calibri"/>
              <a:cs typeface="Times New Roman"/>
            </a:rPr>
            <a:t>participants, with </a:t>
          </a:r>
          <a:r>
            <a:rPr lang="en-GB" sz="1600" kern="1200" dirty="0" err="1" smtClean="0">
              <a:latin typeface="Tahoma"/>
              <a:ea typeface="Calibri"/>
              <a:cs typeface="Times New Roman"/>
            </a:rPr>
            <a:t>Bulgartransgaz</a:t>
          </a:r>
          <a:r>
            <a:rPr lang="en-GB" sz="1600" kern="1200" dirty="0" smtClean="0">
              <a:latin typeface="Tahoma"/>
              <a:ea typeface="Calibri"/>
              <a:cs typeface="Times New Roman"/>
            </a:rPr>
            <a:t> holding the majority of shares. </a:t>
          </a:r>
          <a:endParaRPr lang="bg-BG" sz="1600" kern="1200" dirty="0">
            <a:latin typeface="Tahoma"/>
            <a:ea typeface="Calibri"/>
            <a:cs typeface="Times New Roman"/>
          </a:endParaRPr>
        </a:p>
      </dsp:txBody>
      <dsp:txXfrm>
        <a:off x="4082360" y="1763929"/>
        <a:ext cx="3763342" cy="3033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="" xmlns:a16="http://schemas.microsoft.com/office/drawing/2014/main" id="{73FA5DCF-4D99-4040-B7F4-2D8A256BDB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42" cy="51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100"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1" name="Rectangle 3">
            <a:extLst>
              <a:ext uri="{FF2B5EF4-FFF2-40B4-BE49-F238E27FC236}">
                <a16:creationId xmlns="" xmlns:a16="http://schemas.microsoft.com/office/drawing/2014/main" id="{B828F1F6-D491-4D3C-88E3-A08CECB107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696" y="0"/>
            <a:ext cx="2916324" cy="51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100"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2" name="Rectangle 4">
            <a:extLst>
              <a:ext uri="{FF2B5EF4-FFF2-40B4-BE49-F238E27FC236}">
                <a16:creationId xmlns="" xmlns:a16="http://schemas.microsoft.com/office/drawing/2014/main" id="{AD927EF2-A3B7-46B1-AE11-984E858F73C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561"/>
            <a:ext cx="2917842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100"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>
            <a:extLst>
              <a:ext uri="{FF2B5EF4-FFF2-40B4-BE49-F238E27FC236}">
                <a16:creationId xmlns="" xmlns:a16="http://schemas.microsoft.com/office/drawing/2014/main" id="{D1BED533-0876-4161-815C-0EBC41F4CC7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696" y="9410561"/>
            <a:ext cx="2916324" cy="4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 b="0">
                <a:latin typeface="Arial Narrow" panose="020B0606020202030204" pitchFamily="34" charset="0"/>
              </a:defRPr>
            </a:lvl1pPr>
          </a:lstStyle>
          <a:p>
            <a:fld id="{4DDAA8A6-7DC7-41D6-9B61-94FF5198D00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1548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>
            <a:extLst>
              <a:ext uri="{FF2B5EF4-FFF2-40B4-BE49-F238E27FC236}">
                <a16:creationId xmlns="" xmlns:a16="http://schemas.microsoft.com/office/drawing/2014/main" id="{7876637F-4FB3-4159-BBBA-9BBD9E6A03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5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7" rIns="99036" bIns="49517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1027">
            <a:extLst>
              <a:ext uri="{FF2B5EF4-FFF2-40B4-BE49-F238E27FC236}">
                <a16:creationId xmlns="" xmlns:a16="http://schemas.microsoft.com/office/drawing/2014/main" id="{C3637124-3BE1-41D0-8D17-722884892C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523" y="0"/>
            <a:ext cx="294515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7" rIns="99036" bIns="49517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1028">
            <a:extLst>
              <a:ext uri="{FF2B5EF4-FFF2-40B4-BE49-F238E27FC236}">
                <a16:creationId xmlns="" xmlns:a16="http://schemas.microsoft.com/office/drawing/2014/main" id="{A66DC92C-398F-4E66-AA74-5EBFB9A5D78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1029">
            <a:extLst>
              <a:ext uri="{FF2B5EF4-FFF2-40B4-BE49-F238E27FC236}">
                <a16:creationId xmlns="" xmlns:a16="http://schemas.microsoft.com/office/drawing/2014/main" id="{E3F6DAAE-D33A-4EF5-83DB-C7BF0C2470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852" y="4690269"/>
            <a:ext cx="498597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7" rIns="99036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9398" name="Rectangle 1030">
            <a:extLst>
              <a:ext uri="{FF2B5EF4-FFF2-40B4-BE49-F238E27FC236}">
                <a16:creationId xmlns="" xmlns:a16="http://schemas.microsoft.com/office/drawing/2014/main" id="{2C4D974C-2A08-4048-9622-C428168CA0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15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7" rIns="99036" bIns="49517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9" name="Rectangle 1031">
            <a:extLst>
              <a:ext uri="{FF2B5EF4-FFF2-40B4-BE49-F238E27FC236}">
                <a16:creationId xmlns="" xmlns:a16="http://schemas.microsoft.com/office/drawing/2014/main" id="{BACB4826-4B10-44D6-958B-A0563BBEE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523" y="9380537"/>
            <a:ext cx="294515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7" rIns="99036" bIns="49517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b="0">
                <a:latin typeface="Arial Narrow" panose="020B0606020202030204" pitchFamily="34" charset="0"/>
              </a:defRPr>
            </a:lvl1pPr>
          </a:lstStyle>
          <a:p>
            <a:fld id="{87396387-916C-45AD-91F0-55650992F3A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427996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="" xmlns:a16="http://schemas.microsoft.com/office/drawing/2014/main" id="{A52212C0-C839-40DA-A499-3936FFB81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="" xmlns:a16="http://schemas.microsoft.com/office/drawing/2014/main" id="{7AA2461B-4852-4566-94FF-EC73DAF4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z="1100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="" xmlns:a16="http://schemas.microsoft.com/office/drawing/2014/main" id="{D7DEAD0E-E99A-4842-9584-84519ADC0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4645FA-A7DB-45CC-8CB2-16FB833843C4}" type="slidenum">
              <a:rPr lang="bg-BG" altLang="bg-BG" sz="1200">
                <a:latin typeface="Arial" panose="020B0604020202020204" pitchFamily="34" charset="0"/>
              </a:rPr>
              <a:pPr/>
              <a:t>2</a:t>
            </a:fld>
            <a:endParaRPr lang="bg-BG" altLang="bg-BG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="" xmlns:a16="http://schemas.microsoft.com/office/drawing/2014/main" id="{E5364994-F2E8-49D1-B6AC-F2B65D68A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="" xmlns:a16="http://schemas.microsoft.com/office/drawing/2014/main" id="{1C5CA333-3C30-4A6F-B6F7-78616BB0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z="1100" dirty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="" xmlns:a16="http://schemas.microsoft.com/office/drawing/2014/main" id="{F1F868CC-B509-4A6B-BA08-AC7192A87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24DCC3-4377-4B87-AF7B-7CE71E10F444}" type="slidenum">
              <a:rPr lang="bg-BG" altLang="bg-BG" sz="1200">
                <a:latin typeface="Arial" panose="020B0604020202020204" pitchFamily="34" charset="0"/>
              </a:rPr>
              <a:pPr/>
              <a:t>3</a:t>
            </a:fld>
            <a:endParaRPr lang="bg-BG" altLang="bg-BG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="" xmlns:a16="http://schemas.microsoft.com/office/drawing/2014/main" id="{E5364994-F2E8-49D1-B6AC-F2B65D68A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="" xmlns:a16="http://schemas.microsoft.com/office/drawing/2014/main" id="{1C5CA333-3C30-4A6F-B6F7-78616BB0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z="1100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="" xmlns:a16="http://schemas.microsoft.com/office/drawing/2014/main" id="{F1F868CC-B509-4A6B-BA08-AC7192A87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24DCC3-4377-4B87-AF7B-7CE71E10F444}" type="slidenum">
              <a:rPr lang="bg-BG" altLang="bg-BG" sz="1200">
                <a:latin typeface="Arial" panose="020B0604020202020204" pitchFamily="34" charset="0"/>
              </a:rPr>
              <a:pPr/>
              <a:t>4</a:t>
            </a:fld>
            <a:endParaRPr lang="bg-BG" altLang="bg-BG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="" xmlns:a16="http://schemas.microsoft.com/office/drawing/2014/main" id="{E5364994-F2E8-49D1-B6AC-F2B65D68A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="" xmlns:a16="http://schemas.microsoft.com/office/drawing/2014/main" id="{1C5CA333-3C30-4A6F-B6F7-78616BB0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z="1100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="" xmlns:a16="http://schemas.microsoft.com/office/drawing/2014/main" id="{F1F868CC-B509-4A6B-BA08-AC7192A87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24DCC3-4377-4B87-AF7B-7CE71E10F444}" type="slidenum">
              <a:rPr lang="bg-BG" altLang="bg-BG" sz="1200">
                <a:latin typeface="Arial" panose="020B0604020202020204" pitchFamily="34" charset="0"/>
              </a:rPr>
              <a:pPr/>
              <a:t>5</a:t>
            </a:fld>
            <a:endParaRPr lang="bg-BG" altLang="bg-BG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="" xmlns:a16="http://schemas.microsoft.com/office/drawing/2014/main" id="{E5364994-F2E8-49D1-B6AC-F2B65D68A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="" xmlns:a16="http://schemas.microsoft.com/office/drawing/2014/main" id="{1C5CA333-3C30-4A6F-B6F7-78616BB0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z="1100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="" xmlns:a16="http://schemas.microsoft.com/office/drawing/2014/main" id="{F1F868CC-B509-4A6B-BA08-AC7192A87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24DCC3-4377-4B87-AF7B-7CE71E10F444}" type="slidenum">
              <a:rPr lang="bg-BG" altLang="bg-BG" sz="1200">
                <a:latin typeface="Arial" panose="020B0604020202020204" pitchFamily="34" charset="0"/>
              </a:rPr>
              <a:pPr/>
              <a:t>6</a:t>
            </a:fld>
            <a:endParaRPr lang="bg-BG" altLang="bg-BG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xmlns="" id="{01AC85A0-2E5B-4868-92B1-4455EDC54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xmlns="" id="{63383D21-92CF-4FFC-9971-124E4173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xmlns="" id="{74936170-D191-494D-B67B-1972A1A1A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9B358FD-559A-43C9-86FD-447E2ADE7DEE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xmlns="" id="{01AC85A0-2E5B-4868-92B1-4455EDC54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xmlns="" id="{63383D21-92CF-4FFC-9971-124E4173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xmlns="" id="{74936170-D191-494D-B67B-1972A1A1A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9B358FD-559A-43C9-86FD-447E2ADE7DEE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xmlns="" id="{01AC85A0-2E5B-4868-92B1-4455EDC54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xmlns="" id="{63383D21-92CF-4FFC-9971-124E4173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xmlns="" id="{74936170-D191-494D-B67B-1972A1A1A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9B358FD-559A-43C9-86FD-447E2ADE7DEE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>
            <a:extLst>
              <a:ext uri="{FF2B5EF4-FFF2-40B4-BE49-F238E27FC236}">
                <a16:creationId xmlns="" xmlns:a16="http://schemas.microsoft.com/office/drawing/2014/main" id="{F2F7D246-F3ED-479A-B3AA-B82A5223D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52A198-2E83-46DB-BB35-D350D81398B5}" type="slidenum">
              <a:rPr lang="de-DE" altLang="en-US" sz="1300" b="0">
                <a:latin typeface="Arial Narrow" panose="020B0606020202030204" pitchFamily="34" charset="0"/>
              </a:rPr>
              <a:pPr/>
              <a:t>10</a:t>
            </a:fld>
            <a:endParaRPr lang="de-DE" altLang="en-US" sz="1300" b="0">
              <a:latin typeface="Arial Narrow" panose="020B060602020203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DB8A9823-FFD5-4301-97C7-9A65A018F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656415F4-90DA-4140-852A-3D262D143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>
            <a:extLst>
              <a:ext uri="{FF2B5EF4-FFF2-40B4-BE49-F238E27FC236}">
                <a16:creationId xmlns="" xmlns:a16="http://schemas.microsoft.com/office/drawing/2014/main" id="{F23F9F6F-9583-4E1E-8D93-AF7C62765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1262063"/>
            <a:ext cx="8356600" cy="0"/>
          </a:xfrm>
          <a:prstGeom prst="line">
            <a:avLst/>
          </a:prstGeom>
          <a:noFill/>
          <a:ln w="9525">
            <a:gradFill flip="none" rotWithShape="1">
              <a:gsLst>
                <a:gs pos="0">
                  <a:srgbClr val="0072BC"/>
                </a:gs>
                <a:gs pos="100000">
                  <a:srgbClr val="00B9F1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6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5" name="Picture 2" descr="I:\BTG\BGH\Untitled-2-crop.jpg">
            <a:extLst>
              <a:ext uri="{FF2B5EF4-FFF2-40B4-BE49-F238E27FC236}">
                <a16:creationId xmlns="" xmlns:a16="http://schemas.microsoft.com/office/drawing/2014/main" id="{65F9EAC0-D3D6-454B-8A68-471576131B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74625"/>
            <a:ext cx="111601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6400" y="1773238"/>
            <a:ext cx="8356600" cy="847725"/>
          </a:xfrm>
        </p:spPr>
        <p:txBody>
          <a:bodyPr/>
          <a:lstStyle>
            <a:lvl1pPr marL="0" indent="0">
              <a:buFont typeface="Arial" charset="0"/>
              <a:buNone/>
              <a:defRPr sz="2400" b="1">
                <a:solidFill>
                  <a:srgbClr val="00B9F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406400" y="1136651"/>
            <a:ext cx="8356600" cy="636587"/>
          </a:xfrm>
          <a:ln algn="ctr"/>
        </p:spPr>
        <p:txBody>
          <a:bodyPr/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7549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8672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271463"/>
            <a:ext cx="2090737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1463"/>
            <a:ext cx="6124575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3485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1463"/>
            <a:ext cx="8367712" cy="388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387475"/>
            <a:ext cx="4106862" cy="480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387475"/>
            <a:ext cx="4108450" cy="480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5659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1463"/>
            <a:ext cx="8367712" cy="388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387475"/>
            <a:ext cx="4106862" cy="480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4550" y="1387475"/>
            <a:ext cx="4108450" cy="480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1970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1463"/>
            <a:ext cx="8367712" cy="388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95288" y="1387475"/>
            <a:ext cx="8367712" cy="480218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17297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587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7023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387475"/>
            <a:ext cx="4106862" cy="4802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387475"/>
            <a:ext cx="4108450" cy="4802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0915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5352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7419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633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8975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1785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Line 34">
            <a:extLst>
              <a:ext uri="{FF2B5EF4-FFF2-40B4-BE49-F238E27FC236}">
                <a16:creationId xmlns="" xmlns:a16="http://schemas.microsoft.com/office/drawing/2014/main" id="{7707BB1E-5CA3-43D1-B8F5-46B9825C5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73969"/>
            <a:ext cx="8367712" cy="0"/>
          </a:xfrm>
          <a:prstGeom prst="line">
            <a:avLst/>
          </a:prstGeom>
          <a:noFill/>
          <a:ln w="9525">
            <a:gradFill flip="none" rotWithShape="1">
              <a:gsLst>
                <a:gs pos="0">
                  <a:srgbClr val="0072BC"/>
                </a:gs>
                <a:gs pos="100000">
                  <a:srgbClr val="00B9F1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6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59" name="Line 35">
            <a:extLst>
              <a:ext uri="{FF2B5EF4-FFF2-40B4-BE49-F238E27FC236}">
                <a16:creationId xmlns="" xmlns:a16="http://schemas.microsoft.com/office/drawing/2014/main" id="{C424894C-4279-4D74-A7B0-3CF9A5700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113" y="6291263"/>
            <a:ext cx="8370887" cy="0"/>
          </a:xfrm>
          <a:prstGeom prst="line">
            <a:avLst/>
          </a:prstGeom>
          <a:noFill/>
          <a:ln w="9525">
            <a:gradFill flip="none" rotWithShape="1">
              <a:gsLst>
                <a:gs pos="0">
                  <a:srgbClr val="00B9F1"/>
                </a:gs>
                <a:gs pos="100000">
                  <a:srgbClr val="0072BC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16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2" name="Text Box 36">
            <a:extLst>
              <a:ext uri="{FF2B5EF4-FFF2-40B4-BE49-F238E27FC236}">
                <a16:creationId xmlns="" xmlns:a16="http://schemas.microsoft.com/office/drawing/2014/main" id="{12477C21-A6C1-4772-AF88-18DB52430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6348413"/>
            <a:ext cx="404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b="0">
                <a:solidFill>
                  <a:schemeClr val="tx2"/>
                </a:solidFill>
                <a:latin typeface="Arial Narrow" panose="020B0606020202030204" pitchFamily="34" charset="0"/>
              </a:rPr>
              <a:t>©</a:t>
            </a:r>
            <a:r>
              <a:rPr lang="de-DE" altLang="en-US" sz="1000" b="0">
                <a:solidFill>
                  <a:schemeClr val="tx2"/>
                </a:solidFill>
                <a:latin typeface="Arial Narrow" panose="020B0606020202030204" pitchFamily="34" charset="0"/>
              </a:rPr>
              <a:t> BGH - </a:t>
            </a:r>
            <a:fld id="{9E776E78-826F-403C-A856-BCC5D7DF5632}" type="datetime5">
              <a:rPr lang="en-US" altLang="en-US" sz="1000" b="0">
                <a:solidFill>
                  <a:schemeClr val="tx2"/>
                </a:solidFill>
                <a:latin typeface="Arial Narrow" panose="020B0606020202030204" pitchFamily="34" charset="0"/>
              </a:rPr>
              <a:pPr/>
              <a:t>17-May-19</a:t>
            </a:fld>
            <a:r>
              <a:rPr lang="de-DE" altLang="en-US" sz="1000" b="0">
                <a:solidFill>
                  <a:schemeClr val="tx2"/>
                </a:solidFill>
                <a:latin typeface="Arial Narrow" panose="020B0606020202030204" pitchFamily="34" charset="0"/>
              </a:rPr>
              <a:t> - Page </a:t>
            </a:r>
            <a:fld id="{34958FC8-A0EF-41E2-B930-CC52D23DDBAE}" type="slidenum">
              <a:rPr lang="de-DE" altLang="en-US" sz="1000" b="0">
                <a:solidFill>
                  <a:schemeClr val="tx2"/>
                </a:solidFill>
                <a:latin typeface="Arial Narrow" panose="020B0606020202030204" pitchFamily="34" charset="0"/>
              </a:rPr>
              <a:pPr/>
              <a:t>‹#›</a:t>
            </a:fld>
            <a:r>
              <a:rPr lang="de-DE" altLang="en-US" sz="1000" b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33" name="Rectangle 38">
            <a:extLst>
              <a:ext uri="{FF2B5EF4-FFF2-40B4-BE49-F238E27FC236}">
                <a16:creationId xmlns="" xmlns:a16="http://schemas.microsoft.com/office/drawing/2014/main" id="{7E3B7A82-0F53-46D4-8E7A-4793737A8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1463"/>
            <a:ext cx="836771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45">
            <a:extLst>
              <a:ext uri="{FF2B5EF4-FFF2-40B4-BE49-F238E27FC236}">
                <a16:creationId xmlns="" xmlns:a16="http://schemas.microsoft.com/office/drawing/2014/main" id="{04633337-F533-44F1-8E39-2C66776DD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87475"/>
            <a:ext cx="8367712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Aaa</a:t>
            </a:r>
          </a:p>
          <a:p>
            <a:pPr lvl="1"/>
            <a:r>
              <a:rPr lang="de-DE" altLang="en-US"/>
              <a:t>Sss</a:t>
            </a:r>
          </a:p>
          <a:p>
            <a:pPr lvl="2"/>
            <a:r>
              <a:rPr lang="de-DE" altLang="en-US"/>
              <a:t>Ddd</a:t>
            </a:r>
          </a:p>
          <a:p>
            <a:pPr lvl="3"/>
            <a:r>
              <a:rPr lang="de-DE" altLang="en-US"/>
              <a:t>Www</a:t>
            </a:r>
          </a:p>
          <a:p>
            <a:pPr lvl="4"/>
            <a:r>
              <a:rPr lang="de-DE" altLang="en-US"/>
              <a:t>Eee</a:t>
            </a:r>
          </a:p>
        </p:txBody>
      </p:sp>
      <p:pic>
        <p:nvPicPr>
          <p:cNvPr id="1035" name="Picture 7" descr="I:\BTG\BGH\GAS HUB LOGOS_FINAL-izvadka.png">
            <a:extLst>
              <a:ext uri="{FF2B5EF4-FFF2-40B4-BE49-F238E27FC236}">
                <a16:creationId xmlns="" xmlns:a16="http://schemas.microsoft.com/office/drawing/2014/main" id="{4AB95A9F-B8BB-4D26-B3E4-117B58723A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6348413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sldNum="0" hdr="0" ftr="0"/>
  <p:txStyles>
    <p:titleStyle>
      <a:lvl1pPr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2057400" indent="-228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2514600" indent="-228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971800" indent="-228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3429000" indent="-228600" algn="l" rtl="0" eaLnBrk="0" fontAlgn="base" hangingPunct="0">
        <a:lnSpc>
          <a:spcPct val="116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7EDF992F-F563-49A9-94BD-9730DA9066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2275" y="5041900"/>
            <a:ext cx="8361363" cy="396875"/>
          </a:xfrm>
          <a:ln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600" dirty="0"/>
              <a:t>BALKAN GAS HUB EAD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="" xmlns:a16="http://schemas.microsoft.com/office/drawing/2014/main" id="{A6A49281-AE0F-469A-8E07-CC91AD1E6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5451475"/>
            <a:ext cx="83613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5E"/>
                </a:solidFill>
                <a:latin typeface="Arial Narrow" panose="020B0606020202030204" pitchFamily="34" charset="0"/>
              </a:rPr>
              <a:t>Supporting </a:t>
            </a:r>
            <a:r>
              <a:rPr lang="en-US" altLang="en-US" dirty="0" smtClean="0">
                <a:solidFill>
                  <a:srgbClr val="00005E"/>
                </a:solidFill>
                <a:latin typeface="Arial Narrow" panose="020B0606020202030204" pitchFamily="34" charset="0"/>
              </a:rPr>
              <a:t>gas balance </a:t>
            </a:r>
            <a:r>
              <a:rPr lang="en-US" altLang="en-US" dirty="0">
                <a:solidFill>
                  <a:srgbClr val="00005E"/>
                </a:solidFill>
                <a:latin typeface="Arial Narrow" panose="020B0606020202030204" pitchFamily="34" charset="0"/>
              </a:rPr>
              <a:t>while </a:t>
            </a:r>
            <a:r>
              <a:rPr lang="en-US" altLang="en-US" dirty="0" smtClean="0">
                <a:solidFill>
                  <a:srgbClr val="00005E"/>
                </a:solidFill>
                <a:latin typeface="Arial Narrow" panose="020B0606020202030204" pitchFamily="34" charset="0"/>
              </a:rPr>
              <a:t>enabling </a:t>
            </a:r>
            <a:r>
              <a:rPr lang="en-US" altLang="en-US" dirty="0">
                <a:solidFill>
                  <a:srgbClr val="00005E"/>
                </a:solidFill>
                <a:latin typeface="Arial Narrow" panose="020B0606020202030204" pitchFamily="34" charset="0"/>
              </a:rPr>
              <a:t>trading</a:t>
            </a:r>
          </a:p>
        </p:txBody>
      </p:sp>
      <p:pic>
        <p:nvPicPr>
          <p:cNvPr id="3076" name="Picture 10" descr="0000E573">
            <a:extLst>
              <a:ext uri="{FF2B5EF4-FFF2-40B4-BE49-F238E27FC236}">
                <a16:creationId xmlns="" xmlns:a16="http://schemas.microsoft.com/office/drawing/2014/main" id="{1AA42108-D110-482F-B4C3-6E14FDA8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7"/>
          <a:stretch>
            <a:fillRect/>
          </a:stretch>
        </p:blipFill>
        <p:spPr bwMode="auto">
          <a:xfrm>
            <a:off x="396875" y="1371600"/>
            <a:ext cx="838835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8A65435-FC56-42A3-9A35-8250B0E16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5013325"/>
            <a:ext cx="8361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2600" kern="0" dirty="0">
                <a:solidFill>
                  <a:srgbClr val="0072BC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="" xmlns:a16="http://schemas.microsoft.com/office/drawing/2014/main" id="{DB1E8469-13CC-40DD-98D3-7076C2908F4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19100" y="5399088"/>
            <a:ext cx="8464550" cy="714375"/>
          </a:xfrm>
        </p:spPr>
        <p:txBody>
          <a:bodyPr/>
          <a:lstStyle/>
          <a:p>
            <a:pPr>
              <a:lnSpc>
                <a:spcPts val="2500"/>
              </a:lnSpc>
              <a:buFontTx/>
              <a:buNone/>
            </a:pPr>
            <a:endParaRPr lang="en-GB" altLang="en-US" sz="2000" b="1" dirty="0">
              <a:solidFill>
                <a:srgbClr val="00B9F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Картина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199" y="1524001"/>
            <a:ext cx="5562601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="" xmlns:a16="http://schemas.microsoft.com/office/drawing/2014/main" id="{E8A584C9-61F7-4F64-9084-B0A4FA46B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bg-BG" sz="2400" dirty="0">
                <a:solidFill>
                  <a:srgbClr val="0072BC"/>
                </a:solidFill>
                <a:latin typeface="Tahoma (body)"/>
              </a:rPr>
              <a:t>Founding of Balkan Gas Hub EAD – The exchange operator</a:t>
            </a:r>
            <a:endParaRPr lang="bg-BG" altLang="en-US" sz="2400" dirty="0">
              <a:solidFill>
                <a:srgbClr val="0072BC"/>
              </a:solidFill>
              <a:latin typeface="Tahoma (body)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DCB0F2E-1209-442C-BEC3-FA269B08D79B}"/>
              </a:ext>
            </a:extLst>
          </p:cNvPr>
          <p:cNvSpPr/>
          <p:nvPr/>
        </p:nvSpPr>
        <p:spPr bwMode="auto">
          <a:xfrm>
            <a:off x="1866900" y="1981200"/>
            <a:ext cx="4762500" cy="297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B9A30073-3912-4D60-AC53-230D0DED8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90480342"/>
              </p:ext>
            </p:extLst>
          </p:nvPr>
        </p:nvGraphicFramePr>
        <p:xfrm>
          <a:off x="533400" y="13716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="" xmlns:a16="http://schemas.microsoft.com/office/drawing/2014/main" id="{AFF3296F-17D4-469B-8E31-EB5E8CEB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bg-BG" sz="2400" b="1" dirty="0" smtClean="0">
                <a:solidFill>
                  <a:srgbClr val="0072BC"/>
                </a:solidFill>
                <a:latin typeface="Tahoma (body)"/>
              </a:rPr>
              <a:t>Balkan Gas Hub </a:t>
            </a:r>
            <a:r>
              <a:rPr lang="en-US" altLang="bg-BG" sz="2400" b="1" dirty="0">
                <a:solidFill>
                  <a:srgbClr val="0072BC"/>
                </a:solidFill>
                <a:latin typeface="Tahoma (body)"/>
              </a:rPr>
              <a:t>EAD  - </a:t>
            </a:r>
            <a:r>
              <a:rPr lang="en-US" altLang="bg-BG" sz="2400" b="1" dirty="0" smtClean="0">
                <a:solidFill>
                  <a:srgbClr val="0072BC"/>
                </a:solidFill>
                <a:latin typeface="Tahoma (body)"/>
              </a:rPr>
              <a:t>Mission and Vision</a:t>
            </a:r>
            <a:endParaRPr lang="bg-BG" altLang="en-US" sz="2400" b="1" dirty="0">
              <a:solidFill>
                <a:srgbClr val="0072BC"/>
              </a:solidFill>
              <a:latin typeface="Tahoma (body)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F8FB6AC-4295-4151-8814-B8D5A6896EE9}"/>
              </a:ext>
            </a:extLst>
          </p:cNvPr>
          <p:cNvSpPr txBox="1">
            <a:spLocks/>
          </p:cNvSpPr>
          <p:nvPr/>
        </p:nvSpPr>
        <p:spPr>
          <a:xfrm>
            <a:off x="152400" y="3505200"/>
            <a:ext cx="8458200" cy="1981200"/>
          </a:xfrm>
          <a:prstGeom prst="rect">
            <a:avLst/>
          </a:prstGeom>
        </p:spPr>
        <p:txBody>
          <a:bodyPr/>
          <a:lstStyle/>
          <a:p>
            <a:pPr marL="288000" indent="-242888" algn="just" defTabSz="873125">
              <a:spcBef>
                <a:spcPts val="0"/>
              </a:spcBef>
              <a:buFontTx/>
              <a:buBlip>
                <a:blip r:embed="rId3"/>
              </a:buBlip>
              <a:defRPr/>
            </a:pPr>
            <a:endParaRPr lang="en-US" sz="1200" b="1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endParaRPr lang="en-US" sz="1200" kern="0" dirty="0" smtClean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9C0A343-AF39-4427-A3B7-988D613FC3F2}"/>
              </a:ext>
            </a:extLst>
          </p:cNvPr>
          <p:cNvSpPr/>
          <p:nvPr/>
        </p:nvSpPr>
        <p:spPr>
          <a:xfrm>
            <a:off x="304800" y="16002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2B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4" y="1371601"/>
            <a:ext cx="79025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1798" y="3352800"/>
            <a:ext cx="75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B0F0"/>
                </a:solidFill>
              </a:rPr>
              <a:t>Our </a:t>
            </a:r>
            <a:r>
              <a:rPr lang="en-US" dirty="0">
                <a:solidFill>
                  <a:srgbClr val="00B0F0"/>
                </a:solidFill>
              </a:rPr>
              <a:t>Mission</a:t>
            </a:r>
            <a:r>
              <a:rPr lang="en-US" b="0" dirty="0">
                <a:solidFill>
                  <a:srgbClr val="00B0F0"/>
                </a:solidFill>
              </a:rPr>
              <a:t> is to build and operate Electronic platform with segment for bilateral trade which will offer modern physical and financial products &amp; services at the </a:t>
            </a:r>
            <a:r>
              <a:rPr lang="en-US" b="0" dirty="0" smtClean="0">
                <a:solidFill>
                  <a:srgbClr val="00B0F0"/>
                </a:solidFill>
              </a:rPr>
              <a:t>Bulgarian VTP. </a:t>
            </a:r>
            <a:endParaRPr lang="en-US" b="0" dirty="0">
              <a:solidFill>
                <a:srgbClr val="00B0F0"/>
              </a:solidFill>
            </a:endParaRPr>
          </a:p>
          <a:p>
            <a:endParaRPr lang="en-US" dirty="0"/>
          </a:p>
          <a:p>
            <a:r>
              <a:rPr lang="en-US" b="0" dirty="0">
                <a:solidFill>
                  <a:srgbClr val="00B0F0"/>
                </a:solidFill>
              </a:rPr>
              <a:t>Our </a:t>
            </a:r>
            <a:r>
              <a:rPr lang="en-US" dirty="0">
                <a:solidFill>
                  <a:srgbClr val="00B0F0"/>
                </a:solidFill>
              </a:rPr>
              <a:t>Vision</a:t>
            </a:r>
            <a:r>
              <a:rPr lang="en-US" b="0" dirty="0">
                <a:solidFill>
                  <a:srgbClr val="00B0F0"/>
                </a:solidFill>
              </a:rPr>
              <a:t> is fully developed in the context of EU objectives for building </a:t>
            </a:r>
            <a:r>
              <a:rPr lang="en-US" b="0" dirty="0" smtClean="0">
                <a:solidFill>
                  <a:srgbClr val="00B0F0"/>
                </a:solidFill>
              </a:rPr>
              <a:t>a </a:t>
            </a:r>
            <a:r>
              <a:rPr lang="en-US" b="0" dirty="0">
                <a:solidFill>
                  <a:srgbClr val="00B0F0"/>
                </a:solidFill>
              </a:rPr>
              <a:t>well interconnected and single European gas market and supporting gas infrastructure development plans across Europe. The trading platform of </a:t>
            </a:r>
            <a:r>
              <a:rPr lang="en-US" b="0" dirty="0" smtClean="0">
                <a:solidFill>
                  <a:srgbClr val="00B0F0"/>
                </a:solidFill>
              </a:rPr>
              <a:t>Balkan Gas </a:t>
            </a:r>
            <a:r>
              <a:rPr lang="en-US" b="0" dirty="0">
                <a:solidFill>
                  <a:srgbClr val="00B0F0"/>
                </a:solidFill>
              </a:rPr>
              <a:t>Hub </a:t>
            </a:r>
            <a:r>
              <a:rPr lang="en-US" b="0" dirty="0" smtClean="0">
                <a:solidFill>
                  <a:srgbClr val="00B0F0"/>
                </a:solidFill>
              </a:rPr>
              <a:t>EAD </a:t>
            </a:r>
            <a:r>
              <a:rPr lang="en-US" b="0" dirty="0">
                <a:solidFill>
                  <a:srgbClr val="00B0F0"/>
                </a:solidFill>
              </a:rPr>
              <a:t>aims Bulgaria to successfully become the center of </a:t>
            </a:r>
            <a:r>
              <a:rPr lang="en-US" b="0" dirty="0" smtClean="0">
                <a:solidFill>
                  <a:srgbClr val="00B0F0"/>
                </a:solidFill>
              </a:rPr>
              <a:t>liquid </a:t>
            </a:r>
            <a:r>
              <a:rPr lang="en-US" b="0" dirty="0">
                <a:solidFill>
                  <a:srgbClr val="00B0F0"/>
                </a:solidFill>
              </a:rPr>
              <a:t>physical and commercial gas hub in the region of Southeastern Europe.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="" xmlns:a16="http://schemas.microsoft.com/office/drawing/2014/main" id="{AFF3296F-17D4-469B-8E31-EB5E8CEB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bg-BG" sz="2400" b="1" dirty="0" smtClean="0">
                <a:solidFill>
                  <a:srgbClr val="0072BC"/>
                </a:solidFill>
                <a:latin typeface="Tahoma (body)"/>
              </a:rPr>
              <a:t>Balkan Gas Hub </a:t>
            </a:r>
            <a:r>
              <a:rPr lang="en-US" altLang="bg-BG" sz="2400" b="1" dirty="0">
                <a:solidFill>
                  <a:srgbClr val="0072BC"/>
                </a:solidFill>
                <a:latin typeface="Tahoma (body)"/>
              </a:rPr>
              <a:t>EAD  - </a:t>
            </a:r>
            <a:r>
              <a:rPr lang="en-US" altLang="bg-BG" sz="2400" b="1" dirty="0" smtClean="0">
                <a:solidFill>
                  <a:srgbClr val="0072BC"/>
                </a:solidFill>
                <a:latin typeface="Tahoma (body)"/>
              </a:rPr>
              <a:t>Strategic Objectives</a:t>
            </a:r>
            <a:endParaRPr lang="bg-BG" altLang="en-US" sz="2400" b="1" dirty="0">
              <a:solidFill>
                <a:srgbClr val="0072BC"/>
              </a:solidFill>
              <a:latin typeface="Tahoma (body)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F8FB6AC-4295-4151-8814-B8D5A6896EE9}"/>
              </a:ext>
            </a:extLst>
          </p:cNvPr>
          <p:cNvSpPr txBox="1">
            <a:spLocks/>
          </p:cNvSpPr>
          <p:nvPr/>
        </p:nvSpPr>
        <p:spPr>
          <a:xfrm>
            <a:off x="152400" y="3505200"/>
            <a:ext cx="8458200" cy="1981200"/>
          </a:xfrm>
          <a:prstGeom prst="rect">
            <a:avLst/>
          </a:prstGeom>
        </p:spPr>
        <p:txBody>
          <a:bodyPr/>
          <a:lstStyle/>
          <a:p>
            <a:pPr marL="288000" indent="-242888" algn="just" defTabSz="873125">
              <a:spcBef>
                <a:spcPts val="0"/>
              </a:spcBef>
              <a:buFontTx/>
              <a:buBlip>
                <a:blip r:embed="rId3"/>
              </a:buBlip>
              <a:defRPr/>
            </a:pPr>
            <a:endParaRPr lang="en-US" sz="1200" b="1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endParaRPr lang="en-US" sz="1200" kern="0" dirty="0" smtClean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9C0A343-AF39-4427-A3B7-988D613FC3F2}"/>
              </a:ext>
            </a:extLst>
          </p:cNvPr>
          <p:cNvSpPr/>
          <p:nvPr/>
        </p:nvSpPr>
        <p:spPr>
          <a:xfrm>
            <a:off x="304800" y="16002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2B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91" y="1600200"/>
            <a:ext cx="439180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0" dirty="0">
                <a:solidFill>
                  <a:srgbClr val="00B0F0"/>
                </a:solidFill>
              </a:rPr>
              <a:t>In connection with its long-term development plans, </a:t>
            </a:r>
            <a:r>
              <a:rPr lang="en-US" b="0" dirty="0" smtClean="0">
                <a:solidFill>
                  <a:srgbClr val="00B0F0"/>
                </a:solidFill>
              </a:rPr>
              <a:t>"Balkan Gas Hub" </a:t>
            </a:r>
            <a:r>
              <a:rPr lang="en-US" b="0" dirty="0">
                <a:solidFill>
                  <a:srgbClr val="00B0F0"/>
                </a:solidFill>
              </a:rPr>
              <a:t>EAD formulates and acts in pursuance of the following </a:t>
            </a:r>
            <a:r>
              <a:rPr lang="en-US" dirty="0">
                <a:solidFill>
                  <a:srgbClr val="00B0F0"/>
                </a:solidFill>
              </a:rPr>
              <a:t>strategic </a:t>
            </a:r>
            <a:r>
              <a:rPr lang="en-US" dirty="0" smtClean="0">
                <a:solidFill>
                  <a:srgbClr val="00B0F0"/>
                </a:solidFill>
              </a:rPr>
              <a:t>objectives</a:t>
            </a:r>
            <a:r>
              <a:rPr lang="en-US" b="0" dirty="0" smtClean="0">
                <a:solidFill>
                  <a:srgbClr val="00B0F0"/>
                </a:solidFill>
              </a:rPr>
              <a:t>:</a:t>
            </a:r>
          </a:p>
          <a:p>
            <a:endParaRPr lang="en-US" b="0" dirty="0">
              <a:solidFill>
                <a:srgbClr val="00B0F0"/>
              </a:solidFill>
            </a:endParaRPr>
          </a:p>
          <a:p>
            <a:r>
              <a:rPr lang="en-US" b="0" dirty="0">
                <a:solidFill>
                  <a:srgbClr val="00B0F0"/>
                </a:solidFill>
              </a:rPr>
              <a:t>• Increasing the transparency and liquidity of the </a:t>
            </a:r>
            <a:r>
              <a:rPr lang="en-US" b="0" dirty="0" smtClean="0">
                <a:solidFill>
                  <a:srgbClr val="00B0F0"/>
                </a:solidFill>
              </a:rPr>
              <a:t>gas market;</a:t>
            </a:r>
          </a:p>
          <a:p>
            <a:endParaRPr lang="en-US" b="0" dirty="0">
              <a:solidFill>
                <a:srgbClr val="00B0F0"/>
              </a:solidFill>
            </a:endParaRPr>
          </a:p>
          <a:p>
            <a:r>
              <a:rPr lang="en-US" b="0" dirty="0">
                <a:solidFill>
                  <a:srgbClr val="00B0F0"/>
                </a:solidFill>
              </a:rPr>
              <a:t>• Creating a reliable, stable and unified regional gas market capable of meeting the needs of traders, customers and </a:t>
            </a:r>
            <a:r>
              <a:rPr lang="en-US" b="0" dirty="0" smtClean="0">
                <a:solidFill>
                  <a:srgbClr val="00B0F0"/>
                </a:solidFill>
              </a:rPr>
              <a:t>consumers;</a:t>
            </a:r>
          </a:p>
          <a:p>
            <a:endParaRPr lang="en-US" b="0" dirty="0">
              <a:solidFill>
                <a:srgbClr val="00B0F0"/>
              </a:solidFill>
            </a:endParaRPr>
          </a:p>
          <a:p>
            <a:r>
              <a:rPr lang="en-US" b="0" dirty="0">
                <a:solidFill>
                  <a:srgbClr val="00B0F0"/>
                </a:solidFill>
              </a:rPr>
              <a:t>• </a:t>
            </a:r>
            <a:r>
              <a:rPr lang="en-US" b="0" dirty="0" smtClean="0">
                <a:solidFill>
                  <a:srgbClr val="00B0F0"/>
                </a:solidFill>
              </a:rPr>
              <a:t>Creating </a:t>
            </a:r>
            <a:r>
              <a:rPr lang="en-US" b="0" dirty="0">
                <a:solidFill>
                  <a:srgbClr val="00B0F0"/>
                </a:solidFill>
              </a:rPr>
              <a:t>additional opportunities for diversification of Central and Eastern Europe gas </a:t>
            </a:r>
            <a:r>
              <a:rPr lang="en-US" b="0" dirty="0" smtClean="0">
                <a:solidFill>
                  <a:srgbClr val="00B0F0"/>
                </a:solidFill>
              </a:rPr>
              <a:t>supply and </a:t>
            </a:r>
            <a:r>
              <a:rPr lang="en-US" b="0" smtClean="0">
                <a:solidFill>
                  <a:srgbClr val="00B0F0"/>
                </a:solidFill>
              </a:rPr>
              <a:t>supporting better </a:t>
            </a:r>
            <a:r>
              <a:rPr lang="en-US" b="0">
                <a:solidFill>
                  <a:srgbClr val="00B0F0"/>
                </a:solidFill>
              </a:rPr>
              <a:t>energy </a:t>
            </a:r>
            <a:r>
              <a:rPr lang="en-US" b="0" smtClean="0">
                <a:solidFill>
                  <a:srgbClr val="00B0F0"/>
                </a:solidFill>
              </a:rPr>
              <a:t>security.</a:t>
            </a:r>
            <a:endParaRPr lang="en-US" b="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22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="" xmlns:a16="http://schemas.microsoft.com/office/drawing/2014/main" id="{AFF3296F-17D4-469B-8E31-EB5E8CEB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bg-BG" sz="2400" b="1" dirty="0" smtClean="0">
                <a:solidFill>
                  <a:srgbClr val="0072BC"/>
                </a:solidFill>
                <a:latin typeface="Tahoma (body)"/>
              </a:rPr>
              <a:t>Balkan Gas Hub </a:t>
            </a:r>
            <a:r>
              <a:rPr lang="en-US" altLang="bg-BG" sz="2400" b="1" dirty="0">
                <a:solidFill>
                  <a:srgbClr val="0072BC"/>
                </a:solidFill>
                <a:latin typeface="Tahoma (body)"/>
              </a:rPr>
              <a:t>EAD  - </a:t>
            </a:r>
            <a:r>
              <a:rPr lang="en-US" altLang="bg-BG" sz="2400" dirty="0" smtClean="0">
                <a:solidFill>
                  <a:srgbClr val="0072BC"/>
                </a:solidFill>
                <a:latin typeface="Tahoma (body)"/>
              </a:rPr>
              <a:t>Operational Objectives</a:t>
            </a:r>
            <a:endParaRPr lang="bg-BG" altLang="en-US" sz="2400" b="1" dirty="0">
              <a:solidFill>
                <a:srgbClr val="0072BC"/>
              </a:solidFill>
              <a:latin typeface="Tahoma (body)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F8FB6AC-4295-4151-8814-B8D5A6896EE9}"/>
              </a:ext>
            </a:extLst>
          </p:cNvPr>
          <p:cNvSpPr txBox="1">
            <a:spLocks/>
          </p:cNvSpPr>
          <p:nvPr/>
        </p:nvSpPr>
        <p:spPr>
          <a:xfrm>
            <a:off x="152400" y="3505200"/>
            <a:ext cx="8458200" cy="1981200"/>
          </a:xfrm>
          <a:prstGeom prst="rect">
            <a:avLst/>
          </a:prstGeom>
        </p:spPr>
        <p:txBody>
          <a:bodyPr/>
          <a:lstStyle/>
          <a:p>
            <a:pPr marL="288000" indent="-242888" algn="just" defTabSz="873125">
              <a:spcBef>
                <a:spcPts val="0"/>
              </a:spcBef>
              <a:buFontTx/>
              <a:buBlip>
                <a:blip r:embed="rId3"/>
              </a:buBlip>
              <a:defRPr/>
            </a:pPr>
            <a:endParaRPr lang="en-US" sz="1200" b="1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endParaRPr lang="en-US" sz="1200" kern="0" dirty="0" smtClean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9C0A343-AF39-4427-A3B7-988D613FC3F2}"/>
              </a:ext>
            </a:extLst>
          </p:cNvPr>
          <p:cNvSpPr/>
          <p:nvPr/>
        </p:nvSpPr>
        <p:spPr>
          <a:xfrm>
            <a:off x="304800" y="16002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2B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2258" y="1600200"/>
            <a:ext cx="439180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B0F0"/>
                </a:solidFill>
              </a:rPr>
              <a:t>Ensure </a:t>
            </a:r>
            <a:r>
              <a:rPr lang="en-US" b="0" dirty="0">
                <a:solidFill>
                  <a:srgbClr val="00B0F0"/>
                </a:solidFill>
              </a:rPr>
              <a:t>a regional exchange platform for trading in natural gas under conditions of competition, transparency and non-discrimination;</a:t>
            </a:r>
          </a:p>
          <a:p>
            <a:endParaRPr lang="en-US" b="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B0F0"/>
                </a:solidFill>
              </a:rPr>
              <a:t>Provide </a:t>
            </a:r>
            <a:r>
              <a:rPr lang="en-US" b="0" dirty="0">
                <a:solidFill>
                  <a:srgbClr val="00B0F0"/>
                </a:solidFill>
              </a:rPr>
              <a:t>environment that will ensure competitive prices for users and traders; </a:t>
            </a:r>
          </a:p>
          <a:p>
            <a:endParaRPr lang="en-US" b="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B0F0"/>
                </a:solidFill>
              </a:rPr>
              <a:t>Provide </a:t>
            </a:r>
            <a:r>
              <a:rPr lang="en-US" b="0" dirty="0">
                <a:solidFill>
                  <a:srgbClr val="00B0F0"/>
                </a:solidFill>
              </a:rPr>
              <a:t>conditions for trading with standardized products with minimized risks for the parties involved;</a:t>
            </a:r>
          </a:p>
          <a:p>
            <a:endParaRPr lang="en-US" b="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B0F0"/>
                </a:solidFill>
              </a:rPr>
              <a:t>Ensure </a:t>
            </a:r>
            <a:r>
              <a:rPr lang="en-US" b="0" dirty="0">
                <a:solidFill>
                  <a:srgbClr val="00B0F0"/>
                </a:solidFill>
              </a:rPr>
              <a:t>transactions transparency and non-discriminatory access to the electronic platform for all market participants.</a:t>
            </a:r>
          </a:p>
          <a:p>
            <a:r>
              <a:rPr lang="en-US" b="0" dirty="0" smtClean="0">
                <a:solidFill>
                  <a:srgbClr val="00B0F0"/>
                </a:solidFill>
              </a:rPr>
              <a:t>.</a:t>
            </a:r>
            <a:endParaRPr lang="en-US" b="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8754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71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="" xmlns:a16="http://schemas.microsoft.com/office/drawing/2014/main" id="{AFF3296F-17D4-469B-8E31-EB5E8CEB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" y="5334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srgbClr val="0072BC"/>
                </a:solidFill>
                <a:latin typeface="Tahoma (body)"/>
              </a:rPr>
              <a:t>Balkan Gas Hub platform – under construction</a:t>
            </a:r>
            <a:br>
              <a:rPr lang="en-US" altLang="en-US" sz="2400" dirty="0" smtClean="0">
                <a:solidFill>
                  <a:srgbClr val="0072BC"/>
                </a:solidFill>
                <a:latin typeface="Tahoma (body)"/>
              </a:rPr>
            </a:br>
            <a:endParaRPr lang="bg-BG" altLang="en-US" sz="2400" b="1" dirty="0">
              <a:solidFill>
                <a:srgbClr val="0072BC"/>
              </a:solidFill>
              <a:latin typeface="Tahoma (body)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F8FB6AC-4295-4151-8814-B8D5A6896EE9}"/>
              </a:ext>
            </a:extLst>
          </p:cNvPr>
          <p:cNvSpPr txBox="1">
            <a:spLocks/>
          </p:cNvSpPr>
          <p:nvPr/>
        </p:nvSpPr>
        <p:spPr>
          <a:xfrm>
            <a:off x="609600" y="1595717"/>
            <a:ext cx="3657600" cy="1981200"/>
          </a:xfrm>
          <a:prstGeom prst="rect">
            <a:avLst/>
          </a:prstGeom>
        </p:spPr>
        <p:txBody>
          <a:bodyPr/>
          <a:lstStyle/>
          <a:p>
            <a:pPr marL="0" lvl="1" defTabSz="873125">
              <a:defRPr/>
            </a:pPr>
            <a:r>
              <a:rPr lang="en-US" altLang="en-US" dirty="0">
                <a:solidFill>
                  <a:srgbClr val="0072BC"/>
                </a:solidFill>
              </a:rPr>
              <a:t>Main features :</a:t>
            </a:r>
          </a:p>
          <a:p>
            <a:pPr marL="0" lvl="1" defTabSz="873125">
              <a:defRPr/>
            </a:pPr>
            <a:endParaRPr lang="en-US" altLang="en-US" dirty="0">
              <a:solidFill>
                <a:srgbClr val="0072BC"/>
              </a:solidFill>
            </a:endParaRPr>
          </a:p>
          <a:p>
            <a:pPr marL="285750" lvl="1" indent="-285750" defTabSz="873125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00B0F0"/>
                </a:solidFill>
              </a:rPr>
              <a:t>Online based platform;</a:t>
            </a:r>
          </a:p>
          <a:p>
            <a:pPr marL="285750" lvl="1" indent="-285750" defTabSz="873125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00B0F0"/>
                </a:solidFill>
              </a:rPr>
              <a:t>English language;</a:t>
            </a:r>
          </a:p>
          <a:p>
            <a:pPr marL="285750" lvl="1" indent="-285750" defTabSz="873125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00B0F0"/>
                </a:solidFill>
              </a:rPr>
              <a:t>Anonymous 24/7 trading</a:t>
            </a:r>
          </a:p>
          <a:p>
            <a:pPr marL="285750" lvl="1" indent="-285750" defTabSz="873125"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00B0F0"/>
                </a:solidFill>
              </a:rPr>
              <a:t>Bilateral trading between market participants</a:t>
            </a:r>
          </a:p>
          <a:p>
            <a:pPr marL="0" lvl="1" algn="just" defTabSz="873125">
              <a:spcAft>
                <a:spcPts val="0"/>
              </a:spcAft>
              <a:defRPr/>
            </a:pPr>
            <a:endParaRPr lang="bg-BG" altLang="en-US" sz="1200" dirty="0">
              <a:solidFill>
                <a:srgbClr val="0072BC"/>
              </a:solidFill>
              <a:latin typeface="Tahoma (body)"/>
            </a:endParaRPr>
          </a:p>
          <a:p>
            <a:pPr marL="0" lvl="1" indent="-285750" defTabSz="873125"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srgbClr val="004883"/>
                </a:solidFill>
                <a:latin typeface="+mn-lt"/>
              </a:rPr>
              <a:t/>
            </a:r>
            <a:br>
              <a:rPr lang="en-US" sz="1200" kern="0" dirty="0" smtClean="0">
                <a:solidFill>
                  <a:srgbClr val="004883"/>
                </a:solidFill>
                <a:latin typeface="+mn-lt"/>
              </a:rPr>
            </a:br>
            <a:endParaRPr lang="en-US" b="0" dirty="0">
              <a:solidFill>
                <a:srgbClr val="00B0F0"/>
              </a:solidFill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  <a:p>
            <a:pPr marL="0" lvl="1" algn="just" defTabSz="873125">
              <a:spcAft>
                <a:spcPts val="0"/>
              </a:spcAft>
              <a:defRPr/>
            </a:pPr>
            <a:endParaRPr lang="en-US" sz="1200" kern="0" dirty="0">
              <a:solidFill>
                <a:srgbClr val="004883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9C0A343-AF39-4427-A3B7-988D613FC3F2}"/>
              </a:ext>
            </a:extLst>
          </p:cNvPr>
          <p:cNvSpPr/>
          <p:nvPr/>
        </p:nvSpPr>
        <p:spPr>
          <a:xfrm>
            <a:off x="609600" y="3657600"/>
            <a:ext cx="228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2BC"/>
                </a:solidFill>
              </a:rPr>
              <a:t>Tradeable products:</a:t>
            </a:r>
            <a:br>
              <a:rPr lang="en-US" dirty="0" smtClean="0">
                <a:solidFill>
                  <a:srgbClr val="0072BC"/>
                </a:solidFill>
              </a:rPr>
            </a:br>
            <a:endParaRPr lang="en-US" dirty="0" smtClean="0">
              <a:solidFill>
                <a:srgbClr val="0072BC"/>
              </a:solidFill>
            </a:endParaRPr>
          </a:p>
          <a:p>
            <a:pPr marL="355600" lvl="1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F0"/>
                </a:solidFill>
              </a:rPr>
              <a:t>Next hour;</a:t>
            </a:r>
          </a:p>
          <a:p>
            <a:pPr marL="350838" lvl="1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F0"/>
                </a:solidFill>
              </a:rPr>
              <a:t>Within-Day;</a:t>
            </a:r>
          </a:p>
          <a:p>
            <a:pPr marL="350838" lvl="1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F0"/>
                </a:solidFill>
              </a:rPr>
              <a:t>Day Ahead;</a:t>
            </a:r>
          </a:p>
          <a:p>
            <a:pPr marL="350838" lvl="1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F0"/>
                </a:solidFill>
              </a:rPr>
              <a:t>Weekend;</a:t>
            </a:r>
          </a:p>
          <a:p>
            <a:pPr marL="350838" lvl="1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F0"/>
                </a:solidFill>
              </a:rPr>
              <a:t>Individual Day;</a:t>
            </a:r>
          </a:p>
          <a:p>
            <a:pPr marL="350838" lvl="1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F0"/>
                </a:solidFill>
              </a:rPr>
              <a:t>Holiday.</a:t>
            </a:r>
          </a:p>
        </p:txBody>
      </p:sp>
      <p:pic>
        <p:nvPicPr>
          <p:cNvPr id="3075" name="Picture 3" descr="C:\Users\sofusr291\Desktop\Gas Sc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13" y="1600199"/>
            <a:ext cx="4229100" cy="411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7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>
            <a:extLst>
              <a:ext uri="{FF2B5EF4-FFF2-40B4-BE49-F238E27FC236}">
                <a16:creationId xmlns:a16="http://schemas.microsoft.com/office/drawing/2014/main" xmlns="" id="{A7CA430D-D9B4-4067-83BA-A9F7113815EB}"/>
              </a:ext>
            </a:extLst>
          </p:cNvPr>
          <p:cNvSpPr txBox="1">
            <a:spLocks/>
          </p:cNvSpPr>
          <p:nvPr/>
        </p:nvSpPr>
        <p:spPr bwMode="auto">
          <a:xfrm>
            <a:off x="266699" y="304800"/>
            <a:ext cx="8666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0070C0"/>
                </a:solidFill>
                <a:cs typeface="Tahoma" panose="020B0604030504040204" pitchFamily="34" charset="0"/>
              </a:rPr>
              <a:t>Marginal prices &amp; Imbalances charges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7772400" cy="1600200"/>
          </a:xfrm>
        </p:spPr>
        <p:txBody>
          <a:bodyPr/>
          <a:lstStyle/>
          <a:p>
            <a:r>
              <a:rPr lang="en-US" dirty="0">
                <a:solidFill>
                  <a:srgbClr val="00B9F1"/>
                </a:solidFill>
              </a:rPr>
              <a:t/>
            </a:r>
            <a:br>
              <a:rPr lang="en-US" dirty="0">
                <a:solidFill>
                  <a:srgbClr val="00B9F1"/>
                </a:solidFill>
              </a:rPr>
            </a:br>
            <a:r>
              <a:rPr lang="en-US" dirty="0">
                <a:solidFill>
                  <a:srgbClr val="00B9F1"/>
                </a:solidFill>
              </a:rPr>
              <a:t/>
            </a:r>
            <a:br>
              <a:rPr lang="en-US" dirty="0">
                <a:solidFill>
                  <a:srgbClr val="00B9F1"/>
                </a:solidFill>
              </a:rPr>
            </a:br>
            <a:r>
              <a:rPr lang="en-US" dirty="0">
                <a:solidFill>
                  <a:srgbClr val="00B9F1"/>
                </a:solidFill>
              </a:rPr>
              <a:t/>
            </a:r>
            <a:br>
              <a:rPr lang="en-US" dirty="0">
                <a:solidFill>
                  <a:srgbClr val="00B9F1"/>
                </a:solidFill>
              </a:rPr>
            </a:br>
            <a:r>
              <a:rPr lang="en-US" dirty="0" smtClean="0">
                <a:solidFill>
                  <a:srgbClr val="00B9F1"/>
                </a:solidFill>
              </a:rPr>
              <a:t>In accordance with art. 22 Reg. 312/2014 the </a:t>
            </a:r>
            <a:r>
              <a:rPr lang="en-US" dirty="0">
                <a:solidFill>
                  <a:srgbClr val="00B9F1"/>
                </a:solidFill>
              </a:rPr>
              <a:t>marginal sell price, the marginal buy price and the weighted average </a:t>
            </a:r>
            <a:r>
              <a:rPr lang="en-US" dirty="0" smtClean="0">
                <a:solidFill>
                  <a:srgbClr val="00B9F1"/>
                </a:solidFill>
              </a:rPr>
              <a:t>price resulting from the STSP-trades on the platform are used for the daily imbalances charges</a:t>
            </a:r>
            <a:endParaRPr lang="bg-BG" dirty="0">
              <a:solidFill>
                <a:srgbClr val="00B9F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810000"/>
            <a:ext cx="5638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2763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>
            <a:extLst>
              <a:ext uri="{FF2B5EF4-FFF2-40B4-BE49-F238E27FC236}">
                <a16:creationId xmlns:a16="http://schemas.microsoft.com/office/drawing/2014/main" xmlns="" id="{A7CA430D-D9B4-4067-83BA-A9F7113815EB}"/>
              </a:ext>
            </a:extLst>
          </p:cNvPr>
          <p:cNvSpPr txBox="1">
            <a:spLocks/>
          </p:cNvSpPr>
          <p:nvPr/>
        </p:nvSpPr>
        <p:spPr bwMode="auto">
          <a:xfrm>
            <a:off x="266699" y="304800"/>
            <a:ext cx="8666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0070C0"/>
                </a:solidFill>
                <a:cs typeface="Tahoma" panose="020B0604030504040204" pitchFamily="34" charset="0"/>
              </a:rPr>
              <a:t>Monitoring and Reporting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3352800" cy="35052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B9F1"/>
                </a:solidFill>
              </a:rPr>
              <a:t>The platform </a:t>
            </a:r>
            <a:r>
              <a:rPr lang="en-US" dirty="0">
                <a:solidFill>
                  <a:srgbClr val="00B9F1"/>
                </a:solidFill>
              </a:rPr>
              <a:t>should report all </a:t>
            </a:r>
            <a:r>
              <a:rPr lang="en-US" dirty="0" smtClean="0">
                <a:solidFill>
                  <a:srgbClr val="00B9F1"/>
                </a:solidFill>
              </a:rPr>
              <a:t>transactions to ACER </a:t>
            </a:r>
            <a:r>
              <a:rPr lang="en-US" dirty="0">
                <a:solidFill>
                  <a:srgbClr val="00B9F1"/>
                </a:solidFill>
              </a:rPr>
              <a:t>and immediately notify the Bulgarian NRA of any transaction for which there are reasonable grounds to suspect that it violates Art. 3 and Art. 5 of Regulation 1227/2011 (REMIT)</a:t>
            </a:r>
            <a:endParaRPr lang="bg-BG" dirty="0">
              <a:solidFill>
                <a:srgbClr val="00B9F1"/>
              </a:solidFill>
            </a:endParaRPr>
          </a:p>
        </p:txBody>
      </p:sp>
      <p:pic>
        <p:nvPicPr>
          <p:cNvPr id="5122" name="Picture 2" descr="C:\Users\sofusr291\Desktop\monitori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2895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21099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>
            <a:extLst>
              <a:ext uri="{FF2B5EF4-FFF2-40B4-BE49-F238E27FC236}">
                <a16:creationId xmlns:a16="http://schemas.microsoft.com/office/drawing/2014/main" xmlns="" id="{A7CA430D-D9B4-4067-83BA-A9F7113815EB}"/>
              </a:ext>
            </a:extLst>
          </p:cNvPr>
          <p:cNvSpPr txBox="1">
            <a:spLocks/>
          </p:cNvSpPr>
          <p:nvPr/>
        </p:nvSpPr>
        <p:spPr bwMode="auto">
          <a:xfrm>
            <a:off x="266699" y="304800"/>
            <a:ext cx="8666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0070C0"/>
                </a:solidFill>
                <a:cs typeface="Tahoma" panose="020B0604030504040204" pitchFamily="34" charset="0"/>
              </a:rPr>
              <a:t>Conclusions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7848600" cy="419100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rgbClr val="00B9F1"/>
                </a:solidFill>
              </a:rPr>
              <a:t>Redounds </a:t>
            </a:r>
            <a:r>
              <a:rPr lang="en-US" dirty="0">
                <a:solidFill>
                  <a:srgbClr val="00B9F1"/>
                </a:solidFill>
              </a:rPr>
              <a:t>the process of trading for both sellers and buyers;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solidFill>
                  <a:srgbClr val="00B9F1"/>
                </a:solidFill>
              </a:rPr>
              <a:t>Provides </a:t>
            </a:r>
            <a:r>
              <a:rPr lang="en-US" dirty="0">
                <a:solidFill>
                  <a:srgbClr val="00B9F1"/>
                </a:solidFill>
              </a:rPr>
              <a:t>trade participants with transparent and equal access to </a:t>
            </a:r>
            <a:r>
              <a:rPr lang="en-US" dirty="0" smtClean="0">
                <a:solidFill>
                  <a:srgbClr val="00B9F1"/>
                </a:solidFill>
              </a:rPr>
              <a:t>information, trading rules and conditions;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rgbClr val="00B9F1"/>
                </a:solidFill>
              </a:rPr>
              <a:t>Ensures quick transactions, </a:t>
            </a:r>
            <a:r>
              <a:rPr lang="en-US" dirty="0">
                <a:solidFill>
                  <a:srgbClr val="00B9F1"/>
                </a:solidFill>
              </a:rPr>
              <a:t>transparency of negotiated price and </a:t>
            </a:r>
            <a:r>
              <a:rPr lang="en-US" dirty="0" smtClean="0">
                <a:solidFill>
                  <a:srgbClr val="00B9F1"/>
                </a:solidFill>
              </a:rPr>
              <a:t>customers’ </a:t>
            </a:r>
            <a:r>
              <a:rPr lang="en-US" dirty="0">
                <a:solidFill>
                  <a:srgbClr val="00B9F1"/>
                </a:solidFill>
              </a:rPr>
              <a:t>equal </a:t>
            </a:r>
            <a:r>
              <a:rPr lang="en-US" dirty="0" smtClean="0">
                <a:solidFill>
                  <a:srgbClr val="00B9F1"/>
                </a:solidFill>
              </a:rPr>
              <a:t>opportunities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rgbClr val="00B9F1"/>
                </a:solidFill>
              </a:rPr>
              <a:t>Enables transparent </a:t>
            </a:r>
            <a:r>
              <a:rPr lang="en-US" dirty="0">
                <a:solidFill>
                  <a:srgbClr val="00B9F1"/>
                </a:solidFill>
              </a:rPr>
              <a:t>marginal price formation and as a result market based </a:t>
            </a:r>
            <a:r>
              <a:rPr lang="en-US" dirty="0" smtClean="0">
                <a:solidFill>
                  <a:srgbClr val="00B9F1"/>
                </a:solidFill>
              </a:rPr>
              <a:t>imbalances </a:t>
            </a:r>
            <a:r>
              <a:rPr lang="en-US" dirty="0">
                <a:solidFill>
                  <a:srgbClr val="00B9F1"/>
                </a:solidFill>
              </a:rPr>
              <a:t>charges</a:t>
            </a:r>
            <a:r>
              <a:rPr lang="en-US" dirty="0" smtClean="0">
                <a:solidFill>
                  <a:srgbClr val="00B9F1"/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rgbClr val="00B9F1"/>
                </a:solidFill>
              </a:rPr>
              <a:t>Provides price </a:t>
            </a:r>
            <a:r>
              <a:rPr lang="en-US" dirty="0">
                <a:solidFill>
                  <a:srgbClr val="00B9F1"/>
                </a:solidFill>
              </a:rPr>
              <a:t>signals and </a:t>
            </a:r>
            <a:r>
              <a:rPr lang="en-US" dirty="0" smtClean="0">
                <a:solidFill>
                  <a:srgbClr val="00B9F1"/>
                </a:solidFill>
              </a:rPr>
              <a:t>opportunity </a:t>
            </a:r>
            <a:r>
              <a:rPr lang="en-US" dirty="0">
                <a:solidFill>
                  <a:srgbClr val="00B9F1"/>
                </a:solidFill>
              </a:rPr>
              <a:t>to use the indices and the reference price as a pricing element of gas in bilateral </a:t>
            </a:r>
            <a:r>
              <a:rPr lang="en-US" dirty="0" smtClean="0">
                <a:solidFill>
                  <a:srgbClr val="00B9F1"/>
                </a:solidFill>
              </a:rPr>
              <a:t>trade/contracts.</a:t>
            </a:r>
            <a:endParaRPr lang="en-US" dirty="0">
              <a:solidFill>
                <a:srgbClr val="00B9F1"/>
              </a:solidFill>
            </a:endParaRPr>
          </a:p>
          <a:p>
            <a:pPr marL="457200" indent="-457200" algn="just">
              <a:buAutoNum type="arabicPeriod"/>
            </a:pPr>
            <a:endParaRPr lang="bg-BG" dirty="0">
              <a:solidFill>
                <a:srgbClr val="00B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56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_Sample-Slide_29May07">
  <a:themeElements>
    <a:clrScheme name="PPT-Template_Sample-Slide_29May07 15">
      <a:dk1>
        <a:srgbClr val="000000"/>
      </a:dk1>
      <a:lt1>
        <a:srgbClr val="FFFFFF"/>
      </a:lt1>
      <a:dk2>
        <a:srgbClr val="000000"/>
      </a:dk2>
      <a:lt2>
        <a:srgbClr val="70965E"/>
      </a:lt2>
      <a:accent1>
        <a:srgbClr val="CF346C"/>
      </a:accent1>
      <a:accent2>
        <a:srgbClr val="464646"/>
      </a:accent2>
      <a:accent3>
        <a:srgbClr val="FFFFFF"/>
      </a:accent3>
      <a:accent4>
        <a:srgbClr val="000000"/>
      </a:accent4>
      <a:accent5>
        <a:srgbClr val="E4AEBA"/>
      </a:accent5>
      <a:accent6>
        <a:srgbClr val="3F3F3F"/>
      </a:accent6>
      <a:hlink>
        <a:srgbClr val="DDDDDD"/>
      </a:hlink>
      <a:folHlink>
        <a:srgbClr val="6F6F6F"/>
      </a:folHlink>
    </a:clrScheme>
    <a:fontScheme name="PPT-Template_Sample-Slide_29May07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0" fontAlgn="base" latinLnBrk="0" hangingPunct="0">
          <a:lnSpc>
            <a:spcPct val="116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0" fontAlgn="base" latinLnBrk="0" hangingPunct="0">
          <a:lnSpc>
            <a:spcPct val="116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emplate_Sample-Slide_29May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Template_Sample-Slide_29May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12">
        <a:dk1>
          <a:srgbClr val="000000"/>
        </a:dk1>
        <a:lt1>
          <a:srgbClr val="FFFFFF"/>
        </a:lt1>
        <a:dk2>
          <a:srgbClr val="000000"/>
        </a:dk2>
        <a:lt2>
          <a:srgbClr val="464646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13">
        <a:dk1>
          <a:srgbClr val="000000"/>
        </a:dk1>
        <a:lt1>
          <a:srgbClr val="FFFFFF"/>
        </a:lt1>
        <a:dk2>
          <a:srgbClr val="000000"/>
        </a:dk2>
        <a:lt2>
          <a:srgbClr val="70965E"/>
        </a:lt2>
        <a:accent1>
          <a:srgbClr val="CF346C"/>
        </a:accent1>
        <a:accent2>
          <a:srgbClr val="6F6F6F"/>
        </a:accent2>
        <a:accent3>
          <a:srgbClr val="FFFFFF"/>
        </a:accent3>
        <a:accent4>
          <a:srgbClr val="000000"/>
        </a:accent4>
        <a:accent5>
          <a:srgbClr val="E4AEBA"/>
        </a:accent5>
        <a:accent6>
          <a:srgbClr val="646464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14">
        <a:dk1>
          <a:srgbClr val="000000"/>
        </a:dk1>
        <a:lt1>
          <a:srgbClr val="FFFFFF"/>
        </a:lt1>
        <a:dk2>
          <a:srgbClr val="000000"/>
        </a:dk2>
        <a:lt2>
          <a:srgbClr val="70965E"/>
        </a:lt2>
        <a:accent1>
          <a:srgbClr val="CF346C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4AEBA"/>
        </a:accent5>
        <a:accent6>
          <a:srgbClr val="454545"/>
        </a:accent6>
        <a:hlink>
          <a:srgbClr val="DDDDDD"/>
        </a:hlink>
        <a:folHlink>
          <a:srgbClr val="6F6F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Template_Sample-Slide_29May07 15">
        <a:dk1>
          <a:srgbClr val="000000"/>
        </a:dk1>
        <a:lt1>
          <a:srgbClr val="FFFFFF"/>
        </a:lt1>
        <a:dk2>
          <a:srgbClr val="000000"/>
        </a:dk2>
        <a:lt2>
          <a:srgbClr val="70965E"/>
        </a:lt2>
        <a:accent1>
          <a:srgbClr val="CF346C"/>
        </a:accent1>
        <a:accent2>
          <a:srgbClr val="464646"/>
        </a:accent2>
        <a:accent3>
          <a:srgbClr val="FFFFFF"/>
        </a:accent3>
        <a:accent4>
          <a:srgbClr val="000000"/>
        </a:accent4>
        <a:accent5>
          <a:srgbClr val="E4AEBA"/>
        </a:accent5>
        <a:accent6>
          <a:srgbClr val="3F3F3F"/>
        </a:accent6>
        <a:hlink>
          <a:srgbClr val="DDDDDD"/>
        </a:hlink>
        <a:folHlink>
          <a:srgbClr val="6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Name1 xmlns="0779dde7-8ca9-48b1-b725-f8842672243f" xsi:nil="true"/>
    <File_x0020_Name12 xmlns="0779dde7-8ca9-48b1-b725-f8842672243f" xsi:nil="true"/>
    <File_x0020_Name xmlns="0779dde7-8ca9-48b1-b725-f8842672243f" xsi:nil="true"/>
    <Grouped_x0020_By xmlns="302a64d2-aac3-4d74-90bf-ea9de7db0570">Powerpoint &amp; Instructions</Grouped_x0020_By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8D1A2D47B5F64EA1F31B1494AA4941" ma:contentTypeVersion="3" ma:contentTypeDescription="Create a new document." ma:contentTypeScope="" ma:versionID="c36b464c4bdf3085a57293ccd172bc97">
  <xsd:schema xmlns:xsd="http://www.w3.org/2001/XMLSchema" xmlns:p="http://schemas.microsoft.com/office/2006/metadata/properties" xmlns:ns2="0779dde7-8ca9-48b1-b725-f8842672243f" xmlns:ns3="302a64d2-aac3-4d74-90bf-ea9de7db0570" targetNamespace="http://schemas.microsoft.com/office/2006/metadata/properties" ma:root="true" ma:fieldsID="20517f82f48955247aa2eb27767d9d1b" ns2:_="" ns3:_="">
    <xsd:import namespace="0779dde7-8ca9-48b1-b725-f8842672243f"/>
    <xsd:import namespace="302a64d2-aac3-4d74-90bf-ea9de7db0570"/>
    <xsd:element name="properties">
      <xsd:complexType>
        <xsd:sequence>
          <xsd:element name="documentManagement">
            <xsd:complexType>
              <xsd:all>
                <xsd:element ref="ns2:File_x0020_Name" minOccurs="0"/>
                <xsd:element ref="ns2:File_x0020_Name1" minOccurs="0"/>
                <xsd:element ref="ns2:File_x0020_Name12" minOccurs="0"/>
                <xsd:element ref="ns3:Grouped_x0020_B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779dde7-8ca9-48b1-b725-f8842672243f" elementFormDefault="qualified">
    <xsd:import namespace="http://schemas.microsoft.com/office/2006/documentManagement/types"/>
    <xsd:element name="File_x0020_Name" ma:index="8" nillable="true" ma:displayName="File Name" ma:description="File Name" ma:internalName="File_x0020_Name">
      <xsd:simpleType>
        <xsd:restriction base="dms:Text">
          <xsd:maxLength value="255"/>
        </xsd:restriction>
      </xsd:simpleType>
    </xsd:element>
    <xsd:element name="File_x0020_Name1" ma:index="9" nillable="true" ma:displayName="File Name" ma:description="File Name" ma:internalName="File_x0020_Name1">
      <xsd:simpleType>
        <xsd:restriction base="dms:Text">
          <xsd:maxLength value="255"/>
        </xsd:restriction>
      </xsd:simpleType>
    </xsd:element>
    <xsd:element name="File_x0020_Name12" ma:index="10" nillable="true" ma:displayName="File Name" ma:description="File Name" ma:internalName="File_x0020_Name12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302a64d2-aac3-4d74-90bf-ea9de7db0570" elementFormDefault="qualified">
    <xsd:import namespace="http://schemas.microsoft.com/office/2006/documentManagement/types"/>
    <xsd:element name="Grouped_x0020_By" ma:index="11" nillable="true" ma:displayName="Grouped By" ma:default="Document Templates &amp; Instructions" ma:format="Dropdown" ma:internalName="Grouped_x0020_By">
      <xsd:simpleType>
        <xsd:restriction base="dms:Choice">
          <xsd:enumeration value="Document Templates &amp; Instructions"/>
          <xsd:enumeration value="Excel Templates &amp; Instructions"/>
          <xsd:enumeration value="Fax Templates &amp; Instructions"/>
          <xsd:enumeration value="Forms &amp; Instructions"/>
          <xsd:enumeration value="Invitations &amp; Instructions"/>
          <xsd:enumeration value="Labels &amp; Instructions"/>
          <xsd:enumeration value="Memos &amp; Instructions"/>
          <xsd:enumeration value="Name Badges &amp; Instructions"/>
          <xsd:enumeration value="Newsletters &amp; Instructions"/>
          <xsd:enumeration value="Powerpoint &amp; Instructions"/>
          <xsd:enumeration value="All Other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00B30FD-1AAB-4473-A2AA-5F6512BBA6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8B7513-0865-4822-86CD-727CCD68976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02a64d2-aac3-4d74-90bf-ea9de7db0570"/>
    <ds:schemaRef ds:uri="http://purl.org/dc/terms/"/>
    <ds:schemaRef ds:uri="http://schemas.openxmlformats.org/package/2006/metadata/core-properties"/>
    <ds:schemaRef ds:uri="0779dde7-8ca9-48b1-b725-f8842672243f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986D1C-9B67-4FE6-8739-E012B1852A7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1C35156-2543-4F31-A0C4-33AD98333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9dde7-8ca9-48b1-b725-f8842672243f"/>
    <ds:schemaRef ds:uri="302a64d2-aac3-4d74-90bf-ea9de7db057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520</Words>
  <Application>Microsoft Office PowerPoint</Application>
  <PresentationFormat>Презентация на цял екран (4:3)</PresentationFormat>
  <Paragraphs>77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PPT-Template_Sample-Slide_29May07</vt:lpstr>
      <vt:lpstr>BALKAN GAS HUB EAD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Manager>Pförtsch Anke, 1022</Manager>
  <Company>REHAU 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PPT-Template_Sample-Slides</dc:title>
  <dc:subject>Anwendungen für PowerPoint Präsentationen</dc:subject>
  <dc:creator>Angel Hristov</dc:creator>
  <cp:keywords>BGH overview</cp:keywords>
  <cp:lastModifiedBy>Ravnachki</cp:lastModifiedBy>
  <cp:revision>62</cp:revision>
  <cp:lastPrinted>2019-05-16T18:24:52Z</cp:lastPrinted>
  <dcterms:created xsi:type="dcterms:W3CDTF">2007-07-10T21:13:45Z</dcterms:created>
  <dcterms:modified xsi:type="dcterms:W3CDTF">2019-05-17T03:53:25Z</dcterms:modified>
  <cp:category>CD Vorlagen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Melanie Hilliard, lee 2405, R-COM NA</vt:lpwstr>
  </property>
  <property fmtid="{D5CDD505-2E9C-101B-9397-08002B2CF9AE}" pid="3" name="xd_Signature">
    <vt:lpwstr/>
  </property>
  <property fmtid="{D5CDD505-2E9C-101B-9397-08002B2CF9AE}" pid="4" name="TemplateUrl">
    <vt:lpwstr/>
  </property>
  <property fmtid="{D5CDD505-2E9C-101B-9397-08002B2CF9AE}" pid="5" name="display_urn:schemas-microsoft-com:office:office#Author">
    <vt:lpwstr>Melanie Hilliard, lee 2405, R-COM NA</vt:lpwstr>
  </property>
  <property fmtid="{D5CDD505-2E9C-101B-9397-08002B2CF9AE}" pid="6" name="xd_ProgID">
    <vt:lpwstr/>
  </property>
  <property fmtid="{D5CDD505-2E9C-101B-9397-08002B2CF9AE}" pid="7" name="ContentTypeId">
    <vt:lpwstr>0x010100C78D1A2D47B5F64EA1F31B1494AA4941</vt:lpwstr>
  </property>
  <property fmtid="{D5CDD505-2E9C-101B-9397-08002B2CF9AE}" pid="8" name="_SourceUrl">
    <vt:lpwstr/>
  </property>
  <property fmtid="{D5CDD505-2E9C-101B-9397-08002B2CF9AE}" pid="9" name="Order">
    <vt:lpwstr>13000.0000000000</vt:lpwstr>
  </property>
  <property fmtid="{D5CDD505-2E9C-101B-9397-08002B2CF9AE}" pid="10" name="Language">
    <vt:lpwstr>EN</vt:lpwstr>
  </property>
  <property fmtid="{D5CDD505-2E9C-101B-9397-08002B2CF9AE}" pid="11" name="Department0">
    <vt:lpwstr>R-COM</vt:lpwstr>
  </property>
  <property fmtid="{D5CDD505-2E9C-101B-9397-08002B2CF9AE}" pid="12" name="Respon. Person">
    <vt:lpwstr>MacNevin, lee 2326</vt:lpwstr>
  </property>
  <property fmtid="{D5CDD505-2E9C-101B-9397-08002B2CF9AE}" pid="13" name="ContentType">
    <vt:lpwstr>Document</vt:lpwstr>
  </property>
</Properties>
</file>