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2.xml" ContentType="application/vnd.openxmlformats-officedocument.presentationml.notesSlide+xml"/>
  <Override PartName="/ppt/ink/ink4.xml" ContentType="application/inkml+xml"/>
  <Override PartName="/ppt/notesSlides/notesSlide3.xml" ContentType="application/vnd.openxmlformats-officedocument.presentationml.notesSlide+xml"/>
  <Override PartName="/ppt/ink/ink5.xml" ContentType="application/inkml+xml"/>
  <Override PartName="/ppt/notesSlides/notesSlide4.xml" ContentType="application/vnd.openxmlformats-officedocument.presentationml.notesSlide+xml"/>
  <Override PartName="/ppt/ink/ink6.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2" r:id="rId1"/>
    <p:sldMasterId id="2147483744" r:id="rId2"/>
  </p:sldMasterIdLst>
  <p:notesMasterIdLst>
    <p:notesMasterId r:id="rId19"/>
  </p:notesMasterIdLst>
  <p:handoutMasterIdLst>
    <p:handoutMasterId r:id="rId20"/>
  </p:handoutMasterIdLst>
  <p:sldIdLst>
    <p:sldId id="896" r:id="rId3"/>
    <p:sldId id="949" r:id="rId4"/>
    <p:sldId id="5722" r:id="rId5"/>
    <p:sldId id="5701" r:id="rId6"/>
    <p:sldId id="769" r:id="rId7"/>
    <p:sldId id="5715" r:id="rId8"/>
    <p:sldId id="5716" r:id="rId9"/>
    <p:sldId id="5706" r:id="rId10"/>
    <p:sldId id="5662" r:id="rId11"/>
    <p:sldId id="5718" r:id="rId12"/>
    <p:sldId id="5713" r:id="rId13"/>
    <p:sldId id="5719" r:id="rId14"/>
    <p:sldId id="5710" r:id="rId15"/>
    <p:sldId id="5711" r:id="rId16"/>
    <p:sldId id="5721" r:id="rId17"/>
    <p:sldId id="5712" r:id="rId18"/>
  </p:sldIdLst>
  <p:sldSz cx="9144000" cy="6858000" type="screen4x3"/>
  <p:notesSz cx="7023100" cy="9309100"/>
  <p:defaultTextStyle>
    <a:defPPr>
      <a:defRPr lang="en-US"/>
    </a:defPPr>
    <a:lvl1pPr algn="l" defTabSz="457200" rtl="0" fontAlgn="base">
      <a:spcBef>
        <a:spcPct val="0"/>
      </a:spcBef>
      <a:spcAft>
        <a:spcPct val="0"/>
      </a:spcAft>
      <a:defRPr sz="1600" kern="1200">
        <a:solidFill>
          <a:schemeClr val="tx1"/>
        </a:solidFill>
        <a:latin typeface="Arial" charset="0"/>
        <a:ea typeface="+mn-ea"/>
        <a:cs typeface="Arial" charset="0"/>
      </a:defRPr>
    </a:lvl1pPr>
    <a:lvl2pPr marL="457200" algn="l" defTabSz="457200" rtl="0" fontAlgn="base">
      <a:spcBef>
        <a:spcPct val="0"/>
      </a:spcBef>
      <a:spcAft>
        <a:spcPct val="0"/>
      </a:spcAft>
      <a:defRPr sz="1600" kern="1200">
        <a:solidFill>
          <a:schemeClr val="tx1"/>
        </a:solidFill>
        <a:latin typeface="Arial" charset="0"/>
        <a:ea typeface="+mn-ea"/>
        <a:cs typeface="Arial" charset="0"/>
      </a:defRPr>
    </a:lvl2pPr>
    <a:lvl3pPr marL="914400" algn="l" defTabSz="457200" rtl="0" fontAlgn="base">
      <a:spcBef>
        <a:spcPct val="0"/>
      </a:spcBef>
      <a:spcAft>
        <a:spcPct val="0"/>
      </a:spcAft>
      <a:defRPr sz="1600" kern="1200">
        <a:solidFill>
          <a:schemeClr val="tx1"/>
        </a:solidFill>
        <a:latin typeface="Arial" charset="0"/>
        <a:ea typeface="+mn-ea"/>
        <a:cs typeface="Arial" charset="0"/>
      </a:defRPr>
    </a:lvl3pPr>
    <a:lvl4pPr marL="1371600" algn="l" defTabSz="457200" rtl="0" fontAlgn="base">
      <a:spcBef>
        <a:spcPct val="0"/>
      </a:spcBef>
      <a:spcAft>
        <a:spcPct val="0"/>
      </a:spcAft>
      <a:defRPr sz="1600" kern="1200">
        <a:solidFill>
          <a:schemeClr val="tx1"/>
        </a:solidFill>
        <a:latin typeface="Arial" charset="0"/>
        <a:ea typeface="+mn-ea"/>
        <a:cs typeface="Arial" charset="0"/>
      </a:defRPr>
    </a:lvl4pPr>
    <a:lvl5pPr marL="1828800" algn="l" defTabSz="457200"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54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2D6"/>
    <a:srgbClr val="E4D4E1"/>
    <a:srgbClr val="8C3488"/>
    <a:srgbClr val="8A0677"/>
    <a:srgbClr val="F73FDD"/>
    <a:srgbClr val="FDF961"/>
    <a:srgbClr val="C00500"/>
    <a:srgbClr val="B77C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978" autoAdjust="0"/>
    <p:restoredTop sz="96150" autoAdjust="0"/>
  </p:normalViewPr>
  <p:slideViewPr>
    <p:cSldViewPr snapToGrid="0" snapToObjects="1">
      <p:cViewPr varScale="1">
        <p:scale>
          <a:sx n="106" d="100"/>
          <a:sy n="106" d="100"/>
        </p:scale>
        <p:origin x="642" y="96"/>
      </p:cViewPr>
      <p:guideLst>
        <p:guide orient="horz" pos="2546"/>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89283" tIns="44641" rIns="89283" bIns="44641" rtlCol="0"/>
          <a:lstStyle>
            <a:lvl1pPr algn="l" fontAlgn="auto">
              <a:spcBef>
                <a:spcPts val="0"/>
              </a:spcBef>
              <a:spcAft>
                <a:spcPts val="0"/>
              </a:spcAft>
              <a:defRPr sz="1100">
                <a:latin typeface="+mn-lt"/>
                <a:cs typeface="+mn-cs"/>
              </a:defRPr>
            </a:lvl1pPr>
          </a:lstStyle>
          <a:p>
            <a:pPr>
              <a:defRPr/>
            </a:pPr>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89283" tIns="44641" rIns="89283" bIns="44641" rtlCol="0"/>
          <a:lstStyle>
            <a:lvl1pPr algn="r" fontAlgn="auto">
              <a:spcBef>
                <a:spcPts val="0"/>
              </a:spcBef>
              <a:spcAft>
                <a:spcPts val="0"/>
              </a:spcAft>
              <a:defRPr sz="1100">
                <a:latin typeface="+mn-lt"/>
                <a:cs typeface="+mn-cs"/>
              </a:defRPr>
            </a:lvl1pPr>
          </a:lstStyle>
          <a:p>
            <a:pPr>
              <a:defRPr/>
            </a:pPr>
            <a:fld id="{AF2B91F0-721B-4209-8194-F5FBEB56CF85}" type="datetimeFigureOut">
              <a:rPr lang="en-US"/>
              <a:pPr>
                <a:defRPr/>
              </a:pPr>
              <a:t>5/17/19</a:t>
            </a:fld>
            <a:endParaRPr lang="en-US" dirty="0"/>
          </a:p>
        </p:txBody>
      </p:sp>
      <p:sp>
        <p:nvSpPr>
          <p:cNvPr id="4" name="Footer Placeholder 3"/>
          <p:cNvSpPr>
            <a:spLocks noGrp="1"/>
          </p:cNvSpPr>
          <p:nvPr>
            <p:ph type="ftr" sz="quarter" idx="2"/>
          </p:nvPr>
        </p:nvSpPr>
        <p:spPr>
          <a:xfrm>
            <a:off x="0" y="8840788"/>
            <a:ext cx="3043238" cy="466725"/>
          </a:xfrm>
          <a:prstGeom prst="rect">
            <a:avLst/>
          </a:prstGeom>
        </p:spPr>
        <p:txBody>
          <a:bodyPr vert="horz" lIns="89283" tIns="44641" rIns="89283" bIns="44641" rtlCol="0" anchor="b"/>
          <a:lstStyle>
            <a:lvl1pPr algn="l" fontAlgn="auto">
              <a:spcBef>
                <a:spcPts val="0"/>
              </a:spcBef>
              <a:spcAft>
                <a:spcPts val="0"/>
              </a:spcAft>
              <a:defRPr sz="11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8275" y="8840788"/>
            <a:ext cx="3043238" cy="466725"/>
          </a:xfrm>
          <a:prstGeom prst="rect">
            <a:avLst/>
          </a:prstGeom>
        </p:spPr>
        <p:txBody>
          <a:bodyPr vert="horz" lIns="89283" tIns="44641" rIns="89283" bIns="44641" rtlCol="0" anchor="b"/>
          <a:lstStyle>
            <a:lvl1pPr algn="r" fontAlgn="auto">
              <a:spcBef>
                <a:spcPts val="0"/>
              </a:spcBef>
              <a:spcAft>
                <a:spcPts val="0"/>
              </a:spcAft>
              <a:defRPr sz="1100">
                <a:latin typeface="+mn-lt"/>
                <a:cs typeface="+mn-cs"/>
              </a:defRPr>
            </a:lvl1pPr>
          </a:lstStyle>
          <a:p>
            <a:pPr>
              <a:defRPr/>
            </a:pPr>
            <a:fld id="{BEDBD7F7-18F6-48A3-A108-BD8EFF1FD06A}" type="slidenum">
              <a:rPr lang="en-US"/>
              <a:pPr>
                <a:defRPr/>
              </a:pPr>
              <a:t>‹N›</a:t>
            </a:fld>
            <a:endParaRPr lang="en-US" dirty="0"/>
          </a:p>
        </p:txBody>
      </p:sp>
    </p:spTree>
    <p:extLst>
      <p:ext uri="{BB962C8B-B14F-4D97-AF65-F5344CB8AC3E}">
        <p14:creationId xmlns:p14="http://schemas.microsoft.com/office/powerpoint/2010/main" val="1745542193"/>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17T06:17:15.517"/>
    </inkml:context>
    <inkml:brush xml:id="br0">
      <inkml:brushProperty name="width" value="0.05" units="cm"/>
      <inkml:brushProperty name="height" value="0.05" units="cm"/>
      <inkml:brushProperty name="color" value="#E71224"/>
    </inkml:brush>
  </inkml:definitions>
  <inkml:trace contextRef="#ctx0" brushRef="#br0">6665 794 24575,'-71'-16'0,"0"1"0,5 1 0,7 3 0,-2 6 0,4-6 0,-4-7 0,-5 1 0,-2-9 0,-10 7 0,0-13 0,-5 4 0,-2-11-656,-4 4 656,44 11 0,1 0 0,-3 6 0,-1 0 0,1-4 0,-1 1 0,-2 1 0,-1 1 0,-1 4 0,-1 0 0,0-4 0,-1 1 0,-1 8 0,-1 2 0,-3-8 0,1 1 0,2 5 0,-1 1 0,-1-7 0,0 0 0,2 6 0,0 1 0,0-4 0,0 0 0,1 4 0,-1 1 0,-2-1 0,-1 0 0,-2-1 0,-1-1 0,3 5 0,-1 0 0,-3-3 0,0 2 0,4 3 0,0 2 0,-3-3 0,1 0 0,0 2 0,-1-1 0,1-1 0,-1-1 0,-1 3 0,-1 0 0,2 0 0,0 1 0,-4 2 0,-1 0-633,-3 0 1,1 0 632,1 0 0,-1 0 0,-2 0 0,-1 0 0,-1 2 0,2 1 0,2 2 0,1 1 0,-4 2 0,0 2 0,2 3 0,1 1 0,4-5 0,0 0 0,-1 7 0,-1 0 0,6-7 0,0 0 0,-1 7 0,1 0 0,-1-1 0,1-1 0,2 2 0,0 1 0,1 2 0,0 1 0,2 2 0,0 0 0,-7 3 0,-1 1 0,4 6 0,0 2 0,-6 2 0,-1 1 0,1 6 0,0 4 0,-4 4 0,-1 3 0,-6 4 0,-2 2 0,25-17 0,0 0 0,0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17T06:17:18.653"/>
    </inkml:context>
    <inkml:brush xml:id="br0">
      <inkml:brushProperty name="width" value="0.05" units="cm"/>
      <inkml:brushProperty name="height" value="0.05" units="cm"/>
      <inkml:brushProperty name="color" value="#E71224"/>
    </inkml:brush>
  </inkml:definitions>
  <inkml:trace contextRef="#ctx0" brushRef="#br0">548 302 24575,'-43'53'0,"7"0"0,10-13 0,2 4 0,-15 6 0,1 1 0,-2 0 0,0-2 0,2 1 0,-1 1 0,10 4 0,-14-4 0,24 4 0,-17-9 0,22 8 0,-7-13 0,10 13 0,5-18 0,1 7 0,5-9 0,0-1 0,0-4 0,0 8 0,0-7 0,0 8 0,0 5 0,0-2 0,0 9 0,5-5 0,1-1 0,0 1 0,4 0 0,-4-1 0,5-4 0,5-2 0,-3 1 0,8-9 0,-4 12 0,6-12 0,4 3 0,1 4 0,6-12 0,-1 12 0,6-8 0,1-1 0,4 5 0,1-10 0,-1 9 0,6-8 0,-4 3 0,4 1 0,-6-10 0,6 8 0,-4-8 0,8-6 0,-8 8 0,4-13 0,-1 9 0,2-4 0,5-1 0,-5 5 0,4-9 0,-5 8 0,1-14 0,4 4 0,-9 0 0,8 2 0,-3-1 0,0 4 0,-1-9 0,-1 9 0,-3-9 0,4 9 0,-6-9 0,1 4 0,5-5 0,-4 0 0,8 0 0,-3 5 0,0-4 0,4 4 0,-10 0 0,10 1 0,-9 1 0,8 3 0,-8-4 0,9 0 0,-4 4 0,5-9 0,-1 9 0,1-9 0,5 4 0,-4-5 0,-1 5 0,-2-3 0,-3 7 0,5-7 0,-5 8 0,4-9 0,-5 4 0,6-5 0,0 0 0,0 0 0,0 0 0,0 0 0,-6 0 0,5 0 0,-4 0 0,0 0 0,-2 0 0,1 0 0,1 0 0,0 0 0,8 0 0,-7 0 0,9 0 0,-5 0 0,0 0 0,0 0 0,4 0 0,2 0 0,5-5 0,0-1 0,5-1 0,-4-2 0,4 2 0,0-4 0,-3 5 0,7 1 0,-12 0 0,11 4 0,-11-9 0,8 9 0,-5-9 0,0 8 0,5-7 0,-4 7 0,9-8 0,-9 9 0,4-4 0,0 0 0,-4 4 0,4-4 0,0 0 0,-4 4 0,9-9 0,1 4 0,-3-5 0,11 4 0,-11-3 0,8-1 0,-5-6 0,0-1 0,0-8 0,1 13 0,-1-23 0,5 16 0,-4-17 0,4 3 0,-5 0 0,1-5 0,-1-4 0,-5 2 0,-1-14 0,-5 9 0,-5-8 0,-6 3 0,-12 0 0,-5 1 0,-16 6 0,3-1 0,-13 0 0,3-4 0,-10 3 0,-1-4 0,-5 6 0,0 4 0,0-8 0,0 12 0,0-13 0,0 14 0,0-8 0,0 3 0,0 1 0,-10-5 0,-2 5 0,-6-6 0,-3 0 0,4 6 0,0-5 0,-4 4 0,3-4 0,1-1 0,-4 0 0,3 6 0,1-5 0,-4 5 0,4-1 0,-6 2 0,1 4 0,0 5 0,-11-8 0,8 8 0,-7-10 0,5 6 0,3 4 0,-8-3 0,9 8 0,-10-8 0,10 8 0,-10-8 0,10 9 0,-14-5 0,7 6 0,-9 5 0,1-4 0,-2 3 0,-4 1 0,-1 1 0,5 4 0,-3 1 0,8 0 0,2 5 0,10 1 0,2 5 0,9 0 0,-19 15 0,1 3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17T06:17:31.829"/>
    </inkml:context>
    <inkml:brush xml:id="br0">
      <inkml:brushProperty name="width" value="0.05" units="cm"/>
      <inkml:brushProperty name="height" value="0.05" units="cm"/>
      <inkml:brushProperty name="color" value="#E71224"/>
    </inkml:brush>
  </inkml:definitions>
  <inkml:trace contextRef="#ctx0" brushRef="#br0">5203 1585 24575,'-61'-72'0,"10"10"0,35 35 0,4 4 0,-14-5 0,7 1 0,-8-2 0,-1 1 0,5-4 0,-9 3 0,3-4 0,1-1 0,-10 1 0,9-6 0,-15 9 0,9-7 0,-13 4 0,7 3 0,-9-12 0,6 12 0,-6-8 0,-1-1 0,-4 4 0,-1-3 0,0 4 0,0-4 0,0 8 0,0-12 0,1 17 0,-1-12 0,0 8 0,-5 1 0,-1-4 0,-5 8 0,0-8 0,0 8 0,0-8 0,0 8 0,0-3 0,5 5 0,-4 0 0,9-1 0,-8 6 0,3-4 0,-5-2 0,5 10 0,-4-12 0,4 13 0,-10-6 0,4 2 0,-9 5 0,4 0 0,-6 0 0,1-1 0,-5 6 0,-1 1 0,-5 5 0,-6 0 0,10-5 0,-8 4 0,8-4 0,1 5 0,-4 0 0,13 0 0,-11 0 0,16 0 0,-7 0 0,10 0 0,0 5 0,0 6 0,5 12 0,-3 0 0,3 9 0,0-3 0,-4-1 0,9 15 0,-4-12 0,5 12 0,0-5 0,5 2 0,-3 10 0,8-4 0,1 3 0,2 1 0,8-4 0,-3 8 0,9-8 0,-3 9 0,8-9 0,-8 8 0,9-8 0,0 9 0,7-4 0,0 0 0,4 3 0,0-8 0,7 9 0,5-5 0,0 6 0,0 0 0,0 0 0,0-5 0,0 3 0,0-8 0,0 4 0,0-5 0,0-1 0,15 6 0,-1-4 0,13 8 0,1-3 0,0 5 0,1 0 0,8-5 0,-7 3 0,8-3 0,1 0 0,-5 3 0,0-8 0,3 4 0,-7-5 0,8-1 0,1 6 0,-5-9 0,0 7 0,3-13 0,-7 8 0,13-8 0,-8 4 0,8-1 0,-3-3 0,0-2 0,3 0 0,-3-10 0,5 9 0,-1-8 0,-4 3 0,3-4 0,2-6 0,-4 4 0,7-4 0,-8 1 0,0-2 0,8 0 0,-12-4 0,12 0 0,-3-3 0,1-7 0,9 8 0,-5-9 0,6 4 0,0 0 0,0-4 0,0 4 0,-1 0 0,-4-4 0,4 4 0,-4-5 0,5 5 0,-1-4 0,1 4 0,0-5 0,0 5 0,0-3 0,-1 2 0,6 1 0,-4-3 0,9 3 0,1-5 0,1 5 0,9-4 0,-4 4 0,1-5 0,7 0 0,-11 5 0,12-4 0,-9 4 0,0-5 0,4 0 0,-9 0 0,4 0 0,-5 0 0,-5 0 0,-1 0 0,-5 0 0,-5 0 0,-2 0 0,-9 0 0,8 0 0,-12 0 0,8 0 0,-6 0 0,-3 0 0,-2 0 0,5 0 0,-14 0 0,14 0 0,-15 0 0,9 0 0,-8 0 0,8 0 0,-8 0 0,8 0 0,-3 0 0,4-5 0,1-1 0,9-5 0,3-1 0,5 1 0,3-5 0,-3-1 0,5-6 0,0 1 0,5 0 0,-9-1 0,7 1 0,-13-5 0,9 3 0,-9-8 0,3 4 0,-9-6 0,-2 1 0,1-6 0,-4 4 0,3-8 0,-4 8 0,-6-8 0,4 8 0,-8-8 0,-2 8 0,-6-4 0,0-4 0,-3-3 0,8-5 0,-9-3 0,5 3 0,-6-5 0,0 0 0,0 0 0,0 1 0,-5 4 0,-1 1 0,-5 10 0,0-3 0,0 3 0,0 1 0,-5 5 0,-6-3 0,-1 12 0,-9-12 0,3 13 0,1-8 0,-4 9 0,4-5 0,-1 6 0,-3 5 0,4 0 0,-11 6 0,5 0 0,-9 0 0,8 5 0,-8 1 0,8 0 0,-3-1 0,10-6 0,-5 6 0,-10-4 0,-29-26 0,-19-12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17T06:18:02.211"/>
    </inkml:context>
    <inkml:brush xml:id="br0">
      <inkml:brushProperty name="width" value="0.05" units="cm"/>
      <inkml:brushProperty name="height" value="0.05" units="cm"/>
      <inkml:brushProperty name="color" value="#E71224"/>
    </inkml:brush>
  </inkml:definitions>
  <inkml:trace contextRef="#ctx0" brushRef="#br0">6029 469 24575,'-45'-22'0,"0"1"0,-32-14 0,54 35 0,1 0 0,-5-5 0,3-1 0,-8-6 0,3 1 0,-4 0 0,-1-5 0,6 4 0,-9 0 0,7 3 0,-9 2 0,1-4 0,3-5 0,-8 9 0,3-8 0,-9 4 0,-2-2 0,-5-3 0,0 10 0,-5-4 0,-1 4 0,-5-5 0,-5-1 0,-1 1 0,0 5 0,-4-4 0,9 4 0,-9-5 0,-1 0 0,3-1 0,-7 6 0,14-4 0,-9 4 0,4 0 0,5-4 0,-8 9 0,8-9 0,-5 9 0,1-9 0,5 8 0,5-3 0,-4 5 0,9-5 0,-4 4 0,5-9 0,6 9 0,-5-4 0,4 5 0,-5 0 0,1 0 0,4 0 0,-4 0 0,4 0 0,-5 0 0,-4 0 0,3 0 0,-9 0 0,9 0 0,-9 0 0,4 0 0,0 0 0,1 0 0,0 0 0,4 0 0,-3 0 0,-1 0 0,-1 0 0,0 0 0,-4 5 0,4-4 0,-5 9 0,0-9 0,5 4 0,1-5 0,0 0 0,4 5 0,-3-3 0,4 3 0,5 0 0,1-4 0,1 4 0,3 0 0,-9-4 0,9 4 0,-8-5 0,8 5 0,1-4 0,2 4 0,3 0 0,0-4 0,2 9 0,4-9 0,1 14 0,-1-7 0,-4 8 0,3-10 0,-3 9 0,4-8 0,6 10 0,-4-6 0,8 0 0,-3 5 0,9 1 0,-3 1 0,-1 8 0,3-8 0,-7 15 0,9-10 0,-5 9 0,-1 2 0,6 1 0,-4 3 0,3 1 0,1-5 0,-4 5 0,4-1 0,4 2 0,-7 0 0,13 3 0,-14-3 0,13 4 0,-6 1 0,7 0 0,-4-1 0,5 1 0,-4 5 0,4-4 0,0 8 0,1-8 0,5 4 0,0-1 0,0-3 0,0 4 0,0-6 0,0 6 0,0-4 0,0 4 0,0-1 0,0-3 0,0 4 0,0-6 0,0 1 0,0 5 0,0-5 0,5 0 0,1-1 0,5-10 0,0 10 0,0-5 0,-4 1 0,2 3 0,-2-8 0,9 4 0,-4-1 0,4 2 0,0-5 0,-3 2 0,3-4 0,0-3 0,1 12 0,1-17 0,3 12 0,-4-8 0,6-1 0,-1 9 0,0-12 0,6 13 0,-5-10 0,9 6 0,-8-1 0,8-4 0,-8 3 0,8-4 0,-8 6 0,8-6 0,-9 5 0,10-5 0,-10 6 0,9-1 0,-13 1 0,12-1 0,-12 1 0,13-1 0,-8 1 0,8-6 0,-4 4 0,1-8 0,3 3 0,-3-4 0,4 4 0,-4-4 0,3 10 0,-9-10 0,10 5 0,-5-6 0,1 0 0,3 1 0,-8-1 0,8 0 0,-9-4 0,10-2 0,-10-5 0,9 5 0,-8-4 0,8 4 0,-8-4 0,8-1 0,-8 5 0,8-9 0,-4 8 0,1-14 0,3 9 0,-8-3 0,13 4 0,-12-5 0,12 4 0,-8-9 0,4 9 0,6-4 0,-5 5 0,5 1 0,-1-6 0,2-1 0,4 0 0,-4-4 0,4 9 0,0-9 0,2 9 0,9-4 0,-9 0 0,8 4 0,-3-8 0,5 3 0,0 0 0,0-4 0,4 9 0,2-9 0,5 4 0,-5-5 0,4 0 0,-4 0 0,10 0 0,-4 0 0,14 0 0,-12 0 0,16 0 0,-6 0 0,9 0 0,0 0 0,-4 0 0,3 0 0,-4-5 0,6-1 0,-6 0 0,-1-4 0,0 3 0,-4-4 0,10-5 0,-5 4-574,5-9 574,5 8 0,-8-13 0,7 8 0,-9-10 0,-4 6 0,7 0 0,-18-1 0,13 1 0,-4 0 0,-3-6 0,11 5 0,-16-9 0,7 8-8,-5-8 8,-9 8 0,3-3 0,-6 0 0,-2 3 0,2-8 574,-9 8-574,-1-8 8,-1 8-8,-8-3 0,3 0 0,-11 8 0,-4-7 0,3 9 0,-8-6 0,3-4 0,-5 9 0,1-13 0,-1 17 0,0-17 0,1 17 0,-11-12 0,8 9 0,-8-1 0,6-8 0,-2 8 0,0-5 0,1-3 0,1 8 0,-2-9 0,0 4 0,-4 1 0,9-5 0,-3 3 0,-1-3 0,-1 4 0,0-4 0,-3 4 0,3-10 0,-5 15 0,5-13 0,-4 12 0,5-13 0,-1 8 0,-4-13 0,4 12 0,0-12 0,2 8 0,-1 1 0,-1-9 0,-5 12 0,1-12 0,-1 13 0,0-8 0,0 3 0,0 1 0,0-4 0,1 3 0,-1-4 0,-5 4 0,4-3 0,-4 8 0,0-8 0,4 8 0,-9-8 0,9 9 0,-8-10 0,3 10 0,-5-9 0,0 13 0,5-12 0,-4 12 0,4-8 0,-5 5 0,5-1 0,-4-4 0,4 3 0,0-3 0,-4 0 0,4 3 0,-5-8 0,0 9 0,0-10 0,0 10 0,0-5 0,0 1 0,0 9 0,0-14 0,0 19 0,0-18 0,0 12 0,0-8 0,0 5 0,0-6 0,0 5 0,0-5 0,0 6 0,-5 0 0,-1-1 0,-5 1 0,5-5 0,1 3 0,0-13 0,-2 12 0,-4-12 0,0 18 0,5-12 0,-9 13 0,8-9 0,-10 4 0,6 1 0,-5 0 0,-1 4 0,-1-8 0,-3 8 0,4-10 0,-5 6 0,-1 0 0,1-1 0,-5 1 0,3 0 0,-8-6 0,3 10 0,-4-13 0,-6 17 0,5-12 0,-10 9 0,5-1 0,-1 2 0,-4 0 0,5 4 0,-1-4 0,-8 4 0,2-4 0,-5 4 0,-4 1 0,9-4 0,-3 7 0,9-8 0,-3 5 0,3 5 0,-10-4 0,0 9 0,-31-4 0,20 6 0,-5 3 0,-7 5 0,-5 3 0,-16 3 0,-1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17T06:18:21.214"/>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5-17T06:18:21.214"/>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89283" tIns="44641" rIns="89283" bIns="44641" rtlCol="0"/>
          <a:lstStyle>
            <a:lvl1pPr algn="l" fontAlgn="auto">
              <a:spcBef>
                <a:spcPts val="0"/>
              </a:spcBef>
              <a:spcAft>
                <a:spcPts val="0"/>
              </a:spcAft>
              <a:defRPr sz="1100">
                <a:latin typeface="+mn-lt"/>
                <a:cs typeface="+mn-cs"/>
              </a:defRPr>
            </a:lvl1pPr>
          </a:lstStyle>
          <a:p>
            <a:pPr>
              <a:defRPr/>
            </a:pPr>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89283" tIns="44641" rIns="89283" bIns="44641" rtlCol="0"/>
          <a:lstStyle>
            <a:lvl1pPr algn="r" fontAlgn="auto">
              <a:spcBef>
                <a:spcPts val="0"/>
              </a:spcBef>
              <a:spcAft>
                <a:spcPts val="0"/>
              </a:spcAft>
              <a:defRPr sz="1100">
                <a:latin typeface="+mn-lt"/>
                <a:cs typeface="+mn-cs"/>
              </a:defRPr>
            </a:lvl1pPr>
          </a:lstStyle>
          <a:p>
            <a:pPr>
              <a:defRPr/>
            </a:pPr>
            <a:fld id="{ECDA3672-2F6A-48C3-9BD5-8502FEB8999A}" type="datetimeFigureOut">
              <a:rPr lang="en-US"/>
              <a:pPr>
                <a:defRPr/>
              </a:pPr>
              <a:t>5/17/19</a:t>
            </a:fld>
            <a:endParaRPr lang="en-US" dirty="0"/>
          </a:p>
        </p:txBody>
      </p:sp>
      <p:sp>
        <p:nvSpPr>
          <p:cNvPr id="4" name="Slide Image Placeholder 3"/>
          <p:cNvSpPr>
            <a:spLocks noGrp="1" noRot="1" noChangeAspect="1"/>
          </p:cNvSpPr>
          <p:nvPr>
            <p:ph type="sldImg" idx="2"/>
          </p:nvPr>
        </p:nvSpPr>
        <p:spPr>
          <a:xfrm>
            <a:off x="1182688" y="696913"/>
            <a:ext cx="4657725" cy="3492500"/>
          </a:xfrm>
          <a:prstGeom prst="rect">
            <a:avLst/>
          </a:prstGeom>
          <a:noFill/>
          <a:ln w="12700">
            <a:solidFill>
              <a:prstClr val="black"/>
            </a:solidFill>
          </a:ln>
        </p:spPr>
        <p:txBody>
          <a:bodyPr vert="horz" lIns="89283" tIns="44641" rIns="89283" bIns="44641" rtlCol="0" anchor="ctr"/>
          <a:lstStyle/>
          <a:p>
            <a:pPr lvl="0"/>
            <a:endParaRPr lang="en-US" noProof="0" dirty="0"/>
          </a:p>
        </p:txBody>
      </p:sp>
      <p:sp>
        <p:nvSpPr>
          <p:cNvPr id="5" name="Notes Placeholder 4"/>
          <p:cNvSpPr>
            <a:spLocks noGrp="1"/>
          </p:cNvSpPr>
          <p:nvPr>
            <p:ph type="body" sz="quarter" idx="3"/>
          </p:nvPr>
        </p:nvSpPr>
        <p:spPr>
          <a:xfrm>
            <a:off x="701675" y="4421188"/>
            <a:ext cx="5619750" cy="4191000"/>
          </a:xfrm>
          <a:prstGeom prst="rect">
            <a:avLst/>
          </a:prstGeom>
        </p:spPr>
        <p:txBody>
          <a:bodyPr vert="horz" lIns="89283" tIns="44641" rIns="89283" bIns="44641" rtlCol="0">
            <a:normAutofit/>
          </a:bodyPr>
          <a:lstStyle/>
          <a:p>
            <a:pPr lvl="0"/>
            <a:r>
              <a:rPr lang="nl-BE" noProof="0"/>
              <a:t>Click to edit Master text styles</a:t>
            </a:r>
          </a:p>
          <a:p>
            <a:pPr lvl="1"/>
            <a:r>
              <a:rPr lang="nl-BE" noProof="0"/>
              <a:t>Second level</a:t>
            </a:r>
          </a:p>
          <a:p>
            <a:pPr lvl="2"/>
            <a:r>
              <a:rPr lang="nl-BE" noProof="0"/>
              <a:t>Third level</a:t>
            </a:r>
          </a:p>
          <a:p>
            <a:pPr lvl="3"/>
            <a:r>
              <a:rPr lang="nl-BE" noProof="0"/>
              <a:t>Fourth level</a:t>
            </a:r>
          </a:p>
          <a:p>
            <a:pPr lvl="4"/>
            <a:r>
              <a:rPr lang="nl-BE" noProof="0"/>
              <a:t>Fifth level</a:t>
            </a:r>
            <a:endParaRPr lang="en-US" noProof="0"/>
          </a:p>
        </p:txBody>
      </p:sp>
      <p:sp>
        <p:nvSpPr>
          <p:cNvPr id="6" name="Footer Placeholder 5"/>
          <p:cNvSpPr>
            <a:spLocks noGrp="1"/>
          </p:cNvSpPr>
          <p:nvPr>
            <p:ph type="ftr" sz="quarter" idx="4"/>
          </p:nvPr>
        </p:nvSpPr>
        <p:spPr>
          <a:xfrm>
            <a:off x="0" y="8840788"/>
            <a:ext cx="3043238" cy="466725"/>
          </a:xfrm>
          <a:prstGeom prst="rect">
            <a:avLst/>
          </a:prstGeom>
        </p:spPr>
        <p:txBody>
          <a:bodyPr vert="horz" lIns="89283" tIns="44641" rIns="89283" bIns="44641" rtlCol="0" anchor="b"/>
          <a:lstStyle>
            <a:lvl1pPr algn="l" fontAlgn="auto">
              <a:spcBef>
                <a:spcPts val="0"/>
              </a:spcBef>
              <a:spcAft>
                <a:spcPts val="0"/>
              </a:spcAft>
              <a:defRPr sz="11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8275" y="8840788"/>
            <a:ext cx="3043238" cy="466725"/>
          </a:xfrm>
          <a:prstGeom prst="rect">
            <a:avLst/>
          </a:prstGeom>
        </p:spPr>
        <p:txBody>
          <a:bodyPr vert="horz" lIns="89283" tIns="44641" rIns="89283" bIns="44641" rtlCol="0" anchor="b"/>
          <a:lstStyle>
            <a:lvl1pPr algn="r" fontAlgn="auto">
              <a:spcBef>
                <a:spcPts val="0"/>
              </a:spcBef>
              <a:spcAft>
                <a:spcPts val="0"/>
              </a:spcAft>
              <a:defRPr sz="1100">
                <a:latin typeface="+mn-lt"/>
                <a:cs typeface="+mn-cs"/>
              </a:defRPr>
            </a:lvl1pPr>
          </a:lstStyle>
          <a:p>
            <a:pPr>
              <a:defRPr/>
            </a:pPr>
            <a:fld id="{B7006392-FCC0-4F82-86EB-41E44158A73A}" type="slidenum">
              <a:rPr lang="en-US"/>
              <a:pPr>
                <a:defRPr/>
              </a:pPr>
              <a:t>‹N›</a:t>
            </a:fld>
            <a:endParaRPr lang="en-US" dirty="0"/>
          </a:p>
        </p:txBody>
      </p:sp>
    </p:spTree>
    <p:extLst>
      <p:ext uri="{BB962C8B-B14F-4D97-AF65-F5344CB8AC3E}">
        <p14:creationId xmlns:p14="http://schemas.microsoft.com/office/powerpoint/2010/main" val="60129425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difference between better functioning hubs and those without transparent trading venues continues to increase. </a:t>
            </a:r>
          </a:p>
          <a:p>
            <a:endParaRPr lang="it-IT" dirty="0"/>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7</a:t>
            </a:fld>
            <a:endParaRPr lang="en-US" dirty="0"/>
          </a:p>
        </p:txBody>
      </p:sp>
    </p:spTree>
    <p:extLst>
      <p:ext uri="{BB962C8B-B14F-4D97-AF65-F5344CB8AC3E}">
        <p14:creationId xmlns:p14="http://schemas.microsoft.com/office/powerpoint/2010/main" val="3629796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difference between better functioning hubs and those without transparent trading venues continues to increase. </a:t>
            </a:r>
          </a:p>
          <a:p>
            <a:endParaRPr lang="it-IT" dirty="0"/>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10</a:t>
            </a:fld>
            <a:endParaRPr lang="en-US" dirty="0"/>
          </a:p>
        </p:txBody>
      </p:sp>
    </p:spTree>
    <p:extLst>
      <p:ext uri="{BB962C8B-B14F-4D97-AF65-F5344CB8AC3E}">
        <p14:creationId xmlns:p14="http://schemas.microsoft.com/office/powerpoint/2010/main" val="3629796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050" dirty="0"/>
              <a:t>a lower level of booked capacities could lead to higher transmission fees, higher spreads, reducing even more the booked capacities (vicious circle)</a:t>
            </a:r>
          </a:p>
          <a:p>
            <a:r>
              <a:rPr lang="en-US" sz="1050" dirty="0"/>
              <a:t>a potentially lower liquidity on the gas wholesale markets</a:t>
            </a:r>
          </a:p>
          <a:p>
            <a:r>
              <a:rPr lang="en-US" sz="1050" dirty="0"/>
              <a:t>higher risk of locally dominant players with high market power</a:t>
            </a:r>
          </a:p>
          <a:p>
            <a:endParaRPr lang="it-IT"/>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11</a:t>
            </a:fld>
            <a:endParaRPr lang="en-US" dirty="0"/>
          </a:p>
        </p:txBody>
      </p:sp>
    </p:spTree>
    <p:extLst>
      <p:ext uri="{BB962C8B-B14F-4D97-AF65-F5344CB8AC3E}">
        <p14:creationId xmlns:p14="http://schemas.microsoft.com/office/powerpoint/2010/main" val="2028194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050" dirty="0"/>
              <a:t>a lower level of booked capacities could lead to higher transmission fees, higher spreads, reducing even more the booked capacities (vicious circle)</a:t>
            </a:r>
          </a:p>
          <a:p>
            <a:r>
              <a:rPr lang="en-US" sz="1050" dirty="0"/>
              <a:t>a potentially lower liquidity on the gas wholesale markets</a:t>
            </a:r>
          </a:p>
          <a:p>
            <a:r>
              <a:rPr lang="en-US" sz="1050" dirty="0"/>
              <a:t>higher risk of locally dominant players with high market power</a:t>
            </a:r>
          </a:p>
          <a:p>
            <a:endParaRPr lang="it-IT"/>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12</a:t>
            </a:fld>
            <a:endParaRPr lang="en-US" dirty="0"/>
          </a:p>
        </p:txBody>
      </p:sp>
    </p:spTree>
    <p:extLst>
      <p:ext uri="{BB962C8B-B14F-4D97-AF65-F5344CB8AC3E}">
        <p14:creationId xmlns:p14="http://schemas.microsoft.com/office/powerpoint/2010/main" val="2028194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050" dirty="0"/>
              <a:t>a lower level of booked capacities could lead to higher transmission fees, higher spreads, reducing even more the booked capacities (vicious circle)</a:t>
            </a:r>
          </a:p>
          <a:p>
            <a:r>
              <a:rPr lang="en-US" sz="1050" dirty="0"/>
              <a:t>a potentially lower liquidity on the gas wholesale markets</a:t>
            </a:r>
          </a:p>
          <a:p>
            <a:r>
              <a:rPr lang="en-US" sz="1050" dirty="0"/>
              <a:t>higher risk of locally dominant players with high market power</a:t>
            </a:r>
          </a:p>
          <a:p>
            <a:endParaRPr lang="it-IT"/>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13</a:t>
            </a:fld>
            <a:endParaRPr lang="en-US" dirty="0"/>
          </a:p>
        </p:txBody>
      </p:sp>
    </p:spTree>
    <p:extLst>
      <p:ext uri="{BB962C8B-B14F-4D97-AF65-F5344CB8AC3E}">
        <p14:creationId xmlns:p14="http://schemas.microsoft.com/office/powerpoint/2010/main" val="1023962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050" dirty="0"/>
              <a:t>a lower level of booked capacities could lead to higher transmission fees, higher spreads, reducing even more the booked capacities (vicious circle)</a:t>
            </a:r>
          </a:p>
          <a:p>
            <a:r>
              <a:rPr lang="en-US" sz="1050" dirty="0"/>
              <a:t>a potentially lower liquidity on the gas wholesale markets</a:t>
            </a:r>
          </a:p>
          <a:p>
            <a:r>
              <a:rPr lang="en-US" sz="1050" dirty="0"/>
              <a:t>higher risk of locally dominant players with high market power</a:t>
            </a:r>
          </a:p>
          <a:p>
            <a:endParaRPr lang="it-IT"/>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14</a:t>
            </a:fld>
            <a:endParaRPr lang="en-US" dirty="0"/>
          </a:p>
        </p:txBody>
      </p:sp>
    </p:spTree>
    <p:extLst>
      <p:ext uri="{BB962C8B-B14F-4D97-AF65-F5344CB8AC3E}">
        <p14:creationId xmlns:p14="http://schemas.microsoft.com/office/powerpoint/2010/main" val="3047362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050" dirty="0"/>
              <a:t>a lower level of booked capacities could lead to higher transmission fees, higher spreads, reducing even more the booked capacities (vicious circle)</a:t>
            </a:r>
          </a:p>
          <a:p>
            <a:r>
              <a:rPr lang="en-US" sz="1050" dirty="0"/>
              <a:t>a potentially lower liquidity on the gas wholesale markets</a:t>
            </a:r>
          </a:p>
          <a:p>
            <a:r>
              <a:rPr lang="en-US" sz="1050" dirty="0"/>
              <a:t>higher risk of locally dominant players with high market power</a:t>
            </a:r>
          </a:p>
          <a:p>
            <a:endParaRPr lang="it-IT"/>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15</a:t>
            </a:fld>
            <a:endParaRPr lang="en-US" dirty="0"/>
          </a:p>
        </p:txBody>
      </p:sp>
    </p:spTree>
    <p:extLst>
      <p:ext uri="{BB962C8B-B14F-4D97-AF65-F5344CB8AC3E}">
        <p14:creationId xmlns:p14="http://schemas.microsoft.com/office/powerpoint/2010/main" val="1023962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B7006392-FCC0-4F82-86EB-41E44158A73A}" type="slidenum">
              <a:rPr lang="en-US" smtClean="0"/>
              <a:pPr>
                <a:defRPr/>
              </a:pPr>
              <a:t>16</a:t>
            </a:fld>
            <a:endParaRPr lang="en-US" dirty="0"/>
          </a:p>
        </p:txBody>
      </p:sp>
    </p:spTree>
    <p:extLst>
      <p:ext uri="{BB962C8B-B14F-4D97-AF65-F5344CB8AC3E}">
        <p14:creationId xmlns:p14="http://schemas.microsoft.com/office/powerpoint/2010/main" val="3491642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4E1AF97-DA99-4E64-A9A8-4FBD0D4AEAFC}" type="datetime1">
              <a:rPr lang="en-IE"/>
              <a:pPr>
                <a:defRPr/>
              </a:pPr>
              <a:t>17/05/2019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Rectangle 7"/>
          <p:cNvSpPr>
            <a:spLocks noGrp="1" noChangeArrowheads="1"/>
          </p:cNvSpPr>
          <p:nvPr>
            <p:ph type="sldNum" sz="quarter" idx="12"/>
          </p:nvPr>
        </p:nvSpPr>
        <p:spPr>
          <a:ln/>
        </p:spPr>
        <p:txBody>
          <a:bodyPr/>
          <a:lstStyle>
            <a:lvl1pPr>
              <a:defRPr/>
            </a:lvl1pPr>
          </a:lstStyle>
          <a:p>
            <a:pPr>
              <a:defRPr/>
            </a:pPr>
            <a:fld id="{B7FFEAEA-9D3F-4160-941F-65B87BD2AB20}" type="slidenum">
              <a:rPr lang="en-GB"/>
              <a:pPr>
                <a:defRPr/>
              </a:pPr>
              <a:t>‹N›</a:t>
            </a:fld>
            <a:endParaRPr lang="en-GB" dirty="0"/>
          </a:p>
        </p:txBody>
      </p:sp>
      <p:sp>
        <p:nvSpPr>
          <p:cNvPr id="5" name="TextBox 4"/>
          <p:cNvSpPr txBox="1"/>
          <p:nvPr userDrawn="1"/>
        </p:nvSpPr>
        <p:spPr>
          <a:xfrm>
            <a:off x="2033588" y="0"/>
            <a:ext cx="7110412" cy="369888"/>
          </a:xfrm>
          <a:prstGeom prst="rect">
            <a:avLst/>
          </a:prstGeom>
          <a:noFill/>
        </p:spPr>
        <p:txBody>
          <a:bodyPr>
            <a:spAutoFit/>
          </a:bodyPr>
          <a:lstStyle/>
          <a:p>
            <a:pPr algn="r">
              <a:defRPr/>
            </a:pPr>
            <a:r>
              <a:rPr lang="en-US" b="1" cap="small" dirty="0">
                <a:solidFill>
                  <a:srgbClr val="FFFFFF"/>
                </a:solidFill>
                <a:cs typeface="Verdana"/>
              </a:rPr>
              <a:t>FG on </a:t>
            </a:r>
            <a:r>
              <a:rPr lang="en-US" b="1" cap="small" dirty="0" err="1">
                <a:solidFill>
                  <a:srgbClr val="FFFFFF"/>
                </a:solidFill>
                <a:cs typeface="Verdana"/>
              </a:rPr>
              <a:t>harmonised</a:t>
            </a:r>
            <a:r>
              <a:rPr lang="en-US" b="1" cap="small" dirty="0">
                <a:solidFill>
                  <a:srgbClr val="FFFFFF"/>
                </a:solidFill>
                <a:cs typeface="Verdana"/>
              </a:rPr>
              <a:t> tariff structures</a:t>
            </a:r>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5"/>
          <p:cNvSpPr>
            <a:spLocks noGrp="1"/>
          </p:cNvSpPr>
          <p:nvPr>
            <p:ph type="dt" sz="half" idx="10"/>
          </p:nvPr>
        </p:nvSpPr>
        <p:spPr/>
        <p:txBody>
          <a:bodyPr/>
          <a:lstStyle>
            <a:lvl1pPr>
              <a:defRPr/>
            </a:lvl1pPr>
          </a:lstStyle>
          <a:p>
            <a:pPr>
              <a:defRPr/>
            </a:pPr>
            <a:fld id="{785E4B5C-6B0A-40C9-93FE-CD120F1EDE50}" type="datetime1">
              <a:rPr lang="en-IE"/>
              <a:pPr>
                <a:defRPr/>
              </a:pPr>
              <a:t>17/05/2019</a:t>
            </a:fld>
            <a:endParaRPr lang="en-US"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5"/>
          <p:cNvSpPr>
            <a:spLocks noGrp="1"/>
          </p:cNvSpPr>
          <p:nvPr>
            <p:ph type="dt" sz="half" idx="10"/>
          </p:nvPr>
        </p:nvSpPr>
        <p:spPr/>
        <p:txBody>
          <a:bodyPr/>
          <a:lstStyle>
            <a:lvl1pPr>
              <a:defRPr/>
            </a:lvl1pPr>
          </a:lstStyle>
          <a:p>
            <a:pPr>
              <a:defRPr/>
            </a:pPr>
            <a:fld id="{D8A24451-709D-49D8-8F53-EF84DFF27F00}" type="datetime1">
              <a:rPr lang="en-IE"/>
              <a:pPr>
                <a:defRPr/>
              </a:pPr>
              <a:t>17/05/2019</a:t>
            </a:fld>
            <a:endParaRPr lang="en-US" dirty="0"/>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5"/>
          <p:cNvSpPr>
            <a:spLocks noGrp="1"/>
          </p:cNvSpPr>
          <p:nvPr>
            <p:ph type="dt" sz="half" idx="10"/>
          </p:nvPr>
        </p:nvSpPr>
        <p:spPr/>
        <p:txBody>
          <a:bodyPr/>
          <a:lstStyle>
            <a:lvl1pPr>
              <a:defRPr/>
            </a:lvl1pPr>
          </a:lstStyle>
          <a:p>
            <a:pPr>
              <a:defRPr/>
            </a:pPr>
            <a:fld id="{D6D36322-9835-4D37-956F-DE2A3E9E10AC}" type="datetime1">
              <a:rPr lang="en-IE"/>
              <a:pPr>
                <a:defRPr/>
              </a:pPr>
              <a:t>17/05/2019</a:t>
            </a:fld>
            <a:endParaRPr lang="en-US" dirty="0"/>
          </a:p>
        </p:txBody>
      </p:sp>
    </p:spTree>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5"/>
          <p:cNvSpPr>
            <a:spLocks noGrp="1"/>
          </p:cNvSpPr>
          <p:nvPr>
            <p:ph type="dt" sz="half" idx="10"/>
          </p:nvPr>
        </p:nvSpPr>
        <p:spPr/>
        <p:txBody>
          <a:bodyPr/>
          <a:lstStyle>
            <a:lvl1pPr>
              <a:defRPr/>
            </a:lvl1pPr>
          </a:lstStyle>
          <a:p>
            <a:pPr>
              <a:defRPr/>
            </a:pPr>
            <a:fld id="{4BF04ED0-3899-449A-9419-AA18969A439F}" type="datetime1">
              <a:rPr lang="en-IE"/>
              <a:pPr>
                <a:defRPr/>
              </a:pPr>
              <a:t>17/05/2019</a:t>
            </a:fld>
            <a:endParaRPr lang="en-US" dirty="0"/>
          </a:p>
        </p:txBody>
      </p:sp>
    </p:spTree>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5"/>
          <p:cNvSpPr>
            <a:spLocks noGrp="1"/>
          </p:cNvSpPr>
          <p:nvPr>
            <p:ph type="dt" sz="half" idx="10"/>
          </p:nvPr>
        </p:nvSpPr>
        <p:spPr/>
        <p:txBody>
          <a:bodyPr/>
          <a:lstStyle>
            <a:lvl1pPr>
              <a:defRPr/>
            </a:lvl1pPr>
          </a:lstStyle>
          <a:p>
            <a:pPr>
              <a:defRPr/>
            </a:pPr>
            <a:fld id="{B8EF3F6D-E621-4F72-A8FF-D37D16C19192}" type="datetime1">
              <a:rPr lang="en-IE"/>
              <a:pPr>
                <a:defRPr/>
              </a:pPr>
              <a:t>17/05/2019</a:t>
            </a:fld>
            <a:endParaRPr lang="en-US" dirty="0"/>
          </a:p>
        </p:txBody>
      </p:sp>
    </p:spTree>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5"/>
          <p:cNvSpPr>
            <a:spLocks noGrp="1"/>
          </p:cNvSpPr>
          <p:nvPr>
            <p:ph type="dt" sz="half" idx="10"/>
          </p:nvPr>
        </p:nvSpPr>
        <p:spPr/>
        <p:txBody>
          <a:bodyPr/>
          <a:lstStyle>
            <a:lvl1pPr>
              <a:defRPr/>
            </a:lvl1pPr>
          </a:lstStyle>
          <a:p>
            <a:pPr>
              <a:defRPr/>
            </a:pPr>
            <a:fld id="{A8324BF2-C97A-4F45-A744-01A6A397857E}" type="datetime1">
              <a:rPr lang="en-IE"/>
              <a:pPr>
                <a:defRPr/>
              </a:pPr>
              <a:t>17/05/2019</a:t>
            </a:fld>
            <a:endParaRPr lang="en-US" dirty="0"/>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Leer">
    <p:spTree>
      <p:nvGrpSpPr>
        <p:cNvPr id="1" name=""/>
        <p:cNvGrpSpPr/>
        <p:nvPr/>
      </p:nvGrpSpPr>
      <p:grpSpPr>
        <a:xfrm>
          <a:off x="0" y="0"/>
          <a:ext cx="0" cy="0"/>
          <a:chOff x="0" y="0"/>
          <a:chExt cx="0" cy="0"/>
        </a:xfrm>
      </p:grpSpPr>
      <p:sp>
        <p:nvSpPr>
          <p:cNvPr id="3" name="Titel 1"/>
          <p:cNvSpPr>
            <a:spLocks noGrp="1"/>
          </p:cNvSpPr>
          <p:nvPr>
            <p:ph type="title"/>
          </p:nvPr>
        </p:nvSpPr>
        <p:spPr>
          <a:xfrm>
            <a:off x="457200" y="1027113"/>
            <a:ext cx="8229600" cy="542925"/>
          </a:xfrm>
          <a:prstGeom prst="rect">
            <a:avLst/>
          </a:prstGeom>
        </p:spPr>
        <p:txBody>
          <a:bodyPr/>
          <a:lstStyle/>
          <a:p>
            <a:r>
              <a:rPr lang="de-DE" dirty="0"/>
              <a:t>Titelmasterformat durch Klicken bearbeiten</a:t>
            </a:r>
          </a:p>
        </p:txBody>
      </p:sp>
      <p:sp>
        <p:nvSpPr>
          <p:cNvPr id="4" name="Inhaltsplatzhalter 2"/>
          <p:cNvSpPr>
            <a:spLocks noGrp="1"/>
          </p:cNvSpPr>
          <p:nvPr>
            <p:ph idx="1"/>
          </p:nvPr>
        </p:nvSpPr>
        <p:spPr>
          <a:xfrm>
            <a:off x="457200" y="1752600"/>
            <a:ext cx="8229600" cy="4373563"/>
          </a:xfrm>
          <a:prstGeom prst="rect">
            <a:avLst/>
          </a:prstGeom>
        </p:spPr>
        <p:txBody>
          <a:bodyPr/>
          <a:lstStyle>
            <a:lvl1pPr>
              <a:spcBef>
                <a:spcPts val="600"/>
              </a:spcBef>
              <a:spcAft>
                <a:spcPts val="300"/>
              </a:spcAft>
              <a:defRPr>
                <a:solidFill>
                  <a:schemeClr val="tx1"/>
                </a:solidFill>
              </a:defRPr>
            </a:lvl1pPr>
            <a:lvl2pPr>
              <a:spcBef>
                <a:spcPts val="600"/>
              </a:spcBef>
              <a:spcAft>
                <a:spcPts val="300"/>
              </a:spcAft>
              <a:defRPr>
                <a:solidFill>
                  <a:schemeClr val="tx1"/>
                </a:solidFill>
              </a:defRPr>
            </a:lvl2pPr>
            <a:lvl3pPr>
              <a:spcBef>
                <a:spcPts val="600"/>
              </a:spcBef>
              <a:spcAft>
                <a:spcPts val="300"/>
              </a:spcAft>
              <a:defRPr>
                <a:solidFill>
                  <a:schemeClr val="tx1"/>
                </a:solidFill>
              </a:defRPr>
            </a:lvl3pPr>
            <a:lvl4pPr>
              <a:spcBef>
                <a:spcPts val="600"/>
              </a:spcBef>
              <a:spcAft>
                <a:spcPts val="300"/>
              </a:spcAft>
              <a:defRPr>
                <a:solidFill>
                  <a:schemeClr val="tx1"/>
                </a:solidFill>
              </a:defRPr>
            </a:lvl4pPr>
            <a:lvl5pPr>
              <a:spcBef>
                <a:spcPts val="600"/>
              </a:spcBef>
              <a:spcAft>
                <a:spcPts val="300"/>
              </a:spcAft>
              <a:defRPr>
                <a:solidFill>
                  <a:schemeClr val="tx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Rectangle 9"/>
          <p:cNvSpPr>
            <a:spLocks noGrp="1" noChangeArrowheads="1"/>
          </p:cNvSpPr>
          <p:nvPr>
            <p:ph type="sldNum" sz="quarter" idx="10"/>
          </p:nvPr>
        </p:nvSpPr>
        <p:spPr>
          <a:ln/>
        </p:spPr>
        <p:txBody>
          <a:bodyPr/>
          <a:lstStyle>
            <a:lvl1pPr>
              <a:defRPr/>
            </a:lvl1pPr>
          </a:lstStyle>
          <a:p>
            <a:pPr>
              <a:defRPr/>
            </a:pPr>
            <a:fld id="{CFD568C7-DE7C-4332-95DF-8887B3112BF8}" type="slidenum">
              <a:rPr lang="en-GB"/>
              <a:pPr>
                <a:defRPr/>
              </a:pPr>
              <a:t>‹N›</a:t>
            </a:fld>
            <a:endParaRPr lang="en-GB" dirty="0"/>
          </a:p>
        </p:txBody>
      </p:sp>
    </p:spTree>
    <p:extLst>
      <p:ext uri="{BB962C8B-B14F-4D97-AF65-F5344CB8AC3E}">
        <p14:creationId xmlns:p14="http://schemas.microsoft.com/office/powerpoint/2010/main" val="309726607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457200" y="980728"/>
            <a:ext cx="8208912" cy="4968552"/>
          </a:xfrm>
          <a:prstGeom prst="rect">
            <a:avLst/>
          </a:prstGeom>
        </p:spPr>
        <p:txBody>
          <a:bodyPr/>
          <a:lstStyle>
            <a:lvl1pPr>
              <a:buClr>
                <a:srgbClr val="307098"/>
              </a:buClr>
              <a:defRPr sz="2400" baseline="0">
                <a:latin typeface="Verdana" pitchFamily="34" charset="0"/>
              </a:defRPr>
            </a:lvl1pPr>
            <a:lvl2pPr>
              <a:buClr>
                <a:srgbClr val="307098"/>
              </a:buClr>
              <a:defRPr sz="2000" baseline="0">
                <a:latin typeface="Verdana" pitchFamily="34" charset="0"/>
              </a:defRPr>
            </a:lvl2pPr>
            <a:lvl3pPr>
              <a:buClr>
                <a:srgbClr val="307098"/>
              </a:buClr>
              <a:defRPr sz="1600" baseline="0">
                <a:latin typeface="Verdana" pitchFamily="34" charset="0"/>
              </a:defRPr>
            </a:lvl3pPr>
            <a:lvl4pPr>
              <a:buClr>
                <a:srgbClr val="307098"/>
              </a:buClr>
              <a:defRPr sz="1400" baseline="0">
                <a:latin typeface="Verdana" pitchFamily="34" charset="0"/>
              </a:defRPr>
            </a:lvl4pPr>
            <a:lvl5pPr>
              <a:buClr>
                <a:srgbClr val="307098"/>
              </a:buClr>
              <a:defRPr sz="1200" baseline="0">
                <a:latin typeface="Verdana"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fr-BE" dirty="0"/>
          </a:p>
        </p:txBody>
      </p:sp>
      <p:sp>
        <p:nvSpPr>
          <p:cNvPr id="10" name="Titre 9"/>
          <p:cNvSpPr>
            <a:spLocks noGrp="1"/>
          </p:cNvSpPr>
          <p:nvPr>
            <p:ph type="title"/>
          </p:nvPr>
        </p:nvSpPr>
        <p:spPr>
          <a:xfrm>
            <a:off x="2411760" y="44624"/>
            <a:ext cx="6429400" cy="576064"/>
          </a:xfrm>
          <a:prstGeom prst="rect">
            <a:avLst/>
          </a:prstGeom>
        </p:spPr>
        <p:txBody>
          <a:bodyPr anchor="ctr" anchorCtr="0">
            <a:noAutofit/>
          </a:bodyPr>
          <a:lstStyle>
            <a:lvl1pPr>
              <a:defRPr sz="2600" b="1" i="0" baseline="0">
                <a:solidFill>
                  <a:schemeClr val="bg1"/>
                </a:solidFill>
                <a:latin typeface="Verdana" pitchFamily="34" charset="0"/>
              </a:defRPr>
            </a:lvl1pPr>
          </a:lstStyle>
          <a:p>
            <a:endParaRPr lang="fr-BE" dirty="0"/>
          </a:p>
        </p:txBody>
      </p:sp>
      <p:sp>
        <p:nvSpPr>
          <p:cNvPr id="4" name="Fußzeilenplatzhalter 14"/>
          <p:cNvSpPr>
            <a:spLocks noGrp="1"/>
          </p:cNvSpPr>
          <p:nvPr>
            <p:ph type="ftr" sz="quarter" idx="11"/>
          </p:nvPr>
        </p:nvSpPr>
        <p:spPr/>
        <p:txBody>
          <a:bodyPr/>
          <a:lstStyle>
            <a:lvl1pPr>
              <a:defRPr/>
            </a:lvl1pPr>
          </a:lstStyle>
          <a:p>
            <a:pPr>
              <a:defRPr/>
            </a:pPr>
            <a:r>
              <a:rPr lang="en-US"/>
              <a:t>17th Joint INF and GI TFs Meeting, Sofia</a:t>
            </a:r>
            <a:endParaRPr lang="en-US" dirty="0"/>
          </a:p>
        </p:txBody>
      </p:sp>
      <p:sp>
        <p:nvSpPr>
          <p:cNvPr id="5" name="Foliennummernplatzhalter 15"/>
          <p:cNvSpPr>
            <a:spLocks noGrp="1"/>
          </p:cNvSpPr>
          <p:nvPr>
            <p:ph type="sldNum" sz="quarter" idx="12"/>
          </p:nvPr>
        </p:nvSpPr>
        <p:spPr/>
        <p:txBody>
          <a:bodyPr/>
          <a:lstStyle>
            <a:lvl1pPr>
              <a:defRPr/>
            </a:lvl1pPr>
          </a:lstStyle>
          <a:p>
            <a:pPr>
              <a:defRPr/>
            </a:pPr>
            <a:fld id="{957B2BEC-B79B-4DD6-BF9F-0F0AFBB729BE}" type="slidenum">
              <a:rPr lang="en-US"/>
              <a:pPr>
                <a:defRPr/>
              </a:pPr>
              <a:t>‹N›</a:t>
            </a:fld>
            <a:endParaRPr lang="en-US" dirty="0"/>
          </a:p>
        </p:txBody>
      </p:sp>
    </p:spTree>
    <p:extLst>
      <p:ext uri="{BB962C8B-B14F-4D97-AF65-F5344CB8AC3E}">
        <p14:creationId xmlns:p14="http://schemas.microsoft.com/office/powerpoint/2010/main" val="15625662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01688" y="2122488"/>
            <a:ext cx="8004175" cy="1323975"/>
          </a:xfrm>
        </p:spPr>
        <p:txBody>
          <a:bodyPr/>
          <a:lstStyle/>
          <a:p>
            <a:r>
              <a:rPr lang="de-DE"/>
              <a:t>Titelmasterformat durch Klicken bearbeiten</a:t>
            </a:r>
          </a:p>
        </p:txBody>
      </p:sp>
      <p:sp>
        <p:nvSpPr>
          <p:cNvPr id="3" name="Inhaltsplatzhalter 2"/>
          <p:cNvSpPr>
            <a:spLocks noGrp="1"/>
          </p:cNvSpPr>
          <p:nvPr>
            <p:ph idx="1"/>
          </p:nvPr>
        </p:nvSpPr>
        <p:spPr>
          <a:xfrm>
            <a:off x="801688" y="3819525"/>
            <a:ext cx="8090792" cy="2154238"/>
          </a:xfrm>
        </p:spPr>
        <p:txBody>
          <a:bodyPr/>
          <a:lstStyle>
            <a:lvl1pPr marL="0" indent="0">
              <a:tabLst/>
              <a:defRPr/>
            </a:lvl1pPr>
            <a:lvl2pPr marL="268288" indent="0">
              <a:tabLst/>
              <a:defRPr/>
            </a:lvl2pPr>
            <a:lvl3pPr marL="627063" indent="-3175">
              <a:tabLst/>
              <a:defRPr/>
            </a:lvl3pPr>
            <a:lvl4pPr marL="990600" indent="-1588">
              <a:tabLst/>
              <a:defRPr/>
            </a:lvl4pPr>
            <a:lvl5pPr marL="1343025" indent="1588">
              <a:tabLst/>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tangle 13"/>
          <p:cNvSpPr>
            <a:spLocks noGrp="1" noChangeArrowheads="1"/>
          </p:cNvSpPr>
          <p:nvPr>
            <p:ph type="ftr" sz="quarter" idx="3"/>
          </p:nvPr>
        </p:nvSpPr>
        <p:spPr bwMode="auto">
          <a:xfrm>
            <a:off x="801688" y="6465888"/>
            <a:ext cx="6506616"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defRPr sz="1000" smtClean="0">
                <a:latin typeface="Verdana" pitchFamily="34" charset="0"/>
                <a:ea typeface="Verdana" pitchFamily="34" charset="0"/>
                <a:cs typeface="Verdana" pitchFamily="34" charset="0"/>
              </a:defRPr>
            </a:lvl1pPr>
          </a:lstStyle>
          <a:p>
            <a:r>
              <a:rPr lang="en-US"/>
              <a:t>Expert Group Meeting </a:t>
            </a:r>
            <a:endParaRPr lang="en-US" dirty="0"/>
          </a:p>
        </p:txBody>
      </p:sp>
      <p:sp>
        <p:nvSpPr>
          <p:cNvPr id="9" name="Rectangle 14"/>
          <p:cNvSpPr>
            <a:spLocks noGrp="1" noChangeArrowheads="1"/>
          </p:cNvSpPr>
          <p:nvPr>
            <p:ph type="sldNum" sz="quarter" idx="4"/>
          </p:nvPr>
        </p:nvSpPr>
        <p:spPr bwMode="auto">
          <a:xfrm>
            <a:off x="8285163" y="6453336"/>
            <a:ext cx="598487"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000" smtClean="0">
                <a:latin typeface="Verdana" pitchFamily="34" charset="0"/>
                <a:ea typeface="Verdana" pitchFamily="34" charset="0"/>
                <a:cs typeface="Verdana" pitchFamily="34" charset="0"/>
              </a:defRPr>
            </a:lvl1pPr>
          </a:lstStyle>
          <a:p>
            <a:fld id="{E4112350-7D1F-4F7B-A7EF-9C24A53D12C6}" type="slidenum">
              <a:rPr lang="de-DE" smtClean="0"/>
              <a:pPr/>
              <a:t>‹N›</a:t>
            </a:fld>
            <a:endParaRPr lang="de-DE" dirty="0"/>
          </a:p>
        </p:txBody>
      </p:sp>
      <p:sp>
        <p:nvSpPr>
          <p:cNvPr id="10" name="Rectangle 66"/>
          <p:cNvSpPr>
            <a:spLocks noGrp="1" noChangeArrowheads="1"/>
          </p:cNvSpPr>
          <p:nvPr>
            <p:ph type="dt" sz="half" idx="2"/>
          </p:nvPr>
        </p:nvSpPr>
        <p:spPr bwMode="auto">
          <a:xfrm>
            <a:off x="7202488" y="6473825"/>
            <a:ext cx="108267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20000"/>
              </a:spcBef>
              <a:buClr>
                <a:srgbClr val="BBC6D6"/>
              </a:buClr>
              <a:buSzPct val="80000"/>
              <a:buFont typeface="Wingdings" pitchFamily="2" charset="2"/>
              <a:buNone/>
              <a:defRPr sz="1000" smtClean="0">
                <a:latin typeface="Verdana" pitchFamily="34" charset="0"/>
                <a:ea typeface="Verdana" pitchFamily="34" charset="0"/>
                <a:cs typeface="Verdana" pitchFamily="34" charset="0"/>
              </a:defRPr>
            </a:lvl1pPr>
          </a:lstStyle>
          <a:p>
            <a:r>
              <a:rPr lang="en-US"/>
              <a:t>19 February 2019</a:t>
            </a:r>
            <a:endParaRPr lang="de-DE"/>
          </a:p>
        </p:txBody>
      </p:sp>
    </p:spTree>
    <p:extLst>
      <p:ext uri="{BB962C8B-B14F-4D97-AF65-F5344CB8AC3E}">
        <p14:creationId xmlns:p14="http://schemas.microsoft.com/office/powerpoint/2010/main" val="11629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5"/>
          <p:cNvSpPr>
            <a:spLocks noGrp="1"/>
          </p:cNvSpPr>
          <p:nvPr>
            <p:ph type="dt" sz="half" idx="10"/>
          </p:nvPr>
        </p:nvSpPr>
        <p:spPr/>
        <p:txBody>
          <a:bodyPr/>
          <a:lstStyle>
            <a:lvl1pPr>
              <a:defRPr/>
            </a:lvl1pPr>
          </a:lstStyle>
          <a:p>
            <a:pPr>
              <a:defRPr/>
            </a:pPr>
            <a:fld id="{7317E0C3-31E4-45A4-A13D-80E30464DF36}" type="datetime1">
              <a:rPr lang="en-IE"/>
              <a:pPr>
                <a:defRPr/>
              </a:pPr>
              <a:t>17/05/2019</a:t>
            </a:fld>
            <a:endParaRPr lang="en-US"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5"/>
          <p:cNvSpPr>
            <a:spLocks noGrp="1"/>
          </p:cNvSpPr>
          <p:nvPr>
            <p:ph type="dt" sz="half" idx="10"/>
          </p:nvPr>
        </p:nvSpPr>
        <p:spPr/>
        <p:txBody>
          <a:bodyPr/>
          <a:lstStyle>
            <a:lvl1pPr>
              <a:defRPr/>
            </a:lvl1pPr>
          </a:lstStyle>
          <a:p>
            <a:pPr>
              <a:defRPr/>
            </a:pPr>
            <a:fld id="{FD3D5DD4-BFF6-4E41-BDB0-CE1E2C7D0CAD}" type="datetime1">
              <a:rPr lang="en-IE"/>
              <a:pPr>
                <a:defRPr/>
              </a:pPr>
              <a:t>17/05/2019</a:t>
            </a:fld>
            <a:endParaRPr lang="en-US"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5"/>
          <p:cNvSpPr>
            <a:spLocks noGrp="1"/>
          </p:cNvSpPr>
          <p:nvPr>
            <p:ph type="dt" sz="half" idx="10"/>
          </p:nvPr>
        </p:nvSpPr>
        <p:spPr/>
        <p:txBody>
          <a:bodyPr/>
          <a:lstStyle>
            <a:lvl1pPr>
              <a:defRPr/>
            </a:lvl1pPr>
          </a:lstStyle>
          <a:p>
            <a:pPr>
              <a:defRPr/>
            </a:pPr>
            <a:fld id="{77FF3189-5D27-4DC9-AAB9-F5DAF108AA55}" type="datetime1">
              <a:rPr lang="en-IE"/>
              <a:pPr>
                <a:defRPr/>
              </a:pPr>
              <a:t>17/05/2019</a:t>
            </a:fld>
            <a:endParaRPr lang="en-US"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5"/>
          <p:cNvSpPr>
            <a:spLocks noGrp="1"/>
          </p:cNvSpPr>
          <p:nvPr>
            <p:ph type="dt" sz="half" idx="10"/>
          </p:nvPr>
        </p:nvSpPr>
        <p:spPr/>
        <p:txBody>
          <a:bodyPr/>
          <a:lstStyle>
            <a:lvl1pPr>
              <a:defRPr/>
            </a:lvl1pPr>
          </a:lstStyle>
          <a:p>
            <a:pPr>
              <a:defRPr/>
            </a:pPr>
            <a:fld id="{73136797-437E-4E2A-9477-EB3B694816EE}" type="datetime1">
              <a:rPr lang="en-IE"/>
              <a:pPr>
                <a:defRPr/>
              </a:pPr>
              <a:t>17/05/2019</a:t>
            </a:fld>
            <a:endParaRPr lang="en-US"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5"/>
          <p:cNvSpPr>
            <a:spLocks noGrp="1"/>
          </p:cNvSpPr>
          <p:nvPr>
            <p:ph type="dt" sz="half" idx="10"/>
          </p:nvPr>
        </p:nvSpPr>
        <p:spPr/>
        <p:txBody>
          <a:bodyPr/>
          <a:lstStyle>
            <a:lvl1pPr>
              <a:defRPr/>
            </a:lvl1pPr>
          </a:lstStyle>
          <a:p>
            <a:pPr>
              <a:defRPr/>
            </a:pPr>
            <a:fld id="{631A8F42-5C53-4F19-AA9D-B08C3488F316}" type="datetime1">
              <a:rPr lang="en-IE"/>
              <a:pPr>
                <a:defRPr/>
              </a:pPr>
              <a:t>17/05/2019</a:t>
            </a:fld>
            <a:endParaRPr lang="en-US"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jpe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4.jpe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b="1" dirty="0"/>
          </a:p>
        </p:txBody>
      </p:sp>
      <p:sp>
        <p:nvSpPr>
          <p:cNvPr id="16" name="Date Placeholder 3"/>
          <p:cNvSpPr>
            <a:spLocks noGrp="1"/>
          </p:cNvSpPr>
          <p:nvPr>
            <p:ph type="dt" sz="half" idx="2"/>
          </p:nvPr>
        </p:nvSpPr>
        <p:spPr>
          <a:xfrm>
            <a:off x="5621338" y="6492875"/>
            <a:ext cx="2133600" cy="365125"/>
          </a:xfrm>
          <a:prstGeom prst="rect">
            <a:avLst/>
          </a:prstGeom>
        </p:spPr>
        <p:txBody>
          <a:bodyPr/>
          <a:lstStyle>
            <a:lvl1pPr algn="r" fontAlgn="auto">
              <a:spcBef>
                <a:spcPts val="0"/>
              </a:spcBef>
              <a:spcAft>
                <a:spcPts val="0"/>
              </a:spcAft>
              <a:defRPr sz="1400" b="1">
                <a:solidFill>
                  <a:srgbClr val="FFFFFF"/>
                </a:solidFill>
                <a:latin typeface="+mn-lt"/>
                <a:cs typeface="Verdana"/>
              </a:defRPr>
            </a:lvl1pPr>
          </a:lstStyle>
          <a:p>
            <a:pPr>
              <a:defRPr/>
            </a:pPr>
            <a:fld id="{CCCCCDC2-C455-4E99-AF65-52970E40D5DC}" type="datetime1">
              <a:rPr lang="en-IE"/>
              <a:pPr>
                <a:defRPr/>
              </a:pPr>
              <a:t>17/05/2019</a:t>
            </a:fld>
            <a:endParaRPr lang="en-US" dirty="0"/>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800" dirty="0"/>
              <a:t> </a:t>
            </a:r>
          </a:p>
        </p:txBody>
      </p:sp>
      <p:pic>
        <p:nvPicPr>
          <p:cNvPr id="69637" name="Picture 12"/>
          <p:cNvPicPr>
            <a:picLocks noChangeAspect="1"/>
          </p:cNvPicPr>
          <p:nvPr/>
        </p:nvPicPr>
        <p:blipFill>
          <a:blip r:embed="rId6"/>
          <a:srcRect/>
          <a:stretch>
            <a:fillRect/>
          </a:stretch>
        </p:blipFill>
        <p:spPr bwMode="auto">
          <a:xfrm>
            <a:off x="411163" y="0"/>
            <a:ext cx="1466850" cy="668338"/>
          </a:xfrm>
          <a:prstGeom prst="rect">
            <a:avLst/>
          </a:prstGeom>
          <a:noFill/>
          <a:ln w="9525">
            <a:noFill/>
            <a:miter lim="800000"/>
            <a:headEnd/>
            <a:tailEnd/>
          </a:ln>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b="1">
                <a:solidFill>
                  <a:schemeClr val="bg1"/>
                </a:solidFill>
                <a:latin typeface="Verdana" pitchFamily="34" charset="0"/>
                <a:cs typeface="+mn-cs"/>
              </a:defRPr>
            </a:lvl1pPr>
          </a:lstStyle>
          <a:p>
            <a:pPr>
              <a:defRPr/>
            </a:pPr>
            <a:endParaRPr lang="en-GB"/>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B2E83C83-AD6E-48E3-AAE4-89DF1CC63068}" type="slidenum">
              <a:rPr lang="en-GB"/>
              <a:pPr>
                <a:defRPr/>
              </a:pPr>
              <a:t>‹N›</a:t>
            </a:fld>
            <a:endParaRPr lang="en-GB" dirty="0"/>
          </a:p>
        </p:txBody>
      </p:sp>
    </p:spTree>
  </p:cSld>
  <p:clrMap bg1="lt1" tx1="dk1" bg2="lt2" tx2="dk2" accent1="accent1" accent2="accent2" accent3="accent3" accent4="accent4" accent5="accent5" accent6="accent6" hlink="hlink" folHlink="folHlink"/>
  <p:sldLayoutIdLst>
    <p:sldLayoutId id="2147483769" r:id="rId1"/>
    <p:sldLayoutId id="2147483791" r:id="rId2"/>
    <p:sldLayoutId id="2147483792" r:id="rId3"/>
    <p:sldLayoutId id="2147483793" r:id="rId4"/>
  </p:sldLayoutIdLst>
  <p:transition spd="med">
    <p:wipe dir="r"/>
  </p:transition>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descr="C:\Users\camuscl\AppData\Local\Microsoft\Windows\Temporary Internet Files\Content.IE5\GTVTTPZC\MP900438622[3].jpg"/>
          <p:cNvPicPr>
            <a:picLocks noChangeAspect="1" noChangeArrowheads="1"/>
          </p:cNvPicPr>
          <p:nvPr userDrawn="1"/>
        </p:nvPicPr>
        <p:blipFill>
          <a:blip r:embed="rId13">
            <a:lum bright="70000" contrast="-70000"/>
          </a:blip>
          <a:srcRect/>
          <a:stretch>
            <a:fillRect/>
          </a:stretch>
        </p:blipFill>
        <p:spPr bwMode="auto">
          <a:xfrm>
            <a:off x="168275" y="-812800"/>
            <a:ext cx="8975725" cy="6858000"/>
          </a:xfrm>
          <a:prstGeom prst="rect">
            <a:avLst/>
          </a:prstGeom>
          <a:noFill/>
          <a:ln w="9525">
            <a:noFill/>
            <a:miter lim="800000"/>
            <a:headEnd/>
            <a:tailEnd/>
          </a:ln>
        </p:spPr>
      </p:pic>
      <p:sp>
        <p:nvSpPr>
          <p:cNvPr id="8" name="TextBox 4"/>
          <p:cNvSpPr txBox="1">
            <a:spLocks noChangeArrowheads="1"/>
          </p:cNvSpPr>
          <p:nvPr userDrawn="1"/>
        </p:nvSpPr>
        <p:spPr bwMode="auto">
          <a:xfrm>
            <a:off x="1885950" y="5680075"/>
            <a:ext cx="3486150" cy="369888"/>
          </a:xfrm>
          <a:prstGeom prst="rect">
            <a:avLst/>
          </a:prstGeom>
          <a:noFill/>
          <a:ln>
            <a:noFill/>
          </a:ln>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defTabSz="914400" eaLnBrk="1" hangingPunct="1">
              <a:defRPr/>
            </a:pPr>
            <a:r>
              <a:rPr lang="en-US" sz="1800" b="1" dirty="0">
                <a:solidFill>
                  <a:schemeClr val="bg1"/>
                </a:solidFill>
                <a:latin typeface="Verdana" pitchFamily="34" charset="0"/>
                <a:cs typeface="+mn-cs"/>
              </a:rPr>
              <a:t>TITRE</a:t>
            </a:r>
          </a:p>
        </p:txBody>
      </p:sp>
      <p:pic>
        <p:nvPicPr>
          <p:cNvPr id="9" name="Picture 5" descr="FOND_COVER_transp.png"/>
          <p:cNvPicPr>
            <a:picLocks noChangeAspect="1"/>
          </p:cNvPicPr>
          <p:nvPr userDrawn="1"/>
        </p:nvPicPr>
        <p:blipFill>
          <a:blip r:embed="rId14">
            <a:duotone>
              <a:prstClr val="black"/>
              <a:srgbClr val="2953DB">
                <a:tint val="45000"/>
                <a:satMod val="400000"/>
              </a:srgbClr>
            </a:duotone>
          </a:blip>
          <a:stretch>
            <a:fillRect/>
          </a:stretch>
        </p:blipFill>
        <p:spPr>
          <a:xfrm>
            <a:off x="-79770" y="0"/>
            <a:ext cx="9223769" cy="6858000"/>
          </a:xfrm>
          <a:prstGeom prst="rect">
            <a:avLst/>
          </a:prstGeom>
        </p:spPr>
      </p:pic>
      <p:sp>
        <p:nvSpPr>
          <p:cNvPr id="10" name="Rectangle à coins arrondis 7"/>
          <p:cNvSpPr/>
          <p:nvPr userDrawn="1"/>
        </p:nvSpPr>
        <p:spPr>
          <a:xfrm>
            <a:off x="-280988" y="635000"/>
            <a:ext cx="3051176" cy="13493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fr-BE" sz="1800" dirty="0"/>
          </a:p>
        </p:txBody>
      </p:sp>
      <p:pic>
        <p:nvPicPr>
          <p:cNvPr id="3078" name="Picture 10"/>
          <p:cNvPicPr>
            <a:picLocks noChangeAspect="1"/>
          </p:cNvPicPr>
          <p:nvPr userDrawn="1"/>
        </p:nvPicPr>
        <p:blipFill>
          <a:blip r:embed="rId15"/>
          <a:srcRect/>
          <a:stretch>
            <a:fillRect/>
          </a:stretch>
        </p:blipFill>
        <p:spPr bwMode="auto">
          <a:xfrm>
            <a:off x="95250" y="801688"/>
            <a:ext cx="2298700" cy="1047750"/>
          </a:xfrm>
          <a:prstGeom prst="rect">
            <a:avLst/>
          </a:prstGeom>
          <a:noFill/>
          <a:ln w="9525">
            <a:noFill/>
            <a:miter lim="800000"/>
            <a:headEnd/>
            <a:tailEnd/>
          </a:ln>
        </p:spPr>
      </p:pic>
      <p:sp>
        <p:nvSpPr>
          <p:cNvPr id="12" name="Date Placeholder 5"/>
          <p:cNvSpPr>
            <a:spLocks noGrp="1"/>
          </p:cNvSpPr>
          <p:nvPr>
            <p:ph type="dt" sz="half" idx="2"/>
          </p:nvPr>
        </p:nvSpPr>
        <p:spPr>
          <a:xfrm>
            <a:off x="6772275" y="56800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b="1">
                <a:solidFill>
                  <a:schemeClr val="bg1"/>
                </a:solidFill>
                <a:latin typeface="Arial" pitchFamily="34" charset="0"/>
                <a:ea typeface="+mn-ea"/>
                <a:cs typeface="+mn-cs"/>
              </a:defRPr>
            </a:lvl1pPr>
          </a:lstStyle>
          <a:p>
            <a:pPr>
              <a:defRPr/>
            </a:pPr>
            <a:fld id="{FB6B72FB-5F76-4CB4-93CE-E86BE5861A31}" type="datetime1">
              <a:rPr lang="en-IE"/>
              <a:pPr>
                <a:defRPr/>
              </a:pPr>
              <a:t>17/05/2019</a:t>
            </a:fld>
            <a:endParaRPr lang="en-US" dirty="0"/>
          </a:p>
        </p:txBody>
      </p:sp>
    </p:spTree>
  </p:cSld>
  <p:clrMap bg1="lt1" tx1="dk1" bg2="lt2" tx2="dk2" accent1="accent1" accent2="accent2" accent3="accent3" accent4="accent4" accent5="accent5" accent6="accent6" hlink="hlink" folHlink="folHlink"/>
  <p:sldLayoutIdLst>
    <p:sldLayoutId id="2147483780" r:id="rId1"/>
    <p:sldLayoutId id="2147483779" r:id="rId2"/>
    <p:sldLayoutId id="2147483778" r:id="rId3"/>
    <p:sldLayoutId id="2147483777" r:id="rId4"/>
    <p:sldLayoutId id="2147483776" r:id="rId5"/>
    <p:sldLayoutId id="2147483775" r:id="rId6"/>
    <p:sldLayoutId id="2147483774" r:id="rId7"/>
    <p:sldLayoutId id="2147483773" r:id="rId8"/>
    <p:sldLayoutId id="2147483772" r:id="rId9"/>
    <p:sldLayoutId id="2147483771" r:id="rId10"/>
    <p:sldLayoutId id="2147483770" r:id="rId11"/>
  </p:sldLayoutIdLst>
  <p:transition spd="med">
    <p:wipe dir="r"/>
  </p:transition>
  <p:hf hdr="0" ftr="0" dt="0"/>
  <p:txStyles>
    <p:titleStyle>
      <a:lvl1pPr algn="l" rtl="0" eaLnBrk="0" fontAlgn="base" hangingPunct="0">
        <a:lnSpc>
          <a:spcPct val="90000"/>
        </a:lnSpc>
        <a:spcBef>
          <a:spcPct val="0"/>
        </a:spcBef>
        <a:spcAft>
          <a:spcPct val="0"/>
        </a:spcAft>
        <a:defRPr sz="3200">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5pPr>
      <a:lvl6pPr marL="457200"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6pPr>
      <a:lvl7pPr marL="914400"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7pPr>
      <a:lvl8pPr marL="1371600"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8pPr>
      <a:lvl9pPr marL="1828800" algn="l" rtl="0" eaLnBrk="0" fontAlgn="base" hangingPunct="0">
        <a:lnSpc>
          <a:spcPct val="90000"/>
        </a:lnSpc>
        <a:spcBef>
          <a:spcPct val="0"/>
        </a:spcBef>
        <a:spcAft>
          <a:spcPct val="0"/>
        </a:spcAft>
        <a:defRPr sz="3200">
          <a:solidFill>
            <a:schemeClr val="tx1"/>
          </a:solidFill>
          <a:latin typeface="Arial" pitchFamily="34" charset="0"/>
          <a:ea typeface="ＭＳ Ｐゴシック" pitchFamily="34" charset="-128"/>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mn-ea"/>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mn-ea"/>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mn-ea"/>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mn-ea"/>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mn-ea"/>
        </a:defRPr>
      </a:lvl5pPr>
      <a:lvl6pPr marL="26797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6pPr>
      <a:lvl7pPr marL="31369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7pPr>
      <a:lvl8pPr marL="35941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8pPr>
      <a:lvl9pPr marL="40513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customXml" Target="../ink/ink4.xml"/></Relationships>
</file>

<file path=ppt/slides/_rels/slide11.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8.emf"/><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customXml" Target="../ink/ink2.xml"/><Relationship Id="rId5" Type="http://schemas.openxmlformats.org/officeDocument/2006/relationships/image" Target="../media/image9.png"/><Relationship Id="rId4" Type="http://schemas.openxmlformats.org/officeDocument/2006/relationships/customXml" Target="../ink/ink1.xml"/><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liennummernplatzhalter 3"/>
          <p:cNvSpPr txBox="1">
            <a:spLocks noGrp="1"/>
          </p:cNvSpPr>
          <p:nvPr/>
        </p:nvSpPr>
        <p:spPr bwMode="auto">
          <a:xfrm>
            <a:off x="6861175" y="6381750"/>
            <a:ext cx="2133600" cy="476250"/>
          </a:xfrm>
          <a:prstGeom prst="rect">
            <a:avLst/>
          </a:prstGeom>
          <a:noFill/>
          <a:ln w="9525">
            <a:noFill/>
            <a:miter lim="800000"/>
            <a:headEnd/>
            <a:tailEnd/>
          </a:ln>
        </p:spPr>
        <p:txBody>
          <a:bodyPr/>
          <a:lstStyle/>
          <a:p>
            <a:pPr algn="r" eaLnBrk="0" hangingPunct="0"/>
            <a:fld id="{D95BF03E-9BF2-48E3-960C-53D02BE47A5A}" type="slidenum">
              <a:rPr lang="en-GB" altLang="en-US" sz="1400"/>
              <a:pPr algn="r" eaLnBrk="0" hangingPunct="0"/>
              <a:t>1</a:t>
            </a:fld>
            <a:endParaRPr lang="en-GB" altLang="en-US" sz="1400" dirty="0"/>
          </a:p>
        </p:txBody>
      </p:sp>
      <p:pic>
        <p:nvPicPr>
          <p:cNvPr id="91139" name="Picture 2" descr="C:\Users\camuscl\AppData\Local\Microsoft\Windows\Temporary Internet Files\Content.IE5\GTVTTPZC\MP900438622[3].jpg"/>
          <p:cNvPicPr>
            <a:picLocks noChangeAspect="1" noChangeArrowheads="1"/>
          </p:cNvPicPr>
          <p:nvPr/>
        </p:nvPicPr>
        <p:blipFill>
          <a:blip r:embed="rId2">
            <a:lum bright="70000" contrast="-70000"/>
          </a:blip>
          <a:srcRect/>
          <a:stretch>
            <a:fillRect/>
          </a:stretch>
        </p:blipFill>
        <p:spPr bwMode="auto">
          <a:xfrm>
            <a:off x="168275" y="6350"/>
            <a:ext cx="8975725" cy="6858000"/>
          </a:xfrm>
          <a:prstGeom prst="rect">
            <a:avLst/>
          </a:prstGeom>
          <a:noFill/>
          <a:ln w="9525">
            <a:noFill/>
            <a:miter lim="800000"/>
            <a:headEnd/>
            <a:tailEnd/>
          </a:ln>
        </p:spPr>
      </p:pic>
      <p:sp>
        <p:nvSpPr>
          <p:cNvPr id="91140" name="TextBox 4"/>
          <p:cNvSpPr txBox="1">
            <a:spLocks noChangeArrowheads="1"/>
          </p:cNvSpPr>
          <p:nvPr/>
        </p:nvSpPr>
        <p:spPr bwMode="auto">
          <a:xfrm>
            <a:off x="1885950" y="5668963"/>
            <a:ext cx="3486150" cy="368300"/>
          </a:xfrm>
          <a:prstGeom prst="rect">
            <a:avLst/>
          </a:prstGeom>
          <a:noFill/>
          <a:ln w="9525">
            <a:noFill/>
            <a:miter lim="800000"/>
            <a:headEnd/>
            <a:tailEnd/>
          </a:ln>
        </p:spPr>
        <p:txBody>
          <a:bodyPr>
            <a:spAutoFit/>
          </a:bodyPr>
          <a:lstStyle/>
          <a:p>
            <a:r>
              <a:rPr lang="en-US" altLang="en-US" b="1" dirty="0">
                <a:solidFill>
                  <a:schemeClr val="bg1"/>
                </a:solidFill>
                <a:latin typeface="Verdana" pitchFamily="34" charset="0"/>
              </a:rPr>
              <a:t>TITRE</a:t>
            </a:r>
          </a:p>
        </p:txBody>
      </p:sp>
      <p:pic>
        <p:nvPicPr>
          <p:cNvPr id="7" name="Picture 6" descr="FOND_COVER_transp.png"/>
          <p:cNvPicPr>
            <a:picLocks noChangeAspect="1"/>
          </p:cNvPicPr>
          <p:nvPr/>
        </p:nvPicPr>
        <p:blipFill>
          <a:blip r:embed="rId3">
            <a:duotone>
              <a:prstClr val="black"/>
              <a:srgbClr val="2953DB">
                <a:tint val="45000"/>
                <a:satMod val="400000"/>
              </a:srgbClr>
            </a:duotone>
          </a:blip>
          <a:stretch>
            <a:fillRect/>
          </a:stretch>
        </p:blipFill>
        <p:spPr>
          <a:xfrm>
            <a:off x="-39885" y="6350"/>
            <a:ext cx="9223769" cy="6858000"/>
          </a:xfrm>
          <a:prstGeom prst="rect">
            <a:avLst/>
          </a:prstGeom>
        </p:spPr>
      </p:pic>
      <p:sp>
        <p:nvSpPr>
          <p:cNvPr id="91142" name="Date Placeholder 5"/>
          <p:cNvSpPr txBox="1">
            <a:spLocks noGrp="1"/>
          </p:cNvSpPr>
          <p:nvPr/>
        </p:nvSpPr>
        <p:spPr bwMode="auto">
          <a:xfrm>
            <a:off x="6772275" y="5668963"/>
            <a:ext cx="2133600" cy="365125"/>
          </a:xfrm>
          <a:prstGeom prst="rect">
            <a:avLst/>
          </a:prstGeom>
          <a:noFill/>
          <a:ln w="9525">
            <a:noFill/>
            <a:miter lim="800000"/>
            <a:headEnd/>
            <a:tailEnd/>
          </a:ln>
        </p:spPr>
        <p:txBody>
          <a:bodyPr/>
          <a:lstStyle/>
          <a:p>
            <a:pPr algn="r"/>
            <a:r>
              <a:rPr lang="en-US" altLang="en-US" sz="1400" b="1" dirty="0">
                <a:solidFill>
                  <a:schemeClr val="bg1"/>
                </a:solidFill>
                <a:latin typeface="Verdana" pitchFamily="34" charset="0"/>
              </a:rPr>
              <a:t> </a:t>
            </a:r>
          </a:p>
        </p:txBody>
      </p:sp>
      <p:sp>
        <p:nvSpPr>
          <p:cNvPr id="8" name="Rectangle à coins arrondis 7"/>
          <p:cNvSpPr/>
          <p:nvPr/>
        </p:nvSpPr>
        <p:spPr>
          <a:xfrm>
            <a:off x="-79375" y="615950"/>
            <a:ext cx="3051175" cy="13477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dirty="0"/>
          </a:p>
        </p:txBody>
      </p:sp>
      <p:pic>
        <p:nvPicPr>
          <p:cNvPr id="91144" name="Picture 3"/>
          <p:cNvPicPr>
            <a:picLocks noChangeAspect="1"/>
          </p:cNvPicPr>
          <p:nvPr/>
        </p:nvPicPr>
        <p:blipFill>
          <a:blip r:embed="rId4"/>
          <a:srcRect/>
          <a:stretch>
            <a:fillRect/>
          </a:stretch>
        </p:blipFill>
        <p:spPr bwMode="auto">
          <a:xfrm>
            <a:off x="95250" y="788988"/>
            <a:ext cx="2298700" cy="1047750"/>
          </a:xfrm>
          <a:prstGeom prst="rect">
            <a:avLst/>
          </a:prstGeom>
          <a:noFill/>
          <a:ln w="9525">
            <a:noFill/>
            <a:miter lim="800000"/>
            <a:headEnd/>
            <a:tailEnd/>
          </a:ln>
        </p:spPr>
      </p:pic>
      <p:sp>
        <p:nvSpPr>
          <p:cNvPr id="10" name="Title Placeholder 1"/>
          <p:cNvSpPr>
            <a:spLocks noGrp="1"/>
          </p:cNvSpPr>
          <p:nvPr>
            <p:ph type="ctrTitle" idx="4294967295"/>
          </p:nvPr>
        </p:nvSpPr>
        <p:spPr bwMode="auto">
          <a:xfrm>
            <a:off x="1115695" y="2319338"/>
            <a:ext cx="7289800" cy="1634868"/>
          </a:xfrm>
          <a:prstGeom prst="rect">
            <a:avLst/>
          </a:prstGeom>
          <a:noFill/>
          <a:ln>
            <a:miter lim="800000"/>
            <a:headEnd/>
            <a:tailEnd/>
          </a:ln>
        </p:spPr>
        <p:txBody>
          <a:bodyPr/>
          <a:lstStyle/>
          <a:p>
            <a:pPr algn="ctr">
              <a:spcBef>
                <a:spcPts val="1200"/>
              </a:spcBef>
              <a:spcAft>
                <a:spcPts val="1200"/>
              </a:spcAft>
            </a:pPr>
            <a:r>
              <a:rPr lang="en-US" altLang="en-US" sz="3600" dirty="0">
                <a:solidFill>
                  <a:srgbClr val="00529B"/>
                </a:solidFill>
                <a:latin typeface="Calibri" panose="020F0502020204030204" pitchFamily="34" charset="0"/>
                <a:ea typeface="ＭＳ Ｐゴシック" pitchFamily="34" charset="-128"/>
                <a:cs typeface="Calibri" panose="020F0502020204030204" pitchFamily="34" charset="0"/>
              </a:rPr>
              <a:t>Market integration and regional markets: an European perspective</a:t>
            </a:r>
            <a:br>
              <a:rPr lang="en-US" altLang="en-US" sz="3600" dirty="0">
                <a:solidFill>
                  <a:srgbClr val="00529B"/>
                </a:solidFill>
                <a:latin typeface="Calibri" panose="020F0502020204030204" pitchFamily="34" charset="0"/>
                <a:ea typeface="ＭＳ Ｐゴシック" pitchFamily="34" charset="-128"/>
                <a:cs typeface="Calibri" panose="020F0502020204030204" pitchFamily="34" charset="0"/>
              </a:rPr>
            </a:br>
            <a:br>
              <a:rPr lang="en-US" altLang="en-US" sz="2800" dirty="0">
                <a:solidFill>
                  <a:srgbClr val="00529B"/>
                </a:solidFill>
                <a:ea typeface="ＭＳ Ｐゴシック" pitchFamily="34" charset="-128"/>
              </a:rPr>
            </a:br>
            <a:endParaRPr lang="en-GB" altLang="en-US" sz="2800" dirty="0">
              <a:solidFill>
                <a:srgbClr val="00529B"/>
              </a:solidFill>
              <a:ea typeface="ＭＳ Ｐゴシック" pitchFamily="34" charset="-128"/>
            </a:endParaRPr>
          </a:p>
        </p:txBody>
      </p:sp>
      <p:sp>
        <p:nvSpPr>
          <p:cNvPr id="91146" name="Rectangle 1"/>
          <p:cNvSpPr>
            <a:spLocks noChangeArrowheads="1"/>
          </p:cNvSpPr>
          <p:nvPr/>
        </p:nvSpPr>
        <p:spPr bwMode="auto">
          <a:xfrm>
            <a:off x="790575" y="5386925"/>
            <a:ext cx="8426450" cy="523220"/>
          </a:xfrm>
          <a:prstGeom prst="rect">
            <a:avLst/>
          </a:prstGeom>
          <a:noFill/>
          <a:ln w="9525">
            <a:noFill/>
            <a:miter lim="800000"/>
            <a:headEnd/>
            <a:tailEnd/>
          </a:ln>
        </p:spPr>
        <p:txBody>
          <a:bodyPr wrap="square">
            <a:spAutoFit/>
          </a:bodyPr>
          <a:lstStyle/>
          <a:p>
            <a:pPr defTabSz="571500">
              <a:buFont typeface="Trebuchet MS" pitchFamily="34" charset="0"/>
              <a:buNone/>
            </a:pPr>
            <a:r>
              <a:rPr lang="en-US" altLang="en-US" sz="1400" dirty="0">
                <a:solidFill>
                  <a:schemeClr val="bg1"/>
                </a:solidFill>
                <a:latin typeface="Calibri" panose="020F0502020204030204" pitchFamily="34" charset="0"/>
                <a:cs typeface="Calibri" panose="020F0502020204030204" pitchFamily="34" charset="0"/>
              </a:rPr>
              <a:t>The opinions expressed in this presentation are those of the author and do not necessarily represent the official views of the Agency for the Cooperation of Energy Regulators unless explicitly stated otherwise</a:t>
            </a:r>
          </a:p>
        </p:txBody>
      </p:sp>
      <p:sp>
        <p:nvSpPr>
          <p:cNvPr id="2" name="Rectangle 1"/>
          <p:cNvSpPr/>
          <p:nvPr/>
        </p:nvSpPr>
        <p:spPr>
          <a:xfrm>
            <a:off x="1817710" y="3604742"/>
            <a:ext cx="6330001" cy="830997"/>
          </a:xfrm>
          <a:prstGeom prst="rect">
            <a:avLst/>
          </a:prstGeom>
        </p:spPr>
        <p:txBody>
          <a:bodyPr wrap="square">
            <a:spAutoFit/>
          </a:bodyPr>
          <a:lstStyle/>
          <a:p>
            <a:pPr algn="ctr"/>
            <a:r>
              <a:rPr lang="en-GB" sz="2400" b="1" i="1" dirty="0">
                <a:solidFill>
                  <a:schemeClr val="accent2">
                    <a:lumMod val="75000"/>
                  </a:schemeClr>
                </a:solidFill>
                <a:latin typeface="Calibri" panose="020F0502020204030204" pitchFamily="34" charset="0"/>
                <a:cs typeface="Calibri" panose="020F0502020204030204" pitchFamily="34" charset="0"/>
              </a:rPr>
              <a:t>Clara Poletti</a:t>
            </a:r>
          </a:p>
          <a:p>
            <a:pPr algn="ctr"/>
            <a:r>
              <a:rPr lang="en-GB" sz="2400" i="1" dirty="0">
                <a:solidFill>
                  <a:schemeClr val="accent2">
                    <a:lumMod val="75000"/>
                  </a:schemeClr>
                </a:solidFill>
                <a:latin typeface="Calibri" panose="020F0502020204030204" pitchFamily="34" charset="0"/>
                <a:cs typeface="Calibri" panose="020F0502020204030204" pitchFamily="34" charset="0"/>
              </a:rPr>
              <a:t>Chair of ACER Board of Regulators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50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E4112350-7D1F-4F7B-A7EF-9C24A53D12C6}" type="slidenum">
              <a:rPr lang="de-DE" smtClean="0"/>
              <a:pPr/>
              <a:t>10</a:t>
            </a:fld>
            <a:endParaRPr lang="de-DE" dirty="0"/>
          </a:p>
        </p:txBody>
      </p:sp>
      <p:pic>
        <p:nvPicPr>
          <p:cNvPr id="7" name="Immagine 6">
            <a:extLst>
              <a:ext uri="{FF2B5EF4-FFF2-40B4-BE49-F238E27FC236}">
                <a16:creationId xmlns:a16="http://schemas.microsoft.com/office/drawing/2014/main" id="{B1AB0109-5F10-4279-8D56-01245C6C5EB6}"/>
              </a:ext>
            </a:extLst>
          </p:cNvPr>
          <p:cNvPicPr>
            <a:picLocks noChangeAspect="1"/>
          </p:cNvPicPr>
          <p:nvPr/>
        </p:nvPicPr>
        <p:blipFill>
          <a:blip r:embed="rId3"/>
          <a:stretch>
            <a:fillRect/>
          </a:stretch>
        </p:blipFill>
        <p:spPr>
          <a:xfrm>
            <a:off x="364732" y="996759"/>
            <a:ext cx="8414535" cy="5326215"/>
          </a:xfrm>
          <a:prstGeom prst="rect">
            <a:avLst/>
          </a:prstGeom>
        </p:spPr>
      </p:pic>
      <p:sp>
        <p:nvSpPr>
          <p:cNvPr id="8" name="Content Placeholder 2">
            <a:extLst>
              <a:ext uri="{FF2B5EF4-FFF2-40B4-BE49-F238E27FC236}">
                <a16:creationId xmlns:a16="http://schemas.microsoft.com/office/drawing/2014/main" id="{D696E074-34F7-4C09-AE55-15854E6719E8}"/>
              </a:ext>
            </a:extLst>
          </p:cNvPr>
          <p:cNvSpPr txBox="1">
            <a:spLocks/>
          </p:cNvSpPr>
          <p:nvPr/>
        </p:nvSpPr>
        <p:spPr bwMode="auto">
          <a:xfrm>
            <a:off x="111124" y="866397"/>
            <a:ext cx="8921750" cy="5494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endParaRPr lang="en-GB" sz="1000" i="1" dirty="0"/>
          </a:p>
        </p:txBody>
      </p:sp>
      <p:sp>
        <p:nvSpPr>
          <p:cNvPr id="9" name="Rectangle 2">
            <a:extLst>
              <a:ext uri="{FF2B5EF4-FFF2-40B4-BE49-F238E27FC236}">
                <a16:creationId xmlns:a16="http://schemas.microsoft.com/office/drawing/2014/main" id="{087C4E65-178C-4B28-8CF2-DE205D934E1F}"/>
              </a:ext>
            </a:extLst>
          </p:cNvPr>
          <p:cNvSpPr txBox="1">
            <a:spLocks noChangeArrowheads="1"/>
          </p:cNvSpPr>
          <p:nvPr/>
        </p:nvSpPr>
        <p:spPr bwMode="auto">
          <a:xfrm>
            <a:off x="2407143" y="2914"/>
            <a:ext cx="6881812"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anose="020B0604030504040204" pitchFamily="34" charset="0"/>
                <a:ea typeface="ＭＳ Ｐゴシック" panose="020B0600070205080204" pitchFamily="34" charset="-128"/>
              </a:defRPr>
            </a:lvl1pPr>
            <a:lvl2pPr marL="742950" indent="-285750">
              <a:defRPr>
                <a:solidFill>
                  <a:schemeClr val="tx1"/>
                </a:solidFill>
                <a:latin typeface="Verdana" panose="020B0604030504040204" pitchFamily="34" charset="0"/>
                <a:ea typeface="ＭＳ Ｐゴシック" panose="020B0600070205080204" pitchFamily="34" charset="-128"/>
              </a:defRPr>
            </a:lvl2pPr>
            <a:lvl3pPr marL="1143000" indent="-228600">
              <a:defRPr>
                <a:solidFill>
                  <a:schemeClr val="tx1"/>
                </a:solidFill>
                <a:latin typeface="Verdana" panose="020B0604030504040204" pitchFamily="34" charset="0"/>
                <a:ea typeface="ＭＳ Ｐゴシック" panose="020B0600070205080204" pitchFamily="34" charset="-128"/>
              </a:defRPr>
            </a:lvl3pPr>
            <a:lvl4pPr marL="1600200" indent="-228600">
              <a:defRPr>
                <a:solidFill>
                  <a:schemeClr val="tx1"/>
                </a:solidFill>
                <a:latin typeface="Verdana" panose="020B0604030504040204" pitchFamily="34" charset="0"/>
                <a:ea typeface="ＭＳ Ｐゴシック" panose="020B0600070205080204" pitchFamily="34" charset="-128"/>
              </a:defRPr>
            </a:lvl4pPr>
            <a:lvl5pPr marL="2057400" indent="-228600">
              <a:defRPr>
                <a:solidFill>
                  <a:schemeClr val="tx1"/>
                </a:solidFill>
                <a:latin typeface="Verdana" panose="020B060403050404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9pPr>
          </a:lstStyle>
          <a:p>
            <a:pPr>
              <a:lnSpc>
                <a:spcPct val="90000"/>
              </a:lnSpc>
            </a:pPr>
            <a:r>
              <a:rPr lang="en-US" altLang="en-US" sz="2200" b="1" dirty="0">
                <a:solidFill>
                  <a:srgbClr val="FFFFFF"/>
                </a:solidFill>
              </a:rPr>
              <a:t>Ranking of EU gas hubs</a:t>
            </a:r>
          </a:p>
        </p:txBody>
      </p:sp>
      <mc:AlternateContent xmlns:mc="http://schemas.openxmlformats.org/markup-compatibility/2006" xmlns:p14="http://schemas.microsoft.com/office/powerpoint/2010/main">
        <mc:Choice Requires="p14">
          <p:contentPart p14:bwMode="auto" r:id="rId4">
            <p14:nvContentPartPr>
              <p14:cNvPr id="2" name="Input penna 1">
                <a:extLst>
                  <a:ext uri="{FF2B5EF4-FFF2-40B4-BE49-F238E27FC236}">
                    <a16:creationId xmlns:a16="http://schemas.microsoft.com/office/drawing/2014/main" id="{1CD65A67-98F6-EF4E-BEE8-815B3BD9F5DA}"/>
                  </a:ext>
                </a:extLst>
              </p14:cNvPr>
              <p14:cNvContentPartPr/>
              <p14:nvPr/>
            </p14:nvContentPartPr>
            <p14:xfrm>
              <a:off x="5937895" y="3849516"/>
              <a:ext cx="2560320" cy="1443240"/>
            </p14:xfrm>
          </p:contentPart>
        </mc:Choice>
        <mc:Fallback xmlns="">
          <p:pic>
            <p:nvPicPr>
              <p:cNvPr id="2" name="Input penna 1">
                <a:extLst>
                  <a:ext uri="{FF2B5EF4-FFF2-40B4-BE49-F238E27FC236}">
                    <a16:creationId xmlns:a16="http://schemas.microsoft.com/office/drawing/2014/main" id="{1CD65A67-98F6-EF4E-BEE8-815B3BD9F5DA}"/>
                  </a:ext>
                </a:extLst>
              </p:cNvPr>
              <p:cNvPicPr/>
              <p:nvPr/>
            </p:nvPicPr>
            <p:blipFill>
              <a:blip r:embed="rId5"/>
              <a:stretch>
                <a:fillRect/>
              </a:stretch>
            </p:blipFill>
            <p:spPr>
              <a:xfrm>
                <a:off x="5929255" y="3840516"/>
                <a:ext cx="2577960" cy="1460880"/>
              </a:xfrm>
              <a:prstGeom prst="rect">
                <a:avLst/>
              </a:prstGeom>
            </p:spPr>
          </p:pic>
        </mc:Fallback>
      </mc:AlternateContent>
    </p:spTree>
    <p:extLst>
      <p:ext uri="{BB962C8B-B14F-4D97-AF65-F5344CB8AC3E}">
        <p14:creationId xmlns:p14="http://schemas.microsoft.com/office/powerpoint/2010/main" val="3299030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6875D07-1A6F-43E7-9BE9-8D07B319ACCD}"/>
              </a:ext>
            </a:extLst>
          </p:cNvPr>
          <p:cNvSpPr>
            <a:spLocks noGrp="1"/>
          </p:cNvSpPr>
          <p:nvPr>
            <p:ph sz="quarter" idx="10"/>
          </p:nvPr>
        </p:nvSpPr>
        <p:spPr>
          <a:xfrm>
            <a:off x="105468" y="1218953"/>
            <a:ext cx="8593684" cy="4968552"/>
          </a:xfrm>
        </p:spPr>
        <p:txBody>
          <a:bodyPr/>
          <a:lstStyle/>
          <a:p>
            <a:pPr marL="360000" lvl="1" indent="0">
              <a:spcBef>
                <a:spcPts val="600"/>
              </a:spcBef>
              <a:spcAft>
                <a:spcPts val="600"/>
              </a:spcAft>
              <a:buNone/>
            </a:pPr>
            <a:r>
              <a:rPr lang="en-US" sz="3200" b="1" i="1" kern="1200" dirty="0">
                <a:solidFill>
                  <a:schemeClr val="accent2">
                    <a:lumMod val="50000"/>
                  </a:schemeClr>
                </a:solidFill>
                <a:latin typeface="Calibri" panose="020F0502020204030204" pitchFamily="34" charset="0"/>
                <a:ea typeface="+mn-ea"/>
                <a:cs typeface="Calibri" panose="020F0502020204030204" pitchFamily="34" charset="0"/>
              </a:rPr>
              <a:t>Challenges</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cs typeface="Calibri" panose="020F0502020204030204" pitchFamily="34" charset="0"/>
              </a:rPr>
              <a:t>In 2017 </a:t>
            </a:r>
            <a:r>
              <a:rPr lang="en-US" sz="2600" b="1" kern="1200" dirty="0">
                <a:solidFill>
                  <a:schemeClr val="accent2">
                    <a:lumMod val="50000"/>
                  </a:schemeClr>
                </a:solidFill>
                <a:latin typeface="Calibri" panose="020F0502020204030204" pitchFamily="34" charset="0"/>
                <a:cs typeface="Calibri" panose="020F0502020204030204" pitchFamily="34" charset="0"/>
              </a:rPr>
              <a:t>13 </a:t>
            </a:r>
            <a:r>
              <a:rPr lang="en-US" sz="2600" b="1" kern="1200" dirty="0" err="1">
                <a:solidFill>
                  <a:schemeClr val="accent2">
                    <a:lumMod val="50000"/>
                  </a:schemeClr>
                </a:solidFill>
                <a:latin typeface="Calibri" panose="020F0502020204030204" pitchFamily="34" charset="0"/>
                <a:cs typeface="Calibri" panose="020F0502020204030204" pitchFamily="34" charset="0"/>
              </a:rPr>
              <a:t>MSs</a:t>
            </a:r>
            <a:r>
              <a:rPr lang="en-US" sz="2600" kern="1200" dirty="0">
                <a:solidFill>
                  <a:schemeClr val="accent2">
                    <a:lumMod val="50000"/>
                  </a:schemeClr>
                </a:solidFill>
                <a:latin typeface="Calibri" panose="020F0502020204030204" pitchFamily="34" charset="0"/>
                <a:cs typeface="Calibri" panose="020F0502020204030204" pitchFamily="34" charset="0"/>
              </a:rPr>
              <a:t> met the GTM diversification of supply threshold and the RSI criteria. </a:t>
            </a:r>
            <a:r>
              <a:rPr lang="en-US" sz="2600" b="1" kern="1200" dirty="0">
                <a:solidFill>
                  <a:schemeClr val="accent2">
                    <a:lumMod val="50000"/>
                  </a:schemeClr>
                </a:solidFill>
                <a:latin typeface="Calibri" panose="020F0502020204030204" pitchFamily="34" charset="0"/>
                <a:cs typeface="Calibri" panose="020F0502020204030204" pitchFamily="34" charset="0"/>
              </a:rPr>
              <a:t>4 </a:t>
            </a:r>
            <a:r>
              <a:rPr lang="en-US" sz="2600" b="1" kern="1200" dirty="0" err="1">
                <a:solidFill>
                  <a:schemeClr val="accent2">
                    <a:lumMod val="50000"/>
                  </a:schemeClr>
                </a:solidFill>
                <a:latin typeface="Calibri" panose="020F0502020204030204" pitchFamily="34" charset="0"/>
                <a:cs typeface="Calibri" panose="020F0502020204030204" pitchFamily="34" charset="0"/>
              </a:rPr>
              <a:t>MSs</a:t>
            </a:r>
            <a:r>
              <a:rPr lang="en-US" sz="2600" kern="1200" dirty="0">
                <a:solidFill>
                  <a:schemeClr val="accent2">
                    <a:lumMod val="50000"/>
                  </a:schemeClr>
                </a:solidFill>
                <a:latin typeface="Calibri" panose="020F0502020204030204" pitchFamily="34" charset="0"/>
                <a:cs typeface="Calibri" panose="020F0502020204030204" pitchFamily="34" charset="0"/>
              </a:rPr>
              <a:t> RSI were below the threshold (Hungary, Poland, Portugal, Slovenia) and </a:t>
            </a:r>
            <a:r>
              <a:rPr lang="en-US" sz="2600" b="1" kern="1200" dirty="0">
                <a:solidFill>
                  <a:schemeClr val="accent2">
                    <a:lumMod val="50000"/>
                  </a:schemeClr>
                </a:solidFill>
                <a:latin typeface="Calibri" panose="020F0502020204030204" pitchFamily="34" charset="0"/>
                <a:cs typeface="Calibri" panose="020F0502020204030204" pitchFamily="34" charset="0"/>
              </a:rPr>
              <a:t>3 </a:t>
            </a:r>
            <a:r>
              <a:rPr lang="en-US" sz="2600" b="1" kern="1200" dirty="0" err="1">
                <a:solidFill>
                  <a:schemeClr val="accent2">
                    <a:lumMod val="50000"/>
                  </a:schemeClr>
                </a:solidFill>
                <a:latin typeface="Calibri" panose="020F0502020204030204" pitchFamily="34" charset="0"/>
                <a:cs typeface="Calibri" panose="020F0502020204030204" pitchFamily="34" charset="0"/>
              </a:rPr>
              <a:t>MSs</a:t>
            </a:r>
            <a:r>
              <a:rPr lang="en-US" sz="2600" kern="1200" dirty="0">
                <a:solidFill>
                  <a:schemeClr val="accent2">
                    <a:lumMod val="50000"/>
                  </a:schemeClr>
                </a:solidFill>
                <a:latin typeface="Calibri" panose="020F0502020204030204" pitchFamily="34" charset="0"/>
                <a:cs typeface="Calibri" panose="020F0502020204030204" pitchFamily="34" charset="0"/>
              </a:rPr>
              <a:t> (Latvia, Finland, Bulgaria) </a:t>
            </a:r>
            <a:r>
              <a:rPr lang="en-US" sz="2600" b="1" kern="1200" dirty="0">
                <a:solidFill>
                  <a:schemeClr val="accent2">
                    <a:lumMod val="50000"/>
                  </a:schemeClr>
                </a:solidFill>
                <a:latin typeface="Calibri" panose="020F0502020204030204" pitchFamily="34" charset="0"/>
                <a:cs typeface="Calibri" panose="020F0502020204030204" pitchFamily="34" charset="0"/>
              </a:rPr>
              <a:t>had only one dominant source</a:t>
            </a:r>
            <a:r>
              <a:rPr lang="en-US" sz="2600" kern="1200" dirty="0">
                <a:solidFill>
                  <a:schemeClr val="accent2">
                    <a:lumMod val="50000"/>
                  </a:schemeClr>
                </a:solidFill>
                <a:latin typeface="Calibri" panose="020F0502020204030204" pitchFamily="34" charset="0"/>
                <a:cs typeface="Calibri" panose="020F0502020204030204" pitchFamily="34" charset="0"/>
              </a:rPr>
              <a:t> (ACER MMR 2017)</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Only 25% </a:t>
            </a: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of the available capacity of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LNG facilities</a:t>
            </a: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 was used in 2017</a:t>
            </a:r>
            <a:r>
              <a:rPr lang="en-US" sz="2600" kern="1200" dirty="0">
                <a:solidFill>
                  <a:schemeClr val="accent2">
                    <a:lumMod val="50000"/>
                  </a:schemeClr>
                </a:solidFill>
                <a:latin typeface="Calibri" panose="020F0502020204030204" pitchFamily="34" charset="0"/>
                <a:cs typeface="Calibri" panose="020F0502020204030204" pitchFamily="34" charset="0"/>
              </a:rPr>
              <a:t> (ACER MMR 2017)</a:t>
            </a:r>
            <a:endParaRPr lang="it-IT" sz="2600" i="1" kern="1200" dirty="0">
              <a:solidFill>
                <a:schemeClr val="accent2">
                  <a:lumMod val="50000"/>
                </a:schemeClr>
              </a:solidFill>
              <a:latin typeface="Calibri" panose="020F0502020204030204" pitchFamily="34" charset="0"/>
              <a:ea typeface="+mn-ea"/>
              <a:cs typeface="Calibri" panose="020F0502020204030204" pitchFamily="34" charset="0"/>
            </a:endParaRPr>
          </a:p>
          <a:p>
            <a:pPr marL="720000" lvl="1" indent="-360000" algn="just" defTabSz="1300259" eaLnBrk="1" hangingPunct="1">
              <a:spcBef>
                <a:spcPts val="600"/>
              </a:spcBef>
              <a:spcAft>
                <a:spcPts val="600"/>
              </a:spcAft>
              <a:buSzPct val="100000"/>
              <a:buFont typeface="Wingdings" panose="05000000000000000000" pitchFamily="2" charset="2"/>
              <a:buChar char="§"/>
            </a:pPr>
            <a:r>
              <a:rPr lang="en-GB" sz="2600" kern="1200" dirty="0">
                <a:solidFill>
                  <a:schemeClr val="accent2">
                    <a:lumMod val="50000"/>
                  </a:schemeClr>
                </a:solidFill>
                <a:latin typeface="Calibri" panose="020F0502020204030204" pitchFamily="34" charset="0"/>
                <a:ea typeface="+mn-ea"/>
                <a:cs typeface="Calibri" panose="020F0502020204030204" pitchFamily="34" charset="0"/>
              </a:rPr>
              <a:t>Weak competitive framework and incomplete integration in some MSs lead to poor(er) </a:t>
            </a:r>
            <a:r>
              <a:rPr lang="en-GB" sz="2600" b="1" kern="1200" dirty="0">
                <a:solidFill>
                  <a:schemeClr val="accent2">
                    <a:lumMod val="50000"/>
                  </a:schemeClr>
                </a:solidFill>
                <a:latin typeface="Calibri" panose="020F0502020204030204" pitchFamily="34" charset="0"/>
                <a:ea typeface="+mn-ea"/>
                <a:cs typeface="Calibri" panose="020F0502020204030204" pitchFamily="34" charset="0"/>
              </a:rPr>
              <a:t>market functioning</a:t>
            </a:r>
            <a:endParaRPr lang="en-US" sz="2600" kern="1200" dirty="0">
              <a:solidFill>
                <a:schemeClr val="accent2">
                  <a:lumMod val="50000"/>
                </a:schemeClr>
              </a:solidFill>
              <a:latin typeface="Calibri" panose="020F0502020204030204" pitchFamily="34" charset="0"/>
              <a:ea typeface="+mn-ea"/>
              <a:cs typeface="Calibri" panose="020F0502020204030204" pitchFamily="34" charset="0"/>
            </a:endParaRP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2800" b="1" i="1" dirty="0">
              <a:solidFill>
                <a:srgbClr val="005BA1"/>
              </a:solidFill>
              <a:latin typeface="Calibri" panose="020F0502020204030204" pitchFamily="34" charset="0"/>
              <a:cs typeface="Calibri" panose="020F0502020204030204" pitchFamily="34" charset="0"/>
            </a:endParaRPr>
          </a:p>
        </p:txBody>
      </p:sp>
      <p:sp>
        <p:nvSpPr>
          <p:cNvPr id="3" name="Titolo 2">
            <a:extLst>
              <a:ext uri="{FF2B5EF4-FFF2-40B4-BE49-F238E27FC236}">
                <a16:creationId xmlns:a16="http://schemas.microsoft.com/office/drawing/2014/main" id="{0DC9C290-D3BD-44B2-8A38-D030E773D3E6}"/>
              </a:ext>
            </a:extLst>
          </p:cNvPr>
          <p:cNvSpPr>
            <a:spLocks noGrp="1"/>
          </p:cNvSpPr>
          <p:nvPr>
            <p:ph type="title"/>
          </p:nvPr>
        </p:nvSpPr>
        <p:spPr>
          <a:xfrm>
            <a:off x="2275964" y="26517"/>
            <a:ext cx="7085326" cy="619249"/>
          </a:xfrm>
        </p:spPr>
        <p:txBody>
          <a:bodyPr/>
          <a:lstStyle/>
          <a:p>
            <a:r>
              <a:rPr lang="en-GB" dirty="0"/>
              <a:t>Competition and structural issues</a:t>
            </a:r>
          </a:p>
        </p:txBody>
      </p:sp>
      <p:sp>
        <p:nvSpPr>
          <p:cNvPr id="4" name="Segnaposto numero diapositiva 3">
            <a:extLst>
              <a:ext uri="{FF2B5EF4-FFF2-40B4-BE49-F238E27FC236}">
                <a16:creationId xmlns:a16="http://schemas.microsoft.com/office/drawing/2014/main" id="{BE3D2239-947A-4EC9-9E68-24C6A9906DB7}"/>
              </a:ext>
            </a:extLst>
          </p:cNvPr>
          <p:cNvSpPr>
            <a:spLocks noGrp="1"/>
          </p:cNvSpPr>
          <p:nvPr>
            <p:ph type="sldNum" sz="quarter" idx="12"/>
          </p:nvPr>
        </p:nvSpPr>
        <p:spPr/>
        <p:txBody>
          <a:bodyPr/>
          <a:lstStyle/>
          <a:p>
            <a:pPr>
              <a:defRPr/>
            </a:pPr>
            <a:fld id="{957B2BEC-B79B-4DD6-BF9F-0F0AFBB729BE}" type="slidenum">
              <a:rPr lang="en-US" smtClean="0"/>
              <a:pPr>
                <a:defRPr/>
              </a:pPr>
              <a:t>11</a:t>
            </a:fld>
            <a:endParaRPr lang="en-US" dirty="0"/>
          </a:p>
        </p:txBody>
      </p:sp>
      <mc:AlternateContent xmlns:mc="http://schemas.openxmlformats.org/markup-compatibility/2006" xmlns:p14="http://schemas.microsoft.com/office/powerpoint/2010/main">
        <mc:Choice Requires="p14">
          <p:contentPart p14:bwMode="auto" r:id="rId3">
            <p14:nvContentPartPr>
              <p14:cNvPr id="5" name="Input penna 4">
                <a:extLst>
                  <a:ext uri="{FF2B5EF4-FFF2-40B4-BE49-F238E27FC236}">
                    <a16:creationId xmlns:a16="http://schemas.microsoft.com/office/drawing/2014/main" id="{1B63B69B-7A0F-4A40-91ED-E580BAAA2CA4}"/>
                  </a:ext>
                </a:extLst>
              </p14:cNvPr>
              <p14:cNvContentPartPr/>
              <p14:nvPr/>
            </p14:nvContentPartPr>
            <p14:xfrm>
              <a:off x="5388175" y="1615356"/>
              <a:ext cx="360" cy="360"/>
            </p14:xfrm>
          </p:contentPart>
        </mc:Choice>
        <mc:Fallback xmlns="">
          <p:pic>
            <p:nvPicPr>
              <p:cNvPr id="5" name="Input penna 4">
                <a:extLst>
                  <a:ext uri="{FF2B5EF4-FFF2-40B4-BE49-F238E27FC236}">
                    <a16:creationId xmlns:a16="http://schemas.microsoft.com/office/drawing/2014/main" id="{1B63B69B-7A0F-4A40-91ED-E580BAAA2CA4}"/>
                  </a:ext>
                </a:extLst>
              </p:cNvPr>
              <p:cNvPicPr/>
              <p:nvPr/>
            </p:nvPicPr>
            <p:blipFill>
              <a:blip r:embed="rId4"/>
              <a:stretch>
                <a:fillRect/>
              </a:stretch>
            </p:blipFill>
            <p:spPr>
              <a:xfrm>
                <a:off x="5379535" y="1606716"/>
                <a:ext cx="18000" cy="18000"/>
              </a:xfrm>
              <a:prstGeom prst="rect">
                <a:avLst/>
              </a:prstGeom>
            </p:spPr>
          </p:pic>
        </mc:Fallback>
      </mc:AlternateContent>
    </p:spTree>
    <p:extLst>
      <p:ext uri="{BB962C8B-B14F-4D97-AF65-F5344CB8AC3E}">
        <p14:creationId xmlns:p14="http://schemas.microsoft.com/office/powerpoint/2010/main" val="198242738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6875D07-1A6F-43E7-9BE9-8D07B319ACCD}"/>
              </a:ext>
            </a:extLst>
          </p:cNvPr>
          <p:cNvSpPr>
            <a:spLocks noGrp="1"/>
          </p:cNvSpPr>
          <p:nvPr>
            <p:ph sz="quarter" idx="10"/>
          </p:nvPr>
        </p:nvSpPr>
        <p:spPr>
          <a:xfrm>
            <a:off x="105160" y="1395652"/>
            <a:ext cx="8593684" cy="4968552"/>
          </a:xfrm>
        </p:spPr>
        <p:txBody>
          <a:bodyPr/>
          <a:lstStyle/>
          <a:p>
            <a:pPr marL="360000" lvl="1" indent="0">
              <a:spcBef>
                <a:spcPts val="600"/>
              </a:spcBef>
              <a:spcAft>
                <a:spcPts val="600"/>
              </a:spcAft>
              <a:buNone/>
            </a:pPr>
            <a:r>
              <a:rPr lang="en-US" sz="3200" b="1" i="1" kern="1200" dirty="0">
                <a:solidFill>
                  <a:schemeClr val="accent2">
                    <a:lumMod val="50000"/>
                  </a:schemeClr>
                </a:solidFill>
                <a:latin typeface="Calibri" panose="020F0502020204030204" pitchFamily="34" charset="0"/>
                <a:ea typeface="+mn-ea"/>
                <a:cs typeface="Calibri" panose="020F0502020204030204" pitchFamily="34" charset="0"/>
              </a:rPr>
              <a:t>Opportunities</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Do we need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targeted</a:t>
            </a: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regulation </a:t>
            </a: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to address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weak competition and structural issues </a:t>
            </a: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at different geographic level?</a:t>
            </a:r>
            <a:r>
              <a:rPr lang="en-US" sz="3000" kern="1200" dirty="0">
                <a:solidFill>
                  <a:schemeClr val="accent2">
                    <a:lumMod val="50000"/>
                  </a:schemeClr>
                </a:solidFill>
                <a:latin typeface="Calibri" panose="020F0502020204030204" pitchFamily="34" charset="0"/>
                <a:ea typeface="+mn-ea"/>
                <a:cs typeface="Calibri" panose="020F0502020204030204" pitchFamily="34" charset="0"/>
              </a:rPr>
              <a:t> </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Is the current EU framework for infrastructure development up to needs?</a:t>
            </a:r>
            <a:r>
              <a:rPr lang="en-US" sz="3000" kern="1200" dirty="0">
                <a:solidFill>
                  <a:schemeClr val="accent2">
                    <a:lumMod val="50000"/>
                  </a:schemeClr>
                </a:solidFill>
                <a:latin typeface="Calibri" panose="020F0502020204030204" pitchFamily="34" charset="0"/>
                <a:ea typeface="+mn-ea"/>
                <a:cs typeface="Calibri" panose="020F0502020204030204" pitchFamily="34" charset="0"/>
              </a:rPr>
              <a:t> </a:t>
            </a: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2800" b="1" i="1" dirty="0">
              <a:solidFill>
                <a:srgbClr val="005BA1"/>
              </a:solidFill>
              <a:latin typeface="Calibri" panose="020F0502020204030204" pitchFamily="34" charset="0"/>
              <a:cs typeface="Calibri" panose="020F0502020204030204" pitchFamily="34" charset="0"/>
            </a:endParaRPr>
          </a:p>
        </p:txBody>
      </p:sp>
      <p:sp>
        <p:nvSpPr>
          <p:cNvPr id="3" name="Titolo 2">
            <a:extLst>
              <a:ext uri="{FF2B5EF4-FFF2-40B4-BE49-F238E27FC236}">
                <a16:creationId xmlns:a16="http://schemas.microsoft.com/office/drawing/2014/main" id="{0DC9C290-D3BD-44B2-8A38-D030E773D3E6}"/>
              </a:ext>
            </a:extLst>
          </p:cNvPr>
          <p:cNvSpPr>
            <a:spLocks noGrp="1"/>
          </p:cNvSpPr>
          <p:nvPr>
            <p:ph type="title"/>
          </p:nvPr>
        </p:nvSpPr>
        <p:spPr>
          <a:xfrm>
            <a:off x="2275964" y="26517"/>
            <a:ext cx="7085326" cy="619249"/>
          </a:xfrm>
        </p:spPr>
        <p:txBody>
          <a:bodyPr/>
          <a:lstStyle/>
          <a:p>
            <a:r>
              <a:rPr lang="en-GB" dirty="0"/>
              <a:t>Competition and structural issues</a:t>
            </a:r>
          </a:p>
        </p:txBody>
      </p:sp>
      <p:sp>
        <p:nvSpPr>
          <p:cNvPr id="4" name="Segnaposto numero diapositiva 3">
            <a:extLst>
              <a:ext uri="{FF2B5EF4-FFF2-40B4-BE49-F238E27FC236}">
                <a16:creationId xmlns:a16="http://schemas.microsoft.com/office/drawing/2014/main" id="{BE3D2239-947A-4EC9-9E68-24C6A9906DB7}"/>
              </a:ext>
            </a:extLst>
          </p:cNvPr>
          <p:cNvSpPr>
            <a:spLocks noGrp="1"/>
          </p:cNvSpPr>
          <p:nvPr>
            <p:ph type="sldNum" sz="quarter" idx="12"/>
          </p:nvPr>
        </p:nvSpPr>
        <p:spPr/>
        <p:txBody>
          <a:bodyPr/>
          <a:lstStyle/>
          <a:p>
            <a:pPr>
              <a:defRPr/>
            </a:pPr>
            <a:fld id="{957B2BEC-B79B-4DD6-BF9F-0F0AFBB729BE}" type="slidenum">
              <a:rPr lang="en-US" smtClean="0"/>
              <a:pPr>
                <a:defRPr/>
              </a:pPr>
              <a:t>12</a:t>
            </a:fld>
            <a:endParaRPr lang="en-US" dirty="0"/>
          </a:p>
        </p:txBody>
      </p:sp>
      <mc:AlternateContent xmlns:mc="http://schemas.openxmlformats.org/markup-compatibility/2006" xmlns:p14="http://schemas.microsoft.com/office/powerpoint/2010/main">
        <mc:Choice Requires="p14">
          <p:contentPart p14:bwMode="auto" r:id="rId3">
            <p14:nvContentPartPr>
              <p14:cNvPr id="5" name="Input penna 4">
                <a:extLst>
                  <a:ext uri="{FF2B5EF4-FFF2-40B4-BE49-F238E27FC236}">
                    <a16:creationId xmlns:a16="http://schemas.microsoft.com/office/drawing/2014/main" id="{1B63B69B-7A0F-4A40-91ED-E580BAAA2CA4}"/>
                  </a:ext>
                </a:extLst>
              </p14:cNvPr>
              <p14:cNvContentPartPr/>
              <p14:nvPr/>
            </p14:nvContentPartPr>
            <p14:xfrm>
              <a:off x="5388175" y="1615356"/>
              <a:ext cx="360" cy="360"/>
            </p14:xfrm>
          </p:contentPart>
        </mc:Choice>
        <mc:Fallback xmlns="">
          <p:pic>
            <p:nvPicPr>
              <p:cNvPr id="5" name="Input penna 4">
                <a:extLst>
                  <a:ext uri="{FF2B5EF4-FFF2-40B4-BE49-F238E27FC236}">
                    <a16:creationId xmlns:a16="http://schemas.microsoft.com/office/drawing/2014/main" id="{1B63B69B-7A0F-4A40-91ED-E580BAAA2CA4}"/>
                  </a:ext>
                </a:extLst>
              </p:cNvPr>
              <p:cNvPicPr/>
              <p:nvPr/>
            </p:nvPicPr>
            <p:blipFill>
              <a:blip r:embed="rId4"/>
              <a:stretch>
                <a:fillRect/>
              </a:stretch>
            </p:blipFill>
            <p:spPr>
              <a:xfrm>
                <a:off x="5379175" y="1606356"/>
                <a:ext cx="18000" cy="18000"/>
              </a:xfrm>
              <a:prstGeom prst="rect">
                <a:avLst/>
              </a:prstGeom>
            </p:spPr>
          </p:pic>
        </mc:Fallback>
      </mc:AlternateContent>
    </p:spTree>
    <p:extLst>
      <p:ext uri="{BB962C8B-B14F-4D97-AF65-F5344CB8AC3E}">
        <p14:creationId xmlns:p14="http://schemas.microsoft.com/office/powerpoint/2010/main" val="320701778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6875D07-1A6F-43E7-9BE9-8D07B319ACCD}"/>
              </a:ext>
            </a:extLst>
          </p:cNvPr>
          <p:cNvSpPr>
            <a:spLocks noGrp="1"/>
          </p:cNvSpPr>
          <p:nvPr>
            <p:ph sz="quarter" idx="10"/>
          </p:nvPr>
        </p:nvSpPr>
        <p:spPr>
          <a:xfrm>
            <a:off x="467544" y="1413198"/>
            <a:ext cx="8208912" cy="4968552"/>
          </a:xfrm>
        </p:spPr>
        <p:txBody>
          <a:bodyPr/>
          <a:lstStyle/>
          <a:p>
            <a:pPr marL="360000" lvl="1" indent="0">
              <a:spcBef>
                <a:spcPts val="1800"/>
              </a:spcBef>
              <a:spcAft>
                <a:spcPts val="600"/>
              </a:spcAft>
              <a:buNone/>
            </a:pPr>
            <a:r>
              <a:rPr lang="en-US" sz="3200" b="1" i="1" kern="1200" dirty="0">
                <a:solidFill>
                  <a:schemeClr val="accent2">
                    <a:lumMod val="50000"/>
                  </a:schemeClr>
                </a:solidFill>
                <a:latin typeface="Calibri" panose="020F0502020204030204" pitchFamily="34" charset="0"/>
                <a:ea typeface="+mn-ea"/>
                <a:cs typeface="Calibri" panose="020F0502020204030204" pitchFamily="34" charset="0"/>
              </a:rPr>
              <a:t>Challenges</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End of long term capacity contracts and possible decrease of gas consumption: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risk of higher hub spreads and barriers to market integration</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Possible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distortions on preferential routing</a:t>
            </a:r>
          </a:p>
          <a:p>
            <a:pPr marL="720000" lvl="1" indent="-360000" algn="just" defTabSz="1300259" eaLnBrk="1" hangingPunct="1">
              <a:spcBef>
                <a:spcPts val="6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Several stakeholders advocate for a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decrease of tariff levels at internal IPs</a:t>
            </a:r>
          </a:p>
          <a:p>
            <a:pPr marL="360000" lvl="1" indent="0">
              <a:spcBef>
                <a:spcPts val="1800"/>
              </a:spcBef>
              <a:spcAft>
                <a:spcPts val="600"/>
              </a:spcAft>
              <a:buNone/>
            </a:pPr>
            <a:endParaRPr lang="en-US" sz="2600" b="1" kern="1200" dirty="0">
              <a:solidFill>
                <a:schemeClr val="accent2">
                  <a:lumMod val="50000"/>
                </a:schemeClr>
              </a:solidFill>
              <a:latin typeface="Calibri" panose="020F0502020204030204" pitchFamily="34" charset="0"/>
              <a:ea typeface="+mn-ea"/>
              <a:cs typeface="Calibri" panose="020F0502020204030204" pitchFamily="34" charset="0"/>
            </a:endParaRP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2800" b="1" i="1" dirty="0">
              <a:solidFill>
                <a:srgbClr val="005BA1"/>
              </a:solidFill>
              <a:latin typeface="Calibri" panose="020F0502020204030204" pitchFamily="34" charset="0"/>
              <a:cs typeface="Calibri" panose="020F0502020204030204" pitchFamily="34" charset="0"/>
            </a:endParaRPr>
          </a:p>
        </p:txBody>
      </p:sp>
      <p:sp>
        <p:nvSpPr>
          <p:cNvPr id="3" name="Titolo 2">
            <a:extLst>
              <a:ext uri="{FF2B5EF4-FFF2-40B4-BE49-F238E27FC236}">
                <a16:creationId xmlns:a16="http://schemas.microsoft.com/office/drawing/2014/main" id="{0DC9C290-D3BD-44B2-8A38-D030E773D3E6}"/>
              </a:ext>
            </a:extLst>
          </p:cNvPr>
          <p:cNvSpPr>
            <a:spLocks noGrp="1"/>
          </p:cNvSpPr>
          <p:nvPr>
            <p:ph type="title"/>
          </p:nvPr>
        </p:nvSpPr>
        <p:spPr/>
        <p:txBody>
          <a:bodyPr/>
          <a:lstStyle/>
          <a:p>
            <a:r>
              <a:rPr lang="it-IT" dirty="0"/>
              <a:t>Cross border trade </a:t>
            </a:r>
          </a:p>
        </p:txBody>
      </p:sp>
      <p:sp>
        <p:nvSpPr>
          <p:cNvPr id="4" name="Segnaposto numero diapositiva 3">
            <a:extLst>
              <a:ext uri="{FF2B5EF4-FFF2-40B4-BE49-F238E27FC236}">
                <a16:creationId xmlns:a16="http://schemas.microsoft.com/office/drawing/2014/main" id="{BE3D2239-947A-4EC9-9E68-24C6A9906DB7}"/>
              </a:ext>
            </a:extLst>
          </p:cNvPr>
          <p:cNvSpPr>
            <a:spLocks noGrp="1"/>
          </p:cNvSpPr>
          <p:nvPr>
            <p:ph type="sldNum" sz="quarter" idx="12"/>
          </p:nvPr>
        </p:nvSpPr>
        <p:spPr/>
        <p:txBody>
          <a:bodyPr/>
          <a:lstStyle/>
          <a:p>
            <a:pPr>
              <a:defRPr/>
            </a:pPr>
            <a:fld id="{957B2BEC-B79B-4DD6-BF9F-0F0AFBB729BE}" type="slidenum">
              <a:rPr lang="en-US" smtClean="0"/>
              <a:pPr>
                <a:defRPr/>
              </a:pPr>
              <a:t>13</a:t>
            </a:fld>
            <a:endParaRPr lang="en-US" dirty="0"/>
          </a:p>
        </p:txBody>
      </p:sp>
    </p:spTree>
    <p:extLst>
      <p:ext uri="{BB962C8B-B14F-4D97-AF65-F5344CB8AC3E}">
        <p14:creationId xmlns:p14="http://schemas.microsoft.com/office/powerpoint/2010/main" val="115341660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0DC9C290-D3BD-44B2-8A38-D030E773D3E6}"/>
              </a:ext>
            </a:extLst>
          </p:cNvPr>
          <p:cNvSpPr>
            <a:spLocks noGrp="1"/>
          </p:cNvSpPr>
          <p:nvPr>
            <p:ph type="title"/>
          </p:nvPr>
        </p:nvSpPr>
        <p:spPr/>
        <p:txBody>
          <a:bodyPr/>
          <a:lstStyle/>
          <a:p>
            <a:r>
              <a:rPr lang="it-IT" dirty="0"/>
              <a:t>Cross border trade </a:t>
            </a:r>
          </a:p>
        </p:txBody>
      </p:sp>
      <p:sp>
        <p:nvSpPr>
          <p:cNvPr id="4" name="Segnaposto numero diapositiva 3">
            <a:extLst>
              <a:ext uri="{FF2B5EF4-FFF2-40B4-BE49-F238E27FC236}">
                <a16:creationId xmlns:a16="http://schemas.microsoft.com/office/drawing/2014/main" id="{BE3D2239-947A-4EC9-9E68-24C6A9906DB7}"/>
              </a:ext>
            </a:extLst>
          </p:cNvPr>
          <p:cNvSpPr>
            <a:spLocks noGrp="1"/>
          </p:cNvSpPr>
          <p:nvPr>
            <p:ph type="sldNum" sz="quarter" idx="12"/>
          </p:nvPr>
        </p:nvSpPr>
        <p:spPr/>
        <p:txBody>
          <a:bodyPr/>
          <a:lstStyle/>
          <a:p>
            <a:pPr>
              <a:defRPr/>
            </a:pPr>
            <a:fld id="{957B2BEC-B79B-4DD6-BF9F-0F0AFBB729BE}" type="slidenum">
              <a:rPr lang="en-US" smtClean="0"/>
              <a:pPr>
                <a:defRPr/>
              </a:pPr>
              <a:t>14</a:t>
            </a:fld>
            <a:endParaRPr lang="en-US" dirty="0"/>
          </a:p>
        </p:txBody>
      </p:sp>
      <p:sp>
        <p:nvSpPr>
          <p:cNvPr id="6" name="Segnaposto contenuto 5">
            <a:extLst>
              <a:ext uri="{FF2B5EF4-FFF2-40B4-BE49-F238E27FC236}">
                <a16:creationId xmlns:a16="http://schemas.microsoft.com/office/drawing/2014/main" id="{9195BF97-EE9C-4576-B3F1-EEB5AB62F013}"/>
              </a:ext>
            </a:extLst>
          </p:cNvPr>
          <p:cNvSpPr>
            <a:spLocks noGrp="1"/>
          </p:cNvSpPr>
          <p:nvPr>
            <p:ph sz="quarter" idx="10"/>
          </p:nvPr>
        </p:nvSpPr>
        <p:spPr>
          <a:xfrm>
            <a:off x="457199" y="980728"/>
            <a:ext cx="8537576" cy="4968552"/>
          </a:xfrm>
        </p:spPr>
        <p:txBody>
          <a:bodyPr/>
          <a:lstStyle/>
          <a:p>
            <a:pPr marL="0" indent="0">
              <a:buNone/>
            </a:pPr>
            <a:r>
              <a:rPr lang="en-GB" sz="2800" b="1" kern="1200" dirty="0">
                <a:solidFill>
                  <a:schemeClr val="accent2">
                    <a:lumMod val="50000"/>
                  </a:schemeClr>
                </a:solidFill>
                <a:latin typeface="Calibri" panose="020F0502020204030204" pitchFamily="34" charset="0"/>
                <a:ea typeface="+mn-ea"/>
                <a:cs typeface="Calibri" panose="020F0502020204030204" pitchFamily="34" charset="0"/>
              </a:rPr>
              <a:t>DA price spreads compared to yearly transportation tariffs - 2017</a:t>
            </a:r>
          </a:p>
        </p:txBody>
      </p:sp>
      <p:pic>
        <p:nvPicPr>
          <p:cNvPr id="9" name="Immagine 8">
            <a:extLst>
              <a:ext uri="{FF2B5EF4-FFF2-40B4-BE49-F238E27FC236}">
                <a16:creationId xmlns:a16="http://schemas.microsoft.com/office/drawing/2014/main" id="{EBF1ADE9-7081-488D-BC4A-61935E25D0A6}"/>
              </a:ext>
            </a:extLst>
          </p:cNvPr>
          <p:cNvPicPr>
            <a:picLocks noChangeAspect="1"/>
          </p:cNvPicPr>
          <p:nvPr/>
        </p:nvPicPr>
        <p:blipFill>
          <a:blip r:embed="rId3"/>
          <a:stretch>
            <a:fillRect/>
          </a:stretch>
        </p:blipFill>
        <p:spPr>
          <a:xfrm>
            <a:off x="231021" y="1970000"/>
            <a:ext cx="8763754" cy="3979280"/>
          </a:xfrm>
          <a:prstGeom prst="rect">
            <a:avLst/>
          </a:prstGeom>
        </p:spPr>
      </p:pic>
    </p:spTree>
    <p:extLst>
      <p:ext uri="{BB962C8B-B14F-4D97-AF65-F5344CB8AC3E}">
        <p14:creationId xmlns:p14="http://schemas.microsoft.com/office/powerpoint/2010/main" val="405164817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6875D07-1A6F-43E7-9BE9-8D07B319ACCD}"/>
              </a:ext>
            </a:extLst>
          </p:cNvPr>
          <p:cNvSpPr>
            <a:spLocks noGrp="1"/>
          </p:cNvSpPr>
          <p:nvPr>
            <p:ph sz="quarter" idx="10"/>
          </p:nvPr>
        </p:nvSpPr>
        <p:spPr>
          <a:xfrm>
            <a:off x="554270" y="1651323"/>
            <a:ext cx="8208912" cy="4968552"/>
          </a:xfrm>
        </p:spPr>
        <p:txBody>
          <a:bodyPr/>
          <a:lstStyle/>
          <a:p>
            <a:pPr marL="360000" lvl="1" indent="0">
              <a:spcBef>
                <a:spcPts val="1800"/>
              </a:spcBef>
              <a:spcAft>
                <a:spcPts val="600"/>
              </a:spcAft>
              <a:buNone/>
            </a:pPr>
            <a:r>
              <a:rPr lang="en-US" sz="3200" b="1" i="1" kern="1200" dirty="0">
                <a:solidFill>
                  <a:schemeClr val="accent2">
                    <a:lumMod val="50000"/>
                  </a:schemeClr>
                </a:solidFill>
                <a:latin typeface="Calibri" panose="020F0502020204030204" pitchFamily="34" charset="0"/>
                <a:ea typeface="+mn-ea"/>
                <a:cs typeface="Calibri" panose="020F0502020204030204" pitchFamily="34" charset="0"/>
              </a:rPr>
              <a:t>Opportunities</a:t>
            </a:r>
          </a:p>
          <a:p>
            <a:pPr marL="720000" lvl="1" indent="-360000" algn="just" defTabSz="1300259" eaLnBrk="1" hangingPunct="1">
              <a:spcBef>
                <a:spcPts val="1200"/>
              </a:spcBef>
              <a:spcAft>
                <a:spcPts val="600"/>
              </a:spcAft>
              <a:buSzPct val="100000"/>
              <a:buFont typeface="Wingdings" panose="05000000000000000000" pitchFamily="2" charset="2"/>
              <a:buChar char="§"/>
            </a:pP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Taking steps </a:t>
            </a: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to ensure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internal cross border charges do not distort market functioning and infrastructural development?</a:t>
            </a:r>
          </a:p>
          <a:p>
            <a:pPr marL="720000" lvl="1" indent="-360000" algn="just" defTabSz="1300259" eaLnBrk="1" hangingPunct="1">
              <a:spcBef>
                <a:spcPts val="1200"/>
              </a:spcBef>
              <a:spcAft>
                <a:spcPts val="600"/>
              </a:spcAft>
              <a:buSzPct val="100000"/>
              <a:buFont typeface="Wingdings" panose="05000000000000000000" pitchFamily="2" charset="2"/>
              <a:buChar char="§"/>
            </a:pPr>
            <a:r>
              <a:rPr lang="en-US" sz="2600" kern="1200" dirty="0">
                <a:solidFill>
                  <a:schemeClr val="accent2">
                    <a:lumMod val="50000"/>
                  </a:schemeClr>
                </a:solidFill>
                <a:latin typeface="Calibri" panose="020F0502020204030204" pitchFamily="34" charset="0"/>
                <a:ea typeface="+mn-ea"/>
                <a:cs typeface="Calibri" panose="020F0502020204030204" pitchFamily="34" charset="0"/>
              </a:rPr>
              <a:t>Again, </a:t>
            </a:r>
            <a:r>
              <a:rPr lang="en-US" sz="2600" b="1" kern="1200" dirty="0">
                <a:solidFill>
                  <a:schemeClr val="accent2">
                    <a:lumMod val="50000"/>
                  </a:schemeClr>
                </a:solidFill>
                <a:latin typeface="Calibri" panose="020F0502020204030204" pitchFamily="34" charset="0"/>
                <a:ea typeface="+mn-ea"/>
                <a:cs typeface="Calibri" panose="020F0502020204030204" pitchFamily="34" charset="0"/>
              </a:rPr>
              <a:t>targeted regulation? Bottom up approach?</a:t>
            </a: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1600" b="1" i="1" dirty="0">
              <a:solidFill>
                <a:srgbClr val="005BA1"/>
              </a:solidFill>
              <a:latin typeface="Calibri" panose="020F0502020204030204" pitchFamily="34" charset="0"/>
              <a:cs typeface="Calibri" panose="020F0502020204030204" pitchFamily="34" charset="0"/>
            </a:endParaRPr>
          </a:p>
          <a:p>
            <a:pPr marL="360000" lvl="1" indent="0">
              <a:spcBef>
                <a:spcPts val="1800"/>
              </a:spcBef>
              <a:spcAft>
                <a:spcPts val="600"/>
              </a:spcAft>
              <a:buNone/>
            </a:pPr>
            <a:endParaRPr lang="en-US" sz="2800" b="1" i="1" dirty="0">
              <a:solidFill>
                <a:srgbClr val="005BA1"/>
              </a:solidFill>
              <a:latin typeface="Calibri" panose="020F0502020204030204" pitchFamily="34" charset="0"/>
              <a:cs typeface="Calibri" panose="020F0502020204030204" pitchFamily="34" charset="0"/>
            </a:endParaRPr>
          </a:p>
        </p:txBody>
      </p:sp>
      <p:sp>
        <p:nvSpPr>
          <p:cNvPr id="3" name="Titolo 2">
            <a:extLst>
              <a:ext uri="{FF2B5EF4-FFF2-40B4-BE49-F238E27FC236}">
                <a16:creationId xmlns:a16="http://schemas.microsoft.com/office/drawing/2014/main" id="{0DC9C290-D3BD-44B2-8A38-D030E773D3E6}"/>
              </a:ext>
            </a:extLst>
          </p:cNvPr>
          <p:cNvSpPr>
            <a:spLocks noGrp="1"/>
          </p:cNvSpPr>
          <p:nvPr>
            <p:ph type="title"/>
          </p:nvPr>
        </p:nvSpPr>
        <p:spPr/>
        <p:txBody>
          <a:bodyPr/>
          <a:lstStyle/>
          <a:p>
            <a:r>
              <a:rPr lang="it-IT" dirty="0"/>
              <a:t>Cross border trade </a:t>
            </a:r>
          </a:p>
        </p:txBody>
      </p:sp>
      <p:sp>
        <p:nvSpPr>
          <p:cNvPr id="4" name="Segnaposto numero diapositiva 3">
            <a:extLst>
              <a:ext uri="{FF2B5EF4-FFF2-40B4-BE49-F238E27FC236}">
                <a16:creationId xmlns:a16="http://schemas.microsoft.com/office/drawing/2014/main" id="{BE3D2239-947A-4EC9-9E68-24C6A9906DB7}"/>
              </a:ext>
            </a:extLst>
          </p:cNvPr>
          <p:cNvSpPr>
            <a:spLocks noGrp="1"/>
          </p:cNvSpPr>
          <p:nvPr>
            <p:ph type="sldNum" sz="quarter" idx="12"/>
          </p:nvPr>
        </p:nvSpPr>
        <p:spPr/>
        <p:txBody>
          <a:bodyPr/>
          <a:lstStyle/>
          <a:p>
            <a:pPr>
              <a:defRPr/>
            </a:pPr>
            <a:fld id="{957B2BEC-B79B-4DD6-BF9F-0F0AFBB729BE}" type="slidenum">
              <a:rPr lang="en-US" smtClean="0"/>
              <a:pPr>
                <a:defRPr/>
              </a:pPr>
              <a:t>15</a:t>
            </a:fld>
            <a:endParaRPr lang="en-US" dirty="0"/>
          </a:p>
        </p:txBody>
      </p:sp>
    </p:spTree>
    <p:extLst>
      <p:ext uri="{BB962C8B-B14F-4D97-AF65-F5344CB8AC3E}">
        <p14:creationId xmlns:p14="http://schemas.microsoft.com/office/powerpoint/2010/main" val="6113972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Slide Number Placeholder 3"/>
          <p:cNvSpPr>
            <a:spLocks noGrp="1"/>
          </p:cNvSpPr>
          <p:nvPr>
            <p:ph type="sldNum" sz="quarter" idx="12"/>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sz="1600">
                <a:solidFill>
                  <a:schemeClr val="tx1"/>
                </a:solidFill>
                <a:latin typeface="Arial" panose="020B0604020202020204" pitchFamily="34" charset="0"/>
              </a:defRPr>
            </a:lvl9pPr>
          </a:lstStyle>
          <a:p>
            <a:fld id="{43354B72-EC4E-4E50-BBD3-D365EC88C815}" type="slidenum">
              <a:rPr lang="en-US" altLang="nl-BE" sz="1400" smtClean="0"/>
              <a:pPr/>
              <a:t>16</a:t>
            </a:fld>
            <a:endParaRPr lang="en-US" altLang="nl-BE" sz="1400"/>
          </a:p>
        </p:txBody>
      </p:sp>
      <p:sp>
        <p:nvSpPr>
          <p:cNvPr id="11" name="Title 2"/>
          <p:cNvSpPr>
            <a:spLocks noGrp="1"/>
          </p:cNvSpPr>
          <p:nvPr>
            <p:ph type="title"/>
          </p:nvPr>
        </p:nvSpPr>
        <p:spPr bwMode="auto">
          <a:xfrm>
            <a:off x="2323693" y="70756"/>
            <a:ext cx="7493543" cy="576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nl-BE" sz="3000" dirty="0"/>
              <a:t>Conclusion</a:t>
            </a:r>
          </a:p>
        </p:txBody>
      </p:sp>
      <p:sp>
        <p:nvSpPr>
          <p:cNvPr id="10" name="Rettangolo 9"/>
          <p:cNvSpPr/>
          <p:nvPr/>
        </p:nvSpPr>
        <p:spPr>
          <a:xfrm>
            <a:off x="298764" y="1009900"/>
            <a:ext cx="8696011" cy="5986254"/>
          </a:xfrm>
          <a:prstGeom prst="rect">
            <a:avLst/>
          </a:prstGeom>
        </p:spPr>
        <p:txBody>
          <a:bodyPr wrap="square">
            <a:spAutoFit/>
          </a:bodyPr>
          <a:lstStyle/>
          <a:p>
            <a:pPr marL="720000" lvl="1" indent="-360000" algn="just" defTabSz="1300259">
              <a:spcBef>
                <a:spcPts val="600"/>
              </a:spcBef>
              <a:spcAft>
                <a:spcPts val="600"/>
              </a:spcAft>
              <a:buClr>
                <a:srgbClr val="307098"/>
              </a:buClr>
              <a:buSzPct val="100000"/>
              <a:buFont typeface="Wingdings" panose="05000000000000000000" pitchFamily="2" charset="2"/>
              <a:buChar char="§"/>
            </a:pPr>
            <a:r>
              <a:rPr lang="en-US" sz="2600" dirty="0">
                <a:solidFill>
                  <a:schemeClr val="accent2">
                    <a:lumMod val="50000"/>
                  </a:schemeClr>
                </a:solidFill>
                <a:latin typeface="Calibri" panose="020F0502020204030204" pitchFamily="34" charset="0"/>
                <a:ea typeface="ＭＳ Ｐゴシック" pitchFamily="-108" charset="-128"/>
                <a:cs typeface="Calibri" panose="020F0502020204030204" pitchFamily="34" charset="0"/>
              </a:rPr>
              <a:t>Overall, the GTM is working well but progress remain mixed </a:t>
            </a:r>
          </a:p>
          <a:p>
            <a:pPr marL="720000" lvl="1" indent="-360000" algn="just" defTabSz="1300259">
              <a:spcBef>
                <a:spcPts val="600"/>
              </a:spcBef>
              <a:spcAft>
                <a:spcPts val="600"/>
              </a:spcAft>
              <a:buClr>
                <a:srgbClr val="307098"/>
              </a:buClr>
              <a:buSzPct val="100000"/>
              <a:buFont typeface="Wingdings" panose="05000000000000000000" pitchFamily="2" charset="2"/>
              <a:buChar char="§"/>
            </a:pPr>
            <a:r>
              <a:rPr lang="en-US" sz="2600" dirty="0">
                <a:solidFill>
                  <a:schemeClr val="accent2">
                    <a:lumMod val="50000"/>
                  </a:schemeClr>
                </a:solidFill>
                <a:latin typeface="Calibri" panose="020F0502020204030204" pitchFamily="34" charset="0"/>
                <a:ea typeface="ＭＳ Ｐゴシック" pitchFamily="-108" charset="-128"/>
                <a:cs typeface="Calibri" panose="020F0502020204030204" pitchFamily="34" charset="0"/>
              </a:rPr>
              <a:t>A set of assessment tools and measures could help to target underperforming markets/IPs</a:t>
            </a:r>
          </a:p>
          <a:p>
            <a:pPr marL="720000" lvl="1" indent="-360000" algn="just" defTabSz="1300259">
              <a:spcBef>
                <a:spcPts val="600"/>
              </a:spcBef>
              <a:spcAft>
                <a:spcPts val="600"/>
              </a:spcAft>
              <a:buClr>
                <a:srgbClr val="307098"/>
              </a:buClr>
              <a:buSzPct val="100000"/>
              <a:buFont typeface="Wingdings" panose="05000000000000000000" pitchFamily="2" charset="2"/>
              <a:buChar char="§"/>
            </a:pPr>
            <a:r>
              <a:rPr lang="en-US" sz="2600" dirty="0">
                <a:solidFill>
                  <a:schemeClr val="accent2">
                    <a:lumMod val="50000"/>
                  </a:schemeClr>
                </a:solidFill>
                <a:latin typeface="Calibri" panose="020F0502020204030204" pitchFamily="34" charset="0"/>
                <a:ea typeface="ＭＳ Ｐゴシック" pitchFamily="-108" charset="-128"/>
                <a:cs typeface="Calibri" panose="020F0502020204030204" pitchFamily="34" charset="0"/>
              </a:rPr>
              <a:t>Consider new solutions to reduce distortions and barriers to the full integration of the EU market</a:t>
            </a:r>
          </a:p>
          <a:p>
            <a:pPr marL="720000" lvl="1" indent="-360000" algn="just" defTabSz="1300259">
              <a:spcBef>
                <a:spcPts val="600"/>
              </a:spcBef>
              <a:spcAft>
                <a:spcPts val="600"/>
              </a:spcAft>
              <a:buClr>
                <a:srgbClr val="307098"/>
              </a:buClr>
              <a:buSzPct val="100000"/>
              <a:buFont typeface="Wingdings" panose="05000000000000000000" pitchFamily="2" charset="2"/>
              <a:buChar char="§"/>
            </a:pPr>
            <a:r>
              <a:rPr lang="en-US" sz="2600" dirty="0">
                <a:solidFill>
                  <a:schemeClr val="accent2">
                    <a:lumMod val="50000"/>
                  </a:schemeClr>
                </a:solidFill>
                <a:latin typeface="Calibri" panose="020F0502020204030204" pitchFamily="34" charset="0"/>
                <a:ea typeface="ＭＳ Ｐゴシック" pitchFamily="-108" charset="-128"/>
                <a:cs typeface="Calibri" panose="020F0502020204030204" pitchFamily="34" charset="0"/>
              </a:rPr>
              <a:t>Ensure that the governance process is fit for the new challenges</a:t>
            </a:r>
          </a:p>
          <a:p>
            <a:pPr marL="720000" lvl="1" indent="-360000" algn="just" defTabSz="1300259">
              <a:spcBef>
                <a:spcPts val="600"/>
              </a:spcBef>
              <a:spcAft>
                <a:spcPts val="600"/>
              </a:spcAft>
              <a:buClr>
                <a:srgbClr val="307098"/>
              </a:buClr>
              <a:buSzPct val="100000"/>
              <a:buFont typeface="Wingdings" panose="05000000000000000000" pitchFamily="2" charset="2"/>
              <a:buChar char="§"/>
            </a:pPr>
            <a:r>
              <a:rPr lang="en-US" sz="2600" dirty="0">
                <a:solidFill>
                  <a:schemeClr val="accent2">
                    <a:lumMod val="50000"/>
                  </a:schemeClr>
                </a:solidFill>
                <a:latin typeface="Calibri" panose="020F0502020204030204" pitchFamily="34" charset="0"/>
                <a:ea typeface="ＭＳ Ｐゴシック" pitchFamily="-108" charset="-128"/>
                <a:cs typeface="Calibri" panose="020F0502020204030204" pitchFamily="34" charset="0"/>
              </a:rPr>
              <a:t>Need for an active participation by stakeholders to the EU decision </a:t>
            </a:r>
            <a:r>
              <a:rPr lang="en-US" sz="2600">
                <a:solidFill>
                  <a:schemeClr val="accent2">
                    <a:lumMod val="50000"/>
                  </a:schemeClr>
                </a:solidFill>
                <a:latin typeface="Calibri" panose="020F0502020204030204" pitchFamily="34" charset="0"/>
                <a:ea typeface="ＭＳ Ｐゴシック" pitchFamily="-108" charset="-128"/>
                <a:cs typeface="Calibri" panose="020F0502020204030204" pitchFamily="34" charset="0"/>
              </a:rPr>
              <a:t>making process</a:t>
            </a:r>
            <a:endParaRPr lang="en-US" sz="2600" dirty="0">
              <a:solidFill>
                <a:schemeClr val="accent2">
                  <a:lumMod val="50000"/>
                </a:schemeClr>
              </a:solidFill>
              <a:latin typeface="Calibri" panose="020F0502020204030204" pitchFamily="34" charset="0"/>
              <a:ea typeface="ＭＳ Ｐゴシック" pitchFamily="-108" charset="-128"/>
              <a:cs typeface="Calibri" panose="020F0502020204030204" pitchFamily="34" charset="0"/>
            </a:endParaRPr>
          </a:p>
          <a:p>
            <a:pPr marL="702900" indent="-342900">
              <a:spcBef>
                <a:spcPts val="1200"/>
              </a:spcBef>
              <a:spcAft>
                <a:spcPts val="1200"/>
              </a:spcAft>
              <a:buFont typeface="Arial" panose="020B0604020202020204" pitchFamily="34" charset="0"/>
              <a:buChar char="•"/>
            </a:pPr>
            <a:endParaRPr lang="en-US" sz="2400" dirty="0">
              <a:solidFill>
                <a:srgbClr val="005BA1"/>
              </a:solidFill>
              <a:cs typeface="Arial" panose="020B0604020202020204" pitchFamily="34" charset="0"/>
            </a:endParaRPr>
          </a:p>
          <a:p>
            <a:pPr marL="702900" indent="-342900">
              <a:spcBef>
                <a:spcPts val="1200"/>
              </a:spcBef>
              <a:spcAft>
                <a:spcPts val="1200"/>
              </a:spcAft>
              <a:buFont typeface="Arial" panose="020B0604020202020204" pitchFamily="34" charset="0"/>
              <a:buChar char="•"/>
            </a:pPr>
            <a:endParaRPr lang="en-US" sz="2400" dirty="0">
              <a:solidFill>
                <a:srgbClr val="005BA1"/>
              </a:solidFill>
              <a:cs typeface="Arial" panose="020B0604020202020204" pitchFamily="34" charset="0"/>
            </a:endParaRPr>
          </a:p>
        </p:txBody>
      </p:sp>
    </p:spTree>
    <p:extLst>
      <p:ext uri="{BB962C8B-B14F-4D97-AF65-F5344CB8AC3E}">
        <p14:creationId xmlns:p14="http://schemas.microsoft.com/office/powerpoint/2010/main" val="29805797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96160" y="37833"/>
            <a:ext cx="6698615" cy="542925"/>
          </a:xfrm>
        </p:spPr>
        <p:txBody>
          <a:bodyPr/>
          <a:lstStyle/>
          <a:p>
            <a:pPr defTabSz="457200">
              <a:defRPr/>
            </a:pPr>
            <a:r>
              <a:rPr lang="en-GB" b="1" kern="1200" dirty="0">
                <a:solidFill>
                  <a:schemeClr val="bg1"/>
                </a:solidFill>
                <a:latin typeface="Calibri" pitchFamily="34" charset="0"/>
                <a:ea typeface="+mn-ea"/>
                <a:cs typeface="Calibri" pitchFamily="34" charset="0"/>
              </a:rPr>
              <a:t>Outline</a:t>
            </a:r>
            <a:r>
              <a:rPr lang="fr-FR" b="1" kern="1200" dirty="0">
                <a:solidFill>
                  <a:schemeClr val="bg1"/>
                </a:solidFill>
                <a:latin typeface="Calibri" pitchFamily="34" charset="0"/>
                <a:ea typeface="+mn-ea"/>
                <a:cs typeface="Calibri" pitchFamily="34" charset="0"/>
              </a:rPr>
              <a:t> </a:t>
            </a:r>
          </a:p>
        </p:txBody>
      </p:sp>
      <p:sp>
        <p:nvSpPr>
          <p:cNvPr id="3" name="Espace réservé du contenu 2"/>
          <p:cNvSpPr>
            <a:spLocks noGrp="1"/>
          </p:cNvSpPr>
          <p:nvPr>
            <p:ph idx="1"/>
          </p:nvPr>
        </p:nvSpPr>
        <p:spPr>
          <a:xfrm>
            <a:off x="457200" y="1648092"/>
            <a:ext cx="8229600" cy="4629150"/>
          </a:xfrm>
        </p:spPr>
        <p:txBody>
          <a:bodyPr>
            <a:noAutofit/>
          </a:bodyPr>
          <a:lstStyle/>
          <a:p>
            <a:pPr algn="just">
              <a:buSzPct val="80000"/>
              <a:buFont typeface="Arial" panose="020B0604020202020204" pitchFamily="34" charset="0"/>
              <a:buChar char="•"/>
            </a:pPr>
            <a:r>
              <a:rPr lang="it-IT" sz="3600" dirty="0" err="1">
                <a:solidFill>
                  <a:schemeClr val="accent2">
                    <a:lumMod val="50000"/>
                  </a:schemeClr>
                </a:solidFill>
                <a:latin typeface="Calibri" panose="020F0502020204030204" pitchFamily="34" charset="0"/>
              </a:rPr>
              <a:t>Toward</a:t>
            </a:r>
            <a:r>
              <a:rPr lang="it-IT" sz="3600" dirty="0">
                <a:solidFill>
                  <a:schemeClr val="accent2">
                    <a:lumMod val="50000"/>
                  </a:schemeClr>
                </a:solidFill>
                <a:latin typeface="Calibri" panose="020F0502020204030204" pitchFamily="34" charset="0"/>
              </a:rPr>
              <a:t> a low </a:t>
            </a:r>
            <a:r>
              <a:rPr lang="it-IT" sz="3600">
                <a:solidFill>
                  <a:schemeClr val="accent2">
                    <a:lumMod val="50000"/>
                  </a:schemeClr>
                </a:solidFill>
                <a:latin typeface="Calibri" panose="020F0502020204030204" pitchFamily="34" charset="0"/>
              </a:rPr>
              <a:t>carbon economy</a:t>
            </a:r>
          </a:p>
          <a:p>
            <a:pPr algn="just">
              <a:buSzPct val="80000"/>
              <a:buFont typeface="Arial" panose="020B0604020202020204" pitchFamily="34" charset="0"/>
              <a:buChar char="•"/>
            </a:pPr>
            <a:r>
              <a:rPr lang="en-GB" sz="3600" dirty="0">
                <a:solidFill>
                  <a:schemeClr val="accent2">
                    <a:lumMod val="50000"/>
                  </a:schemeClr>
                </a:solidFill>
                <a:latin typeface="Calibri" panose="020F0502020204030204" pitchFamily="34" charset="0"/>
              </a:rPr>
              <a:t>Where do we stand?</a:t>
            </a:r>
          </a:p>
          <a:p>
            <a:pPr algn="just">
              <a:buSzPct val="80000"/>
              <a:buFont typeface="Arial" panose="020B0604020202020204" pitchFamily="34" charset="0"/>
              <a:buChar char="•"/>
            </a:pPr>
            <a:r>
              <a:rPr lang="en-GB" sz="3600" dirty="0">
                <a:solidFill>
                  <a:schemeClr val="accent2">
                    <a:lumMod val="50000"/>
                  </a:schemeClr>
                </a:solidFill>
                <a:latin typeface="Calibri" panose="020F0502020204030204" pitchFamily="34" charset="0"/>
              </a:rPr>
              <a:t>Forward looking challenges</a:t>
            </a:r>
          </a:p>
          <a:p>
            <a:pPr algn="just">
              <a:buSzPct val="80000"/>
              <a:buFont typeface="Arial" panose="020B0604020202020204" pitchFamily="34" charset="0"/>
              <a:buChar char="•"/>
            </a:pPr>
            <a:endParaRPr lang="en-GB" sz="3200" dirty="0">
              <a:solidFill>
                <a:schemeClr val="accent2">
                  <a:lumMod val="50000"/>
                </a:schemeClr>
              </a:solidFill>
              <a:latin typeface="Calibri" panose="020F0502020204030204" pitchFamily="34" charset="0"/>
            </a:endParaRPr>
          </a:p>
          <a:p>
            <a:pPr algn="just">
              <a:buSzPct val="80000"/>
              <a:buFont typeface="Arial" panose="020B0604020202020204" pitchFamily="34" charset="0"/>
              <a:buChar char="•"/>
            </a:pPr>
            <a:endParaRPr lang="en-GB" dirty="0">
              <a:latin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pPr>
              <a:defRPr/>
            </a:pPr>
            <a:fld id="{CFD568C7-DE7C-4332-95DF-8887B3112BF8}" type="slidenum">
              <a:rPr lang="en-GB" smtClean="0"/>
              <a:pPr>
                <a:defRPr/>
              </a:pPr>
              <a:t>2</a:t>
            </a:fld>
            <a:endParaRPr lang="en-GB"/>
          </a:p>
        </p:txBody>
      </p:sp>
    </p:spTree>
    <p:extLst>
      <p:ext uri="{BB962C8B-B14F-4D97-AF65-F5344CB8AC3E}">
        <p14:creationId xmlns:p14="http://schemas.microsoft.com/office/powerpoint/2010/main" val="2966940702"/>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defPPr>
              <a:defRPr lang="fr-FR"/>
            </a:defPPr>
            <a:lvl1pPr marL="0" algn="l" defTabSz="642782" rtl="0" eaLnBrk="1" latinLnBrk="0" hangingPunct="1">
              <a:defRPr sz="1285" kern="1200">
                <a:solidFill>
                  <a:schemeClr val="tx1"/>
                </a:solidFill>
                <a:latin typeface="+mn-lt"/>
                <a:ea typeface="+mn-ea"/>
                <a:cs typeface="+mn-cs"/>
              </a:defRPr>
            </a:lvl1pPr>
            <a:lvl2pPr marL="321391" algn="l" defTabSz="642782" rtl="0" eaLnBrk="1" latinLnBrk="0" hangingPunct="1">
              <a:defRPr sz="1285" kern="1200">
                <a:solidFill>
                  <a:schemeClr val="tx1"/>
                </a:solidFill>
                <a:latin typeface="+mn-lt"/>
                <a:ea typeface="+mn-ea"/>
                <a:cs typeface="+mn-cs"/>
              </a:defRPr>
            </a:lvl2pPr>
            <a:lvl3pPr marL="642782" algn="l" defTabSz="642782" rtl="0" eaLnBrk="1" latinLnBrk="0" hangingPunct="1">
              <a:defRPr sz="1285" kern="1200">
                <a:solidFill>
                  <a:schemeClr val="tx1"/>
                </a:solidFill>
                <a:latin typeface="+mn-lt"/>
                <a:ea typeface="+mn-ea"/>
                <a:cs typeface="+mn-cs"/>
              </a:defRPr>
            </a:lvl3pPr>
            <a:lvl4pPr marL="964175" algn="l" defTabSz="642782" rtl="0" eaLnBrk="1" latinLnBrk="0" hangingPunct="1">
              <a:defRPr sz="1285" kern="1200">
                <a:solidFill>
                  <a:schemeClr val="tx1"/>
                </a:solidFill>
                <a:latin typeface="+mn-lt"/>
                <a:ea typeface="+mn-ea"/>
                <a:cs typeface="+mn-cs"/>
              </a:defRPr>
            </a:lvl4pPr>
            <a:lvl5pPr marL="1285566" algn="l" defTabSz="642782" rtl="0" eaLnBrk="1" latinLnBrk="0" hangingPunct="1">
              <a:defRPr sz="1285" kern="1200">
                <a:solidFill>
                  <a:schemeClr val="tx1"/>
                </a:solidFill>
                <a:latin typeface="+mn-lt"/>
                <a:ea typeface="+mn-ea"/>
                <a:cs typeface="+mn-cs"/>
              </a:defRPr>
            </a:lvl5pPr>
            <a:lvl6pPr marL="1606958" algn="l" defTabSz="642782" rtl="0" eaLnBrk="1" latinLnBrk="0" hangingPunct="1">
              <a:defRPr sz="1285" kern="1200">
                <a:solidFill>
                  <a:schemeClr val="tx1"/>
                </a:solidFill>
                <a:latin typeface="+mn-lt"/>
                <a:ea typeface="+mn-ea"/>
                <a:cs typeface="+mn-cs"/>
              </a:defRPr>
            </a:lvl6pPr>
            <a:lvl7pPr marL="1928350" algn="l" defTabSz="642782" rtl="0" eaLnBrk="1" latinLnBrk="0" hangingPunct="1">
              <a:defRPr sz="1285" kern="1200">
                <a:solidFill>
                  <a:schemeClr val="tx1"/>
                </a:solidFill>
                <a:latin typeface="+mn-lt"/>
                <a:ea typeface="+mn-ea"/>
                <a:cs typeface="+mn-cs"/>
              </a:defRPr>
            </a:lvl7pPr>
            <a:lvl8pPr marL="2249740" algn="l" defTabSz="642782" rtl="0" eaLnBrk="1" latinLnBrk="0" hangingPunct="1">
              <a:defRPr sz="1285" kern="1200">
                <a:solidFill>
                  <a:schemeClr val="tx1"/>
                </a:solidFill>
                <a:latin typeface="+mn-lt"/>
                <a:ea typeface="+mn-ea"/>
                <a:cs typeface="+mn-cs"/>
              </a:defRPr>
            </a:lvl8pPr>
            <a:lvl9pPr marL="2571133" algn="l" defTabSz="642782" rtl="0" eaLnBrk="1" latinLnBrk="0" hangingPunct="1">
              <a:defRPr sz="1285" kern="1200">
                <a:solidFill>
                  <a:schemeClr val="tx1"/>
                </a:solidFill>
                <a:latin typeface="+mn-lt"/>
                <a:ea typeface="+mn-ea"/>
                <a:cs typeface="+mn-cs"/>
              </a:defRPr>
            </a:lvl9pPr>
          </a:lstStyle>
          <a:p>
            <a:fld id="{FE7B0D33-A76D-4554-83C3-3FE932C967D8}" type="slidenum">
              <a:rPr lang="fr-FR" smtClean="0"/>
              <a:t>3</a:t>
            </a:fld>
            <a:endParaRPr lang="fr-FR" dirty="0"/>
          </a:p>
        </p:txBody>
      </p:sp>
      <p:sp>
        <p:nvSpPr>
          <p:cNvPr id="9" name="Rectangle 3"/>
          <p:cNvSpPr txBox="1">
            <a:spLocks noChangeArrowheads="1"/>
          </p:cNvSpPr>
          <p:nvPr/>
        </p:nvSpPr>
        <p:spPr bwMode="auto">
          <a:xfrm>
            <a:off x="470919" y="1183859"/>
            <a:ext cx="8202161" cy="911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fr-FR"/>
            </a:defPPr>
            <a:lvl1pPr marL="0" algn="l" defTabSz="914212" rtl="0" eaLnBrk="1" latinLnBrk="0" hangingPunct="1">
              <a:defRPr sz="1828" kern="1200">
                <a:solidFill>
                  <a:schemeClr val="tx1"/>
                </a:solidFill>
                <a:latin typeface="+mn-lt"/>
                <a:ea typeface="+mn-ea"/>
                <a:cs typeface="+mn-cs"/>
              </a:defRPr>
            </a:lvl1pPr>
            <a:lvl2pPr marL="457106" algn="l" defTabSz="914212" rtl="0" eaLnBrk="1" latinLnBrk="0" hangingPunct="1">
              <a:defRPr sz="1828" kern="1200">
                <a:solidFill>
                  <a:schemeClr val="tx1"/>
                </a:solidFill>
                <a:latin typeface="+mn-lt"/>
                <a:ea typeface="+mn-ea"/>
                <a:cs typeface="+mn-cs"/>
              </a:defRPr>
            </a:lvl2pPr>
            <a:lvl3pPr marL="914212" algn="l" defTabSz="914212" rtl="0" eaLnBrk="1" latinLnBrk="0" hangingPunct="1">
              <a:defRPr sz="1828" kern="1200">
                <a:solidFill>
                  <a:schemeClr val="tx1"/>
                </a:solidFill>
                <a:latin typeface="+mn-lt"/>
                <a:ea typeface="+mn-ea"/>
                <a:cs typeface="+mn-cs"/>
              </a:defRPr>
            </a:lvl3pPr>
            <a:lvl4pPr marL="1371320" algn="l" defTabSz="914212" rtl="0" eaLnBrk="1" latinLnBrk="0" hangingPunct="1">
              <a:defRPr sz="1828" kern="1200">
                <a:solidFill>
                  <a:schemeClr val="tx1"/>
                </a:solidFill>
                <a:latin typeface="+mn-lt"/>
                <a:ea typeface="+mn-ea"/>
                <a:cs typeface="+mn-cs"/>
              </a:defRPr>
            </a:lvl4pPr>
            <a:lvl5pPr marL="1828426" algn="l" defTabSz="914212" rtl="0" eaLnBrk="1" latinLnBrk="0" hangingPunct="1">
              <a:defRPr sz="1828" kern="1200">
                <a:solidFill>
                  <a:schemeClr val="tx1"/>
                </a:solidFill>
                <a:latin typeface="+mn-lt"/>
                <a:ea typeface="+mn-ea"/>
                <a:cs typeface="+mn-cs"/>
              </a:defRPr>
            </a:lvl5pPr>
            <a:lvl6pPr marL="2285532" algn="l" defTabSz="914212" rtl="0" eaLnBrk="1" latinLnBrk="0" hangingPunct="1">
              <a:defRPr sz="1828" kern="1200">
                <a:solidFill>
                  <a:schemeClr val="tx1"/>
                </a:solidFill>
                <a:latin typeface="+mn-lt"/>
                <a:ea typeface="+mn-ea"/>
                <a:cs typeface="+mn-cs"/>
              </a:defRPr>
            </a:lvl6pPr>
            <a:lvl7pPr marL="2742640" algn="l" defTabSz="914212" rtl="0" eaLnBrk="1" latinLnBrk="0" hangingPunct="1">
              <a:defRPr sz="1828" kern="1200">
                <a:solidFill>
                  <a:schemeClr val="tx1"/>
                </a:solidFill>
                <a:latin typeface="+mn-lt"/>
                <a:ea typeface="+mn-ea"/>
                <a:cs typeface="+mn-cs"/>
              </a:defRPr>
            </a:lvl7pPr>
            <a:lvl8pPr marL="3199744" algn="l" defTabSz="914212" rtl="0" eaLnBrk="1" latinLnBrk="0" hangingPunct="1">
              <a:defRPr sz="1828" kern="1200">
                <a:solidFill>
                  <a:schemeClr val="tx1"/>
                </a:solidFill>
                <a:latin typeface="+mn-lt"/>
                <a:ea typeface="+mn-ea"/>
                <a:cs typeface="+mn-cs"/>
              </a:defRPr>
            </a:lvl8pPr>
            <a:lvl9pPr marL="3656852" algn="l" defTabSz="914212" rtl="0" eaLnBrk="1" latinLnBrk="0" hangingPunct="1">
              <a:defRPr sz="1828" kern="1200">
                <a:solidFill>
                  <a:schemeClr val="tx1"/>
                </a:solidFill>
                <a:latin typeface="+mn-lt"/>
                <a:ea typeface="+mn-ea"/>
                <a:cs typeface="+mn-cs"/>
              </a:defRPr>
            </a:lvl9pPr>
          </a:lstStyle>
          <a:p>
            <a:pPr marL="0" indent="0" algn="just" eaLnBrk="1" hangingPunct="1">
              <a:spcBef>
                <a:spcPts val="422"/>
              </a:spcBef>
              <a:spcAft>
                <a:spcPts val="422"/>
              </a:spcAft>
              <a:buClr>
                <a:srgbClr val="0E3370"/>
              </a:buClr>
            </a:pPr>
            <a:r>
              <a:rPr lang="en-US" sz="2800" b="1" dirty="0">
                <a:solidFill>
                  <a:schemeClr val="accent2">
                    <a:lumMod val="50000"/>
                  </a:schemeClr>
                </a:solidFill>
                <a:latin typeface="Calibri" panose="020F0502020204030204" pitchFamily="34" charset="0"/>
              </a:rPr>
              <a:t>Very long time horizon</a:t>
            </a:r>
          </a:p>
          <a:p>
            <a:pPr marL="391776" lvl="1" indent="-241093" algn="just" eaLnBrk="1" hangingPunct="1">
              <a:spcBef>
                <a:spcPts val="422"/>
              </a:spcBef>
              <a:spcAft>
                <a:spcPts val="422"/>
              </a:spcAft>
              <a:buClr>
                <a:srgbClr val="0E3370"/>
              </a:buClr>
              <a:buFont typeface="Arial" panose="020B0604020202020204" pitchFamily="34" charset="0"/>
              <a:buChar char="•"/>
            </a:pPr>
            <a:r>
              <a:rPr lang="en-US" sz="2800" dirty="0">
                <a:solidFill>
                  <a:schemeClr val="accent2">
                    <a:lumMod val="50000"/>
                  </a:schemeClr>
                </a:solidFill>
                <a:latin typeface="Calibri" panose="020F0502020204030204" pitchFamily="34" charset="0"/>
              </a:rPr>
              <a:t>Technological uncertainty: risk of lock-in effects </a:t>
            </a:r>
          </a:p>
        </p:txBody>
      </p:sp>
      <p:sp>
        <p:nvSpPr>
          <p:cNvPr id="11" name="Rectangle 3"/>
          <p:cNvSpPr txBox="1">
            <a:spLocks noChangeArrowheads="1"/>
          </p:cNvSpPr>
          <p:nvPr/>
        </p:nvSpPr>
        <p:spPr bwMode="auto">
          <a:xfrm>
            <a:off x="381757" y="2517056"/>
            <a:ext cx="7999639" cy="911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fr-FR"/>
            </a:defPPr>
            <a:lvl1pPr marL="0" algn="l" defTabSz="914212" rtl="0" eaLnBrk="1" latinLnBrk="0" hangingPunct="1">
              <a:defRPr sz="1828" kern="1200">
                <a:solidFill>
                  <a:schemeClr val="tx1"/>
                </a:solidFill>
                <a:latin typeface="+mn-lt"/>
                <a:ea typeface="+mn-ea"/>
                <a:cs typeface="+mn-cs"/>
              </a:defRPr>
            </a:lvl1pPr>
            <a:lvl2pPr marL="457106" algn="l" defTabSz="914212" rtl="0" eaLnBrk="1" latinLnBrk="0" hangingPunct="1">
              <a:defRPr sz="1828" kern="1200">
                <a:solidFill>
                  <a:schemeClr val="tx1"/>
                </a:solidFill>
                <a:latin typeface="+mn-lt"/>
                <a:ea typeface="+mn-ea"/>
                <a:cs typeface="+mn-cs"/>
              </a:defRPr>
            </a:lvl2pPr>
            <a:lvl3pPr marL="914212" algn="l" defTabSz="914212" rtl="0" eaLnBrk="1" latinLnBrk="0" hangingPunct="1">
              <a:defRPr sz="1828" kern="1200">
                <a:solidFill>
                  <a:schemeClr val="tx1"/>
                </a:solidFill>
                <a:latin typeface="+mn-lt"/>
                <a:ea typeface="+mn-ea"/>
                <a:cs typeface="+mn-cs"/>
              </a:defRPr>
            </a:lvl3pPr>
            <a:lvl4pPr marL="1371320" algn="l" defTabSz="914212" rtl="0" eaLnBrk="1" latinLnBrk="0" hangingPunct="1">
              <a:defRPr sz="1828" kern="1200">
                <a:solidFill>
                  <a:schemeClr val="tx1"/>
                </a:solidFill>
                <a:latin typeface="+mn-lt"/>
                <a:ea typeface="+mn-ea"/>
                <a:cs typeface="+mn-cs"/>
              </a:defRPr>
            </a:lvl4pPr>
            <a:lvl5pPr marL="1828426" algn="l" defTabSz="914212" rtl="0" eaLnBrk="1" latinLnBrk="0" hangingPunct="1">
              <a:defRPr sz="1828" kern="1200">
                <a:solidFill>
                  <a:schemeClr val="tx1"/>
                </a:solidFill>
                <a:latin typeface="+mn-lt"/>
                <a:ea typeface="+mn-ea"/>
                <a:cs typeface="+mn-cs"/>
              </a:defRPr>
            </a:lvl5pPr>
            <a:lvl6pPr marL="2285532" algn="l" defTabSz="914212" rtl="0" eaLnBrk="1" latinLnBrk="0" hangingPunct="1">
              <a:defRPr sz="1828" kern="1200">
                <a:solidFill>
                  <a:schemeClr val="tx1"/>
                </a:solidFill>
                <a:latin typeface="+mn-lt"/>
                <a:ea typeface="+mn-ea"/>
                <a:cs typeface="+mn-cs"/>
              </a:defRPr>
            </a:lvl6pPr>
            <a:lvl7pPr marL="2742640" algn="l" defTabSz="914212" rtl="0" eaLnBrk="1" latinLnBrk="0" hangingPunct="1">
              <a:defRPr sz="1828" kern="1200">
                <a:solidFill>
                  <a:schemeClr val="tx1"/>
                </a:solidFill>
                <a:latin typeface="+mn-lt"/>
                <a:ea typeface="+mn-ea"/>
                <a:cs typeface="+mn-cs"/>
              </a:defRPr>
            </a:lvl7pPr>
            <a:lvl8pPr marL="3199744" algn="l" defTabSz="914212" rtl="0" eaLnBrk="1" latinLnBrk="0" hangingPunct="1">
              <a:defRPr sz="1828" kern="1200">
                <a:solidFill>
                  <a:schemeClr val="tx1"/>
                </a:solidFill>
                <a:latin typeface="+mn-lt"/>
                <a:ea typeface="+mn-ea"/>
                <a:cs typeface="+mn-cs"/>
              </a:defRPr>
            </a:lvl8pPr>
            <a:lvl9pPr marL="3656852" algn="l" defTabSz="914212" rtl="0" eaLnBrk="1" latinLnBrk="0" hangingPunct="1">
              <a:defRPr sz="1828" kern="1200">
                <a:solidFill>
                  <a:schemeClr val="tx1"/>
                </a:solidFill>
                <a:latin typeface="+mn-lt"/>
                <a:ea typeface="+mn-ea"/>
                <a:cs typeface="+mn-cs"/>
              </a:defRPr>
            </a:lvl9pPr>
          </a:lstStyle>
          <a:p>
            <a:pPr marL="0" lvl="0" indent="0" algn="just" fontAlgn="base">
              <a:spcBef>
                <a:spcPts val="422"/>
              </a:spcBef>
              <a:spcAft>
                <a:spcPts val="422"/>
              </a:spcAft>
              <a:buClr>
                <a:srgbClr val="0E3370"/>
              </a:buClr>
            </a:pPr>
            <a:r>
              <a:rPr lang="en-US" sz="2800" b="1" dirty="0">
                <a:solidFill>
                  <a:schemeClr val="accent2">
                    <a:lumMod val="50000"/>
                  </a:schemeClr>
                </a:solidFill>
                <a:latin typeface="Calibri" panose="020F0502020204030204" pitchFamily="34" charset="0"/>
              </a:rPr>
              <a:t>Global issue</a:t>
            </a:r>
          </a:p>
          <a:p>
            <a:pPr marL="472140" lvl="1" indent="-321457" algn="just" eaLnBrk="1" hangingPunct="1">
              <a:spcBef>
                <a:spcPts val="422"/>
              </a:spcBef>
              <a:spcAft>
                <a:spcPts val="422"/>
              </a:spcAft>
              <a:buClr>
                <a:srgbClr val="0E3370"/>
              </a:buClr>
              <a:buFont typeface="Arial" panose="020B0604020202020204" pitchFamily="34" charset="0"/>
              <a:buChar char="•"/>
              <a:defRPr/>
            </a:pPr>
            <a:r>
              <a:rPr lang="en-US" sz="2800" dirty="0">
                <a:solidFill>
                  <a:schemeClr val="accent2">
                    <a:lumMod val="50000"/>
                  </a:schemeClr>
                </a:solidFill>
                <a:latin typeface="Calibri" panose="020F0502020204030204" pitchFamily="34" charset="0"/>
              </a:rPr>
              <a:t>Geographic leakages (</a:t>
            </a:r>
            <a:r>
              <a:rPr lang="en-US" sz="2800" dirty="0" err="1">
                <a:solidFill>
                  <a:schemeClr val="accent2">
                    <a:lumMod val="50000"/>
                  </a:schemeClr>
                </a:solidFill>
                <a:latin typeface="Calibri" panose="020F0502020204030204" pitchFamily="34" charset="0"/>
              </a:rPr>
              <a:t>eg</a:t>
            </a:r>
            <a:r>
              <a:rPr lang="en-US" sz="2800" dirty="0">
                <a:solidFill>
                  <a:schemeClr val="accent2">
                    <a:lumMod val="50000"/>
                  </a:schemeClr>
                </a:solidFill>
                <a:latin typeface="Calibri" panose="020F0502020204030204" pitchFamily="34" charset="0"/>
              </a:rPr>
              <a:t>: USA and EU vs China)</a:t>
            </a:r>
          </a:p>
          <a:p>
            <a:pPr marL="472140" lvl="1" indent="-321457" algn="just" eaLnBrk="1" hangingPunct="1">
              <a:spcBef>
                <a:spcPts val="422"/>
              </a:spcBef>
              <a:spcAft>
                <a:spcPts val="422"/>
              </a:spcAft>
              <a:buClr>
                <a:srgbClr val="0E3370"/>
              </a:buClr>
              <a:buFont typeface="Arial" panose="020B0604020202020204" pitchFamily="34" charset="0"/>
              <a:buChar char="•"/>
              <a:defRPr/>
            </a:pPr>
            <a:r>
              <a:rPr lang="en-US" sz="2800" dirty="0">
                <a:solidFill>
                  <a:schemeClr val="accent2">
                    <a:lumMod val="50000"/>
                  </a:schemeClr>
                </a:solidFill>
                <a:latin typeface="Calibri" panose="020F0502020204030204" pitchFamily="34" charset="0"/>
              </a:rPr>
              <a:t>Sectoral leakages (</a:t>
            </a:r>
            <a:r>
              <a:rPr lang="en-US" sz="2800" dirty="0" err="1">
                <a:solidFill>
                  <a:schemeClr val="accent2">
                    <a:lumMod val="50000"/>
                  </a:schemeClr>
                </a:solidFill>
                <a:latin typeface="Calibri" panose="020F0502020204030204" pitchFamily="34" charset="0"/>
              </a:rPr>
              <a:t>eg</a:t>
            </a:r>
            <a:r>
              <a:rPr lang="en-US" sz="2800" dirty="0">
                <a:solidFill>
                  <a:schemeClr val="accent2">
                    <a:lumMod val="50000"/>
                  </a:schemeClr>
                </a:solidFill>
                <a:latin typeface="Calibri" panose="020F0502020204030204" pitchFamily="34" charset="0"/>
              </a:rPr>
              <a:t>. transports, buildings)</a:t>
            </a:r>
          </a:p>
          <a:p>
            <a:pPr marL="472140" lvl="1" indent="-321457" algn="just" eaLnBrk="1" hangingPunct="1">
              <a:spcBef>
                <a:spcPts val="422"/>
              </a:spcBef>
              <a:spcAft>
                <a:spcPts val="422"/>
              </a:spcAft>
              <a:buClr>
                <a:srgbClr val="0E3370"/>
              </a:buClr>
              <a:buFont typeface="Arial" panose="020B0604020202020204" pitchFamily="34" charset="0"/>
              <a:buChar char="•"/>
            </a:pPr>
            <a:endParaRPr lang="en-US" sz="2250" dirty="0">
              <a:latin typeface="+mj-lt"/>
            </a:endParaRPr>
          </a:p>
        </p:txBody>
      </p:sp>
      <p:sp>
        <p:nvSpPr>
          <p:cNvPr id="12" name="Rectangle 3"/>
          <p:cNvSpPr txBox="1">
            <a:spLocks noChangeArrowheads="1"/>
          </p:cNvSpPr>
          <p:nvPr/>
        </p:nvSpPr>
        <p:spPr bwMode="auto">
          <a:xfrm>
            <a:off x="381757" y="4353511"/>
            <a:ext cx="5694908" cy="911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fr-FR"/>
            </a:defPPr>
            <a:lvl1pPr marL="0" algn="l" defTabSz="914212" rtl="0" eaLnBrk="1" latinLnBrk="0" hangingPunct="1">
              <a:defRPr sz="1828" kern="1200">
                <a:solidFill>
                  <a:schemeClr val="tx1"/>
                </a:solidFill>
                <a:latin typeface="+mn-lt"/>
                <a:ea typeface="+mn-ea"/>
                <a:cs typeface="+mn-cs"/>
              </a:defRPr>
            </a:lvl1pPr>
            <a:lvl2pPr marL="457106" algn="l" defTabSz="914212" rtl="0" eaLnBrk="1" latinLnBrk="0" hangingPunct="1">
              <a:defRPr sz="1828" kern="1200">
                <a:solidFill>
                  <a:schemeClr val="tx1"/>
                </a:solidFill>
                <a:latin typeface="+mn-lt"/>
                <a:ea typeface="+mn-ea"/>
                <a:cs typeface="+mn-cs"/>
              </a:defRPr>
            </a:lvl2pPr>
            <a:lvl3pPr marL="914212" algn="l" defTabSz="914212" rtl="0" eaLnBrk="1" latinLnBrk="0" hangingPunct="1">
              <a:defRPr sz="1828" kern="1200">
                <a:solidFill>
                  <a:schemeClr val="tx1"/>
                </a:solidFill>
                <a:latin typeface="+mn-lt"/>
                <a:ea typeface="+mn-ea"/>
                <a:cs typeface="+mn-cs"/>
              </a:defRPr>
            </a:lvl3pPr>
            <a:lvl4pPr marL="1371320" algn="l" defTabSz="914212" rtl="0" eaLnBrk="1" latinLnBrk="0" hangingPunct="1">
              <a:defRPr sz="1828" kern="1200">
                <a:solidFill>
                  <a:schemeClr val="tx1"/>
                </a:solidFill>
                <a:latin typeface="+mn-lt"/>
                <a:ea typeface="+mn-ea"/>
                <a:cs typeface="+mn-cs"/>
              </a:defRPr>
            </a:lvl4pPr>
            <a:lvl5pPr marL="1828426" algn="l" defTabSz="914212" rtl="0" eaLnBrk="1" latinLnBrk="0" hangingPunct="1">
              <a:defRPr sz="1828" kern="1200">
                <a:solidFill>
                  <a:schemeClr val="tx1"/>
                </a:solidFill>
                <a:latin typeface="+mn-lt"/>
                <a:ea typeface="+mn-ea"/>
                <a:cs typeface="+mn-cs"/>
              </a:defRPr>
            </a:lvl5pPr>
            <a:lvl6pPr marL="2285532" algn="l" defTabSz="914212" rtl="0" eaLnBrk="1" latinLnBrk="0" hangingPunct="1">
              <a:defRPr sz="1828" kern="1200">
                <a:solidFill>
                  <a:schemeClr val="tx1"/>
                </a:solidFill>
                <a:latin typeface="+mn-lt"/>
                <a:ea typeface="+mn-ea"/>
                <a:cs typeface="+mn-cs"/>
              </a:defRPr>
            </a:lvl6pPr>
            <a:lvl7pPr marL="2742640" algn="l" defTabSz="914212" rtl="0" eaLnBrk="1" latinLnBrk="0" hangingPunct="1">
              <a:defRPr sz="1828" kern="1200">
                <a:solidFill>
                  <a:schemeClr val="tx1"/>
                </a:solidFill>
                <a:latin typeface="+mn-lt"/>
                <a:ea typeface="+mn-ea"/>
                <a:cs typeface="+mn-cs"/>
              </a:defRPr>
            </a:lvl7pPr>
            <a:lvl8pPr marL="3199744" algn="l" defTabSz="914212" rtl="0" eaLnBrk="1" latinLnBrk="0" hangingPunct="1">
              <a:defRPr sz="1828" kern="1200">
                <a:solidFill>
                  <a:schemeClr val="tx1"/>
                </a:solidFill>
                <a:latin typeface="+mn-lt"/>
                <a:ea typeface="+mn-ea"/>
                <a:cs typeface="+mn-cs"/>
              </a:defRPr>
            </a:lvl8pPr>
            <a:lvl9pPr marL="3656852" algn="l" defTabSz="914212" rtl="0" eaLnBrk="1" latinLnBrk="0" hangingPunct="1">
              <a:defRPr sz="1828" kern="1200">
                <a:solidFill>
                  <a:schemeClr val="tx1"/>
                </a:solidFill>
                <a:latin typeface="+mn-lt"/>
                <a:ea typeface="+mn-ea"/>
                <a:cs typeface="+mn-cs"/>
              </a:defRPr>
            </a:lvl9pPr>
          </a:lstStyle>
          <a:p>
            <a:pPr marL="0" indent="0" algn="just">
              <a:spcBef>
                <a:spcPts val="422"/>
              </a:spcBef>
              <a:spcAft>
                <a:spcPts val="422"/>
              </a:spcAft>
              <a:buClr>
                <a:srgbClr val="0E3370"/>
              </a:buClr>
              <a:defRPr/>
            </a:pPr>
            <a:r>
              <a:rPr lang="fr-BE" sz="2800" b="1" dirty="0">
                <a:solidFill>
                  <a:schemeClr val="accent2">
                    <a:lumMod val="50000"/>
                  </a:schemeClr>
                </a:solidFill>
                <a:latin typeface="Calibri" panose="020F0502020204030204" pitchFamily="34" charset="0"/>
              </a:rPr>
              <a:t>Uneven distribution of costs</a:t>
            </a:r>
          </a:p>
          <a:p>
            <a:pPr marL="472140" lvl="1" indent="-321457" algn="just">
              <a:spcBef>
                <a:spcPts val="422"/>
              </a:spcBef>
              <a:spcAft>
                <a:spcPts val="422"/>
              </a:spcAft>
              <a:buClr>
                <a:srgbClr val="0E3370"/>
              </a:buClr>
              <a:buFont typeface="Arial" panose="020B0604020202020204" pitchFamily="34" charset="0"/>
              <a:buChar char="•"/>
              <a:defRPr/>
            </a:pPr>
            <a:r>
              <a:rPr lang="mr-IN" sz="2800" dirty="0">
                <a:solidFill>
                  <a:schemeClr val="accent2">
                    <a:lumMod val="50000"/>
                  </a:schemeClr>
                </a:solidFill>
                <a:latin typeface="Calibri" panose="020F0502020204030204" pitchFamily="34" charset="0"/>
              </a:rPr>
              <a:t>…</a:t>
            </a:r>
            <a:r>
              <a:rPr lang="it-IT" sz="2800" dirty="0">
                <a:solidFill>
                  <a:schemeClr val="accent2">
                    <a:lumMod val="50000"/>
                  </a:schemeClr>
                </a:solidFill>
                <a:latin typeface="Calibri" panose="020F0502020204030204" pitchFamily="34" charset="0"/>
              </a:rPr>
              <a:t>.and benefits</a:t>
            </a:r>
          </a:p>
        </p:txBody>
      </p:sp>
      <p:sp>
        <p:nvSpPr>
          <p:cNvPr id="5" name="Titolo 2">
            <a:extLst>
              <a:ext uri="{FF2B5EF4-FFF2-40B4-BE49-F238E27FC236}">
                <a16:creationId xmlns:a16="http://schemas.microsoft.com/office/drawing/2014/main" id="{D9326F73-4154-664A-8662-0DB4AA785700}"/>
              </a:ext>
            </a:extLst>
          </p:cNvPr>
          <p:cNvSpPr>
            <a:spLocks noGrp="1"/>
          </p:cNvSpPr>
          <p:nvPr>
            <p:ph type="title"/>
          </p:nvPr>
        </p:nvSpPr>
        <p:spPr>
          <a:xfrm>
            <a:off x="2411760" y="60390"/>
            <a:ext cx="6984488" cy="576064"/>
          </a:xfrm>
        </p:spPr>
        <p:txBody>
          <a:bodyPr/>
          <a:lstStyle/>
          <a:p>
            <a:r>
              <a:rPr lang="it-IT" sz="3200" b="1" dirty="0" err="1">
                <a:solidFill>
                  <a:schemeClr val="bg1"/>
                </a:solidFill>
                <a:latin typeface="Arial" panose="020B0604020202020204" pitchFamily="34" charset="0"/>
                <a:cs typeface="Arial" panose="020B0604020202020204" pitchFamily="34" charset="0"/>
              </a:rPr>
              <a:t>Towards</a:t>
            </a:r>
            <a:r>
              <a:rPr lang="it-IT" sz="3200" b="1" dirty="0">
                <a:solidFill>
                  <a:schemeClr val="bg1"/>
                </a:solidFill>
                <a:latin typeface="Arial" panose="020B0604020202020204" pitchFamily="34" charset="0"/>
                <a:cs typeface="Arial" panose="020B0604020202020204" pitchFamily="34" charset="0"/>
              </a:rPr>
              <a:t> a low carbon economy</a:t>
            </a:r>
          </a:p>
        </p:txBody>
      </p:sp>
    </p:spTree>
    <p:extLst>
      <p:ext uri="{BB962C8B-B14F-4D97-AF65-F5344CB8AC3E}">
        <p14:creationId xmlns:p14="http://schemas.microsoft.com/office/powerpoint/2010/main" val="173896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P spid="1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403671" y="60390"/>
            <a:ext cx="6984488" cy="576064"/>
          </a:xfrm>
        </p:spPr>
        <p:txBody>
          <a:bodyPr/>
          <a:lstStyle/>
          <a:p>
            <a:r>
              <a:rPr lang="en-US" sz="3200" dirty="0">
                <a:latin typeface="Arial" panose="020B0604020202020204" pitchFamily="34" charset="0"/>
                <a:cs typeface="Arial" panose="020B0604020202020204" pitchFamily="34" charset="0"/>
              </a:rPr>
              <a:t>Where do we stand?</a:t>
            </a:r>
            <a:endParaRPr lang="it-IT" sz="32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pPr>
              <a:defRPr/>
            </a:pPr>
            <a:fld id="{957B2BEC-B79B-4DD6-BF9F-0F0AFBB729BE}" type="slidenum">
              <a:rPr lang="en-US" smtClean="0"/>
              <a:pPr>
                <a:defRPr/>
              </a:pPr>
              <a:t>4</a:t>
            </a:fld>
            <a:endParaRPr lang="en-US" dirty="0"/>
          </a:p>
        </p:txBody>
      </p:sp>
      <p:sp>
        <p:nvSpPr>
          <p:cNvPr id="5" name="Espace réservé du contenu 2"/>
          <p:cNvSpPr txBox="1">
            <a:spLocks/>
          </p:cNvSpPr>
          <p:nvPr/>
        </p:nvSpPr>
        <p:spPr>
          <a:xfrm>
            <a:off x="-13335" y="1146885"/>
            <a:ext cx="9247025" cy="5506597"/>
          </a:xfrm>
          <a:prstGeom prst="rect">
            <a:avLst/>
          </a:prstGeom>
        </p:spPr>
        <p:txBody>
          <a:bodyPr vert="horz" lIns="130025" tIns="65013" rIns="130025" bIns="65013" rtlCol="0">
            <a:noAutofit/>
          </a:bodyPr>
          <a:lstStyle>
            <a:lvl1pPr marL="359945" indent="-287956" algn="l" defTabSz="1300259" rtl="0" eaLnBrk="1" latinLnBrk="0" hangingPunct="1">
              <a:spcBef>
                <a:spcPts val="0"/>
              </a:spcBef>
              <a:buClr>
                <a:schemeClr val="tx2"/>
              </a:buClr>
              <a:buSzPct val="120000"/>
              <a:buFont typeface="Arial" pitchFamily="34" charset="0"/>
              <a:buChar char="•"/>
              <a:defRPr sz="2800" kern="1200">
                <a:solidFill>
                  <a:srgbClr val="74A0CA"/>
                </a:solidFill>
                <a:latin typeface="+mn-lt"/>
                <a:ea typeface="+mn-ea"/>
                <a:cs typeface="+mn-cs"/>
              </a:defRPr>
            </a:lvl1pPr>
            <a:lvl2pPr marL="1056461" indent="-406332" algn="l" defTabSz="1300259" rtl="0" eaLnBrk="1" latinLnBrk="0" hangingPunct="1">
              <a:spcBef>
                <a:spcPct val="20000"/>
              </a:spcBef>
              <a:buClr>
                <a:schemeClr val="accent1"/>
              </a:buClr>
              <a:buFont typeface="Arial" pitchFamily="34" charset="0"/>
              <a:buChar char="►"/>
              <a:defRPr sz="2100" kern="1200" baseline="0">
                <a:solidFill>
                  <a:schemeClr val="accent6"/>
                </a:solidFill>
                <a:latin typeface="Arial" pitchFamily="34" charset="0"/>
                <a:ea typeface="+mn-ea"/>
                <a:cs typeface="+mn-cs"/>
              </a:defRPr>
            </a:lvl2pPr>
            <a:lvl3pPr marL="1625324" indent="-215970"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3pPr>
            <a:lvl4pPr marL="2275455"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4pPr>
            <a:lvl5pPr marL="2925586"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5pPr>
            <a:lvl6pPr marL="357571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584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597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10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a:spcBef>
                <a:spcPts val="1200"/>
              </a:spcBef>
              <a:spcAft>
                <a:spcPts val="600"/>
              </a:spcAft>
              <a:buClr>
                <a:srgbClr val="005BA1"/>
              </a:buClr>
              <a:buSzPct val="100000"/>
              <a:buNone/>
            </a:pPr>
            <a:r>
              <a:rPr lang="en-US" sz="3200" b="1" dirty="0">
                <a:solidFill>
                  <a:schemeClr val="accent2">
                    <a:lumMod val="50000"/>
                  </a:schemeClr>
                </a:solidFill>
                <a:latin typeface="Calibri" panose="020F0502020204030204" pitchFamily="34" charset="0"/>
                <a:cs typeface="Calibri" panose="020F0502020204030204" pitchFamily="34" charset="0"/>
              </a:rPr>
              <a:t>The Gas Target Model has been overall successful in</a:t>
            </a:r>
            <a:r>
              <a:rPr lang="en-US" sz="3200" dirty="0">
                <a:solidFill>
                  <a:schemeClr val="accent2">
                    <a:lumMod val="50000"/>
                  </a:schemeClr>
                </a:solidFill>
                <a:latin typeface="Calibri" panose="020F0502020204030204" pitchFamily="34" charset="0"/>
                <a:cs typeface="Calibri" panose="020F0502020204030204" pitchFamily="34" charset="0"/>
              </a:rPr>
              <a:t>:</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Making hub </a:t>
            </a:r>
            <a:r>
              <a:rPr lang="en-US" sz="2800" b="1" dirty="0">
                <a:solidFill>
                  <a:schemeClr val="accent2">
                    <a:lumMod val="50000"/>
                  </a:schemeClr>
                </a:solidFill>
                <a:latin typeface="Calibri" panose="020F0502020204030204" pitchFamily="34" charset="0"/>
                <a:cs typeface="Calibri" panose="020F0502020204030204" pitchFamily="34" charset="0"/>
              </a:rPr>
              <a:t>price signals stronger</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Reducing the hub price </a:t>
            </a:r>
            <a:r>
              <a:rPr lang="en-US" sz="2800" b="1" dirty="0">
                <a:solidFill>
                  <a:schemeClr val="accent2">
                    <a:lumMod val="50000"/>
                  </a:schemeClr>
                </a:solidFill>
                <a:latin typeface="Calibri" panose="020F0502020204030204" pitchFamily="34" charset="0"/>
                <a:cs typeface="Calibri" panose="020F0502020204030204" pitchFamily="34" charset="0"/>
              </a:rPr>
              <a:t>spreads</a:t>
            </a:r>
          </a:p>
          <a:p>
            <a:pPr marL="720000" lvl="1" indent="-360000">
              <a:spcBef>
                <a:spcPts val="1200"/>
              </a:spcBef>
              <a:spcAft>
                <a:spcPts val="600"/>
              </a:spcAft>
              <a:buClr>
                <a:srgbClr val="307098"/>
              </a:buClr>
              <a:buSzPct val="100000"/>
              <a:buFont typeface="Wingdings" panose="05000000000000000000" pitchFamily="2" charset="2"/>
              <a:buChar char="§"/>
            </a:pPr>
            <a:r>
              <a:rPr lang="en-US" sz="2800" b="1" dirty="0">
                <a:solidFill>
                  <a:schemeClr val="accent2">
                    <a:lumMod val="50000"/>
                  </a:schemeClr>
                </a:solidFill>
                <a:latin typeface="Calibri" panose="020F0502020204030204" pitchFamily="34" charset="0"/>
                <a:cs typeface="Calibri" panose="020F0502020204030204" pitchFamily="34" charset="0"/>
              </a:rPr>
              <a:t>Increasing liquidity</a:t>
            </a:r>
            <a:r>
              <a:rPr lang="en-US" sz="2800" dirty="0">
                <a:solidFill>
                  <a:schemeClr val="accent2">
                    <a:lumMod val="50000"/>
                  </a:schemeClr>
                </a:solidFill>
                <a:latin typeface="Calibri" panose="020F0502020204030204" pitchFamily="34" charset="0"/>
                <a:cs typeface="Calibri" panose="020F0502020204030204" pitchFamily="34" charset="0"/>
              </a:rPr>
              <a:t> in the gas markets</a:t>
            </a:r>
            <a:endParaRPr lang="en-US" sz="3500" b="1" dirty="0">
              <a:solidFill>
                <a:schemeClr val="accent2">
                  <a:lumMod val="50000"/>
                </a:schemeClr>
              </a:solidFill>
              <a:latin typeface="Calibri" panose="020F0502020204030204" pitchFamily="34" charset="0"/>
              <a:cs typeface="Calibri" panose="020F0502020204030204" pitchFamily="34" charset="0"/>
            </a:endParaRP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Creating a functioning market-based </a:t>
            </a:r>
            <a:r>
              <a:rPr lang="en-US" sz="2800" b="1" dirty="0">
                <a:solidFill>
                  <a:schemeClr val="accent2">
                    <a:lumMod val="50000"/>
                  </a:schemeClr>
                </a:solidFill>
                <a:latin typeface="Calibri" panose="020F0502020204030204" pitchFamily="34" charset="0"/>
                <a:cs typeface="Calibri" panose="020F0502020204030204" pitchFamily="34" charset="0"/>
              </a:rPr>
              <a:t>balancing system</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Defining a </a:t>
            </a:r>
            <a:r>
              <a:rPr lang="en-US" sz="2800" b="1" dirty="0">
                <a:solidFill>
                  <a:schemeClr val="accent2">
                    <a:lumMod val="50000"/>
                  </a:schemeClr>
                </a:solidFill>
                <a:latin typeface="Calibri" panose="020F0502020204030204" pitchFamily="34" charset="0"/>
                <a:cs typeface="Calibri" panose="020F0502020204030204" pitchFamily="34" charset="0"/>
              </a:rPr>
              <a:t>EU framework </a:t>
            </a:r>
            <a:r>
              <a:rPr lang="en-US" sz="2800" dirty="0">
                <a:solidFill>
                  <a:schemeClr val="accent2">
                    <a:lumMod val="50000"/>
                  </a:schemeClr>
                </a:solidFill>
                <a:latin typeface="Calibri" panose="020F0502020204030204" pitchFamily="34" charset="0"/>
                <a:cs typeface="Calibri" panose="020F0502020204030204" pitchFamily="34" charset="0"/>
              </a:rPr>
              <a:t>for investments and congestion management</a:t>
            </a:r>
          </a:p>
        </p:txBody>
      </p:sp>
    </p:spTree>
    <p:extLst>
      <p:ext uri="{BB962C8B-B14F-4D97-AF65-F5344CB8AC3E}">
        <p14:creationId xmlns:p14="http://schemas.microsoft.com/office/powerpoint/2010/main" val="391068593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E4112350-7D1F-4F7B-A7EF-9C24A53D12C6}" type="slidenum">
              <a:rPr lang="de-DE" smtClean="0"/>
              <a:pPr/>
              <a:t>5</a:t>
            </a:fld>
            <a:endParaRPr lang="de-DE" dirty="0"/>
          </a:p>
        </p:txBody>
      </p:sp>
      <p:pic>
        <p:nvPicPr>
          <p:cNvPr id="3" name="Immagine 2">
            <a:extLst>
              <a:ext uri="{FF2B5EF4-FFF2-40B4-BE49-F238E27FC236}">
                <a16:creationId xmlns:a16="http://schemas.microsoft.com/office/drawing/2014/main" id="{BA58193F-EFBD-4938-8BF1-52561CE63D12}"/>
              </a:ext>
            </a:extLst>
          </p:cNvPr>
          <p:cNvPicPr>
            <a:picLocks noChangeAspect="1"/>
          </p:cNvPicPr>
          <p:nvPr/>
        </p:nvPicPr>
        <p:blipFill>
          <a:blip r:embed="rId2"/>
          <a:stretch>
            <a:fillRect/>
          </a:stretch>
        </p:blipFill>
        <p:spPr>
          <a:xfrm>
            <a:off x="4119703" y="2148457"/>
            <a:ext cx="3778458" cy="3572298"/>
          </a:xfrm>
          <a:prstGeom prst="rect">
            <a:avLst/>
          </a:prstGeom>
        </p:spPr>
      </p:pic>
      <p:pic>
        <p:nvPicPr>
          <p:cNvPr id="4" name="Immagine 3">
            <a:extLst>
              <a:ext uri="{FF2B5EF4-FFF2-40B4-BE49-F238E27FC236}">
                <a16:creationId xmlns:a16="http://schemas.microsoft.com/office/drawing/2014/main" id="{555A4DB2-39C5-4316-AE51-9713EF7CAFBF}"/>
              </a:ext>
            </a:extLst>
          </p:cNvPr>
          <p:cNvPicPr>
            <a:picLocks noChangeAspect="1"/>
          </p:cNvPicPr>
          <p:nvPr/>
        </p:nvPicPr>
        <p:blipFill>
          <a:blip r:embed="rId3"/>
          <a:stretch>
            <a:fillRect/>
          </a:stretch>
        </p:blipFill>
        <p:spPr>
          <a:xfrm>
            <a:off x="-12307" y="2150212"/>
            <a:ext cx="3916514" cy="3571200"/>
          </a:xfrm>
          <a:prstGeom prst="rect">
            <a:avLst/>
          </a:prstGeom>
        </p:spPr>
      </p:pic>
      <p:sp>
        <p:nvSpPr>
          <p:cNvPr id="10" name="Content Placeholder 2">
            <a:extLst>
              <a:ext uri="{FF2B5EF4-FFF2-40B4-BE49-F238E27FC236}">
                <a16:creationId xmlns:a16="http://schemas.microsoft.com/office/drawing/2014/main" id="{440EA3D0-B06E-4B33-B428-30B4C6A7A4BE}"/>
              </a:ext>
            </a:extLst>
          </p:cNvPr>
          <p:cNvSpPr txBox="1">
            <a:spLocks/>
          </p:cNvSpPr>
          <p:nvPr/>
        </p:nvSpPr>
        <p:spPr bwMode="auto">
          <a:xfrm>
            <a:off x="111125" y="765040"/>
            <a:ext cx="8921750" cy="5494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r>
              <a:rPr lang="en-US" b="1" dirty="0">
                <a:solidFill>
                  <a:schemeClr val="accent2">
                    <a:lumMod val="50000"/>
                  </a:schemeClr>
                </a:solidFill>
                <a:latin typeface="Calibri" panose="020F0502020204030204" pitchFamily="34" charset="0"/>
                <a:ea typeface="+mn-ea"/>
                <a:cs typeface="Calibri" panose="020F0502020204030204" pitchFamily="34" charset="0"/>
              </a:rPr>
              <a:t>Estimated gas supply sourcing cost* compared to the TTF</a:t>
            </a:r>
          </a:p>
          <a:p>
            <a:pPr marL="0" indent="0" algn="just">
              <a:buNone/>
            </a:pPr>
            <a:endParaRPr lang="en-GB" sz="1000" i="1" dirty="0"/>
          </a:p>
        </p:txBody>
      </p:sp>
      <p:sp>
        <p:nvSpPr>
          <p:cNvPr id="11" name="Content Placeholder 2">
            <a:extLst>
              <a:ext uri="{FF2B5EF4-FFF2-40B4-BE49-F238E27FC236}">
                <a16:creationId xmlns:a16="http://schemas.microsoft.com/office/drawing/2014/main" id="{29268282-0BF6-46F3-B351-0B572E7E9654}"/>
              </a:ext>
            </a:extLst>
          </p:cNvPr>
          <p:cNvSpPr txBox="1">
            <a:spLocks/>
          </p:cNvSpPr>
          <p:nvPr/>
        </p:nvSpPr>
        <p:spPr bwMode="auto">
          <a:xfrm>
            <a:off x="331016" y="1481816"/>
            <a:ext cx="3682184" cy="5494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r>
              <a:rPr lang="en-US" sz="2000" b="1" dirty="0">
                <a:solidFill>
                  <a:schemeClr val="accent2">
                    <a:lumMod val="50000"/>
                  </a:schemeClr>
                </a:solidFill>
                <a:latin typeface="Calibri" panose="020F0502020204030204" pitchFamily="34" charset="0"/>
                <a:ea typeface="+mn-ea"/>
                <a:cs typeface="Calibri" panose="020F0502020204030204" pitchFamily="34" charset="0"/>
              </a:rPr>
              <a:t>2012: TTF = 25.7 €/MWh</a:t>
            </a:r>
          </a:p>
          <a:p>
            <a:pPr marL="0" indent="0" algn="just">
              <a:buNone/>
            </a:pPr>
            <a:endParaRPr lang="en-GB" sz="1000" i="1" dirty="0"/>
          </a:p>
        </p:txBody>
      </p:sp>
      <p:sp>
        <p:nvSpPr>
          <p:cNvPr id="12" name="Content Placeholder 2">
            <a:extLst>
              <a:ext uri="{FF2B5EF4-FFF2-40B4-BE49-F238E27FC236}">
                <a16:creationId xmlns:a16="http://schemas.microsoft.com/office/drawing/2014/main" id="{98D8D025-E327-4190-A85D-8E63DDF209B9}"/>
              </a:ext>
            </a:extLst>
          </p:cNvPr>
          <p:cNvSpPr txBox="1">
            <a:spLocks/>
          </p:cNvSpPr>
          <p:nvPr/>
        </p:nvSpPr>
        <p:spPr bwMode="auto">
          <a:xfrm>
            <a:off x="4908519" y="1475943"/>
            <a:ext cx="3229867" cy="5494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r>
              <a:rPr lang="en-US" sz="2000" b="1" dirty="0">
                <a:solidFill>
                  <a:schemeClr val="accent2">
                    <a:lumMod val="50000"/>
                  </a:schemeClr>
                </a:solidFill>
                <a:latin typeface="Calibri" panose="020F0502020204030204" pitchFamily="34" charset="0"/>
                <a:ea typeface="+mn-ea"/>
                <a:cs typeface="Calibri" panose="020F0502020204030204" pitchFamily="34" charset="0"/>
              </a:rPr>
              <a:t>2017: TTF = 17 €/MWh</a:t>
            </a:r>
          </a:p>
          <a:p>
            <a:pPr marL="0" indent="0" algn="just">
              <a:buNone/>
            </a:pPr>
            <a:endParaRPr lang="en-GB" sz="1000" i="1" dirty="0"/>
          </a:p>
        </p:txBody>
      </p:sp>
      <p:grpSp>
        <p:nvGrpSpPr>
          <p:cNvPr id="16" name="Gruppo 15">
            <a:extLst>
              <a:ext uri="{FF2B5EF4-FFF2-40B4-BE49-F238E27FC236}">
                <a16:creationId xmlns:a16="http://schemas.microsoft.com/office/drawing/2014/main" id="{58DE8B00-D12D-4F97-AAA7-8408813A6ADE}"/>
              </a:ext>
            </a:extLst>
          </p:cNvPr>
          <p:cNvGrpSpPr/>
          <p:nvPr/>
        </p:nvGrpSpPr>
        <p:grpSpPr>
          <a:xfrm>
            <a:off x="7826176" y="3277646"/>
            <a:ext cx="1462779" cy="957751"/>
            <a:chOff x="7826176" y="3277646"/>
            <a:chExt cx="1462779" cy="957751"/>
          </a:xfrm>
        </p:grpSpPr>
        <p:sp>
          <p:nvSpPr>
            <p:cNvPr id="13" name="Content Placeholder 2">
              <a:extLst>
                <a:ext uri="{FF2B5EF4-FFF2-40B4-BE49-F238E27FC236}">
                  <a16:creationId xmlns:a16="http://schemas.microsoft.com/office/drawing/2014/main" id="{8AEC5E4B-8CC3-4D8D-92F7-6B6E1DFCA0B2}"/>
                </a:ext>
              </a:extLst>
            </p:cNvPr>
            <p:cNvSpPr txBox="1">
              <a:spLocks/>
            </p:cNvSpPr>
            <p:nvPr/>
          </p:nvSpPr>
          <p:spPr bwMode="auto">
            <a:xfrm>
              <a:off x="7976338" y="3277646"/>
              <a:ext cx="1312617" cy="5494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r>
                <a:rPr lang="en-US" sz="1200" dirty="0">
                  <a:solidFill>
                    <a:schemeClr val="accent6">
                      <a:lumMod val="75000"/>
                    </a:schemeClr>
                  </a:solidFill>
                </a:rPr>
                <a:t>&lt;= 1 €/MWh</a:t>
              </a:r>
            </a:p>
            <a:p>
              <a:pPr marL="0" indent="0" algn="just">
                <a:buNone/>
              </a:pPr>
              <a:endParaRPr lang="en-US" sz="1200" dirty="0">
                <a:solidFill>
                  <a:schemeClr val="accent6">
                    <a:lumMod val="75000"/>
                  </a:schemeClr>
                </a:solidFill>
              </a:endParaRPr>
            </a:p>
            <a:p>
              <a:pPr marL="0" indent="0" algn="just">
                <a:buNone/>
              </a:pPr>
              <a:r>
                <a:rPr lang="en-US" sz="1200" dirty="0">
                  <a:solidFill>
                    <a:schemeClr val="accent6">
                      <a:lumMod val="75000"/>
                    </a:schemeClr>
                  </a:solidFill>
                </a:rPr>
                <a:t>1 – 3 €/MWh</a:t>
              </a:r>
            </a:p>
            <a:p>
              <a:pPr marL="0" indent="0" algn="just">
                <a:buNone/>
              </a:pPr>
              <a:endParaRPr lang="en-US" sz="1200" dirty="0">
                <a:solidFill>
                  <a:schemeClr val="accent6">
                    <a:lumMod val="75000"/>
                  </a:schemeClr>
                </a:solidFill>
              </a:endParaRPr>
            </a:p>
            <a:p>
              <a:pPr marL="0" indent="0" algn="just">
                <a:buNone/>
              </a:pPr>
              <a:r>
                <a:rPr lang="en-US" sz="1200" dirty="0">
                  <a:solidFill>
                    <a:schemeClr val="accent6">
                      <a:lumMod val="75000"/>
                    </a:schemeClr>
                  </a:solidFill>
                </a:rPr>
                <a:t>&gt; 3 €/MWh</a:t>
              </a:r>
            </a:p>
            <a:p>
              <a:pPr marL="0" indent="0" algn="just">
                <a:buNone/>
              </a:pPr>
              <a:endParaRPr lang="en-GB" sz="1000" i="1" dirty="0"/>
            </a:p>
          </p:txBody>
        </p:sp>
        <p:sp>
          <p:nvSpPr>
            <p:cNvPr id="6" name="Rettangolo 5">
              <a:extLst>
                <a:ext uri="{FF2B5EF4-FFF2-40B4-BE49-F238E27FC236}">
                  <a16:creationId xmlns:a16="http://schemas.microsoft.com/office/drawing/2014/main" id="{161E1C6D-7F75-485A-8D39-A22003FF6105}"/>
                </a:ext>
              </a:extLst>
            </p:cNvPr>
            <p:cNvSpPr/>
            <p:nvPr/>
          </p:nvSpPr>
          <p:spPr>
            <a:xfrm>
              <a:off x="7826242" y="3361886"/>
              <a:ext cx="143970" cy="1440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2DA13778-AAB1-4B2E-B55D-6F93BB513308}"/>
                </a:ext>
              </a:extLst>
            </p:cNvPr>
            <p:cNvSpPr/>
            <p:nvPr/>
          </p:nvSpPr>
          <p:spPr>
            <a:xfrm>
              <a:off x="7826176" y="3721625"/>
              <a:ext cx="143970" cy="144000"/>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a:extLst>
                <a:ext uri="{FF2B5EF4-FFF2-40B4-BE49-F238E27FC236}">
                  <a16:creationId xmlns:a16="http://schemas.microsoft.com/office/drawing/2014/main" id="{74161B43-F855-4169-94D1-2449213CDA41}"/>
                </a:ext>
              </a:extLst>
            </p:cNvPr>
            <p:cNvSpPr/>
            <p:nvPr/>
          </p:nvSpPr>
          <p:spPr>
            <a:xfrm>
              <a:off x="7843246" y="4091397"/>
              <a:ext cx="143970" cy="144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17" name="Content Placeholder 2">
            <a:extLst>
              <a:ext uri="{FF2B5EF4-FFF2-40B4-BE49-F238E27FC236}">
                <a16:creationId xmlns:a16="http://schemas.microsoft.com/office/drawing/2014/main" id="{323F9DEB-CD9D-40F1-8DDF-4F5E962FAE27}"/>
              </a:ext>
            </a:extLst>
          </p:cNvPr>
          <p:cNvSpPr txBox="1">
            <a:spLocks/>
          </p:cNvSpPr>
          <p:nvPr/>
        </p:nvSpPr>
        <p:spPr bwMode="auto">
          <a:xfrm>
            <a:off x="222250" y="5722969"/>
            <a:ext cx="8661400" cy="34823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r>
              <a:rPr lang="en-US" sz="1400" b="1" dirty="0">
                <a:solidFill>
                  <a:schemeClr val="accent2">
                    <a:lumMod val="50000"/>
                  </a:schemeClr>
                </a:solidFill>
                <a:latin typeface="Calibri" panose="020F0502020204030204" pitchFamily="34" charset="0"/>
                <a:ea typeface="+mn-ea"/>
                <a:cs typeface="Calibri" panose="020F0502020204030204" pitchFamily="34" charset="0"/>
              </a:rPr>
              <a:t>*Suppliers’ sourcing cost assessment based on a weighted basket of border import and hub product prices</a:t>
            </a:r>
          </a:p>
          <a:p>
            <a:pPr marL="0" indent="0" algn="just">
              <a:buNone/>
            </a:pPr>
            <a:endParaRPr lang="en-GB" sz="1000" i="1" dirty="0"/>
          </a:p>
        </p:txBody>
      </p:sp>
      <p:sp>
        <p:nvSpPr>
          <p:cNvPr id="18" name="Content Placeholder 2">
            <a:extLst>
              <a:ext uri="{FF2B5EF4-FFF2-40B4-BE49-F238E27FC236}">
                <a16:creationId xmlns:a16="http://schemas.microsoft.com/office/drawing/2014/main" id="{D27F120E-7C1B-4B8E-B66C-8028CACC5FEA}"/>
              </a:ext>
            </a:extLst>
          </p:cNvPr>
          <p:cNvSpPr txBox="1">
            <a:spLocks/>
          </p:cNvSpPr>
          <p:nvPr/>
        </p:nvSpPr>
        <p:spPr bwMode="auto">
          <a:xfrm>
            <a:off x="260350" y="6155347"/>
            <a:ext cx="8921750" cy="34823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r>
              <a:rPr lang="en-US" sz="1200" dirty="0">
                <a:solidFill>
                  <a:schemeClr val="accent2">
                    <a:lumMod val="50000"/>
                  </a:schemeClr>
                </a:solidFill>
                <a:latin typeface="Calibri" panose="020F0502020204030204" pitchFamily="34" charset="0"/>
                <a:ea typeface="+mn-ea"/>
                <a:cs typeface="Calibri" panose="020F0502020204030204" pitchFamily="34" charset="0"/>
              </a:rPr>
              <a:t>Source: ACER data</a:t>
            </a:r>
          </a:p>
          <a:p>
            <a:pPr marL="0" indent="0" algn="just">
              <a:buNone/>
            </a:pPr>
            <a:endParaRPr lang="en-GB" sz="1000" i="1" dirty="0"/>
          </a:p>
        </p:txBody>
      </p:sp>
      <p:sp>
        <p:nvSpPr>
          <p:cNvPr id="19" name="Titolo 2">
            <a:extLst>
              <a:ext uri="{FF2B5EF4-FFF2-40B4-BE49-F238E27FC236}">
                <a16:creationId xmlns:a16="http://schemas.microsoft.com/office/drawing/2014/main" id="{A9A9E2D5-DF7F-4757-8C05-2E08B7D6ED88}"/>
              </a:ext>
            </a:extLst>
          </p:cNvPr>
          <p:cNvSpPr>
            <a:spLocks noGrp="1"/>
          </p:cNvSpPr>
          <p:nvPr>
            <p:ph type="title"/>
          </p:nvPr>
        </p:nvSpPr>
        <p:spPr>
          <a:xfrm>
            <a:off x="2411760" y="60390"/>
            <a:ext cx="6984488" cy="576064"/>
          </a:xfrm>
        </p:spPr>
        <p:txBody>
          <a:bodyPr/>
          <a:lstStyle/>
          <a:p>
            <a:r>
              <a:rPr lang="en-US" sz="3200" b="1" dirty="0">
                <a:solidFill>
                  <a:schemeClr val="bg1"/>
                </a:solidFill>
                <a:latin typeface="Calibri" panose="020F0502020204030204" pitchFamily="34" charset="0"/>
                <a:cs typeface="Calibri" panose="020F0502020204030204" pitchFamily="34" charset="0"/>
              </a:rPr>
              <a:t>Supply price convergence</a:t>
            </a:r>
            <a:endParaRPr lang="it-IT" sz="3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473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411760" y="60390"/>
            <a:ext cx="6984488" cy="576064"/>
          </a:xfrm>
        </p:spPr>
        <p:txBody>
          <a:bodyPr/>
          <a:lstStyle/>
          <a:p>
            <a:r>
              <a:rPr lang="en-US" sz="3200" dirty="0">
                <a:latin typeface="Arial" panose="020B0604020202020204" pitchFamily="34" charset="0"/>
                <a:cs typeface="Arial" panose="020B0604020202020204" pitchFamily="34" charset="0"/>
              </a:rPr>
              <a:t>Where do we stand?</a:t>
            </a:r>
            <a:endParaRPr lang="it-IT" sz="32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pPr>
              <a:defRPr/>
            </a:pPr>
            <a:fld id="{957B2BEC-B79B-4DD6-BF9F-0F0AFBB729BE}" type="slidenum">
              <a:rPr lang="en-US" smtClean="0"/>
              <a:pPr>
                <a:defRPr/>
              </a:pPr>
              <a:t>6</a:t>
            </a:fld>
            <a:endParaRPr lang="en-US" dirty="0"/>
          </a:p>
        </p:txBody>
      </p:sp>
      <p:sp>
        <p:nvSpPr>
          <p:cNvPr id="5" name="Espace réservé du contenu 2"/>
          <p:cNvSpPr txBox="1">
            <a:spLocks/>
          </p:cNvSpPr>
          <p:nvPr/>
        </p:nvSpPr>
        <p:spPr>
          <a:xfrm>
            <a:off x="-13335" y="1146885"/>
            <a:ext cx="9247025" cy="5506597"/>
          </a:xfrm>
          <a:prstGeom prst="rect">
            <a:avLst/>
          </a:prstGeom>
        </p:spPr>
        <p:txBody>
          <a:bodyPr vert="horz" lIns="130025" tIns="65013" rIns="130025" bIns="65013" rtlCol="0">
            <a:noAutofit/>
          </a:bodyPr>
          <a:lstStyle>
            <a:lvl1pPr marL="359945" indent="-287956" algn="l" defTabSz="1300259" rtl="0" eaLnBrk="1" latinLnBrk="0" hangingPunct="1">
              <a:spcBef>
                <a:spcPts val="0"/>
              </a:spcBef>
              <a:buClr>
                <a:schemeClr val="tx2"/>
              </a:buClr>
              <a:buSzPct val="120000"/>
              <a:buFont typeface="Arial" pitchFamily="34" charset="0"/>
              <a:buChar char="•"/>
              <a:defRPr sz="2800" kern="1200">
                <a:solidFill>
                  <a:srgbClr val="74A0CA"/>
                </a:solidFill>
                <a:latin typeface="+mn-lt"/>
                <a:ea typeface="+mn-ea"/>
                <a:cs typeface="+mn-cs"/>
              </a:defRPr>
            </a:lvl1pPr>
            <a:lvl2pPr marL="1056461" indent="-406332" algn="l" defTabSz="1300259" rtl="0" eaLnBrk="1" latinLnBrk="0" hangingPunct="1">
              <a:spcBef>
                <a:spcPct val="20000"/>
              </a:spcBef>
              <a:buClr>
                <a:schemeClr val="accent1"/>
              </a:buClr>
              <a:buFont typeface="Arial" pitchFamily="34" charset="0"/>
              <a:buChar char="►"/>
              <a:defRPr sz="2100" kern="1200" baseline="0">
                <a:solidFill>
                  <a:schemeClr val="accent6"/>
                </a:solidFill>
                <a:latin typeface="Arial" pitchFamily="34" charset="0"/>
                <a:ea typeface="+mn-ea"/>
                <a:cs typeface="+mn-cs"/>
              </a:defRPr>
            </a:lvl2pPr>
            <a:lvl3pPr marL="1625324" indent="-215970"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3pPr>
            <a:lvl4pPr marL="2275455"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4pPr>
            <a:lvl5pPr marL="2925586"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5pPr>
            <a:lvl6pPr marL="357571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584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597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10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a:spcBef>
                <a:spcPts val="1200"/>
              </a:spcBef>
              <a:spcAft>
                <a:spcPts val="600"/>
              </a:spcAft>
              <a:buClr>
                <a:srgbClr val="005BA1"/>
              </a:buClr>
              <a:buSzPct val="100000"/>
              <a:buNone/>
            </a:pPr>
            <a:r>
              <a:rPr lang="en-US" sz="3200" b="1" dirty="0">
                <a:solidFill>
                  <a:schemeClr val="accent2">
                    <a:lumMod val="50000"/>
                  </a:schemeClr>
                </a:solidFill>
                <a:latin typeface="Calibri" panose="020F0502020204030204" pitchFamily="34" charset="0"/>
                <a:cs typeface="Calibri" panose="020F0502020204030204" pitchFamily="34" charset="0"/>
              </a:rPr>
              <a:t>The Gas Target Model has been overall successful in</a:t>
            </a:r>
            <a:r>
              <a:rPr lang="en-US" sz="3200" dirty="0">
                <a:solidFill>
                  <a:schemeClr val="accent2">
                    <a:lumMod val="50000"/>
                  </a:schemeClr>
                </a:solidFill>
                <a:latin typeface="Calibri" panose="020F0502020204030204" pitchFamily="34" charset="0"/>
                <a:cs typeface="Calibri" panose="020F0502020204030204" pitchFamily="34" charset="0"/>
              </a:rPr>
              <a:t>:</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Making hub </a:t>
            </a:r>
            <a:r>
              <a:rPr lang="en-US" sz="2800" b="1" dirty="0">
                <a:solidFill>
                  <a:schemeClr val="accent2">
                    <a:lumMod val="50000"/>
                  </a:schemeClr>
                </a:solidFill>
                <a:latin typeface="Calibri" panose="020F0502020204030204" pitchFamily="34" charset="0"/>
                <a:cs typeface="Calibri" panose="020F0502020204030204" pitchFamily="34" charset="0"/>
              </a:rPr>
              <a:t>price signals stronger</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Reducing the hub price </a:t>
            </a:r>
            <a:r>
              <a:rPr lang="en-US" sz="2800" b="1" dirty="0">
                <a:solidFill>
                  <a:schemeClr val="accent2">
                    <a:lumMod val="50000"/>
                  </a:schemeClr>
                </a:solidFill>
                <a:latin typeface="Calibri" panose="020F0502020204030204" pitchFamily="34" charset="0"/>
                <a:cs typeface="Calibri" panose="020F0502020204030204" pitchFamily="34" charset="0"/>
              </a:rPr>
              <a:t>spreads</a:t>
            </a:r>
          </a:p>
          <a:p>
            <a:pPr marL="720000" lvl="1" indent="-360000">
              <a:spcBef>
                <a:spcPts val="1200"/>
              </a:spcBef>
              <a:spcAft>
                <a:spcPts val="600"/>
              </a:spcAft>
              <a:buClr>
                <a:srgbClr val="307098"/>
              </a:buClr>
              <a:buSzPct val="100000"/>
              <a:buFont typeface="Wingdings" panose="05000000000000000000" pitchFamily="2" charset="2"/>
              <a:buChar char="§"/>
            </a:pPr>
            <a:r>
              <a:rPr lang="en-US" sz="2800" b="1" dirty="0">
                <a:solidFill>
                  <a:schemeClr val="tx1"/>
                </a:solidFill>
                <a:latin typeface="Calibri" panose="020F0502020204030204" pitchFamily="34" charset="0"/>
                <a:cs typeface="Calibri" panose="020F0502020204030204" pitchFamily="34" charset="0"/>
              </a:rPr>
              <a:t>Increasing liquidity</a:t>
            </a:r>
            <a:r>
              <a:rPr lang="en-US" sz="2800" dirty="0">
                <a:solidFill>
                  <a:schemeClr val="tx1"/>
                </a:solidFill>
                <a:latin typeface="Calibri" panose="020F0502020204030204" pitchFamily="34" charset="0"/>
                <a:cs typeface="Calibri" panose="020F0502020204030204" pitchFamily="34" charset="0"/>
              </a:rPr>
              <a:t> in the gas markets</a:t>
            </a:r>
            <a:endParaRPr lang="en-US" sz="3500" b="1" dirty="0">
              <a:solidFill>
                <a:schemeClr val="tx1"/>
              </a:solidFill>
              <a:latin typeface="Calibri" panose="020F0502020204030204" pitchFamily="34" charset="0"/>
              <a:cs typeface="Calibri" panose="020F0502020204030204" pitchFamily="34" charset="0"/>
            </a:endParaRP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tx1"/>
                </a:solidFill>
                <a:latin typeface="Calibri" panose="020F0502020204030204" pitchFamily="34" charset="0"/>
                <a:cs typeface="Calibri" panose="020F0502020204030204" pitchFamily="34" charset="0"/>
              </a:rPr>
              <a:t>Creating a functioning market-based </a:t>
            </a:r>
            <a:r>
              <a:rPr lang="en-US" sz="2800" b="1" dirty="0">
                <a:solidFill>
                  <a:schemeClr val="tx1"/>
                </a:solidFill>
                <a:latin typeface="Calibri" panose="020F0502020204030204" pitchFamily="34" charset="0"/>
                <a:cs typeface="Calibri" panose="020F0502020204030204" pitchFamily="34" charset="0"/>
              </a:rPr>
              <a:t>balancing system</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tx1"/>
                </a:solidFill>
                <a:latin typeface="Calibri" panose="020F0502020204030204" pitchFamily="34" charset="0"/>
                <a:cs typeface="Calibri" panose="020F0502020204030204" pitchFamily="34" charset="0"/>
              </a:rPr>
              <a:t>Defining a </a:t>
            </a:r>
            <a:r>
              <a:rPr lang="en-US" sz="2800" b="1" dirty="0">
                <a:solidFill>
                  <a:schemeClr val="tx1"/>
                </a:solidFill>
                <a:latin typeface="Calibri" panose="020F0502020204030204" pitchFamily="34" charset="0"/>
                <a:cs typeface="Calibri" panose="020F0502020204030204" pitchFamily="34" charset="0"/>
              </a:rPr>
              <a:t>EU framework </a:t>
            </a:r>
            <a:r>
              <a:rPr lang="en-US" sz="2800" dirty="0">
                <a:solidFill>
                  <a:schemeClr val="tx1"/>
                </a:solidFill>
                <a:latin typeface="Calibri" panose="020F0502020204030204" pitchFamily="34" charset="0"/>
                <a:cs typeface="Calibri" panose="020F0502020204030204" pitchFamily="34" charset="0"/>
              </a:rPr>
              <a:t>for investments and congestion management</a:t>
            </a:r>
          </a:p>
        </p:txBody>
      </p:sp>
    </p:spTree>
    <p:extLst>
      <p:ext uri="{BB962C8B-B14F-4D97-AF65-F5344CB8AC3E}">
        <p14:creationId xmlns:p14="http://schemas.microsoft.com/office/powerpoint/2010/main" val="18534819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E4112350-7D1F-4F7B-A7EF-9C24A53D12C6}" type="slidenum">
              <a:rPr lang="de-DE" smtClean="0"/>
              <a:pPr/>
              <a:t>7</a:t>
            </a:fld>
            <a:endParaRPr lang="de-DE" dirty="0"/>
          </a:p>
        </p:txBody>
      </p:sp>
      <p:pic>
        <p:nvPicPr>
          <p:cNvPr id="7" name="Immagine 6">
            <a:extLst>
              <a:ext uri="{FF2B5EF4-FFF2-40B4-BE49-F238E27FC236}">
                <a16:creationId xmlns:a16="http://schemas.microsoft.com/office/drawing/2014/main" id="{B1AB0109-5F10-4279-8D56-01245C6C5EB6}"/>
              </a:ext>
            </a:extLst>
          </p:cNvPr>
          <p:cNvPicPr>
            <a:picLocks noChangeAspect="1"/>
          </p:cNvPicPr>
          <p:nvPr/>
        </p:nvPicPr>
        <p:blipFill>
          <a:blip r:embed="rId3"/>
          <a:stretch>
            <a:fillRect/>
          </a:stretch>
        </p:blipFill>
        <p:spPr>
          <a:xfrm>
            <a:off x="364732" y="996759"/>
            <a:ext cx="8414535" cy="5326215"/>
          </a:xfrm>
          <a:prstGeom prst="rect">
            <a:avLst/>
          </a:prstGeom>
        </p:spPr>
      </p:pic>
      <p:sp>
        <p:nvSpPr>
          <p:cNvPr id="8" name="Content Placeholder 2">
            <a:extLst>
              <a:ext uri="{FF2B5EF4-FFF2-40B4-BE49-F238E27FC236}">
                <a16:creationId xmlns:a16="http://schemas.microsoft.com/office/drawing/2014/main" id="{D696E074-34F7-4C09-AE55-15854E6719E8}"/>
              </a:ext>
            </a:extLst>
          </p:cNvPr>
          <p:cNvSpPr txBox="1">
            <a:spLocks/>
          </p:cNvSpPr>
          <p:nvPr/>
        </p:nvSpPr>
        <p:spPr bwMode="auto">
          <a:xfrm>
            <a:off x="111124" y="866397"/>
            <a:ext cx="8921750" cy="5494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S PGothic" charset="0"/>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cs typeface="MS PGothic" charset="0"/>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cs typeface="MS PGothic" charset="0"/>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cs typeface="MS PGothic" charset="0"/>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cs typeface="MS PGothic" charset="0"/>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just">
              <a:buNone/>
            </a:pPr>
            <a:endParaRPr lang="en-GB" sz="1000" i="1" dirty="0"/>
          </a:p>
        </p:txBody>
      </p:sp>
      <p:sp>
        <p:nvSpPr>
          <p:cNvPr id="9" name="Rectangle 2">
            <a:extLst>
              <a:ext uri="{FF2B5EF4-FFF2-40B4-BE49-F238E27FC236}">
                <a16:creationId xmlns:a16="http://schemas.microsoft.com/office/drawing/2014/main" id="{087C4E65-178C-4B28-8CF2-DE205D934E1F}"/>
              </a:ext>
            </a:extLst>
          </p:cNvPr>
          <p:cNvSpPr txBox="1">
            <a:spLocks noChangeArrowheads="1"/>
          </p:cNvSpPr>
          <p:nvPr/>
        </p:nvSpPr>
        <p:spPr bwMode="auto">
          <a:xfrm>
            <a:off x="2407143" y="2914"/>
            <a:ext cx="6881812"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anose="020B0604030504040204" pitchFamily="34" charset="0"/>
                <a:ea typeface="ＭＳ Ｐゴシック" panose="020B0600070205080204" pitchFamily="34" charset="-128"/>
              </a:defRPr>
            </a:lvl1pPr>
            <a:lvl2pPr marL="742950" indent="-285750">
              <a:defRPr>
                <a:solidFill>
                  <a:schemeClr val="tx1"/>
                </a:solidFill>
                <a:latin typeface="Verdana" panose="020B0604030504040204" pitchFamily="34" charset="0"/>
                <a:ea typeface="ＭＳ Ｐゴシック" panose="020B0600070205080204" pitchFamily="34" charset="-128"/>
              </a:defRPr>
            </a:lvl2pPr>
            <a:lvl3pPr marL="1143000" indent="-228600">
              <a:defRPr>
                <a:solidFill>
                  <a:schemeClr val="tx1"/>
                </a:solidFill>
                <a:latin typeface="Verdana" panose="020B0604030504040204" pitchFamily="34" charset="0"/>
                <a:ea typeface="ＭＳ Ｐゴシック" panose="020B0600070205080204" pitchFamily="34" charset="-128"/>
              </a:defRPr>
            </a:lvl3pPr>
            <a:lvl4pPr marL="1600200" indent="-228600">
              <a:defRPr>
                <a:solidFill>
                  <a:schemeClr val="tx1"/>
                </a:solidFill>
                <a:latin typeface="Verdana" panose="020B0604030504040204" pitchFamily="34" charset="0"/>
                <a:ea typeface="ＭＳ Ｐゴシック" panose="020B0600070205080204" pitchFamily="34" charset="-128"/>
              </a:defRPr>
            </a:lvl4pPr>
            <a:lvl5pPr marL="2057400" indent="-228600">
              <a:defRPr>
                <a:solidFill>
                  <a:schemeClr val="tx1"/>
                </a:solidFill>
                <a:latin typeface="Verdana" panose="020B060403050404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Verdana" panose="020B0604030504040204" pitchFamily="34" charset="0"/>
                <a:ea typeface="ＭＳ Ｐゴシック" panose="020B0600070205080204" pitchFamily="34" charset="-128"/>
              </a:defRPr>
            </a:lvl9pPr>
          </a:lstStyle>
          <a:p>
            <a:pPr>
              <a:lnSpc>
                <a:spcPct val="90000"/>
              </a:lnSpc>
            </a:pPr>
            <a:r>
              <a:rPr lang="en-US" altLang="en-US" sz="2200" b="1" dirty="0">
                <a:solidFill>
                  <a:srgbClr val="FFFFFF"/>
                </a:solidFill>
              </a:rPr>
              <a:t>Ranking of EU gas hubs</a:t>
            </a:r>
          </a:p>
        </p:txBody>
      </p:sp>
      <mc:AlternateContent xmlns:mc="http://schemas.openxmlformats.org/markup-compatibility/2006" xmlns:p14="http://schemas.microsoft.com/office/powerpoint/2010/main">
        <mc:Choice Requires="p14">
          <p:contentPart p14:bwMode="auto" r:id="rId4">
            <p14:nvContentPartPr>
              <p14:cNvPr id="3" name="Input penna 2">
                <a:extLst>
                  <a:ext uri="{FF2B5EF4-FFF2-40B4-BE49-F238E27FC236}">
                    <a16:creationId xmlns:a16="http://schemas.microsoft.com/office/drawing/2014/main" id="{1464AC7B-6B4D-0E4E-8992-FDD3BD65AFB5}"/>
                  </a:ext>
                </a:extLst>
              </p14:cNvPr>
              <p14:cNvContentPartPr/>
              <p14:nvPr/>
            </p14:nvContentPartPr>
            <p14:xfrm>
              <a:off x="5937895" y="955476"/>
              <a:ext cx="2399760" cy="338040"/>
            </p14:xfrm>
          </p:contentPart>
        </mc:Choice>
        <mc:Fallback xmlns="">
          <p:pic>
            <p:nvPicPr>
              <p:cNvPr id="3" name="Input penna 2">
                <a:extLst>
                  <a:ext uri="{FF2B5EF4-FFF2-40B4-BE49-F238E27FC236}">
                    <a16:creationId xmlns:a16="http://schemas.microsoft.com/office/drawing/2014/main" id="{1464AC7B-6B4D-0E4E-8992-FDD3BD65AFB5}"/>
                  </a:ext>
                </a:extLst>
              </p:cNvPr>
              <p:cNvPicPr/>
              <p:nvPr/>
            </p:nvPicPr>
            <p:blipFill>
              <a:blip r:embed="rId5"/>
              <a:stretch>
                <a:fillRect/>
              </a:stretch>
            </p:blipFill>
            <p:spPr>
              <a:xfrm>
                <a:off x="5929255" y="946836"/>
                <a:ext cx="2417400" cy="355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put penna 3">
                <a:extLst>
                  <a:ext uri="{FF2B5EF4-FFF2-40B4-BE49-F238E27FC236}">
                    <a16:creationId xmlns:a16="http://schemas.microsoft.com/office/drawing/2014/main" id="{E7A0E292-04FC-9D44-8A6A-5FAA993668DB}"/>
                  </a:ext>
                </a:extLst>
              </p14:cNvPr>
              <p14:cNvContentPartPr/>
              <p14:nvPr/>
            </p14:nvContentPartPr>
            <p14:xfrm>
              <a:off x="5813335" y="1124316"/>
              <a:ext cx="2809800" cy="977040"/>
            </p14:xfrm>
          </p:contentPart>
        </mc:Choice>
        <mc:Fallback xmlns="">
          <p:pic>
            <p:nvPicPr>
              <p:cNvPr id="4" name="Input penna 3">
                <a:extLst>
                  <a:ext uri="{FF2B5EF4-FFF2-40B4-BE49-F238E27FC236}">
                    <a16:creationId xmlns:a16="http://schemas.microsoft.com/office/drawing/2014/main" id="{E7A0E292-04FC-9D44-8A6A-5FAA993668DB}"/>
                  </a:ext>
                </a:extLst>
              </p:cNvPr>
              <p:cNvPicPr/>
              <p:nvPr/>
            </p:nvPicPr>
            <p:blipFill>
              <a:blip r:embed="rId7"/>
              <a:stretch>
                <a:fillRect/>
              </a:stretch>
            </p:blipFill>
            <p:spPr>
              <a:xfrm>
                <a:off x="5804695" y="1115676"/>
                <a:ext cx="2827440" cy="994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put penna 5">
                <a:extLst>
                  <a:ext uri="{FF2B5EF4-FFF2-40B4-BE49-F238E27FC236}">
                    <a16:creationId xmlns:a16="http://schemas.microsoft.com/office/drawing/2014/main" id="{F7938834-0395-1C48-BECE-CAD77E73218F}"/>
                  </a:ext>
                </a:extLst>
              </p14:cNvPr>
              <p14:cNvContentPartPr/>
              <p14:nvPr/>
            </p14:nvContentPartPr>
            <p14:xfrm>
              <a:off x="1247815" y="2623716"/>
              <a:ext cx="2082240" cy="1173960"/>
            </p14:xfrm>
          </p:contentPart>
        </mc:Choice>
        <mc:Fallback xmlns="">
          <p:pic>
            <p:nvPicPr>
              <p:cNvPr id="6" name="Input penna 5">
                <a:extLst>
                  <a:ext uri="{FF2B5EF4-FFF2-40B4-BE49-F238E27FC236}">
                    <a16:creationId xmlns:a16="http://schemas.microsoft.com/office/drawing/2014/main" id="{F7938834-0395-1C48-BECE-CAD77E73218F}"/>
                  </a:ext>
                </a:extLst>
              </p:cNvPr>
              <p:cNvPicPr/>
              <p:nvPr/>
            </p:nvPicPr>
            <p:blipFill>
              <a:blip r:embed="rId9"/>
              <a:stretch>
                <a:fillRect/>
              </a:stretch>
            </p:blipFill>
            <p:spPr>
              <a:xfrm>
                <a:off x="1238815" y="2614716"/>
                <a:ext cx="2099880" cy="1191600"/>
              </a:xfrm>
              <a:prstGeom prst="rect">
                <a:avLst/>
              </a:prstGeom>
            </p:spPr>
          </p:pic>
        </mc:Fallback>
      </mc:AlternateContent>
    </p:spTree>
    <p:extLst>
      <p:ext uri="{BB962C8B-B14F-4D97-AF65-F5344CB8AC3E}">
        <p14:creationId xmlns:p14="http://schemas.microsoft.com/office/powerpoint/2010/main" val="24096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249200" y="60390"/>
            <a:ext cx="6984488" cy="576064"/>
          </a:xfrm>
        </p:spPr>
        <p:txBody>
          <a:bodyPr/>
          <a:lstStyle/>
          <a:p>
            <a:r>
              <a:rPr lang="en-US" sz="3200" dirty="0">
                <a:latin typeface="Arial" panose="020B0604020202020204" pitchFamily="34" charset="0"/>
                <a:cs typeface="Arial" panose="020B0604020202020204" pitchFamily="34" charset="0"/>
              </a:rPr>
              <a:t>Key drivers of market integration</a:t>
            </a:r>
            <a:endParaRPr lang="it-IT" sz="32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pPr>
              <a:defRPr/>
            </a:pPr>
            <a:fld id="{957B2BEC-B79B-4DD6-BF9F-0F0AFBB729BE}" type="slidenum">
              <a:rPr lang="en-US" smtClean="0"/>
              <a:pPr>
                <a:defRPr/>
              </a:pPr>
              <a:t>8</a:t>
            </a:fld>
            <a:endParaRPr lang="en-US" dirty="0"/>
          </a:p>
        </p:txBody>
      </p:sp>
      <p:sp>
        <p:nvSpPr>
          <p:cNvPr id="5" name="Espace réservé du contenu 2"/>
          <p:cNvSpPr txBox="1">
            <a:spLocks/>
          </p:cNvSpPr>
          <p:nvPr/>
        </p:nvSpPr>
        <p:spPr>
          <a:xfrm>
            <a:off x="-13335" y="1146885"/>
            <a:ext cx="9157335" cy="5506597"/>
          </a:xfrm>
          <a:prstGeom prst="rect">
            <a:avLst/>
          </a:prstGeom>
        </p:spPr>
        <p:txBody>
          <a:bodyPr vert="horz" lIns="130025" tIns="65013" rIns="130025" bIns="65013" rtlCol="0">
            <a:noAutofit/>
          </a:bodyPr>
          <a:lstStyle>
            <a:lvl1pPr marL="359945" indent="-287956" algn="l" defTabSz="1300259" rtl="0" eaLnBrk="1" latinLnBrk="0" hangingPunct="1">
              <a:spcBef>
                <a:spcPts val="0"/>
              </a:spcBef>
              <a:buClr>
                <a:schemeClr val="tx2"/>
              </a:buClr>
              <a:buSzPct val="120000"/>
              <a:buFont typeface="Arial" pitchFamily="34" charset="0"/>
              <a:buChar char="•"/>
              <a:defRPr sz="2800" kern="1200">
                <a:solidFill>
                  <a:srgbClr val="74A0CA"/>
                </a:solidFill>
                <a:latin typeface="+mn-lt"/>
                <a:ea typeface="+mn-ea"/>
                <a:cs typeface="+mn-cs"/>
              </a:defRPr>
            </a:lvl1pPr>
            <a:lvl2pPr marL="1056461" indent="-406332" algn="l" defTabSz="1300259" rtl="0" eaLnBrk="1" latinLnBrk="0" hangingPunct="1">
              <a:spcBef>
                <a:spcPct val="20000"/>
              </a:spcBef>
              <a:buClr>
                <a:schemeClr val="accent1"/>
              </a:buClr>
              <a:buFont typeface="Arial" pitchFamily="34" charset="0"/>
              <a:buChar char="►"/>
              <a:defRPr sz="2100" kern="1200" baseline="0">
                <a:solidFill>
                  <a:schemeClr val="accent6"/>
                </a:solidFill>
                <a:latin typeface="Arial" pitchFamily="34" charset="0"/>
                <a:ea typeface="+mn-ea"/>
                <a:cs typeface="+mn-cs"/>
              </a:defRPr>
            </a:lvl2pPr>
            <a:lvl3pPr marL="1625324" indent="-215970"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3pPr>
            <a:lvl4pPr marL="2275455"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4pPr>
            <a:lvl5pPr marL="2925586"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5pPr>
            <a:lvl6pPr marL="357571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584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597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10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457200" indent="-457200" algn="just">
              <a:spcBef>
                <a:spcPts val="1200"/>
              </a:spcBef>
              <a:spcAft>
                <a:spcPts val="600"/>
              </a:spcAft>
              <a:buClr>
                <a:srgbClr val="005BA1"/>
              </a:buClr>
              <a:buSzPct val="100000"/>
            </a:pPr>
            <a:r>
              <a:rPr lang="en-US" sz="3200" dirty="0">
                <a:solidFill>
                  <a:schemeClr val="accent2">
                    <a:lumMod val="50000"/>
                  </a:schemeClr>
                </a:solidFill>
                <a:latin typeface="Calibri" panose="020F0502020204030204" pitchFamily="34" charset="0"/>
                <a:cs typeface="Calibri" panose="020F0502020204030204" pitchFamily="34" charset="0"/>
              </a:rPr>
              <a:t>Most EU regions are benefiting from </a:t>
            </a:r>
            <a:r>
              <a:rPr lang="en-US" sz="3200" b="1" dirty="0">
                <a:solidFill>
                  <a:schemeClr val="accent2">
                    <a:lumMod val="50000"/>
                  </a:schemeClr>
                </a:solidFill>
                <a:latin typeface="Calibri" panose="020F0502020204030204" pitchFamily="34" charset="0"/>
                <a:cs typeface="Calibri" panose="020F0502020204030204" pitchFamily="34" charset="0"/>
              </a:rPr>
              <a:t>more upstream supply-side competition</a:t>
            </a:r>
            <a:endParaRPr lang="en-US" sz="3200" dirty="0">
              <a:solidFill>
                <a:schemeClr val="accent2">
                  <a:lumMod val="50000"/>
                </a:schemeClr>
              </a:solidFill>
              <a:latin typeface="Calibri" panose="020F0502020204030204" pitchFamily="34" charset="0"/>
              <a:cs typeface="Calibri" panose="020F0502020204030204" pitchFamily="34" charset="0"/>
            </a:endParaRPr>
          </a:p>
          <a:p>
            <a:pPr marL="457200" indent="-457200" algn="just">
              <a:spcBef>
                <a:spcPts val="1200"/>
              </a:spcBef>
              <a:spcAft>
                <a:spcPts val="600"/>
              </a:spcAft>
              <a:buClr>
                <a:srgbClr val="005BA1"/>
              </a:buClr>
              <a:buSzPct val="100000"/>
            </a:pPr>
            <a:r>
              <a:rPr lang="en-US" sz="3200" dirty="0">
                <a:solidFill>
                  <a:schemeClr val="accent2">
                    <a:lumMod val="50000"/>
                  </a:schemeClr>
                </a:solidFill>
                <a:latin typeface="Calibri" panose="020F0502020204030204" pitchFamily="34" charset="0"/>
                <a:cs typeface="Calibri" panose="020F0502020204030204" pitchFamily="34" charset="0"/>
              </a:rPr>
              <a:t>The </a:t>
            </a:r>
            <a:r>
              <a:rPr lang="en-US" sz="3200" b="1" dirty="0">
                <a:solidFill>
                  <a:schemeClr val="accent2">
                    <a:lumMod val="50000"/>
                  </a:schemeClr>
                </a:solidFill>
                <a:latin typeface="Calibri" panose="020F0502020204030204" pitchFamily="34" charset="0"/>
                <a:cs typeface="Calibri" panose="020F0502020204030204" pitchFamily="34" charset="0"/>
              </a:rPr>
              <a:t>hub model </a:t>
            </a:r>
            <a:r>
              <a:rPr lang="en-US" sz="3200" dirty="0">
                <a:solidFill>
                  <a:schemeClr val="accent2">
                    <a:lumMod val="50000"/>
                  </a:schemeClr>
                </a:solidFill>
                <a:latin typeface="Calibri" panose="020F0502020204030204" pitchFamily="34" charset="0"/>
                <a:cs typeface="Calibri" panose="020F0502020204030204" pitchFamily="34" charset="0"/>
              </a:rPr>
              <a:t>promotes a more competitive environment, with some hubs acting as price reference</a:t>
            </a:r>
          </a:p>
          <a:p>
            <a:pPr marL="457200" indent="-457200" algn="just">
              <a:spcBef>
                <a:spcPts val="1200"/>
              </a:spcBef>
              <a:spcAft>
                <a:spcPts val="600"/>
              </a:spcAft>
              <a:buClr>
                <a:srgbClr val="005BA1"/>
              </a:buClr>
              <a:buSzPct val="100000"/>
            </a:pPr>
            <a:r>
              <a:rPr lang="en-US" sz="3200" b="1" dirty="0">
                <a:solidFill>
                  <a:schemeClr val="accent2">
                    <a:lumMod val="50000"/>
                  </a:schemeClr>
                </a:solidFill>
                <a:latin typeface="Calibri" panose="020F0502020204030204" pitchFamily="34" charset="0"/>
                <a:cs typeface="Calibri" panose="020F0502020204030204" pitchFamily="34" charset="0"/>
              </a:rPr>
              <a:t>Access to more infrastructure and better access rules </a:t>
            </a:r>
            <a:r>
              <a:rPr lang="en-US" sz="3200" dirty="0">
                <a:solidFill>
                  <a:schemeClr val="accent2">
                    <a:lumMod val="50000"/>
                  </a:schemeClr>
                </a:solidFill>
                <a:latin typeface="Calibri" panose="020F0502020204030204" pitchFamily="34" charset="0"/>
                <a:cs typeface="Calibri" panose="020F0502020204030204" pitchFamily="34" charset="0"/>
              </a:rPr>
              <a:t>(e.g. NCs) foster diversity of supply and cross border trade </a:t>
            </a:r>
          </a:p>
        </p:txBody>
      </p:sp>
    </p:spTree>
    <p:extLst>
      <p:ext uri="{BB962C8B-B14F-4D97-AF65-F5344CB8AC3E}">
        <p14:creationId xmlns:p14="http://schemas.microsoft.com/office/powerpoint/2010/main" val="179028020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411760" y="60390"/>
            <a:ext cx="6984488" cy="576064"/>
          </a:xfrm>
        </p:spPr>
        <p:txBody>
          <a:bodyPr/>
          <a:lstStyle/>
          <a:p>
            <a:r>
              <a:rPr lang="en-US" sz="3200" dirty="0">
                <a:latin typeface="Arial" panose="020B0604020202020204" pitchFamily="34" charset="0"/>
                <a:cs typeface="Arial" panose="020B0604020202020204" pitchFamily="34" charset="0"/>
              </a:rPr>
              <a:t>Where do we stand?</a:t>
            </a:r>
            <a:endParaRPr lang="it-IT" sz="32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pPr>
              <a:defRPr/>
            </a:pPr>
            <a:fld id="{957B2BEC-B79B-4DD6-BF9F-0F0AFBB729BE}" type="slidenum">
              <a:rPr lang="en-US" smtClean="0"/>
              <a:pPr>
                <a:defRPr/>
              </a:pPr>
              <a:t>9</a:t>
            </a:fld>
            <a:endParaRPr lang="en-US" dirty="0"/>
          </a:p>
        </p:txBody>
      </p:sp>
      <p:sp>
        <p:nvSpPr>
          <p:cNvPr id="5" name="Espace réservé du contenu 2"/>
          <p:cNvSpPr txBox="1">
            <a:spLocks/>
          </p:cNvSpPr>
          <p:nvPr/>
        </p:nvSpPr>
        <p:spPr>
          <a:xfrm>
            <a:off x="149225" y="1146885"/>
            <a:ext cx="9247025" cy="5506597"/>
          </a:xfrm>
          <a:prstGeom prst="rect">
            <a:avLst/>
          </a:prstGeom>
        </p:spPr>
        <p:txBody>
          <a:bodyPr vert="horz" lIns="130025" tIns="65013" rIns="130025" bIns="65013" rtlCol="0">
            <a:noAutofit/>
          </a:bodyPr>
          <a:lstStyle>
            <a:lvl1pPr marL="359945" indent="-287956" algn="l" defTabSz="1300259" rtl="0" eaLnBrk="1" latinLnBrk="0" hangingPunct="1">
              <a:spcBef>
                <a:spcPts val="0"/>
              </a:spcBef>
              <a:buClr>
                <a:schemeClr val="tx2"/>
              </a:buClr>
              <a:buSzPct val="120000"/>
              <a:buFont typeface="Arial" pitchFamily="34" charset="0"/>
              <a:buChar char="•"/>
              <a:defRPr sz="2800" kern="1200">
                <a:solidFill>
                  <a:srgbClr val="74A0CA"/>
                </a:solidFill>
                <a:latin typeface="+mn-lt"/>
                <a:ea typeface="+mn-ea"/>
                <a:cs typeface="+mn-cs"/>
              </a:defRPr>
            </a:lvl1pPr>
            <a:lvl2pPr marL="1056461" indent="-406332" algn="l" defTabSz="1300259" rtl="0" eaLnBrk="1" latinLnBrk="0" hangingPunct="1">
              <a:spcBef>
                <a:spcPct val="20000"/>
              </a:spcBef>
              <a:buClr>
                <a:schemeClr val="accent1"/>
              </a:buClr>
              <a:buFont typeface="Arial" pitchFamily="34" charset="0"/>
              <a:buChar char="►"/>
              <a:defRPr sz="2100" kern="1200" baseline="0">
                <a:solidFill>
                  <a:schemeClr val="accent6"/>
                </a:solidFill>
                <a:latin typeface="Arial" pitchFamily="34" charset="0"/>
                <a:ea typeface="+mn-ea"/>
                <a:cs typeface="+mn-cs"/>
              </a:defRPr>
            </a:lvl2pPr>
            <a:lvl3pPr marL="1625324" indent="-215970"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3pPr>
            <a:lvl4pPr marL="2275455"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4pPr>
            <a:lvl5pPr marL="2925586" indent="-325064" algn="l" defTabSz="1300259" rtl="0" eaLnBrk="1" latinLnBrk="0" hangingPunct="1">
              <a:spcBef>
                <a:spcPct val="20000"/>
              </a:spcBef>
              <a:buFont typeface="Arial" pitchFamily="34" charset="0"/>
              <a:buChar char="»"/>
              <a:defRPr sz="1800" kern="1200" baseline="0">
                <a:solidFill>
                  <a:schemeClr val="accent6"/>
                </a:solidFill>
                <a:latin typeface="Arial" pitchFamily="34" charset="0"/>
                <a:ea typeface="+mn-ea"/>
                <a:cs typeface="+mn-cs"/>
              </a:defRPr>
            </a:lvl5pPr>
            <a:lvl6pPr marL="357571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584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5977"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105" indent="-325064" algn="l" defTabSz="130025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a:spcBef>
                <a:spcPts val="1200"/>
              </a:spcBef>
              <a:spcAft>
                <a:spcPts val="600"/>
              </a:spcAft>
              <a:buClr>
                <a:srgbClr val="005BA1"/>
              </a:buClr>
              <a:buSzPct val="100000"/>
              <a:buNone/>
            </a:pPr>
            <a:r>
              <a:rPr lang="en-US" sz="3200" b="1" dirty="0">
                <a:solidFill>
                  <a:schemeClr val="accent2">
                    <a:lumMod val="50000"/>
                  </a:schemeClr>
                </a:solidFill>
                <a:latin typeface="Calibri" panose="020F0502020204030204" pitchFamily="34" charset="0"/>
                <a:cs typeface="Calibri" panose="020F0502020204030204" pitchFamily="34" charset="0"/>
              </a:rPr>
              <a:t>The Gas Target Model has been overall successful in</a:t>
            </a:r>
            <a:r>
              <a:rPr lang="en-US" sz="3200" dirty="0">
                <a:solidFill>
                  <a:schemeClr val="accent2">
                    <a:lumMod val="50000"/>
                  </a:schemeClr>
                </a:solidFill>
                <a:latin typeface="Calibri" panose="020F0502020204030204" pitchFamily="34" charset="0"/>
                <a:cs typeface="Calibri" panose="020F0502020204030204" pitchFamily="34" charset="0"/>
              </a:rPr>
              <a:t>:</a:t>
            </a:r>
          </a:p>
          <a:p>
            <a:pPr marL="720000" lvl="1" indent="-360000">
              <a:spcBef>
                <a:spcPts val="1200"/>
              </a:spcBef>
              <a:spcAft>
                <a:spcPts val="600"/>
              </a:spcAft>
              <a:buClr>
                <a:srgbClr val="307098"/>
              </a:buClr>
              <a:buSzPct val="100000"/>
              <a:buFont typeface="Wingdings" panose="05000000000000000000" pitchFamily="2" charset="2"/>
              <a:buChar char="§"/>
            </a:pPr>
            <a:r>
              <a:rPr lang="en-US" sz="2800" b="1" dirty="0">
                <a:solidFill>
                  <a:schemeClr val="accent2">
                    <a:lumMod val="50000"/>
                  </a:schemeClr>
                </a:solidFill>
                <a:latin typeface="Calibri" panose="020F0502020204030204" pitchFamily="34" charset="0"/>
                <a:cs typeface="Calibri" panose="020F0502020204030204" pitchFamily="34" charset="0"/>
              </a:rPr>
              <a:t>Increasing liquidity</a:t>
            </a:r>
            <a:r>
              <a:rPr lang="en-US" sz="2800" dirty="0">
                <a:solidFill>
                  <a:schemeClr val="accent2">
                    <a:lumMod val="50000"/>
                  </a:schemeClr>
                </a:solidFill>
                <a:latin typeface="Calibri" panose="020F0502020204030204" pitchFamily="34" charset="0"/>
                <a:cs typeface="Calibri" panose="020F0502020204030204" pitchFamily="34" charset="0"/>
              </a:rPr>
              <a:t> in the gas markets</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Making hub </a:t>
            </a:r>
            <a:r>
              <a:rPr lang="en-US" sz="2800" b="1" dirty="0">
                <a:solidFill>
                  <a:schemeClr val="accent2">
                    <a:lumMod val="50000"/>
                  </a:schemeClr>
                </a:solidFill>
                <a:latin typeface="Calibri" panose="020F0502020204030204" pitchFamily="34" charset="0"/>
                <a:cs typeface="Calibri" panose="020F0502020204030204" pitchFamily="34" charset="0"/>
              </a:rPr>
              <a:t>price signals stronger</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Reducing the hub price </a:t>
            </a:r>
            <a:r>
              <a:rPr lang="en-US" sz="2800" b="1" dirty="0">
                <a:solidFill>
                  <a:schemeClr val="accent2">
                    <a:lumMod val="50000"/>
                  </a:schemeClr>
                </a:solidFill>
                <a:latin typeface="Calibri" panose="020F0502020204030204" pitchFamily="34" charset="0"/>
                <a:cs typeface="Calibri" panose="020F0502020204030204" pitchFamily="34" charset="0"/>
              </a:rPr>
              <a:t>spreads</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Creating a functioning market-based </a:t>
            </a:r>
            <a:r>
              <a:rPr lang="en-US" sz="2800" b="1" dirty="0">
                <a:solidFill>
                  <a:schemeClr val="accent2">
                    <a:lumMod val="50000"/>
                  </a:schemeClr>
                </a:solidFill>
                <a:latin typeface="Calibri" panose="020F0502020204030204" pitchFamily="34" charset="0"/>
                <a:cs typeface="Calibri" panose="020F0502020204030204" pitchFamily="34" charset="0"/>
              </a:rPr>
              <a:t>balancing system</a:t>
            </a:r>
          </a:p>
          <a:p>
            <a:pPr marL="720000" lvl="1" indent="-360000">
              <a:spcBef>
                <a:spcPts val="1200"/>
              </a:spcBef>
              <a:spcAft>
                <a:spcPts val="600"/>
              </a:spcAft>
              <a:buClr>
                <a:srgbClr val="307098"/>
              </a:buClr>
              <a:buSzPct val="100000"/>
              <a:buFont typeface="Wingdings" panose="05000000000000000000" pitchFamily="2" charset="2"/>
              <a:buChar char="§"/>
            </a:pPr>
            <a:r>
              <a:rPr lang="en-US" sz="2800" dirty="0">
                <a:solidFill>
                  <a:schemeClr val="accent2">
                    <a:lumMod val="50000"/>
                  </a:schemeClr>
                </a:solidFill>
                <a:latin typeface="Calibri" panose="020F0502020204030204" pitchFamily="34" charset="0"/>
                <a:cs typeface="Calibri" panose="020F0502020204030204" pitchFamily="34" charset="0"/>
              </a:rPr>
              <a:t>Defining </a:t>
            </a:r>
            <a:r>
              <a:rPr lang="en-US" sz="2800" b="1" dirty="0">
                <a:solidFill>
                  <a:schemeClr val="accent2">
                    <a:lumMod val="50000"/>
                  </a:schemeClr>
                </a:solidFill>
                <a:latin typeface="Calibri" panose="020F0502020204030204" pitchFamily="34" charset="0"/>
                <a:cs typeface="Calibri" panose="020F0502020204030204" pitchFamily="34" charset="0"/>
              </a:rPr>
              <a:t>EU frameworks </a:t>
            </a:r>
            <a:r>
              <a:rPr lang="en-US" sz="2800" dirty="0">
                <a:solidFill>
                  <a:schemeClr val="accent2">
                    <a:lumMod val="50000"/>
                  </a:schemeClr>
                </a:solidFill>
                <a:latin typeface="Calibri" panose="020F0502020204030204" pitchFamily="34" charset="0"/>
                <a:cs typeface="Calibri" panose="020F0502020204030204" pitchFamily="34" charset="0"/>
              </a:rPr>
              <a:t>for investment and congestion management</a:t>
            </a:r>
          </a:p>
        </p:txBody>
      </p:sp>
      <p:sp>
        <p:nvSpPr>
          <p:cNvPr id="2" name="Rettangolo con angoli arrotondati 1">
            <a:extLst>
              <a:ext uri="{FF2B5EF4-FFF2-40B4-BE49-F238E27FC236}">
                <a16:creationId xmlns:a16="http://schemas.microsoft.com/office/drawing/2014/main" id="{F201E54C-808B-480D-9894-2B417A351B49}"/>
              </a:ext>
            </a:extLst>
          </p:cNvPr>
          <p:cNvSpPr/>
          <p:nvPr/>
        </p:nvSpPr>
        <p:spPr>
          <a:xfrm rot="19400856">
            <a:off x="872987" y="2971800"/>
            <a:ext cx="808736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buSzPct val="80000"/>
              <a:buNone/>
            </a:pPr>
            <a:r>
              <a:rPr lang="en-US" sz="2400" b="1" dirty="0">
                <a:solidFill>
                  <a:schemeClr val="accent2">
                    <a:lumMod val="50000"/>
                  </a:schemeClr>
                </a:solidFill>
                <a:latin typeface="Calibri" panose="020F0502020204030204" pitchFamily="34" charset="0"/>
              </a:rPr>
              <a:t>F</a:t>
            </a:r>
            <a:r>
              <a:rPr lang="en-GB" sz="2400" b="1" dirty="0">
                <a:solidFill>
                  <a:schemeClr val="accent2">
                    <a:lumMod val="50000"/>
                  </a:schemeClr>
                </a:solidFill>
                <a:latin typeface="Calibri" panose="020F0502020204030204" pitchFamily="34" charset="0"/>
              </a:rPr>
              <a:t>or </a:t>
            </a:r>
            <a:r>
              <a:rPr lang="en-US" sz="2400" b="1" dirty="0">
                <a:solidFill>
                  <a:schemeClr val="accent2">
                    <a:lumMod val="50000"/>
                  </a:schemeClr>
                </a:solidFill>
                <a:latin typeface="Calibri" panose="020F0502020204030204" pitchFamily="34" charset="0"/>
              </a:rPr>
              <a:t>some </a:t>
            </a:r>
            <a:r>
              <a:rPr lang="en-GB" sz="2400" b="1" dirty="0">
                <a:solidFill>
                  <a:schemeClr val="accent2">
                    <a:lumMod val="50000"/>
                  </a:schemeClr>
                </a:solidFill>
                <a:latin typeface="Calibri" panose="020F0502020204030204" pitchFamily="34" charset="0"/>
              </a:rPr>
              <a:t>markets</a:t>
            </a:r>
            <a:r>
              <a:rPr lang="en-US" sz="2400" b="1" dirty="0">
                <a:solidFill>
                  <a:schemeClr val="accent2">
                    <a:lumMod val="50000"/>
                  </a:schemeClr>
                </a:solidFill>
                <a:latin typeface="Calibri" panose="020F0502020204030204" pitchFamily="34" charset="0"/>
              </a:rPr>
              <a:t> </a:t>
            </a:r>
            <a:r>
              <a:rPr lang="en-GB" sz="2400" b="1" dirty="0">
                <a:solidFill>
                  <a:schemeClr val="accent2">
                    <a:lumMod val="50000"/>
                  </a:schemeClr>
                </a:solidFill>
                <a:latin typeface="Calibri" panose="020F0502020204030204" pitchFamily="34" charset="0"/>
              </a:rPr>
              <a:t>still weak competition or structural issues</a:t>
            </a:r>
          </a:p>
        </p:txBody>
      </p:sp>
    </p:spTree>
    <p:extLst>
      <p:ext uri="{BB962C8B-B14F-4D97-AF65-F5344CB8AC3E}">
        <p14:creationId xmlns:p14="http://schemas.microsoft.com/office/powerpoint/2010/main" val="114320942"/>
      </p:ext>
    </p:extLst>
  </p:cSld>
  <p:clrMapOvr>
    <a:masterClrMapping/>
  </p:clrMapOvr>
  <p:transition/>
</p:sld>
</file>

<file path=ppt/theme/theme1.xml><?xml version="1.0" encoding="utf-8"?>
<a:theme xmlns:a="http://schemas.openxmlformats.org/drawingml/2006/main" name="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fontScheme name="2_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ACER new presentation template</Template>
  <TotalTime>9869</TotalTime>
  <Words>671</Words>
  <Application>Microsoft Office PowerPoint</Application>
  <PresentationFormat>Presentazione su schermo (4:3)</PresentationFormat>
  <Paragraphs>91</Paragraphs>
  <Slides>16</Slides>
  <Notes>8</Notes>
  <HiddenSlides>0</HiddenSlides>
  <MMClips>0</MMClips>
  <ScaleCrop>false</ScaleCrop>
  <HeadingPairs>
    <vt:vector size="4" baseType="variant">
      <vt:variant>
        <vt:lpstr>Tema</vt:lpstr>
      </vt:variant>
      <vt:variant>
        <vt:i4>2</vt:i4>
      </vt:variant>
      <vt:variant>
        <vt:lpstr>Titoli diapositive</vt:lpstr>
      </vt:variant>
      <vt:variant>
        <vt:i4>16</vt:i4>
      </vt:variant>
    </vt:vector>
  </HeadingPairs>
  <TitlesOfParts>
    <vt:vector size="18" baseType="lpstr">
      <vt:lpstr>ACER new presentation template</vt:lpstr>
      <vt:lpstr>2_Office Theme</vt:lpstr>
      <vt:lpstr>Market integration and regional markets: an European perspective  </vt:lpstr>
      <vt:lpstr>Outline </vt:lpstr>
      <vt:lpstr>Towards a low carbon economy</vt:lpstr>
      <vt:lpstr>Where do we stand?</vt:lpstr>
      <vt:lpstr>Supply price convergence</vt:lpstr>
      <vt:lpstr>Where do we stand?</vt:lpstr>
      <vt:lpstr>Presentazione standard di PowerPoint</vt:lpstr>
      <vt:lpstr>Key drivers of market integration</vt:lpstr>
      <vt:lpstr>Where do we stand?</vt:lpstr>
      <vt:lpstr>Presentazione standard di PowerPoint</vt:lpstr>
      <vt:lpstr>Competition and structural issues</vt:lpstr>
      <vt:lpstr>Competition and structural issues</vt:lpstr>
      <vt:lpstr>Cross border trade </vt:lpstr>
      <vt:lpstr>Cross border trade </vt:lpstr>
      <vt:lpstr>Cross border trade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Claire CAMUS (ACER)</dc:creator>
  <cp:lastModifiedBy>Poletti Clara</cp:lastModifiedBy>
  <cp:revision>1118</cp:revision>
  <cp:lastPrinted>2014-01-14T13:41:39Z</cp:lastPrinted>
  <dcterms:created xsi:type="dcterms:W3CDTF">2011-11-28T15:46:36Z</dcterms:created>
  <dcterms:modified xsi:type="dcterms:W3CDTF">2019-05-17T09:01:17Z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0x010100EA15BA3AB23120488825171892123927</vt:lpwstr>
  </property>
</Properties>
</file>