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6" r:id="rId3"/>
    <p:sldId id="277" r:id="rId4"/>
    <p:sldId id="257" r:id="rId5"/>
    <p:sldId id="278" r:id="rId6"/>
    <p:sldId id="272" r:id="rId7"/>
    <p:sldId id="273" r:id="rId8"/>
    <p:sldId id="284" r:id="rId9"/>
    <p:sldId id="258" r:id="rId10"/>
    <p:sldId id="259" r:id="rId11"/>
    <p:sldId id="260" r:id="rId12"/>
    <p:sldId id="261" r:id="rId13"/>
    <p:sldId id="268" r:id="rId14"/>
    <p:sldId id="262" r:id="rId15"/>
    <p:sldId id="263" r:id="rId16"/>
    <p:sldId id="264" r:id="rId17"/>
    <p:sldId id="279" r:id="rId18"/>
    <p:sldId id="280" r:id="rId19"/>
    <p:sldId id="281" r:id="rId20"/>
    <p:sldId id="269" r:id="rId21"/>
    <p:sldId id="282" r:id="rId22"/>
    <p:sldId id="283" r:id="rId23"/>
    <p:sldId id="285" r:id="rId24"/>
    <p:sldId id="27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216" y="977901"/>
            <a:ext cx="10780776" cy="4178299"/>
          </a:xfrm>
        </p:spPr>
        <p:txBody>
          <a:bodyPr>
            <a:normAutofit/>
          </a:bodyPr>
          <a:lstStyle/>
          <a:p>
            <a:r>
              <a:rPr lang="bg-BG" sz="5500" b="1" i="1" dirty="0"/>
              <a:t>Развитие на технологиите за производство на енергия от ВЕИ и </a:t>
            </a:r>
            <a:r>
              <a:rPr lang="bg-BG" sz="5500" b="1" i="1" dirty="0" smtClean="0"/>
              <a:t>техния </a:t>
            </a:r>
            <a:r>
              <a:rPr lang="bg-BG" sz="5500" b="1" i="1" dirty="0"/>
              <a:t>потенциален дял в енергийния баланс на България</a:t>
            </a:r>
            <a:endParaRPr lang="bg-BG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1812" y="5304536"/>
            <a:ext cx="8689976" cy="969263"/>
          </a:xfrm>
        </p:spPr>
        <p:txBody>
          <a:bodyPr>
            <a:normAutofit/>
          </a:bodyPr>
          <a:lstStyle/>
          <a:p>
            <a:r>
              <a:rPr lang="bg-BG" sz="3500" b="1" dirty="0" smtClean="0">
                <a:solidFill>
                  <a:schemeClr val="tx1"/>
                </a:solidFill>
              </a:rPr>
              <a:t>Проф. Д-р инж. Христо василев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38200" y="0"/>
            <a:ext cx="1124407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tx1"/>
                </a:solidFill>
              </a:rPr>
              <a:t>17.05.2019 </a:t>
            </a:r>
            <a:r>
              <a:rPr lang="ru-RU" b="1" dirty="0">
                <a:solidFill>
                  <a:schemeClr val="tx1"/>
                </a:solidFill>
              </a:rPr>
              <a:t>8</a:t>
            </a:r>
            <a:r>
              <a:rPr lang="bg-BG" b="1" dirty="0">
                <a:solidFill>
                  <a:schemeClr val="tx1"/>
                </a:solidFill>
              </a:rPr>
              <a:t>ма Регионална Енергийна Конференция</a:t>
            </a:r>
          </a:p>
          <a:p>
            <a:pPr algn="r"/>
            <a:endParaRPr lang="en-US" b="1" dirty="0">
              <a:solidFill>
                <a:schemeClr val="tx1"/>
              </a:solidFill>
            </a:endParaRPr>
          </a:p>
          <a:p>
            <a:pPr algn="r"/>
            <a:endParaRPr lang="bg-BG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00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68" y="1115664"/>
            <a:ext cx="11432032" cy="5667247"/>
          </a:xfrm>
          <a:prstGeom prst="rect">
            <a:avLst/>
          </a:prstGeom>
          <a:noFill/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38200" y="0"/>
            <a:ext cx="1124407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tx1"/>
                </a:solidFill>
              </a:rPr>
              <a:t>17.05.2019 </a:t>
            </a:r>
            <a:r>
              <a:rPr lang="ru-RU" b="1" dirty="0">
                <a:solidFill>
                  <a:schemeClr val="tx1"/>
                </a:solidFill>
              </a:rPr>
              <a:t>8</a:t>
            </a:r>
            <a:r>
              <a:rPr lang="bg-BG" b="1" dirty="0">
                <a:solidFill>
                  <a:schemeClr val="tx1"/>
                </a:solidFill>
              </a:rPr>
              <a:t>ма Регионална Енергийна Конференция</a:t>
            </a:r>
          </a:p>
          <a:p>
            <a:pPr algn="r"/>
            <a:endParaRPr lang="en-US" b="1" dirty="0">
              <a:solidFill>
                <a:schemeClr val="tx1"/>
              </a:solidFill>
            </a:endParaRPr>
          </a:p>
          <a:p>
            <a:pPr algn="r"/>
            <a:endParaRPr lang="bg-BG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7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38200" y="0"/>
            <a:ext cx="1124407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tx1"/>
                </a:solidFill>
              </a:rPr>
              <a:t>17.05.2019 </a:t>
            </a:r>
            <a:r>
              <a:rPr lang="ru-RU" b="1" dirty="0">
                <a:solidFill>
                  <a:schemeClr val="tx1"/>
                </a:solidFill>
              </a:rPr>
              <a:t>8</a:t>
            </a:r>
            <a:r>
              <a:rPr lang="bg-BG" b="1" dirty="0">
                <a:solidFill>
                  <a:schemeClr val="tx1"/>
                </a:solidFill>
              </a:rPr>
              <a:t>ма Регионална Енергийна Конференция</a:t>
            </a:r>
          </a:p>
          <a:p>
            <a:pPr algn="r"/>
            <a:endParaRPr lang="en-US" b="1" dirty="0">
              <a:solidFill>
                <a:schemeClr val="tx1"/>
              </a:solidFill>
            </a:endParaRPr>
          </a:p>
          <a:p>
            <a:pPr algn="r"/>
            <a:endParaRPr lang="bg-BG" b="1" dirty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896112"/>
            <a:ext cx="11643214" cy="590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6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38200" y="0"/>
            <a:ext cx="1124407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tx1"/>
                </a:solidFill>
              </a:rPr>
              <a:t>17.05.2019 </a:t>
            </a:r>
            <a:r>
              <a:rPr lang="ru-RU" b="1" dirty="0">
                <a:solidFill>
                  <a:schemeClr val="tx1"/>
                </a:solidFill>
              </a:rPr>
              <a:t>8</a:t>
            </a:r>
            <a:r>
              <a:rPr lang="bg-BG" b="1" dirty="0">
                <a:solidFill>
                  <a:schemeClr val="tx1"/>
                </a:solidFill>
              </a:rPr>
              <a:t>ма Регионална Енергийна Конференция</a:t>
            </a:r>
          </a:p>
          <a:p>
            <a:pPr algn="r"/>
            <a:endParaRPr lang="en-US" b="1" dirty="0">
              <a:solidFill>
                <a:schemeClr val="tx1"/>
              </a:solidFill>
            </a:endParaRPr>
          </a:p>
          <a:p>
            <a:pPr algn="r"/>
            <a:endParaRPr lang="bg-BG" b="1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80660" y="577331"/>
            <a:ext cx="11379692" cy="62173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31272" y="1516574"/>
            <a:ext cx="1258678" cy="564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3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₵</a:t>
            </a:r>
            <a:r>
              <a:rPr lang="en-US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/kWh</a:t>
            </a:r>
            <a:endParaRPr lang="bg-BG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63615" y="1516574"/>
            <a:ext cx="1258678" cy="564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3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₵</a:t>
            </a:r>
            <a:r>
              <a:rPr lang="en-US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/kWh</a:t>
            </a:r>
            <a:endParaRPr lang="bg-BG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60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96" y="618517"/>
            <a:ext cx="10795607" cy="5996131"/>
          </a:xfr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38200" y="0"/>
            <a:ext cx="1124407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tx1"/>
                </a:solidFill>
              </a:rPr>
              <a:t>17.05.2019 </a:t>
            </a:r>
            <a:r>
              <a:rPr lang="ru-RU" b="1" dirty="0">
                <a:solidFill>
                  <a:schemeClr val="tx1"/>
                </a:solidFill>
              </a:rPr>
              <a:t>8</a:t>
            </a:r>
            <a:r>
              <a:rPr lang="bg-BG" b="1" dirty="0">
                <a:solidFill>
                  <a:schemeClr val="tx1"/>
                </a:solidFill>
              </a:rPr>
              <a:t>ма Регионална Енергийна Конференция</a:t>
            </a:r>
          </a:p>
          <a:p>
            <a:pPr algn="r"/>
            <a:endParaRPr lang="en-US" b="1" dirty="0">
              <a:solidFill>
                <a:schemeClr val="tx1"/>
              </a:solidFill>
            </a:endParaRPr>
          </a:p>
          <a:p>
            <a:pPr algn="r"/>
            <a:endParaRPr lang="bg-BG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9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2171" y="468826"/>
            <a:ext cx="11117943" cy="6389174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38200" y="0"/>
            <a:ext cx="1124407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tx1"/>
                </a:solidFill>
              </a:rPr>
              <a:t>17.05.2019 </a:t>
            </a:r>
            <a:r>
              <a:rPr lang="ru-RU" b="1" dirty="0">
                <a:solidFill>
                  <a:schemeClr val="tx1"/>
                </a:solidFill>
              </a:rPr>
              <a:t>8</a:t>
            </a:r>
            <a:r>
              <a:rPr lang="bg-BG" b="1" dirty="0">
                <a:solidFill>
                  <a:schemeClr val="tx1"/>
                </a:solidFill>
              </a:rPr>
              <a:t>ма Регионална Енергийна Конференция</a:t>
            </a:r>
          </a:p>
          <a:p>
            <a:pPr algn="r"/>
            <a:endParaRPr lang="en-US" b="1" dirty="0">
              <a:solidFill>
                <a:schemeClr val="tx1"/>
              </a:solidFill>
            </a:endParaRPr>
          </a:p>
          <a:p>
            <a:pPr algn="r"/>
            <a:endParaRPr lang="bg-BG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2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30200" y="377781"/>
            <a:ext cx="11252200" cy="6447013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3835400" y="1930400"/>
            <a:ext cx="367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 </a:t>
            </a:r>
            <a:r>
              <a:rPr lang="bg-BG" dirty="0" err="1" smtClean="0"/>
              <a:t>хил</a:t>
            </a:r>
            <a:r>
              <a:rPr lang="bg-BG" dirty="0" smtClean="0"/>
              <a:t> декара</a:t>
            </a:r>
            <a:endParaRPr lang="bg-BG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38200" y="0"/>
            <a:ext cx="1124407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tx1"/>
                </a:solidFill>
              </a:rPr>
              <a:t>17.05.2019 </a:t>
            </a:r>
            <a:r>
              <a:rPr lang="ru-RU" b="1" dirty="0">
                <a:solidFill>
                  <a:schemeClr val="tx1"/>
                </a:solidFill>
              </a:rPr>
              <a:t>8</a:t>
            </a:r>
            <a:r>
              <a:rPr lang="bg-BG" b="1" dirty="0">
                <a:solidFill>
                  <a:schemeClr val="tx1"/>
                </a:solidFill>
              </a:rPr>
              <a:t>ма Регионална Енергийна Конференция</a:t>
            </a:r>
          </a:p>
          <a:p>
            <a:pPr algn="r"/>
            <a:endParaRPr lang="en-US" b="1" dirty="0">
              <a:solidFill>
                <a:schemeClr val="tx1"/>
              </a:solidFill>
            </a:endParaRPr>
          </a:p>
          <a:p>
            <a:pPr algn="r"/>
            <a:endParaRPr lang="bg-BG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30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11130"/>
          <a:stretch/>
        </p:blipFill>
        <p:spPr>
          <a:xfrm>
            <a:off x="368300" y="1133855"/>
            <a:ext cx="11125200" cy="5605235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3775" y="429769"/>
            <a:ext cx="10364451" cy="822959"/>
          </a:xfrm>
        </p:spPr>
        <p:txBody>
          <a:bodyPr>
            <a:normAutofit fontScale="90000"/>
          </a:bodyPr>
          <a:lstStyle/>
          <a:p>
            <a:r>
              <a:rPr lang="bg-BG" sz="3000" dirty="0" smtClean="0"/>
              <a:t>И</a:t>
            </a:r>
            <a:r>
              <a:rPr lang="bg-BG" sz="3000" cap="none" dirty="0" smtClean="0"/>
              <a:t>зменение на крайното енергийно потребление в Република България при 4,75% годишен икономически ръст</a:t>
            </a:r>
            <a:endParaRPr lang="bg-BG" sz="3000" cap="none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38200" y="0"/>
            <a:ext cx="1124407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tx1"/>
                </a:solidFill>
              </a:rPr>
              <a:t>17.05.2019 </a:t>
            </a:r>
            <a:r>
              <a:rPr lang="ru-RU" b="1" dirty="0">
                <a:solidFill>
                  <a:schemeClr val="tx1"/>
                </a:solidFill>
              </a:rPr>
              <a:t>8</a:t>
            </a:r>
            <a:r>
              <a:rPr lang="bg-BG" b="1" dirty="0">
                <a:solidFill>
                  <a:schemeClr val="tx1"/>
                </a:solidFill>
              </a:rPr>
              <a:t>ма Регионална Енергийна Конференция</a:t>
            </a:r>
          </a:p>
          <a:p>
            <a:pPr algn="r"/>
            <a:endParaRPr lang="en-US" b="1" dirty="0">
              <a:solidFill>
                <a:schemeClr val="tx1"/>
              </a:solidFill>
            </a:endParaRPr>
          </a:p>
          <a:p>
            <a:pPr algn="r"/>
            <a:endParaRPr lang="bg-BG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68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668625" cy="1596177"/>
          </a:xfrm>
        </p:spPr>
        <p:txBody>
          <a:bodyPr>
            <a:normAutofit fontScale="90000"/>
          </a:bodyPr>
          <a:lstStyle/>
          <a:p>
            <a:r>
              <a:rPr lang="bg-BG" b="1" dirty="0" smtClean="0"/>
              <a:t>Намаляването на крайното енергийно потребление с 1,2% (на годишна база) ще се осъществи чрез следните енергоспестяващи мерки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913774" y="2121408"/>
            <a:ext cx="10363826" cy="4497106"/>
          </a:xfrm>
        </p:spPr>
        <p:txBody>
          <a:bodyPr>
            <a:normAutofit/>
          </a:bodyPr>
          <a:lstStyle/>
          <a:p>
            <a:r>
              <a:rPr lang="bg-BG" b="1" dirty="0" smtClean="0"/>
              <a:t>1. годишно енергийно саниране на 5% от обществените сгради</a:t>
            </a:r>
          </a:p>
          <a:p>
            <a:r>
              <a:rPr lang="bg-BG" b="1" dirty="0" smtClean="0"/>
              <a:t>2. годишно енергийно саниране, чрез публично- частно партньорство на около 3% от жилищата т.е. 60 хиляди жилища годишно</a:t>
            </a:r>
          </a:p>
          <a:p>
            <a:r>
              <a:rPr lang="bg-BG" b="1" dirty="0" smtClean="0"/>
              <a:t>3. При енергийното саниране се подменят съществуващи отоплителни инсталации с </a:t>
            </a:r>
            <a:r>
              <a:rPr lang="bg-BG" b="1" dirty="0" err="1" smtClean="0"/>
              <a:t>термопомпени</a:t>
            </a:r>
            <a:r>
              <a:rPr lang="bg-BG" b="1" dirty="0" smtClean="0"/>
              <a:t> със </a:t>
            </a:r>
            <a:r>
              <a:rPr lang="en-US" b="1" dirty="0" smtClean="0"/>
              <a:t>SCOP&gt;5</a:t>
            </a:r>
          </a:p>
          <a:p>
            <a:r>
              <a:rPr lang="en-US" b="1" dirty="0" smtClean="0"/>
              <a:t>4.</a:t>
            </a:r>
            <a:r>
              <a:rPr lang="en-GB" b="1" dirty="0" smtClean="0"/>
              <a:t> </a:t>
            </a:r>
            <a:r>
              <a:rPr lang="bg-BG" b="1" dirty="0" smtClean="0"/>
              <a:t>при енергийното саниране се монтират покривни и  фасадни  </a:t>
            </a:r>
            <a:r>
              <a:rPr lang="en-GB" b="1" dirty="0" smtClean="0"/>
              <a:t>PV </a:t>
            </a:r>
            <a:r>
              <a:rPr lang="bg-BG" b="1" dirty="0" smtClean="0"/>
              <a:t>централи комплектувани с батерии за съхранение на енергията ( стационарни и мобилни) </a:t>
            </a:r>
            <a:r>
              <a:rPr lang="bg-BG" b="1" dirty="0"/>
              <a:t>и</a:t>
            </a:r>
            <a:r>
              <a:rPr lang="bg-BG" b="1" dirty="0" smtClean="0"/>
              <a:t> топлинни </a:t>
            </a:r>
            <a:r>
              <a:rPr lang="bg-BG" b="1" dirty="0" err="1" smtClean="0"/>
              <a:t>акум</a:t>
            </a:r>
            <a:r>
              <a:rPr lang="bg-BG" b="1" dirty="0" err="1"/>
              <a:t>У</a:t>
            </a:r>
            <a:r>
              <a:rPr lang="bg-BG" b="1" dirty="0" err="1" smtClean="0"/>
              <a:t>латори</a:t>
            </a:r>
            <a:r>
              <a:rPr lang="bg-BG" b="1" dirty="0" smtClean="0"/>
              <a:t> (бойлери) + система за управление на пералните и миялни машини в домакинствата.  По този начин може да се осигури до 65 % директно използване от домакинствата на </a:t>
            </a:r>
            <a:r>
              <a:rPr lang="en-GB" b="1" dirty="0" smtClean="0"/>
              <a:t>PV</a:t>
            </a:r>
            <a:r>
              <a:rPr lang="en-US" b="1" dirty="0"/>
              <a:t/>
            </a:r>
            <a:br>
              <a:rPr lang="en-US" b="1" dirty="0"/>
            </a:br>
            <a:r>
              <a:rPr lang="bg-BG" b="1" dirty="0" smtClean="0"/>
              <a:t>енергията. Тази енергия се отчита като енергийна ефективност.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38200" y="0"/>
            <a:ext cx="1124407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tx1"/>
                </a:solidFill>
              </a:rPr>
              <a:t>17.05.2019 </a:t>
            </a:r>
            <a:r>
              <a:rPr lang="ru-RU" b="1" dirty="0">
                <a:solidFill>
                  <a:schemeClr val="tx1"/>
                </a:solidFill>
              </a:rPr>
              <a:t>8</a:t>
            </a:r>
            <a:r>
              <a:rPr lang="bg-BG" b="1" dirty="0">
                <a:solidFill>
                  <a:schemeClr val="tx1"/>
                </a:solidFill>
              </a:rPr>
              <a:t>ма Регионална Енергийна Конференция</a:t>
            </a:r>
          </a:p>
          <a:p>
            <a:pPr algn="r"/>
            <a:endParaRPr lang="en-US" b="1" dirty="0">
              <a:solidFill>
                <a:schemeClr val="tx1"/>
              </a:solidFill>
            </a:endParaRPr>
          </a:p>
          <a:p>
            <a:pPr algn="r"/>
            <a:endParaRPr lang="bg-BG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1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913774" y="905256"/>
            <a:ext cx="10598522" cy="5861304"/>
          </a:xfrm>
        </p:spPr>
        <p:txBody>
          <a:bodyPr>
            <a:normAutofit/>
          </a:bodyPr>
          <a:lstStyle/>
          <a:p>
            <a:r>
              <a:rPr lang="bg-BG" b="1" dirty="0"/>
              <a:t>5. Директното изгаряне на дърва за получаване на топлинна енергия ще бъде постепенно заменено с електрически централи с когенерация за комбинирано производство на топлинна и електрическа енергия</a:t>
            </a:r>
          </a:p>
          <a:p>
            <a:r>
              <a:rPr lang="bg-BG" b="1" dirty="0" smtClean="0"/>
              <a:t>6. с ускорени темпове въвеждане на 100% електрически обществен транспорт (автобуси, таксита и други)</a:t>
            </a:r>
          </a:p>
          <a:p>
            <a:r>
              <a:rPr lang="bg-BG" b="1" dirty="0" smtClean="0"/>
              <a:t>7. Създаване на национална програма за подпомагане на домакинствата при закупуване на </a:t>
            </a:r>
            <a:r>
              <a:rPr lang="bg-BG" b="1" dirty="0" err="1" smtClean="0"/>
              <a:t>електромобили</a:t>
            </a:r>
            <a:r>
              <a:rPr lang="bg-BG" b="1" dirty="0" smtClean="0"/>
              <a:t>.</a:t>
            </a:r>
          </a:p>
          <a:p>
            <a:r>
              <a:rPr lang="bg-BG" b="1" dirty="0" smtClean="0"/>
              <a:t>8. 100% електрифициран жп транспорт</a:t>
            </a:r>
          </a:p>
          <a:p>
            <a:r>
              <a:rPr lang="bg-BG" b="1" dirty="0" smtClean="0"/>
              <a:t>9. </a:t>
            </a:r>
            <a:r>
              <a:rPr lang="bg-BG" b="1" dirty="0"/>
              <a:t> </a:t>
            </a:r>
            <a:r>
              <a:rPr lang="bg-BG" b="1" dirty="0" smtClean="0"/>
              <a:t>ускорено въвеждане на товарен електротранспорт</a:t>
            </a:r>
          </a:p>
          <a:p>
            <a:r>
              <a:rPr lang="bg-BG" b="1" dirty="0" smtClean="0"/>
              <a:t>10. въвеждане на водородни технологии за съхранение на енергията и водородни  автомобили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38200" y="0"/>
            <a:ext cx="1124407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tx1"/>
                </a:solidFill>
              </a:rPr>
              <a:t>17.05.2019 </a:t>
            </a:r>
            <a:r>
              <a:rPr lang="ru-RU" b="1" dirty="0">
                <a:solidFill>
                  <a:schemeClr val="tx1"/>
                </a:solidFill>
              </a:rPr>
              <a:t>8</a:t>
            </a:r>
            <a:r>
              <a:rPr lang="bg-BG" b="1" dirty="0">
                <a:solidFill>
                  <a:schemeClr val="tx1"/>
                </a:solidFill>
              </a:rPr>
              <a:t>ма Регионална Енергийна Конференция</a:t>
            </a:r>
          </a:p>
          <a:p>
            <a:pPr algn="r"/>
            <a:endParaRPr lang="en-US" b="1" dirty="0">
              <a:solidFill>
                <a:schemeClr val="tx1"/>
              </a:solidFill>
            </a:endParaRPr>
          </a:p>
          <a:p>
            <a:pPr algn="r"/>
            <a:endParaRPr lang="bg-BG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50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79" y="677181"/>
            <a:ext cx="10981150" cy="6180819"/>
          </a:xfr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38200" y="0"/>
            <a:ext cx="1124407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tx1"/>
                </a:solidFill>
              </a:rPr>
              <a:t>17.05.2019 </a:t>
            </a:r>
            <a:r>
              <a:rPr lang="ru-RU" b="1" dirty="0">
                <a:solidFill>
                  <a:schemeClr val="tx1"/>
                </a:solidFill>
              </a:rPr>
              <a:t>8</a:t>
            </a:r>
            <a:r>
              <a:rPr lang="bg-BG" b="1" dirty="0">
                <a:solidFill>
                  <a:schemeClr val="tx1"/>
                </a:solidFill>
              </a:rPr>
              <a:t>ма Регионална Енергийна Конференция</a:t>
            </a:r>
          </a:p>
          <a:p>
            <a:pPr algn="r"/>
            <a:endParaRPr lang="en-US" b="1" dirty="0">
              <a:solidFill>
                <a:schemeClr val="tx1"/>
              </a:solidFill>
            </a:endParaRPr>
          </a:p>
          <a:p>
            <a:pPr algn="r"/>
            <a:endParaRPr lang="bg-BG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0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8" y="1008925"/>
            <a:ext cx="11957222" cy="5849075"/>
          </a:xfr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838200" y="0"/>
            <a:ext cx="1124407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tx1"/>
                </a:solidFill>
              </a:rPr>
              <a:t>17.05.2019 </a:t>
            </a:r>
            <a:r>
              <a:rPr lang="ru-RU" b="1" dirty="0">
                <a:solidFill>
                  <a:schemeClr val="tx1"/>
                </a:solidFill>
              </a:rPr>
              <a:t>8</a:t>
            </a:r>
            <a:r>
              <a:rPr lang="bg-BG" b="1" dirty="0">
                <a:solidFill>
                  <a:schemeClr val="tx1"/>
                </a:solidFill>
              </a:rPr>
              <a:t>ма Регионална Енергийна Конференция</a:t>
            </a:r>
          </a:p>
          <a:p>
            <a:pPr algn="r"/>
            <a:endParaRPr lang="en-US" b="1" dirty="0">
              <a:solidFill>
                <a:schemeClr val="tx1"/>
              </a:solidFill>
            </a:endParaRPr>
          </a:p>
          <a:p>
            <a:pPr algn="r"/>
            <a:endParaRPr lang="bg-BG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16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10535" r="25402"/>
          <a:stretch/>
        </p:blipFill>
        <p:spPr>
          <a:xfrm>
            <a:off x="330200" y="951722"/>
            <a:ext cx="10680700" cy="5817379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38200" y="0"/>
            <a:ext cx="1124407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tx1"/>
                </a:solidFill>
              </a:rPr>
              <a:t>17.05.2019 </a:t>
            </a:r>
            <a:r>
              <a:rPr lang="ru-RU" b="1" dirty="0">
                <a:solidFill>
                  <a:schemeClr val="tx1"/>
                </a:solidFill>
              </a:rPr>
              <a:t>8</a:t>
            </a:r>
            <a:r>
              <a:rPr lang="bg-BG" b="1" dirty="0">
                <a:solidFill>
                  <a:schemeClr val="tx1"/>
                </a:solidFill>
              </a:rPr>
              <a:t>ма Регионална Енергийна Конференция</a:t>
            </a:r>
          </a:p>
          <a:p>
            <a:pPr algn="r"/>
            <a:endParaRPr lang="en-US" b="1" dirty="0">
              <a:solidFill>
                <a:schemeClr val="tx1"/>
              </a:solidFill>
            </a:endParaRPr>
          </a:p>
          <a:p>
            <a:pPr algn="r"/>
            <a:endParaRPr lang="bg-BG" b="1" dirty="0">
              <a:solidFill>
                <a:schemeClr val="tx1"/>
              </a:solidFill>
            </a:endParaRPr>
          </a:p>
        </p:txBody>
      </p:sp>
      <p:sp>
        <p:nvSpPr>
          <p:cNvPr id="6" name="Заглавие 1"/>
          <p:cNvSpPr>
            <a:spLocks noGrp="1"/>
          </p:cNvSpPr>
          <p:nvPr>
            <p:ph type="title"/>
          </p:nvPr>
        </p:nvSpPr>
        <p:spPr>
          <a:xfrm>
            <a:off x="646449" y="416401"/>
            <a:ext cx="10364451" cy="822959"/>
          </a:xfrm>
        </p:spPr>
        <p:txBody>
          <a:bodyPr>
            <a:normAutofit fontScale="90000"/>
          </a:bodyPr>
          <a:lstStyle/>
          <a:p>
            <a:r>
              <a:rPr lang="bg-BG" sz="3000" cap="none" dirty="0" smtClean="0"/>
              <a:t>Структура на енергийните разходи в крайното енергийно потребление</a:t>
            </a:r>
            <a:endParaRPr lang="bg-BG" sz="3000" cap="none" dirty="0"/>
          </a:p>
        </p:txBody>
      </p:sp>
    </p:spTree>
    <p:extLst>
      <p:ext uri="{BB962C8B-B14F-4D97-AF65-F5344CB8AC3E}">
        <p14:creationId xmlns:p14="http://schemas.microsoft.com/office/powerpoint/2010/main" val="177041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913774" y="546100"/>
            <a:ext cx="10363826" cy="6032500"/>
          </a:xfrm>
        </p:spPr>
        <p:txBody>
          <a:bodyPr>
            <a:normAutofit fontScale="92500"/>
          </a:bodyPr>
          <a:lstStyle/>
          <a:p>
            <a:r>
              <a:rPr lang="bg-BG" sz="2500" b="1" dirty="0"/>
              <a:t>Икономическите фактори, които създават допълнителното нарастване на БВП от 1.75% на годишна база</a:t>
            </a:r>
          </a:p>
          <a:p>
            <a:r>
              <a:rPr lang="bg-BG" sz="2500" b="1" dirty="0"/>
              <a:t>1. Чуждестранни инвестиции в изграждането на </a:t>
            </a:r>
            <a:r>
              <a:rPr lang="en-US" sz="2500" b="1" dirty="0"/>
              <a:t>PV</a:t>
            </a:r>
            <a:r>
              <a:rPr lang="bg-BG" sz="2500" b="1" dirty="0"/>
              <a:t>, вятърни и централи на биомаса </a:t>
            </a:r>
            <a:r>
              <a:rPr lang="bg-BG" sz="2500" b="1" dirty="0" smtClean="0"/>
              <a:t>, </a:t>
            </a:r>
            <a:r>
              <a:rPr lang="en-GB" sz="2500" b="1" dirty="0" smtClean="0"/>
              <a:t>smart grid,</a:t>
            </a:r>
            <a:r>
              <a:rPr lang="bg-BG" sz="2500" b="1" dirty="0" smtClean="0"/>
              <a:t> </a:t>
            </a:r>
            <a:r>
              <a:rPr lang="bg-BG" sz="2500" b="1" dirty="0"/>
              <a:t>батерии за съхранение на енергията и централи </a:t>
            </a:r>
            <a:r>
              <a:rPr lang="en-US" sz="2500" b="1" dirty="0"/>
              <a:t>Power to gas.</a:t>
            </a:r>
            <a:endParaRPr lang="bg-BG" sz="2500" b="1" dirty="0"/>
          </a:p>
          <a:p>
            <a:r>
              <a:rPr lang="en-US" sz="2500" b="1" dirty="0"/>
              <a:t>2. </a:t>
            </a:r>
            <a:r>
              <a:rPr lang="bg-BG" sz="2500" b="1" dirty="0"/>
              <a:t>Публично-частно партньорство в енергийното саниране на жилищни сгради.</a:t>
            </a:r>
          </a:p>
          <a:p>
            <a:r>
              <a:rPr lang="bg-BG" sz="2500" b="1" dirty="0"/>
              <a:t>3. Инвестиции от българските домакинства за изграждането на покривни </a:t>
            </a:r>
            <a:r>
              <a:rPr lang="en-US" sz="2500" b="1" dirty="0"/>
              <a:t>PV </a:t>
            </a:r>
            <a:r>
              <a:rPr lang="bg-BG" sz="2500" b="1" dirty="0"/>
              <a:t>централи, системи за отопление, охлаждане и топла вода с термопомпи, батерии за съхранение на енергията.</a:t>
            </a:r>
          </a:p>
          <a:p>
            <a:r>
              <a:rPr lang="bg-BG" sz="2500" b="1" dirty="0"/>
              <a:t>4. Инвестиции от българските домакинства за закупуване на </a:t>
            </a:r>
            <a:r>
              <a:rPr lang="bg-BG" sz="2500" b="1" dirty="0" err="1"/>
              <a:t>електромобили</a:t>
            </a:r>
            <a:r>
              <a:rPr lang="bg-BG" sz="2500" b="1" dirty="0"/>
              <a:t> и домашни зарядни станции.</a:t>
            </a:r>
          </a:p>
          <a:p>
            <a:endParaRPr lang="bg-BG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38200" y="0"/>
            <a:ext cx="1124407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tx1"/>
                </a:solidFill>
              </a:rPr>
              <a:t>17.05.2019 </a:t>
            </a:r>
            <a:r>
              <a:rPr lang="ru-RU" b="1" dirty="0">
                <a:solidFill>
                  <a:schemeClr val="tx1"/>
                </a:solidFill>
              </a:rPr>
              <a:t>8</a:t>
            </a:r>
            <a:r>
              <a:rPr lang="bg-BG" b="1" dirty="0">
                <a:solidFill>
                  <a:schemeClr val="tx1"/>
                </a:solidFill>
              </a:rPr>
              <a:t>ма Регионална Енергийна Конференция</a:t>
            </a:r>
          </a:p>
          <a:p>
            <a:pPr algn="r"/>
            <a:endParaRPr lang="en-US" b="1" dirty="0">
              <a:solidFill>
                <a:schemeClr val="tx1"/>
              </a:solidFill>
            </a:endParaRPr>
          </a:p>
          <a:p>
            <a:pPr algn="r"/>
            <a:endParaRPr lang="bg-BG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84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913774" y="649224"/>
            <a:ext cx="10363826" cy="5980176"/>
          </a:xfrm>
        </p:spPr>
        <p:txBody>
          <a:bodyPr>
            <a:normAutofit fontScale="77500" lnSpcReduction="20000"/>
          </a:bodyPr>
          <a:lstStyle/>
          <a:p>
            <a:r>
              <a:rPr lang="bg-BG" sz="2700" b="1" dirty="0"/>
              <a:t>5. Чувствително подобряване на общественото здраве следствие намаляване на емисиите от ФПЧ, сернисти и азотни окиси и живак</a:t>
            </a:r>
          </a:p>
          <a:p>
            <a:r>
              <a:rPr lang="bg-BG" sz="2700" b="1" dirty="0"/>
              <a:t>6. Ограничаване вноса на нефтопродукти и природен газ</a:t>
            </a:r>
          </a:p>
          <a:p>
            <a:r>
              <a:rPr lang="bg-BG" sz="2700" b="1" dirty="0"/>
              <a:t>7. Постепенно намаляване на борсовата цена на електрическата енергия.</a:t>
            </a:r>
          </a:p>
          <a:p>
            <a:r>
              <a:rPr lang="bg-BG" sz="2700" b="1" dirty="0"/>
              <a:t>8. Чрез горепосочената стратегия за енергиен преход, България дава своя принос в ограничаването на климатичните </a:t>
            </a:r>
            <a:r>
              <a:rPr lang="bg-BG" sz="2700" b="1" dirty="0" smtClean="0"/>
              <a:t>промени и Чувствително ограничаване на емисиите от </a:t>
            </a:r>
            <a:r>
              <a:rPr lang="bg-BG" sz="2700" b="1" dirty="0" err="1" smtClean="0"/>
              <a:t>фпч</a:t>
            </a:r>
            <a:endParaRPr lang="bg-BG" sz="2700" b="1" dirty="0"/>
          </a:p>
          <a:p>
            <a:r>
              <a:rPr lang="bg-BG" sz="2700" b="1" dirty="0"/>
              <a:t>9. Намалените разходи на домакинствата и бизнеса за ел. енергия, нефтопродукти, природен газ и топлинна енергия ще доведат до повишаване на вътрешното потребление</a:t>
            </a:r>
            <a:r>
              <a:rPr lang="bg-BG" sz="2700" b="1" dirty="0" smtClean="0"/>
              <a:t>.</a:t>
            </a:r>
          </a:p>
          <a:p>
            <a:r>
              <a:rPr lang="ru-RU" sz="2700" b="1" dirty="0" smtClean="0"/>
              <a:t>10. </a:t>
            </a:r>
            <a:r>
              <a:rPr lang="ru-RU" sz="2700" b="1" dirty="0"/>
              <a:t>Съгласно прогнозите на </a:t>
            </a:r>
            <a:r>
              <a:rPr lang="ru-RU" sz="2700" b="1" i="1" dirty="0"/>
              <a:t>IRENA</a:t>
            </a:r>
            <a:r>
              <a:rPr lang="ru-RU" sz="2700" b="1" dirty="0"/>
              <a:t> , броя на работните места в сектор енергетика към 2030 година ще се увеличи два пъти и ще достигне 82 мил. броя при очаквано нарастване на населението на земята до </a:t>
            </a:r>
            <a:r>
              <a:rPr lang="ru-RU" sz="2700" b="1" dirty="0" smtClean="0"/>
              <a:t>8,5 </a:t>
            </a:r>
            <a:r>
              <a:rPr lang="ru-RU" sz="2700" b="1" dirty="0"/>
              <a:t>млрд. </a:t>
            </a:r>
            <a:r>
              <a:rPr lang="ru-RU" sz="2700" b="1" smtClean="0"/>
              <a:t>жители. </a:t>
            </a:r>
            <a:r>
              <a:rPr lang="ru-RU" sz="2700" b="1" dirty="0"/>
              <a:t>При население в България от 7 милиона жители, на страната се "полагат " около 70 хиляди работни места. Именно чрез енергийния преход може да се постигне тази цел</a:t>
            </a:r>
            <a:r>
              <a:rPr lang="ru-RU" sz="2700" b="1" dirty="0" smtClean="0"/>
              <a:t>.</a:t>
            </a:r>
            <a:endParaRPr lang="bg-BG" sz="2700" b="1" dirty="0"/>
          </a:p>
          <a:p>
            <a:endParaRPr lang="bg-BG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38200" y="0"/>
            <a:ext cx="1124407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tx1"/>
                </a:solidFill>
              </a:rPr>
              <a:t>17.05.2019 </a:t>
            </a:r>
            <a:r>
              <a:rPr lang="ru-RU" b="1" dirty="0">
                <a:solidFill>
                  <a:schemeClr val="tx1"/>
                </a:solidFill>
              </a:rPr>
              <a:t>8</a:t>
            </a:r>
            <a:r>
              <a:rPr lang="bg-BG" b="1" dirty="0">
                <a:solidFill>
                  <a:schemeClr val="tx1"/>
                </a:solidFill>
              </a:rPr>
              <a:t>ма Регионална Енергийна Конференция</a:t>
            </a:r>
          </a:p>
          <a:p>
            <a:pPr algn="r"/>
            <a:endParaRPr lang="en-US" b="1" dirty="0">
              <a:solidFill>
                <a:schemeClr val="tx1"/>
              </a:solidFill>
            </a:endParaRPr>
          </a:p>
          <a:p>
            <a:pPr algn="r"/>
            <a:endParaRPr lang="bg-BG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3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dirty="0"/>
              <a:t>ЗАКЛЮЧЕНИЕ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500" b="1" dirty="0"/>
              <a:t>Енергийния преход в българската енергетика ще бъде в следващите години в основата на намаляване на енергоемкостта на българската икономика и осигуряването на висок и устойчив икономически растеж. За тази цел е </a:t>
            </a:r>
            <a:r>
              <a:rPr lang="ru-RU" sz="2500" b="1"/>
              <a:t>необходимо </a:t>
            </a:r>
            <a:r>
              <a:rPr lang="ru-RU" sz="2500" b="1" smtClean="0"/>
              <a:t>"минимум </a:t>
            </a:r>
            <a:r>
              <a:rPr lang="ru-RU" sz="2500" b="1" dirty="0"/>
              <a:t>държава" в енергетиката и пълна прозрачност на публичните  търгове при избор на изпълнители.</a:t>
            </a:r>
            <a:endParaRPr lang="bg-BG" sz="2500" b="1" dirty="0"/>
          </a:p>
        </p:txBody>
      </p:sp>
    </p:spTree>
    <p:extLst>
      <p:ext uri="{BB962C8B-B14F-4D97-AF65-F5344CB8AC3E}">
        <p14:creationId xmlns:p14="http://schemas.microsoft.com/office/powerpoint/2010/main" val="412649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913774" y="1828800"/>
            <a:ext cx="10363826" cy="39623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g-BG" sz="7000" b="1" dirty="0" smtClean="0"/>
              <a:t>Благодаря за вниманието!</a:t>
            </a:r>
            <a:endParaRPr lang="bg-BG" sz="7000" b="1" dirty="0"/>
          </a:p>
        </p:txBody>
      </p:sp>
    </p:spTree>
    <p:extLst>
      <p:ext uri="{BB962C8B-B14F-4D97-AF65-F5344CB8AC3E}">
        <p14:creationId xmlns:p14="http://schemas.microsoft.com/office/powerpoint/2010/main" val="307326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b="1" dirty="0" smtClean="0"/>
              <a:t>Постижения във вятърните централи към 2019 година</a:t>
            </a:r>
            <a:endParaRPr lang="bg-BG" sz="4000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bg-BG" sz="3000" b="1" dirty="0" smtClean="0"/>
              <a:t>Мощност на вятърната централа 12м</a:t>
            </a:r>
            <a:r>
              <a:rPr lang="en-US" sz="3000" b="1" dirty="0" smtClean="0"/>
              <a:t>w</a:t>
            </a:r>
          </a:p>
          <a:p>
            <a:r>
              <a:rPr lang="bg-BG" sz="3000" b="1" dirty="0" smtClean="0"/>
              <a:t>Годишно производство на електрическа енергия в офшорна зона 67</a:t>
            </a:r>
            <a:r>
              <a:rPr lang="en-US" sz="3000" b="1" dirty="0" err="1" smtClean="0"/>
              <a:t>gwh</a:t>
            </a:r>
            <a:endParaRPr lang="bg-BG" sz="3000" b="1" dirty="0" smtClean="0"/>
          </a:p>
          <a:p>
            <a:r>
              <a:rPr lang="bg-BG" sz="3000" b="1" dirty="0" smtClean="0"/>
              <a:t>Височина 250м</a:t>
            </a:r>
            <a:endParaRPr lang="bg-BG" sz="3000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38200" y="0"/>
            <a:ext cx="1124407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tx1"/>
                </a:solidFill>
              </a:rPr>
              <a:t>17.05.2019 </a:t>
            </a:r>
            <a:r>
              <a:rPr lang="ru-RU" b="1" dirty="0">
                <a:solidFill>
                  <a:schemeClr val="tx1"/>
                </a:solidFill>
              </a:rPr>
              <a:t>8</a:t>
            </a:r>
            <a:r>
              <a:rPr lang="bg-BG" b="1" dirty="0">
                <a:solidFill>
                  <a:schemeClr val="tx1"/>
                </a:solidFill>
              </a:rPr>
              <a:t>ма Регионална Енергийна Конференция</a:t>
            </a:r>
          </a:p>
          <a:p>
            <a:pPr algn="r"/>
            <a:endParaRPr lang="en-US" b="1" dirty="0">
              <a:solidFill>
                <a:schemeClr val="tx1"/>
              </a:solidFill>
            </a:endParaRPr>
          </a:p>
          <a:p>
            <a:pPr algn="r"/>
            <a:endParaRPr lang="bg-BG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1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684733"/>
            <a:ext cx="10198725" cy="6173268"/>
          </a:xfr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838200" y="0"/>
            <a:ext cx="1124407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tx1"/>
                </a:solidFill>
              </a:rPr>
              <a:t>17.05.2019 </a:t>
            </a:r>
            <a:r>
              <a:rPr lang="ru-RU" b="1" dirty="0">
                <a:solidFill>
                  <a:schemeClr val="tx1"/>
                </a:solidFill>
              </a:rPr>
              <a:t>8</a:t>
            </a:r>
            <a:r>
              <a:rPr lang="bg-BG" b="1" dirty="0">
                <a:solidFill>
                  <a:schemeClr val="tx1"/>
                </a:solidFill>
              </a:rPr>
              <a:t>ма Регионална Енергийна Конференция</a:t>
            </a:r>
          </a:p>
          <a:p>
            <a:pPr algn="r"/>
            <a:endParaRPr lang="en-US" b="1" dirty="0">
              <a:solidFill>
                <a:schemeClr val="tx1"/>
              </a:solidFill>
            </a:endParaRPr>
          </a:p>
          <a:p>
            <a:pPr algn="r"/>
            <a:endParaRPr lang="bg-BG" b="1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593592" y="6425184"/>
            <a:ext cx="8101584" cy="4328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 cap="none" dirty="0" smtClean="0">
                <a:solidFill>
                  <a:schemeClr val="tx1"/>
                </a:solidFill>
              </a:rPr>
              <a:t>IRENA- GLOBAL ENERGY TRANSFORMATION: A </a:t>
            </a:r>
            <a:r>
              <a:rPr lang="de-DE" b="1" cap="none" dirty="0" err="1" smtClean="0">
                <a:solidFill>
                  <a:schemeClr val="tx1"/>
                </a:solidFill>
              </a:rPr>
              <a:t>road</a:t>
            </a:r>
            <a:r>
              <a:rPr lang="de-DE" b="1" cap="none" dirty="0" smtClean="0">
                <a:solidFill>
                  <a:schemeClr val="tx1"/>
                </a:solidFill>
              </a:rPr>
              <a:t> </a:t>
            </a:r>
            <a:r>
              <a:rPr lang="de-DE" b="1" cap="none" dirty="0" err="1" smtClean="0">
                <a:solidFill>
                  <a:schemeClr val="tx1"/>
                </a:solidFill>
              </a:rPr>
              <a:t>map</a:t>
            </a:r>
            <a:r>
              <a:rPr lang="de-DE" b="1" cap="none" dirty="0" smtClean="0">
                <a:solidFill>
                  <a:schemeClr val="tx1"/>
                </a:solidFill>
              </a:rPr>
              <a:t> </a:t>
            </a:r>
            <a:r>
              <a:rPr lang="de-DE" b="1" cap="none" dirty="0" err="1" smtClean="0">
                <a:solidFill>
                  <a:schemeClr val="tx1"/>
                </a:solidFill>
              </a:rPr>
              <a:t>to</a:t>
            </a:r>
            <a:r>
              <a:rPr lang="de-DE" b="1" cap="none" dirty="0" smtClean="0">
                <a:solidFill>
                  <a:schemeClr val="tx1"/>
                </a:solidFill>
              </a:rPr>
              <a:t> 2050 (2019 </a:t>
            </a:r>
            <a:r>
              <a:rPr lang="de-DE" b="1" cap="none" dirty="0" err="1" smtClean="0">
                <a:solidFill>
                  <a:schemeClr val="tx1"/>
                </a:solidFill>
              </a:rPr>
              <a:t>edition</a:t>
            </a:r>
            <a:r>
              <a:rPr lang="de-DE" b="1" cap="none" dirty="0" smtClean="0">
                <a:solidFill>
                  <a:schemeClr val="tx1"/>
                </a:solidFill>
              </a:rPr>
              <a:t>)</a:t>
            </a:r>
            <a:endParaRPr lang="bg-BG" b="1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2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852515"/>
            <a:ext cx="11858172" cy="5939096"/>
          </a:xfr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38200" y="0"/>
            <a:ext cx="1124407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tx1"/>
                </a:solidFill>
              </a:rPr>
              <a:t>17.05.2019 </a:t>
            </a:r>
            <a:r>
              <a:rPr lang="ru-RU" b="1" dirty="0">
                <a:solidFill>
                  <a:schemeClr val="tx1"/>
                </a:solidFill>
              </a:rPr>
              <a:t>8</a:t>
            </a:r>
            <a:r>
              <a:rPr lang="bg-BG" b="1" dirty="0">
                <a:solidFill>
                  <a:schemeClr val="tx1"/>
                </a:solidFill>
              </a:rPr>
              <a:t>ма Регионална Енергийна Конференция</a:t>
            </a:r>
          </a:p>
          <a:p>
            <a:pPr algn="r"/>
            <a:endParaRPr lang="en-US" b="1" dirty="0">
              <a:solidFill>
                <a:schemeClr val="tx1"/>
              </a:solidFill>
            </a:endParaRPr>
          </a:p>
          <a:p>
            <a:pPr algn="r"/>
            <a:endParaRPr lang="bg-BG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7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 descr="F-7"/>
          <p:cNvPicPr>
            <a:picLocks noGrp="1"/>
          </p:cNvPicPr>
          <p:nvPr>
            <p:ph sz="quarter" idx="13"/>
          </p:nvPr>
        </p:nvPicPr>
        <p:blipFill>
          <a:blip r:embed="rId2">
            <a:lum bright="-42000" contras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9136"/>
            <a:ext cx="11544300" cy="63753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38200" y="0"/>
            <a:ext cx="1124407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tx1"/>
                </a:solidFill>
              </a:rPr>
              <a:t>17.05.2019 </a:t>
            </a:r>
            <a:r>
              <a:rPr lang="ru-RU" b="1" dirty="0">
                <a:solidFill>
                  <a:schemeClr val="tx1"/>
                </a:solidFill>
              </a:rPr>
              <a:t>8</a:t>
            </a:r>
            <a:r>
              <a:rPr lang="bg-BG" b="1" dirty="0">
                <a:solidFill>
                  <a:schemeClr val="tx1"/>
                </a:solidFill>
              </a:rPr>
              <a:t>ма Регионална Енергийна Конференция</a:t>
            </a:r>
          </a:p>
          <a:p>
            <a:pPr algn="r"/>
            <a:endParaRPr lang="en-US" b="1" dirty="0">
              <a:solidFill>
                <a:schemeClr val="tx1"/>
              </a:solidFill>
            </a:endParaRPr>
          </a:p>
          <a:p>
            <a:pPr algn="r"/>
            <a:endParaRPr lang="bg-BG" b="1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6425184"/>
            <a:ext cx="8101584" cy="4328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cap="none" dirty="0" smtClean="0">
                <a:solidFill>
                  <a:schemeClr val="tx1"/>
                </a:solidFill>
              </a:rPr>
              <a:t>ETO 2018 Norway DNVGL </a:t>
            </a:r>
            <a:endParaRPr lang="bg-BG" b="1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7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585659" y="64008"/>
            <a:ext cx="2825496" cy="5102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dirty="0" smtClean="0"/>
              <a:t>Нефт </a:t>
            </a:r>
            <a:br>
              <a:rPr lang="bg-BG" sz="2000" dirty="0" smtClean="0"/>
            </a:br>
            <a:r>
              <a:rPr lang="bg-BG" sz="2000" dirty="0" smtClean="0"/>
              <a:t/>
            </a:r>
            <a:br>
              <a:rPr lang="bg-BG" sz="2000" dirty="0" smtClean="0"/>
            </a:br>
            <a:r>
              <a:rPr lang="bg-BG" sz="2000" dirty="0" smtClean="0"/>
              <a:t>природен газ</a:t>
            </a:r>
            <a:br>
              <a:rPr lang="bg-BG" sz="2000" dirty="0" smtClean="0"/>
            </a:br>
            <a:r>
              <a:rPr lang="bg-BG" sz="2000" dirty="0" smtClean="0"/>
              <a:t/>
            </a:r>
            <a:br>
              <a:rPr lang="bg-BG" sz="2000" dirty="0" smtClean="0"/>
            </a:br>
            <a:r>
              <a:rPr lang="bg-BG" sz="2000" dirty="0" smtClean="0"/>
              <a:t>Въглища</a:t>
            </a:r>
            <a:br>
              <a:rPr lang="bg-BG" sz="2000" dirty="0" smtClean="0"/>
            </a:br>
            <a:r>
              <a:rPr lang="bg-BG" sz="2000" dirty="0" smtClean="0"/>
              <a:t/>
            </a:r>
            <a:br>
              <a:rPr lang="bg-BG" sz="2000" dirty="0" smtClean="0"/>
            </a:br>
            <a:r>
              <a:rPr lang="bg-BG" sz="2000" dirty="0" smtClean="0"/>
              <a:t>Атомна енергия</a:t>
            </a:r>
            <a:br>
              <a:rPr lang="bg-BG" sz="2000" dirty="0" smtClean="0"/>
            </a:br>
            <a:r>
              <a:rPr lang="bg-BG" sz="2000" dirty="0" smtClean="0"/>
              <a:t/>
            </a:r>
            <a:br>
              <a:rPr lang="bg-BG" sz="2000" dirty="0" smtClean="0"/>
            </a:br>
            <a:r>
              <a:rPr lang="bg-BG" sz="2000" dirty="0" err="1" smtClean="0"/>
              <a:t>биогорива</a:t>
            </a:r>
            <a:r>
              <a:rPr lang="bg-BG" sz="2000" dirty="0" smtClean="0"/>
              <a:t/>
            </a:r>
            <a:br>
              <a:rPr lang="bg-BG" sz="2000" dirty="0" smtClean="0"/>
            </a:br>
            <a:r>
              <a:rPr lang="bg-BG" sz="2000" dirty="0" smtClean="0"/>
              <a:t/>
            </a:r>
            <a:br>
              <a:rPr lang="bg-BG" sz="2000" dirty="0" smtClean="0"/>
            </a:br>
            <a:r>
              <a:rPr lang="bg-BG" sz="2000" dirty="0" smtClean="0"/>
              <a:t>биомаса</a:t>
            </a:r>
            <a:br>
              <a:rPr lang="bg-BG" sz="2000" dirty="0" smtClean="0"/>
            </a:br>
            <a:r>
              <a:rPr lang="bg-BG" sz="2000" dirty="0" smtClean="0"/>
              <a:t/>
            </a:r>
            <a:br>
              <a:rPr lang="bg-BG" sz="2000" dirty="0" smtClean="0"/>
            </a:br>
            <a:r>
              <a:rPr lang="bg-BG" sz="2000" dirty="0" smtClean="0"/>
              <a:t>слънчева енергия</a:t>
            </a:r>
            <a:br>
              <a:rPr lang="bg-BG" sz="2000" dirty="0" smtClean="0"/>
            </a:br>
            <a:r>
              <a:rPr lang="bg-BG" sz="2000" dirty="0" smtClean="0"/>
              <a:t/>
            </a:r>
            <a:br>
              <a:rPr lang="bg-BG" sz="2000" dirty="0" smtClean="0"/>
            </a:br>
            <a:r>
              <a:rPr lang="bg-BG" sz="2000" dirty="0" smtClean="0"/>
              <a:t>вятърна енергия</a:t>
            </a:r>
            <a:br>
              <a:rPr lang="bg-BG" sz="2000" dirty="0" smtClean="0"/>
            </a:br>
            <a:r>
              <a:rPr lang="bg-BG" sz="2000" dirty="0" smtClean="0"/>
              <a:t/>
            </a:r>
            <a:br>
              <a:rPr lang="bg-BG" sz="2000" dirty="0" smtClean="0"/>
            </a:br>
            <a:r>
              <a:rPr lang="bg-BG" sz="2000" dirty="0" smtClean="0"/>
              <a:t>други </a:t>
            </a:r>
            <a:r>
              <a:rPr lang="bg-BG" sz="2000" dirty="0" err="1" smtClean="0"/>
              <a:t>веи</a:t>
            </a:r>
            <a:endParaRPr lang="bg-BG" sz="20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8" r="22762"/>
          <a:stretch/>
        </p:blipFill>
        <p:spPr>
          <a:xfrm>
            <a:off x="429768" y="64008"/>
            <a:ext cx="8155891" cy="6793992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838200" y="0"/>
            <a:ext cx="1124407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tx1"/>
                </a:solidFill>
              </a:rPr>
              <a:t>17.05.2019 </a:t>
            </a:r>
            <a:r>
              <a:rPr lang="ru-RU" b="1" dirty="0">
                <a:solidFill>
                  <a:schemeClr val="tx1"/>
                </a:solidFill>
              </a:rPr>
              <a:t>8</a:t>
            </a:r>
            <a:r>
              <a:rPr lang="bg-BG" b="1" dirty="0">
                <a:solidFill>
                  <a:schemeClr val="tx1"/>
                </a:solidFill>
              </a:rPr>
              <a:t>ма Регионална Енергийна Конференция</a:t>
            </a:r>
          </a:p>
          <a:p>
            <a:pPr algn="r"/>
            <a:endParaRPr lang="en-US" b="1" dirty="0">
              <a:solidFill>
                <a:schemeClr val="tx1"/>
              </a:solidFill>
            </a:endParaRPr>
          </a:p>
          <a:p>
            <a:pPr algn="r"/>
            <a:endParaRPr lang="bg-BG" b="1" dirty="0">
              <a:solidFill>
                <a:schemeClr val="tx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593592" y="6425184"/>
            <a:ext cx="8101584" cy="4328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 cap="none" dirty="0">
                <a:solidFill>
                  <a:schemeClr val="tx1"/>
                </a:solidFill>
              </a:rPr>
              <a:t>Aktuelle Fakten zur Photovoltaik in Deutschland </a:t>
            </a:r>
            <a:r>
              <a:rPr lang="de-DE" b="1" cap="none" dirty="0" smtClean="0">
                <a:solidFill>
                  <a:schemeClr val="tx1"/>
                </a:solidFill>
              </a:rPr>
              <a:t> 2019</a:t>
            </a:r>
            <a:endParaRPr lang="bg-BG" b="1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18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90933" y="71819"/>
            <a:ext cx="5305067" cy="3424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16" y="3496056"/>
            <a:ext cx="5448300" cy="2981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9548" y="71819"/>
            <a:ext cx="2400300" cy="224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9592" y="482928"/>
            <a:ext cx="2756018" cy="1596177"/>
          </a:xfrm>
        </p:spPr>
        <p:txBody>
          <a:bodyPr/>
          <a:lstStyle/>
          <a:p>
            <a:r>
              <a:rPr lang="en-US" dirty="0" smtClean="0"/>
              <a:t> solar PV</a:t>
            </a:r>
            <a:endParaRPr lang="bg-BG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046208" y="397680"/>
            <a:ext cx="275601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vind</a:t>
            </a:r>
            <a:endParaRPr lang="bg-BG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60132" y="2319719"/>
            <a:ext cx="2756018" cy="135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10$/</a:t>
            </a:r>
            <a:r>
              <a:rPr lang="en-US" dirty="0" err="1" smtClean="0"/>
              <a:t>mw</a:t>
            </a:r>
            <a:r>
              <a:rPr lang="en-US" cap="none" dirty="0" err="1" smtClean="0"/>
              <a:t>h</a:t>
            </a:r>
            <a:endParaRPr lang="en-US" cap="none" dirty="0" smtClean="0"/>
          </a:p>
          <a:p>
            <a:r>
              <a:rPr lang="en-US" sz="6000" cap="none" dirty="0"/>
              <a:t>?</a:t>
            </a:r>
            <a:endParaRPr lang="bg-BG" sz="6000" cap="none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581689" y="2319718"/>
            <a:ext cx="2756018" cy="1351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10$/</a:t>
            </a:r>
            <a:r>
              <a:rPr lang="en-US" dirty="0" err="1" smtClean="0"/>
              <a:t>mw</a:t>
            </a:r>
            <a:r>
              <a:rPr lang="en-US" cap="none" dirty="0" err="1" smtClean="0"/>
              <a:t>h</a:t>
            </a:r>
            <a:endParaRPr lang="en-US" cap="none" dirty="0" smtClean="0"/>
          </a:p>
          <a:p>
            <a:r>
              <a:rPr lang="en-US" sz="6000" cap="none" dirty="0"/>
              <a:t>?</a:t>
            </a:r>
            <a:endParaRPr lang="bg-BG" sz="6000" cap="none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5100" y="4099751"/>
            <a:ext cx="2756018" cy="135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dirty="0" smtClean="0"/>
              <a:t>2025-2030</a:t>
            </a:r>
            <a:endParaRPr lang="bg-BG" sz="3200" cap="none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161839" y="4099750"/>
            <a:ext cx="2756018" cy="135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dirty="0" smtClean="0"/>
              <a:t>2030</a:t>
            </a:r>
            <a:endParaRPr lang="bg-BG" sz="3200" cap="none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856356" y="1432017"/>
            <a:ext cx="2756018" cy="135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dirty="0" smtClean="0"/>
              <a:t>2010</a:t>
            </a:r>
            <a:endParaRPr lang="bg-BG" sz="3200" cap="none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856356" y="5175504"/>
            <a:ext cx="2756018" cy="1166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dirty="0" smtClean="0"/>
              <a:t>2018</a:t>
            </a:r>
            <a:endParaRPr lang="bg-BG" sz="3200" cap="none" dirty="0"/>
          </a:p>
        </p:txBody>
      </p:sp>
    </p:spTree>
    <p:extLst>
      <p:ext uri="{BB962C8B-B14F-4D97-AF65-F5344CB8AC3E}">
        <p14:creationId xmlns:p14="http://schemas.microsoft.com/office/powerpoint/2010/main" val="544919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52450" y="533003"/>
            <a:ext cx="11087100" cy="6324997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838200" y="0"/>
            <a:ext cx="1124407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tx1"/>
                </a:solidFill>
              </a:rPr>
              <a:t>17.05.2019 </a:t>
            </a:r>
            <a:r>
              <a:rPr lang="ru-RU" b="1" dirty="0">
                <a:solidFill>
                  <a:schemeClr val="tx1"/>
                </a:solidFill>
              </a:rPr>
              <a:t>8</a:t>
            </a:r>
            <a:r>
              <a:rPr lang="bg-BG" b="1" dirty="0">
                <a:solidFill>
                  <a:schemeClr val="tx1"/>
                </a:solidFill>
              </a:rPr>
              <a:t>ма Регионална Енергийна Конференция</a:t>
            </a:r>
          </a:p>
          <a:p>
            <a:pPr algn="r"/>
            <a:endParaRPr lang="en-US" b="1" dirty="0">
              <a:solidFill>
                <a:schemeClr val="tx1"/>
              </a:solidFill>
            </a:endParaRPr>
          </a:p>
          <a:p>
            <a:pPr algn="r"/>
            <a:endParaRPr lang="bg-BG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03655" y="1516573"/>
            <a:ext cx="1258678" cy="564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3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₵</a:t>
            </a:r>
            <a:r>
              <a:rPr lang="en-US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/kWh</a:t>
            </a:r>
            <a:endParaRPr lang="bg-BG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63615" y="1516574"/>
            <a:ext cx="1258678" cy="564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3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₵</a:t>
            </a:r>
            <a:r>
              <a:rPr lang="en-US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/kWh</a:t>
            </a:r>
            <a:endParaRPr lang="bg-BG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96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340</TotalTime>
  <Words>785</Words>
  <Application>Microsoft Office PowerPoint</Application>
  <PresentationFormat>Widescreen</PresentationFormat>
  <Paragraphs>73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Tw Cen MT</vt:lpstr>
      <vt:lpstr>Droplet</vt:lpstr>
      <vt:lpstr>Развитие на технологиите за производство на енергия от ВЕИ и техния потенциален дял в енергийния баланс на България</vt:lpstr>
      <vt:lpstr>PowerPoint Presentation</vt:lpstr>
      <vt:lpstr>Постижения във вятърните централи към 2019 година</vt:lpstr>
      <vt:lpstr>PowerPoint Presentation</vt:lpstr>
      <vt:lpstr>PowerPoint Presentation</vt:lpstr>
      <vt:lpstr>PowerPoint Presentation</vt:lpstr>
      <vt:lpstr>PowerPoint Presentation</vt:lpstr>
      <vt:lpstr> solar PV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Изменение на крайното енергийно потребление в Република България при 4,75% годишен икономически ръст</vt:lpstr>
      <vt:lpstr>Намаляването на крайното енергийно потребление с 1,2% (на годишна база) ще се осъществи чрез следните енергоспестяващи мерки</vt:lpstr>
      <vt:lpstr>PowerPoint Presentation</vt:lpstr>
      <vt:lpstr>PowerPoint Presentation</vt:lpstr>
      <vt:lpstr>Структура на енергийните разходи в крайното енергийно потребление</vt:lpstr>
      <vt:lpstr>PowerPoint Presentation</vt:lpstr>
      <vt:lpstr>PowerPoint Presentation</vt:lpstr>
      <vt:lpstr>ЗАКЛЮЧЕНИЕ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Енергийната независимост – мечта на българските  домакинства</dc:title>
  <dc:creator>my</dc:creator>
  <cp:lastModifiedBy>my</cp:lastModifiedBy>
  <cp:revision>42</cp:revision>
  <dcterms:created xsi:type="dcterms:W3CDTF">2019-01-30T09:18:12Z</dcterms:created>
  <dcterms:modified xsi:type="dcterms:W3CDTF">2019-05-16T20:09:16Z</dcterms:modified>
</cp:coreProperties>
</file>