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79" r:id="rId2"/>
  </p:sldMasterIdLst>
  <p:notesMasterIdLst>
    <p:notesMasterId r:id="rId16"/>
  </p:notesMasterIdLst>
  <p:handoutMasterIdLst>
    <p:handoutMasterId r:id="rId17"/>
  </p:handoutMasterIdLst>
  <p:sldIdLst>
    <p:sldId id="1241" r:id="rId3"/>
    <p:sldId id="1190" r:id="rId4"/>
    <p:sldId id="648" r:id="rId5"/>
    <p:sldId id="652" r:id="rId6"/>
    <p:sldId id="1195" r:id="rId7"/>
    <p:sldId id="1236" r:id="rId8"/>
    <p:sldId id="1237" r:id="rId9"/>
    <p:sldId id="1284" r:id="rId10"/>
    <p:sldId id="781" r:id="rId11"/>
    <p:sldId id="1285" r:id="rId12"/>
    <p:sldId id="1243" r:id="rId13"/>
    <p:sldId id="655" r:id="rId14"/>
    <p:sldId id="1185" r:id="rId1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746D04-3353-43B2-B720-24D36929768D}">
          <p14:sldIdLst>
            <p14:sldId id="1241"/>
            <p14:sldId id="1190"/>
            <p14:sldId id="648"/>
            <p14:sldId id="652"/>
            <p14:sldId id="1195"/>
            <p14:sldId id="1236"/>
            <p14:sldId id="1237"/>
            <p14:sldId id="1284"/>
            <p14:sldId id="781"/>
            <p14:sldId id="1285"/>
            <p14:sldId id="1243"/>
            <p14:sldId id="655"/>
            <p14:sldId id="11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pos="2140" userDrawn="1">
          <p15:clr>
            <a:srgbClr val="A4A3A4"/>
          </p15:clr>
        </p15:guide>
        <p15:guide id="2" orient="horz" pos="312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2A6"/>
    <a:srgbClr val="004620"/>
    <a:srgbClr val="B0A886"/>
    <a:srgbClr val="EABAB4"/>
    <a:srgbClr val="D9D5C5"/>
    <a:srgbClr val="984807"/>
    <a:srgbClr val="DC594C"/>
    <a:srgbClr val="282A29"/>
    <a:srgbClr val="333537"/>
    <a:srgbClr val="343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661" autoAdjust="0"/>
  </p:normalViewPr>
  <p:slideViewPr>
    <p:cSldViewPr snapToObjects="1">
      <p:cViewPr varScale="1">
        <p:scale>
          <a:sx n="56" d="100"/>
          <a:sy n="56" d="100"/>
        </p:scale>
        <p:origin x="441" y="45"/>
      </p:cViewPr>
      <p:guideLst>
        <p:guide orient="horz" pos="2160"/>
        <p:guide pos="3840"/>
      </p:guideLst>
    </p:cSldViewPr>
  </p:slideViewPr>
  <p:outlineViewPr>
    <p:cViewPr>
      <p:scale>
        <a:sx n="33" d="100"/>
        <a:sy n="33" d="100"/>
      </p:scale>
      <p:origin x="0" y="-1062"/>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Objects="1">
      <p:cViewPr>
        <p:scale>
          <a:sx n="130" d="100"/>
          <a:sy n="130" d="100"/>
        </p:scale>
        <p:origin x="2862" y="96"/>
      </p:cViewPr>
      <p:guideLst>
        <p:guide pos="2140"/>
        <p:guide orient="horz"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1"/>
            <a:ext cx="2945659" cy="498055"/>
          </a:xfrm>
          <a:prstGeom prst="rect">
            <a:avLst/>
          </a:prstGeom>
        </p:spPr>
        <p:txBody>
          <a:bodyPr vert="horz" lIns="93177" tIns="46589" rIns="93177" bIns="46589" rtlCol="0"/>
          <a:lstStyle>
            <a:lvl1pPr algn="r">
              <a:defRPr sz="1200"/>
            </a:lvl1pPr>
          </a:lstStyle>
          <a:p>
            <a:fld id="{AE5F3A96-B27D-4AF5-B612-96F06D2D0522}" type="datetimeFigureOut">
              <a:rPr lang="en-US" smtClean="0"/>
              <a:t>5/16/2019</a:t>
            </a:fld>
            <a:endParaRPr lang="en-US"/>
          </a:p>
        </p:txBody>
      </p:sp>
      <p:sp>
        <p:nvSpPr>
          <p:cNvPr id="4" name="Footer Placeholder 3"/>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432CB136-2136-4E0F-B327-B815B52AFD8F}" type="slidenum">
              <a:rPr lang="en-US" smtClean="0"/>
              <a:t>‹#›</a:t>
            </a:fld>
            <a:endParaRPr lang="en-US"/>
          </a:p>
        </p:txBody>
      </p:sp>
    </p:spTree>
    <p:extLst>
      <p:ext uri="{BB962C8B-B14F-4D97-AF65-F5344CB8AC3E}">
        <p14:creationId xmlns:p14="http://schemas.microsoft.com/office/powerpoint/2010/main" val="98767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1"/>
            <a:ext cx="2945659" cy="498055"/>
          </a:xfrm>
          <a:prstGeom prst="rect">
            <a:avLst/>
          </a:prstGeom>
        </p:spPr>
        <p:txBody>
          <a:bodyPr vert="horz" lIns="93177" tIns="46589" rIns="93177" bIns="46589" rtlCol="0"/>
          <a:lstStyle>
            <a:lvl1pPr algn="r">
              <a:defRPr sz="1200"/>
            </a:lvl1pPr>
          </a:lstStyle>
          <a:p>
            <a:fld id="{8CDEDD5B-F454-4271-B44E-B4E87B58FCCF}" type="datetimeFigureOut">
              <a:rPr lang="en-US" smtClean="0"/>
              <a:t>5/16/2019</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F3A216F6-8A06-46E8-B45D-2101810485C7}" type="slidenum">
              <a:rPr lang="en-US" smtClean="0"/>
              <a:t>‹#›</a:t>
            </a:fld>
            <a:endParaRPr lang="en-US"/>
          </a:p>
        </p:txBody>
      </p:sp>
    </p:spTree>
    <p:extLst>
      <p:ext uri="{BB962C8B-B14F-4D97-AF65-F5344CB8AC3E}">
        <p14:creationId xmlns:p14="http://schemas.microsoft.com/office/powerpoint/2010/main" val="342033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euk.co.uk/Introduction-to-Hydro-Electric-Power.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reuk.co.uk/Introduction-to-Geothermal.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8BAFA93-0520-45AD-B743-2FCFC0EE4F95}"/>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F28ADADB-92E5-4094-B8E8-1536707F66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55C31B51-E1B7-44E8-9DB8-258A3425A8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12A735EB-9D14-4FA2-B0F4-FB60F08CC69D}" type="slidenum">
              <a:rPr lang="en-US" altLang="en-US" sz="1200" smtClean="0"/>
              <a:pPr/>
              <a:t>1</a:t>
            </a:fld>
            <a:endParaRPr lang="en-US" altLang="en-US" sz="1200"/>
          </a:p>
        </p:txBody>
      </p:sp>
    </p:spTree>
    <p:extLst>
      <p:ext uri="{BB962C8B-B14F-4D97-AF65-F5344CB8AC3E}">
        <p14:creationId xmlns:p14="http://schemas.microsoft.com/office/powerpoint/2010/main" val="316298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A216F6-8A06-46E8-B45D-2101810485C7}" type="slidenum">
              <a:rPr lang="en-US" smtClean="0"/>
              <a:t>11</a:t>
            </a:fld>
            <a:endParaRPr lang="en-US"/>
          </a:p>
        </p:txBody>
      </p:sp>
    </p:spTree>
    <p:extLst>
      <p:ext uri="{BB962C8B-B14F-4D97-AF65-F5344CB8AC3E}">
        <p14:creationId xmlns:p14="http://schemas.microsoft.com/office/powerpoint/2010/main" val="2588365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27DF62-DE05-4205-8D49-B8C6E55F1311}" type="slidenum">
              <a:rPr lang="en-GB" smtClean="0"/>
              <a:t>12</a:t>
            </a:fld>
            <a:endParaRPr lang="en-GB"/>
          </a:p>
        </p:txBody>
      </p:sp>
    </p:spTree>
    <p:extLst>
      <p:ext uri="{BB962C8B-B14F-4D97-AF65-F5344CB8AC3E}">
        <p14:creationId xmlns:p14="http://schemas.microsoft.com/office/powerpoint/2010/main" val="3645943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44923F0-F8FD-4FF8-8F32-FDE5B971E247}"/>
              </a:ext>
            </a:extLst>
          </p:cNvPr>
          <p:cNvSpPr>
            <a:spLocks noGrp="1" noRot="1" noChangeAspect="1" noChangeArrowheads="1" noTextEdit="1"/>
          </p:cNvSpPr>
          <p:nvPr>
            <p:ph type="sldImg"/>
          </p:nvPr>
        </p:nvSpPr>
        <p:spPr>
          <a:xfrm>
            <a:off x="1025525" y="349250"/>
            <a:ext cx="5168900" cy="2906713"/>
          </a:xfrm>
          <a:ln/>
        </p:spPr>
      </p:sp>
      <p:sp>
        <p:nvSpPr>
          <p:cNvPr id="31747" name="Notes Placeholder 2">
            <a:extLst>
              <a:ext uri="{FF2B5EF4-FFF2-40B4-BE49-F238E27FC236}">
                <a16:creationId xmlns:a16="http://schemas.microsoft.com/office/drawing/2014/main" id="{A217F876-E441-4AB0-A5E9-080D6593D3F4}"/>
              </a:ext>
            </a:extLst>
          </p:cNvPr>
          <p:cNvSpPr>
            <a:spLocks noGrp="1" noChangeArrowheads="1"/>
          </p:cNvSpPr>
          <p:nvPr>
            <p:ph type="body" idx="1"/>
          </p:nvPr>
        </p:nvSpPr>
        <p:spPr>
          <a:xfrm>
            <a:off x="862920" y="3739182"/>
            <a:ext cx="5331505" cy="58382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1200"/>
              </a:spcAft>
            </a:pPr>
            <a:endParaRPr lang="fr-FR" altLang="en-US" dirty="0">
              <a:latin typeface="Arial" panose="020B0604020202020204" pitchFamily="34" charset="0"/>
              <a:cs typeface="Arial" panose="020B0604020202020204" pitchFamily="34" charset="0"/>
            </a:endParaRPr>
          </a:p>
        </p:txBody>
      </p:sp>
      <p:sp>
        <p:nvSpPr>
          <p:cNvPr id="31748" name="Slide Number Placeholder 3">
            <a:extLst>
              <a:ext uri="{FF2B5EF4-FFF2-40B4-BE49-F238E27FC236}">
                <a16:creationId xmlns:a16="http://schemas.microsoft.com/office/drawing/2014/main" id="{34CEA056-0D81-411C-B82D-385091BCBC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DB8196-3E98-4F17-81A7-0ED9889ABBFC}" type="slidenum">
              <a:rPr lang="de-DE" altLang="en-US" smtClean="0"/>
              <a:pPr/>
              <a:t>13</a:t>
            </a:fld>
            <a:endParaRPr lang="de-DE" altLang="en-US"/>
          </a:p>
        </p:txBody>
      </p:sp>
    </p:spTree>
    <p:extLst>
      <p:ext uri="{BB962C8B-B14F-4D97-AF65-F5344CB8AC3E}">
        <p14:creationId xmlns:p14="http://schemas.microsoft.com/office/powerpoint/2010/main" val="349997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216F6-8A06-46E8-B45D-2101810485C7}" type="slidenum">
              <a:rPr lang="en-US" smtClean="0"/>
              <a:t>2</a:t>
            </a:fld>
            <a:endParaRPr lang="en-US"/>
          </a:p>
        </p:txBody>
      </p:sp>
    </p:spTree>
    <p:extLst>
      <p:ext uri="{BB962C8B-B14F-4D97-AF65-F5344CB8AC3E}">
        <p14:creationId xmlns:p14="http://schemas.microsoft.com/office/powerpoint/2010/main" val="3691392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C8DE19E-4D4F-4DEC-B2B2-BFE710F9A63F}"/>
              </a:ext>
            </a:extLst>
          </p:cNvPr>
          <p:cNvSpPr>
            <a:spLocks noGrp="1" noRot="1" noChangeAspect="1" noChangeArrowheads="1" noTextEdit="1"/>
          </p:cNvSpPr>
          <p:nvPr>
            <p:ph type="sldImg"/>
          </p:nvPr>
        </p:nvSpPr>
        <p:spPr>
          <a:xfrm>
            <a:off x="1509713" y="282575"/>
            <a:ext cx="3762375" cy="2116138"/>
          </a:xfrm>
          <a:ln/>
        </p:spPr>
      </p:sp>
      <p:sp>
        <p:nvSpPr>
          <p:cNvPr id="15363" name="Notes Placeholder 2">
            <a:extLst>
              <a:ext uri="{FF2B5EF4-FFF2-40B4-BE49-F238E27FC236}">
                <a16:creationId xmlns:a16="http://schemas.microsoft.com/office/drawing/2014/main" id="{B917C979-F387-4B4A-9A85-DED1E5AEE836}"/>
              </a:ext>
            </a:extLst>
          </p:cNvPr>
          <p:cNvSpPr>
            <a:spLocks noGrp="1" noChangeArrowheads="1"/>
          </p:cNvSpPr>
          <p:nvPr>
            <p:ph type="body" idx="1"/>
          </p:nvPr>
        </p:nvSpPr>
        <p:spPr>
          <a:xfrm>
            <a:off x="536379" y="3091111"/>
            <a:ext cx="5724918" cy="56166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just" defTabSz="914400" rtl="0" eaLnBrk="1" fontAlgn="auto" latinLnBrk="0" hangingPunct="1">
              <a:lnSpc>
                <a:spcPts val="1375"/>
              </a:lnSpc>
              <a:spcBef>
                <a:spcPct val="0"/>
              </a:spcBef>
              <a:spcAft>
                <a:spcPts val="1200"/>
              </a:spcAft>
              <a:buClrTx/>
              <a:buSzTx/>
              <a:buFont typeface="Wingdings" panose="05000000000000000000" pitchFamily="2" charset="2"/>
              <a:buChar char="Ø"/>
              <a:tabLst/>
              <a:defRPr/>
            </a:pPr>
            <a:r>
              <a:rPr lang="en-GB" sz="1300" dirty="0"/>
              <a:t>As you can see the cost reductions are impressive. </a:t>
            </a:r>
            <a:r>
              <a:rPr lang="en-GB" sz="1300" kern="1200" dirty="0">
                <a:solidFill>
                  <a:schemeClr val="tx1"/>
                </a:solidFill>
                <a:effectLst/>
                <a:ea typeface="+mn-ea"/>
                <a:cs typeface="+mn-cs"/>
              </a:rPr>
              <a:t> </a:t>
            </a:r>
          </a:p>
          <a:p>
            <a:pPr marL="519113" lvl="1" indent="-285750" algn="just">
              <a:lnSpc>
                <a:spcPts val="1375"/>
              </a:lnSpc>
              <a:spcBef>
                <a:spcPct val="0"/>
              </a:spcBef>
              <a:spcAft>
                <a:spcPts val="1200"/>
              </a:spcAft>
              <a:buFont typeface="Wingdings" panose="05000000000000000000" pitchFamily="2" charset="2"/>
              <a:buChar char="§"/>
              <a:defRPr/>
            </a:pPr>
            <a:r>
              <a:rPr lang="en-GB" sz="1300" kern="1200" dirty="0">
                <a:solidFill>
                  <a:schemeClr val="tx1"/>
                </a:solidFill>
                <a:effectLst/>
                <a:ea typeface="+mn-ea"/>
                <a:cs typeface="+mn-cs"/>
              </a:rPr>
              <a:t>Our analysis shows that the cost of utility-scale solar PV electricity has fallen by 73% since 2010, and record low prices in Chile, Mexico, Peru, and the UAE have made 3 cents/kWh the new benchmark. </a:t>
            </a:r>
          </a:p>
          <a:p>
            <a:pPr marL="519113" lvl="1" indent="-285750" algn="just">
              <a:lnSpc>
                <a:spcPts val="1375"/>
              </a:lnSpc>
              <a:spcBef>
                <a:spcPct val="0"/>
              </a:spcBef>
              <a:spcAft>
                <a:spcPts val="1200"/>
              </a:spcAft>
              <a:buFont typeface="Wingdings" panose="05000000000000000000" pitchFamily="2" charset="2"/>
              <a:buChar char="§"/>
              <a:defRPr/>
            </a:pPr>
            <a:r>
              <a:rPr lang="en-GB" sz="1300" kern="1200" dirty="0">
                <a:solidFill>
                  <a:schemeClr val="tx1"/>
                </a:solidFill>
                <a:effectLst/>
                <a:ea typeface="+mn-ea"/>
                <a:cs typeface="+mn-cs"/>
              </a:rPr>
              <a:t>Onshore wind projects are now routinely commissioned at 4 cents/kWh, with the global average of 6 </a:t>
            </a:r>
            <a:r>
              <a:rPr lang="en-GB" sz="1300" dirty="0"/>
              <a:t>cents/kWh. </a:t>
            </a:r>
          </a:p>
          <a:p>
            <a:pPr marL="171450" marR="0" lvl="0" indent="-171450" algn="just" defTabSz="914400" rtl="0" eaLnBrk="1" fontAlgn="auto" latinLnBrk="0" hangingPunct="1">
              <a:lnSpc>
                <a:spcPts val="1375"/>
              </a:lnSpc>
              <a:spcBef>
                <a:spcPct val="0"/>
              </a:spcBef>
              <a:spcAft>
                <a:spcPts val="1200"/>
              </a:spcAft>
              <a:buClrTx/>
              <a:buSzTx/>
              <a:buFont typeface="Wingdings" panose="05000000000000000000" pitchFamily="2" charset="2"/>
              <a:buChar char="Ø"/>
              <a:tabLst/>
              <a:defRPr/>
            </a:pPr>
            <a:r>
              <a:rPr lang="en-US" sz="1300" b="1" dirty="0"/>
              <a:t>Several price records were set on Auctions during 2016</a:t>
            </a:r>
            <a:r>
              <a:rPr lang="en-US" sz="1300" dirty="0"/>
              <a:t>: in Chile and the United Arab Emirates for solar PV, in Morocco for onshore wind, and in Denmark for offshore wind. </a:t>
            </a:r>
            <a:endParaRPr lang="en-US" altLang="en-US" sz="1300" dirty="0">
              <a:cs typeface="Arial" panose="020B0604020202020204" pitchFamily="34" charset="0"/>
            </a:endParaRPr>
          </a:p>
          <a:p>
            <a:pPr marL="171450" marR="0" lvl="0" indent="-171450" algn="just" defTabSz="914400" rtl="0" eaLnBrk="1" fontAlgn="auto" latinLnBrk="0" hangingPunct="1">
              <a:lnSpc>
                <a:spcPts val="1375"/>
              </a:lnSpc>
              <a:spcBef>
                <a:spcPct val="0"/>
              </a:spcBef>
              <a:spcAft>
                <a:spcPts val="1200"/>
              </a:spcAft>
              <a:buClrTx/>
              <a:buSzTx/>
              <a:buFont typeface="Wingdings" panose="05000000000000000000" pitchFamily="2" charset="2"/>
              <a:buChar char="Ø"/>
              <a:tabLst/>
              <a:defRPr/>
            </a:pPr>
            <a:r>
              <a:rPr lang="en-GB" sz="1300" kern="1200" dirty="0">
                <a:solidFill>
                  <a:schemeClr val="tx1"/>
                </a:solidFill>
                <a:effectLst/>
                <a:ea typeface="+mn-ea"/>
                <a:cs typeface="+mn-cs"/>
              </a:rPr>
              <a:t>More importantly, there is still very large potential for further cost improvements. IRENA estimates that the generation costs with solar PV could be reduced an additional 54% from 2015 to 2025. </a:t>
            </a:r>
          </a:p>
          <a:p>
            <a:pPr lvl="2" algn="just">
              <a:lnSpc>
                <a:spcPts val="1375"/>
              </a:lnSpc>
              <a:spcBef>
                <a:spcPct val="0"/>
              </a:spcBef>
              <a:spcAft>
                <a:spcPts val="1200"/>
              </a:spcAft>
              <a:buFont typeface="Symbol" panose="05050102010706020507" pitchFamily="18" charset="2"/>
              <a:buNone/>
            </a:pPr>
            <a:endParaRPr lang="en-US" altLang="en-US" sz="1300" dirty="0">
              <a:cs typeface="Arial" panose="020B0604020202020204" pitchFamily="34" charset="0"/>
            </a:endParaRPr>
          </a:p>
        </p:txBody>
      </p:sp>
      <p:sp>
        <p:nvSpPr>
          <p:cNvPr id="15364" name="Slide Number Placeholder 3">
            <a:extLst>
              <a:ext uri="{FF2B5EF4-FFF2-40B4-BE49-F238E27FC236}">
                <a16:creationId xmlns:a16="http://schemas.microsoft.com/office/drawing/2014/main" id="{433E5A00-8FAE-442C-933F-2EBBBAA92A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A3E3061-57B6-49B9-A147-EA28B0F889D2}" type="slidenum">
              <a:rPr lang="de-DE" altLang="en-US" smtClean="0"/>
              <a:pPr/>
              <a:t>3</a:t>
            </a:fld>
            <a:endParaRPr lang="de-DE" altLang="en-US"/>
          </a:p>
        </p:txBody>
      </p:sp>
    </p:spTree>
    <p:extLst>
      <p:ext uri="{BB962C8B-B14F-4D97-AF65-F5344CB8AC3E}">
        <p14:creationId xmlns:p14="http://schemas.microsoft.com/office/powerpoint/2010/main" val="271294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688" y="4738958"/>
            <a:ext cx="5956300" cy="4938653"/>
          </a:xfrm>
        </p:spPr>
        <p:txBody>
          <a:bodyPr/>
          <a:lstStyle/>
          <a:p>
            <a:pPr marL="171450" indent="-171450">
              <a:buFont typeface="Arial" panose="020B0604020202020204" pitchFamily="34" charset="0"/>
              <a:buChar char="•"/>
            </a:pPr>
            <a:r>
              <a:rPr lang="en-US" sz="1300" dirty="0"/>
              <a:t>Renewables accounted for approximately 70 % of net additions to global power capacity in 2017 (European Environment Agency) </a:t>
            </a:r>
            <a:endParaRPr lang="en-US" sz="13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b="0" i="0" kern="1200" dirty="0">
                <a:solidFill>
                  <a:schemeClr val="tx1"/>
                </a:solidFill>
                <a:effectLst/>
                <a:latin typeface="+mn-lt"/>
                <a:ea typeface="+mn-ea"/>
                <a:cs typeface="+mn-cs"/>
              </a:rPr>
              <a:t>With close to 15% of VRE share in annual electricity generation today, the </a:t>
            </a:r>
            <a:r>
              <a:rPr lang="en-US" sz="1300" b="1" i="0" kern="1200" dirty="0">
                <a:solidFill>
                  <a:schemeClr val="tx1"/>
                </a:solidFill>
                <a:effectLst/>
                <a:latin typeface="+mn-lt"/>
                <a:ea typeface="+mn-ea"/>
                <a:cs typeface="+mn-cs"/>
              </a:rPr>
              <a:t>EU</a:t>
            </a:r>
            <a:r>
              <a:rPr lang="en-US" sz="1300" b="0" i="0" kern="1200" dirty="0">
                <a:solidFill>
                  <a:schemeClr val="tx1"/>
                </a:solidFill>
                <a:effectLst/>
                <a:latin typeface="+mn-lt"/>
                <a:ea typeface="+mn-ea"/>
                <a:cs typeface="+mn-cs"/>
              </a:rPr>
              <a:t> has the highest levels of variable renewables in power systems globally (IRENA, Innovation report 2019) </a:t>
            </a:r>
          </a:p>
          <a:p>
            <a:pPr marL="171450" indent="-171450">
              <a:buFont typeface="Arial" panose="020B0604020202020204" pitchFamily="34" charset="0"/>
              <a:buChar char="•"/>
            </a:pPr>
            <a:r>
              <a:rPr lang="en-US" sz="1300" b="0" i="0" kern="1200" dirty="0">
                <a:solidFill>
                  <a:schemeClr val="tx1"/>
                </a:solidFill>
                <a:effectLst/>
                <a:latin typeface="+mn-lt"/>
                <a:ea typeface="+mn-ea"/>
                <a:cs typeface="+mn-cs"/>
              </a:rPr>
              <a:t>Renewables overtook coal as </a:t>
            </a:r>
            <a:r>
              <a:rPr lang="en-US" sz="1300" b="1" i="0" kern="1200" dirty="0">
                <a:solidFill>
                  <a:schemeClr val="tx1"/>
                </a:solidFill>
                <a:effectLst/>
                <a:latin typeface="+mn-lt"/>
                <a:ea typeface="+mn-ea"/>
                <a:cs typeface="+mn-cs"/>
              </a:rPr>
              <a:t>Germany</a:t>
            </a:r>
            <a:r>
              <a:rPr lang="en-US" sz="1300" b="0" i="0" kern="1200" dirty="0">
                <a:solidFill>
                  <a:schemeClr val="tx1"/>
                </a:solidFill>
                <a:effectLst/>
                <a:latin typeface="+mn-lt"/>
                <a:ea typeface="+mn-ea"/>
                <a:cs typeface="+mn-cs"/>
              </a:rPr>
              <a:t>’s main source of energy for the first time last year, accounting for just over 40% of electricity production (Reuters, 2019) </a:t>
            </a:r>
          </a:p>
          <a:p>
            <a:pPr marL="171450" indent="-171450">
              <a:buFont typeface="Arial" panose="020B0604020202020204" pitchFamily="34" charset="0"/>
              <a:buChar char="•"/>
            </a:pPr>
            <a:r>
              <a:rPr lang="en-US" sz="1300" b="1" i="0" kern="1200" dirty="0">
                <a:solidFill>
                  <a:schemeClr val="tx1"/>
                </a:solidFill>
                <a:effectLst/>
                <a:latin typeface="+mn-lt"/>
                <a:ea typeface="+mn-ea"/>
                <a:cs typeface="+mn-cs"/>
              </a:rPr>
              <a:t>Spain</a:t>
            </a:r>
            <a:r>
              <a:rPr lang="en-US" sz="1300" b="0" i="0" kern="1200" dirty="0">
                <a:solidFill>
                  <a:schemeClr val="tx1"/>
                </a:solidFill>
                <a:effectLst/>
                <a:latin typeface="+mn-lt"/>
                <a:ea typeface="+mn-ea"/>
                <a:cs typeface="+mn-cs"/>
              </a:rPr>
              <a:t> is also planning to source 70% of electricity from renewables by 2030, and 100 % by 2050. In 2017 Spain got roughly a third of its power from renewable sources such as sunlight, wind, rain, tides, waves, and geothermal heat. (Independent) </a:t>
            </a:r>
          </a:p>
          <a:p>
            <a:pPr marL="171450" indent="-171450">
              <a:buFont typeface="Arial" panose="020B0604020202020204" pitchFamily="34" charset="0"/>
              <a:buChar char="•"/>
            </a:pPr>
            <a:r>
              <a:rPr lang="en-US" sz="1300" b="1" i="0" kern="1200" dirty="0">
                <a:solidFill>
                  <a:schemeClr val="tx1"/>
                </a:solidFill>
                <a:effectLst/>
                <a:latin typeface="+mn-lt"/>
                <a:ea typeface="+mn-ea"/>
                <a:cs typeface="+mn-cs"/>
              </a:rPr>
              <a:t>Iceland</a:t>
            </a:r>
            <a:r>
              <a:rPr lang="en-US" sz="1300" b="0" i="0" kern="1200" dirty="0">
                <a:solidFill>
                  <a:schemeClr val="tx1"/>
                </a:solidFill>
                <a:effectLst/>
                <a:latin typeface="+mn-lt"/>
                <a:ea typeface="+mn-ea"/>
                <a:cs typeface="+mn-cs"/>
              </a:rPr>
              <a:t> is the only country in the world which obtains 100% of its electricity </a:t>
            </a:r>
            <a:r>
              <a:rPr lang="en-US" sz="1300" b="0" i="0" u="none" kern="1200" dirty="0">
                <a:solidFill>
                  <a:schemeClr val="tx1"/>
                </a:solidFill>
                <a:effectLst/>
                <a:latin typeface="+mn-lt"/>
                <a:ea typeface="+mn-ea"/>
                <a:cs typeface="+mn-cs"/>
              </a:rPr>
              <a:t>and heat from renewable sources. 87% of its electricity comes from </a:t>
            </a:r>
            <a:r>
              <a:rPr lang="en-US" sz="1300" b="0" i="0" u="none" kern="1200" dirty="0">
                <a:solidFill>
                  <a:schemeClr val="tx1"/>
                </a:solidFill>
                <a:effectLst/>
                <a:latin typeface="+mn-lt"/>
                <a:ea typeface="+mn-ea"/>
                <a:cs typeface="+mn-cs"/>
                <a:hlinkClick r:id="rId3">
                  <a:extLst>
                    <a:ext uri="{A12FA001-AC4F-418D-AE19-62706E023703}">
                      <ahyp:hlinkClr xmlns="" xmlns:ahyp="http://schemas.microsoft.com/office/drawing/2018/hyperlinkcolor" val="tx"/>
                    </a:ext>
                  </a:extLst>
                </a:hlinkClick>
              </a:rPr>
              <a:t>hydro-power</a:t>
            </a:r>
            <a:r>
              <a:rPr lang="en-US" sz="1300" b="0" i="0" u="none" kern="1200" dirty="0">
                <a:solidFill>
                  <a:schemeClr val="tx1"/>
                </a:solidFill>
                <a:effectLst/>
                <a:latin typeface="+mn-lt"/>
                <a:ea typeface="+mn-ea"/>
                <a:cs typeface="+mn-cs"/>
              </a:rPr>
              <a:t>, and the remaining 13% from </a:t>
            </a:r>
            <a:r>
              <a:rPr lang="en-US" sz="1300" b="0" i="0" u="none" kern="1200" dirty="0">
                <a:solidFill>
                  <a:schemeClr val="tx1"/>
                </a:solidFill>
                <a:effectLst/>
                <a:latin typeface="+mn-lt"/>
                <a:ea typeface="+mn-ea"/>
                <a:cs typeface="+mn-cs"/>
                <a:hlinkClick r:id="rId4">
                  <a:extLst>
                    <a:ext uri="{A12FA001-AC4F-418D-AE19-62706E023703}">
                      <ahyp:hlinkClr xmlns="" xmlns:ahyp="http://schemas.microsoft.com/office/drawing/2018/hyperlinkcolor" val="tx"/>
                    </a:ext>
                  </a:extLst>
                </a:hlinkClick>
              </a:rPr>
              <a:t>geothermal</a:t>
            </a:r>
            <a:r>
              <a:rPr lang="en-US" sz="1300" b="0" i="0" u="none" kern="1200" dirty="0">
                <a:solidFill>
                  <a:schemeClr val="tx1"/>
                </a:solidFill>
                <a:effectLst/>
                <a:latin typeface="+mn-lt"/>
                <a:ea typeface="+mn-ea"/>
                <a:cs typeface="+mn-cs"/>
              </a:rPr>
              <a:t> power. Oil-powered fossil fuel power stations are only used as backups to the renewable sources.</a:t>
            </a:r>
            <a:br>
              <a:rPr lang="en-US" sz="1300" b="0" i="0" u="none" kern="1200" dirty="0">
                <a:solidFill>
                  <a:schemeClr val="tx1"/>
                </a:solidFill>
                <a:effectLst/>
                <a:latin typeface="+mn-lt"/>
                <a:ea typeface="+mn-ea"/>
                <a:cs typeface="+mn-cs"/>
              </a:rPr>
            </a:br>
            <a:r>
              <a:rPr lang="en-US" sz="1300" b="0" i="0" u="none" kern="1200" dirty="0">
                <a:solidFill>
                  <a:schemeClr val="tx1"/>
                </a:solidFill>
                <a:effectLst/>
                <a:latin typeface="+mn-lt"/>
                <a:ea typeface="+mn-ea"/>
                <a:cs typeface="+mn-cs"/>
              </a:rPr>
              <a:t>Almost 100% of Iceland’s space heating and water heating is obtained from geothermal sources.</a:t>
            </a:r>
            <a:endParaRPr lang="en-US" sz="13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dirty="0"/>
              <a:t>2018 Global Capacity Additions:</a:t>
            </a:r>
          </a:p>
          <a:p>
            <a:pPr marL="628650" lvl="1" indent="-171450">
              <a:buFont typeface="Arial" panose="020B0604020202020204" pitchFamily="34" charset="0"/>
              <a:buChar char="•"/>
            </a:pPr>
            <a:r>
              <a:rPr lang="en-US" sz="1300" dirty="0"/>
              <a:t>Solar PV: 109 GW (source: Bloomberg New Energy Finance) </a:t>
            </a:r>
          </a:p>
          <a:p>
            <a:pPr marL="628650" lvl="1" indent="-171450">
              <a:buFont typeface="Arial" panose="020B0604020202020204" pitchFamily="34" charset="0"/>
              <a:buChar char="•"/>
            </a:pPr>
            <a:r>
              <a:rPr lang="en-US" sz="1300" dirty="0"/>
              <a:t>Wind: 51.3 GW (source: Global Wind Energy Council) </a:t>
            </a:r>
          </a:p>
        </p:txBody>
      </p:sp>
      <p:sp>
        <p:nvSpPr>
          <p:cNvPr id="4" name="Slide Number Placeholder 3"/>
          <p:cNvSpPr>
            <a:spLocks noGrp="1"/>
          </p:cNvSpPr>
          <p:nvPr>
            <p:ph type="sldNum" sz="quarter" idx="10"/>
          </p:nvPr>
        </p:nvSpPr>
        <p:spPr/>
        <p:txBody>
          <a:bodyPr/>
          <a:lstStyle/>
          <a:p>
            <a:fld id="{3027DF62-DE05-4205-8D49-B8C6E55F1311}" type="slidenum">
              <a:rPr lang="en-GB" smtClean="0"/>
              <a:t>4</a:t>
            </a:fld>
            <a:endParaRPr lang="en-GB"/>
          </a:p>
        </p:txBody>
      </p:sp>
    </p:spTree>
    <p:extLst>
      <p:ext uri="{BB962C8B-B14F-4D97-AF65-F5344CB8AC3E}">
        <p14:creationId xmlns:p14="http://schemas.microsoft.com/office/powerpoint/2010/main" val="227204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216F6-8A06-46E8-B45D-2101810485C7}" type="slidenum">
              <a:rPr lang="en-US" smtClean="0"/>
              <a:t>5</a:t>
            </a:fld>
            <a:endParaRPr lang="en-US"/>
          </a:p>
        </p:txBody>
      </p:sp>
    </p:spTree>
    <p:extLst>
      <p:ext uri="{BB962C8B-B14F-4D97-AF65-F5344CB8AC3E}">
        <p14:creationId xmlns:p14="http://schemas.microsoft.com/office/powerpoint/2010/main" val="260564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WACC</a:t>
            </a:r>
          </a:p>
          <a:p>
            <a:pPr marL="285750" indent="-285750">
              <a:buFont typeface="Arial" panose="020B0604020202020204" pitchFamily="34" charset="0"/>
              <a:buChar char="•"/>
            </a:pPr>
            <a:r>
              <a:rPr lang="en-US" dirty="0"/>
              <a:t>In the SEE region, investments are considered more costly than in other, EU member countries. Increase of WACCs in the SEE region, compared to other countries, comes from the risk factor, which is considerably higher.</a:t>
            </a:r>
          </a:p>
          <a:p>
            <a:pPr marL="285750" indent="-285750">
              <a:buFont typeface="Arial" panose="020B0604020202020204" pitchFamily="34" charset="0"/>
              <a:buChar char="•"/>
            </a:pPr>
            <a:r>
              <a:rPr lang="en-US" b="1" dirty="0"/>
              <a:t>In Ukraine, the WACC was set within the 14-18% range. </a:t>
            </a:r>
            <a:r>
              <a:rPr lang="en-US" dirty="0"/>
              <a:t>High rate was set due to economic recession in that period. After a major economic recession, Ukraine’s economy achieved only modest growth during 2015. This recession was also followed by soaring inflation, which reached 44% in 2015. It was also accompanied by high bank interest rates, which reached 20-30% (Mills and Albanese, 2015). </a:t>
            </a:r>
          </a:p>
          <a:p>
            <a:endParaRPr lang="en-US" dirty="0"/>
          </a:p>
          <a:p>
            <a:r>
              <a:rPr lang="en-US" b="1" u="sng" dirty="0"/>
              <a:t>LCOE</a:t>
            </a:r>
          </a:p>
          <a:p>
            <a:pPr marL="285750" indent="-285750">
              <a:buFont typeface="Arial" panose="020B0604020202020204" pitchFamily="34" charset="0"/>
              <a:buChar char="•"/>
            </a:pPr>
            <a:r>
              <a:rPr lang="en-US" dirty="0"/>
              <a:t>The levelized cost of electricity (LCOE) levels of the fossil fuel plants were proposed by Held et al. in the project </a:t>
            </a:r>
            <a:r>
              <a:rPr lang="en-US" dirty="0" err="1"/>
              <a:t>REScost</a:t>
            </a:r>
            <a:r>
              <a:rPr lang="en-US" dirty="0"/>
              <a:t> (Held et al., 2014), by subtracting the price of carbon emissions multiplied by the appropriate carbon factor (VGB </a:t>
            </a:r>
            <a:r>
              <a:rPr lang="en-US" dirty="0" err="1"/>
              <a:t>PowerTech</a:t>
            </a:r>
            <a:r>
              <a:rPr lang="en-US" dirty="0"/>
              <a:t>, 2015). Renewable energy potentials are deemed cost-competitive in this report only if the LCOEs of their generation are within the ranges of cost electricity produced by the fossil fuel supply options. </a:t>
            </a:r>
          </a:p>
          <a:p>
            <a:endParaRPr lang="en-US" dirty="0"/>
          </a:p>
        </p:txBody>
      </p:sp>
      <p:sp>
        <p:nvSpPr>
          <p:cNvPr id="4" name="Slide Number Placeholder 3"/>
          <p:cNvSpPr>
            <a:spLocks noGrp="1"/>
          </p:cNvSpPr>
          <p:nvPr>
            <p:ph type="sldNum" sz="quarter" idx="5"/>
          </p:nvPr>
        </p:nvSpPr>
        <p:spPr/>
        <p:txBody>
          <a:bodyPr/>
          <a:lstStyle/>
          <a:p>
            <a:fld id="{F3A216F6-8A06-46E8-B45D-2101810485C7}" type="slidenum">
              <a:rPr lang="en-US" smtClean="0"/>
              <a:t>6</a:t>
            </a:fld>
            <a:endParaRPr lang="en-US"/>
          </a:p>
        </p:txBody>
      </p:sp>
    </p:spTree>
    <p:extLst>
      <p:ext uri="{BB962C8B-B14F-4D97-AF65-F5344CB8AC3E}">
        <p14:creationId xmlns:p14="http://schemas.microsoft.com/office/powerpoint/2010/main" val="35436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WACC</a:t>
            </a:r>
          </a:p>
          <a:p>
            <a:pPr marL="285750" indent="-285750">
              <a:buFont typeface="Arial" panose="020B0604020202020204" pitchFamily="34" charset="0"/>
              <a:buChar char="•"/>
            </a:pPr>
            <a:r>
              <a:rPr lang="en-US" dirty="0"/>
              <a:t>In the SEE region, investments are considered more costly than in other, EU member countries. Increase of WACCs in the SEE region, compared to other countries, comes from the risk factor, which is considerably higher.</a:t>
            </a:r>
          </a:p>
          <a:p>
            <a:pPr marL="285750" indent="-285750">
              <a:buFont typeface="Arial" panose="020B0604020202020204" pitchFamily="34" charset="0"/>
              <a:buChar char="•"/>
            </a:pPr>
            <a:r>
              <a:rPr lang="en-US" b="1" dirty="0"/>
              <a:t>In Ukraine, the WACC was set within the 14-18% range. </a:t>
            </a:r>
            <a:r>
              <a:rPr lang="en-US" dirty="0"/>
              <a:t>High rate was set due to economic recession in that period. After a major economic recession, Ukraine’s economy achieved only modest growth during 2015. This recession was also followed by soaring inflation, which reached 44% in 2015. It was also accompanied by high bank interest rates, which reached 20-30% (Mills and Albanese, 2015). </a:t>
            </a:r>
          </a:p>
          <a:p>
            <a:endParaRPr lang="en-US" dirty="0"/>
          </a:p>
          <a:p>
            <a:r>
              <a:rPr lang="en-US" b="1" u="sng" dirty="0"/>
              <a:t>LCOE</a:t>
            </a:r>
          </a:p>
          <a:p>
            <a:pPr marL="285750" indent="-285750">
              <a:buFont typeface="Arial" panose="020B0604020202020204" pitchFamily="34" charset="0"/>
              <a:buChar char="•"/>
            </a:pPr>
            <a:r>
              <a:rPr lang="en-US" dirty="0"/>
              <a:t>The levelized cost of electricity (LCOE) levels of the fossil fuel plants were proposed by Held et al. in the project </a:t>
            </a:r>
            <a:r>
              <a:rPr lang="en-US" dirty="0" err="1"/>
              <a:t>REScost</a:t>
            </a:r>
            <a:r>
              <a:rPr lang="en-US" dirty="0"/>
              <a:t> (Held et al., 2014), by subtracting the price of carbon emissions multiplied by the appropriate carbon factor (VGB </a:t>
            </a:r>
            <a:r>
              <a:rPr lang="en-US" dirty="0" err="1"/>
              <a:t>PowerTech</a:t>
            </a:r>
            <a:r>
              <a:rPr lang="en-US" dirty="0"/>
              <a:t>, 2015). Renewable energy potentials are deemed cost-competitive in this report only if the LCOEs of their generation are within the ranges of cost electricity produced by the fossil fuel supply options. </a:t>
            </a:r>
          </a:p>
          <a:p>
            <a:endParaRPr lang="en-US" dirty="0"/>
          </a:p>
        </p:txBody>
      </p:sp>
      <p:sp>
        <p:nvSpPr>
          <p:cNvPr id="4" name="Slide Number Placeholder 3"/>
          <p:cNvSpPr>
            <a:spLocks noGrp="1"/>
          </p:cNvSpPr>
          <p:nvPr>
            <p:ph type="sldNum" sz="quarter" idx="5"/>
          </p:nvPr>
        </p:nvSpPr>
        <p:spPr/>
        <p:txBody>
          <a:bodyPr/>
          <a:lstStyle/>
          <a:p>
            <a:fld id="{F3A216F6-8A06-46E8-B45D-2101810485C7}" type="slidenum">
              <a:rPr lang="en-US" smtClean="0"/>
              <a:t>7</a:t>
            </a:fld>
            <a:endParaRPr lang="en-US"/>
          </a:p>
        </p:txBody>
      </p:sp>
    </p:spTree>
    <p:extLst>
      <p:ext uri="{BB962C8B-B14F-4D97-AF65-F5344CB8AC3E}">
        <p14:creationId xmlns:p14="http://schemas.microsoft.com/office/powerpoint/2010/main" val="181742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ts val="0"/>
              </a:spcBef>
              <a:spcAft>
                <a:spcPts val="600"/>
              </a:spcAft>
              <a:buFont typeface="Arial" panose="020B0604020202020204" pitchFamily="34" charset="0"/>
              <a:buChar char="•"/>
            </a:pPr>
            <a:r>
              <a:rPr lang="en-US" sz="1200" dirty="0"/>
              <a:t>Lower cost of capital could render additional renewable capacities accessible. In most striking example, additional cost-competitive potential of wind may increase </a:t>
            </a:r>
            <a:r>
              <a:rPr lang="en-US" sz="1200" b="1" dirty="0"/>
              <a:t>from 32.6 GW to 231.7 GW, if the cost of capital will be lower of 4 percentage points</a:t>
            </a:r>
            <a:r>
              <a:rPr lang="en-US" sz="1200" dirty="0"/>
              <a:t> [this is a difference between high- and low cost of capital scenario].</a:t>
            </a:r>
          </a:p>
          <a:p>
            <a:pPr marL="285750" lvl="0" indent="-285750">
              <a:spcBef>
                <a:spcPts val="0"/>
              </a:spcBef>
              <a:spcAft>
                <a:spcPts val="600"/>
              </a:spcAft>
              <a:buFont typeface="Arial" panose="020B0604020202020204" pitchFamily="34" charset="0"/>
              <a:buChar char="•"/>
            </a:pPr>
            <a:r>
              <a:rPr lang="en-US" sz="1200" dirty="0"/>
              <a:t>Strengthened enabling policy, regulatory and institutional conditions, and strong support schemes for renewables, among other measures, could improve the risk perception of the region.</a:t>
            </a:r>
          </a:p>
          <a:p>
            <a:pPr marL="285750" lvl="0" indent="-285750">
              <a:spcBef>
                <a:spcPts val="0"/>
              </a:spcBef>
              <a:spcAft>
                <a:spcPts val="600"/>
              </a:spcAft>
              <a:buFont typeface="Arial" panose="020B0604020202020204" pitchFamily="34" charset="0"/>
              <a:buChar char="•"/>
            </a:pPr>
            <a:r>
              <a:rPr lang="en-US" sz="1200" dirty="0"/>
              <a:t>These would give positive signals to investors in the non-EU part of the region, in particular, and may lead to improvement of financing conditions. </a:t>
            </a:r>
          </a:p>
          <a:p>
            <a:pPr marL="0" lvl="0" indent="0">
              <a:spcBef>
                <a:spcPts val="0"/>
              </a:spcBef>
              <a:spcAft>
                <a:spcPts val="600"/>
              </a:spcAft>
              <a:buFont typeface="Arial" panose="020B0604020202020204" pitchFamily="34" charset="0"/>
              <a:buNone/>
            </a:pPr>
            <a:endParaRPr lang="en-US" sz="1200" dirty="0"/>
          </a:p>
          <a:p>
            <a:pPr algn="just">
              <a:spcBef>
                <a:spcPts val="0"/>
              </a:spcBef>
              <a:spcAft>
                <a:spcPts val="600"/>
              </a:spcAft>
            </a:pPr>
            <a:r>
              <a:rPr lang="en-GB" sz="1200" b="1" dirty="0"/>
              <a:t>Administrative barriers and market access </a:t>
            </a:r>
            <a:r>
              <a:rPr lang="en-GB" sz="1200" dirty="0"/>
              <a:t>- In many countries complex administrative procedures and regulations, perceived by the investors as partly non-transparent, hamper investments. Barriers include, among others, involvement of a high number of institutions in the permitting procedure and insufficient availability of information. Most countries in the region have still to implement a One-Stop-Shop. Access to the market is partly reported to work for international investors only with the help of local partners which are aware of the context and have better access to local institutions and procedures. </a:t>
            </a:r>
            <a:endParaRPr lang="en-US" sz="1200" dirty="0"/>
          </a:p>
          <a:p>
            <a:pPr algn="just">
              <a:spcBef>
                <a:spcPts val="0"/>
              </a:spcBef>
              <a:spcAft>
                <a:spcPts val="600"/>
              </a:spcAft>
            </a:pPr>
            <a:r>
              <a:rPr lang="en-GB" sz="1200" b="1" dirty="0"/>
              <a:t>The design of support schemes </a:t>
            </a:r>
            <a:r>
              <a:rPr lang="en-GB" sz="1200" dirty="0"/>
              <a:t>in some countries provided limited support to renewables uptake in the region. Retroactive cuts in Romania and Bulgaria led to market uncertainties. There a several cases of over- or under-support of RE technologies due to insufficient know-how to set appropriate support levels and adjust it to changing technology costs.</a:t>
            </a:r>
          </a:p>
          <a:p>
            <a:pPr algn="just">
              <a:spcBef>
                <a:spcPts val="0"/>
              </a:spcBef>
              <a:spcAft>
                <a:spcPts val="600"/>
              </a:spcAft>
            </a:pPr>
            <a:r>
              <a:rPr lang="en-GB" sz="1200" b="1" dirty="0"/>
              <a:t>The design of PPAs</a:t>
            </a:r>
            <a:r>
              <a:rPr lang="en-GB" sz="1200" dirty="0"/>
              <a:t> and the approval of the PPAs after construction of a power plant is still a problem in some countries (e.g. BiH/FBiH and Ukraine). Large wind energy investments suffer most from such provisions while for hydro the risks, as perceived by international investors, are considered to be lower.</a:t>
            </a:r>
          </a:p>
          <a:p>
            <a:pPr algn="just">
              <a:spcBef>
                <a:spcPts val="0"/>
              </a:spcBef>
              <a:spcAft>
                <a:spcPts val="600"/>
              </a:spcAft>
            </a:pPr>
            <a:r>
              <a:rPr lang="en-GB" sz="1200" b="1" dirty="0"/>
              <a:t>The grid connection issues </a:t>
            </a:r>
            <a:r>
              <a:rPr lang="en-GB" sz="1200" dirty="0"/>
              <a:t>are common in the region, including the access to the grid and the overall grid capability to integrate wind energy projects. In some countries limitations to RE expansion exist due to the technical inability to integrate renewables into the grid. The transmission system operators (TSOs) tend to be restrictive regarding amount of RE that may be integrated into the grid, as there is insufficient experience</a:t>
            </a:r>
          </a:p>
          <a:p>
            <a:pPr algn="just">
              <a:spcBef>
                <a:spcPts val="0"/>
              </a:spcBef>
              <a:spcAft>
                <a:spcPts val="600"/>
              </a:spcAft>
            </a:pPr>
            <a:r>
              <a:rPr lang="en-GB" sz="1200" b="1" dirty="0"/>
              <a:t>Increased skills </a:t>
            </a:r>
            <a:r>
              <a:rPr lang="en-GB" sz="1200" dirty="0"/>
              <a:t>in the region are also necessary to allow accelerated uptake of renewables. In particular, to tap the vast cost-effective potential of solar PV, adequate capacities are required to implement the necessary infrastructure. e with non-hydro technologies. </a:t>
            </a:r>
            <a:r>
              <a:rPr lang="en-GB" sz="1200" u="sng" dirty="0"/>
              <a:t>Types of skills: academic; technical; planning and operational; entrepreneurial; and policy.</a:t>
            </a:r>
          </a:p>
          <a:p>
            <a:pPr algn="just">
              <a:spcBef>
                <a:spcPts val="0"/>
              </a:spcBef>
              <a:spcAft>
                <a:spcPts val="600"/>
              </a:spcAft>
            </a:pPr>
            <a:r>
              <a:rPr lang="en-GB" sz="1200" b="1" dirty="0"/>
              <a:t>Access to finance </a:t>
            </a:r>
            <a:r>
              <a:rPr lang="en-GB" sz="1200" dirty="0"/>
              <a:t>- The instability of governments and legislation is an important factor that led to reported low trust of banks in most countries of the region. This includes unpredictable and partly retroactive changes of support systems. In combination with the other presented barriers, it leads to a high risk perception, in particular in the non-EU countries, resulting in difficult and expensive access to capital. Consequently, capital costs are markedly higher in the non-EU as compared to the EU countries. The most extreme example is Ukraine due to the current economic and political crisis which has bank interest rates of up to 30 %. </a:t>
            </a:r>
            <a:endParaRPr lang="en-GB" sz="1200" u="sng"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pPr>
                <a:defRPr/>
              </a:pPr>
              <a:t>8</a:t>
            </a:fld>
            <a:endParaRPr lang="de-DE"/>
          </a:p>
        </p:txBody>
      </p:sp>
    </p:spTree>
    <p:extLst>
      <p:ext uri="{BB962C8B-B14F-4D97-AF65-F5344CB8AC3E}">
        <p14:creationId xmlns:p14="http://schemas.microsoft.com/office/powerpoint/2010/main" val="1040845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05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5"/>
          </p:nvPr>
        </p:nvSpPr>
        <p:spPr/>
        <p:txBody>
          <a:bodyPr/>
          <a:lstStyle/>
          <a:p>
            <a:pPr>
              <a:defRPr/>
            </a:pPr>
            <a:fld id="{BAF60FA8-7B3F-4A7C-8F0E-23C53659501D}" type="slidenum">
              <a:rPr lang="de-DE" smtClean="0"/>
              <a:pPr>
                <a:defRPr/>
              </a:pPr>
              <a:t>9</a:t>
            </a:fld>
            <a:endParaRPr lang="de-DE"/>
          </a:p>
        </p:txBody>
      </p:sp>
    </p:spTree>
    <p:extLst>
      <p:ext uri="{BB962C8B-B14F-4D97-AF65-F5344CB8AC3E}">
        <p14:creationId xmlns:p14="http://schemas.microsoft.com/office/powerpoint/2010/main" val="291970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77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2799"/>
            <a:ext cx="4011084" cy="11630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766735" y="272800"/>
            <a:ext cx="6815667" cy="5853513"/>
          </a:xfrm>
        </p:spPr>
        <p:txBody>
          <a:bodyPr/>
          <a:lstStyle>
            <a:lvl1pPr>
              <a:defRPr sz="3500"/>
            </a:lvl1pPr>
            <a:lvl2pPr>
              <a:defRPr sz="32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888"/>
            <a:ext cx="4011084" cy="4690424"/>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D6C57F1F-CF60-4BBE-92C3-B08B2CCBBB52}"/>
              </a:ext>
            </a:extLst>
          </p:cNvPr>
          <p:cNvSpPr>
            <a:spLocks noGrp="1" noChangeArrowheads="1"/>
          </p:cNvSpPr>
          <p:nvPr>
            <p:ph type="sldNum" sz="quarter" idx="10"/>
          </p:nvPr>
        </p:nvSpPr>
        <p:spPr>
          <a:ln/>
        </p:spPr>
        <p:txBody>
          <a:bodyPr/>
          <a:lstStyle>
            <a:lvl1pPr>
              <a:defRPr/>
            </a:lvl1pPr>
          </a:lstStyle>
          <a:p>
            <a:pPr>
              <a:defRPr/>
            </a:pPr>
            <a:fld id="{E0C16A2A-E517-4AE6-9C70-5C104F555442}" type="slidenum">
              <a:rPr lang="de-DE" altLang="en-US"/>
              <a:pPr>
                <a:defRPr/>
              </a:pPr>
              <a:t>‹#›</a:t>
            </a:fld>
            <a:endParaRPr lang="de-DE" altLang="en-US"/>
          </a:p>
        </p:txBody>
      </p:sp>
    </p:spTree>
    <p:extLst>
      <p:ext uri="{BB962C8B-B14F-4D97-AF65-F5344CB8AC3E}">
        <p14:creationId xmlns:p14="http://schemas.microsoft.com/office/powerpoint/2010/main" val="418140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388"/>
            <a:ext cx="7315200" cy="566742"/>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389717" y="613267"/>
            <a:ext cx="7315200" cy="4115222"/>
          </a:xfrm>
        </p:spPr>
        <p:txBody>
          <a:bodyPr/>
          <a:lstStyle>
            <a:lvl1pPr marL="0" indent="0">
              <a:buNone/>
              <a:defRPr sz="3500"/>
            </a:lvl1pPr>
            <a:lvl2pPr marL="511761" indent="0">
              <a:buNone/>
              <a:defRPr sz="3200"/>
            </a:lvl2pPr>
            <a:lvl3pPr marL="1023523" indent="0">
              <a:buNone/>
              <a:defRPr sz="2700"/>
            </a:lvl3pPr>
            <a:lvl4pPr marL="1535285" indent="0">
              <a:buNone/>
              <a:defRPr sz="2200"/>
            </a:lvl4pPr>
            <a:lvl5pPr marL="2047046" indent="0">
              <a:buNone/>
              <a:defRPr sz="2200"/>
            </a:lvl5pPr>
            <a:lvl6pPr marL="2558807" indent="0">
              <a:buNone/>
              <a:defRPr sz="2200"/>
            </a:lvl6pPr>
            <a:lvl7pPr marL="3070568" indent="0">
              <a:buNone/>
              <a:defRPr sz="2200"/>
            </a:lvl7pPr>
            <a:lvl8pPr marL="3582330" indent="0">
              <a:buNone/>
              <a:defRPr sz="2200"/>
            </a:lvl8pPr>
            <a:lvl9pPr marL="4094092" indent="0">
              <a:buNone/>
              <a:defRPr sz="2200"/>
            </a:lvl9pPr>
          </a:lstStyle>
          <a:p>
            <a:pPr lvl="0"/>
            <a:endParaRPr lang="en-US" noProof="0" dirty="0"/>
          </a:p>
        </p:txBody>
      </p:sp>
      <p:sp>
        <p:nvSpPr>
          <p:cNvPr id="4" name="Text Placeholder 3"/>
          <p:cNvSpPr>
            <a:spLocks noGrp="1"/>
          </p:cNvSpPr>
          <p:nvPr>
            <p:ph type="body" sz="half" idx="2"/>
          </p:nvPr>
        </p:nvSpPr>
        <p:spPr>
          <a:xfrm>
            <a:off x="2389717" y="5367131"/>
            <a:ext cx="7315200" cy="805705"/>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ECE9AEEE-B7A9-463A-8A53-2CD97CE26CF6}"/>
              </a:ext>
            </a:extLst>
          </p:cNvPr>
          <p:cNvSpPr>
            <a:spLocks noGrp="1" noChangeArrowheads="1"/>
          </p:cNvSpPr>
          <p:nvPr>
            <p:ph type="sldNum" sz="quarter" idx="10"/>
          </p:nvPr>
        </p:nvSpPr>
        <p:spPr>
          <a:ln/>
        </p:spPr>
        <p:txBody>
          <a:bodyPr/>
          <a:lstStyle>
            <a:lvl1pPr>
              <a:defRPr/>
            </a:lvl1pPr>
          </a:lstStyle>
          <a:p>
            <a:pPr>
              <a:defRPr/>
            </a:pPr>
            <a:fld id="{36726DF8-2F63-47CA-ABFA-B13497CFAED1}" type="slidenum">
              <a:rPr lang="de-DE" altLang="en-US"/>
              <a:pPr>
                <a:defRPr/>
              </a:pPr>
              <a:t>‹#›</a:t>
            </a:fld>
            <a:endParaRPr lang="de-DE" altLang="en-US"/>
          </a:p>
        </p:txBody>
      </p:sp>
    </p:spTree>
    <p:extLst>
      <p:ext uri="{BB962C8B-B14F-4D97-AF65-F5344CB8AC3E}">
        <p14:creationId xmlns:p14="http://schemas.microsoft.com/office/powerpoint/2010/main" val="377863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71F7270-9D5D-4D72-BC91-9080FAA3E0E9}"/>
              </a:ext>
            </a:extLst>
          </p:cNvPr>
          <p:cNvSpPr>
            <a:spLocks noGrp="1" noChangeArrowheads="1"/>
          </p:cNvSpPr>
          <p:nvPr>
            <p:ph type="sldNum" sz="quarter" idx="10"/>
          </p:nvPr>
        </p:nvSpPr>
        <p:spPr>
          <a:ln/>
        </p:spPr>
        <p:txBody>
          <a:bodyPr/>
          <a:lstStyle>
            <a:lvl1pPr>
              <a:defRPr/>
            </a:lvl1pPr>
          </a:lstStyle>
          <a:p>
            <a:pPr>
              <a:defRPr/>
            </a:pPr>
            <a:fld id="{E6A6B40C-4A90-4736-B664-7D4D5FC0BC1D}" type="slidenum">
              <a:rPr lang="de-DE" altLang="en-US"/>
              <a:pPr>
                <a:defRPr/>
              </a:pPr>
              <a:t>‹#›</a:t>
            </a:fld>
            <a:endParaRPr lang="de-DE" altLang="en-US"/>
          </a:p>
        </p:txBody>
      </p:sp>
    </p:spTree>
    <p:extLst>
      <p:ext uri="{BB962C8B-B14F-4D97-AF65-F5344CB8AC3E}">
        <p14:creationId xmlns:p14="http://schemas.microsoft.com/office/powerpoint/2010/main" val="3232314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6">
            <a:extLst>
              <a:ext uri="{FF2B5EF4-FFF2-40B4-BE49-F238E27FC236}">
                <a16:creationId xmlns:a16="http://schemas.microsoft.com/office/drawing/2014/main" id="{C2BB7E44-B739-4FAF-A40E-E2F401FED953}"/>
              </a:ext>
            </a:extLst>
          </p:cNvPr>
          <p:cNvSpPr>
            <a:spLocks noGrp="1" noChangeArrowheads="1"/>
          </p:cNvSpPr>
          <p:nvPr>
            <p:ph type="sldNum" sz="quarter" idx="10"/>
          </p:nvPr>
        </p:nvSpPr>
        <p:spPr>
          <a:ln/>
        </p:spPr>
        <p:txBody>
          <a:bodyPr/>
          <a:lstStyle>
            <a:lvl1pPr>
              <a:defRPr/>
            </a:lvl1pPr>
          </a:lstStyle>
          <a:p>
            <a:pPr>
              <a:defRPr/>
            </a:pPr>
            <a:fld id="{A94F38DA-D371-43DE-929A-BCF0DC14C416}" type="slidenum">
              <a:rPr lang="de-DE" altLang="en-US"/>
              <a:pPr>
                <a:defRPr/>
              </a:pPr>
              <a:t>‹#›</a:t>
            </a:fld>
            <a:endParaRPr lang="de-DE" altLang="en-US"/>
          </a:p>
        </p:txBody>
      </p:sp>
    </p:spTree>
    <p:extLst>
      <p:ext uri="{BB962C8B-B14F-4D97-AF65-F5344CB8AC3E}">
        <p14:creationId xmlns:p14="http://schemas.microsoft.com/office/powerpoint/2010/main" val="1819408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9774CC80-4DB8-4B79-985B-E47EF7D5371D}"/>
              </a:ext>
            </a:extLst>
          </p:cNvPr>
          <p:cNvSpPr>
            <a:spLocks noGrp="1" noChangeArrowheads="1"/>
          </p:cNvSpPr>
          <p:nvPr>
            <p:ph type="sldNum" sz="quarter" idx="10"/>
          </p:nvPr>
        </p:nvSpPr>
        <p:spPr>
          <a:ln/>
        </p:spPr>
        <p:txBody>
          <a:bodyPr/>
          <a:lstStyle>
            <a:lvl1pPr>
              <a:defRPr/>
            </a:lvl1pPr>
          </a:lstStyle>
          <a:p>
            <a:pPr>
              <a:defRPr/>
            </a:pPr>
            <a:fld id="{D61437FE-52DF-424B-870E-A59AC3998041}" type="slidenum">
              <a:rPr lang="de-DE" altLang="en-US"/>
              <a:pPr>
                <a:defRPr/>
              </a:pPr>
              <a:t>‹#›</a:t>
            </a:fld>
            <a:endParaRPr lang="de-DE" altLang="en-US"/>
          </a:p>
        </p:txBody>
      </p:sp>
    </p:spTree>
    <p:extLst>
      <p:ext uri="{BB962C8B-B14F-4D97-AF65-F5344CB8AC3E}">
        <p14:creationId xmlns:p14="http://schemas.microsoft.com/office/powerpoint/2010/main" val="1597999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CED13E9-B102-4AF5-B774-8A4F8A1BA8AE}"/>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anose="020B0604020202020204" pitchFamily="34" charset="0"/>
                <a:ea typeface="MS PGothic" panose="020B0600070205080204" pitchFamily="34" charset="-128"/>
              </a:defRPr>
            </a:lvl1pPr>
          </a:lstStyle>
          <a:p>
            <a:pPr>
              <a:defRPr/>
            </a:pPr>
            <a:endParaRPr lang="en-US" altLang="en-US"/>
          </a:p>
        </p:txBody>
      </p:sp>
      <p:sp>
        <p:nvSpPr>
          <p:cNvPr id="5" name="Footer Placeholder 4">
            <a:extLst>
              <a:ext uri="{FF2B5EF4-FFF2-40B4-BE49-F238E27FC236}">
                <a16:creationId xmlns:a16="http://schemas.microsoft.com/office/drawing/2014/main" id="{B80BF752-EE62-4C0F-9BC2-EAE9A2326782}"/>
              </a:ext>
            </a:extLst>
          </p:cNvPr>
          <p:cNvSpPr>
            <a:spLocks noGrp="1"/>
          </p:cNvSpPr>
          <p:nvPr>
            <p:ph type="ftr" sz="quarter" idx="11"/>
          </p:nvPr>
        </p:nvSpPr>
        <p:spPr>
          <a:xfrm>
            <a:off x="4165600" y="6356350"/>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a:extLst>
              <a:ext uri="{FF2B5EF4-FFF2-40B4-BE49-F238E27FC236}">
                <a16:creationId xmlns:a16="http://schemas.microsoft.com/office/drawing/2014/main" id="{411A4799-4524-4210-B5AB-879E9C5D0DC6}"/>
              </a:ext>
            </a:extLst>
          </p:cNvPr>
          <p:cNvSpPr>
            <a:spLocks noGrp="1"/>
          </p:cNvSpPr>
          <p:nvPr>
            <p:ph type="sldNum" sz="quarter" idx="12"/>
          </p:nvPr>
        </p:nvSpPr>
        <p:spPr/>
        <p:txBody>
          <a:bodyPr/>
          <a:lstStyle>
            <a:lvl1pPr>
              <a:defRPr/>
            </a:lvl1pPr>
          </a:lstStyle>
          <a:p>
            <a:pPr>
              <a:defRPr/>
            </a:pPr>
            <a:fld id="{D565C34E-72AC-4F44-9B0E-B13279ACCFBE}" type="slidenum">
              <a:rPr lang="en-US" altLang="en-US"/>
              <a:pPr>
                <a:defRPr/>
              </a:pPr>
              <a:t>‹#›</a:t>
            </a:fld>
            <a:endParaRPr lang="en-US" altLang="en-US"/>
          </a:p>
        </p:txBody>
      </p:sp>
    </p:spTree>
    <p:extLst>
      <p:ext uri="{BB962C8B-B14F-4D97-AF65-F5344CB8AC3E}">
        <p14:creationId xmlns:p14="http://schemas.microsoft.com/office/powerpoint/2010/main" val="3692054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91CB88A-5B5A-9F48-8B00-87C0B222D03C}"/>
              </a:ext>
            </a:extLst>
          </p:cNvPr>
          <p:cNvSpPr>
            <a:spLocks noGrp="1" noChangeArrowheads="1"/>
          </p:cNvSpPr>
          <p:nvPr>
            <p:ph type="sldNum" sz="quarter" idx="4"/>
          </p:nvPr>
        </p:nvSpPr>
        <p:spPr bwMode="auto">
          <a:xfrm>
            <a:off x="11472597" y="6525344"/>
            <a:ext cx="286776" cy="14401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a:solidFill>
                  <a:srgbClr val="646464"/>
                </a:solidFill>
                <a:latin typeface="Arial" panose="020B0604020202020204" pitchFamily="34" charset="0"/>
                <a:ea typeface="MS PGothic" panose="020B0600070205080204" pitchFamily="34" charset="-128"/>
              </a:defRPr>
            </a:lvl1pPr>
          </a:lstStyle>
          <a:p>
            <a:pPr>
              <a:defRPr/>
            </a:pPr>
            <a:fld id="{2531B95C-5B95-B946-AACE-E314EE8C3FB6}" type="slidenum">
              <a:rPr lang="de-DE" altLang="en-US"/>
              <a:pPr>
                <a:defRPr/>
              </a:pPr>
              <a:t>‹#›</a:t>
            </a:fld>
            <a:endParaRPr lang="de-DE" altLang="en-US" dirty="0"/>
          </a:p>
        </p:txBody>
      </p:sp>
    </p:spTree>
    <p:extLst>
      <p:ext uri="{BB962C8B-B14F-4D97-AF65-F5344CB8AC3E}">
        <p14:creationId xmlns:p14="http://schemas.microsoft.com/office/powerpoint/2010/main" val="550778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17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93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876005"/>
            <a:ext cx="8638117" cy="2876003"/>
          </a:xfrm>
          <a:solidFill>
            <a:srgbClr val="0872A6"/>
          </a:solidFill>
        </p:spPr>
        <p:txBody>
          <a:bodyPr lIns="402962" tIns="201480" rIns="402962" bIns="402962"/>
          <a:lstStyle>
            <a:lvl1pPr>
              <a:lnSpc>
                <a:spcPct val="110000"/>
              </a:lnSpc>
              <a:defRPr sz="3500">
                <a:solidFill>
                  <a:schemeClr val="bg1"/>
                </a:solidFill>
              </a:defRPr>
            </a:lvl1pPr>
          </a:lstStyle>
          <a:p>
            <a:r>
              <a:rPr lang="de-DE" dirty="0"/>
              <a:t>Titelmasterformat durch Klicken bearbeiten</a:t>
            </a:r>
          </a:p>
        </p:txBody>
      </p:sp>
    </p:spTree>
    <p:extLst>
      <p:ext uri="{BB962C8B-B14F-4D97-AF65-F5344CB8AC3E}">
        <p14:creationId xmlns:p14="http://schemas.microsoft.com/office/powerpoint/2010/main" val="375458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256B460-44DA-48D0-803F-D29672A928D4}"/>
              </a:ext>
            </a:extLst>
          </p:cNvPr>
          <p:cNvSpPr>
            <a:spLocks noGrp="1" noChangeArrowheads="1"/>
          </p:cNvSpPr>
          <p:nvPr>
            <p:ph type="sldNum" sz="quarter" idx="10"/>
          </p:nvPr>
        </p:nvSpPr>
        <p:spPr>
          <a:ln/>
        </p:spPr>
        <p:txBody>
          <a:bodyPr/>
          <a:lstStyle>
            <a:lvl1pPr>
              <a:defRPr/>
            </a:lvl1pPr>
          </a:lstStyle>
          <a:p>
            <a:pPr>
              <a:defRPr/>
            </a:pPr>
            <a:fld id="{E4BB0624-6639-458D-8CE2-B3EAE64DF08E}" type="slidenum">
              <a:rPr lang="de-DE" altLang="en-US"/>
              <a:pPr>
                <a:defRPr/>
              </a:pPr>
              <a:t>‹#›</a:t>
            </a:fld>
            <a:endParaRPr lang="de-DE" altLang="en-US"/>
          </a:p>
        </p:txBody>
      </p:sp>
    </p:spTree>
    <p:extLst>
      <p:ext uri="{BB962C8B-B14F-4D97-AF65-F5344CB8AC3E}">
        <p14:creationId xmlns:p14="http://schemas.microsoft.com/office/powerpoint/2010/main" val="391860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4"/>
            <a:ext cx="10363200" cy="1361872"/>
          </a:xfrm>
        </p:spPr>
        <p:txBody>
          <a:bodyPr anchor="t"/>
          <a:lstStyle>
            <a:lvl1pPr algn="l">
              <a:defRPr sz="4500" b="1" cap="all">
                <a:solidFill>
                  <a:srgbClr val="0872A6"/>
                </a:solidFill>
              </a:defRPr>
            </a:lvl1pPr>
          </a:lstStyle>
          <a:p>
            <a:r>
              <a:rPr lang="en-US" dirty="0"/>
              <a:t>Click to edit Master title style</a:t>
            </a:r>
          </a:p>
        </p:txBody>
      </p:sp>
      <p:sp>
        <p:nvSpPr>
          <p:cNvPr id="3" name="Text Placeholder 2"/>
          <p:cNvSpPr>
            <a:spLocks noGrp="1"/>
          </p:cNvSpPr>
          <p:nvPr>
            <p:ph type="body" idx="1"/>
          </p:nvPr>
        </p:nvSpPr>
        <p:spPr>
          <a:xfrm>
            <a:off x="963084" y="2907727"/>
            <a:ext cx="10363200" cy="1499327"/>
          </a:xfrm>
        </p:spPr>
        <p:txBody>
          <a:bodyPr anchor="b"/>
          <a:lstStyle>
            <a:lvl1pPr marL="0" indent="0">
              <a:buNone/>
              <a:defRPr sz="2200"/>
            </a:lvl1pPr>
            <a:lvl2pPr marL="511761" indent="0">
              <a:buNone/>
              <a:defRPr sz="2000"/>
            </a:lvl2pPr>
            <a:lvl3pPr marL="1023523" indent="0">
              <a:buNone/>
              <a:defRPr sz="1800"/>
            </a:lvl3pPr>
            <a:lvl4pPr marL="1535285" indent="0">
              <a:buNone/>
              <a:defRPr sz="1600"/>
            </a:lvl4pPr>
            <a:lvl5pPr marL="2047046" indent="0">
              <a:buNone/>
              <a:defRPr sz="1600"/>
            </a:lvl5pPr>
            <a:lvl6pPr marL="2558807" indent="0">
              <a:buNone/>
              <a:defRPr sz="1600"/>
            </a:lvl6pPr>
            <a:lvl7pPr marL="3070568" indent="0">
              <a:buNone/>
              <a:defRPr sz="1600"/>
            </a:lvl7pPr>
            <a:lvl8pPr marL="3582330" indent="0">
              <a:buNone/>
              <a:defRPr sz="1600"/>
            </a:lvl8pPr>
            <a:lvl9pPr marL="4094092"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BC938B77-A88A-4EE2-A381-CF8D1E9A80CF}"/>
              </a:ext>
            </a:extLst>
          </p:cNvPr>
          <p:cNvSpPr>
            <a:spLocks noGrp="1" noChangeArrowheads="1"/>
          </p:cNvSpPr>
          <p:nvPr>
            <p:ph type="sldNum" sz="quarter" idx="10"/>
          </p:nvPr>
        </p:nvSpPr>
        <p:spPr>
          <a:ln/>
        </p:spPr>
        <p:txBody>
          <a:bodyPr/>
          <a:lstStyle>
            <a:lvl1pPr>
              <a:defRPr/>
            </a:lvl1pPr>
          </a:lstStyle>
          <a:p>
            <a:pPr>
              <a:defRPr/>
            </a:pPr>
            <a:fld id="{3F1E05B1-3D06-48D0-A971-B7C81DAE912A}" type="slidenum">
              <a:rPr lang="de-DE" altLang="en-US"/>
              <a:pPr>
                <a:defRPr/>
              </a:pPr>
              <a:t>‹#›</a:t>
            </a:fld>
            <a:endParaRPr lang="de-DE" altLang="en-US"/>
          </a:p>
        </p:txBody>
      </p:sp>
    </p:spTree>
    <p:extLst>
      <p:ext uri="{BB962C8B-B14F-4D97-AF65-F5344CB8AC3E}">
        <p14:creationId xmlns:p14="http://schemas.microsoft.com/office/powerpoint/2010/main" val="85649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dirty="0"/>
              <a:t>Click to edit Master title style</a:t>
            </a:r>
          </a:p>
        </p:txBody>
      </p:sp>
      <p:sp>
        <p:nvSpPr>
          <p:cNvPr id="3" name="Content Placeholder 2"/>
          <p:cNvSpPr>
            <a:spLocks noGrp="1"/>
          </p:cNvSpPr>
          <p:nvPr>
            <p:ph sz="half" idx="1"/>
          </p:nvPr>
        </p:nvSpPr>
        <p:spPr>
          <a:xfrm>
            <a:off x="478368" y="2457292"/>
            <a:ext cx="5511800"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2457292"/>
            <a:ext cx="5513917"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E0013A64-4E60-4D9B-8CF1-D8C6E98F86FA}"/>
              </a:ext>
            </a:extLst>
          </p:cNvPr>
          <p:cNvSpPr>
            <a:spLocks noGrp="1" noChangeArrowheads="1"/>
          </p:cNvSpPr>
          <p:nvPr>
            <p:ph type="sldNum" sz="quarter" idx="10"/>
          </p:nvPr>
        </p:nvSpPr>
        <p:spPr>
          <a:ln/>
        </p:spPr>
        <p:txBody>
          <a:bodyPr/>
          <a:lstStyle>
            <a:lvl1pPr>
              <a:defRPr/>
            </a:lvl1pPr>
          </a:lstStyle>
          <a:p>
            <a:pPr>
              <a:defRPr/>
            </a:pPr>
            <a:fld id="{F828F10C-86FD-464F-AB0E-8BFA2254D791}" type="slidenum">
              <a:rPr lang="de-DE" altLang="en-US"/>
              <a:pPr>
                <a:defRPr/>
              </a:pPr>
              <a:t>‹#›</a:t>
            </a:fld>
            <a:endParaRPr lang="de-DE" altLang="en-US"/>
          </a:p>
        </p:txBody>
      </p:sp>
    </p:spTree>
    <p:extLst>
      <p:ext uri="{BB962C8B-B14F-4D97-AF65-F5344CB8AC3E}">
        <p14:creationId xmlns:p14="http://schemas.microsoft.com/office/powerpoint/2010/main" val="244526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14"/>
            <a:ext cx="10972800" cy="1141943"/>
          </a:xfrm>
        </p:spPr>
        <p:txBody>
          <a:bodyPr/>
          <a:lstStyle>
            <a:lvl1pPr>
              <a:defRPr>
                <a:solidFill>
                  <a:srgbClr val="0872A6"/>
                </a:solidFill>
              </a:defRPr>
            </a:lvl1pPr>
          </a:lstStyle>
          <a:p>
            <a:r>
              <a:rPr lang="en-US" dirty="0"/>
              <a:t>Click to edit Master title style</a:t>
            </a:r>
          </a:p>
        </p:txBody>
      </p:sp>
      <p:sp>
        <p:nvSpPr>
          <p:cNvPr id="3" name="Text Placeholder 2"/>
          <p:cNvSpPr>
            <a:spLocks noGrp="1"/>
          </p:cNvSpPr>
          <p:nvPr>
            <p:ph type="body" idx="1"/>
          </p:nvPr>
        </p:nvSpPr>
        <p:spPr>
          <a:xfrm>
            <a:off x="609600" y="1535279"/>
            <a:ext cx="5386917"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a:t>Click to edit Master text styles</a:t>
            </a:r>
          </a:p>
        </p:txBody>
      </p:sp>
      <p:sp>
        <p:nvSpPr>
          <p:cNvPr id="4" name="Content Placeholder 3"/>
          <p:cNvSpPr>
            <a:spLocks noGrp="1"/>
          </p:cNvSpPr>
          <p:nvPr>
            <p:ph sz="half" idx="2"/>
          </p:nvPr>
        </p:nvSpPr>
        <p:spPr>
          <a:xfrm>
            <a:off x="609600" y="2173921"/>
            <a:ext cx="5386917"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279"/>
            <a:ext cx="5389033"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a:t>Click to edit Master text styles</a:t>
            </a:r>
          </a:p>
        </p:txBody>
      </p:sp>
      <p:sp>
        <p:nvSpPr>
          <p:cNvPr id="6" name="Content Placeholder 5"/>
          <p:cNvSpPr>
            <a:spLocks noGrp="1"/>
          </p:cNvSpPr>
          <p:nvPr>
            <p:ph sz="quarter" idx="4"/>
          </p:nvPr>
        </p:nvSpPr>
        <p:spPr>
          <a:xfrm>
            <a:off x="6193370" y="2173921"/>
            <a:ext cx="5389033"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203C3B8-7B0D-4531-B01D-41298C9C7A1A}"/>
              </a:ext>
            </a:extLst>
          </p:cNvPr>
          <p:cNvSpPr>
            <a:spLocks noGrp="1" noChangeArrowheads="1"/>
          </p:cNvSpPr>
          <p:nvPr>
            <p:ph type="sldNum" sz="quarter" idx="10"/>
          </p:nvPr>
        </p:nvSpPr>
        <p:spPr>
          <a:ln/>
        </p:spPr>
        <p:txBody>
          <a:bodyPr/>
          <a:lstStyle>
            <a:lvl1pPr>
              <a:defRPr/>
            </a:lvl1pPr>
          </a:lstStyle>
          <a:p>
            <a:pPr>
              <a:defRPr/>
            </a:pPr>
            <a:fld id="{6117B370-6B23-438B-B355-F567A91A4896}" type="slidenum">
              <a:rPr lang="de-DE" altLang="en-US"/>
              <a:pPr>
                <a:defRPr/>
              </a:pPr>
              <a:t>‹#›</a:t>
            </a:fld>
            <a:endParaRPr lang="de-DE" altLang="en-US"/>
          </a:p>
        </p:txBody>
      </p:sp>
    </p:spTree>
    <p:extLst>
      <p:ext uri="{BB962C8B-B14F-4D97-AF65-F5344CB8AC3E}">
        <p14:creationId xmlns:p14="http://schemas.microsoft.com/office/powerpoint/2010/main" val="304225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D6908EB8-D7EF-495F-9CA1-A670C5D82ED2}"/>
              </a:ext>
            </a:extLst>
          </p:cNvPr>
          <p:cNvSpPr>
            <a:spLocks noGrp="1" noChangeArrowheads="1"/>
          </p:cNvSpPr>
          <p:nvPr>
            <p:ph type="sldNum" sz="quarter" idx="10"/>
          </p:nvPr>
        </p:nvSpPr>
        <p:spPr>
          <a:ln/>
        </p:spPr>
        <p:txBody>
          <a:bodyPr/>
          <a:lstStyle>
            <a:lvl1pPr>
              <a:defRPr/>
            </a:lvl1pPr>
          </a:lstStyle>
          <a:p>
            <a:pPr>
              <a:defRPr/>
            </a:pPr>
            <a:fld id="{96223726-B811-4511-8A66-2481CF37E137}" type="slidenum">
              <a:rPr lang="de-DE" altLang="en-US"/>
              <a:pPr>
                <a:defRPr/>
              </a:pPr>
              <a:t>‹#›</a:t>
            </a:fld>
            <a:endParaRPr lang="de-DE" altLang="en-US"/>
          </a:p>
        </p:txBody>
      </p:sp>
    </p:spTree>
    <p:extLst>
      <p:ext uri="{BB962C8B-B14F-4D97-AF65-F5344CB8AC3E}">
        <p14:creationId xmlns:p14="http://schemas.microsoft.com/office/powerpoint/2010/main" val="308841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C5AF136-C8AB-413A-9B03-9B6542248AC6}"/>
              </a:ext>
            </a:extLst>
          </p:cNvPr>
          <p:cNvSpPr>
            <a:spLocks noGrp="1" noChangeArrowheads="1"/>
          </p:cNvSpPr>
          <p:nvPr>
            <p:ph type="sldNum" sz="quarter" idx="10"/>
          </p:nvPr>
        </p:nvSpPr>
        <p:spPr>
          <a:ln/>
        </p:spPr>
        <p:txBody>
          <a:bodyPr/>
          <a:lstStyle>
            <a:lvl1pPr>
              <a:defRPr/>
            </a:lvl1pPr>
          </a:lstStyle>
          <a:p>
            <a:pPr>
              <a:defRPr/>
            </a:pPr>
            <a:fld id="{2A8D6D8A-33FC-493A-AF5E-0369E9D6A6D7}" type="slidenum">
              <a:rPr lang="de-DE" altLang="en-US"/>
              <a:pPr>
                <a:defRPr/>
              </a:pPr>
              <a:t>‹#›</a:t>
            </a:fld>
            <a:endParaRPr lang="de-DE" altLang="en-US"/>
          </a:p>
        </p:txBody>
      </p:sp>
    </p:spTree>
    <p:extLst>
      <p:ext uri="{BB962C8B-B14F-4D97-AF65-F5344CB8AC3E}">
        <p14:creationId xmlns:p14="http://schemas.microsoft.com/office/powerpoint/2010/main" val="3325864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4.jpe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 name="Bild 6">
            <a:extLst>
              <a:ext uri="{FF2B5EF4-FFF2-40B4-BE49-F238E27FC236}">
                <a16:creationId xmlns:a16="http://schemas.microsoft.com/office/drawing/2014/main" id="{EC35AEA2-D8AF-4B4A-AE2F-D36D51E733A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885" r="-1541"/>
          <a:stretch/>
        </p:blipFill>
        <p:spPr>
          <a:xfrm>
            <a:off x="0" y="129823"/>
            <a:ext cx="531460" cy="728132"/>
          </a:xfrm>
          <a:prstGeom prst="rect">
            <a:avLst/>
          </a:prstGeom>
        </p:spPr>
      </p:pic>
      <p:sp>
        <p:nvSpPr>
          <p:cNvPr id="35" name="TextBox 34">
            <a:extLst>
              <a:ext uri="{FF2B5EF4-FFF2-40B4-BE49-F238E27FC236}">
                <a16:creationId xmlns:a16="http://schemas.microsoft.com/office/drawing/2014/main" id="{BF598A46-EA83-4040-8277-A805C0B8D40C}"/>
              </a:ext>
            </a:extLst>
          </p:cNvPr>
          <p:cNvSpPr txBox="1"/>
          <p:nvPr userDrawn="1"/>
        </p:nvSpPr>
        <p:spPr>
          <a:xfrm>
            <a:off x="-603956" y="445911"/>
            <a:ext cx="184731" cy="369332"/>
          </a:xfrm>
          <a:prstGeom prst="rect">
            <a:avLst/>
          </a:prstGeom>
          <a:noFill/>
        </p:spPr>
        <p:txBody>
          <a:bodyPr wrap="none" rtlCol="0">
            <a:spAutoFit/>
          </a:bodyPr>
          <a:lstStyle/>
          <a:p>
            <a:endParaRPr lang="en-US" dirty="0"/>
          </a:p>
        </p:txBody>
      </p:sp>
      <p:cxnSp>
        <p:nvCxnSpPr>
          <p:cNvPr id="3" name="Straight Connector 2">
            <a:extLst>
              <a:ext uri="{FF2B5EF4-FFF2-40B4-BE49-F238E27FC236}">
                <a16:creationId xmlns:a16="http://schemas.microsoft.com/office/drawing/2014/main" id="{82AB38F2-8EEA-5B4B-88FA-145223DC0021}"/>
              </a:ext>
            </a:extLst>
          </p:cNvPr>
          <p:cNvCxnSpPr>
            <a:cxnSpLocks/>
          </p:cNvCxnSpPr>
          <p:nvPr userDrawn="1"/>
        </p:nvCxnSpPr>
        <p:spPr>
          <a:xfrm>
            <a:off x="745067" y="655690"/>
            <a:ext cx="10991738"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Bild 12">
            <a:extLst>
              <a:ext uri="{FF2B5EF4-FFF2-40B4-BE49-F238E27FC236}">
                <a16:creationId xmlns:a16="http://schemas.microsoft.com/office/drawing/2014/main" id="{375C8AD5-FB03-2549-A057-0E9CE3BECC7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5473" r="15042"/>
          <a:stretch/>
        </p:blipFill>
        <p:spPr>
          <a:xfrm>
            <a:off x="10016289" y="210863"/>
            <a:ext cx="1726532" cy="457999"/>
          </a:xfrm>
          <a:prstGeom prst="rect">
            <a:avLst/>
          </a:prstGeom>
          <a:effectLst>
            <a:outerShdw sx="99000" sy="99000" algn="ctr" rotWithShape="0">
              <a:srgbClr val="000000"/>
            </a:outerShdw>
          </a:effectLst>
        </p:spPr>
      </p:pic>
    </p:spTree>
    <p:extLst>
      <p:ext uri="{BB962C8B-B14F-4D97-AF65-F5344CB8AC3E}">
        <p14:creationId xmlns:p14="http://schemas.microsoft.com/office/powerpoint/2010/main" val="1771511020"/>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030E017-898C-4166-83B7-E9F30DEBBA51}"/>
              </a:ext>
            </a:extLst>
          </p:cNvPr>
          <p:cNvSpPr>
            <a:spLocks noGrp="1" noChangeArrowheads="1"/>
          </p:cNvSpPr>
          <p:nvPr>
            <p:ph type="title"/>
          </p:nvPr>
        </p:nvSpPr>
        <p:spPr bwMode="auto">
          <a:xfrm>
            <a:off x="477838" y="1125538"/>
            <a:ext cx="112299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en-US"/>
              <a:t>Titelmasterformat durch Klicken bearbeiten</a:t>
            </a:r>
          </a:p>
        </p:txBody>
      </p:sp>
      <p:sp>
        <p:nvSpPr>
          <p:cNvPr id="1027" name="Rectangle 3">
            <a:extLst>
              <a:ext uri="{FF2B5EF4-FFF2-40B4-BE49-F238E27FC236}">
                <a16:creationId xmlns:a16="http://schemas.microsoft.com/office/drawing/2014/main" id="{2EFE607C-0BBF-4B3E-864F-1646E1B908AD}"/>
              </a:ext>
            </a:extLst>
          </p:cNvPr>
          <p:cNvSpPr>
            <a:spLocks noGrp="1" noChangeArrowheads="1"/>
          </p:cNvSpPr>
          <p:nvPr>
            <p:ph type="body" idx="1"/>
          </p:nvPr>
        </p:nvSpPr>
        <p:spPr bwMode="auto">
          <a:xfrm>
            <a:off x="477838" y="2276475"/>
            <a:ext cx="112299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Textmasterformate durch Klicken bearbeiten</a:t>
            </a:r>
          </a:p>
          <a:p>
            <a:pPr lvl="1"/>
            <a:r>
              <a:rPr lang="de-DE" altLang="en-US"/>
              <a:t>Zweite Ebene</a:t>
            </a:r>
          </a:p>
        </p:txBody>
      </p:sp>
      <p:sp>
        <p:nvSpPr>
          <p:cNvPr id="1030" name="Rectangle 6">
            <a:extLst>
              <a:ext uri="{FF2B5EF4-FFF2-40B4-BE49-F238E27FC236}">
                <a16:creationId xmlns:a16="http://schemas.microsoft.com/office/drawing/2014/main" id="{0652515E-CAF6-4F10-BEB6-7F8D0799732E}"/>
              </a:ext>
            </a:extLst>
          </p:cNvPr>
          <p:cNvSpPr>
            <a:spLocks noGrp="1" noChangeArrowheads="1"/>
          </p:cNvSpPr>
          <p:nvPr>
            <p:ph type="sldNum" sz="quarter" idx="4"/>
          </p:nvPr>
        </p:nvSpPr>
        <p:spPr bwMode="auto">
          <a:xfrm>
            <a:off x="10748963" y="6403975"/>
            <a:ext cx="958850"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a:solidFill>
                  <a:srgbClr val="646464"/>
                </a:solidFill>
                <a:latin typeface="Arial" panose="020B0604020202020204" pitchFamily="34" charset="0"/>
                <a:ea typeface="MS PGothic" panose="020B0600070205080204" pitchFamily="34" charset="-128"/>
              </a:defRPr>
            </a:lvl1pPr>
          </a:lstStyle>
          <a:p>
            <a:pPr>
              <a:defRPr/>
            </a:pPr>
            <a:fld id="{4AF90B90-52C9-436E-B48D-F494EA687A1D}" type="slidenum">
              <a:rPr lang="de-DE" altLang="en-US"/>
              <a:pPr>
                <a:defRPr/>
              </a:pPr>
              <a:t>‹#›</a:t>
            </a:fld>
            <a:endParaRPr lang="de-DE" altLang="en-US"/>
          </a:p>
        </p:txBody>
      </p:sp>
      <p:sp>
        <p:nvSpPr>
          <p:cNvPr id="3" name="Rectangle 2">
            <a:extLst>
              <a:ext uri="{FF2B5EF4-FFF2-40B4-BE49-F238E27FC236}">
                <a16:creationId xmlns:a16="http://schemas.microsoft.com/office/drawing/2014/main" id="{15CCA8A9-5DEF-4F4E-A330-AAF96070A9A9}"/>
              </a:ext>
            </a:extLst>
          </p:cNvPr>
          <p:cNvSpPr/>
          <p:nvPr userDrawn="1"/>
        </p:nvSpPr>
        <p:spPr>
          <a:xfrm>
            <a:off x="477838" y="947738"/>
            <a:ext cx="11229975" cy="33337"/>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2" name="Picture 7">
            <a:extLst>
              <a:ext uri="{FF2B5EF4-FFF2-40B4-BE49-F238E27FC236}">
                <a16:creationId xmlns:a16="http://schemas.microsoft.com/office/drawing/2014/main" id="{684FC6FE-66F0-42A3-BFC6-2EBD287F75D6}"/>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704388" y="312738"/>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39319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sldNum="0" hdr="0" ftr="0" dt="0"/>
  <p:txStyles>
    <p:title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p:titleStyle>
    <p:bodyStyle>
      <a:lvl1pPr marL="382588" indent="-382588" algn="l" rtl="0" eaLnBrk="0" fontAlgn="base" hangingPunct="0">
        <a:lnSpc>
          <a:spcPct val="130000"/>
        </a:lnSpc>
        <a:spcBef>
          <a:spcPct val="0"/>
        </a:spcBef>
        <a:spcAft>
          <a:spcPct val="0"/>
        </a:spcAft>
        <a:buChar char="•"/>
        <a:defRPr sz="1600">
          <a:solidFill>
            <a:schemeClr val="tx1"/>
          </a:solidFill>
          <a:latin typeface="+mn-lt"/>
          <a:ea typeface="MS PGothic" panose="020B0600070205080204" pitchFamily="34" charset="-128"/>
          <a:cs typeface="+mn-cs"/>
        </a:defRPr>
      </a:lvl1pPr>
      <a:lvl2pPr marL="830263" indent="-319088"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mn-lt"/>
          <a:ea typeface="MS PGothic" panose="020B0600070205080204" pitchFamily="34" charset="-128"/>
          <a:cs typeface="+mn-cs"/>
        </a:defRPr>
      </a:lvl2pPr>
      <a:lvl3pPr marL="1277938" indent="-255588"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p:bodyStyle>
    <p:otherStyle>
      <a:defPPr>
        <a:defRPr lang="en-US"/>
      </a:defPPr>
      <a:lvl1pPr marL="0" algn="l" defTabSz="1023523" rtl="0" eaLnBrk="1" latinLnBrk="0" hangingPunct="1">
        <a:defRPr sz="2000" kern="1200">
          <a:solidFill>
            <a:schemeClr val="tx1"/>
          </a:solidFill>
          <a:latin typeface="+mn-lt"/>
          <a:ea typeface="+mn-ea"/>
          <a:cs typeface="+mn-cs"/>
        </a:defRPr>
      </a:lvl1pPr>
      <a:lvl2pPr marL="511761" algn="l" defTabSz="1023523" rtl="0" eaLnBrk="1" latinLnBrk="0" hangingPunct="1">
        <a:defRPr sz="2000" kern="1200">
          <a:solidFill>
            <a:schemeClr val="tx1"/>
          </a:solidFill>
          <a:latin typeface="+mn-lt"/>
          <a:ea typeface="+mn-ea"/>
          <a:cs typeface="+mn-cs"/>
        </a:defRPr>
      </a:lvl2pPr>
      <a:lvl3pPr marL="1023523" algn="l" defTabSz="1023523" rtl="0" eaLnBrk="1" latinLnBrk="0" hangingPunct="1">
        <a:defRPr sz="2000" kern="1200">
          <a:solidFill>
            <a:schemeClr val="tx1"/>
          </a:solidFill>
          <a:latin typeface="+mn-lt"/>
          <a:ea typeface="+mn-ea"/>
          <a:cs typeface="+mn-cs"/>
        </a:defRPr>
      </a:lvl3pPr>
      <a:lvl4pPr marL="1535285" algn="l" defTabSz="1023523" rtl="0" eaLnBrk="1" latinLnBrk="0" hangingPunct="1">
        <a:defRPr sz="2000" kern="1200">
          <a:solidFill>
            <a:schemeClr val="tx1"/>
          </a:solidFill>
          <a:latin typeface="+mn-lt"/>
          <a:ea typeface="+mn-ea"/>
          <a:cs typeface="+mn-cs"/>
        </a:defRPr>
      </a:lvl4pPr>
      <a:lvl5pPr marL="2047046" algn="l" defTabSz="1023523" rtl="0" eaLnBrk="1" latinLnBrk="0" hangingPunct="1">
        <a:defRPr sz="2000" kern="1200">
          <a:solidFill>
            <a:schemeClr val="tx1"/>
          </a:solidFill>
          <a:latin typeface="+mn-lt"/>
          <a:ea typeface="+mn-ea"/>
          <a:cs typeface="+mn-cs"/>
        </a:defRPr>
      </a:lvl5pPr>
      <a:lvl6pPr marL="2558807" algn="l" defTabSz="1023523" rtl="0" eaLnBrk="1" latinLnBrk="0" hangingPunct="1">
        <a:defRPr sz="2000" kern="1200">
          <a:solidFill>
            <a:schemeClr val="tx1"/>
          </a:solidFill>
          <a:latin typeface="+mn-lt"/>
          <a:ea typeface="+mn-ea"/>
          <a:cs typeface="+mn-cs"/>
        </a:defRPr>
      </a:lvl6pPr>
      <a:lvl7pPr marL="3070568" algn="l" defTabSz="1023523" rtl="0" eaLnBrk="1" latinLnBrk="0" hangingPunct="1">
        <a:defRPr sz="2000" kern="1200">
          <a:solidFill>
            <a:schemeClr val="tx1"/>
          </a:solidFill>
          <a:latin typeface="+mn-lt"/>
          <a:ea typeface="+mn-ea"/>
          <a:cs typeface="+mn-cs"/>
        </a:defRPr>
      </a:lvl7pPr>
      <a:lvl8pPr marL="3582330" algn="l" defTabSz="1023523" rtl="0" eaLnBrk="1" latinLnBrk="0" hangingPunct="1">
        <a:defRPr sz="2000" kern="1200">
          <a:solidFill>
            <a:schemeClr val="tx1"/>
          </a:solidFill>
          <a:latin typeface="+mn-lt"/>
          <a:ea typeface="+mn-ea"/>
          <a:cs typeface="+mn-cs"/>
        </a:defRPr>
      </a:lvl8pPr>
      <a:lvl9pPr marL="4094092" algn="l" defTabSz="102352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irena.org/publications"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png"/><Relationship Id="rId9"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7A3FA9-50C1-4C89-B106-E821BC7E8DD6}"/>
              </a:ext>
            </a:extLst>
          </p:cNvPr>
          <p:cNvSpPr/>
          <p:nvPr/>
        </p:nvSpPr>
        <p:spPr>
          <a:xfrm>
            <a:off x="1487486" y="1484158"/>
            <a:ext cx="9217025" cy="4841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483" name="Title 1">
            <a:extLst>
              <a:ext uri="{FF2B5EF4-FFF2-40B4-BE49-F238E27FC236}">
                <a16:creationId xmlns:a16="http://schemas.microsoft.com/office/drawing/2014/main" id="{289BDFBC-9B03-4E59-8FD7-EC06E906C6F8}"/>
              </a:ext>
            </a:extLst>
          </p:cNvPr>
          <p:cNvSpPr txBox="1">
            <a:spLocks/>
          </p:cNvSpPr>
          <p:nvPr/>
        </p:nvSpPr>
        <p:spPr bwMode="auto">
          <a:xfrm>
            <a:off x="335357" y="5607528"/>
            <a:ext cx="11521280" cy="83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spcBef>
                <a:spcPts val="600"/>
              </a:spcBef>
              <a:spcAft>
                <a:spcPts val="600"/>
              </a:spcAft>
              <a:defRPr/>
            </a:pPr>
            <a:r>
              <a:rPr lang="en-US" altLang="en-US" sz="1800" dirty="0">
                <a:latin typeface="+mj-lt"/>
              </a:rPr>
              <a:t>Sofia – 17 May 201</a:t>
            </a:r>
            <a:r>
              <a:rPr lang="pl-PL" altLang="en-US" sz="1800" dirty="0">
                <a:latin typeface="+mj-lt"/>
              </a:rPr>
              <a:t>9</a:t>
            </a:r>
            <a:endParaRPr lang="en-US" altLang="en-US" sz="1800" dirty="0">
              <a:latin typeface="+mj-lt"/>
            </a:endParaRPr>
          </a:p>
          <a:p>
            <a:pPr algn="ctr">
              <a:spcBef>
                <a:spcPts val="600"/>
              </a:spcBef>
              <a:spcAft>
                <a:spcPts val="600"/>
              </a:spcAft>
              <a:defRPr/>
            </a:pPr>
            <a:endParaRPr lang="pl-PL" altLang="en-US" sz="1800" dirty="0">
              <a:latin typeface="+mj-lt"/>
            </a:endParaRPr>
          </a:p>
          <a:p>
            <a:pPr algn="ctr">
              <a:spcBef>
                <a:spcPts val="600"/>
              </a:spcBef>
              <a:spcAft>
                <a:spcPts val="600"/>
              </a:spcAft>
              <a:defRPr/>
            </a:pPr>
            <a:r>
              <a:rPr lang="en-US" sz="1800" b="1" dirty="0">
                <a:latin typeface="+mj-lt"/>
              </a:rPr>
              <a:t> 8th Regional Energy Conference: Today’s Agenda of The Regional Energy Development – Priorities, Technologies, Markets</a:t>
            </a:r>
            <a:endParaRPr lang="en-US" altLang="en-US" sz="1800" b="1" dirty="0">
              <a:latin typeface="+mj-lt"/>
            </a:endParaRPr>
          </a:p>
        </p:txBody>
      </p:sp>
      <p:pic>
        <p:nvPicPr>
          <p:cNvPr id="9" name="Picture 12">
            <a:extLst>
              <a:ext uri="{FF2B5EF4-FFF2-40B4-BE49-F238E27FC236}">
                <a16:creationId xmlns:a16="http://schemas.microsoft.com/office/drawing/2014/main" id="{F8FC0F2A-D200-4687-AD87-0F28AAA46A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3757" y="3107905"/>
            <a:ext cx="4104481" cy="4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itle 1">
            <a:extLst>
              <a:ext uri="{FF2B5EF4-FFF2-40B4-BE49-F238E27FC236}">
                <a16:creationId xmlns:a16="http://schemas.microsoft.com/office/drawing/2014/main" id="{4076F2D5-A052-4498-99B6-BA4A00D0EC1E}"/>
              </a:ext>
            </a:extLst>
          </p:cNvPr>
          <p:cNvSpPr txBox="1">
            <a:spLocks/>
          </p:cNvSpPr>
          <p:nvPr/>
        </p:nvSpPr>
        <p:spPr bwMode="auto">
          <a:xfrm>
            <a:off x="684511" y="332656"/>
            <a:ext cx="10945216"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30000"/>
              </a:lnSpc>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830263" indent="-319088">
              <a:lnSpc>
                <a:spcPct val="130000"/>
              </a:lnSpc>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277938" indent="-255588">
              <a:lnSpc>
                <a:spcPct val="150000"/>
              </a:lnSpc>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790700" indent="-255588">
              <a:lnSpc>
                <a:spcPct val="150000"/>
              </a:lnSpc>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301875" indent="-255588">
              <a:lnSpc>
                <a:spcPct val="150000"/>
              </a:lnSpc>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759075" indent="-255588" eaLnBrk="0" fontAlgn="base" hangingPunct="0">
              <a:lnSpc>
                <a:spcPct val="150000"/>
              </a:lnSpc>
              <a:spcBef>
                <a:spcPct val="0"/>
              </a:spcBef>
              <a:spcAft>
                <a:spcPct val="0"/>
              </a:spcAft>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3216275" indent="-255588" eaLnBrk="0" fontAlgn="base" hangingPunct="0">
              <a:lnSpc>
                <a:spcPct val="150000"/>
              </a:lnSpc>
              <a:spcBef>
                <a:spcPct val="0"/>
              </a:spcBef>
              <a:spcAft>
                <a:spcPct val="0"/>
              </a:spcAft>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673475" indent="-255588" eaLnBrk="0" fontAlgn="base" hangingPunct="0">
              <a:lnSpc>
                <a:spcPct val="150000"/>
              </a:lnSpc>
              <a:spcBef>
                <a:spcPct val="0"/>
              </a:spcBef>
              <a:spcAft>
                <a:spcPct val="0"/>
              </a:spcAft>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4130675" indent="-255588" eaLnBrk="0" fontAlgn="base" hangingPunct="0">
              <a:lnSpc>
                <a:spcPct val="150000"/>
              </a:lnSpc>
              <a:spcBef>
                <a:spcPct val="0"/>
              </a:spcBef>
              <a:spcAft>
                <a:spcPct val="0"/>
              </a:spcAft>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lnSpc>
                <a:spcPct val="100000"/>
              </a:lnSpc>
              <a:buFontTx/>
              <a:buNone/>
              <a:defRPr/>
            </a:pPr>
            <a:r>
              <a:rPr lang="en-US" altLang="en-US" sz="3200" dirty="0">
                <a:solidFill>
                  <a:srgbClr val="0872A6"/>
                </a:solidFill>
                <a:latin typeface="+mj-lt"/>
              </a:rPr>
              <a:t>Cost-competitive renewable energy potential in the South East Europe region</a:t>
            </a:r>
          </a:p>
        </p:txBody>
      </p:sp>
      <p:sp>
        <p:nvSpPr>
          <p:cNvPr id="2" name="Rectangle 1">
            <a:extLst>
              <a:ext uri="{FF2B5EF4-FFF2-40B4-BE49-F238E27FC236}">
                <a16:creationId xmlns:a16="http://schemas.microsoft.com/office/drawing/2014/main" id="{5B19D7EC-C35C-4614-8B50-B8D823766CAA}"/>
              </a:ext>
            </a:extLst>
          </p:cNvPr>
          <p:cNvSpPr/>
          <p:nvPr/>
        </p:nvSpPr>
        <p:spPr>
          <a:xfrm>
            <a:off x="2282823" y="4168099"/>
            <a:ext cx="8421688" cy="369332"/>
          </a:xfrm>
          <a:prstGeom prst="rect">
            <a:avLst/>
          </a:prstGeom>
        </p:spPr>
        <p:txBody>
          <a:bodyPr wrap="square">
            <a:spAutoFit/>
          </a:bodyPr>
          <a:lstStyle/>
          <a:p>
            <a:r>
              <a:rPr lang="en-US" dirty="0">
                <a:solidFill>
                  <a:srgbClr val="006092"/>
                </a:solidFill>
                <a:ea typeface="Tahoma" panose="020B0604030504040204" pitchFamily="34" charset="0"/>
                <a:cs typeface="Cordia New" panose="020B0304020202020204" pitchFamily="34" charset="-34"/>
              </a:rPr>
              <a:t>Marcin Scigan –</a:t>
            </a:r>
            <a:r>
              <a:rPr lang="pl-PL" dirty="0">
                <a:solidFill>
                  <a:srgbClr val="006092"/>
                </a:solidFill>
                <a:ea typeface="Tahoma" panose="020B0604030504040204" pitchFamily="34" charset="0"/>
                <a:cs typeface="Cordia New" panose="020B0304020202020204" pitchFamily="34" charset="-34"/>
              </a:rPr>
              <a:t> </a:t>
            </a:r>
            <a:r>
              <a:rPr lang="en-US" dirty="0">
                <a:solidFill>
                  <a:srgbClr val="006092"/>
                </a:solidFill>
                <a:ea typeface="Tahoma" panose="020B0604030504040204" pitchFamily="34" charset="0"/>
                <a:cs typeface="Cordia New" panose="020B0304020202020204" pitchFamily="34" charset="-34"/>
              </a:rPr>
              <a:t>Regional </a:t>
            </a:r>
            <a:r>
              <a:rPr lang="en-US" dirty="0" err="1">
                <a:solidFill>
                  <a:srgbClr val="006092"/>
                </a:solidFill>
                <a:ea typeface="Tahoma" panose="020B0604030504040204" pitchFamily="34" charset="0"/>
                <a:cs typeface="Cordia New" panose="020B0304020202020204" pitchFamily="34" charset="-34"/>
              </a:rPr>
              <a:t>Programme</a:t>
            </a:r>
            <a:r>
              <a:rPr lang="en-US" dirty="0">
                <a:solidFill>
                  <a:srgbClr val="006092"/>
                </a:solidFill>
                <a:ea typeface="Tahoma" panose="020B0604030504040204" pitchFamily="34" charset="0"/>
                <a:cs typeface="Cordia New" panose="020B0304020202020204" pitchFamily="34" charset="-34"/>
              </a:rPr>
              <a:t> Officer, South East Europe, IRENA</a:t>
            </a:r>
            <a:endParaRPr lang="en-US" dirty="0"/>
          </a:p>
        </p:txBody>
      </p:sp>
    </p:spTree>
    <p:extLst>
      <p:ext uri="{BB962C8B-B14F-4D97-AF65-F5344CB8AC3E}">
        <p14:creationId xmlns:p14="http://schemas.microsoft.com/office/powerpoint/2010/main" val="312971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68BE18-7AA1-4A03-8A66-A5BE4358F4A9}"/>
              </a:ext>
            </a:extLst>
          </p:cNvPr>
          <p:cNvSpPr txBox="1">
            <a:spLocks/>
          </p:cNvSpPr>
          <p:nvPr/>
        </p:nvSpPr>
        <p:spPr>
          <a:xfrm>
            <a:off x="407368" y="263417"/>
            <a:ext cx="9096058" cy="591671"/>
          </a:xfrm>
          <a:prstGeom prst="rect">
            <a:avLst/>
          </a:prstGeom>
        </p:spPr>
        <p:txBody>
          <a:bodyPr vert="horz" lIns="91440" tIns="45720" rIns="91440" bIns="45720" rtlCol="0" anchor="ctr">
            <a:noAutofit/>
          </a:bodyPr>
          <a:lstStyle>
            <a:lvl1pPr defTabSz="914400" eaLnBrk="1" latinLnBrk="0" hangingPunct="1">
              <a:lnSpc>
                <a:spcPct val="90000"/>
              </a:lnSpc>
              <a:buNone/>
              <a:defRPr sz="3200" b="1">
                <a:solidFill>
                  <a:srgbClr val="0872A6"/>
                </a:solidFill>
                <a:latin typeface="+mn-lt"/>
                <a:ea typeface="+mj-ea"/>
                <a:cs typeface="+mj-cs"/>
              </a:defRPr>
            </a:lvl1pPr>
          </a:lstStyle>
          <a:p>
            <a:pPr lvl="0">
              <a:defRPr/>
            </a:pPr>
            <a:r>
              <a:rPr lang="en-GB" sz="2400" dirty="0">
                <a:latin typeface="+mj-lt"/>
                <a:ea typeface="MS PGothic" panose="020B0600070205080204" pitchFamily="34" charset="-128"/>
              </a:rPr>
              <a:t>Innovation</a:t>
            </a:r>
          </a:p>
        </p:txBody>
      </p:sp>
      <p:pic>
        <p:nvPicPr>
          <p:cNvPr id="5" name="Picture 4">
            <a:extLst>
              <a:ext uri="{FF2B5EF4-FFF2-40B4-BE49-F238E27FC236}">
                <a16:creationId xmlns:a16="http://schemas.microsoft.com/office/drawing/2014/main" id="{4607F3A8-881B-45C3-A329-981BEA674B89}"/>
              </a:ext>
            </a:extLst>
          </p:cNvPr>
          <p:cNvPicPr>
            <a:picLocks noChangeAspect="1"/>
          </p:cNvPicPr>
          <p:nvPr/>
        </p:nvPicPr>
        <p:blipFill>
          <a:blip r:embed="rId2"/>
          <a:stretch>
            <a:fillRect/>
          </a:stretch>
        </p:blipFill>
        <p:spPr>
          <a:xfrm>
            <a:off x="407368" y="1080186"/>
            <a:ext cx="10279509" cy="5514397"/>
          </a:xfrm>
          <a:prstGeom prst="rect">
            <a:avLst/>
          </a:prstGeom>
        </p:spPr>
      </p:pic>
    </p:spTree>
    <p:extLst>
      <p:ext uri="{BB962C8B-B14F-4D97-AF65-F5344CB8AC3E}">
        <p14:creationId xmlns:p14="http://schemas.microsoft.com/office/powerpoint/2010/main" val="497489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198F39-A4C6-4BDE-B240-817D6AEA92F2}"/>
              </a:ext>
            </a:extLst>
          </p:cNvPr>
          <p:cNvPicPr>
            <a:picLocks noChangeAspect="1"/>
          </p:cNvPicPr>
          <p:nvPr/>
        </p:nvPicPr>
        <p:blipFill>
          <a:blip r:embed="rId3"/>
          <a:stretch>
            <a:fillRect/>
          </a:stretch>
        </p:blipFill>
        <p:spPr>
          <a:xfrm>
            <a:off x="263352" y="1484784"/>
            <a:ext cx="2016224" cy="28464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itle 3">
            <a:extLst>
              <a:ext uri="{FF2B5EF4-FFF2-40B4-BE49-F238E27FC236}">
                <a16:creationId xmlns:a16="http://schemas.microsoft.com/office/drawing/2014/main" id="{E253912C-5B61-4CCD-A7F9-EDC61655F46E}"/>
              </a:ext>
            </a:extLst>
          </p:cNvPr>
          <p:cNvSpPr>
            <a:spLocks noGrp="1"/>
          </p:cNvSpPr>
          <p:nvPr>
            <p:ph type="title"/>
          </p:nvPr>
        </p:nvSpPr>
        <p:spPr>
          <a:xfrm>
            <a:off x="489256" y="404664"/>
            <a:ext cx="11229975" cy="484187"/>
          </a:xfrm>
        </p:spPr>
        <p:txBody>
          <a:bodyPr/>
          <a:lstStyle/>
          <a:p>
            <a:r>
              <a:rPr lang="pl-PL" sz="2400" kern="1200" dirty="0">
                <a:latin typeface="+mn-lt"/>
              </a:rPr>
              <a:t>IRENA’s</a:t>
            </a:r>
            <a:r>
              <a:rPr lang="en-GB" sz="2400" kern="1200" dirty="0">
                <a:latin typeface="+mn-lt"/>
              </a:rPr>
              <a:t> report details 30 innovations from 4 dimensions</a:t>
            </a:r>
          </a:p>
        </p:txBody>
      </p:sp>
      <p:pic>
        <p:nvPicPr>
          <p:cNvPr id="6" name="Picture 5" descr="A screenshot of a cell phone&#10;&#10;Description generated with very high confidence">
            <a:extLst>
              <a:ext uri="{FF2B5EF4-FFF2-40B4-BE49-F238E27FC236}">
                <a16:creationId xmlns:a16="http://schemas.microsoft.com/office/drawing/2014/main" id="{25F20D95-57F6-42B8-8583-D2BDD121C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4492" y="981054"/>
            <a:ext cx="9557508" cy="5688306"/>
          </a:xfrm>
          <a:prstGeom prst="rect">
            <a:avLst/>
          </a:prstGeom>
        </p:spPr>
      </p:pic>
    </p:spTree>
    <p:extLst>
      <p:ext uri="{BB962C8B-B14F-4D97-AF65-F5344CB8AC3E}">
        <p14:creationId xmlns:p14="http://schemas.microsoft.com/office/powerpoint/2010/main" val="5566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38DB95D-02A0-4548-99E5-71633D7688E6}"/>
              </a:ext>
            </a:extLst>
          </p:cNvPr>
          <p:cNvPicPr>
            <a:picLocks noChangeAspect="1"/>
          </p:cNvPicPr>
          <p:nvPr/>
        </p:nvPicPr>
        <p:blipFill>
          <a:blip r:embed="rId3"/>
          <a:stretch>
            <a:fillRect/>
          </a:stretch>
        </p:blipFill>
        <p:spPr>
          <a:xfrm>
            <a:off x="3704448" y="1030332"/>
            <a:ext cx="7862864" cy="3909499"/>
          </a:xfrm>
          <a:prstGeom prst="rect">
            <a:avLst/>
          </a:prstGeom>
        </p:spPr>
      </p:pic>
      <p:sp>
        <p:nvSpPr>
          <p:cNvPr id="42" name="Title 1">
            <a:extLst/>
          </p:cNvPr>
          <p:cNvSpPr txBox="1">
            <a:spLocks/>
          </p:cNvSpPr>
          <p:nvPr/>
        </p:nvSpPr>
        <p:spPr>
          <a:xfrm>
            <a:off x="407368" y="206902"/>
            <a:ext cx="6957821" cy="861437"/>
          </a:xfrm>
          <a:prstGeom prst="rect">
            <a:avLst/>
          </a:prstGeom>
        </p:spPr>
        <p:txBody>
          <a:bodyPr vert="horz" lIns="68580" tIns="34290" rIns="68580" bIns="34290" rtlCol="0" anchor="ctr">
            <a:normAutofit/>
          </a:bodyPr>
          <a:lstStyle>
            <a:defPPr>
              <a:defRPr lang="en-US"/>
            </a:defPPr>
            <a:lvl1pPr>
              <a:lnSpc>
                <a:spcPct val="90000"/>
              </a:lnSpc>
              <a:spcBef>
                <a:spcPct val="0"/>
              </a:spcBef>
              <a:buNone/>
              <a:defRPr sz="3200" b="1">
                <a:solidFill>
                  <a:srgbClr val="0872A6"/>
                </a:solidFill>
                <a:ea typeface="+mj-ea"/>
                <a:cs typeface="+mj-cs"/>
              </a:defRPr>
            </a:lvl1pPr>
          </a:lstStyle>
          <a:p>
            <a:pPr defTabSz="457200" eaLnBrk="0" hangingPunct="0"/>
            <a:r>
              <a:rPr lang="en-GB" sz="2400" spc="-75" dirty="0">
                <a:ea typeface="MS PGothic" panose="020B0600070205080204" pitchFamily="34" charset="-128"/>
              </a:rPr>
              <a:t>Socio-economic benefits of renewable energy</a:t>
            </a:r>
          </a:p>
        </p:txBody>
      </p:sp>
      <p:sp>
        <p:nvSpPr>
          <p:cNvPr id="6" name="TextBox 5">
            <a:extLst>
              <a:ext uri="{FF2B5EF4-FFF2-40B4-BE49-F238E27FC236}">
                <a16:creationId xmlns:a16="http://schemas.microsoft.com/office/drawing/2014/main" id="{C6E09C1A-7589-4A5E-B4C6-B1E84FE560B3}"/>
              </a:ext>
            </a:extLst>
          </p:cNvPr>
          <p:cNvSpPr txBox="1"/>
          <p:nvPr/>
        </p:nvSpPr>
        <p:spPr>
          <a:xfrm>
            <a:off x="3003697" y="1436455"/>
            <a:ext cx="1004071" cy="369332"/>
          </a:xfrm>
          <a:prstGeom prst="rect">
            <a:avLst/>
          </a:prstGeom>
          <a:noFill/>
        </p:spPr>
        <p:txBody>
          <a:bodyPr wrap="square" rtlCol="0">
            <a:spAutoFit/>
          </a:bodyPr>
          <a:lstStyle/>
          <a:p>
            <a:r>
              <a:rPr lang="en-US" dirty="0">
                <a:solidFill>
                  <a:schemeClr val="bg1"/>
                </a:solidFill>
              </a:rPr>
              <a:t>+ 1 %</a:t>
            </a:r>
          </a:p>
        </p:txBody>
      </p:sp>
      <p:grpSp>
        <p:nvGrpSpPr>
          <p:cNvPr id="4" name="Group 3">
            <a:extLst>
              <a:ext uri="{FF2B5EF4-FFF2-40B4-BE49-F238E27FC236}">
                <a16:creationId xmlns:a16="http://schemas.microsoft.com/office/drawing/2014/main" id="{0FB2F65C-B99D-4C47-8EF3-B4E403097AEC}"/>
              </a:ext>
            </a:extLst>
          </p:cNvPr>
          <p:cNvGrpSpPr/>
          <p:nvPr/>
        </p:nvGrpSpPr>
        <p:grpSpPr>
          <a:xfrm>
            <a:off x="560862" y="1095837"/>
            <a:ext cx="11070275" cy="4433008"/>
            <a:chOff x="804166" y="2146538"/>
            <a:chExt cx="8665978" cy="3280414"/>
          </a:xfrm>
        </p:grpSpPr>
        <p:pic>
          <p:nvPicPr>
            <p:cNvPr id="25" name="Picture 24">
              <a:extLst>
                <a:ext uri="{FF2B5EF4-FFF2-40B4-BE49-F238E27FC236}">
                  <a16:creationId xmlns:a16="http://schemas.microsoft.com/office/drawing/2014/main" id="{42D35946-0AFF-4A0E-A76B-9612A70729EF}"/>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04166" y="2146538"/>
              <a:ext cx="903331" cy="961181"/>
            </a:xfrm>
            <a:prstGeom prst="rect">
              <a:avLst/>
            </a:prstGeom>
          </p:spPr>
        </p:pic>
        <p:sp>
          <p:nvSpPr>
            <p:cNvPr id="26" name="Rounded Rectangle 18">
              <a:extLst>
                <a:ext uri="{FF2B5EF4-FFF2-40B4-BE49-F238E27FC236}">
                  <a16:creationId xmlns:a16="http://schemas.microsoft.com/office/drawing/2014/main" id="{8889C231-C15A-495A-B71B-A778C1703914}"/>
                </a:ext>
              </a:extLst>
            </p:cNvPr>
            <p:cNvSpPr/>
            <p:nvPr/>
          </p:nvSpPr>
          <p:spPr>
            <a:xfrm>
              <a:off x="1742636" y="2242767"/>
              <a:ext cx="1587974" cy="380560"/>
            </a:xfrm>
            <a:prstGeom prst="round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defTabSz="457200">
                <a:defRPr/>
              </a:pPr>
              <a:r>
                <a:rPr lang="en-US" sz="2100" kern="0" dirty="0">
                  <a:solidFill>
                    <a:prstClr val="white"/>
                  </a:solidFill>
                  <a:latin typeface="Calibri" panose="020F0502020204030204"/>
                </a:rPr>
                <a:t>+ 2.5 %</a:t>
              </a:r>
              <a:endParaRPr lang="en-GB" sz="600" kern="0" baseline="-25000" dirty="0">
                <a:solidFill>
                  <a:prstClr val="white"/>
                </a:solidFill>
                <a:latin typeface="Calibri" panose="020F0502020204030204"/>
              </a:endParaRPr>
            </a:p>
          </p:txBody>
        </p:sp>
        <p:sp>
          <p:nvSpPr>
            <p:cNvPr id="27" name="Rounded Rectangle 19">
              <a:extLst>
                <a:ext uri="{FF2B5EF4-FFF2-40B4-BE49-F238E27FC236}">
                  <a16:creationId xmlns:a16="http://schemas.microsoft.com/office/drawing/2014/main" id="{DFA869F8-95C2-4527-8DB4-7E7EA4786193}"/>
                </a:ext>
              </a:extLst>
            </p:cNvPr>
            <p:cNvSpPr/>
            <p:nvPr/>
          </p:nvSpPr>
          <p:spPr>
            <a:xfrm>
              <a:off x="1744610" y="2714725"/>
              <a:ext cx="1587975" cy="380560"/>
            </a:xfrm>
            <a:prstGeom prst="round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defTabSz="457200">
                <a:defRPr/>
              </a:pPr>
              <a:r>
                <a:rPr lang="en-US" sz="2100" kern="0" dirty="0">
                  <a:solidFill>
                    <a:prstClr val="white"/>
                  </a:solidFill>
                  <a:latin typeface="Calibri" panose="020F0502020204030204"/>
                </a:rPr>
                <a:t> + 99 </a:t>
              </a:r>
              <a:r>
                <a:rPr lang="en-US" sz="1200" kern="0" dirty="0">
                  <a:solidFill>
                    <a:prstClr val="white"/>
                  </a:solidFill>
                  <a:latin typeface="Calibri" panose="020F0502020204030204"/>
                </a:rPr>
                <a:t>USD trillion</a:t>
              </a:r>
              <a:endParaRPr lang="en-GB" sz="1200" kern="0" dirty="0">
                <a:solidFill>
                  <a:prstClr val="white"/>
                </a:solidFill>
                <a:latin typeface="Calibri" panose="020F0502020204030204"/>
              </a:endParaRPr>
            </a:p>
          </p:txBody>
        </p:sp>
        <p:pic>
          <p:nvPicPr>
            <p:cNvPr id="28" name="Picture 27">
              <a:extLst>
                <a:ext uri="{FF2B5EF4-FFF2-40B4-BE49-F238E27FC236}">
                  <a16:creationId xmlns:a16="http://schemas.microsoft.com/office/drawing/2014/main" id="{0F02560F-04AF-4039-9C9A-3BAC76CB6B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19692" y="4091490"/>
              <a:ext cx="912324" cy="852433"/>
            </a:xfrm>
            <a:prstGeom prst="rect">
              <a:avLst/>
            </a:prstGeom>
          </p:spPr>
        </p:pic>
        <p:sp>
          <p:nvSpPr>
            <p:cNvPr id="31" name="Rounded Rectangle 28">
              <a:extLst>
                <a:ext uri="{FF2B5EF4-FFF2-40B4-BE49-F238E27FC236}">
                  <a16:creationId xmlns:a16="http://schemas.microsoft.com/office/drawing/2014/main" id="{884FBA0C-6BA4-4E15-B823-A336EA31D490}"/>
                </a:ext>
              </a:extLst>
            </p:cNvPr>
            <p:cNvSpPr/>
            <p:nvPr/>
          </p:nvSpPr>
          <p:spPr>
            <a:xfrm>
              <a:off x="7881564" y="5038243"/>
              <a:ext cx="1588580" cy="388709"/>
            </a:xfrm>
            <a:prstGeom prst="round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defTabSz="457200">
                <a:defRPr/>
              </a:pPr>
              <a:r>
                <a:rPr lang="en-US" sz="2100" kern="0" dirty="0">
                  <a:solidFill>
                    <a:prstClr val="white"/>
                  </a:solidFill>
                  <a:latin typeface="Calibri" panose="020F0502020204030204"/>
                </a:rPr>
                <a:t>+ 17 % </a:t>
              </a:r>
              <a:endParaRPr lang="en-GB" sz="2100" kern="0" dirty="0">
                <a:solidFill>
                  <a:prstClr val="white"/>
                </a:solidFill>
                <a:latin typeface="Calibri" panose="020F0502020204030204"/>
              </a:endParaRPr>
            </a:p>
          </p:txBody>
        </p:sp>
      </p:grpSp>
      <p:sp>
        <p:nvSpPr>
          <p:cNvPr id="32" name="TextBox 31">
            <a:extLst>
              <a:ext uri="{FF2B5EF4-FFF2-40B4-BE49-F238E27FC236}">
                <a16:creationId xmlns:a16="http://schemas.microsoft.com/office/drawing/2014/main" id="{B0C44932-125E-4726-80A5-9246791AA0DF}"/>
              </a:ext>
            </a:extLst>
          </p:cNvPr>
          <p:cNvSpPr txBox="1"/>
          <p:nvPr/>
        </p:nvSpPr>
        <p:spPr>
          <a:xfrm>
            <a:off x="3221804" y="6425854"/>
            <a:ext cx="5584122" cy="261610"/>
          </a:xfrm>
          <a:prstGeom prst="rect">
            <a:avLst/>
          </a:prstGeom>
          <a:noFill/>
        </p:spPr>
        <p:txBody>
          <a:bodyPr wrap="square" rtlCol="0">
            <a:spAutoFit/>
          </a:bodyPr>
          <a:lstStyle/>
          <a:p>
            <a:r>
              <a:rPr lang="en-US" sz="1100" i="1" dirty="0"/>
              <a:t>Source: </a:t>
            </a:r>
            <a:r>
              <a:rPr lang="en-US" sz="1100" i="1" dirty="0">
                <a:hlinkClick r:id="rId6"/>
              </a:rPr>
              <a:t>IRENA, Global Energy Transformation: A Roadmap to 2050, 2019</a:t>
            </a:r>
            <a:endParaRPr lang="en-US" sz="1100" i="1" dirty="0"/>
          </a:p>
        </p:txBody>
      </p:sp>
      <p:grpSp>
        <p:nvGrpSpPr>
          <p:cNvPr id="5" name="Group 4">
            <a:extLst>
              <a:ext uri="{FF2B5EF4-FFF2-40B4-BE49-F238E27FC236}">
                <a16:creationId xmlns:a16="http://schemas.microsoft.com/office/drawing/2014/main" id="{FDBEC43B-E952-4F17-A84F-1D8C5A67DDFA}"/>
              </a:ext>
            </a:extLst>
          </p:cNvPr>
          <p:cNvGrpSpPr/>
          <p:nvPr/>
        </p:nvGrpSpPr>
        <p:grpSpPr>
          <a:xfrm>
            <a:off x="433409" y="2956598"/>
            <a:ext cx="2298666" cy="1746158"/>
            <a:chOff x="290740" y="3139212"/>
            <a:chExt cx="2298666" cy="1746158"/>
          </a:xfrm>
        </p:grpSpPr>
        <p:sp>
          <p:nvSpPr>
            <p:cNvPr id="12" name="Rounded Rectangle 19">
              <a:extLst>
                <a:ext uri="{FF2B5EF4-FFF2-40B4-BE49-F238E27FC236}">
                  <a16:creationId xmlns:a16="http://schemas.microsoft.com/office/drawing/2014/main" id="{D992D095-1B41-41F2-8A61-D42962845C11}"/>
                </a:ext>
              </a:extLst>
            </p:cNvPr>
            <p:cNvSpPr/>
            <p:nvPr/>
          </p:nvSpPr>
          <p:spPr>
            <a:xfrm>
              <a:off x="560862" y="3139212"/>
              <a:ext cx="2028544" cy="514272"/>
            </a:xfrm>
            <a:prstGeom prst="round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defTabSz="457200">
                <a:defRPr/>
              </a:pPr>
              <a:r>
                <a:rPr lang="en-US" sz="2100" kern="0" dirty="0">
                  <a:solidFill>
                    <a:prstClr val="white"/>
                  </a:solidFill>
                  <a:latin typeface="Calibri" panose="020F0502020204030204"/>
                </a:rPr>
                <a:t>USD 1</a:t>
              </a:r>
              <a:endParaRPr lang="en-GB" sz="1200" kern="0" dirty="0">
                <a:solidFill>
                  <a:prstClr val="white"/>
                </a:solidFill>
                <a:latin typeface="Calibri" panose="020F0502020204030204"/>
              </a:endParaRPr>
            </a:p>
          </p:txBody>
        </p:sp>
        <p:sp>
          <p:nvSpPr>
            <p:cNvPr id="13" name="Rounded Rectangle 19">
              <a:extLst>
                <a:ext uri="{FF2B5EF4-FFF2-40B4-BE49-F238E27FC236}">
                  <a16:creationId xmlns:a16="http://schemas.microsoft.com/office/drawing/2014/main" id="{03E0D6B2-6A5B-459D-A07F-9E19B85800E2}"/>
                </a:ext>
              </a:extLst>
            </p:cNvPr>
            <p:cNvSpPr/>
            <p:nvPr/>
          </p:nvSpPr>
          <p:spPr>
            <a:xfrm>
              <a:off x="560862" y="4371098"/>
              <a:ext cx="2028544" cy="514272"/>
            </a:xfrm>
            <a:prstGeom prst="round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defTabSz="457200">
                <a:defRPr/>
              </a:pPr>
              <a:r>
                <a:rPr lang="en-US" sz="2100" kern="0" dirty="0">
                  <a:solidFill>
                    <a:prstClr val="white"/>
                  </a:solidFill>
                  <a:latin typeface="Calibri" panose="020F0502020204030204"/>
                </a:rPr>
                <a:t> USD 3 - 7</a:t>
              </a:r>
              <a:endParaRPr lang="en-GB" sz="1200" kern="0" dirty="0">
                <a:solidFill>
                  <a:prstClr val="white"/>
                </a:solidFill>
                <a:latin typeface="Calibri" panose="020F0502020204030204"/>
              </a:endParaRPr>
            </a:p>
          </p:txBody>
        </p:sp>
        <p:sp>
          <p:nvSpPr>
            <p:cNvPr id="2" name="TextBox 1">
              <a:extLst>
                <a:ext uri="{FF2B5EF4-FFF2-40B4-BE49-F238E27FC236}">
                  <a16:creationId xmlns:a16="http://schemas.microsoft.com/office/drawing/2014/main" id="{674F4CF9-5075-4EFF-B944-2F09BA25FAB8}"/>
                </a:ext>
              </a:extLst>
            </p:cNvPr>
            <p:cNvSpPr txBox="1"/>
            <p:nvPr/>
          </p:nvSpPr>
          <p:spPr>
            <a:xfrm>
              <a:off x="290740" y="3829677"/>
              <a:ext cx="1805196" cy="369332"/>
            </a:xfrm>
            <a:prstGeom prst="rect">
              <a:avLst/>
            </a:prstGeom>
            <a:noFill/>
          </p:spPr>
          <p:txBody>
            <a:bodyPr wrap="square" rtlCol="0">
              <a:spAutoFit/>
            </a:bodyPr>
            <a:lstStyle/>
            <a:p>
              <a:pPr algn="ctr"/>
              <a:r>
                <a:rPr lang="en-US" spc="-75" dirty="0">
                  <a:solidFill>
                    <a:srgbClr val="0872A6"/>
                  </a:solidFill>
                  <a:ea typeface="MS PGothic" panose="020B0600070205080204" pitchFamily="34" charset="-128"/>
                  <a:cs typeface="+mj-cs"/>
                </a:rPr>
                <a:t>PAYOFF</a:t>
              </a:r>
              <a:r>
                <a:rPr lang="en-US" b="1" dirty="0">
                  <a:solidFill>
                    <a:srgbClr val="0872A6"/>
                  </a:solidFill>
                </a:rPr>
                <a:t> </a:t>
              </a:r>
              <a:endParaRPr lang="en-US" b="1" dirty="0">
                <a:solidFill>
                  <a:schemeClr val="bg1">
                    <a:lumMod val="50000"/>
                  </a:schemeClr>
                </a:solidFill>
              </a:endParaRPr>
            </a:p>
          </p:txBody>
        </p:sp>
        <p:pic>
          <p:nvPicPr>
            <p:cNvPr id="17" name="Graphic 16" descr="Money">
              <a:extLst>
                <a:ext uri="{FF2B5EF4-FFF2-40B4-BE49-F238E27FC236}">
                  <a16:creationId xmlns:a16="http://schemas.microsoft.com/office/drawing/2014/main" id="{5F77BB32-11D4-4536-92A1-193F4F9769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69069" y="3584707"/>
              <a:ext cx="797820" cy="797820"/>
            </a:xfrm>
            <a:prstGeom prst="rect">
              <a:avLst/>
            </a:prstGeom>
          </p:spPr>
        </p:pic>
      </p:grpSp>
      <p:sp>
        <p:nvSpPr>
          <p:cNvPr id="18" name="Rectangle 17">
            <a:extLst>
              <a:ext uri="{FF2B5EF4-FFF2-40B4-BE49-F238E27FC236}">
                <a16:creationId xmlns:a16="http://schemas.microsoft.com/office/drawing/2014/main" id="{B246F9D4-0C2E-487D-ADD3-224F210DDB37}"/>
              </a:ext>
            </a:extLst>
          </p:cNvPr>
          <p:cNvSpPr/>
          <p:nvPr/>
        </p:nvSpPr>
        <p:spPr>
          <a:xfrm>
            <a:off x="313284" y="5471747"/>
            <a:ext cx="12047412" cy="954107"/>
          </a:xfrm>
          <a:prstGeom prst="rect">
            <a:avLst/>
          </a:prstGeom>
        </p:spPr>
        <p:txBody>
          <a:bodyPr wrap="square">
            <a:spAutoFit/>
          </a:bodyPr>
          <a:lstStyle/>
          <a:p>
            <a:pPr marL="342900" indent="-342900">
              <a:buClr>
                <a:srgbClr val="0872A6"/>
              </a:buClr>
              <a:buFont typeface="Wingdings" pitchFamily="2" charset="2"/>
              <a:buChar char="§"/>
            </a:pPr>
            <a:r>
              <a:rPr lang="en-US" sz="1400" dirty="0">
                <a:solidFill>
                  <a:schemeClr val="bg2">
                    <a:lumMod val="10000"/>
                  </a:schemeClr>
                </a:solidFill>
                <a:latin typeface="+mj-lt"/>
                <a:cs typeface="Calibri" panose="020F0502020204030204" pitchFamily="34" charset="0"/>
              </a:rPr>
              <a:t>Every dollar spent in the global energy transformation saves 3 to 7 USD.</a:t>
            </a:r>
          </a:p>
          <a:p>
            <a:pPr marL="171450" indent="-171450">
              <a:buClr>
                <a:srgbClr val="0872A6"/>
              </a:buClr>
              <a:buFont typeface="Wingdings" pitchFamily="2" charset="2"/>
              <a:buChar char="§"/>
            </a:pPr>
            <a:endParaRPr lang="en-GB" sz="1400" dirty="0">
              <a:solidFill>
                <a:schemeClr val="bg2">
                  <a:lumMod val="10000"/>
                </a:schemeClr>
              </a:solidFill>
              <a:latin typeface="+mj-lt"/>
              <a:cs typeface="Calibri" panose="020F0502020204030204" pitchFamily="34" charset="0"/>
            </a:endParaRPr>
          </a:p>
          <a:p>
            <a:pPr marL="342900" indent="-342900">
              <a:buClr>
                <a:srgbClr val="0872A6"/>
              </a:buClr>
              <a:buFont typeface="Wingdings" pitchFamily="2" charset="2"/>
              <a:buChar char="§"/>
            </a:pPr>
            <a:r>
              <a:rPr lang="en-US" sz="1400" dirty="0">
                <a:solidFill>
                  <a:schemeClr val="bg2">
                    <a:lumMod val="10000"/>
                  </a:schemeClr>
                </a:solidFill>
                <a:latin typeface="+mj-lt"/>
                <a:cs typeface="Calibri" panose="020F0502020204030204" pitchFamily="34" charset="0"/>
              </a:rPr>
              <a:t>Global GDP is boosted by 2.5% </a:t>
            </a:r>
            <a:r>
              <a:rPr lang="en-GB" sz="1400" dirty="0">
                <a:solidFill>
                  <a:schemeClr val="bg2">
                    <a:lumMod val="10000"/>
                  </a:schemeClr>
                </a:solidFill>
                <a:latin typeface="+mj-lt"/>
                <a:cs typeface="Calibri" panose="020F0502020204030204" pitchFamily="34" charset="0"/>
              </a:rPr>
              <a:t>in 2050, with </a:t>
            </a:r>
            <a:r>
              <a:rPr lang="en-US" sz="1400" dirty="0">
                <a:solidFill>
                  <a:schemeClr val="bg2">
                    <a:lumMod val="10000"/>
                  </a:schemeClr>
                </a:solidFill>
                <a:latin typeface="+mj-lt"/>
                <a:cs typeface="Calibri" panose="020F0502020204030204" pitchFamily="34" charset="0"/>
              </a:rPr>
              <a:t>a cumulative gain of USD 99 trillion from 2019-2050, largely due to increases in consumer expenditure.  </a:t>
            </a:r>
          </a:p>
        </p:txBody>
      </p:sp>
    </p:spTree>
    <p:extLst>
      <p:ext uri="{BB962C8B-B14F-4D97-AF65-F5344CB8AC3E}">
        <p14:creationId xmlns:p14="http://schemas.microsoft.com/office/powerpoint/2010/main" val="378684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9">
            <a:extLst>
              <a:ext uri="{FF2B5EF4-FFF2-40B4-BE49-F238E27FC236}">
                <a16:creationId xmlns:a16="http://schemas.microsoft.com/office/drawing/2014/main" id="{09F952CA-4AB8-487F-8CD0-1865C91AE983}"/>
              </a:ext>
            </a:extLst>
          </p:cNvPr>
          <p:cNvSpPr>
            <a:spLocks noChangeArrowheads="1"/>
          </p:cNvSpPr>
          <p:nvPr/>
        </p:nvSpPr>
        <p:spPr bwMode="auto">
          <a:xfrm>
            <a:off x="349250" y="119063"/>
            <a:ext cx="11434763" cy="1025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200000"/>
              </a:lnSpc>
            </a:pPr>
            <a:endParaRPr lang="en-US" altLang="en-US" sz="2400">
              <a:latin typeface="Calibri Light" panose="020F0302020204030204" pitchFamily="34" charset="0"/>
            </a:endParaRPr>
          </a:p>
        </p:txBody>
      </p:sp>
      <p:pic>
        <p:nvPicPr>
          <p:cNvPr id="30723" name="Picture 1">
            <a:extLst>
              <a:ext uri="{FF2B5EF4-FFF2-40B4-BE49-F238E27FC236}">
                <a16:creationId xmlns:a16="http://schemas.microsoft.com/office/drawing/2014/main" id="{0E2A0C60-6120-4F52-A5B6-0683E7DDB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10" y="1493193"/>
            <a:ext cx="5659171" cy="142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7">
            <a:extLst>
              <a:ext uri="{FF2B5EF4-FFF2-40B4-BE49-F238E27FC236}">
                <a16:creationId xmlns:a16="http://schemas.microsoft.com/office/drawing/2014/main" id="{2C366CC9-EC6C-40C7-B555-83FAB09346F9}"/>
              </a:ext>
            </a:extLst>
          </p:cNvPr>
          <p:cNvGrpSpPr>
            <a:grpSpLocks/>
          </p:cNvGrpSpPr>
          <p:nvPr/>
        </p:nvGrpSpPr>
        <p:grpSpPr bwMode="auto">
          <a:xfrm>
            <a:off x="904403" y="3723841"/>
            <a:ext cx="10594338" cy="1991627"/>
            <a:chOff x="-2862251" y="4456943"/>
            <a:chExt cx="11855741" cy="1955192"/>
          </a:xfrm>
        </p:grpSpPr>
        <p:sp>
          <p:nvSpPr>
            <p:cNvPr id="5" name="TextBox 19">
              <a:extLst>
                <a:ext uri="{FF2B5EF4-FFF2-40B4-BE49-F238E27FC236}">
                  <a16:creationId xmlns:a16="http://schemas.microsoft.com/office/drawing/2014/main" id="{31AF5925-010E-49B3-A0FB-40F26C89FFC5}"/>
                </a:ext>
              </a:extLst>
            </p:cNvPr>
            <p:cNvSpPr txBox="1">
              <a:spLocks noChangeArrowheads="1"/>
            </p:cNvSpPr>
            <p:nvPr/>
          </p:nvSpPr>
          <p:spPr bwMode="auto">
            <a:xfrm>
              <a:off x="-2077772" y="4542425"/>
              <a:ext cx="5317684" cy="4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baseline="30000" dirty="0">
                  <a:solidFill>
                    <a:srgbClr val="0872A6"/>
                  </a:solidFill>
                </a:rPr>
                <a:t>www.irena.org</a:t>
              </a:r>
            </a:p>
          </p:txBody>
        </p:sp>
        <p:sp>
          <p:nvSpPr>
            <p:cNvPr id="6" name="TextBox 20">
              <a:extLst>
                <a:ext uri="{FF2B5EF4-FFF2-40B4-BE49-F238E27FC236}">
                  <a16:creationId xmlns:a16="http://schemas.microsoft.com/office/drawing/2014/main" id="{F93006AA-87FC-4D37-97A2-6708EEECC291}"/>
                </a:ext>
              </a:extLst>
            </p:cNvPr>
            <p:cNvSpPr txBox="1">
              <a:spLocks noChangeArrowheads="1"/>
            </p:cNvSpPr>
            <p:nvPr/>
          </p:nvSpPr>
          <p:spPr bwMode="auto">
            <a:xfrm>
              <a:off x="-2077772" y="5274860"/>
              <a:ext cx="5317684" cy="4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baseline="30000" dirty="0">
                  <a:solidFill>
                    <a:srgbClr val="0872A6"/>
                  </a:solidFill>
                </a:rPr>
                <a:t>www.twitter.com/irena</a:t>
              </a:r>
            </a:p>
          </p:txBody>
        </p:sp>
        <p:sp>
          <p:nvSpPr>
            <p:cNvPr id="7" name="TextBox 21">
              <a:extLst>
                <a:ext uri="{FF2B5EF4-FFF2-40B4-BE49-F238E27FC236}">
                  <a16:creationId xmlns:a16="http://schemas.microsoft.com/office/drawing/2014/main" id="{2D37EF7C-06D9-4B10-81A0-74BC07EF63FE}"/>
                </a:ext>
              </a:extLst>
            </p:cNvPr>
            <p:cNvSpPr txBox="1">
              <a:spLocks noChangeArrowheads="1"/>
            </p:cNvSpPr>
            <p:nvPr/>
          </p:nvSpPr>
          <p:spPr bwMode="auto">
            <a:xfrm>
              <a:off x="-2077772" y="5838058"/>
              <a:ext cx="4831781" cy="57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baseline="30000" dirty="0">
                  <a:solidFill>
                    <a:srgbClr val="0872A6"/>
                  </a:solidFill>
                </a:rPr>
                <a:t>www.facebook.com/irena.org</a:t>
              </a:r>
              <a:endParaRPr lang="en-US" altLang="en-US" sz="3200" b="1" dirty="0">
                <a:solidFill>
                  <a:srgbClr val="0872A6"/>
                </a:solidFill>
              </a:endParaRPr>
            </a:p>
          </p:txBody>
        </p:sp>
        <p:sp>
          <p:nvSpPr>
            <p:cNvPr id="8" name="TextBox 22">
              <a:extLst>
                <a:ext uri="{FF2B5EF4-FFF2-40B4-BE49-F238E27FC236}">
                  <a16:creationId xmlns:a16="http://schemas.microsoft.com/office/drawing/2014/main" id="{2F6702BA-9F99-4ABC-A81E-7144EC31DB37}"/>
                </a:ext>
              </a:extLst>
            </p:cNvPr>
            <p:cNvSpPr txBox="1">
              <a:spLocks noChangeArrowheads="1"/>
            </p:cNvSpPr>
            <p:nvPr/>
          </p:nvSpPr>
          <p:spPr bwMode="auto">
            <a:xfrm>
              <a:off x="3122378" y="4456943"/>
              <a:ext cx="5774885" cy="57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baseline="30000" dirty="0">
                  <a:solidFill>
                    <a:srgbClr val="0872A6"/>
                  </a:solidFill>
                </a:rPr>
                <a:t>www.instagram.com/irenaimages</a:t>
              </a:r>
              <a:endParaRPr lang="en-US" altLang="en-US" sz="3200" b="1" dirty="0">
                <a:solidFill>
                  <a:srgbClr val="0872A6"/>
                </a:solidFill>
              </a:endParaRPr>
            </a:p>
          </p:txBody>
        </p:sp>
        <p:pic>
          <p:nvPicPr>
            <p:cNvPr id="9" name="Picture 23">
              <a:extLst>
                <a:ext uri="{FF2B5EF4-FFF2-40B4-BE49-F238E27FC236}">
                  <a16:creationId xmlns:a16="http://schemas.microsoft.com/office/drawing/2014/main" id="{D9B939D0-F895-45CA-AE30-E777047A8A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251" y="4456943"/>
              <a:ext cx="4572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a:extLst>
                <a:ext uri="{FF2B5EF4-FFF2-40B4-BE49-F238E27FC236}">
                  <a16:creationId xmlns:a16="http://schemas.microsoft.com/office/drawing/2014/main" id="{1EE4ECBB-8471-4E6D-8B79-27E6653057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142" y="5909155"/>
              <a:ext cx="4572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a:extLst>
                <a:ext uri="{FF2B5EF4-FFF2-40B4-BE49-F238E27FC236}">
                  <a16:creationId xmlns:a16="http://schemas.microsoft.com/office/drawing/2014/main" id="{FCABF336-CC35-4D5E-BE24-7F70E33C89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1807" y="4456943"/>
              <a:ext cx="4572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6">
              <a:extLst>
                <a:ext uri="{FF2B5EF4-FFF2-40B4-BE49-F238E27FC236}">
                  <a16:creationId xmlns:a16="http://schemas.microsoft.com/office/drawing/2014/main" id="{00CC1B7D-C68F-4E84-A367-409D70E01986}"/>
                </a:ext>
              </a:extLst>
            </p:cNvPr>
            <p:cNvSpPr txBox="1">
              <a:spLocks noChangeArrowheads="1"/>
            </p:cNvSpPr>
            <p:nvPr/>
          </p:nvSpPr>
          <p:spPr bwMode="auto">
            <a:xfrm>
              <a:off x="3122378" y="5187045"/>
              <a:ext cx="5871112" cy="57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baseline="30000" dirty="0">
                  <a:solidFill>
                    <a:srgbClr val="0872A6"/>
                  </a:solidFill>
                </a:rPr>
                <a:t>www.flickr.com/photos/irenaimages</a:t>
              </a:r>
              <a:endParaRPr lang="en-US" altLang="en-US" sz="3200" b="1" dirty="0">
                <a:solidFill>
                  <a:srgbClr val="0872A6"/>
                </a:solidFill>
              </a:endParaRPr>
            </a:p>
          </p:txBody>
        </p:sp>
        <p:pic>
          <p:nvPicPr>
            <p:cNvPr id="13" name="Picture 27">
              <a:extLst>
                <a:ext uri="{FF2B5EF4-FFF2-40B4-BE49-F238E27FC236}">
                  <a16:creationId xmlns:a16="http://schemas.microsoft.com/office/drawing/2014/main" id="{A2BABA0F-7D47-4F18-8223-2F2B297458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5961" y="5909155"/>
              <a:ext cx="463045" cy="46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a:extLst>
                <a:ext uri="{FF2B5EF4-FFF2-40B4-BE49-F238E27FC236}">
                  <a16:creationId xmlns:a16="http://schemas.microsoft.com/office/drawing/2014/main" id="{9B249117-9511-4D87-945A-BECDD6E2DF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2251" y="5182213"/>
              <a:ext cx="472708" cy="47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a:extLst>
                <a:ext uri="{FF2B5EF4-FFF2-40B4-BE49-F238E27FC236}">
                  <a16:creationId xmlns:a16="http://schemas.microsoft.com/office/drawing/2014/main" id="{8303BBC4-306A-4BC2-9CCF-4A68A0C123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5961" y="5187044"/>
              <a:ext cx="463045" cy="46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0">
              <a:extLst>
                <a:ext uri="{FF2B5EF4-FFF2-40B4-BE49-F238E27FC236}">
                  <a16:creationId xmlns:a16="http://schemas.microsoft.com/office/drawing/2014/main" id="{FCF7A530-0881-4EE5-8F1B-AFC3C24A3CAB}"/>
                </a:ext>
              </a:extLst>
            </p:cNvPr>
            <p:cNvSpPr txBox="1">
              <a:spLocks noChangeArrowheads="1"/>
            </p:cNvSpPr>
            <p:nvPr/>
          </p:nvSpPr>
          <p:spPr bwMode="auto">
            <a:xfrm>
              <a:off x="3124874" y="5838058"/>
              <a:ext cx="5470086" cy="57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baseline="30000">
                  <a:solidFill>
                    <a:srgbClr val="0872A6"/>
                  </a:solidFill>
                </a:rPr>
                <a:t>www.youtube.com/user/irenaorg</a:t>
              </a:r>
              <a:endParaRPr lang="en-US" altLang="en-US" sz="3200" b="1">
                <a:solidFill>
                  <a:srgbClr val="0872A6"/>
                </a:solidFill>
              </a:endParaRPr>
            </a:p>
          </p:txBody>
        </p:sp>
      </p:grpSp>
    </p:spTree>
    <p:extLst>
      <p:ext uri="{BB962C8B-B14F-4D97-AF65-F5344CB8AC3E}">
        <p14:creationId xmlns:p14="http://schemas.microsoft.com/office/powerpoint/2010/main" val="24413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BOUT_IRENA_PRESENTATION_INFOGRAPHICS_v9_WHAT_IRENA_DOES copy 6.jpg">
            <a:extLst>
              <a:ext uri="{FF2B5EF4-FFF2-40B4-BE49-F238E27FC236}">
                <a16:creationId xmlns:a16="http://schemas.microsoft.com/office/drawing/2014/main" id="{4368A8FA-863C-4A93-B3AD-ABCDEB326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810" y="1556792"/>
            <a:ext cx="8383954"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C90F9D1-93AF-45B7-BC17-63EF60364309}"/>
              </a:ext>
            </a:extLst>
          </p:cNvPr>
          <p:cNvSpPr/>
          <p:nvPr/>
        </p:nvSpPr>
        <p:spPr>
          <a:xfrm>
            <a:off x="479376" y="476672"/>
            <a:ext cx="2116285" cy="461665"/>
          </a:xfrm>
          <a:prstGeom prst="rect">
            <a:avLst/>
          </a:prstGeom>
        </p:spPr>
        <p:txBody>
          <a:bodyPr wrap="none">
            <a:spAutoFit/>
          </a:bodyPr>
          <a:lstStyle/>
          <a:p>
            <a:r>
              <a:rPr lang="en-US" sz="2400" b="1" dirty="0">
                <a:solidFill>
                  <a:srgbClr val="0872A6"/>
                </a:solidFill>
                <a:ea typeface="MS PGothic" panose="020B0600070205080204" pitchFamily="34" charset="-128"/>
                <a:cs typeface="+mj-cs"/>
              </a:rPr>
              <a:t>About IRENA</a:t>
            </a:r>
            <a:endParaRPr lang="en-GB" sz="2400" b="1" dirty="0">
              <a:solidFill>
                <a:srgbClr val="0872A6"/>
              </a:solidFill>
              <a:ea typeface="MS PGothic" panose="020B0600070205080204" pitchFamily="34" charset="-128"/>
              <a:cs typeface="+mj-cs"/>
            </a:endParaRPr>
          </a:p>
        </p:txBody>
      </p:sp>
      <p:sp>
        <p:nvSpPr>
          <p:cNvPr id="6" name="Rectangle 5">
            <a:extLst>
              <a:ext uri="{FF2B5EF4-FFF2-40B4-BE49-F238E27FC236}">
                <a16:creationId xmlns:a16="http://schemas.microsoft.com/office/drawing/2014/main" id="{FC02205A-2307-4B34-B93D-65F9304C9103}"/>
              </a:ext>
            </a:extLst>
          </p:cNvPr>
          <p:cNvSpPr/>
          <p:nvPr/>
        </p:nvSpPr>
        <p:spPr>
          <a:xfrm>
            <a:off x="498872" y="3789040"/>
            <a:ext cx="3292871" cy="2031325"/>
          </a:xfrm>
          <a:prstGeom prst="rect">
            <a:avLst/>
          </a:prstGeom>
        </p:spPr>
        <p:txBody>
          <a:bodyPr wrap="square">
            <a:spAutoFit/>
          </a:bodyPr>
          <a:lstStyle/>
          <a:p>
            <a:pPr>
              <a:buClr>
                <a:srgbClr val="245898"/>
              </a:buClr>
            </a:pPr>
            <a:r>
              <a:rPr lang="en-US" dirty="0">
                <a:ea typeface="+mj-ea"/>
                <a:cs typeface="Arial" panose="020B0604020202020204" pitchFamily="34" charset="0"/>
              </a:rPr>
              <a:t>Established in 2011.</a:t>
            </a:r>
          </a:p>
          <a:p>
            <a:pPr>
              <a:buClr>
                <a:srgbClr val="245898"/>
              </a:buClr>
            </a:pPr>
            <a:endParaRPr lang="en-US" dirty="0">
              <a:ea typeface="+mj-ea"/>
              <a:cs typeface="Arial" panose="020B0604020202020204" pitchFamily="34" charset="0"/>
            </a:endParaRPr>
          </a:p>
          <a:p>
            <a:pPr>
              <a:buClr>
                <a:srgbClr val="245898"/>
              </a:buClr>
            </a:pPr>
            <a:r>
              <a:rPr lang="en-US" dirty="0">
                <a:ea typeface="+mj-ea"/>
                <a:cs typeface="Arial" panose="020B0604020202020204" pitchFamily="34" charset="0"/>
              </a:rPr>
              <a:t>Headquartered in </a:t>
            </a:r>
            <a:br>
              <a:rPr lang="en-US" dirty="0">
                <a:ea typeface="+mj-ea"/>
                <a:cs typeface="Arial" panose="020B0604020202020204" pitchFamily="34" charset="0"/>
              </a:rPr>
            </a:br>
            <a:r>
              <a:rPr lang="en-US" dirty="0">
                <a:ea typeface="+mj-ea"/>
                <a:cs typeface="Arial" panose="020B0604020202020204" pitchFamily="34" charset="0"/>
              </a:rPr>
              <a:t>Abu Dhabi, UAE.</a:t>
            </a:r>
          </a:p>
          <a:p>
            <a:pPr>
              <a:buClr>
                <a:srgbClr val="245898"/>
              </a:buClr>
            </a:pPr>
            <a:endParaRPr lang="en-US" dirty="0">
              <a:ea typeface="+mj-ea"/>
              <a:cs typeface="Arial" panose="020B0604020202020204" pitchFamily="34" charset="0"/>
            </a:endParaRPr>
          </a:p>
          <a:p>
            <a:pPr>
              <a:buClr>
                <a:srgbClr val="245898"/>
              </a:buClr>
            </a:pPr>
            <a:r>
              <a:rPr lang="en-US" dirty="0">
                <a:ea typeface="+mj-ea"/>
                <a:cs typeface="Arial" panose="020B0604020202020204" pitchFamily="34" charset="0"/>
              </a:rPr>
              <a:t>160 Members and</a:t>
            </a:r>
          </a:p>
          <a:p>
            <a:pPr>
              <a:buClr>
                <a:srgbClr val="245898"/>
              </a:buClr>
            </a:pPr>
            <a:r>
              <a:rPr lang="en-US" dirty="0">
                <a:ea typeface="+mj-ea"/>
                <a:cs typeface="Arial" panose="020B0604020202020204" pitchFamily="34" charset="0"/>
              </a:rPr>
              <a:t>23 States in accession.</a:t>
            </a:r>
            <a:endParaRPr lang="en-GB" dirty="0">
              <a:ea typeface="+mj-ea"/>
              <a:cs typeface="Arial" panose="020B0604020202020204" pitchFamily="34" charset="0"/>
            </a:endParaRPr>
          </a:p>
        </p:txBody>
      </p:sp>
      <p:pic>
        <p:nvPicPr>
          <p:cNvPr id="1026" name="Picture 2" descr="https://www.irena.org/-/media/Images/IRENA/Agency/Layout/IRENA_building_sunset_view_Contact.jpg?h=185&amp;w=299&amp;la=en&amp;hash=6D3EB9444DFF2F1F509BBD78D2E09098CC0FF449">
            <a:extLst>
              <a:ext uri="{FF2B5EF4-FFF2-40B4-BE49-F238E27FC236}">
                <a16:creationId xmlns:a16="http://schemas.microsoft.com/office/drawing/2014/main" id="{65CE74D1-D897-4694-A5B6-E94BF73D9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76" y="1700808"/>
            <a:ext cx="28479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12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32559718-FE89-415A-B554-4B5A363C9A0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D66DB25-D87F-4FBA-AD4E-AF52B704617E}" type="slidenum">
              <a:rPr lang="de-DE" altLang="en-US" smtClean="0"/>
              <a:pPr/>
              <a:t>3</a:t>
            </a:fld>
            <a:endParaRPr lang="de-DE" altLang="en-US"/>
          </a:p>
        </p:txBody>
      </p:sp>
      <p:sp>
        <p:nvSpPr>
          <p:cNvPr id="16" name="Title 1">
            <a:extLst>
              <a:ext uri="{FF2B5EF4-FFF2-40B4-BE49-F238E27FC236}">
                <a16:creationId xmlns:a16="http://schemas.microsoft.com/office/drawing/2014/main" id="{5B3C2D49-9BA4-4EE7-A81A-9216DFDBF531}"/>
              </a:ext>
            </a:extLst>
          </p:cNvPr>
          <p:cNvSpPr txBox="1">
            <a:spLocks/>
          </p:cNvSpPr>
          <p:nvPr/>
        </p:nvSpPr>
        <p:spPr bwMode="auto">
          <a:xfrm>
            <a:off x="500063" y="0"/>
            <a:ext cx="84470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de-DE"/>
            </a:defPPr>
            <a:lvl1pPr>
              <a:defRPr sz="2800" b="1">
                <a:solidFill>
                  <a:srgbClr val="0872A6"/>
                </a:solidFill>
                <a:latin typeface="ITC Avant Garde Gothic" pitchFamily="34" charset="0"/>
                <a:cs typeface="+mj-cs"/>
              </a:defRPr>
            </a:lvl1pPr>
            <a:lvl2pPr algn="l" rtl="0" eaLnBrk="0" fontAlgn="base" hangingPunct="0">
              <a:spcBef>
                <a:spcPct val="0"/>
              </a:spcBef>
              <a:spcAft>
                <a:spcPct val="0"/>
              </a:spcAft>
              <a:defRPr sz="2700" b="1">
                <a:solidFill>
                  <a:srgbClr val="E10019"/>
                </a:solidFill>
                <a:latin typeface="Arial" charset="0"/>
                <a:cs typeface="Arial" charset="0"/>
              </a:defRPr>
            </a:lvl2pPr>
            <a:lvl3pPr algn="l" rtl="0" eaLnBrk="0" fontAlgn="base" hangingPunct="0">
              <a:spcBef>
                <a:spcPct val="0"/>
              </a:spcBef>
              <a:spcAft>
                <a:spcPct val="0"/>
              </a:spcAft>
              <a:defRPr sz="2700" b="1">
                <a:solidFill>
                  <a:srgbClr val="E10019"/>
                </a:solidFill>
                <a:latin typeface="Arial" charset="0"/>
                <a:cs typeface="Arial" charset="0"/>
              </a:defRPr>
            </a:lvl3pPr>
            <a:lvl4pPr algn="l" rtl="0" eaLnBrk="0" fontAlgn="base" hangingPunct="0">
              <a:spcBef>
                <a:spcPct val="0"/>
              </a:spcBef>
              <a:spcAft>
                <a:spcPct val="0"/>
              </a:spcAft>
              <a:defRPr sz="2700" b="1">
                <a:solidFill>
                  <a:srgbClr val="E10019"/>
                </a:solidFill>
                <a:latin typeface="Arial" charset="0"/>
                <a:cs typeface="Arial" charset="0"/>
              </a:defRPr>
            </a:lvl4pPr>
            <a:lvl5pPr algn="l" rtl="0" eaLnBrk="0" fontAlgn="base" hangingPunct="0">
              <a:spcBef>
                <a:spcPct val="0"/>
              </a:spcBef>
              <a:spcAft>
                <a:spcPct val="0"/>
              </a:spcAft>
              <a:defRPr sz="2700" b="1">
                <a:solidFill>
                  <a:srgbClr val="E10019"/>
                </a:solidFill>
                <a:latin typeface="Arial" charset="0"/>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endParaRPr lang="en-US" dirty="0"/>
          </a:p>
        </p:txBody>
      </p:sp>
      <p:pic>
        <p:nvPicPr>
          <p:cNvPr id="14340" name="Picture 3">
            <a:extLst>
              <a:ext uri="{FF2B5EF4-FFF2-40B4-BE49-F238E27FC236}">
                <a16:creationId xmlns:a16="http://schemas.microsoft.com/office/drawing/2014/main" id="{CB02110A-6BCA-4BEA-BE07-54616E7CF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99" y="1556792"/>
            <a:ext cx="7840469" cy="434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DBE208A6-0A42-4591-8A1E-00A971BAEE77}"/>
              </a:ext>
            </a:extLst>
          </p:cNvPr>
          <p:cNvSpPr>
            <a:spLocks noGrp="1"/>
          </p:cNvSpPr>
          <p:nvPr>
            <p:ph type="title"/>
          </p:nvPr>
        </p:nvSpPr>
        <p:spPr>
          <a:xfrm>
            <a:off x="477852" y="431800"/>
            <a:ext cx="6264696" cy="432048"/>
          </a:xfrm>
        </p:spPr>
        <p:txBody>
          <a:bodyPr/>
          <a:lstStyle/>
          <a:p>
            <a:r>
              <a:rPr lang="en-US" sz="2400" kern="1200" dirty="0">
                <a:latin typeface="+mn-lt"/>
              </a:rPr>
              <a:t>Global </a:t>
            </a:r>
            <a:r>
              <a:rPr lang="en-US" sz="2400" kern="1200" dirty="0" err="1">
                <a:latin typeface="+mn-lt"/>
              </a:rPr>
              <a:t>Levelised</a:t>
            </a:r>
            <a:r>
              <a:rPr lang="en-US" sz="2400" kern="1200" dirty="0">
                <a:latin typeface="+mn-lt"/>
              </a:rPr>
              <a:t> Cost of Electricity</a:t>
            </a:r>
          </a:p>
        </p:txBody>
      </p:sp>
      <p:sp>
        <p:nvSpPr>
          <p:cNvPr id="7" name="Title 1">
            <a:extLst>
              <a:ext uri="{FF2B5EF4-FFF2-40B4-BE49-F238E27FC236}">
                <a16:creationId xmlns:a16="http://schemas.microsoft.com/office/drawing/2014/main" id="{7E128DC5-638A-4FF3-829A-1B93EDCBC6A2}"/>
              </a:ext>
            </a:extLst>
          </p:cNvPr>
          <p:cNvSpPr txBox="1">
            <a:spLocks/>
          </p:cNvSpPr>
          <p:nvPr/>
        </p:nvSpPr>
        <p:spPr bwMode="auto">
          <a:xfrm>
            <a:off x="8103821" y="1978105"/>
            <a:ext cx="4088179" cy="53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685800"/>
            <a:r>
              <a:rPr lang="en-US" altLang="en-US" dirty="0">
                <a:ea typeface="+mj-ea"/>
                <a:cs typeface="+mj-cs"/>
              </a:rPr>
              <a:t>LCOE reduction in the period</a:t>
            </a:r>
          </a:p>
          <a:p>
            <a:pPr algn="ctr" defTabSz="685800"/>
            <a:r>
              <a:rPr lang="en-US" altLang="en-US" dirty="0">
                <a:ea typeface="+mj-ea"/>
                <a:cs typeface="+mj-cs"/>
              </a:rPr>
              <a:t> 2010 - 2018</a:t>
            </a:r>
          </a:p>
        </p:txBody>
      </p:sp>
      <p:sp>
        <p:nvSpPr>
          <p:cNvPr id="8" name="TextBox 7">
            <a:extLst>
              <a:ext uri="{FF2B5EF4-FFF2-40B4-BE49-F238E27FC236}">
                <a16:creationId xmlns:a16="http://schemas.microsoft.com/office/drawing/2014/main" id="{6E1C6242-2DE8-4EA4-B50B-B9204673D987}"/>
              </a:ext>
            </a:extLst>
          </p:cNvPr>
          <p:cNvSpPr txBox="1"/>
          <p:nvPr/>
        </p:nvSpPr>
        <p:spPr>
          <a:xfrm>
            <a:off x="8817654" y="3429000"/>
            <a:ext cx="1182586" cy="969496"/>
          </a:xfrm>
          <a:prstGeom prst="rect">
            <a:avLst/>
          </a:prstGeom>
          <a:noFill/>
        </p:spPr>
        <p:txBody>
          <a:bodyPr wrap="square" rtlCol="0">
            <a:spAutoFit/>
          </a:bodyPr>
          <a:lstStyle/>
          <a:p>
            <a:pPr defTabSz="685800"/>
            <a:r>
              <a:rPr lang="en-US" sz="3000" b="1" dirty="0">
                <a:solidFill>
                  <a:srgbClr val="F1A31C"/>
                </a:solidFill>
                <a:latin typeface="Arial Black" panose="020B0A04020102020204" pitchFamily="34" charset="0"/>
                <a:cs typeface="Calibri" panose="020F0502020204030204" pitchFamily="34" charset="0"/>
              </a:rPr>
              <a:t>77%</a:t>
            </a:r>
          </a:p>
          <a:p>
            <a:pPr algn="ctr" defTabSz="685800"/>
            <a:r>
              <a:rPr lang="en-US" sz="1350" b="1" dirty="0">
                <a:solidFill>
                  <a:srgbClr val="F1A31C"/>
                </a:solidFill>
                <a:latin typeface="Arial Black" panose="020B0A04020102020204" pitchFamily="34" charset="0"/>
                <a:cs typeface="Calibri" panose="020F0502020204030204" pitchFamily="34" charset="0"/>
              </a:rPr>
              <a:t>Solar </a:t>
            </a:r>
          </a:p>
          <a:p>
            <a:pPr algn="ctr" defTabSz="685800"/>
            <a:r>
              <a:rPr lang="en-US" sz="1350" b="1" dirty="0">
                <a:solidFill>
                  <a:srgbClr val="F1A31C"/>
                </a:solidFill>
                <a:latin typeface="Arial Black" panose="020B0A04020102020204" pitchFamily="34" charset="0"/>
                <a:cs typeface="Calibri" panose="020F0502020204030204" pitchFamily="34" charset="0"/>
              </a:rPr>
              <a:t>PV</a:t>
            </a:r>
          </a:p>
        </p:txBody>
      </p:sp>
      <p:sp>
        <p:nvSpPr>
          <p:cNvPr id="9" name="TextBox 8">
            <a:extLst>
              <a:ext uri="{FF2B5EF4-FFF2-40B4-BE49-F238E27FC236}">
                <a16:creationId xmlns:a16="http://schemas.microsoft.com/office/drawing/2014/main" id="{ED214401-16B8-49DC-AC9B-350BF1781E97}"/>
              </a:ext>
            </a:extLst>
          </p:cNvPr>
          <p:cNvSpPr txBox="1"/>
          <p:nvPr/>
        </p:nvSpPr>
        <p:spPr>
          <a:xfrm>
            <a:off x="10530895" y="3400093"/>
            <a:ext cx="1176917" cy="969496"/>
          </a:xfrm>
          <a:prstGeom prst="rect">
            <a:avLst/>
          </a:prstGeom>
          <a:noFill/>
        </p:spPr>
        <p:txBody>
          <a:bodyPr wrap="square" rtlCol="0">
            <a:spAutoFit/>
          </a:bodyPr>
          <a:lstStyle/>
          <a:p>
            <a:pPr defTabSz="685800"/>
            <a:r>
              <a:rPr lang="en-US" sz="3000" b="1" dirty="0">
                <a:solidFill>
                  <a:srgbClr val="AFA3A5"/>
                </a:solidFill>
                <a:latin typeface="Arial Black" panose="020B0A04020102020204" pitchFamily="34" charset="0"/>
                <a:cs typeface="Calibri" panose="020F0502020204030204" pitchFamily="34" charset="0"/>
              </a:rPr>
              <a:t>30%</a:t>
            </a:r>
          </a:p>
          <a:p>
            <a:pPr algn="ctr" defTabSz="685800"/>
            <a:r>
              <a:rPr lang="en-US" sz="1350" b="1" dirty="0">
                <a:solidFill>
                  <a:srgbClr val="AFA3A5"/>
                </a:solidFill>
                <a:latin typeface="Arial Black" panose="020B0A04020102020204" pitchFamily="34" charset="0"/>
                <a:cs typeface="Calibri" panose="020F0502020204030204" pitchFamily="34" charset="0"/>
              </a:rPr>
              <a:t>Onshore Wind</a:t>
            </a:r>
          </a:p>
        </p:txBody>
      </p:sp>
      <p:pic>
        <p:nvPicPr>
          <p:cNvPr id="10" name="Picture 9">
            <a:extLst>
              <a:ext uri="{FF2B5EF4-FFF2-40B4-BE49-F238E27FC236}">
                <a16:creationId xmlns:a16="http://schemas.microsoft.com/office/drawing/2014/main" id="{88727018-A86E-4136-A331-139650437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4981" y="2806086"/>
            <a:ext cx="573447" cy="550798"/>
          </a:xfrm>
          <a:prstGeom prst="rect">
            <a:avLst/>
          </a:prstGeom>
        </p:spPr>
      </p:pic>
      <p:pic>
        <p:nvPicPr>
          <p:cNvPr id="11" name="Picture 10">
            <a:extLst>
              <a:ext uri="{FF2B5EF4-FFF2-40B4-BE49-F238E27FC236}">
                <a16:creationId xmlns:a16="http://schemas.microsoft.com/office/drawing/2014/main" id="{ABBFF8AD-C95C-49B5-ABA7-A39B88486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8963" y="2887086"/>
            <a:ext cx="577195" cy="388799"/>
          </a:xfrm>
          <a:prstGeom prst="rect">
            <a:avLst/>
          </a:prstGeom>
        </p:spPr>
      </p:pic>
      <p:pic>
        <p:nvPicPr>
          <p:cNvPr id="12" name="Picture 11">
            <a:extLst>
              <a:ext uri="{FF2B5EF4-FFF2-40B4-BE49-F238E27FC236}">
                <a16:creationId xmlns:a16="http://schemas.microsoft.com/office/drawing/2014/main" id="{E485AB3E-5B3A-4FFC-8AB8-A07DBFB74B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6953" y="4581128"/>
            <a:ext cx="503987" cy="535037"/>
          </a:xfrm>
          <a:prstGeom prst="rect">
            <a:avLst/>
          </a:prstGeom>
        </p:spPr>
      </p:pic>
      <p:pic>
        <p:nvPicPr>
          <p:cNvPr id="13" name="Picture 12">
            <a:extLst>
              <a:ext uri="{FF2B5EF4-FFF2-40B4-BE49-F238E27FC236}">
                <a16:creationId xmlns:a16="http://schemas.microsoft.com/office/drawing/2014/main" id="{BF4AD9A7-67CA-4919-897D-1949CA6E60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9712" y="4581127"/>
            <a:ext cx="503987" cy="535037"/>
          </a:xfrm>
          <a:prstGeom prst="rect">
            <a:avLst/>
          </a:prstGeom>
        </p:spPr>
      </p:pic>
    </p:spTree>
    <p:extLst>
      <p:ext uri="{BB962C8B-B14F-4D97-AF65-F5344CB8AC3E}">
        <p14:creationId xmlns:p14="http://schemas.microsoft.com/office/powerpoint/2010/main" val="170341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99CAE3-4FB9-41DC-B7D6-D52C6A64E0EB}"/>
              </a:ext>
            </a:extLst>
          </p:cNvPr>
          <p:cNvSpPr txBox="1">
            <a:spLocks/>
          </p:cNvSpPr>
          <p:nvPr/>
        </p:nvSpPr>
        <p:spPr>
          <a:xfrm>
            <a:off x="390348" y="239757"/>
            <a:ext cx="6957821" cy="861437"/>
          </a:xfrm>
          <a:prstGeom prst="rect">
            <a:avLst/>
          </a:prstGeom>
        </p:spPr>
        <p:txBody>
          <a:bodyPr vert="horz" lIns="68580" tIns="34290" rIns="68580" bIns="34290" rtlCol="0" anchor="ctr">
            <a:normAutofit/>
          </a:bodyPr>
          <a:lstStyle>
            <a:defPPr>
              <a:defRPr lang="en-US"/>
            </a:defPPr>
            <a:lvl1pPr>
              <a:lnSpc>
                <a:spcPct val="90000"/>
              </a:lnSpc>
              <a:spcBef>
                <a:spcPct val="0"/>
              </a:spcBef>
              <a:buNone/>
              <a:defRPr sz="3200" b="1">
                <a:solidFill>
                  <a:srgbClr val="0872A6"/>
                </a:solidFill>
                <a:ea typeface="+mj-ea"/>
                <a:cs typeface="+mj-cs"/>
              </a:defRPr>
            </a:lvl1pPr>
          </a:lstStyle>
          <a:p>
            <a:r>
              <a:rPr lang="en-US" sz="2400" dirty="0">
                <a:ea typeface="MS PGothic" panose="020B0600070205080204" pitchFamily="34" charset="-128"/>
              </a:rPr>
              <a:t>Global power capacity additions</a:t>
            </a:r>
          </a:p>
        </p:txBody>
      </p:sp>
      <p:sp>
        <p:nvSpPr>
          <p:cNvPr id="62" name="Rectangle 61">
            <a:extLst>
              <a:ext uri="{FF2B5EF4-FFF2-40B4-BE49-F238E27FC236}">
                <a16:creationId xmlns:a16="http://schemas.microsoft.com/office/drawing/2014/main" id="{DF8DD7E4-5A49-4D76-8842-DA8F626A470E}"/>
              </a:ext>
            </a:extLst>
          </p:cNvPr>
          <p:cNvSpPr/>
          <p:nvPr/>
        </p:nvSpPr>
        <p:spPr>
          <a:xfrm>
            <a:off x="1686232" y="1144102"/>
            <a:ext cx="8819535" cy="1169551"/>
          </a:xfrm>
          <a:prstGeom prst="rect">
            <a:avLst/>
          </a:prstGeom>
        </p:spPr>
        <p:txBody>
          <a:bodyPr wrap="square">
            <a:spAutoFit/>
          </a:bodyPr>
          <a:lstStyle/>
          <a:p>
            <a:pPr algn="ctr">
              <a:spcAft>
                <a:spcPts val="600"/>
              </a:spcAft>
            </a:pPr>
            <a:r>
              <a:rPr lang="en-US" sz="2000" dirty="0">
                <a:ea typeface="+mj-ea"/>
                <a:cs typeface="+mj-cs"/>
              </a:rPr>
              <a:t>RE power capacity additions constantly exceed conventional power</a:t>
            </a:r>
          </a:p>
          <a:p>
            <a:pPr marL="285750" indent="-285750" algn="ctr">
              <a:spcAft>
                <a:spcPts val="600"/>
              </a:spcAft>
              <a:buFont typeface="Wingdings" panose="05000000000000000000" pitchFamily="2" charset="2"/>
              <a:buChar char="Ø"/>
            </a:pPr>
            <a:endParaRPr lang="en-US" sz="2000" dirty="0">
              <a:ea typeface="+mj-ea"/>
              <a:cs typeface="+mj-cs"/>
            </a:endParaRPr>
          </a:p>
          <a:p>
            <a:pPr algn="ctr">
              <a:spcAft>
                <a:spcPts val="600"/>
              </a:spcAft>
            </a:pPr>
            <a:endParaRPr lang="en-US" sz="2000" dirty="0">
              <a:solidFill>
                <a:srgbClr val="0872A6"/>
              </a:solidFill>
              <a:latin typeface="Calibri" panose="020F0502020204030204" pitchFamily="34" charset="0"/>
            </a:endParaRPr>
          </a:p>
        </p:txBody>
      </p:sp>
      <p:pic>
        <p:nvPicPr>
          <p:cNvPr id="4" name="Picture 3">
            <a:extLst>
              <a:ext uri="{FF2B5EF4-FFF2-40B4-BE49-F238E27FC236}">
                <a16:creationId xmlns:a16="http://schemas.microsoft.com/office/drawing/2014/main" id="{74339A21-3C5F-4813-B669-9781164DA10B}"/>
              </a:ext>
            </a:extLst>
          </p:cNvPr>
          <p:cNvPicPr>
            <a:picLocks noChangeAspect="1"/>
          </p:cNvPicPr>
          <p:nvPr/>
        </p:nvPicPr>
        <p:blipFill>
          <a:blip r:embed="rId3"/>
          <a:stretch>
            <a:fillRect/>
          </a:stretch>
        </p:blipFill>
        <p:spPr>
          <a:xfrm>
            <a:off x="428217" y="1781527"/>
            <a:ext cx="7086767" cy="4927922"/>
          </a:xfrm>
          <a:prstGeom prst="rect">
            <a:avLst/>
          </a:prstGeom>
        </p:spPr>
      </p:pic>
      <p:sp>
        <p:nvSpPr>
          <p:cNvPr id="63" name="Rectangle 62">
            <a:extLst>
              <a:ext uri="{FF2B5EF4-FFF2-40B4-BE49-F238E27FC236}">
                <a16:creationId xmlns:a16="http://schemas.microsoft.com/office/drawing/2014/main" id="{7B286898-468A-4024-BF2D-C0176E3AE171}"/>
              </a:ext>
            </a:extLst>
          </p:cNvPr>
          <p:cNvSpPr/>
          <p:nvPr/>
        </p:nvSpPr>
        <p:spPr>
          <a:xfrm>
            <a:off x="8555090" y="2249951"/>
            <a:ext cx="2736304" cy="4031873"/>
          </a:xfrm>
          <a:prstGeom prst="rect">
            <a:avLst/>
          </a:prstGeom>
          <a:ln w="15875">
            <a:noFill/>
          </a:ln>
        </p:spPr>
        <p:txBody>
          <a:bodyPr wrap="square">
            <a:spAutoFit/>
          </a:bodyPr>
          <a:lstStyle/>
          <a:p>
            <a:pPr algn="ctr">
              <a:spcAft>
                <a:spcPts val="600"/>
              </a:spcAft>
            </a:pPr>
            <a:r>
              <a:rPr lang="en-US" sz="3200" b="1" kern="0" dirty="0">
                <a:solidFill>
                  <a:srgbClr val="00B050"/>
                </a:solidFill>
                <a:latin typeface="+mj-lt"/>
                <a:ea typeface="Arial" charset="0"/>
              </a:rPr>
              <a:t>171 GW</a:t>
            </a:r>
          </a:p>
          <a:p>
            <a:pPr algn="ctr">
              <a:spcAft>
                <a:spcPts val="600"/>
              </a:spcAft>
            </a:pPr>
            <a:r>
              <a:rPr lang="en-US" dirty="0">
                <a:latin typeface="+mj-lt"/>
              </a:rPr>
              <a:t>Increase in global renewable generation capacity in 2018</a:t>
            </a:r>
          </a:p>
          <a:p>
            <a:pPr algn="ctr">
              <a:spcAft>
                <a:spcPts val="600"/>
              </a:spcAft>
            </a:pPr>
            <a:r>
              <a:rPr lang="en-US" dirty="0">
                <a:latin typeface="+mj-lt"/>
              </a:rPr>
              <a:t> </a:t>
            </a:r>
            <a:endParaRPr lang="en-US" sz="3200" b="1" kern="0" dirty="0">
              <a:solidFill>
                <a:srgbClr val="FF0000"/>
              </a:solidFill>
              <a:latin typeface="+mj-lt"/>
              <a:ea typeface="Arial" charset="0"/>
            </a:endParaRPr>
          </a:p>
          <a:p>
            <a:pPr algn="ctr">
              <a:spcAft>
                <a:spcPts val="600"/>
              </a:spcAft>
            </a:pPr>
            <a:r>
              <a:rPr lang="en-US" sz="3200" b="1" kern="0" dirty="0">
                <a:solidFill>
                  <a:srgbClr val="FF0000"/>
                </a:solidFill>
                <a:latin typeface="+mj-lt"/>
                <a:ea typeface="Arial" charset="0"/>
              </a:rPr>
              <a:t>63% </a:t>
            </a:r>
          </a:p>
          <a:p>
            <a:pPr algn="ctr">
              <a:spcAft>
                <a:spcPts val="600"/>
              </a:spcAft>
            </a:pPr>
            <a:r>
              <a:rPr lang="en-US" dirty="0">
                <a:latin typeface="+mj-lt"/>
              </a:rPr>
              <a:t>Share of renewables in net capacity expansion in 2018</a:t>
            </a:r>
          </a:p>
          <a:p>
            <a:pPr algn="ctr">
              <a:spcAft>
                <a:spcPts val="600"/>
              </a:spcAft>
            </a:pPr>
            <a:endParaRPr lang="en-US" dirty="0">
              <a:latin typeface="+mj-lt"/>
            </a:endParaRPr>
          </a:p>
          <a:p>
            <a:pPr algn="ctr">
              <a:spcAft>
                <a:spcPts val="600"/>
              </a:spcAft>
            </a:pPr>
            <a:endParaRPr lang="en-US" dirty="0">
              <a:latin typeface="+mj-lt"/>
            </a:endParaRPr>
          </a:p>
        </p:txBody>
      </p:sp>
      <p:pic>
        <p:nvPicPr>
          <p:cNvPr id="11" name="Picture 10">
            <a:extLst>
              <a:ext uri="{FF2B5EF4-FFF2-40B4-BE49-F238E27FC236}">
                <a16:creationId xmlns:a16="http://schemas.microsoft.com/office/drawing/2014/main" id="{C52C067B-425B-49F8-B0A4-C8D8C01325ED}"/>
              </a:ext>
            </a:extLst>
          </p:cNvPr>
          <p:cNvPicPr>
            <a:picLocks noChangeAspect="1"/>
          </p:cNvPicPr>
          <p:nvPr/>
        </p:nvPicPr>
        <p:blipFill>
          <a:blip r:embed="rId4"/>
          <a:stretch>
            <a:fillRect/>
          </a:stretch>
        </p:blipFill>
        <p:spPr>
          <a:xfrm>
            <a:off x="6450332" y="2025699"/>
            <a:ext cx="755230" cy="755230"/>
          </a:xfrm>
          <a:prstGeom prst="rect">
            <a:avLst/>
          </a:prstGeom>
        </p:spPr>
      </p:pic>
      <p:sp>
        <p:nvSpPr>
          <p:cNvPr id="65" name="TextBox 64">
            <a:extLst>
              <a:ext uri="{FF2B5EF4-FFF2-40B4-BE49-F238E27FC236}">
                <a16:creationId xmlns:a16="http://schemas.microsoft.com/office/drawing/2014/main" id="{2D029BF2-8A37-4A14-AEC6-6CB136FBDE9F}"/>
              </a:ext>
            </a:extLst>
          </p:cNvPr>
          <p:cNvSpPr txBox="1"/>
          <p:nvPr/>
        </p:nvSpPr>
        <p:spPr>
          <a:xfrm>
            <a:off x="5926096" y="1880619"/>
            <a:ext cx="1584176" cy="369332"/>
          </a:xfrm>
          <a:prstGeom prst="rect">
            <a:avLst/>
          </a:prstGeom>
          <a:noFill/>
        </p:spPr>
        <p:txBody>
          <a:bodyPr wrap="square" rtlCol="0">
            <a:spAutoFit/>
          </a:bodyPr>
          <a:lstStyle/>
          <a:p>
            <a:pPr algn="ctr">
              <a:spcAft>
                <a:spcPts val="600"/>
              </a:spcAft>
            </a:pPr>
            <a:r>
              <a:rPr lang="en-US" b="1" kern="0" dirty="0">
                <a:solidFill>
                  <a:srgbClr val="0872A6"/>
                </a:solidFill>
                <a:latin typeface="+mj-lt"/>
              </a:rPr>
              <a:t>7.9%</a:t>
            </a:r>
          </a:p>
        </p:txBody>
      </p:sp>
      <p:sp>
        <p:nvSpPr>
          <p:cNvPr id="66" name="TextBox 65">
            <a:extLst>
              <a:ext uri="{FF2B5EF4-FFF2-40B4-BE49-F238E27FC236}">
                <a16:creationId xmlns:a16="http://schemas.microsoft.com/office/drawing/2014/main" id="{B0BD3B64-F07E-4EA7-BEDB-D506F33EA088}"/>
              </a:ext>
            </a:extLst>
          </p:cNvPr>
          <p:cNvSpPr txBox="1"/>
          <p:nvPr/>
        </p:nvSpPr>
        <p:spPr>
          <a:xfrm>
            <a:off x="6816080" y="6151019"/>
            <a:ext cx="864096" cy="261610"/>
          </a:xfrm>
          <a:prstGeom prst="rect">
            <a:avLst/>
          </a:prstGeom>
          <a:noFill/>
        </p:spPr>
        <p:txBody>
          <a:bodyPr wrap="square" rtlCol="0">
            <a:spAutoFit/>
          </a:bodyPr>
          <a:lstStyle/>
          <a:p>
            <a:r>
              <a:rPr lang="en-US" sz="1100" dirty="0">
                <a:solidFill>
                  <a:schemeClr val="bg1">
                    <a:lumMod val="65000"/>
                  </a:schemeClr>
                </a:solidFill>
              </a:rPr>
              <a:t>2018</a:t>
            </a:r>
          </a:p>
        </p:txBody>
      </p:sp>
    </p:spTree>
    <p:extLst>
      <p:ext uri="{BB962C8B-B14F-4D97-AF65-F5344CB8AC3E}">
        <p14:creationId xmlns:p14="http://schemas.microsoft.com/office/powerpoint/2010/main" val="124112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3818B4-4B56-4D4B-8775-D240F8592E64}"/>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
                    </a14:imgEffect>
                    <a14:imgEffect>
                      <a14:brightnessContrast bright="10000" contrast="58000"/>
                    </a14:imgEffect>
                  </a14:imgLayer>
                </a14:imgProps>
              </a:ext>
              <a:ext uri="{28A0092B-C50C-407E-A947-70E740481C1C}">
                <a14:useLocalDpi xmlns:a14="http://schemas.microsoft.com/office/drawing/2010/main" val="0"/>
              </a:ext>
            </a:extLst>
          </a:blip>
          <a:stretch>
            <a:fillRect/>
          </a:stretch>
        </p:blipFill>
        <p:spPr>
          <a:xfrm>
            <a:off x="623392" y="3140968"/>
            <a:ext cx="5219728" cy="3077383"/>
          </a:xfrm>
          <a:prstGeom prst="rect">
            <a:avLst/>
          </a:prstGeom>
          <a:solidFill>
            <a:schemeClr val="accent1"/>
          </a:solidFill>
        </p:spPr>
      </p:pic>
      <p:pic>
        <p:nvPicPr>
          <p:cNvPr id="2" name="Picture 13">
            <a:extLst>
              <a:ext uri="{FF2B5EF4-FFF2-40B4-BE49-F238E27FC236}">
                <a16:creationId xmlns:a16="http://schemas.microsoft.com/office/drawing/2014/main" id="{C359DC2F-104D-417A-8C32-49335394BC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392" y="1412776"/>
            <a:ext cx="2055566" cy="26503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3">
            <a:extLst>
              <a:ext uri="{FF2B5EF4-FFF2-40B4-BE49-F238E27FC236}">
                <a16:creationId xmlns:a16="http://schemas.microsoft.com/office/drawing/2014/main" id="{8718D360-E3F7-496D-ADCF-4B3260ADFEA9}"/>
              </a:ext>
            </a:extLst>
          </p:cNvPr>
          <p:cNvPicPr>
            <a:picLocks noChangeAspect="1"/>
          </p:cNvPicPr>
          <p:nvPr/>
        </p:nvPicPr>
        <p:blipFill>
          <a:blip r:embed="rId6"/>
          <a:stretch>
            <a:fillRect/>
          </a:stretch>
        </p:blipFill>
        <p:spPr>
          <a:xfrm>
            <a:off x="6948712" y="2676644"/>
            <a:ext cx="4808335" cy="4208126"/>
          </a:xfrm>
          <a:prstGeom prst="rect">
            <a:avLst/>
          </a:prstGeom>
        </p:spPr>
      </p:pic>
      <p:sp>
        <p:nvSpPr>
          <p:cNvPr id="5" name="Rectangle 4">
            <a:extLst>
              <a:ext uri="{FF2B5EF4-FFF2-40B4-BE49-F238E27FC236}">
                <a16:creationId xmlns:a16="http://schemas.microsoft.com/office/drawing/2014/main" id="{DA637A4D-2969-4DDB-8CE2-407A061A8279}"/>
              </a:ext>
            </a:extLst>
          </p:cNvPr>
          <p:cNvSpPr/>
          <p:nvPr/>
        </p:nvSpPr>
        <p:spPr>
          <a:xfrm>
            <a:off x="6023992" y="1052736"/>
            <a:ext cx="3096344" cy="2015936"/>
          </a:xfrm>
          <a:prstGeom prst="rect">
            <a:avLst/>
          </a:prstGeom>
          <a:ln w="15875">
            <a:noFill/>
          </a:ln>
        </p:spPr>
        <p:txBody>
          <a:bodyPr wrap="square">
            <a:spAutoFit/>
          </a:bodyPr>
          <a:lstStyle/>
          <a:p>
            <a:pPr algn="ctr">
              <a:spcBef>
                <a:spcPts val="600"/>
              </a:spcBef>
              <a:spcAft>
                <a:spcPts val="600"/>
              </a:spcAft>
            </a:pPr>
            <a:r>
              <a:rPr lang="en-US" sz="3200" b="1" kern="0" dirty="0">
                <a:solidFill>
                  <a:srgbClr val="0872A6"/>
                </a:solidFill>
                <a:latin typeface="+mj-lt"/>
                <a:ea typeface="Arial" charset="0"/>
              </a:rPr>
              <a:t>127 GW</a:t>
            </a:r>
            <a:r>
              <a:rPr lang="pl-PL" sz="3200" b="1" kern="0" dirty="0">
                <a:solidFill>
                  <a:srgbClr val="0872A6"/>
                </a:solidFill>
                <a:latin typeface="+mj-lt"/>
                <a:ea typeface="Arial" charset="0"/>
              </a:rPr>
              <a:t> </a:t>
            </a:r>
            <a:endParaRPr lang="en-US" sz="3200" b="1" kern="0" dirty="0">
              <a:solidFill>
                <a:srgbClr val="0872A6"/>
              </a:solidFill>
              <a:latin typeface="+mj-lt"/>
              <a:ea typeface="Arial" charset="0"/>
            </a:endParaRPr>
          </a:p>
          <a:p>
            <a:pPr algn="ctr">
              <a:spcBef>
                <a:spcPts val="600"/>
              </a:spcBef>
              <a:spcAft>
                <a:spcPts val="600"/>
              </a:spcAft>
            </a:pPr>
            <a:r>
              <a:rPr lang="pl-PL" kern="0" dirty="0">
                <a:latin typeface="+mj-lt"/>
                <a:ea typeface="Arial" charset="0"/>
              </a:rPr>
              <a:t>of RE</a:t>
            </a:r>
            <a:r>
              <a:rPr lang="en-US" kern="0" dirty="0">
                <a:latin typeface="+mj-lt"/>
                <a:ea typeface="Arial" charset="0"/>
              </a:rPr>
              <a:t> </a:t>
            </a:r>
            <a:r>
              <a:rPr lang="en-US" dirty="0">
                <a:latin typeface="+mj-lt"/>
              </a:rPr>
              <a:t>could be implemented in a cost-competitive way</a:t>
            </a:r>
            <a:r>
              <a:rPr lang="en-US" u="sng" dirty="0">
                <a:latin typeface="+mj-lt"/>
              </a:rPr>
              <a:t> today</a:t>
            </a:r>
            <a:endParaRPr lang="pl-PL" u="sng" dirty="0">
              <a:latin typeface="+mj-lt"/>
            </a:endParaRPr>
          </a:p>
          <a:p>
            <a:pPr>
              <a:spcAft>
                <a:spcPts val="600"/>
              </a:spcAft>
            </a:pPr>
            <a:endParaRPr lang="en-US" sz="2400" u="sng" dirty="0">
              <a:latin typeface="+mj-lt"/>
            </a:endParaRPr>
          </a:p>
        </p:txBody>
      </p:sp>
      <p:sp>
        <p:nvSpPr>
          <p:cNvPr id="6" name="Title 1">
            <a:extLst>
              <a:ext uri="{FF2B5EF4-FFF2-40B4-BE49-F238E27FC236}">
                <a16:creationId xmlns:a16="http://schemas.microsoft.com/office/drawing/2014/main" id="{EF1CA713-FAAD-432B-809E-CD8C3DC07C4A}"/>
              </a:ext>
            </a:extLst>
          </p:cNvPr>
          <p:cNvSpPr txBox="1">
            <a:spLocks/>
          </p:cNvSpPr>
          <p:nvPr/>
        </p:nvSpPr>
        <p:spPr bwMode="auto">
          <a:xfrm>
            <a:off x="479376" y="294525"/>
            <a:ext cx="8226488" cy="647700"/>
          </a:xfrm>
          <a:prstGeom prst="rect">
            <a:avLst/>
          </a:prstGeom>
          <a:noFill/>
          <a:ln w="9525">
            <a:noFill/>
            <a:miter lim="800000"/>
            <a:headEnd/>
            <a:tailEnd/>
          </a:ln>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j-ea"/>
                <a:cs typeface="+mj-cs"/>
              </a:defRPr>
            </a:lvl1pPr>
            <a:lvl2pPr algn="l" rtl="0" eaLnBrk="0" fontAlgn="base" hangingPunct="0">
              <a:spcBef>
                <a:spcPct val="0"/>
              </a:spcBef>
              <a:spcAft>
                <a:spcPct val="0"/>
              </a:spcAft>
              <a:defRPr sz="2700" b="1">
                <a:solidFill>
                  <a:srgbClr val="E10019"/>
                </a:solidFill>
                <a:latin typeface="Arial" charset="0"/>
                <a:cs typeface="Arial" charset="0"/>
              </a:defRPr>
            </a:lvl2pPr>
            <a:lvl3pPr algn="l" rtl="0" eaLnBrk="0" fontAlgn="base" hangingPunct="0">
              <a:spcBef>
                <a:spcPct val="0"/>
              </a:spcBef>
              <a:spcAft>
                <a:spcPct val="0"/>
              </a:spcAft>
              <a:defRPr sz="2700" b="1">
                <a:solidFill>
                  <a:srgbClr val="E10019"/>
                </a:solidFill>
                <a:latin typeface="Arial" charset="0"/>
                <a:cs typeface="Arial" charset="0"/>
              </a:defRPr>
            </a:lvl3pPr>
            <a:lvl4pPr algn="l" rtl="0" eaLnBrk="0" fontAlgn="base" hangingPunct="0">
              <a:spcBef>
                <a:spcPct val="0"/>
              </a:spcBef>
              <a:spcAft>
                <a:spcPct val="0"/>
              </a:spcAft>
              <a:defRPr sz="2700" b="1">
                <a:solidFill>
                  <a:srgbClr val="E10019"/>
                </a:solidFill>
                <a:latin typeface="Arial" charset="0"/>
                <a:cs typeface="Arial" charset="0"/>
              </a:defRPr>
            </a:lvl4pPr>
            <a:lvl5pPr algn="l" rtl="0" eaLnBrk="0" fontAlgn="base" hangingPunct="0">
              <a:spcBef>
                <a:spcPct val="0"/>
              </a:spcBef>
              <a:spcAft>
                <a:spcPct val="0"/>
              </a:spcAft>
              <a:defRPr sz="2700" b="1">
                <a:solidFill>
                  <a:srgbClr val="E10019"/>
                </a:solidFill>
                <a:latin typeface="Arial" charset="0"/>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defTabSz="457200">
              <a:lnSpc>
                <a:spcPct val="90000"/>
              </a:lnSpc>
              <a:defRPr/>
            </a:pPr>
            <a:r>
              <a:rPr lang="pl-PL" sz="2400" dirty="0">
                <a:latin typeface="+mj-lt"/>
                <a:ea typeface="MS PGothic" panose="020B0600070205080204" pitchFamily="34" charset="-128"/>
              </a:rPr>
              <a:t>Cost-competitive </a:t>
            </a:r>
            <a:r>
              <a:rPr lang="en-US" sz="2400" dirty="0">
                <a:latin typeface="+mj-lt"/>
                <a:ea typeface="MS PGothic" panose="020B0600070205080204" pitchFamily="34" charset="-128"/>
              </a:rPr>
              <a:t>Solar PV and Onshore </a:t>
            </a:r>
            <a:r>
              <a:rPr lang="pl-PL" sz="2400" dirty="0">
                <a:latin typeface="+mj-lt"/>
                <a:ea typeface="MS PGothic" panose="020B0600070205080204" pitchFamily="34" charset="-128"/>
              </a:rPr>
              <a:t>W</a:t>
            </a:r>
            <a:r>
              <a:rPr lang="en-US" sz="2400" dirty="0" err="1">
                <a:latin typeface="+mj-lt"/>
                <a:ea typeface="MS PGothic" panose="020B0600070205080204" pitchFamily="34" charset="-128"/>
              </a:rPr>
              <a:t>ind</a:t>
            </a:r>
            <a:r>
              <a:rPr lang="en-US" sz="2400" dirty="0">
                <a:latin typeface="+mj-lt"/>
                <a:ea typeface="MS PGothic" panose="020B0600070205080204" pitchFamily="34" charset="-128"/>
              </a:rPr>
              <a:t> Power Potential in S</a:t>
            </a:r>
            <a:r>
              <a:rPr lang="pl-PL" sz="2400" dirty="0">
                <a:latin typeface="+mj-lt"/>
                <a:ea typeface="MS PGothic" panose="020B0600070205080204" pitchFamily="34" charset="-128"/>
              </a:rPr>
              <a:t>outh East Europe</a:t>
            </a:r>
            <a:endParaRPr lang="en-US" sz="2400" dirty="0">
              <a:latin typeface="+mj-lt"/>
              <a:ea typeface="MS PGothic" panose="020B0600070205080204" pitchFamily="34" charset="-128"/>
            </a:endParaRPr>
          </a:p>
        </p:txBody>
      </p:sp>
      <p:sp>
        <p:nvSpPr>
          <p:cNvPr id="3" name="Rectangle 2">
            <a:extLst>
              <a:ext uri="{FF2B5EF4-FFF2-40B4-BE49-F238E27FC236}">
                <a16:creationId xmlns:a16="http://schemas.microsoft.com/office/drawing/2014/main" id="{EE1A1A29-5B46-4725-8E28-AC042FB05A96}"/>
              </a:ext>
            </a:extLst>
          </p:cNvPr>
          <p:cNvSpPr/>
          <p:nvPr/>
        </p:nvSpPr>
        <p:spPr>
          <a:xfrm>
            <a:off x="8920583" y="1060482"/>
            <a:ext cx="3024336" cy="1569660"/>
          </a:xfrm>
          <a:prstGeom prst="rect">
            <a:avLst/>
          </a:prstGeom>
        </p:spPr>
        <p:txBody>
          <a:bodyPr wrap="square">
            <a:spAutoFit/>
          </a:bodyPr>
          <a:lstStyle/>
          <a:p>
            <a:pPr algn="ctr">
              <a:spcBef>
                <a:spcPts val="600"/>
              </a:spcBef>
              <a:spcAft>
                <a:spcPts val="600"/>
              </a:spcAft>
            </a:pPr>
            <a:r>
              <a:rPr lang="en-US" sz="3200" b="1" kern="0" dirty="0">
                <a:solidFill>
                  <a:srgbClr val="0872A6"/>
                </a:solidFill>
                <a:ea typeface="Arial" charset="0"/>
              </a:rPr>
              <a:t>6</a:t>
            </a:r>
            <a:r>
              <a:rPr lang="pl-PL" sz="3200" b="1" kern="0" dirty="0">
                <a:solidFill>
                  <a:srgbClr val="0872A6"/>
                </a:solidFill>
                <a:ea typeface="Arial" charset="0"/>
              </a:rPr>
              <a:t>2</a:t>
            </a:r>
            <a:r>
              <a:rPr lang="en-US" sz="3200" b="1" kern="0" dirty="0">
                <a:solidFill>
                  <a:srgbClr val="0872A6"/>
                </a:solidFill>
                <a:ea typeface="Arial" charset="0"/>
              </a:rPr>
              <a:t>0 </a:t>
            </a:r>
            <a:r>
              <a:rPr lang="pl-PL" sz="3200" b="1" kern="0" dirty="0">
                <a:solidFill>
                  <a:srgbClr val="0872A6"/>
                </a:solidFill>
                <a:ea typeface="Arial" charset="0"/>
              </a:rPr>
              <a:t>G</a:t>
            </a:r>
            <a:r>
              <a:rPr lang="en-US" sz="3200" b="1" kern="0" dirty="0">
                <a:solidFill>
                  <a:srgbClr val="0872A6"/>
                </a:solidFill>
                <a:ea typeface="Arial" charset="0"/>
              </a:rPr>
              <a:t>W </a:t>
            </a:r>
          </a:p>
          <a:p>
            <a:pPr algn="ctr">
              <a:spcBef>
                <a:spcPts val="600"/>
              </a:spcBef>
              <a:spcAft>
                <a:spcPts val="600"/>
              </a:spcAft>
            </a:pPr>
            <a:r>
              <a:rPr lang="en-US" dirty="0"/>
              <a:t>Wind and Solar PV </a:t>
            </a:r>
            <a:br>
              <a:rPr lang="en-US" dirty="0"/>
            </a:br>
            <a:r>
              <a:rPr lang="pl-PL" dirty="0"/>
              <a:t>cost-competitive </a:t>
            </a:r>
            <a:r>
              <a:rPr lang="en-US" dirty="0"/>
              <a:t>potential by 2030 </a:t>
            </a:r>
            <a:endParaRPr lang="pl-PL" dirty="0"/>
          </a:p>
        </p:txBody>
      </p:sp>
    </p:spTree>
    <p:extLst>
      <p:ext uri="{BB962C8B-B14F-4D97-AF65-F5344CB8AC3E}">
        <p14:creationId xmlns:p14="http://schemas.microsoft.com/office/powerpoint/2010/main" val="82311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29F4C50-FF2F-4AE7-AB3F-17593ABE6A89}"/>
              </a:ext>
            </a:extLst>
          </p:cNvPr>
          <p:cNvSpPr txBox="1">
            <a:spLocks/>
          </p:cNvSpPr>
          <p:nvPr/>
        </p:nvSpPr>
        <p:spPr bwMode="auto">
          <a:xfrm>
            <a:off x="511259" y="188640"/>
            <a:ext cx="8393053" cy="70288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700" b="1">
                <a:solidFill>
                  <a:srgbClr val="0872A6"/>
                </a:solidFill>
                <a:latin typeface="ITC Avant Garde Gothic" pitchFamily="34" charset="0"/>
                <a:ea typeface="+mj-ea"/>
                <a:cs typeface="+mj-cs"/>
              </a:defRPr>
            </a:lvl1pPr>
            <a:lvl2pPr algn="l" rtl="0" eaLnBrk="0" fontAlgn="base" hangingPunct="0">
              <a:spcBef>
                <a:spcPct val="0"/>
              </a:spcBef>
              <a:spcAft>
                <a:spcPct val="0"/>
              </a:spcAft>
              <a:defRPr sz="2700" b="1">
                <a:solidFill>
                  <a:srgbClr val="E10019"/>
                </a:solidFill>
                <a:latin typeface="Arial" charset="0"/>
                <a:cs typeface="Arial" charset="0"/>
              </a:defRPr>
            </a:lvl2pPr>
            <a:lvl3pPr algn="l" rtl="0" eaLnBrk="0" fontAlgn="base" hangingPunct="0">
              <a:spcBef>
                <a:spcPct val="0"/>
              </a:spcBef>
              <a:spcAft>
                <a:spcPct val="0"/>
              </a:spcAft>
              <a:defRPr sz="2700" b="1">
                <a:solidFill>
                  <a:srgbClr val="E10019"/>
                </a:solidFill>
                <a:latin typeface="Arial" charset="0"/>
                <a:cs typeface="Arial" charset="0"/>
              </a:defRPr>
            </a:lvl3pPr>
            <a:lvl4pPr algn="l" rtl="0" eaLnBrk="0" fontAlgn="base" hangingPunct="0">
              <a:spcBef>
                <a:spcPct val="0"/>
              </a:spcBef>
              <a:spcAft>
                <a:spcPct val="0"/>
              </a:spcAft>
              <a:defRPr sz="2700" b="1">
                <a:solidFill>
                  <a:srgbClr val="E10019"/>
                </a:solidFill>
                <a:latin typeface="Arial" charset="0"/>
                <a:cs typeface="Arial" charset="0"/>
              </a:defRPr>
            </a:lvl4pPr>
            <a:lvl5pPr algn="l" rtl="0" eaLnBrk="0" fontAlgn="base" hangingPunct="0">
              <a:spcBef>
                <a:spcPct val="0"/>
              </a:spcBef>
              <a:spcAft>
                <a:spcPct val="0"/>
              </a:spcAft>
              <a:defRPr sz="2700" b="1">
                <a:solidFill>
                  <a:srgbClr val="E10019"/>
                </a:solidFill>
                <a:latin typeface="Arial" charset="0"/>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defTabSz="457200">
              <a:lnSpc>
                <a:spcPct val="90000"/>
              </a:lnSpc>
              <a:defRPr/>
            </a:pPr>
            <a:r>
              <a:rPr lang="en-US" sz="2400" dirty="0">
                <a:latin typeface="+mn-lt"/>
              </a:rPr>
              <a:t>Bulgaria</a:t>
            </a:r>
            <a:r>
              <a:rPr lang="en-US" sz="2400" b="0" dirty="0">
                <a:latin typeface="+mn-lt"/>
              </a:rPr>
              <a:t>: Up to 6 GW of additional cost-competitive solar PV potential</a:t>
            </a:r>
          </a:p>
        </p:txBody>
      </p:sp>
      <p:pic>
        <p:nvPicPr>
          <p:cNvPr id="8" name="Content Placeholder 4" descr="A close up of a map&#10;&#10;Description generated with very high confidence">
            <a:extLst>
              <a:ext uri="{FF2B5EF4-FFF2-40B4-BE49-F238E27FC236}">
                <a16:creationId xmlns:a16="http://schemas.microsoft.com/office/drawing/2014/main" id="{EBBBD2B1-9182-41BF-960A-91E4F0F1830B}"/>
              </a:ext>
            </a:extLst>
          </p:cNvPr>
          <p:cNvPicPr>
            <a:picLocks noChangeAspect="1"/>
          </p:cNvPicPr>
          <p:nvPr/>
        </p:nvPicPr>
        <p:blipFill>
          <a:blip r:embed="rId3"/>
          <a:stretch>
            <a:fillRect/>
          </a:stretch>
        </p:blipFill>
        <p:spPr bwMode="auto">
          <a:xfrm>
            <a:off x="983432" y="1196752"/>
            <a:ext cx="10297144" cy="530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78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0D1093-231D-45FF-B0F5-0E8F3CAC9E52}"/>
              </a:ext>
            </a:extLst>
          </p:cNvPr>
          <p:cNvSpPr txBox="1">
            <a:spLocks/>
          </p:cNvSpPr>
          <p:nvPr/>
        </p:nvSpPr>
        <p:spPr bwMode="auto">
          <a:xfrm>
            <a:off x="511259" y="188640"/>
            <a:ext cx="8753093" cy="70288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700" b="1">
                <a:solidFill>
                  <a:srgbClr val="0872A6"/>
                </a:solidFill>
                <a:latin typeface="ITC Avant Garde Gothic" pitchFamily="34" charset="0"/>
                <a:ea typeface="+mj-ea"/>
                <a:cs typeface="+mj-cs"/>
              </a:defRPr>
            </a:lvl1pPr>
            <a:lvl2pPr algn="l" rtl="0" eaLnBrk="0" fontAlgn="base" hangingPunct="0">
              <a:spcBef>
                <a:spcPct val="0"/>
              </a:spcBef>
              <a:spcAft>
                <a:spcPct val="0"/>
              </a:spcAft>
              <a:defRPr sz="2700" b="1">
                <a:solidFill>
                  <a:srgbClr val="E10019"/>
                </a:solidFill>
                <a:latin typeface="Arial" charset="0"/>
                <a:cs typeface="Arial" charset="0"/>
              </a:defRPr>
            </a:lvl2pPr>
            <a:lvl3pPr algn="l" rtl="0" eaLnBrk="0" fontAlgn="base" hangingPunct="0">
              <a:spcBef>
                <a:spcPct val="0"/>
              </a:spcBef>
              <a:spcAft>
                <a:spcPct val="0"/>
              </a:spcAft>
              <a:defRPr sz="2700" b="1">
                <a:solidFill>
                  <a:srgbClr val="E10019"/>
                </a:solidFill>
                <a:latin typeface="Arial" charset="0"/>
                <a:cs typeface="Arial" charset="0"/>
              </a:defRPr>
            </a:lvl3pPr>
            <a:lvl4pPr algn="l" rtl="0" eaLnBrk="0" fontAlgn="base" hangingPunct="0">
              <a:spcBef>
                <a:spcPct val="0"/>
              </a:spcBef>
              <a:spcAft>
                <a:spcPct val="0"/>
              </a:spcAft>
              <a:defRPr sz="2700" b="1">
                <a:solidFill>
                  <a:srgbClr val="E10019"/>
                </a:solidFill>
                <a:latin typeface="Arial" charset="0"/>
                <a:cs typeface="Arial" charset="0"/>
              </a:defRPr>
            </a:lvl4pPr>
            <a:lvl5pPr algn="l" rtl="0" eaLnBrk="0" fontAlgn="base" hangingPunct="0">
              <a:spcBef>
                <a:spcPct val="0"/>
              </a:spcBef>
              <a:spcAft>
                <a:spcPct val="0"/>
              </a:spcAft>
              <a:defRPr sz="2700" b="1">
                <a:solidFill>
                  <a:srgbClr val="E10019"/>
                </a:solidFill>
                <a:latin typeface="Arial" charset="0"/>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defTabSz="457200">
              <a:lnSpc>
                <a:spcPct val="90000"/>
              </a:lnSpc>
              <a:defRPr/>
            </a:pPr>
            <a:r>
              <a:rPr lang="en-US" sz="2400" dirty="0">
                <a:latin typeface="+mn-lt"/>
              </a:rPr>
              <a:t>Bulgaria</a:t>
            </a:r>
            <a:r>
              <a:rPr lang="en-US" sz="2400" b="0" dirty="0">
                <a:latin typeface="+mn-lt"/>
              </a:rPr>
              <a:t>: Up to 18 GW of additional cost-competitive wind potential</a:t>
            </a:r>
          </a:p>
        </p:txBody>
      </p:sp>
      <p:pic>
        <p:nvPicPr>
          <p:cNvPr id="5" name="Content Placeholder 4" descr="A close up of a map&#10;&#10;Description generated with high confidence">
            <a:extLst>
              <a:ext uri="{FF2B5EF4-FFF2-40B4-BE49-F238E27FC236}">
                <a16:creationId xmlns:a16="http://schemas.microsoft.com/office/drawing/2014/main" id="{95FD20AA-3EBE-4931-9321-BD52F17E2536}"/>
              </a:ext>
            </a:extLst>
          </p:cNvPr>
          <p:cNvPicPr>
            <a:picLocks noGrp="1" noChangeAspect="1"/>
          </p:cNvPicPr>
          <p:nvPr>
            <p:ph idx="1"/>
          </p:nvPr>
        </p:nvPicPr>
        <p:blipFill>
          <a:blip r:embed="rId3"/>
          <a:stretch>
            <a:fillRect/>
          </a:stretch>
        </p:blipFill>
        <p:spPr>
          <a:xfrm>
            <a:off x="1703512" y="1135457"/>
            <a:ext cx="8640960" cy="5724760"/>
          </a:xfrm>
        </p:spPr>
      </p:pic>
    </p:spTree>
    <p:extLst>
      <p:ext uri="{BB962C8B-B14F-4D97-AF65-F5344CB8AC3E}">
        <p14:creationId xmlns:p14="http://schemas.microsoft.com/office/powerpoint/2010/main" val="146822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65FDF4-D2FE-483D-8AFC-13EC22B32FDB}" type="slidenum">
              <a:rPr lang="de-DE" smtClean="0"/>
              <a:pPr>
                <a:defRPr/>
              </a:pPr>
              <a:t>8</a:t>
            </a:fld>
            <a:endParaRPr lang="de-DE"/>
          </a:p>
        </p:txBody>
      </p:sp>
      <p:sp>
        <p:nvSpPr>
          <p:cNvPr id="9" name="Content Placeholder 2"/>
          <p:cNvSpPr>
            <a:spLocks noGrp="1"/>
          </p:cNvSpPr>
          <p:nvPr>
            <p:ph idx="1"/>
          </p:nvPr>
        </p:nvSpPr>
        <p:spPr>
          <a:xfrm>
            <a:off x="6816080" y="2492896"/>
            <a:ext cx="4536504" cy="2952328"/>
          </a:xfrm>
          <a:noFill/>
          <a:ln>
            <a:noFill/>
          </a:ln>
          <a:effectLst/>
        </p:spPr>
        <p:style>
          <a:lnRef idx="1">
            <a:schemeClr val="accent1"/>
          </a:lnRef>
          <a:fillRef idx="2">
            <a:schemeClr val="accent1"/>
          </a:fillRef>
          <a:effectRef idx="1">
            <a:schemeClr val="accent1"/>
          </a:effectRef>
          <a:fontRef idx="minor">
            <a:schemeClr val="dk1"/>
          </a:fontRef>
        </p:style>
        <p:txBody>
          <a:bodyPr numCol="1"/>
          <a:lstStyle/>
          <a:p>
            <a:pPr marL="400050" lvl="1" indent="-285750">
              <a:lnSpc>
                <a:spcPct val="120000"/>
              </a:lnSpc>
              <a:spcBef>
                <a:spcPts val="600"/>
              </a:spcBef>
              <a:spcAft>
                <a:spcPts val="600"/>
              </a:spcAft>
              <a:buFont typeface="Wingdings" panose="05000000000000000000" pitchFamily="2" charset="2"/>
              <a:buChar char="ü"/>
            </a:pPr>
            <a:r>
              <a:rPr lang="en-GB" dirty="0">
                <a:solidFill>
                  <a:schemeClr val="tx1"/>
                </a:solidFill>
                <a:latin typeface="+mj-lt"/>
                <a:ea typeface="Arial" charset="0"/>
                <a:cs typeface="Arial" charset="0"/>
              </a:rPr>
              <a:t>Eliminate administrative barriers and improve market access</a:t>
            </a:r>
            <a:endParaRPr lang="en-US" dirty="0">
              <a:solidFill>
                <a:schemeClr val="tx1"/>
              </a:solidFill>
              <a:latin typeface="+mj-lt"/>
              <a:ea typeface="Arial" charset="0"/>
              <a:cs typeface="Arial" charset="0"/>
            </a:endParaRPr>
          </a:p>
          <a:p>
            <a:pPr marL="400050" lvl="1" indent="-285750">
              <a:lnSpc>
                <a:spcPct val="120000"/>
              </a:lnSpc>
              <a:spcBef>
                <a:spcPts val="600"/>
              </a:spcBef>
              <a:spcAft>
                <a:spcPts val="600"/>
              </a:spcAft>
              <a:buFont typeface="Wingdings" panose="05000000000000000000" pitchFamily="2" charset="2"/>
              <a:buChar char="ü"/>
            </a:pPr>
            <a:r>
              <a:rPr lang="en-US" dirty="0">
                <a:solidFill>
                  <a:schemeClr val="tx1"/>
                </a:solidFill>
                <a:latin typeface="+mj-lt"/>
                <a:ea typeface="Arial" charset="0"/>
                <a:cs typeface="Arial" charset="0"/>
              </a:rPr>
              <a:t>Create attractive and consistent RE support schemes</a:t>
            </a:r>
          </a:p>
          <a:p>
            <a:pPr marL="400050" lvl="1" indent="-285750">
              <a:lnSpc>
                <a:spcPct val="120000"/>
              </a:lnSpc>
              <a:spcBef>
                <a:spcPts val="600"/>
              </a:spcBef>
              <a:spcAft>
                <a:spcPts val="600"/>
              </a:spcAft>
              <a:buFont typeface="Wingdings" panose="05000000000000000000" pitchFamily="2" charset="2"/>
              <a:buChar char="ü"/>
            </a:pPr>
            <a:r>
              <a:rPr lang="en-GB" dirty="0">
                <a:solidFill>
                  <a:schemeClr val="tx1"/>
                </a:solidFill>
                <a:latin typeface="+mj-lt"/>
                <a:ea typeface="Arial" charset="0"/>
                <a:cs typeface="Arial" charset="0"/>
              </a:rPr>
              <a:t>Improve PPA structure</a:t>
            </a:r>
          </a:p>
          <a:p>
            <a:pPr marL="400050" lvl="1" indent="-285750">
              <a:lnSpc>
                <a:spcPct val="120000"/>
              </a:lnSpc>
              <a:spcBef>
                <a:spcPts val="600"/>
              </a:spcBef>
              <a:spcAft>
                <a:spcPts val="600"/>
              </a:spcAft>
              <a:buFont typeface="Wingdings" panose="05000000000000000000" pitchFamily="2" charset="2"/>
              <a:buChar char="ü"/>
            </a:pPr>
            <a:r>
              <a:rPr lang="en-GB" dirty="0">
                <a:solidFill>
                  <a:schemeClr val="tx1"/>
                </a:solidFill>
                <a:latin typeface="+mj-lt"/>
                <a:ea typeface="Arial" charset="0"/>
                <a:cs typeface="Arial" charset="0"/>
              </a:rPr>
              <a:t>Address grid integration challenges</a:t>
            </a:r>
            <a:endParaRPr lang="en-US" dirty="0">
              <a:solidFill>
                <a:schemeClr val="tx1"/>
              </a:solidFill>
              <a:latin typeface="+mj-lt"/>
              <a:ea typeface="Arial" charset="0"/>
              <a:cs typeface="Arial" charset="0"/>
            </a:endParaRPr>
          </a:p>
          <a:p>
            <a:pPr marL="400050" lvl="1" indent="-285750">
              <a:lnSpc>
                <a:spcPct val="120000"/>
              </a:lnSpc>
              <a:spcBef>
                <a:spcPts val="600"/>
              </a:spcBef>
              <a:spcAft>
                <a:spcPts val="600"/>
              </a:spcAft>
              <a:buFont typeface="Wingdings" panose="05000000000000000000" pitchFamily="2" charset="2"/>
              <a:buChar char="ü"/>
            </a:pPr>
            <a:r>
              <a:rPr lang="en-US" dirty="0">
                <a:solidFill>
                  <a:schemeClr val="tx1"/>
                </a:solidFill>
                <a:latin typeface="+mj-lt"/>
                <a:ea typeface="Arial" charset="0"/>
                <a:cs typeface="Arial" charset="0"/>
              </a:rPr>
              <a:t>Enhance skills and capacities</a:t>
            </a:r>
          </a:p>
          <a:p>
            <a:pPr marL="400050" lvl="1" indent="-285750">
              <a:lnSpc>
                <a:spcPct val="120000"/>
              </a:lnSpc>
              <a:spcBef>
                <a:spcPts val="600"/>
              </a:spcBef>
              <a:spcAft>
                <a:spcPts val="600"/>
              </a:spcAft>
              <a:buFont typeface="Wingdings" panose="05000000000000000000" pitchFamily="2" charset="2"/>
              <a:buChar char="ü"/>
            </a:pPr>
            <a:r>
              <a:rPr lang="en-GB" dirty="0">
                <a:solidFill>
                  <a:schemeClr val="tx1"/>
                </a:solidFill>
                <a:latin typeface="+mj-lt"/>
                <a:ea typeface="Arial" charset="0"/>
                <a:cs typeface="Arial" charset="0"/>
              </a:rPr>
              <a:t>Facilitate access to finance </a:t>
            </a:r>
            <a:endParaRPr lang="en-US" dirty="0">
              <a:solidFill>
                <a:schemeClr val="tx1"/>
              </a:solidFill>
              <a:latin typeface="+mj-lt"/>
              <a:ea typeface="Arial" charset="0"/>
              <a:cs typeface="Arial" charset="0"/>
            </a:endParaRPr>
          </a:p>
        </p:txBody>
      </p:sp>
      <p:sp>
        <p:nvSpPr>
          <p:cNvPr id="10" name="Title 1"/>
          <p:cNvSpPr txBox="1">
            <a:spLocks/>
          </p:cNvSpPr>
          <p:nvPr/>
        </p:nvSpPr>
        <p:spPr bwMode="auto">
          <a:xfrm>
            <a:off x="407368" y="416813"/>
            <a:ext cx="8421688" cy="48426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700" b="1">
                <a:solidFill>
                  <a:srgbClr val="0872A6"/>
                </a:solidFill>
                <a:latin typeface="ITC Avant Garde Gothic" pitchFamily="34" charset="0"/>
                <a:ea typeface="+mj-ea"/>
                <a:cs typeface="+mj-cs"/>
              </a:defRPr>
            </a:lvl1pPr>
            <a:lvl2pPr algn="l" rtl="0" eaLnBrk="0" fontAlgn="base" hangingPunct="0">
              <a:spcBef>
                <a:spcPct val="0"/>
              </a:spcBef>
              <a:spcAft>
                <a:spcPct val="0"/>
              </a:spcAft>
              <a:defRPr sz="2700" b="1">
                <a:solidFill>
                  <a:srgbClr val="E10019"/>
                </a:solidFill>
                <a:latin typeface="Arial" charset="0"/>
                <a:cs typeface="Arial" charset="0"/>
              </a:defRPr>
            </a:lvl2pPr>
            <a:lvl3pPr algn="l" rtl="0" eaLnBrk="0" fontAlgn="base" hangingPunct="0">
              <a:spcBef>
                <a:spcPct val="0"/>
              </a:spcBef>
              <a:spcAft>
                <a:spcPct val="0"/>
              </a:spcAft>
              <a:defRPr sz="2700" b="1">
                <a:solidFill>
                  <a:srgbClr val="E10019"/>
                </a:solidFill>
                <a:latin typeface="Arial" charset="0"/>
                <a:cs typeface="Arial" charset="0"/>
              </a:defRPr>
            </a:lvl3pPr>
            <a:lvl4pPr algn="l" rtl="0" eaLnBrk="0" fontAlgn="base" hangingPunct="0">
              <a:spcBef>
                <a:spcPct val="0"/>
              </a:spcBef>
              <a:spcAft>
                <a:spcPct val="0"/>
              </a:spcAft>
              <a:defRPr sz="2700" b="1">
                <a:solidFill>
                  <a:srgbClr val="E10019"/>
                </a:solidFill>
                <a:latin typeface="Arial" charset="0"/>
                <a:cs typeface="Arial" charset="0"/>
              </a:defRPr>
            </a:lvl4pPr>
            <a:lvl5pPr algn="l" rtl="0" eaLnBrk="0" fontAlgn="base" hangingPunct="0">
              <a:spcBef>
                <a:spcPct val="0"/>
              </a:spcBef>
              <a:spcAft>
                <a:spcPct val="0"/>
              </a:spcAft>
              <a:defRPr sz="2700" b="1">
                <a:solidFill>
                  <a:srgbClr val="E10019"/>
                </a:solidFill>
                <a:latin typeface="Arial" charset="0"/>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r>
              <a:rPr lang="pl-PL" sz="2400" kern="0" dirty="0">
                <a:latin typeface="+mj-lt"/>
              </a:rPr>
              <a:t>Impact of cost of capital</a:t>
            </a:r>
            <a:endParaRPr lang="en-US" sz="2400" kern="0" dirty="0">
              <a:latin typeface="+mj-lt"/>
            </a:endParaRPr>
          </a:p>
        </p:txBody>
      </p:sp>
      <p:sp>
        <p:nvSpPr>
          <p:cNvPr id="6" name="TextBox 5"/>
          <p:cNvSpPr txBox="1"/>
          <p:nvPr/>
        </p:nvSpPr>
        <p:spPr>
          <a:xfrm>
            <a:off x="376783" y="1227851"/>
            <a:ext cx="7992888" cy="400110"/>
          </a:xfrm>
          <a:prstGeom prst="rect">
            <a:avLst/>
          </a:prstGeom>
          <a:noFill/>
        </p:spPr>
        <p:txBody>
          <a:bodyPr wrap="square" numCol="1" rtlCol="0">
            <a:spAutoFit/>
          </a:bodyPr>
          <a:lstStyle/>
          <a:p>
            <a:r>
              <a:rPr lang="en-US" sz="2000" dirty="0">
                <a:solidFill>
                  <a:srgbClr val="0872A6"/>
                </a:solidFill>
                <a:latin typeface="+mj-lt"/>
              </a:rPr>
              <a:t>Additional cost-competitive renewable energy potential in 2016</a:t>
            </a:r>
            <a:r>
              <a:rPr lang="en-US" b="1" dirty="0">
                <a:solidFill>
                  <a:srgbClr val="0872A6"/>
                </a:solidFill>
              </a:rPr>
              <a:t> </a:t>
            </a:r>
          </a:p>
        </p:txBody>
      </p:sp>
      <p:sp>
        <p:nvSpPr>
          <p:cNvPr id="3" name="TextBox 2"/>
          <p:cNvSpPr txBox="1"/>
          <p:nvPr/>
        </p:nvSpPr>
        <p:spPr>
          <a:xfrm>
            <a:off x="6538879" y="1971345"/>
            <a:ext cx="5447928" cy="369332"/>
          </a:xfrm>
          <a:prstGeom prst="rect">
            <a:avLst/>
          </a:prstGeom>
          <a:noFill/>
        </p:spPr>
        <p:txBody>
          <a:bodyPr wrap="square" rtlCol="0">
            <a:spAutoFit/>
          </a:bodyPr>
          <a:lstStyle/>
          <a:p>
            <a:r>
              <a:rPr lang="en-US" dirty="0">
                <a:solidFill>
                  <a:srgbClr val="0872A6"/>
                </a:solidFill>
                <a:latin typeface="+mj-lt"/>
              </a:rPr>
              <a:t>How to improve the risk perception of the region?</a:t>
            </a:r>
          </a:p>
        </p:txBody>
      </p:sp>
      <p:pic>
        <p:nvPicPr>
          <p:cNvPr id="8" name="Picture 7"/>
          <p:cNvPicPr>
            <a:picLocks noChangeAspect="1"/>
          </p:cNvPicPr>
          <p:nvPr/>
        </p:nvPicPr>
        <p:blipFill>
          <a:blip r:embed="rId3"/>
          <a:stretch>
            <a:fillRect/>
          </a:stretch>
        </p:blipFill>
        <p:spPr>
          <a:xfrm>
            <a:off x="484187" y="1755079"/>
            <a:ext cx="5145272" cy="4802090"/>
          </a:xfrm>
          <a:prstGeom prst="rect">
            <a:avLst/>
          </a:prstGeom>
        </p:spPr>
      </p:pic>
    </p:spTree>
    <p:extLst>
      <p:ext uri="{BB962C8B-B14F-4D97-AF65-F5344CB8AC3E}">
        <p14:creationId xmlns:p14="http://schemas.microsoft.com/office/powerpoint/2010/main" val="317106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4D459E5-C972-43CD-A97D-30C81F60BD03}"/>
              </a:ext>
            </a:extLst>
          </p:cNvPr>
          <p:cNvSpPr txBox="1">
            <a:spLocks/>
          </p:cNvSpPr>
          <p:nvPr/>
        </p:nvSpPr>
        <p:spPr>
          <a:xfrm>
            <a:off x="497579" y="244246"/>
            <a:ext cx="9096058" cy="591671"/>
          </a:xfrm>
          <a:prstGeom prst="rect">
            <a:avLst/>
          </a:prstGeom>
        </p:spPr>
        <p:txBody>
          <a:bodyPr vert="horz" lIns="91440" tIns="45720" rIns="91440" bIns="45720" rtlCol="0" anchor="ctr">
            <a:noAutofit/>
          </a:bodyPr>
          <a:lstStyle>
            <a:lvl1pPr defTabSz="914400" eaLnBrk="1" latinLnBrk="0" hangingPunct="1">
              <a:lnSpc>
                <a:spcPct val="90000"/>
              </a:lnSpc>
              <a:buNone/>
              <a:defRPr sz="3200" b="1">
                <a:solidFill>
                  <a:srgbClr val="0872A6"/>
                </a:solidFill>
                <a:latin typeface="+mn-lt"/>
                <a:ea typeface="+mj-ea"/>
                <a:cs typeface="+mj-cs"/>
              </a:defRPr>
            </a:lvl1pPr>
          </a:lstStyle>
          <a:p>
            <a:pPr lvl="0">
              <a:defRPr/>
            </a:pPr>
            <a:r>
              <a:rPr lang="en-GB" sz="2400" dirty="0">
                <a:latin typeface="+mj-lt"/>
                <a:ea typeface="MS PGothic" panose="020B0600070205080204" pitchFamily="34" charset="-128"/>
              </a:rPr>
              <a:t>Energy transition has made progress but acceleration is needed</a:t>
            </a:r>
          </a:p>
        </p:txBody>
      </p:sp>
      <p:sp>
        <p:nvSpPr>
          <p:cNvPr id="11" name="Slide Number Placeholder 3">
            <a:extLst>
              <a:ext uri="{FF2B5EF4-FFF2-40B4-BE49-F238E27FC236}">
                <a16:creationId xmlns:a16="http://schemas.microsoft.com/office/drawing/2014/main" id="{13F8E8D6-0C60-454B-88AE-870794EDF379}"/>
              </a:ext>
            </a:extLst>
          </p:cNvPr>
          <p:cNvSpPr txBox="1">
            <a:spLocks/>
          </p:cNvSpPr>
          <p:nvPr/>
        </p:nvSpPr>
        <p:spPr>
          <a:xfrm>
            <a:off x="11696060" y="6366995"/>
            <a:ext cx="490210" cy="365125"/>
          </a:xfrm>
          <a:prstGeom prst="rect">
            <a:avLst/>
          </a:prstGeom>
        </p:spPr>
        <p:txBody>
          <a:bodyPr vert="horz" lIns="91440" tIns="45720" rIns="91440" bIns="45720" rtlCol="0" anchor="ctr"/>
          <a:lstStyle>
            <a:defPPr>
              <a:defRPr lang="de-DE"/>
            </a:defPPr>
            <a:lvl1pPr algn="r" rtl="0" fontAlgn="base">
              <a:spcBef>
                <a:spcPct val="0"/>
              </a:spcBef>
              <a:spcAft>
                <a:spcPct val="0"/>
              </a:spcAft>
              <a:defRPr sz="1100" kern="1200">
                <a:solidFill>
                  <a:schemeClr val="tx1">
                    <a:tint val="75000"/>
                  </a:schemeClr>
                </a:solidFill>
                <a:latin typeface="Calibri" panose="020F0502020204030204" pitchFamily="34" charset="0"/>
                <a:ea typeface="+mn-ea"/>
                <a:cs typeface="Calibri" panose="020F0502020204030204" pitchFamily="34" charset="0"/>
              </a:defRPr>
            </a:lvl1pPr>
            <a:lvl2pPr marL="511761" algn="l" rtl="0" fontAlgn="base">
              <a:spcBef>
                <a:spcPct val="0"/>
              </a:spcBef>
              <a:spcAft>
                <a:spcPct val="0"/>
              </a:spcAft>
              <a:defRPr sz="1600" kern="1200">
                <a:solidFill>
                  <a:schemeClr val="tx1"/>
                </a:solidFill>
                <a:latin typeface="Arial" charset="0"/>
                <a:ea typeface="+mn-ea"/>
                <a:cs typeface="Arial" charset="0"/>
              </a:defRPr>
            </a:lvl2pPr>
            <a:lvl3pPr marL="1023523" algn="l" rtl="0" fontAlgn="base">
              <a:spcBef>
                <a:spcPct val="0"/>
              </a:spcBef>
              <a:spcAft>
                <a:spcPct val="0"/>
              </a:spcAft>
              <a:defRPr sz="1600" kern="1200">
                <a:solidFill>
                  <a:schemeClr val="tx1"/>
                </a:solidFill>
                <a:latin typeface="Arial" charset="0"/>
                <a:ea typeface="+mn-ea"/>
                <a:cs typeface="Arial" charset="0"/>
              </a:defRPr>
            </a:lvl3pPr>
            <a:lvl4pPr marL="1535285" algn="l" rtl="0" fontAlgn="base">
              <a:spcBef>
                <a:spcPct val="0"/>
              </a:spcBef>
              <a:spcAft>
                <a:spcPct val="0"/>
              </a:spcAft>
              <a:defRPr sz="1600" kern="1200">
                <a:solidFill>
                  <a:schemeClr val="tx1"/>
                </a:solidFill>
                <a:latin typeface="Arial" charset="0"/>
                <a:ea typeface="+mn-ea"/>
                <a:cs typeface="Arial" charset="0"/>
              </a:defRPr>
            </a:lvl4pPr>
            <a:lvl5pPr marL="2047046" algn="l" rtl="0" fontAlgn="base">
              <a:spcBef>
                <a:spcPct val="0"/>
              </a:spcBef>
              <a:spcAft>
                <a:spcPct val="0"/>
              </a:spcAft>
              <a:defRPr sz="1600" kern="1200">
                <a:solidFill>
                  <a:schemeClr val="tx1"/>
                </a:solidFill>
                <a:latin typeface="Arial" charset="0"/>
                <a:ea typeface="+mn-ea"/>
                <a:cs typeface="Arial" charset="0"/>
              </a:defRPr>
            </a:lvl5pPr>
            <a:lvl6pPr marL="2558807" algn="l" defTabSz="1023523" rtl="0" eaLnBrk="1" latinLnBrk="0" hangingPunct="1">
              <a:defRPr sz="1600" kern="1200">
                <a:solidFill>
                  <a:schemeClr val="tx1"/>
                </a:solidFill>
                <a:latin typeface="Arial" charset="0"/>
                <a:ea typeface="+mn-ea"/>
                <a:cs typeface="Arial" charset="0"/>
              </a:defRPr>
            </a:lvl6pPr>
            <a:lvl7pPr marL="3070568" algn="l" defTabSz="1023523" rtl="0" eaLnBrk="1" latinLnBrk="0" hangingPunct="1">
              <a:defRPr sz="1600" kern="1200">
                <a:solidFill>
                  <a:schemeClr val="tx1"/>
                </a:solidFill>
                <a:latin typeface="Arial" charset="0"/>
                <a:ea typeface="+mn-ea"/>
                <a:cs typeface="Arial" charset="0"/>
              </a:defRPr>
            </a:lvl7pPr>
            <a:lvl8pPr marL="3582330" algn="l" defTabSz="1023523" rtl="0" eaLnBrk="1" latinLnBrk="0" hangingPunct="1">
              <a:defRPr sz="1600" kern="1200">
                <a:solidFill>
                  <a:schemeClr val="tx1"/>
                </a:solidFill>
                <a:latin typeface="Arial" charset="0"/>
                <a:ea typeface="+mn-ea"/>
                <a:cs typeface="Arial" charset="0"/>
              </a:defRPr>
            </a:lvl8pPr>
            <a:lvl9pPr marL="4094092" algn="l" defTabSz="1023523" rtl="0" eaLnBrk="1" latinLnBrk="0" hangingPunct="1">
              <a:defRPr sz="1600" kern="1200">
                <a:solidFill>
                  <a:schemeClr val="tx1"/>
                </a:solidFill>
                <a:latin typeface="Arial" charset="0"/>
                <a:ea typeface="+mn-ea"/>
                <a:cs typeface="Arial" charset="0"/>
              </a:defRPr>
            </a:lvl9pPr>
          </a:lstStyle>
          <a:p>
            <a:pPr algn="ctr"/>
            <a:fld id="{6A06B1E7-21B8-4C37-8EB9-3B9E4E23EB19}" type="slidenum">
              <a:rPr lang="en-GB" smtClean="0"/>
              <a:pPr algn="ctr"/>
              <a:t>9</a:t>
            </a:fld>
            <a:endParaRPr lang="en-GB" dirty="0"/>
          </a:p>
        </p:txBody>
      </p:sp>
      <p:pic>
        <p:nvPicPr>
          <p:cNvPr id="4" name="Picture 3">
            <a:extLst>
              <a:ext uri="{FF2B5EF4-FFF2-40B4-BE49-F238E27FC236}">
                <a16:creationId xmlns:a16="http://schemas.microsoft.com/office/drawing/2014/main" id="{1C8E4317-6F61-4C0F-8FFA-7B32C4FA072D}"/>
              </a:ext>
            </a:extLst>
          </p:cNvPr>
          <p:cNvPicPr>
            <a:picLocks noChangeAspect="1"/>
          </p:cNvPicPr>
          <p:nvPr/>
        </p:nvPicPr>
        <p:blipFill>
          <a:blip r:embed="rId3"/>
          <a:stretch>
            <a:fillRect/>
          </a:stretch>
        </p:blipFill>
        <p:spPr>
          <a:xfrm>
            <a:off x="498545" y="1101338"/>
            <a:ext cx="1097963" cy="826302"/>
          </a:xfrm>
          <a:prstGeom prst="rect">
            <a:avLst/>
          </a:prstGeom>
        </p:spPr>
      </p:pic>
      <p:pic>
        <p:nvPicPr>
          <p:cNvPr id="13" name="Picture 12">
            <a:extLst>
              <a:ext uri="{FF2B5EF4-FFF2-40B4-BE49-F238E27FC236}">
                <a16:creationId xmlns:a16="http://schemas.microsoft.com/office/drawing/2014/main" id="{719DBD0E-5437-4A67-A3AF-23FAC39418E6}"/>
              </a:ext>
            </a:extLst>
          </p:cNvPr>
          <p:cNvPicPr>
            <a:picLocks noChangeAspect="1"/>
          </p:cNvPicPr>
          <p:nvPr/>
        </p:nvPicPr>
        <p:blipFill>
          <a:blip r:embed="rId4"/>
          <a:stretch>
            <a:fillRect/>
          </a:stretch>
        </p:blipFill>
        <p:spPr>
          <a:xfrm>
            <a:off x="263918" y="4034977"/>
            <a:ext cx="1529702" cy="795012"/>
          </a:xfrm>
          <a:prstGeom prst="rect">
            <a:avLst/>
          </a:prstGeom>
        </p:spPr>
      </p:pic>
      <p:sp>
        <p:nvSpPr>
          <p:cNvPr id="15" name="TextBox 14">
            <a:extLst>
              <a:ext uri="{FF2B5EF4-FFF2-40B4-BE49-F238E27FC236}">
                <a16:creationId xmlns:a16="http://schemas.microsoft.com/office/drawing/2014/main" id="{4D93CB34-5409-43A6-9ACD-C44791B25618}"/>
              </a:ext>
            </a:extLst>
          </p:cNvPr>
          <p:cNvSpPr txBox="1"/>
          <p:nvPr/>
        </p:nvSpPr>
        <p:spPr>
          <a:xfrm>
            <a:off x="1812378" y="1341373"/>
            <a:ext cx="9976470" cy="369332"/>
          </a:xfrm>
          <a:prstGeom prst="rect">
            <a:avLst/>
          </a:prstGeom>
        </p:spPr>
        <p:txBody>
          <a:bodyPr vert="horz" wrap="square" lIns="91440" tIns="45720" rIns="91440" bIns="45720" rtlCol="0">
            <a:spAutoFit/>
          </a:bodyPr>
          <a:lstStyle>
            <a:lvl1pPr marL="228600" indent="-228600" defTabSz="914400" eaLnBrk="1" latinLnBrk="0" hangingPunct="1">
              <a:lnSpc>
                <a:spcPct val="100000"/>
              </a:lnSpc>
              <a:spcBef>
                <a:spcPts val="1000"/>
              </a:spcBef>
              <a:spcAft>
                <a:spcPts val="2400"/>
              </a:spcAft>
              <a:buClr>
                <a:srgbClr val="17678F"/>
              </a:buClr>
              <a:buFont typeface="Arial" panose="020B0604020202020204" pitchFamily="34" charset="0"/>
              <a:buChar char="•"/>
              <a:defRPr sz="2400">
                <a:solidFill>
                  <a:schemeClr val="tx1">
                    <a:lumMod val="85000"/>
                    <a:lumOff val="15000"/>
                  </a:schemeClr>
                </a:solidFill>
                <a:latin typeface="Gotham Narrow Book" pitchFamily="50" charset="0"/>
                <a:cs typeface="+mn-cs"/>
              </a:defRPr>
            </a:lvl1pPr>
            <a:lvl2pPr marL="685800" lvl="1" indent="-228600" defTabSz="914400" eaLnBrk="1" latinLnBrk="0" hangingPunct="1">
              <a:lnSpc>
                <a:spcPct val="90000"/>
              </a:lnSpc>
              <a:spcBef>
                <a:spcPts val="0"/>
              </a:spcBef>
              <a:spcAft>
                <a:spcPts val="1200"/>
              </a:spcAft>
              <a:buClr>
                <a:srgbClr val="17678F"/>
              </a:buClr>
              <a:buFont typeface="Arial" panose="020B0604020202020204" pitchFamily="34" charset="0"/>
              <a:buChar char="»"/>
              <a:defRPr sz="2200">
                <a:solidFill>
                  <a:schemeClr val="tx1">
                    <a:lumMod val="85000"/>
                    <a:lumOff val="15000"/>
                  </a:schemeClr>
                </a:solidFill>
                <a:latin typeface="Gotham Narrow Book" pitchFamily="50" charset="0"/>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defTabSz="914400">
              <a:lnSpc>
                <a:spcPct val="90000"/>
              </a:lnSpc>
              <a:spcBef>
                <a:spcPts val="500"/>
              </a:spcBef>
              <a:buFont typeface="Arial" panose="020B0604020202020204" pitchFamily="34" charset="0"/>
              <a:buChar char="•"/>
              <a:defRPr sz="1800">
                <a:latin typeface="+mn-lt"/>
                <a:cs typeface="+mn-cs"/>
              </a:defRPr>
            </a:lvl6pPr>
            <a:lvl7pPr marL="2971800" indent="-228600" defTabSz="914400">
              <a:lnSpc>
                <a:spcPct val="90000"/>
              </a:lnSpc>
              <a:spcBef>
                <a:spcPts val="500"/>
              </a:spcBef>
              <a:buFont typeface="Arial" panose="020B0604020202020204" pitchFamily="34" charset="0"/>
              <a:buChar char="•"/>
              <a:defRPr sz="1800">
                <a:latin typeface="+mn-lt"/>
                <a:cs typeface="+mn-cs"/>
              </a:defRPr>
            </a:lvl7pPr>
            <a:lvl8pPr marL="3429000" indent="-228600" defTabSz="914400">
              <a:lnSpc>
                <a:spcPct val="90000"/>
              </a:lnSpc>
              <a:spcBef>
                <a:spcPts val="500"/>
              </a:spcBef>
              <a:buFont typeface="Arial" panose="020B0604020202020204" pitchFamily="34" charset="0"/>
              <a:buChar char="•"/>
              <a:defRPr sz="1800">
                <a:latin typeface="+mn-lt"/>
                <a:cs typeface="+mn-cs"/>
              </a:defRPr>
            </a:lvl8pPr>
            <a:lvl9pPr marL="3886200" indent="-228600" defTabSz="914400">
              <a:lnSpc>
                <a:spcPct val="90000"/>
              </a:lnSpc>
              <a:spcBef>
                <a:spcPts val="500"/>
              </a:spcBef>
              <a:buFont typeface="Arial" panose="020B0604020202020204" pitchFamily="34" charset="0"/>
              <a:buChar char="•"/>
              <a:defRPr sz="1800">
                <a:latin typeface="+mn-lt"/>
                <a:cs typeface="+mn-cs"/>
              </a:defRPr>
            </a:lvl9pPr>
          </a:lstStyle>
          <a:p>
            <a:pPr marL="458788" indent="-342900" algn="just">
              <a:spcAft>
                <a:spcPts val="3200"/>
              </a:spcAft>
              <a:buFont typeface="Wingdings" pitchFamily="2" charset="2"/>
              <a:buChar char="§"/>
            </a:pPr>
            <a:r>
              <a:rPr lang="en-US" sz="1800" b="1" dirty="0">
                <a:solidFill>
                  <a:srgbClr val="262626"/>
                </a:solidFill>
                <a:latin typeface="+mj-lt"/>
                <a:cs typeface="Calibri" panose="020F0502020204030204" pitchFamily="34" charset="0"/>
              </a:rPr>
              <a:t>Costs of renewable energy continue to decline rapidly.</a:t>
            </a:r>
          </a:p>
        </p:txBody>
      </p:sp>
      <p:pic>
        <p:nvPicPr>
          <p:cNvPr id="9" name="Picture 8">
            <a:extLst>
              <a:ext uri="{FF2B5EF4-FFF2-40B4-BE49-F238E27FC236}">
                <a16:creationId xmlns:a16="http://schemas.microsoft.com/office/drawing/2014/main" id="{A4AB82FF-4AE0-4E04-8DB3-A3B3585C77D9}"/>
              </a:ext>
            </a:extLst>
          </p:cNvPr>
          <p:cNvPicPr>
            <a:picLocks noChangeAspect="1"/>
          </p:cNvPicPr>
          <p:nvPr/>
        </p:nvPicPr>
        <p:blipFill>
          <a:blip r:embed="rId5"/>
          <a:stretch>
            <a:fillRect/>
          </a:stretch>
        </p:blipFill>
        <p:spPr>
          <a:xfrm>
            <a:off x="6280288" y="5894713"/>
            <a:ext cx="1143000" cy="830292"/>
          </a:xfrm>
          <a:prstGeom prst="rect">
            <a:avLst/>
          </a:prstGeom>
        </p:spPr>
      </p:pic>
      <p:pic>
        <p:nvPicPr>
          <p:cNvPr id="14" name="Picture 13">
            <a:extLst>
              <a:ext uri="{FF2B5EF4-FFF2-40B4-BE49-F238E27FC236}">
                <a16:creationId xmlns:a16="http://schemas.microsoft.com/office/drawing/2014/main" id="{329DE719-FD51-4B16-91B5-89D866B9D08D}"/>
              </a:ext>
            </a:extLst>
          </p:cNvPr>
          <p:cNvPicPr>
            <a:picLocks noChangeAspect="1"/>
          </p:cNvPicPr>
          <p:nvPr/>
        </p:nvPicPr>
        <p:blipFill>
          <a:blip r:embed="rId6"/>
          <a:stretch>
            <a:fillRect/>
          </a:stretch>
        </p:blipFill>
        <p:spPr>
          <a:xfrm>
            <a:off x="4231794" y="6328329"/>
            <a:ext cx="977900" cy="342900"/>
          </a:xfrm>
          <a:prstGeom prst="rect">
            <a:avLst/>
          </a:prstGeom>
        </p:spPr>
      </p:pic>
      <p:pic>
        <p:nvPicPr>
          <p:cNvPr id="16" name="Picture 15">
            <a:extLst>
              <a:ext uri="{FF2B5EF4-FFF2-40B4-BE49-F238E27FC236}">
                <a16:creationId xmlns:a16="http://schemas.microsoft.com/office/drawing/2014/main" id="{8AE93208-B207-4A11-8FAD-45754BBDC534}"/>
              </a:ext>
            </a:extLst>
          </p:cNvPr>
          <p:cNvPicPr>
            <a:picLocks noChangeAspect="1"/>
          </p:cNvPicPr>
          <p:nvPr/>
        </p:nvPicPr>
        <p:blipFill>
          <a:blip r:embed="rId7"/>
          <a:stretch>
            <a:fillRect/>
          </a:stretch>
        </p:blipFill>
        <p:spPr>
          <a:xfrm>
            <a:off x="10870398" y="6253897"/>
            <a:ext cx="762000" cy="428625"/>
          </a:xfrm>
          <a:prstGeom prst="rect">
            <a:avLst/>
          </a:prstGeom>
        </p:spPr>
      </p:pic>
      <p:pic>
        <p:nvPicPr>
          <p:cNvPr id="17" name="Picture 16">
            <a:extLst>
              <a:ext uri="{FF2B5EF4-FFF2-40B4-BE49-F238E27FC236}">
                <a16:creationId xmlns:a16="http://schemas.microsoft.com/office/drawing/2014/main" id="{1389A91A-0174-46BB-9E10-3B28489C2D77}"/>
              </a:ext>
            </a:extLst>
          </p:cNvPr>
          <p:cNvPicPr>
            <a:picLocks noChangeAspect="1"/>
          </p:cNvPicPr>
          <p:nvPr/>
        </p:nvPicPr>
        <p:blipFill>
          <a:blip r:embed="rId8"/>
          <a:stretch>
            <a:fillRect/>
          </a:stretch>
        </p:blipFill>
        <p:spPr>
          <a:xfrm>
            <a:off x="1483842" y="6294674"/>
            <a:ext cx="1507578" cy="428625"/>
          </a:xfrm>
          <a:prstGeom prst="rect">
            <a:avLst/>
          </a:prstGeom>
        </p:spPr>
      </p:pic>
      <p:pic>
        <p:nvPicPr>
          <p:cNvPr id="18" name="Picture 17">
            <a:extLst>
              <a:ext uri="{FF2B5EF4-FFF2-40B4-BE49-F238E27FC236}">
                <a16:creationId xmlns:a16="http://schemas.microsoft.com/office/drawing/2014/main" id="{A4C215DC-DDBB-42DB-8402-913A279BB311}"/>
              </a:ext>
            </a:extLst>
          </p:cNvPr>
          <p:cNvPicPr>
            <a:picLocks noChangeAspect="1"/>
          </p:cNvPicPr>
          <p:nvPr/>
        </p:nvPicPr>
        <p:blipFill>
          <a:blip r:embed="rId9"/>
          <a:stretch>
            <a:fillRect/>
          </a:stretch>
        </p:blipFill>
        <p:spPr>
          <a:xfrm>
            <a:off x="1693810" y="5837653"/>
            <a:ext cx="1122019" cy="379274"/>
          </a:xfrm>
          <a:prstGeom prst="rect">
            <a:avLst/>
          </a:prstGeom>
        </p:spPr>
      </p:pic>
      <p:pic>
        <p:nvPicPr>
          <p:cNvPr id="19" name="Picture 18">
            <a:extLst>
              <a:ext uri="{FF2B5EF4-FFF2-40B4-BE49-F238E27FC236}">
                <a16:creationId xmlns:a16="http://schemas.microsoft.com/office/drawing/2014/main" id="{A4CA1D9B-A656-425F-A92D-3E9377FAA1B8}"/>
              </a:ext>
            </a:extLst>
          </p:cNvPr>
          <p:cNvPicPr>
            <a:picLocks noChangeAspect="1"/>
          </p:cNvPicPr>
          <p:nvPr/>
        </p:nvPicPr>
        <p:blipFill>
          <a:blip r:embed="rId10"/>
          <a:stretch>
            <a:fillRect/>
          </a:stretch>
        </p:blipFill>
        <p:spPr>
          <a:xfrm>
            <a:off x="9224030" y="5959267"/>
            <a:ext cx="491952" cy="732208"/>
          </a:xfrm>
          <a:prstGeom prst="rect">
            <a:avLst/>
          </a:prstGeom>
        </p:spPr>
      </p:pic>
      <p:pic>
        <p:nvPicPr>
          <p:cNvPr id="20" name="Picture 19">
            <a:extLst>
              <a:ext uri="{FF2B5EF4-FFF2-40B4-BE49-F238E27FC236}">
                <a16:creationId xmlns:a16="http://schemas.microsoft.com/office/drawing/2014/main" id="{7C9F8389-010C-4422-8320-190DA0650676}"/>
              </a:ext>
            </a:extLst>
          </p:cNvPr>
          <p:cNvPicPr>
            <a:picLocks noChangeAspect="1"/>
          </p:cNvPicPr>
          <p:nvPr/>
        </p:nvPicPr>
        <p:blipFill>
          <a:blip r:embed="rId10"/>
          <a:stretch>
            <a:fillRect/>
          </a:stretch>
        </p:blipFill>
        <p:spPr>
          <a:xfrm>
            <a:off x="8569838" y="5969492"/>
            <a:ext cx="491952" cy="732208"/>
          </a:xfrm>
          <a:prstGeom prst="rect">
            <a:avLst/>
          </a:prstGeom>
        </p:spPr>
      </p:pic>
      <p:sp>
        <p:nvSpPr>
          <p:cNvPr id="21" name="TextBox 20">
            <a:extLst>
              <a:ext uri="{FF2B5EF4-FFF2-40B4-BE49-F238E27FC236}">
                <a16:creationId xmlns:a16="http://schemas.microsoft.com/office/drawing/2014/main" id="{9EA55497-6789-49B2-B796-56A3D8488A63}"/>
              </a:ext>
            </a:extLst>
          </p:cNvPr>
          <p:cNvSpPr txBox="1"/>
          <p:nvPr/>
        </p:nvSpPr>
        <p:spPr>
          <a:xfrm>
            <a:off x="2164804" y="1788452"/>
            <a:ext cx="9872172" cy="1554272"/>
          </a:xfrm>
          <a:prstGeom prst="rect">
            <a:avLst/>
          </a:prstGeom>
          <a:noFill/>
        </p:spPr>
        <p:txBody>
          <a:bodyPr wrap="square" rtlCol="0">
            <a:spAutoFit/>
          </a:bodyPr>
          <a:lstStyle/>
          <a:p>
            <a:pPr defTabSz="685800" fontAlgn="auto">
              <a:spcBef>
                <a:spcPts val="0"/>
              </a:spcBef>
              <a:spcAft>
                <a:spcPts val="0"/>
              </a:spcAft>
              <a:defRPr/>
            </a:pPr>
            <a:r>
              <a:rPr lang="en-US" sz="2000" kern="0" dirty="0">
                <a:latin typeface="+mj-lt"/>
              </a:rPr>
              <a:t>	Main </a:t>
            </a:r>
            <a:r>
              <a:rPr lang="en-US" sz="2000" b="1" kern="0" dirty="0">
                <a:latin typeface="+mj-lt"/>
              </a:rPr>
              <a:t>drivers</a:t>
            </a:r>
            <a:r>
              <a:rPr lang="en-US" sz="2000" kern="0" dirty="0">
                <a:latin typeface="+mj-lt"/>
              </a:rPr>
              <a:t>:</a:t>
            </a:r>
          </a:p>
          <a:p>
            <a:pPr marL="1371600" lvl="2" indent="-457200" defTabSz="685800">
              <a:spcBef>
                <a:spcPts val="600"/>
              </a:spcBef>
              <a:buFont typeface="Wingdings" panose="05000000000000000000" pitchFamily="2" charset="2"/>
              <a:buChar char="Ø"/>
              <a:defRPr/>
            </a:pPr>
            <a:r>
              <a:rPr lang="en-US" sz="2000" kern="0" dirty="0">
                <a:latin typeface="+mj-lt"/>
              </a:rPr>
              <a:t>Technology </a:t>
            </a:r>
          </a:p>
          <a:p>
            <a:pPr marL="1371600" lvl="2" indent="-457200" defTabSz="685800">
              <a:spcBef>
                <a:spcPts val="600"/>
              </a:spcBef>
              <a:buFont typeface="Wingdings" panose="05000000000000000000" pitchFamily="2" charset="2"/>
              <a:buChar char="Ø"/>
              <a:defRPr/>
            </a:pPr>
            <a:r>
              <a:rPr lang="en-US" sz="2000" kern="0" dirty="0">
                <a:latin typeface="+mj-lt"/>
              </a:rPr>
              <a:t>Competitive Procurement</a:t>
            </a:r>
          </a:p>
          <a:p>
            <a:pPr marL="1371600" lvl="2" indent="-457200" defTabSz="685800">
              <a:spcBef>
                <a:spcPts val="600"/>
              </a:spcBef>
              <a:buFont typeface="Wingdings" panose="05000000000000000000" pitchFamily="2" charset="2"/>
              <a:buChar char="Ø"/>
              <a:defRPr/>
            </a:pPr>
            <a:r>
              <a:rPr lang="en-US" sz="2000" kern="0" dirty="0">
                <a:latin typeface="+mj-lt"/>
              </a:rPr>
              <a:t>Experienced Developers</a:t>
            </a:r>
          </a:p>
        </p:txBody>
      </p:sp>
      <p:sp>
        <p:nvSpPr>
          <p:cNvPr id="2" name="Rectangle 1">
            <a:extLst>
              <a:ext uri="{FF2B5EF4-FFF2-40B4-BE49-F238E27FC236}">
                <a16:creationId xmlns:a16="http://schemas.microsoft.com/office/drawing/2014/main" id="{9457E236-9142-4A3E-A7C5-54874C12D8D5}"/>
              </a:ext>
            </a:extLst>
          </p:cNvPr>
          <p:cNvSpPr/>
          <p:nvPr/>
        </p:nvSpPr>
        <p:spPr>
          <a:xfrm>
            <a:off x="1827166" y="3693819"/>
            <a:ext cx="9612214" cy="1477328"/>
          </a:xfrm>
          <a:prstGeom prst="rect">
            <a:avLst/>
          </a:prstGeom>
        </p:spPr>
        <p:txBody>
          <a:bodyPr wrap="square">
            <a:spAutoFit/>
          </a:bodyPr>
          <a:lstStyle/>
          <a:p>
            <a:pPr marL="458788" indent="-342900" algn="just">
              <a:buFont typeface="Wingdings" pitchFamily="2" charset="2"/>
              <a:buChar char="§"/>
            </a:pPr>
            <a:r>
              <a:rPr lang="en-US" b="1" dirty="0">
                <a:solidFill>
                  <a:srgbClr val="262626"/>
                </a:solidFill>
                <a:cs typeface="Calibri" panose="020F0502020204030204" pitchFamily="34" charset="0"/>
              </a:rPr>
              <a:t>Expanding electricity use can be the main driver for accelerating the energy transformation: </a:t>
            </a:r>
            <a:r>
              <a:rPr lang="en-US" dirty="0">
                <a:solidFill>
                  <a:srgbClr val="262626"/>
                </a:solidFill>
                <a:cs typeface="Calibri" panose="020F0502020204030204" pitchFamily="34" charset="0"/>
              </a:rPr>
              <a:t>e.g.</a:t>
            </a:r>
            <a:r>
              <a:rPr lang="en-US" b="1" dirty="0">
                <a:solidFill>
                  <a:srgbClr val="262626"/>
                </a:solidFill>
                <a:cs typeface="Calibri" panose="020F0502020204030204" pitchFamily="34" charset="0"/>
              </a:rPr>
              <a:t> </a:t>
            </a:r>
            <a:r>
              <a:rPr lang="en-US" dirty="0">
                <a:solidFill>
                  <a:srgbClr val="262626"/>
                </a:solidFill>
                <a:cs typeface="Calibri" panose="020F0502020204030204" pitchFamily="34" charset="0"/>
              </a:rPr>
              <a:t>EV sales surpassed 2 million units in 2018.</a:t>
            </a:r>
          </a:p>
          <a:p>
            <a:pPr marL="458788" indent="-342900" algn="just">
              <a:buFont typeface="Wingdings" pitchFamily="2" charset="2"/>
              <a:buChar char="§"/>
            </a:pPr>
            <a:endParaRPr lang="en-US" dirty="0">
              <a:solidFill>
                <a:srgbClr val="262626"/>
              </a:solidFill>
              <a:cs typeface="Calibri" panose="020F0502020204030204" pitchFamily="34" charset="0"/>
            </a:endParaRPr>
          </a:p>
          <a:p>
            <a:pPr marL="458788" indent="-342900" algn="just">
              <a:buFont typeface="Wingdings" pitchFamily="2" charset="2"/>
              <a:buChar char="§"/>
            </a:pPr>
            <a:r>
              <a:rPr lang="en-US" b="1" dirty="0"/>
              <a:t>Electricity would progressively become the central energy carrier</a:t>
            </a:r>
            <a:r>
              <a:rPr lang="en-US" dirty="0"/>
              <a:t>, growing from a 20% share of final consumption to an almost 50% share by 2050,</a:t>
            </a:r>
            <a:endParaRPr lang="en-US" dirty="0">
              <a:solidFill>
                <a:srgbClr val="262626"/>
              </a:solidFill>
              <a:cs typeface="Calibri" panose="020F0502020204030204" pitchFamily="34" charset="0"/>
            </a:endParaRPr>
          </a:p>
        </p:txBody>
      </p:sp>
    </p:spTree>
    <p:extLst>
      <p:ext uri="{BB962C8B-B14F-4D97-AF65-F5344CB8AC3E}">
        <p14:creationId xmlns:p14="http://schemas.microsoft.com/office/powerpoint/2010/main" val="256203404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8433</TotalTime>
  <Words>1681</Words>
  <Application>Microsoft Office PowerPoint</Application>
  <PresentationFormat>Widescreen</PresentationFormat>
  <Paragraphs>124</Paragraphs>
  <Slides>13</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MS PGothic</vt:lpstr>
      <vt:lpstr>Arial</vt:lpstr>
      <vt:lpstr>Arial Black</vt:lpstr>
      <vt:lpstr>Calibri</vt:lpstr>
      <vt:lpstr>Calibri Light</vt:lpstr>
      <vt:lpstr>Cordia New</vt:lpstr>
      <vt:lpstr>ITC Avant Garde Gothic</vt:lpstr>
      <vt:lpstr>Symbol</vt:lpstr>
      <vt:lpstr>Tahoma</vt:lpstr>
      <vt:lpstr>Wingdings</vt:lpstr>
      <vt:lpstr>Slides</vt:lpstr>
      <vt:lpstr>Standarddesign</vt:lpstr>
      <vt:lpstr>PowerPoint Presentation</vt:lpstr>
      <vt:lpstr>PowerPoint Presentation</vt:lpstr>
      <vt:lpstr>Global Levelised Cost of Electricity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IRENA’s report details 30 innovations from 4 dimensions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Basti Ross</dc:creator>
  <cp:lastModifiedBy>Marcin Scigan</cp:lastModifiedBy>
  <cp:revision>562</cp:revision>
  <cp:lastPrinted>2019-03-11T07:30:08Z</cp:lastPrinted>
  <dcterms:created xsi:type="dcterms:W3CDTF">2017-12-18T14:25:41Z</dcterms:created>
  <dcterms:modified xsi:type="dcterms:W3CDTF">2019-05-16T18:36:59Z</dcterms:modified>
</cp:coreProperties>
</file>