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1FE2-2E04-4937-91B4-7A03D47A5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594DF-2700-4937-AB7A-1EDC395F0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C8F1-3FA8-4D79-8B2A-5AA1346F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AD699-80F2-454F-A6FD-CD3C0A36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54699-BBA7-4B1A-A6C1-16D9D91C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A932-9584-4770-9FE4-8C37A691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A7CB3-097D-4CF0-9A92-FC18F938F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C7A9D-DE79-415E-87EF-D7A87D1C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D6DCC-534B-4ECF-8650-344B8CC2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850D5-8A45-436F-8F30-D29FB2B0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7FAAC-B5D3-42C4-AED9-B5C1C522A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3CC48-027E-4A62-A95F-AC87851D0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C14AD-84E8-4604-9482-4E66E37B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AA01C-A9F3-40D6-9F4E-E635453C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5EB2-7F77-4ACC-B052-54A6FED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61FBA-1E7A-4001-83D1-B10BF54E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E8169-7628-410C-B41F-6C8DC0766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AEAF5-C149-4ECE-8F2D-46DAFDC8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624E7-B2BD-4977-AD12-3A259A2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D3105-7A4D-49BB-BFF5-C95FEB23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8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751F-DFB0-4B8E-8718-115190D0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3D393-720F-41A5-B289-ECFB34980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90C0A-F114-4865-943E-82768D16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3377F-8C7D-4F0F-8014-4075FD80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4ACE0-F58B-4079-A377-CD933644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95B6-874C-4526-BB26-FB98E4E9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798B-9D08-4C28-BCE9-E992658C1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56FE0-252D-4524-B95A-60BD83F9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2B4AE-A41C-4825-9C73-C9CBB5DA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C782D-F0B9-43B0-9E62-287C0834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04FF6-A8A5-4C22-8850-7D29E37D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FE91C-638B-4E29-954B-9345F625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50EF0-2976-4A31-9A6A-E378C444B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0A001-1D01-41D9-9B93-22DF72F3D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18E78-D521-4575-A030-6BC422D66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C97F2-F798-4406-BB38-B46C0416E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8456C-57D2-42D3-86C4-72E9518B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2F810A-9CFC-4634-990C-0A2AC0A8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92D11-15E2-4D52-AD0F-CAC43D49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E82E-B8C6-4FC7-B79E-BA63A14F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662144-2B7D-40B8-9EFE-57BF6378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50430-4021-4314-BB0C-F3721085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5775D-E9C1-46B3-A9AC-9D812062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6DCBB-F103-4C1D-873B-7A460BBD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F27968-9922-4326-8500-E97514AA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EC21-5768-40E0-B840-3B67A9FB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08D8-F789-4E34-A765-6D2F3320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44BEB-D908-41BF-893E-2459AAC8F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29606-4361-412C-B747-F7A984B2D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BC73F-1779-4485-BB31-4170D8A8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02DD0-3F85-4743-BCE2-0087E665D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72DCC-A875-461E-86F6-127642A8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5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25F-7B17-4BEE-98EB-9EC91112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C5120-D662-4710-B90A-08E973895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455E4-642E-4CE6-875D-5550F75ED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1D214-7DAC-4591-8326-3A6A0D8A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C33B7-BD8F-4934-9E04-BDA62E10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B84D-360C-4260-BBCE-FFC82029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0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2F441-C8EA-46A1-B944-715DD438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B04E-1568-4C8F-A14E-7F0D7613D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8037-BAA3-4A85-AD4F-4E1E64742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43F4-0AAD-40FF-8F6B-BB938F26D68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D306D-CB80-463F-BB4A-DC91062A4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337E8-79AC-4B12-8A4A-FFA2636C6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E7C3-032E-4544-B4E7-1D4A047E6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1CEF-D8ED-4587-999B-CC1E1C7A5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b="1" dirty="0">
                <a:latin typeface="+mn-lt"/>
              </a:rPr>
              <a:t>Прогноза за ценовата конкурентност на въглищните централи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EECC8-40E2-41BB-A80A-C84A6B8A3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Иван Костов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Виктор Аврамов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6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49" y="1"/>
            <a:ext cx="10515600" cy="933716"/>
          </a:xfrm>
        </p:spPr>
        <p:txBody>
          <a:bodyPr>
            <a:normAutofit/>
          </a:bodyPr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Рискови фактори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3" y="933716"/>
            <a:ext cx="11101589" cy="586632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bg-BG" sz="2600" dirty="0">
                <a:latin typeface="Calibri" panose="020F0502020204030204" pitchFamily="34" charset="0"/>
                <a:cs typeface="Calibri" panose="020F0502020204030204" pitchFamily="34" charset="0"/>
              </a:rPr>
              <a:t>Намаляване и прекратяване в 2020 делът на безплатните квоти;</a:t>
            </a:r>
          </a:p>
          <a:p>
            <a:pPr marL="514350" indent="-514350">
              <a:buAutoNum type="arabicParenR"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Повишаване цените на квотите за емисии;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)  ЕС ще създава оскъдност на предлагането на квоти заради климата и ще ограничи емисионния фактор до 500 кг. </a:t>
            </a:r>
            <a:r>
              <a:rPr lang="bg-BG" sz="260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а 1000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MWh</a:t>
            </a:r>
            <a:r>
              <a:rPr lang="bg-BG" sz="2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514350" indent="-514350">
              <a:buAutoNum type="arabicParenR"/>
            </a:pPr>
            <a:endParaRPr lang="bg-BG" dirty="0">
              <a:latin typeface="Georgia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59" y="1398050"/>
            <a:ext cx="7584081" cy="436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8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30"/>
            <a:ext cx="10515600" cy="1325563"/>
          </a:xfrm>
        </p:spPr>
        <p:txBody>
          <a:bodyPr/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Търсим отговор на въпросите: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36A6-E454-4D2C-93CB-2ACDAC6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1377374"/>
            <a:ext cx="10515600" cy="4833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Какъв ще бъде ефектът на рисковите фактори върху конкурентостта при либерализиране на пазара?</a:t>
            </a:r>
          </a:p>
          <a:p>
            <a:pPr marL="514350" indent="-514350">
              <a:buFont typeface="+mj-lt"/>
              <a:buAutoNum type="arabicParenR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Могат ли въглищните централи да продължат да бъдат базови мощности в средносрочна перспектива?</a:t>
            </a:r>
          </a:p>
          <a:p>
            <a:pPr marL="514350" indent="-514350">
              <a:buFont typeface="+mj-lt"/>
              <a:buAutoNum type="arabicParenR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Какво следва да се предприеме?</a:t>
            </a:r>
          </a:p>
          <a:p>
            <a:pPr marL="0" indent="0">
              <a:buNone/>
            </a:pPr>
            <a:endParaRPr lang="bg-BG" dirty="0">
              <a:latin typeface="Georgia Pro" panose="020B06040202020202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bg-BG" dirty="0">
              <a:latin typeface="Georgia Pro" panose="020B06040202020202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bg-BG" dirty="0">
              <a:latin typeface="Georgia Pro" panose="020B06040202020202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210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Пределните разходи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E36A6-E454-4D2C-93CB-2ACDAC685D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9124"/>
                <a:ext cx="10739907" cy="56488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𝑺𝑹𝑴𝑪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𝑭𝑷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m:rPr>
                          <m:lit/>
                        </m:rPr>
                        <a:rPr lang="bg-BG" sz="3200" b="1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bg-BG" sz="3200" b="1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𝑶</m:t>
                          </m:r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bg-BG" sz="3200" b="1" i="1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𝑬𝑭</m:t>
                          </m:r>
                        </m:e>
                        <m:sub>
                          <m:r>
                            <a:rPr lang="bg-BG" sz="3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bg-BG" sz="32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𝑪𝑷</m:t>
                      </m:r>
                    </m:oMath>
                  </m:oMathPara>
                </a14:m>
                <a:endParaRPr lang="bg-BG" sz="3200" b="1" dirty="0"/>
              </a:p>
              <a:p>
                <a:pPr marL="0" indent="0">
                  <a:buNone/>
                </a:pPr>
                <a:r>
                  <a:rPr lang="bg-BG" dirty="0"/>
                  <a:t>Където: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SRMC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bg-BG" dirty="0"/>
                  <a:t>– пределни разходи на</a:t>
                </a:r>
                <a:r>
                  <a:rPr lang="en-US" dirty="0"/>
                  <a:t> </a:t>
                </a:r>
                <a:r>
                  <a:rPr lang="bg-BG" dirty="0"/>
                  <a:t>производител </a:t>
                </a:r>
                <a:r>
                  <a:rPr lang="en-US" i="1" dirty="0" err="1"/>
                  <a:t>i</a:t>
                </a:r>
                <a:endParaRPr lang="bg-BG" i="1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g-BG" i="0">
                        <a:latin typeface="Cambria Math" panose="02040503050406030204" pitchFamily="18" charset="0"/>
                      </a:rPr>
                      <m:t>FP</m:t>
                    </m:r>
                  </m:oMath>
                </a14:m>
                <a:r>
                  <a:rPr lang="bg-BG" dirty="0"/>
                  <a:t> – цена на въглищата в лв./</a:t>
                </a:r>
                <a:r>
                  <a:rPr lang="en-US" dirty="0"/>
                  <a:t>MWh</a:t>
                </a:r>
                <a:r>
                  <a:rPr lang="bg-BG" dirty="0"/>
                  <a:t>; </a:t>
                </a:r>
                <a:endParaRPr lang="en-US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CP – </a:t>
                </a:r>
                <a:r>
                  <a:rPr lang="bg-BG" dirty="0"/>
                  <a:t>цена на квотите за емисии;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NPE</a:t>
                </a:r>
                <a:r>
                  <a:rPr lang="bg-BG" dirty="0"/>
                  <a:t> – нетната произведена електроенергия в </a:t>
                </a:r>
                <a:r>
                  <a:rPr lang="en-US" dirty="0"/>
                  <a:t>MWh</a:t>
                </a:r>
                <a:r>
                  <a:rPr lang="bg-BG" dirty="0"/>
                  <a:t>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g-BG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E</m:t>
                    </m:r>
                  </m:oMath>
                </a14:m>
                <a:r>
                  <a:rPr lang="bg-BG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термичната ефикасност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NPE/</a:t>
                </a:r>
                <a:r>
                  <a:rPr lang="bg-BG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тонове  въглища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(𝑀𝑊ℎ);</a:t>
                </a:r>
                <a:endParaRPr lang="bg-BG" i="1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bg-BG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bg-BG" i="1">
                        <a:latin typeface="Cambria Math" panose="02040503050406030204" pitchFamily="18" charset="0"/>
                      </a:rPr>
                      <m:t>&amp;</m:t>
                    </m:r>
                    <m:r>
                      <a:rPr lang="bg-BG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bg-BG" dirty="0"/>
                  <a:t> – разходи за материали;</a:t>
                </a:r>
                <a:endParaRPr lang="bg-BG" i="1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g-BG" i="0">
                        <a:latin typeface="Cambria Math" panose="02040503050406030204" pitchFamily="18" charset="0"/>
                      </a:rPr>
                      <m:t>EF</m:t>
                    </m:r>
                  </m:oMath>
                </a14:m>
                <a:r>
                  <a:rPr lang="bg-BG" dirty="0"/>
                  <a:t> - емисионен фактор = </a:t>
                </a:r>
                <a14:m>
                  <m:oMath xmlns:m="http://schemas.openxmlformats.org/officeDocument/2006/math">
                    <m:r>
                      <a:rPr lang="bg-BG" i="1"/>
                      <m:t>нетни емисии 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𝐶𝑂</m:t>
                        </m:r>
                      </m:e>
                      <m:sup>
                        <m:r>
                          <a:rPr lang="bg-BG" i="1"/>
                          <m:t>2</m:t>
                        </m:r>
                      </m:sup>
                    </m:sSup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𝑡</m:t>
                        </m:r>
                        <m:r>
                          <a:rPr lang="en-US" i="1"/>
                          <m:t>.</m:t>
                        </m:r>
                      </m:e>
                    </m:d>
                    <m:r>
                      <a:rPr lang="bg-BG" b="0" i="0" smtClean="0"/>
                      <m:t>/</m:t>
                    </m:r>
                    <m:r>
                      <m:rPr>
                        <m:sty m:val="p"/>
                      </m:rPr>
                      <a:rPr lang="en-US" b="0" i="0" smtClean="0"/>
                      <m:t>NPE</m:t>
                    </m:r>
                  </m:oMath>
                </a14:m>
                <a:endParaRPr lang="ru-RU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sz="2400" i="1" dirty="0"/>
                  <a:t>Източник: </a:t>
                </a:r>
                <a:r>
                  <a:rPr lang="ru-RU" sz="2400" dirty="0"/>
                  <a:t>Финансовите отчети на дружеството – доставчик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E36A6-E454-4D2C-93CB-2ACDAC685D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9124"/>
                <a:ext cx="10739907" cy="5648875"/>
              </a:xfrm>
              <a:blipFill>
                <a:blip r:embed="rId2"/>
                <a:stretch>
                  <a:fillRect l="-1193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5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Пределните разходи и цените на квотите за емисии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5F7A6CB-2FF1-48EC-9C5D-0210A7728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" y="705853"/>
            <a:ext cx="12097723" cy="6152147"/>
          </a:xfrm>
        </p:spPr>
      </p:pic>
    </p:spTree>
    <p:extLst>
      <p:ext uri="{BB962C8B-B14F-4D97-AF65-F5344CB8AC3E}">
        <p14:creationId xmlns:p14="http://schemas.microsoft.com/office/powerpoint/2010/main" val="216926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Нарастване на разходите в зависимост от цените на квотите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695" y="5551858"/>
            <a:ext cx="117666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i="1" dirty="0"/>
              <a:t>Извод: </a:t>
            </a:r>
            <a:r>
              <a:rPr lang="bg-BG" sz="2800" dirty="0"/>
              <a:t>Повишаването на цените на квотите за емисии ще повиши разходите на производителите и оттам - борсовата цена на електроенергията в ЕС.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33B054-9C7A-4D50-8FD8-FEC3AC06D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7" y="476071"/>
            <a:ext cx="10866552" cy="543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9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990007" cy="1325563"/>
          </a:xfrm>
        </p:spPr>
        <p:txBody>
          <a:bodyPr/>
          <a:lstStyle/>
          <a:p>
            <a:r>
              <a:rPr lang="bg-BG" sz="4000" b="1" dirty="0">
                <a:latin typeface="Calibri" panose="020F0502020204030204" pitchFamily="34" charset="0"/>
                <a:cs typeface="Calibri" panose="020F0502020204030204" pitchFamily="34" charset="0"/>
              </a:rPr>
              <a:t>Оценка на пазарната конкурентност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0BEAC11-B11D-45EF-8BAF-38C96582A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0" y="824118"/>
            <a:ext cx="12064180" cy="6032090"/>
          </a:xfrm>
        </p:spPr>
      </p:pic>
    </p:spTree>
    <p:extLst>
      <p:ext uri="{BB962C8B-B14F-4D97-AF65-F5344CB8AC3E}">
        <p14:creationId xmlns:p14="http://schemas.microsoft.com/office/powerpoint/2010/main" val="154793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4B9A-B209-45FB-BF0E-C1AF86A0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012055"/>
          </a:xfrm>
        </p:spPr>
        <p:txBody>
          <a:bodyPr/>
          <a:lstStyle/>
          <a:p>
            <a:r>
              <a:rPr lang="bg-BG" sz="4000" b="1" dirty="0">
                <a:latin typeface="+mn-lt"/>
              </a:rPr>
              <a:t>Заключения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36A6-E454-4D2C-93CB-2ACDAC6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867"/>
            <a:ext cx="10515600" cy="582769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400" b="1" dirty="0"/>
              <a:t>След либерализирането на пазара и покачването на пределните разходи заради цените на квотите големите въглищни централи няма да могат да функционират като базови мощности. Те ще бъдат конкурентоспособни при цени над 90 лв./</a:t>
            </a:r>
            <a:r>
              <a:rPr lang="en-US" sz="2400" b="1" dirty="0"/>
              <a:t>MWh</a:t>
            </a:r>
            <a:r>
              <a:rPr lang="bg-BG" sz="2400" b="1" dirty="0"/>
              <a:t> само за 28.5% от времето и губят това си качество при цена на емисиите над 28 €/</a:t>
            </a:r>
            <a:r>
              <a:rPr lang="en-US" sz="2400" b="1" dirty="0"/>
              <a:t>MWh</a:t>
            </a:r>
            <a:r>
              <a:rPr lang="bg-BG" sz="24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b="1" dirty="0"/>
              <a:t>Съхранението на капитала на тези централи е възможно след преминаването им на природен газ. (При диверсифицирани доставки на гориво това гарантира енергийната сигурност на страната, запазва част от наличния човешки капитал и ролята им за икономиката в региона.)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b="1" dirty="0"/>
              <a:t>От примерите с опитите да се възобнови строителството на АЕЦ „Белене“ и окаяното състояние на ТЕЦ „Марица изток 2“се вижда, че на българската енергетика е необходима стратегия, която минимизира държавната намеса. В стратегията трябва да се предвиди изграждането на заместващи мощности на големите въглищни централи да стане на базата на открит конкурс между инвеститори разполагащи с алтернативни производствени технологии. </a:t>
            </a:r>
            <a:endParaRPr lang="ru-RU" sz="2400" b="1" dirty="0"/>
          </a:p>
          <a:p>
            <a:pPr marL="0" indent="0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77559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394</Words>
  <Application>Microsoft Office PowerPoint</Application>
  <PresentationFormat>Широк екран</PresentationFormat>
  <Paragraphs>45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Georgia Pro</vt:lpstr>
      <vt:lpstr>Office Theme</vt:lpstr>
      <vt:lpstr>Прогноза за ценовата конкурентност на въглищните централи</vt:lpstr>
      <vt:lpstr>Рискови фактори</vt:lpstr>
      <vt:lpstr>Търсим отговор на въпросите:</vt:lpstr>
      <vt:lpstr>Пределните разходи</vt:lpstr>
      <vt:lpstr>Пределните разходи и цените на квотите за емисии</vt:lpstr>
      <vt:lpstr>Нарастване на разходите в зависимост от цените на квотите</vt:lpstr>
      <vt:lpstr>Оценка на пазарната конкурентност</vt:lpstr>
      <vt:lpstr>Заключения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Avramov</dc:creator>
  <cp:lastModifiedBy>user</cp:lastModifiedBy>
  <cp:revision>33</cp:revision>
  <dcterms:created xsi:type="dcterms:W3CDTF">2019-03-30T16:54:56Z</dcterms:created>
  <dcterms:modified xsi:type="dcterms:W3CDTF">2019-04-03T16:17:10Z</dcterms:modified>
</cp:coreProperties>
</file>