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8" r:id="rId4"/>
    <p:sldId id="259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90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32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EC1FE2-2E04-4937-91B4-7A03D47A5C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F594DF-2700-4937-AB7A-1EDC395F02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66C8F1-3FA8-4D79-8B2A-5AA1346F6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A43F4-0AAD-40FF-8F6B-BB938F26D68D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2AD699-80F2-454F-A6FD-CD3C0A369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54699-BBA7-4B1A-A6C1-16D9D91CD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BE7C3-032E-4544-B4E7-1D4A047E69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680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BA932-9584-4770-9FE4-8C37A6914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7A7CB3-097D-4CF0-9A92-FC18F938F9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FC7A9D-DE79-415E-87EF-D7A87D1C7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A43F4-0AAD-40FF-8F6B-BB938F26D68D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6D6DCC-534B-4ECF-8650-344B8CC29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E850D5-8A45-436F-8F30-D29FB2B08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BE7C3-032E-4544-B4E7-1D4A047E69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467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967FAAC-B5D3-42C4-AED9-B5C1C522A6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E3CC48-027E-4A62-A95F-AC87851D02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6C14AD-84E8-4604-9482-4E66E37BF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A43F4-0AAD-40FF-8F6B-BB938F26D68D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EAA01C-A9F3-40D6-9F4E-E635453CA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505EB2-7F77-4ACC-B052-54A6FEDF1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BE7C3-032E-4544-B4E7-1D4A047E69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888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461FBA-1E7A-4001-83D1-B10BF54E3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EE8169-7628-410C-B41F-6C8DC0766D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9AEAF5-C149-4ECE-8F2D-46DAFDC8E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A43F4-0AAD-40FF-8F6B-BB938F26D68D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624E7-B2BD-4977-AD12-3A259A279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DD3105-7A4D-49BB-BFF5-C95FEB23D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BE7C3-032E-4544-B4E7-1D4A047E69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287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A751F-DFB0-4B8E-8718-115190D089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53D393-720F-41A5-B289-ECFB349800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F90C0A-F114-4865-943E-82768D169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A43F4-0AAD-40FF-8F6B-BB938F26D68D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C3377F-8C7D-4F0F-8014-4075FD808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44ACE0-F58B-4079-A377-CD933644F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BE7C3-032E-4544-B4E7-1D4A047E69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192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5595B6-874C-4526-BB26-FB98E4E9A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D3798B-9D08-4C28-BCE9-E992658C1E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A56FE0-252D-4524-B95A-60BD83F9C5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32B4AE-A41C-4825-9C73-C9CBB5DA2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A43F4-0AAD-40FF-8F6B-BB938F26D68D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2C782D-F0B9-43B0-9E62-287C08349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F04FF6-A8A5-4C22-8850-7D29E37D1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BE7C3-032E-4544-B4E7-1D4A047E69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578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DFE91C-638B-4E29-954B-9345F6258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650EF0-2976-4A31-9A6A-E378C444B7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60A001-1D01-41D9-9B93-22DF72F3D1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7F18E78-D521-4575-A030-6BC422D665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A4C97F2-F798-4406-BB38-B46C0416EA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78456C-57D2-42D3-86C4-72E9518B8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A43F4-0AAD-40FF-8F6B-BB938F26D68D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B2F810A-9CFC-4634-990C-0A2AC0A88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D592D11-15E2-4D52-AD0F-CAC43D491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BE7C3-032E-4544-B4E7-1D4A047E69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909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8E82E-B8C6-4FC7-B79E-BA63A14FC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6662144-2B7D-40B8-9EFE-57BF63781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A43F4-0AAD-40FF-8F6B-BB938F26D68D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B50430-4021-4314-BB0C-F3721085A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B5775D-E9C1-46B3-A9AC-9D8120623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BE7C3-032E-4544-B4E7-1D4A047E69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091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76DCBB-F103-4C1D-873B-7A460BBD6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A43F4-0AAD-40FF-8F6B-BB938F26D68D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3F27968-9922-4326-8500-E97514AA2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CEEC21-5768-40E0-B840-3B67A9FB7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BE7C3-032E-4544-B4E7-1D4A047E69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504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CB08D8-F789-4E34-A765-6D2F3320F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944BEB-D908-41BF-893E-2459AAC8F0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229606-4361-412C-B747-F7A984B2D5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5BC73F-1779-4485-BB31-4170D8A8D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A43F4-0AAD-40FF-8F6B-BB938F26D68D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F02DD0-3F85-4743-BCE2-0087E665DA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772DCC-A875-461E-86F6-127642A8E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BE7C3-032E-4544-B4E7-1D4A047E69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754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D0425F-7B17-4BEE-98EB-9EC91112B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F8C5120-D662-4710-B90A-08E9738959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8455E4-642E-4CE6-875D-5550F75ED4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61D214-7DAC-4591-8326-3A6A0D8A2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A43F4-0AAD-40FF-8F6B-BB938F26D68D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2C33B7-BD8F-4934-9E04-BDA62E103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B9B84D-360C-4260-BBCE-FFC82029F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BE7C3-032E-4544-B4E7-1D4A047E69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907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3A2F441-C8EA-46A1-B944-715DD4389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07B04E-1568-4C8F-A14E-7F0D7613D9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068037-BAA3-4A85-AD4F-4E1E64742C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EA43F4-0AAD-40FF-8F6B-BB938F26D68D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3D306D-CB80-463F-BB4A-DC91062A4F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F337E8-79AC-4B12-8A4A-FFA2636C6B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7BE7C3-032E-4544-B4E7-1D4A047E69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424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9C1CEF-D8ED-4587-999B-CC1E1C7A52E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bg-BG" b="1" dirty="0">
                <a:latin typeface="+mn-lt"/>
              </a:rPr>
              <a:t>Прогноза за ценовата конкурентност на въглищните централи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4EECC8-40E2-41BB-A80A-C84A6B8A34A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 dirty="0"/>
          </a:p>
          <a:p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Иван Костов</a:t>
            </a:r>
          </a:p>
          <a:p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Виктор Аврамов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5568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149" y="1"/>
            <a:ext cx="10515600" cy="933716"/>
          </a:xfrm>
        </p:spPr>
        <p:txBody>
          <a:bodyPr>
            <a:normAutofit/>
          </a:bodyPr>
          <a:lstStyle/>
          <a:p>
            <a:r>
              <a:rPr lang="bg-BG" sz="4000" b="1" dirty="0">
                <a:latin typeface="Calibri" panose="020F0502020204030204" pitchFamily="34" charset="0"/>
                <a:cs typeface="Calibri" panose="020F0502020204030204" pitchFamily="34" charset="0"/>
              </a:rPr>
              <a:t>Рискови фактори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153" y="933716"/>
            <a:ext cx="11101589" cy="5866327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arenR"/>
            </a:pPr>
            <a:r>
              <a:rPr lang="bg-BG" sz="2600" dirty="0">
                <a:latin typeface="Calibri" panose="020F0502020204030204" pitchFamily="34" charset="0"/>
                <a:cs typeface="Calibri" panose="020F0502020204030204" pitchFamily="34" charset="0"/>
              </a:rPr>
              <a:t>Намаляване и прекратяване в 2020 делът на безплатните квоти;</a:t>
            </a:r>
          </a:p>
          <a:p>
            <a:pPr marL="514350" indent="-514350">
              <a:buAutoNum type="arabicParenR"/>
            </a:pPr>
            <a:r>
              <a:rPr lang="ru-RU" sz="2600" dirty="0">
                <a:latin typeface="Calibri" panose="020F0502020204030204" pitchFamily="34" charset="0"/>
                <a:cs typeface="Calibri" panose="020F0502020204030204" pitchFamily="34" charset="0"/>
              </a:rPr>
              <a:t>Повишаване цените на квотите за емисии;</a:t>
            </a:r>
          </a:p>
          <a:p>
            <a:pPr marL="0" indent="0">
              <a:buNone/>
            </a:pPr>
            <a:endParaRPr lang="ru-RU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ru-RU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ru-RU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ru-RU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ru-RU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ru-RU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ru-RU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ru-RU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ru-RU" sz="2600" dirty="0">
                <a:latin typeface="Calibri" panose="020F0502020204030204" pitchFamily="34" charset="0"/>
                <a:cs typeface="Calibri" panose="020F0502020204030204" pitchFamily="34" charset="0"/>
              </a:rPr>
              <a:t>)  ЕС ще създава оскъдност на предлагането на квоти заради климата и ще ограничи емисионния фактор до 500 кг. </a:t>
            </a:r>
            <a:r>
              <a:rPr lang="bg-BG" sz="2600" dirty="0">
                <a:latin typeface="Calibri" panose="020F0502020204030204" pitchFamily="34" charset="0"/>
                <a:cs typeface="Calibri" panose="020F0502020204030204" pitchFamily="34" charset="0"/>
              </a:rPr>
              <a:t>н</a:t>
            </a:r>
            <a:r>
              <a:rPr lang="ru-RU" sz="2600" dirty="0">
                <a:latin typeface="Calibri" panose="020F0502020204030204" pitchFamily="34" charset="0"/>
                <a:cs typeface="Calibri" panose="020F0502020204030204" pitchFamily="34" charset="0"/>
              </a:rPr>
              <a:t>а 1000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MWh</a:t>
            </a:r>
            <a:r>
              <a:rPr lang="bg-BG" sz="26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ru-RU" sz="26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</a:p>
          <a:p>
            <a:pPr marL="514350" indent="-514350">
              <a:buAutoNum type="arabicParenR"/>
            </a:pPr>
            <a:endParaRPr lang="bg-BG" dirty="0">
              <a:latin typeface="Georgia Pro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3959" y="1398050"/>
            <a:ext cx="7584081" cy="4364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281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44B9A-B209-45FB-BF0E-C1AF86A0DE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9530"/>
            <a:ext cx="10515600" cy="1325563"/>
          </a:xfrm>
        </p:spPr>
        <p:txBody>
          <a:bodyPr/>
          <a:lstStyle/>
          <a:p>
            <a:r>
              <a:rPr lang="bg-BG" sz="4000" b="1" dirty="0">
                <a:latin typeface="Calibri" panose="020F0502020204030204" pitchFamily="34" charset="0"/>
                <a:cs typeface="Calibri" panose="020F0502020204030204" pitchFamily="34" charset="0"/>
              </a:rPr>
              <a:t>Търсим отговор на въпросите:</a:t>
            </a:r>
            <a:endParaRPr lang="en-US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FE36A6-E454-4D2C-93CB-2ACDAC685D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4310" y="1377374"/>
            <a:ext cx="10515600" cy="483314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bg-B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Font typeface="+mj-lt"/>
              <a:buAutoNum type="arabicParenR"/>
            </a:pP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Какъв ще бъде ефектът на рисковите фактори върху конкурентостта при либерализиране на пазара?</a:t>
            </a:r>
          </a:p>
          <a:p>
            <a:pPr marL="514350" indent="-514350">
              <a:buFont typeface="+mj-lt"/>
              <a:buAutoNum type="arabicParenR"/>
            </a:pPr>
            <a:endParaRPr lang="bg-B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Font typeface="+mj-lt"/>
              <a:buAutoNum type="arabicParenR"/>
            </a:pP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Могат ли въглищните централи да продължат да бъдат базови мощности в средносрочна перспектива?</a:t>
            </a:r>
          </a:p>
          <a:p>
            <a:pPr marL="514350" indent="-514350">
              <a:buFont typeface="+mj-lt"/>
              <a:buAutoNum type="arabicParenR"/>
            </a:pPr>
            <a:endParaRPr lang="bg-B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Font typeface="+mj-lt"/>
              <a:buAutoNum type="arabicParenR"/>
            </a:pP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Какво следва да се предприеме?</a:t>
            </a:r>
          </a:p>
          <a:p>
            <a:pPr marL="0" indent="0">
              <a:buNone/>
            </a:pPr>
            <a:endParaRPr lang="bg-BG" dirty="0">
              <a:latin typeface="Georgia Pro" panose="020B0604020202020204" pitchFamily="18" charset="0"/>
            </a:endParaRPr>
          </a:p>
          <a:p>
            <a:pPr marL="514350" indent="-514350">
              <a:buFont typeface="+mj-lt"/>
              <a:buAutoNum type="arabicParenR"/>
            </a:pPr>
            <a:endParaRPr lang="bg-BG" dirty="0">
              <a:latin typeface="Georgia Pro" panose="020B0604020202020204" pitchFamily="18" charset="0"/>
            </a:endParaRPr>
          </a:p>
          <a:p>
            <a:pPr marL="514350" indent="-514350">
              <a:buFont typeface="+mj-lt"/>
              <a:buAutoNum type="arabicParenR"/>
            </a:pPr>
            <a:endParaRPr lang="bg-BG" dirty="0">
              <a:latin typeface="Georgia Pro" panose="020B0604020202020204" pitchFamily="18" charset="0"/>
            </a:endParaRPr>
          </a:p>
          <a:p>
            <a:pPr marL="457200" indent="-457200">
              <a:buFont typeface="+mj-lt"/>
              <a:buAutoNum type="arabicParenR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32102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44B9A-B209-45FB-BF0E-C1AF86A0DE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r>
              <a:rPr lang="bg-BG" sz="4000" b="1" dirty="0">
                <a:latin typeface="Calibri" panose="020F0502020204030204" pitchFamily="34" charset="0"/>
                <a:cs typeface="Calibri" panose="020F0502020204030204" pitchFamily="34" charset="0"/>
              </a:rPr>
              <a:t>Пределните разходи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1FE36A6-E454-4D2C-93CB-2ACDAC685DD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209124"/>
                <a:ext cx="10739907" cy="5648875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sz="32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b="1" i="1">
                                  <a:latin typeface="Cambria Math" panose="02040503050406030204" pitchFamily="18" charset="0"/>
                                </a:rPr>
                                <m:t>𝑺𝑹𝑴𝑪</m:t>
                              </m:r>
                            </m:e>
                            <m:sub>
                              <m:r>
                                <a:rPr lang="en-US" sz="3200" b="1" i="1" smtClean="0">
                                  <a:latin typeface="Cambria Math" panose="02040503050406030204" pitchFamily="18" charset="0"/>
                                </a:rPr>
                                <m:t>𝒊</m:t>
                              </m:r>
                            </m:sub>
                          </m:sSub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bg-BG" sz="3200" b="1" i="1">
                              <a:latin typeface="Cambria Math" panose="02040503050406030204" pitchFamily="18" charset="0"/>
                            </a:rPr>
                            <m:t>𝑭𝑷</m:t>
                          </m:r>
                        </m:e>
                        <m:sub>
                          <m:r>
                            <a:rPr lang="en-US" sz="3200" b="1" i="1">
                              <a:latin typeface="Cambria Math" panose="02040503050406030204" pitchFamily="18" charset="0"/>
                            </a:rPr>
                            <m:t>𝒊</m:t>
                          </m:r>
                        </m:sub>
                      </m:sSub>
                      <m:r>
                        <m:rPr>
                          <m:lit/>
                        </m:rPr>
                        <a:rPr lang="bg-BG" sz="3200" b="1" i="1">
                          <a:latin typeface="Cambria Math" panose="02040503050406030204" pitchFamily="18" charset="0"/>
                        </a:rPr>
                        <m:t>/</m:t>
                      </m:r>
                      <m:sSub>
                        <m:sSubPr>
                          <m:ctrlPr>
                            <a:rPr lang="en-US" sz="32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bg-BG" sz="3200" b="1" i="1">
                              <a:latin typeface="Cambria Math" panose="02040503050406030204" pitchFamily="18" charset="0"/>
                            </a:rPr>
                            <m:t>𝑬</m:t>
                          </m:r>
                        </m:e>
                        <m:sub>
                          <m:r>
                            <a:rPr lang="bg-BG" sz="3200" b="1" i="1">
                              <a:latin typeface="Cambria Math" panose="02040503050406030204" pitchFamily="18" charset="0"/>
                            </a:rPr>
                            <m:t>𝒊</m:t>
                          </m:r>
                        </m:sub>
                      </m:sSub>
                      <m:r>
                        <a:rPr lang="bg-BG" sz="3200" b="1" i="1">
                          <a:latin typeface="Cambria Math" panose="02040503050406030204" pitchFamily="18" charset="0"/>
                        </a:rPr>
                        <m:t>+ </m:t>
                      </m:r>
                      <m:sSub>
                        <m:sSubPr>
                          <m:ctrlPr>
                            <a:rPr lang="en-US" sz="32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bg-BG" sz="3200" b="1" i="1">
                              <a:latin typeface="Cambria Math" panose="02040503050406030204" pitchFamily="18" charset="0"/>
                            </a:rPr>
                            <m:t>𝑶</m:t>
                          </m:r>
                          <m:r>
                            <a:rPr lang="bg-BG" sz="3200" b="1" i="1">
                              <a:latin typeface="Cambria Math" panose="02040503050406030204" pitchFamily="18" charset="0"/>
                            </a:rPr>
                            <m:t>&amp;</m:t>
                          </m:r>
                          <m:r>
                            <a:rPr lang="bg-BG" sz="3200" b="1" i="1">
                              <a:latin typeface="Cambria Math" panose="02040503050406030204" pitchFamily="18" charset="0"/>
                            </a:rPr>
                            <m:t>𝑴</m:t>
                          </m:r>
                        </m:e>
                        <m:sub>
                          <m:r>
                            <a:rPr lang="bg-BG" sz="3200" b="1" i="1">
                              <a:latin typeface="Cambria Math" panose="02040503050406030204" pitchFamily="18" charset="0"/>
                            </a:rPr>
                            <m:t>𝒊</m:t>
                          </m:r>
                        </m:sub>
                      </m:sSub>
                      <m:r>
                        <a:rPr lang="bg-BG" sz="3200" b="1" i="1">
                          <a:latin typeface="Cambria Math" panose="02040503050406030204" pitchFamily="18" charset="0"/>
                        </a:rPr>
                        <m:t> + </m:t>
                      </m:r>
                      <m:sSub>
                        <m:sSubPr>
                          <m:ctrlPr>
                            <a:rPr lang="en-US" sz="32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bg-BG" sz="3200" b="1" i="1">
                              <a:latin typeface="Cambria Math" panose="02040503050406030204" pitchFamily="18" charset="0"/>
                            </a:rPr>
                            <m:t>𝑬𝑭</m:t>
                          </m:r>
                        </m:e>
                        <m:sub>
                          <m:r>
                            <a:rPr lang="bg-BG" sz="3200" b="1" i="1">
                              <a:latin typeface="Cambria Math" panose="02040503050406030204" pitchFamily="18" charset="0"/>
                            </a:rPr>
                            <m:t>𝒊</m:t>
                          </m:r>
                        </m:sub>
                      </m:sSub>
                      <m:r>
                        <a:rPr lang="bg-BG" sz="3200" b="1" i="1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𝑪𝑷</m:t>
                      </m:r>
                    </m:oMath>
                  </m:oMathPara>
                </a14:m>
                <a:endParaRPr lang="bg-BG" sz="3200" b="1" dirty="0"/>
              </a:p>
              <a:p>
                <a:pPr marL="0" indent="0">
                  <a:buNone/>
                </a:pPr>
                <a:r>
                  <a:rPr lang="bg-BG" dirty="0"/>
                  <a:t>Където: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i="0">
                            <a:latin typeface="Cambria Math" panose="02040503050406030204" pitchFamily="18" charset="0"/>
                          </a:rPr>
                          <m:t>SRMC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bg-BG" dirty="0"/>
                  <a:t>– пределни разходи на</a:t>
                </a:r>
                <a:r>
                  <a:rPr lang="en-US" dirty="0"/>
                  <a:t> </a:t>
                </a:r>
                <a:r>
                  <a:rPr lang="bg-BG" dirty="0"/>
                  <a:t>производител </a:t>
                </a:r>
                <a:r>
                  <a:rPr lang="en-US" i="1" dirty="0" err="1"/>
                  <a:t>i</a:t>
                </a:r>
                <a:endParaRPr lang="bg-BG" i="1" dirty="0"/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bg-BG" i="0">
                        <a:latin typeface="Cambria Math" panose="02040503050406030204" pitchFamily="18" charset="0"/>
                      </a:rPr>
                      <m:t>FP</m:t>
                    </m:r>
                  </m:oMath>
                </a14:m>
                <a:r>
                  <a:rPr lang="bg-BG" dirty="0"/>
                  <a:t> – цена на въглищата в лв./</a:t>
                </a:r>
                <a:r>
                  <a:rPr lang="en-US" dirty="0"/>
                  <a:t>MWh</a:t>
                </a:r>
                <a:r>
                  <a:rPr lang="bg-BG" dirty="0"/>
                  <a:t>; </a:t>
                </a:r>
                <a:endParaRPr lang="en-US" dirty="0"/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en-US" dirty="0"/>
                  <a:t>CP – </a:t>
                </a:r>
                <a:r>
                  <a:rPr lang="bg-BG" dirty="0"/>
                  <a:t>цена на квотите за емисии;</a:t>
                </a: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en-US" dirty="0"/>
                  <a:t>NPE</a:t>
                </a:r>
                <a:r>
                  <a:rPr lang="bg-BG" dirty="0"/>
                  <a:t> – нетната произведена електроенергия в </a:t>
                </a:r>
                <a:r>
                  <a:rPr lang="en-US" dirty="0"/>
                  <a:t>MWh</a:t>
                </a:r>
                <a:r>
                  <a:rPr lang="bg-BG" dirty="0"/>
                  <a:t>;</a:t>
                </a:r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bg-BG" i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E</m:t>
                    </m:r>
                  </m:oMath>
                </a14:m>
                <a:r>
                  <a:rPr lang="bg-BG" dirty="0"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– термичната ефикасност</a:t>
                </a:r>
                <a:r>
                  <a:rPr lang="en-US" dirty="0"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NPE/</a:t>
                </a:r>
                <a:r>
                  <a:rPr lang="bg-BG" dirty="0"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тонове  въглища</a:t>
                </a:r>
                <a:r>
                  <a:rPr lang="en-US" dirty="0"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bg-BG" dirty="0"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(𝑀𝑊ℎ);</a:t>
                </a:r>
                <a:endParaRPr lang="bg-BG" i="1" dirty="0"/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 xmlns:m="http://schemas.openxmlformats.org/officeDocument/2006/math">
                    <m:r>
                      <a:rPr lang="bg-BG" i="1">
                        <a:latin typeface="Cambria Math" panose="02040503050406030204" pitchFamily="18" charset="0"/>
                      </a:rPr>
                      <m:t>𝑂</m:t>
                    </m:r>
                    <m:r>
                      <a:rPr lang="bg-BG" i="1">
                        <a:latin typeface="Cambria Math" panose="02040503050406030204" pitchFamily="18" charset="0"/>
                      </a:rPr>
                      <m:t>&amp;</m:t>
                    </m:r>
                    <m:r>
                      <a:rPr lang="bg-BG" i="1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bg-BG" dirty="0"/>
                  <a:t> – разходи за материали;</a:t>
                </a:r>
                <a:endParaRPr lang="bg-BG" i="1" dirty="0"/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bg-BG" i="0">
                        <a:latin typeface="Cambria Math" panose="02040503050406030204" pitchFamily="18" charset="0"/>
                      </a:rPr>
                      <m:t>EF</m:t>
                    </m:r>
                  </m:oMath>
                </a14:m>
                <a:r>
                  <a:rPr lang="bg-BG" dirty="0"/>
                  <a:t> - емисионен фактор = </a:t>
                </a:r>
                <a14:m>
                  <m:oMath xmlns:m="http://schemas.openxmlformats.org/officeDocument/2006/math">
                    <m:r>
                      <a:rPr lang="bg-BG" i="1"/>
                      <m:t>нетни емисии </m:t>
                    </m:r>
                    <m:sSup>
                      <m:sSupPr>
                        <m:ctrlPr>
                          <a:rPr lang="en-US" i="1"/>
                        </m:ctrlPr>
                      </m:sSupPr>
                      <m:e>
                        <m:r>
                          <a:rPr lang="en-US" i="1"/>
                          <m:t>𝐶𝑂</m:t>
                        </m:r>
                      </m:e>
                      <m:sup>
                        <m:r>
                          <a:rPr lang="bg-BG" i="1"/>
                          <m:t>2</m:t>
                        </m:r>
                      </m:sup>
                    </m:sSup>
                    <m:d>
                      <m:dPr>
                        <m:ctrlPr>
                          <a:rPr lang="en-US" i="1"/>
                        </m:ctrlPr>
                      </m:dPr>
                      <m:e>
                        <m:r>
                          <a:rPr lang="en-US" i="1"/>
                          <m:t>𝑡</m:t>
                        </m:r>
                        <m:r>
                          <a:rPr lang="en-US" i="1"/>
                          <m:t>.</m:t>
                        </m:r>
                      </m:e>
                    </m:d>
                    <m:r>
                      <a:rPr lang="bg-BG" b="0" i="0" smtClean="0"/>
                      <m:t>/</m:t>
                    </m:r>
                    <m:r>
                      <m:rPr>
                        <m:sty m:val="p"/>
                      </m:rPr>
                      <a:rPr lang="en-US" b="0" i="0" smtClean="0"/>
                      <m:t>NPE</m:t>
                    </m:r>
                  </m:oMath>
                </a14:m>
                <a:endParaRPr lang="ru-RU" sz="2400" dirty="0"/>
              </a:p>
              <a:p>
                <a:pPr marL="0" indent="0">
                  <a:lnSpc>
                    <a:spcPct val="100000"/>
                  </a:lnSpc>
                  <a:buNone/>
                </a:pPr>
                <a:endParaRPr lang="ru-RU" sz="2400" dirty="0"/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ru-RU" sz="2400" i="1" dirty="0"/>
                  <a:t>Източник: </a:t>
                </a:r>
                <a:r>
                  <a:rPr lang="ru-RU" sz="2400" dirty="0"/>
                  <a:t>Финансовите отчети на дружеството – доставчик</a:t>
                </a:r>
                <a:endParaRPr lang="en-US" sz="2400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1FE36A6-E454-4D2C-93CB-2ACDAC685DD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209124"/>
                <a:ext cx="10739907" cy="5648875"/>
              </a:xfrm>
              <a:blipFill>
                <a:blip r:embed="rId2"/>
                <a:stretch>
                  <a:fillRect l="-1193"/>
                </a:stretch>
              </a:blipFill>
            </p:spPr>
            <p:txBody>
              <a:bodyPr/>
              <a:lstStyle/>
              <a:p>
                <a:r>
                  <a:rPr lang="bg-BG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9455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44B9A-B209-45FB-BF0E-C1AF86A0DE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0"/>
            <a:ext cx="10515600" cy="1325563"/>
          </a:xfrm>
        </p:spPr>
        <p:txBody>
          <a:bodyPr/>
          <a:lstStyle/>
          <a:p>
            <a:r>
              <a:rPr lang="bg-BG" sz="4000" b="1" dirty="0">
                <a:latin typeface="Calibri" panose="020F0502020204030204" pitchFamily="34" charset="0"/>
                <a:cs typeface="Calibri" panose="020F0502020204030204" pitchFamily="34" charset="0"/>
              </a:rPr>
              <a:t>Пределните разходи и цените на квотите за емисии</a:t>
            </a:r>
            <a:endParaRPr lang="bg-BG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D5F7A6CB-2FF1-48EC-9C5D-0210A772809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37" y="705853"/>
            <a:ext cx="12097723" cy="6152147"/>
          </a:xfrm>
        </p:spPr>
      </p:pic>
    </p:spTree>
    <p:extLst>
      <p:ext uri="{BB962C8B-B14F-4D97-AF65-F5344CB8AC3E}">
        <p14:creationId xmlns:p14="http://schemas.microsoft.com/office/powerpoint/2010/main" val="21692644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44B9A-B209-45FB-BF0E-C1AF86A0DE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0"/>
            <a:ext cx="10515600" cy="1325563"/>
          </a:xfrm>
        </p:spPr>
        <p:txBody>
          <a:bodyPr>
            <a:normAutofit/>
          </a:bodyPr>
          <a:lstStyle/>
          <a:p>
            <a:r>
              <a:rPr lang="bg-BG" sz="4000" b="1" dirty="0">
                <a:latin typeface="Calibri" panose="020F0502020204030204" pitchFamily="34" charset="0"/>
                <a:cs typeface="Calibri" panose="020F0502020204030204" pitchFamily="34" charset="0"/>
              </a:rPr>
              <a:t>Нарастване на разходите в зависимост от цените на квотите</a:t>
            </a:r>
            <a:endParaRPr lang="bg-BG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2695" y="5551858"/>
            <a:ext cx="1176660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800" i="1" dirty="0"/>
              <a:t>Извод: </a:t>
            </a:r>
            <a:r>
              <a:rPr lang="bg-BG" sz="2800" dirty="0"/>
              <a:t>Повишаването на цените на квотите за емисии ще повиши разходите на производителите и оттам - борсовата цена на електроенергията в ЕС.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E33B054-9C7A-4D50-8FD8-FEC3AC06D1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87" y="476071"/>
            <a:ext cx="10866552" cy="5433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86924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44B9A-B209-45FB-BF0E-C1AF86A0DE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8" y="0"/>
            <a:ext cx="10990007" cy="1325563"/>
          </a:xfrm>
        </p:spPr>
        <p:txBody>
          <a:bodyPr/>
          <a:lstStyle/>
          <a:p>
            <a:r>
              <a:rPr lang="bg-BG" sz="4000" b="1" dirty="0">
                <a:latin typeface="Calibri" panose="020F0502020204030204" pitchFamily="34" charset="0"/>
                <a:cs typeface="Calibri" panose="020F0502020204030204" pitchFamily="34" charset="0"/>
              </a:rPr>
              <a:t>Оценка на пазарната конкурентност</a:t>
            </a:r>
            <a:endParaRPr lang="bg-BG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80BEAC11-B11D-45EF-8BAF-38C96582AC1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10" y="824118"/>
            <a:ext cx="12064180" cy="6032090"/>
          </a:xfrm>
        </p:spPr>
      </p:pic>
    </p:spTree>
    <p:extLst>
      <p:ext uri="{BB962C8B-B14F-4D97-AF65-F5344CB8AC3E}">
        <p14:creationId xmlns:p14="http://schemas.microsoft.com/office/powerpoint/2010/main" val="1547931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44B9A-B209-45FB-BF0E-C1AF86A0DE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012055"/>
          </a:xfrm>
        </p:spPr>
        <p:txBody>
          <a:bodyPr/>
          <a:lstStyle/>
          <a:p>
            <a:r>
              <a:rPr lang="bg-BG" sz="4000" b="1" dirty="0">
                <a:latin typeface="+mn-lt"/>
              </a:rPr>
              <a:t>Заключения</a:t>
            </a:r>
            <a:endParaRPr lang="en-US" sz="4000" b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FE36A6-E454-4D2C-93CB-2ACDAC685D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37867"/>
            <a:ext cx="10515600" cy="582769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bg-BG" sz="2400" b="1" dirty="0"/>
              <a:t>След либерализирането на пазара и покачването на пределните разходи заради цените на квотите големите въглищни централи няма да могат да функционират като базови мощности. Те ще бъдат конкурентоспособни при цени над 90 лв./</a:t>
            </a:r>
            <a:r>
              <a:rPr lang="en-US" sz="2400" b="1" dirty="0"/>
              <a:t>MWh</a:t>
            </a:r>
            <a:r>
              <a:rPr lang="bg-BG" sz="2400" b="1" dirty="0"/>
              <a:t> само за 28.5% от времето и губят това си качество при цена на емисиите над 28 €/</a:t>
            </a:r>
            <a:r>
              <a:rPr lang="en-US" sz="2400" b="1" dirty="0"/>
              <a:t>MWh</a:t>
            </a:r>
            <a:r>
              <a:rPr lang="bg-BG" sz="2400" b="1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bg-BG" sz="2400" b="1" dirty="0"/>
              <a:t>Съхранението на капитала на тези централи е възможно след преминаването им на природен газ. (При диверсифицирани доставки на гориво това гарантира енергийната сигурност на страната, запазва част от наличния човешки капитал и ролята им за икономиката в региона.)</a:t>
            </a:r>
          </a:p>
          <a:p>
            <a:pPr marL="457200" indent="-457200">
              <a:buFont typeface="+mj-lt"/>
              <a:buAutoNum type="arabicPeriod"/>
            </a:pPr>
            <a:r>
              <a:rPr lang="bg-BG" sz="2400" b="1" dirty="0"/>
              <a:t>От примерите с опитите да се възобнови строителството на АЕЦ „Белене“ и окаяното състояние на ТЕЦ „Марица изток 2“се вижда, че на българската енергетика е необходима стратегия, която минимизира държавната намеса. В стратегията трябва да се предвиди изграждането на заместващи мощности на големите въглищни централи да стане на базата на открит конкурс между инвеститори разполагащи с алтернативни производствени технологии. </a:t>
            </a:r>
            <a:endParaRPr lang="ru-RU" sz="2400" b="1" dirty="0"/>
          </a:p>
          <a:p>
            <a:pPr marL="0" indent="0">
              <a:buNone/>
            </a:pPr>
            <a:endParaRPr lang="bg-BG" sz="2400" dirty="0"/>
          </a:p>
        </p:txBody>
      </p:sp>
    </p:spTree>
    <p:extLst>
      <p:ext uri="{BB962C8B-B14F-4D97-AF65-F5344CB8AC3E}">
        <p14:creationId xmlns:p14="http://schemas.microsoft.com/office/powerpoint/2010/main" val="27755991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</TotalTime>
  <Words>394</Words>
  <Application>Microsoft Office PowerPoint</Application>
  <PresentationFormat>Широк екран</PresentationFormat>
  <Paragraphs>45</Paragraphs>
  <Slides>8</Slides>
  <Notes>0</Notes>
  <HiddenSlides>0</HiddenSlides>
  <MMClips>0</MMClips>
  <ScaleCrop>false</ScaleCrop>
  <HeadingPairs>
    <vt:vector size="6" baseType="variant">
      <vt:variant>
        <vt:lpstr>Използвани шрифтове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Georgia Pro</vt:lpstr>
      <vt:lpstr>Office Theme</vt:lpstr>
      <vt:lpstr>Прогноза за ценовата конкурентност на въглищните централи</vt:lpstr>
      <vt:lpstr>Рискови фактори</vt:lpstr>
      <vt:lpstr>Търсим отговор на въпросите:</vt:lpstr>
      <vt:lpstr>Пределните разходи</vt:lpstr>
      <vt:lpstr>Пределните разходи и цените на квотите за емисии</vt:lpstr>
      <vt:lpstr>Нарастване на разходите в зависимост от цените на квотите</vt:lpstr>
      <vt:lpstr>Оценка на пазарната конкурентност</vt:lpstr>
      <vt:lpstr>Заключения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Victor Avramov</dc:creator>
  <cp:lastModifiedBy>user</cp:lastModifiedBy>
  <cp:revision>33</cp:revision>
  <dcterms:created xsi:type="dcterms:W3CDTF">2019-03-30T16:54:56Z</dcterms:created>
  <dcterms:modified xsi:type="dcterms:W3CDTF">2019-04-03T16:17:10Z</dcterms:modified>
</cp:coreProperties>
</file>