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  <p:sldMasterId id="2147483829" r:id="rId2"/>
    <p:sldMasterId id="2147483842" r:id="rId3"/>
    <p:sldMasterId id="2147483855" r:id="rId4"/>
  </p:sldMasterIdLst>
  <p:notesMasterIdLst>
    <p:notesMasterId r:id="rId17"/>
  </p:notesMasterIdLst>
  <p:sldIdLst>
    <p:sldId id="357" r:id="rId5"/>
    <p:sldId id="325" r:id="rId6"/>
    <p:sldId id="321" r:id="rId7"/>
    <p:sldId id="323" r:id="rId8"/>
    <p:sldId id="299" r:id="rId9"/>
    <p:sldId id="301" r:id="rId10"/>
    <p:sldId id="369" r:id="rId11"/>
    <p:sldId id="366" r:id="rId12"/>
    <p:sldId id="318" r:id="rId13"/>
    <p:sldId id="363" r:id="rId14"/>
    <p:sldId id="304" r:id="rId15"/>
    <p:sldId id="362" r:id="rId16"/>
  </p:sldIdLst>
  <p:sldSz cx="1219200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ristina Vazquez Hernandez" initials="VH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63" autoAdjust="0"/>
    <p:restoredTop sz="88686" autoAdjust="0"/>
  </p:normalViewPr>
  <p:slideViewPr>
    <p:cSldViewPr snapToGrid="0" snapToObjects="1">
      <p:cViewPr>
        <p:scale>
          <a:sx n="80" d="100"/>
          <a:sy n="8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2EB81-0268-7C40-91AF-C7A59845AD70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19AD7-6BC9-344F-A40D-8E1AC60BE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51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4C359-F21C-5144-9CEB-BDBE2444546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26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19AD7-6BC9-344F-A40D-8E1AC60BE9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0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8199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4C359-F21C-5144-9CEB-BDBE2444546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6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19AD7-6BC9-344F-A40D-8E1AC60BE9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677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715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18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942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19AD7-6BC9-344F-A40D-8E1AC60BE9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7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Standaard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24C359-F21C-5144-9CEB-BDBE24445460}" type="slidenum">
              <a:rPr lang="nl-NL" smtClean="0">
                <a:solidFill>
                  <a:prstClr val="black"/>
                </a:solidFill>
                <a:latin typeface="Verdana Standaard" charset="0"/>
              </a:rPr>
              <a:pPr>
                <a:defRPr/>
              </a:pPr>
              <a:t>8</a:t>
            </a:fld>
            <a:endParaRPr lang="nl-NL" dirty="0">
              <a:solidFill>
                <a:prstClr val="black"/>
              </a:solidFill>
              <a:latin typeface="Verdana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53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310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599440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8901" y="922706"/>
            <a:ext cx="1218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3756500" y="2581248"/>
            <a:ext cx="46879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26463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f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/>
          <p:nvPr userDrawn="1"/>
        </p:nvSpPr>
        <p:spPr>
          <a:xfrm>
            <a:off x="17" y="0"/>
            <a:ext cx="12191983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1" dirty="0">
              <a:solidFill>
                <a:srgbClr val="093B37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3900"/>
            <a:ext cx="12192000" cy="1146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/>
              <a:t>TEXT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140075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929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974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246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0278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6" name="Tijdelijke aanduiding vo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34550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3975820"/>
            <a:ext cx="7747000" cy="113486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8" name="Tijdelijke aanduiding vo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326252"/>
            <a:ext cx="7747000" cy="4040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 "/>
                <a:cs typeface="Verdana 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8670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1" y="0"/>
            <a:ext cx="12192000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17" y="2406354"/>
            <a:ext cx="1393799" cy="13937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9349" y="1987138"/>
            <a:ext cx="9029700" cy="137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3329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599440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8901" y="922706"/>
            <a:ext cx="1218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3756500" y="2581248"/>
            <a:ext cx="46879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70837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2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1694215"/>
            <a:ext cx="12192000" cy="15188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3600" b="1" dirty="0" err="1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266571"/>
            <a:ext cx="12192000" cy="3568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ctr">
              <a:buNone/>
              <a:defRPr lang="nl-NL" sz="18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 sz="1100">
                <a:solidFill>
                  <a:schemeClr val="bg1"/>
                </a:solidFill>
              </a:defRPr>
            </a:lvl2pPr>
            <a:lvl3pPr marL="914400" indent="0" algn="ctr">
              <a:buNone/>
              <a:defRPr lang="nl-NL" dirty="0" smtClean="0"/>
            </a:lvl3pPr>
            <a:lvl4pPr marL="1371600" indent="0" algn="ctr">
              <a:buNone/>
              <a:defRPr lang="nl-NL" dirty="0" smtClean="0"/>
            </a:lvl4pPr>
            <a:lvl5pPr marL="1828800" indent="0" algn="ctr">
              <a:buNone/>
              <a:defRPr lang="nl-NL" dirty="0"/>
            </a:lvl5pPr>
          </a:lstStyle>
          <a:p>
            <a:pPr lvl="0"/>
            <a:r>
              <a:rPr lang="nl-NL" dirty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708289"/>
            <a:ext cx="12192000" cy="451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nl-NL" sz="16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, </a:t>
            </a:r>
            <a:r>
              <a:rPr lang="nl-NL" dirty="0" err="1"/>
              <a:t>Location</a:t>
            </a:r>
            <a:r>
              <a:rPr lang="nl-NL" dirty="0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865614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7FD13B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39800" y="1765300"/>
            <a:ext cx="10896600" cy="3614738"/>
          </a:xfrm>
          <a:prstGeom prst="rect">
            <a:avLst/>
          </a:prstGeom>
        </p:spPr>
        <p:txBody>
          <a:bodyPr/>
          <a:lstStyle>
            <a:lvl1pPr>
              <a:defRPr lang="en-US" sz="2000" b="0" i="0" kern="1200" dirty="0" smtClean="0">
                <a:solidFill>
                  <a:srgbClr val="093B37"/>
                </a:solidFill>
                <a:latin typeface="+mj-lt"/>
                <a:ea typeface="+mn-ea"/>
                <a:cs typeface="Verdana"/>
              </a:defRPr>
            </a:lvl1pPr>
            <a:lvl2pPr>
              <a:defRPr lang="en-US" sz="2000" b="0" i="0" kern="1200" dirty="0" smtClean="0">
                <a:solidFill>
                  <a:srgbClr val="093B37"/>
                </a:solidFill>
                <a:latin typeface="+mj-lt"/>
                <a:ea typeface="+mn-ea"/>
                <a:cs typeface="Verdana"/>
              </a:defRPr>
            </a:lvl2pPr>
            <a:lvl3pPr>
              <a:defRPr lang="en-US" sz="2000" b="0" i="0" kern="1200" dirty="0" smtClean="0">
                <a:solidFill>
                  <a:srgbClr val="093B37"/>
                </a:solidFill>
                <a:latin typeface="+mj-lt"/>
                <a:ea typeface="+mn-ea"/>
                <a:cs typeface="Verdana"/>
              </a:defRPr>
            </a:lvl3pPr>
            <a:lvl4pPr>
              <a:defRPr lang="en-US" sz="2000" b="0" i="0" kern="1200" dirty="0" smtClean="0">
                <a:solidFill>
                  <a:srgbClr val="093B37"/>
                </a:solidFill>
                <a:latin typeface="+mj-lt"/>
                <a:ea typeface="+mn-ea"/>
                <a:cs typeface="Verdana"/>
              </a:defRPr>
            </a:lvl4pPr>
            <a:lvl5pPr>
              <a:defRPr lang="en-GB" sz="2000" b="0" i="0" kern="1200" dirty="0">
                <a:solidFill>
                  <a:srgbClr val="093B37"/>
                </a:solidFill>
                <a:latin typeface="+mj-lt"/>
                <a:ea typeface="+mn-e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397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-3" y="0"/>
            <a:ext cx="12192003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7FD13B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14600"/>
            <a:ext cx="12192000" cy="3475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i="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6" hasCustomPrompt="1"/>
          </p:nvPr>
        </p:nvSpPr>
        <p:spPr>
          <a:xfrm>
            <a:off x="939800" y="1562100"/>
            <a:ext cx="11252200" cy="952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rgbClr val="093B37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2400">
                <a:solidFill>
                  <a:srgbClr val="093B37"/>
                </a:solidFill>
              </a:defRPr>
            </a:lvl3pPr>
          </a:lstStyle>
          <a:p>
            <a:pPr lvl="0"/>
            <a:r>
              <a:rPr lang="nl-NL" dirty="0"/>
              <a:t>Heading2</a:t>
            </a:r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4093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853104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7FD13B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52352"/>
            <a:ext cx="12192000" cy="4437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1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0753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0" y="0"/>
            <a:ext cx="6297612" cy="2025214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7FD13B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2115454"/>
            <a:ext cx="6297612" cy="3874184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  <a:latin typeface="Verdana Standaard" charset="0"/>
            </a:endParaRP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6415397" y="0"/>
            <a:ext cx="577660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3" hasCustomPrompt="1"/>
          </p:nvPr>
        </p:nvSpPr>
        <p:spPr>
          <a:xfrm>
            <a:off x="729507" y="2433638"/>
            <a:ext cx="5296644" cy="352266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 sz="2000">
                <a:solidFill>
                  <a:srgbClr val="093B37"/>
                </a:solidFill>
                <a:latin typeface="+mj-lt"/>
                <a:cs typeface="Verdana"/>
              </a:defRPr>
            </a:lvl1pPr>
          </a:lstStyle>
          <a:p>
            <a:pPr lvl="0"/>
            <a:r>
              <a:rPr lang="nl-NL" dirty="0" err="1"/>
              <a:t>Text</a:t>
            </a:r>
            <a:endParaRPr lang="nl-NL" dirty="0"/>
          </a:p>
          <a:p>
            <a:pPr lvl="0"/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7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39800" y="445746"/>
            <a:ext cx="5357809" cy="157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567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2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1694215"/>
            <a:ext cx="12192000" cy="15188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3600" b="1" dirty="0" err="1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266571"/>
            <a:ext cx="12192000" cy="3568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ctr">
              <a:buNone/>
              <a:defRPr lang="nl-NL" sz="18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 sz="1100">
                <a:solidFill>
                  <a:schemeClr val="bg1"/>
                </a:solidFill>
              </a:defRPr>
            </a:lvl2pPr>
            <a:lvl3pPr marL="914400" indent="0" algn="ctr">
              <a:buNone/>
              <a:defRPr lang="nl-NL" dirty="0" smtClean="0"/>
            </a:lvl3pPr>
            <a:lvl4pPr marL="1371600" indent="0" algn="ctr">
              <a:buNone/>
              <a:defRPr lang="nl-NL" dirty="0" smtClean="0"/>
            </a:lvl4pPr>
            <a:lvl5pPr marL="1828800" indent="0" algn="ctr">
              <a:buNone/>
              <a:defRPr lang="nl-NL" dirty="0"/>
            </a:lvl5pPr>
          </a:lstStyle>
          <a:p>
            <a:pPr lvl="0"/>
            <a:r>
              <a:rPr lang="nl-NL" dirty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708289"/>
            <a:ext cx="12192000" cy="451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nl-NL" sz="16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, </a:t>
            </a:r>
            <a:r>
              <a:rPr lang="nl-NL" dirty="0" err="1"/>
              <a:t>Location</a:t>
            </a:r>
            <a:r>
              <a:rPr lang="nl-NL" dirty="0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845165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9524" y="0"/>
            <a:ext cx="4176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39800" y="558799"/>
            <a:ext cx="3226676" cy="1993901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36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4249736" y="0"/>
            <a:ext cx="794226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044430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17" y="0"/>
            <a:ext cx="12191983" cy="3149600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0" y="3149600"/>
            <a:ext cx="12192000" cy="2840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Image</a:t>
            </a: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65200" y="1990725"/>
            <a:ext cx="11226800" cy="143827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5790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f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/>
          <p:nvPr userDrawn="1"/>
        </p:nvSpPr>
        <p:spPr>
          <a:xfrm>
            <a:off x="17" y="0"/>
            <a:ext cx="12191983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1" dirty="0">
              <a:solidFill>
                <a:srgbClr val="093B37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3900"/>
            <a:ext cx="12192000" cy="1146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/>
              <a:t>TEXT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140075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7987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974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246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0278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6" name="Tijdelijke aanduiding vo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34550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3975820"/>
            <a:ext cx="7747000" cy="113486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8" name="Tijdelijke aanduiding vo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326252"/>
            <a:ext cx="7747000" cy="4040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 "/>
                <a:cs typeface="Verdana 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414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1" y="0"/>
            <a:ext cx="12192000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17" y="2406354"/>
            <a:ext cx="1393799" cy="13937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9349" y="1987138"/>
            <a:ext cx="9029700" cy="137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1947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599440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8901" y="922706"/>
            <a:ext cx="1218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3756500" y="2581248"/>
            <a:ext cx="46879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7333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2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1694215"/>
            <a:ext cx="12192000" cy="15188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3600" b="1" dirty="0" err="1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266571"/>
            <a:ext cx="12192000" cy="3568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ctr">
              <a:buNone/>
              <a:defRPr lang="nl-NL" sz="18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 sz="1100">
                <a:solidFill>
                  <a:schemeClr val="bg1"/>
                </a:solidFill>
              </a:defRPr>
            </a:lvl2pPr>
            <a:lvl3pPr marL="914400" indent="0" algn="ctr">
              <a:buNone/>
              <a:defRPr lang="nl-NL" dirty="0" smtClean="0"/>
            </a:lvl3pPr>
            <a:lvl4pPr marL="1371600" indent="0" algn="ctr">
              <a:buNone/>
              <a:defRPr lang="nl-NL" dirty="0" smtClean="0"/>
            </a:lvl4pPr>
            <a:lvl5pPr marL="1828800" indent="0" algn="ctr">
              <a:buNone/>
              <a:defRPr lang="nl-NL" dirty="0"/>
            </a:lvl5pPr>
          </a:lstStyle>
          <a:p>
            <a:pPr lvl="0"/>
            <a:r>
              <a:rPr lang="nl-NL" dirty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708289"/>
            <a:ext cx="12192000" cy="451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nl-NL" sz="16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, </a:t>
            </a:r>
            <a:r>
              <a:rPr lang="nl-NL" dirty="0" err="1"/>
              <a:t>Location</a:t>
            </a:r>
            <a:r>
              <a:rPr lang="nl-NL" dirty="0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3316416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39800" y="1765300"/>
            <a:ext cx="10896600" cy="3614738"/>
          </a:xfrm>
          <a:prstGeom prst="rect">
            <a:avLst/>
          </a:prstGeom>
        </p:spPr>
        <p:txBody>
          <a:bodyPr/>
          <a:lstStyle>
            <a:lvl1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107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-3" y="0"/>
            <a:ext cx="12192003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14600"/>
            <a:ext cx="12192000" cy="3475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i="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6" hasCustomPrompt="1"/>
          </p:nvPr>
        </p:nvSpPr>
        <p:spPr>
          <a:xfrm>
            <a:off x="939800" y="1562100"/>
            <a:ext cx="11252200" cy="952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rgbClr val="093B37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2400">
                <a:solidFill>
                  <a:srgbClr val="093B37"/>
                </a:solidFill>
              </a:defRPr>
            </a:lvl3pPr>
          </a:lstStyle>
          <a:p>
            <a:pPr lvl="0"/>
            <a:r>
              <a:rPr lang="nl-NL" dirty="0"/>
              <a:t>Heading2</a:t>
            </a:r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3806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3401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39800" y="1765300"/>
            <a:ext cx="10896600" cy="3614738"/>
          </a:xfrm>
          <a:prstGeom prst="rect">
            <a:avLst/>
          </a:prstGeom>
        </p:spPr>
        <p:txBody>
          <a:bodyPr/>
          <a:lstStyle>
            <a:lvl1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528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52352"/>
            <a:ext cx="12192000" cy="4437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1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7880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0" y="0"/>
            <a:ext cx="6297612" cy="2025214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2115454"/>
            <a:ext cx="6297612" cy="3874184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  <a:latin typeface="Verdana Standaard" charset="0"/>
            </a:endParaRP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6415397" y="0"/>
            <a:ext cx="577660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3" hasCustomPrompt="1"/>
          </p:nvPr>
        </p:nvSpPr>
        <p:spPr>
          <a:xfrm>
            <a:off x="729507" y="2433638"/>
            <a:ext cx="5296644" cy="352266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Text</a:t>
            </a:r>
            <a:endParaRPr lang="nl-NL" dirty="0"/>
          </a:p>
          <a:p>
            <a:pPr lvl="0"/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7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39800" y="445746"/>
            <a:ext cx="5357809" cy="157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4949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9524" y="0"/>
            <a:ext cx="4176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39800" y="558799"/>
            <a:ext cx="3226676" cy="1993901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3600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4249736" y="0"/>
            <a:ext cx="794226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6981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17" y="0"/>
            <a:ext cx="12191983" cy="3149600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0" y="3149600"/>
            <a:ext cx="12192000" cy="2840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Image</a:t>
            </a: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65200" y="1990725"/>
            <a:ext cx="11226800" cy="143827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4063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f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/>
          <p:nvPr userDrawn="1"/>
        </p:nvSpPr>
        <p:spPr>
          <a:xfrm>
            <a:off x="17" y="0"/>
            <a:ext cx="12191983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1" dirty="0">
              <a:solidFill>
                <a:srgbClr val="093B37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3900"/>
            <a:ext cx="12192000" cy="1146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/>
              <a:t>TEXT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140075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6787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974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246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0278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6" name="Tijdelijke aanduiding vo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34550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3975820"/>
            <a:ext cx="7747000" cy="113486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8" name="Tijdelijke aanduiding vo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326252"/>
            <a:ext cx="7747000" cy="4040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 "/>
                <a:cs typeface="Verdana 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6393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1" y="0"/>
            <a:ext cx="12192000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17" y="2406354"/>
            <a:ext cx="1393799" cy="13937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9349" y="1987138"/>
            <a:ext cx="9029700" cy="137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0873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599440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8901" y="922706"/>
            <a:ext cx="1218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  <a:endParaRPr lang="nl-NL" sz="3600" b="1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3756500" y="2581248"/>
            <a:ext cx="46879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  <a:endParaRPr lang="nl-NL" sz="3200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1350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2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1694215"/>
            <a:ext cx="12192000" cy="15188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36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36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36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3600" b="1" dirty="0" err="1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266571"/>
            <a:ext cx="12192000" cy="3568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ctr">
              <a:buNone/>
              <a:defRPr lang="nl-NL" sz="18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 sz="1100">
                <a:solidFill>
                  <a:schemeClr val="bg1"/>
                </a:solidFill>
              </a:defRPr>
            </a:lvl2pPr>
            <a:lvl3pPr marL="914400" indent="0" algn="ctr">
              <a:buNone/>
              <a:defRPr lang="nl-NL" dirty="0" smtClean="0"/>
            </a:lvl3pPr>
            <a:lvl4pPr marL="1371600" indent="0" algn="ctr">
              <a:buNone/>
              <a:defRPr lang="nl-NL" dirty="0" smtClean="0"/>
            </a:lvl4pPr>
            <a:lvl5pPr marL="1828800" indent="0" algn="ctr">
              <a:buNone/>
              <a:defRPr lang="nl-NL" dirty="0"/>
            </a:lvl5pPr>
          </a:lstStyle>
          <a:p>
            <a:pPr lvl="0"/>
            <a:r>
              <a:rPr lang="nl-NL" dirty="0" smtClean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708289"/>
            <a:ext cx="12192000" cy="451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nl-NL" sz="16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 smtClean="0"/>
              <a:t>Title</a:t>
            </a:r>
            <a:r>
              <a:rPr lang="nl-NL" dirty="0" smtClean="0"/>
              <a:t>, </a:t>
            </a:r>
            <a:r>
              <a:rPr lang="nl-NL" dirty="0" err="1" smtClean="0"/>
              <a:t>Location</a:t>
            </a:r>
            <a:r>
              <a:rPr lang="nl-NL" dirty="0" smtClean="0"/>
              <a:t>, Date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8180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39800" y="1765300"/>
            <a:ext cx="10896600" cy="3614738"/>
          </a:xfrm>
          <a:prstGeom prst="rect">
            <a:avLst/>
          </a:prstGeom>
        </p:spPr>
        <p:txBody>
          <a:bodyPr/>
          <a:lstStyle>
            <a:lvl1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02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-3" y="0"/>
            <a:ext cx="12192003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14600"/>
            <a:ext cx="12192000" cy="3475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i="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6" hasCustomPrompt="1"/>
          </p:nvPr>
        </p:nvSpPr>
        <p:spPr>
          <a:xfrm>
            <a:off x="939800" y="1562100"/>
            <a:ext cx="11252200" cy="952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rgbClr val="093B37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2400">
                <a:solidFill>
                  <a:srgbClr val="093B37"/>
                </a:solidFill>
              </a:defRPr>
            </a:lvl3pPr>
          </a:lstStyle>
          <a:p>
            <a:pPr lvl="0"/>
            <a:r>
              <a:rPr lang="nl-NL" dirty="0"/>
              <a:t>Heading2</a:t>
            </a:r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3036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-3" y="0"/>
            <a:ext cx="12192003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14600"/>
            <a:ext cx="12192000" cy="3475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i="0"/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6" hasCustomPrompt="1"/>
          </p:nvPr>
        </p:nvSpPr>
        <p:spPr>
          <a:xfrm>
            <a:off x="939800" y="1562100"/>
            <a:ext cx="11252200" cy="952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rgbClr val="093B37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2400">
                <a:solidFill>
                  <a:srgbClr val="093B37"/>
                </a:solidFill>
              </a:defRPr>
            </a:lvl3pPr>
          </a:lstStyle>
          <a:p>
            <a:pPr lvl="0"/>
            <a:r>
              <a:rPr lang="nl-NL" dirty="0" smtClean="0"/>
              <a:t>Heading2</a:t>
            </a:r>
            <a:endParaRPr lang="nl-NL" dirty="0"/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740891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238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52352"/>
            <a:ext cx="12192000" cy="4437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1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13943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0" y="0"/>
            <a:ext cx="6297612" cy="2025214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2115454"/>
            <a:ext cx="6297612" cy="3874184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  <a:latin typeface="Verdana Standaard" charset="0"/>
            </a:endParaRP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6415397" y="0"/>
            <a:ext cx="577660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3" hasCustomPrompt="1"/>
          </p:nvPr>
        </p:nvSpPr>
        <p:spPr>
          <a:xfrm>
            <a:off x="729507" y="2433638"/>
            <a:ext cx="5296644" cy="352266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 smtClean="0"/>
              <a:t>Text</a:t>
            </a:r>
            <a:endParaRPr lang="nl-NL" dirty="0" smtClean="0"/>
          </a:p>
          <a:p>
            <a:pPr lvl="0"/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27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39800" y="445746"/>
            <a:ext cx="5357809" cy="157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128187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9524" y="0"/>
            <a:ext cx="4176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39800" y="558799"/>
            <a:ext cx="3226676" cy="1993901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3600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4249736" y="0"/>
            <a:ext cx="794226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0575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17" y="0"/>
            <a:ext cx="12191983" cy="3149600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0" y="3149600"/>
            <a:ext cx="12192000" cy="2840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65200" y="1990725"/>
            <a:ext cx="11226800" cy="143827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095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f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/>
          <p:nvPr userDrawn="1"/>
        </p:nvSpPr>
        <p:spPr>
          <a:xfrm>
            <a:off x="17" y="0"/>
            <a:ext cx="12191983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1" dirty="0">
              <a:solidFill>
                <a:srgbClr val="093B37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3900"/>
            <a:ext cx="12192000" cy="1146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smtClean="0"/>
              <a:t>TEXT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140075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3326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974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00%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246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 smtClean="0"/>
              <a:t>Text</a:t>
            </a:r>
            <a:r>
              <a:rPr lang="mr-IN" dirty="0" smtClean="0"/>
              <a:t>…</a:t>
            </a:r>
            <a:endParaRPr lang="nl-NL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0278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00%</a:t>
            </a:r>
          </a:p>
        </p:txBody>
      </p:sp>
      <p:sp>
        <p:nvSpPr>
          <p:cNvPr id="26" name="Tijdelijke aanduiding vo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34550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 smtClean="0"/>
              <a:t>Text</a:t>
            </a:r>
            <a:r>
              <a:rPr lang="mr-IN" dirty="0" smtClean="0"/>
              <a:t>…</a:t>
            </a:r>
            <a:endParaRPr lang="nl-NL" dirty="0"/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3975820"/>
            <a:ext cx="7747000" cy="113486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00%</a:t>
            </a:r>
          </a:p>
        </p:txBody>
      </p:sp>
      <p:sp>
        <p:nvSpPr>
          <p:cNvPr id="28" name="Tijdelijke aanduiding vo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326252"/>
            <a:ext cx="7747000" cy="4040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 "/>
                <a:cs typeface="Verdana 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 smtClean="0"/>
              <a:t>Text</a:t>
            </a:r>
            <a:r>
              <a:rPr lang="mr-IN" dirty="0" smtClean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0101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1" y="0"/>
            <a:ext cx="12192000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0017" y="2406354"/>
            <a:ext cx="1393799" cy="13937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9349" y="1987138"/>
            <a:ext cx="9029700" cy="137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 smtClean="0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668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95550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52352"/>
            <a:ext cx="12192000" cy="4437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1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837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0" y="0"/>
            <a:ext cx="6297612" cy="2025214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4472C4">
                  <a:lumMod val="50000"/>
                </a:srgbClr>
              </a:solidFill>
              <a:latin typeface="Verdana Standaard" charset="0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2115454"/>
            <a:ext cx="6297612" cy="3874184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  <a:latin typeface="Verdana Standaard" charset="0"/>
            </a:endParaRP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6415397" y="0"/>
            <a:ext cx="577660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3" hasCustomPrompt="1"/>
          </p:nvPr>
        </p:nvSpPr>
        <p:spPr>
          <a:xfrm>
            <a:off x="729507" y="2433638"/>
            <a:ext cx="5296644" cy="352266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Text</a:t>
            </a:r>
            <a:endParaRPr lang="nl-NL" dirty="0"/>
          </a:p>
          <a:p>
            <a:pPr lvl="0"/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7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39800" y="445746"/>
            <a:ext cx="5357809" cy="157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9948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9524" y="0"/>
            <a:ext cx="4176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39800" y="558799"/>
            <a:ext cx="3226676" cy="1993901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3600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4249736" y="0"/>
            <a:ext cx="794226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26571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17" y="0"/>
            <a:ext cx="12191983" cy="3149600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0" y="3149600"/>
            <a:ext cx="12192000" cy="2840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Image</a:t>
            </a: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65200" y="1990725"/>
            <a:ext cx="11226800" cy="143827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14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-JRC-logo_horizontal_EN_pos_transparent-background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451" y="6059233"/>
            <a:ext cx="24632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0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-JRC-logo_horizontal_EN_pos_transparent-background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451" y="6059233"/>
            <a:ext cx="24632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3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-JRC-logo_horizontal_EN_pos_transparent-background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451" y="6059233"/>
            <a:ext cx="24632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9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-JRC-logo_horizontal_EN_pos_transparent-background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1" y="6059233"/>
            <a:ext cx="24632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3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4" y="634699"/>
            <a:ext cx="11982451" cy="1820510"/>
          </a:xfrm>
        </p:spPr>
        <p:txBody>
          <a:bodyPr/>
          <a:lstStyle/>
          <a:p>
            <a:r>
              <a:rPr lang="en-GB" sz="3600" dirty="0"/>
              <a:t>Development opportunities for coal regions through investments in renewable energy</a:t>
            </a:r>
            <a:endParaRPr lang="en-US" sz="36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434" y="3039406"/>
            <a:ext cx="11146221" cy="1504214"/>
          </a:xfrm>
        </p:spPr>
        <p:txBody>
          <a:bodyPr/>
          <a:lstStyle/>
          <a:p>
            <a:r>
              <a:rPr lang="en-US" sz="2400" dirty="0"/>
              <a:t>Dr. Vangelis TZIMAS </a:t>
            </a:r>
          </a:p>
          <a:p>
            <a:r>
              <a:rPr lang="en-US" dirty="0"/>
              <a:t>Deputy Head of “Knowledge for the Energy Union” Unit</a:t>
            </a:r>
          </a:p>
          <a:p>
            <a:r>
              <a:rPr lang="en-US" dirty="0"/>
              <a:t>JRC –</a:t>
            </a:r>
            <a:r>
              <a:rPr lang="en-GB" dirty="0"/>
              <a:t>Directorate C: </a:t>
            </a:r>
            <a:r>
              <a:rPr lang="en-US" dirty="0"/>
              <a:t>Energy, Transport &amp; Climate</a:t>
            </a:r>
          </a:p>
          <a:p>
            <a:r>
              <a:rPr lang="en-US" sz="2400" dirty="0"/>
              <a:t>European Commission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-1" y="5242924"/>
            <a:ext cx="12192000" cy="711436"/>
          </a:xfrm>
        </p:spPr>
        <p:txBody>
          <a:bodyPr/>
          <a:lstStyle/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Regional Energy Conference – Bulgaria - Sofia</a:t>
            </a:r>
            <a:endParaRPr lang="en-GB" dirty="0"/>
          </a:p>
          <a:p>
            <a:r>
              <a:rPr lang="en-GB" sz="1400" dirty="0" smtClean="0"/>
              <a:t>17 May 2019</a:t>
            </a:r>
            <a:endParaRPr lang="en-GB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79" y="1563595"/>
            <a:ext cx="4743450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9376" y="138382"/>
            <a:ext cx="10896600" cy="993310"/>
          </a:xfrm>
        </p:spPr>
        <p:txBody>
          <a:bodyPr/>
          <a:lstStyle/>
          <a:p>
            <a:r>
              <a:rPr lang="en-US" sz="2800" b="1" dirty="0"/>
              <a:t>Opportunities in the </a:t>
            </a:r>
            <a:r>
              <a:rPr lang="en-US" sz="2800" b="1" dirty="0" smtClean="0"/>
              <a:t>manufacturing </a:t>
            </a:r>
            <a:r>
              <a:rPr lang="en-US" sz="2800" b="1" dirty="0"/>
              <a:t>industry</a:t>
            </a:r>
          </a:p>
          <a:p>
            <a:r>
              <a:rPr lang="en-US" sz="2400" dirty="0">
                <a:solidFill>
                  <a:srgbClr val="1AB39F">
                    <a:lumMod val="20000"/>
                    <a:lumOff val="80000"/>
                  </a:srgbClr>
                </a:solidFill>
              </a:rPr>
              <a:t>Wind components manufacturing as a source for growth and jobs</a:t>
            </a:r>
            <a:endParaRPr lang="en-GB" sz="2400" dirty="0">
              <a:solidFill>
                <a:srgbClr val="1AB39F">
                  <a:lumMod val="20000"/>
                  <a:lumOff val="80000"/>
                </a:srgbClr>
              </a:solidFill>
            </a:endParaRPr>
          </a:p>
          <a:p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87617" y="2081838"/>
            <a:ext cx="6548782" cy="3539734"/>
          </a:xfrm>
        </p:spPr>
        <p:txBody>
          <a:bodyPr/>
          <a:lstStyle/>
          <a:p>
            <a:pPr lvl="0" algn="just">
              <a:spcBef>
                <a:spcPts val="1200"/>
              </a:spcBef>
            </a:pPr>
            <a:r>
              <a:rPr lang="en-GB" sz="2000" dirty="0"/>
              <a:t>Most European OEMs have located their manufacturing facilities in the main wind markets.</a:t>
            </a:r>
          </a:p>
          <a:p>
            <a:pPr lvl="0" algn="just">
              <a:spcBef>
                <a:spcPts val="1200"/>
              </a:spcBef>
            </a:pPr>
            <a:r>
              <a:rPr lang="en-GB" sz="2000" dirty="0"/>
              <a:t>The highest number of facilities is estimated to assemble nacelle components followed by blade and tower manufacturing facilities.</a:t>
            </a:r>
          </a:p>
          <a:p>
            <a:pPr lvl="0" algn="just">
              <a:spcBef>
                <a:spcPts val="1200"/>
              </a:spcBef>
            </a:pPr>
            <a:r>
              <a:rPr lang="en-GB" sz="2000" dirty="0"/>
              <a:t>14 out of the 42 coal regions have installed manufacturing facilities of wind turbine components.</a:t>
            </a:r>
          </a:p>
          <a:p>
            <a:pPr marL="0" indent="0" algn="just">
              <a:buNone/>
            </a:pPr>
            <a:endParaRPr lang="en-GB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99224" y="6096000"/>
            <a:ext cx="9465476" cy="601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Source: Update of JRC (2017) Supply chain of renewable energy technologies in Europe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363" y="1576614"/>
            <a:ext cx="4741846" cy="4389119"/>
          </a:xfrm>
          <a:prstGeom prst="rect">
            <a:avLst/>
          </a:prstGeom>
          <a:noFill/>
          <a:ln w="57150" cap="flat" cmpd="sng" algn="ctr">
            <a:solidFill>
              <a:srgbClr val="1AB3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8411" y="5744687"/>
            <a:ext cx="908618" cy="221046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1">
                <a:solidFill>
                  <a:srgbClr val="093B37"/>
                </a:solidFill>
                <a:latin typeface="Verdana"/>
                <a:cs typeface="Verdan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>
                <a:solidFill>
                  <a:srgbClr val="093B37"/>
                </a:solidFill>
                <a:latin typeface="Verdana"/>
                <a:cs typeface="Verdana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>
                <a:solidFill>
                  <a:srgbClr val="093B37"/>
                </a:solidFill>
                <a:latin typeface="Verdana"/>
                <a:cs typeface="Verdana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>
                <a:solidFill>
                  <a:srgbClr val="093B37"/>
                </a:solidFill>
                <a:latin typeface="Verdana"/>
                <a:cs typeface="Verdana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>
                <a:solidFill>
                  <a:srgbClr val="093B37"/>
                </a:solidFill>
                <a:latin typeface="Verdana"/>
                <a:cs typeface="Verdan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93B37"/>
                </a:solidFill>
                <a:effectLst/>
                <a:uLnTx/>
                <a:uFillTx/>
                <a:latin typeface="Verdana"/>
                <a:cs typeface="Verdana"/>
              </a:rPr>
              <a:t>Source: JRC</a:t>
            </a:r>
            <a:endParaRPr kumimoji="0" lang="en-GB" sz="800" b="0" i="1" u="none" strike="noStrike" kern="0" cap="none" spc="0" normalizeH="0" baseline="0" noProof="0" dirty="0">
              <a:ln>
                <a:noFill/>
              </a:ln>
              <a:solidFill>
                <a:srgbClr val="093B37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5286" y="5400545"/>
            <a:ext cx="908618" cy="221046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1">
                <a:solidFill>
                  <a:srgbClr val="093B37"/>
                </a:solidFill>
                <a:latin typeface="Verdana"/>
                <a:cs typeface="Verdan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>
                <a:solidFill>
                  <a:srgbClr val="093B37"/>
                </a:solidFill>
                <a:latin typeface="Verdana"/>
                <a:cs typeface="Verdana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>
                <a:solidFill>
                  <a:srgbClr val="093B37"/>
                </a:solidFill>
                <a:latin typeface="Verdana"/>
                <a:cs typeface="Verdana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>
                <a:solidFill>
                  <a:srgbClr val="093B37"/>
                </a:solidFill>
                <a:latin typeface="Verdana"/>
                <a:cs typeface="Verdana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>
                <a:solidFill>
                  <a:srgbClr val="093B37"/>
                </a:solidFill>
                <a:latin typeface="Verdana"/>
                <a:cs typeface="Verdan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93B37"/>
                </a:solidFill>
                <a:effectLst/>
                <a:uLnTx/>
                <a:uFillTx/>
                <a:latin typeface="Verdana"/>
                <a:cs typeface="Verdana"/>
              </a:rPr>
              <a:t>Source: JRC</a:t>
            </a:r>
            <a:endParaRPr kumimoji="0" lang="en-GB" sz="800" b="0" i="1" u="none" strike="noStrike" kern="0" cap="none" spc="0" normalizeH="0" baseline="0" noProof="0" dirty="0">
              <a:ln>
                <a:noFill/>
              </a:ln>
              <a:solidFill>
                <a:srgbClr val="093B37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7652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Key messages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/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deployment of 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 in 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contribute to 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energy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transition and provide economic value and jobs to post-mining communities.</a:t>
            </a:r>
          </a:p>
          <a:p>
            <a:pPr algn="just"/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development of such projects benefits from the availability of infra-structure, land, skills and industrial heritage.</a:t>
            </a:r>
          </a:p>
          <a:p>
            <a:pPr algn="just"/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Solutions need to be decided on a case-by-case basis to ensure suitability to local conditions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 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Close cooperation between companies, regulators, investors, land-use planners and local communities is essential to identify the most sustainable uses and maximize social and economic development.</a:t>
            </a:r>
          </a:p>
        </p:txBody>
      </p:sp>
    </p:spTree>
    <p:extLst>
      <p:ext uri="{BB962C8B-B14F-4D97-AF65-F5344CB8AC3E}">
        <p14:creationId xmlns:p14="http://schemas.microsoft.com/office/powerpoint/2010/main" val="12692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9349" y="1725881"/>
            <a:ext cx="9029700" cy="137836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2419350" y="3273440"/>
            <a:ext cx="9201150" cy="430887"/>
          </a:xfrm>
          <a:prstGeom prst="rect">
            <a:avLst/>
          </a:prstGeom>
          <a:noFill/>
        </p:spPr>
        <p:txBody>
          <a:bodyPr wrap="square" lIns="91356" tIns="0" rIns="91356" bIns="0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evangelos.tzimas@ec.europa.eu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93B3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b="1" dirty="0"/>
              <a:t>Towards a climate-neutral economy</a:t>
            </a:r>
            <a:endParaRPr lang="en-GB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0502" y="1579807"/>
            <a:ext cx="70515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clear vision: </a:t>
            </a:r>
            <a:r>
              <a:rPr lang="en-GB" sz="2000" b="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 needs to achieve </a:t>
            </a:r>
            <a:r>
              <a:rPr lang="en-GB" sz="2000" b="1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net-zero greenhouse gas emissions by 2050</a:t>
            </a:r>
            <a:r>
              <a:rPr lang="en-GB" sz="200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b="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a fair </a:t>
            </a:r>
            <a:r>
              <a:rPr lang="en-GB" sz="2000" b="0" kern="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cost-effective transition </a:t>
            </a:r>
            <a:r>
              <a:rPr lang="en-GB" sz="2000" b="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encompassing all sectors of the economy.</a:t>
            </a:r>
          </a:p>
          <a:p>
            <a:endParaRPr lang="en-GB" sz="2000" b="0" kern="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long-term strategic vision shows that the </a:t>
            </a:r>
            <a:r>
              <a:rPr lang="en-GB" sz="2000" b="1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transformation of our economy is possible and beneficial </a:t>
            </a:r>
            <a:r>
              <a:rPr lang="en-GB" sz="2000" b="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existing (and sometimes emerging) technologies. It also </a:t>
            </a:r>
            <a:r>
              <a:rPr lang="en-GB" sz="200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highlights the challenges </a:t>
            </a:r>
            <a:r>
              <a:rPr lang="en-GB" sz="2000" b="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transformation.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kern="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vision calls for </a:t>
            </a:r>
            <a:r>
              <a:rPr lang="en-US" sz="2000" kern="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policies </a:t>
            </a:r>
            <a:r>
              <a:rPr lang="en-US" sz="200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an enabling framework </a:t>
            </a:r>
            <a:r>
              <a:rPr lang="en-US" sz="2000" b="0" kern="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conducive to stimulate change.</a:t>
            </a:r>
            <a:endParaRPr lang="en-GB" sz="2000" b="0" kern="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5784" y="1643605"/>
            <a:ext cx="4380615" cy="428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0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96258" y="358360"/>
            <a:ext cx="10896600" cy="993310"/>
          </a:xfrm>
        </p:spPr>
        <p:txBody>
          <a:bodyPr/>
          <a:lstStyle/>
          <a:p>
            <a:r>
              <a:rPr lang="en-GB" sz="2800" b="1" dirty="0"/>
              <a:t>The transition to a climate-neutral economy should be just, spreading benefits evenly</a:t>
            </a:r>
          </a:p>
        </p:txBody>
      </p:sp>
      <p:sp>
        <p:nvSpPr>
          <p:cNvPr id="11" name="Google Shape;59;p12"/>
          <p:cNvSpPr txBox="1"/>
          <p:nvPr/>
        </p:nvSpPr>
        <p:spPr>
          <a:xfrm>
            <a:off x="312479" y="2020925"/>
            <a:ext cx="7032104" cy="37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indent="-342900" algn="just" fontAlgn="base">
              <a:spcAft>
                <a:spcPts val="1200"/>
              </a:spcAft>
              <a:buClr>
                <a:srgbClr val="808080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Faster growth of EU </a:t>
            </a:r>
            <a:r>
              <a:rPr lang="en-US" sz="20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 economy </a:t>
            </a:r>
            <a:r>
              <a:rPr lang="en-US" sz="20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 the overall economy </a:t>
            </a:r>
          </a:p>
          <a:p>
            <a:pPr marL="482600" indent="-342900" algn="just" fontAlgn="base">
              <a:spcAft>
                <a:spcPts val="1200"/>
              </a:spcAft>
              <a:buClr>
                <a:srgbClr val="808080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Struggling </a:t>
            </a:r>
            <a:r>
              <a:rPr lang="en-US" sz="20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traditional, fossil fuel based industries</a:t>
            </a:r>
          </a:p>
          <a:p>
            <a:pPr marL="482600" indent="-342900" algn="just" fontAlgn="base">
              <a:spcAft>
                <a:spcPts val="1200"/>
              </a:spcAft>
              <a:buClr>
                <a:srgbClr val="808080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Growing concerns </a:t>
            </a:r>
            <a:r>
              <a:rPr lang="en-US" sz="20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lower income society and in specific regions expected to be most </a:t>
            </a:r>
            <a:r>
              <a:rPr lang="en-US" sz="20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affected</a:t>
            </a:r>
          </a:p>
          <a:p>
            <a:pPr marL="482600" indent="-342900" algn="just" fontAlgn="base">
              <a:spcAft>
                <a:spcPts val="1200"/>
              </a:spcAft>
              <a:buClr>
                <a:srgbClr val="808080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Emerging importance of </a:t>
            </a:r>
            <a:r>
              <a:rPr lang="en-US" sz="2000" b="1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retraining</a:t>
            </a:r>
            <a:r>
              <a:rPr lang="en-US" sz="20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2000" b="1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life-long learning </a:t>
            </a:r>
          </a:p>
          <a:p>
            <a:pPr marL="482600" indent="-342900" algn="just" fontAlgn="base">
              <a:spcAft>
                <a:spcPts val="600"/>
              </a:spcAft>
              <a:buClr>
                <a:srgbClr val="808080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Urgency to create a </a:t>
            </a:r>
            <a:r>
              <a:rPr lang="en-US" sz="2000" b="1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level-playing field </a:t>
            </a:r>
            <a:endParaRPr lang="en-US" sz="2000" dirty="0" smtClean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9700" algn="just" fontAlgn="base">
              <a:spcAft>
                <a:spcPts val="1200"/>
              </a:spcAft>
              <a:buClr>
                <a:srgbClr val="808080"/>
              </a:buClr>
              <a:buSzPts val="1400"/>
            </a:pPr>
            <a:endParaRPr lang="en-US" sz="2000" dirty="0" smtClean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82600" indent="-342900" algn="just" fontAlgn="base">
              <a:spcAft>
                <a:spcPts val="1200"/>
              </a:spcAft>
              <a:buClr>
                <a:srgbClr val="808080"/>
              </a:buClr>
              <a:buSzPts val="1400"/>
              <a:buFont typeface="Wingdings" panose="05000000000000000000" pitchFamily="2" charset="2"/>
              <a:buChar char="§"/>
            </a:pPr>
            <a:endParaRPr sz="200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917497-C410-4900-90CA-8388900F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418" y="1932734"/>
            <a:ext cx="4365442" cy="35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07640" y="272326"/>
            <a:ext cx="10896600" cy="993310"/>
          </a:xfrm>
        </p:spPr>
        <p:txBody>
          <a:bodyPr/>
          <a:lstStyle/>
          <a:p>
            <a:r>
              <a:rPr lang="en-GB" sz="2800" b="1" dirty="0"/>
              <a:t>From global to regional action: supporting local employment and economic growth</a:t>
            </a:r>
            <a:endParaRPr lang="en-US" sz="2800" b="1" dirty="0"/>
          </a:p>
          <a:p>
            <a:r>
              <a:rPr lang="en-GB" sz="4800" b="1" dirty="0">
                <a:latin typeface="EC Square Sans Cond Pro" panose="020B0506040000020004" pitchFamily="34" charset="0"/>
              </a:rPr>
              <a:t>	</a:t>
            </a:r>
            <a:endParaRPr lang="en-US" sz="4800" b="1" dirty="0">
              <a:latin typeface="EC Square Sans Cond Pro" panose="020B05060400000200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144" y="2799234"/>
            <a:ext cx="4494481" cy="29107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/>
          <p:cNvSpPr/>
          <p:nvPr/>
        </p:nvSpPr>
        <p:spPr>
          <a:xfrm>
            <a:off x="7296214" y="1598905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Distribution of jobs in the production of a 50 MW wind farm</a:t>
            </a:r>
            <a:endParaRPr lang="en-GB" sz="2400" b="1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3966273" y="2454300"/>
            <a:ext cx="3325175" cy="30378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240 000 direct jobs</a:t>
            </a:r>
          </a:p>
          <a:p>
            <a:pPr lvl="1"/>
            <a:r>
              <a:rPr lang="en-GB" sz="20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55 000 in power stations</a:t>
            </a:r>
          </a:p>
          <a:p>
            <a:pPr lvl="1"/>
            <a:r>
              <a:rPr lang="en-GB" sz="20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185 000 in mining</a:t>
            </a:r>
          </a:p>
          <a:p>
            <a:r>
              <a:rPr lang="en-US" sz="20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215 000 indirect </a:t>
            </a:r>
            <a:r>
              <a:rPr lang="en-US" sz="2000" b="1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jobs</a:t>
            </a:r>
            <a:endParaRPr lang="en-US" sz="2000" b="1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 to 160 000 job losses by 2030</a:t>
            </a:r>
            <a:endParaRPr lang="en-GB" sz="2000" b="1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50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93F51E31-B5E1-4988-8E1A-098BC003FE75}"/>
              </a:ext>
            </a:extLst>
          </p:cNvPr>
          <p:cNvSpPr txBox="1">
            <a:spLocks/>
          </p:cNvSpPr>
          <p:nvPr/>
        </p:nvSpPr>
        <p:spPr>
          <a:xfrm>
            <a:off x="950027" y="1541166"/>
            <a:ext cx="5105914" cy="5056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Verdana Standaard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24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European coal sector</a:t>
            </a:r>
          </a:p>
          <a:p>
            <a:pPr algn="ctr"/>
            <a:endParaRPr lang="en-GB" sz="180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04FF4AB-AD38-4BD0-A72E-4349D05EB588}"/>
              </a:ext>
            </a:extLst>
          </p:cNvPr>
          <p:cNvGrpSpPr/>
          <p:nvPr/>
        </p:nvGrpSpPr>
        <p:grpSpPr>
          <a:xfrm>
            <a:off x="199224" y="2046860"/>
            <a:ext cx="3816983" cy="3827445"/>
            <a:chOff x="6107930" y="2368650"/>
            <a:chExt cx="4074846" cy="4158275"/>
          </a:xfrm>
        </p:grpSpPr>
        <p:pic>
          <p:nvPicPr>
            <p:cNvPr id="17" name="Picture 6">
              <a:extLst>
                <a:ext uri="{FF2B5EF4-FFF2-40B4-BE49-F238E27FC236}">
                  <a16:creationId xmlns="" xmlns:a16="http://schemas.microsoft.com/office/drawing/2014/main" id="{E569C5F2-0C70-4AF3-8D2D-A6E3FC60B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930" y="2368650"/>
              <a:ext cx="4074846" cy="415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DBDACDB5-9643-4C29-97CF-D84B0AFA6E30}"/>
                </a:ext>
              </a:extLst>
            </p:cNvPr>
            <p:cNvSpPr/>
            <p:nvPr/>
          </p:nvSpPr>
          <p:spPr>
            <a:xfrm>
              <a:off x="6135226" y="2396081"/>
              <a:ext cx="4045460" cy="4130844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12" name="Text Placeholder 2"/>
          <p:cNvSpPr txBox="1">
            <a:spLocks/>
          </p:cNvSpPr>
          <p:nvPr/>
        </p:nvSpPr>
        <p:spPr>
          <a:xfrm>
            <a:off x="199224" y="6096000"/>
            <a:ext cx="9465476" cy="601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Source: JRC (2018). EU coal regions: opportunities and challenges ahead. Science for Policy report</a:t>
            </a:r>
            <a:r>
              <a:rPr lang="en-GB" sz="11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. (left map) and IRENA (right figure)</a:t>
            </a:r>
            <a:endParaRPr lang="en-GB" sz="1100" i="1" dirty="0">
              <a:solidFill>
                <a:prstClr val="black">
                  <a:lumMod val="50000"/>
                  <a:lumOff val="50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3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800" b="1" dirty="0"/>
              <a:t>A need for early 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208" y="1579843"/>
            <a:ext cx="6605792" cy="44038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5155154" y="2010897"/>
            <a:ext cx="4403861" cy="3541751"/>
          </a:xfrm>
          <a:prstGeom prst="rect">
            <a:avLst/>
          </a:prstGeom>
          <a:gradFill>
            <a:gsLst>
              <a:gs pos="0">
                <a:srgbClr val="C1E3E8"/>
              </a:gs>
              <a:gs pos="100000">
                <a:srgbClr val="C1E3E8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98056" y="1606693"/>
            <a:ext cx="5493085" cy="361473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Alternative business opportunities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employment and economic growth in coal regions,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based on regional potential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context of: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Broader socio-economic transformation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Matching skills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Policies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capital development </a:t>
            </a:r>
          </a:p>
          <a:p>
            <a:pPr>
              <a:spcBef>
                <a:spcPts val="1200"/>
              </a:spcBef>
            </a:pP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New, competitive industries and services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investment in renewable energy technologies as part of portfolio of options</a:t>
            </a: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00"/>
              </a:spcBef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32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9900" y="181452"/>
            <a:ext cx="11252200" cy="993310"/>
          </a:xfrm>
        </p:spPr>
        <p:txBody>
          <a:bodyPr/>
          <a:lstStyle/>
          <a:p>
            <a:r>
              <a:rPr lang="en-GB" sz="2800" b="1" dirty="0" smtClean="0"/>
              <a:t>Conversion </a:t>
            </a:r>
            <a:r>
              <a:rPr lang="en-GB" sz="2800" b="1" dirty="0"/>
              <a:t>of coal mines for renewable energy generation is already happening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608940"/>
            <a:ext cx="12089219" cy="0"/>
          </a:xfrm>
          <a:prstGeom prst="line">
            <a:avLst/>
          </a:prstGeom>
          <a:ln w="7620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65250" y="1624982"/>
            <a:ext cx="0" cy="3040861"/>
          </a:xfrm>
          <a:prstGeom prst="line">
            <a:avLst/>
          </a:prstGeom>
          <a:ln w="7620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04447" y="1624982"/>
            <a:ext cx="0" cy="3040861"/>
          </a:xfrm>
          <a:prstGeom prst="line">
            <a:avLst/>
          </a:prstGeom>
          <a:ln w="7620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 txBox="1">
            <a:spLocks/>
          </p:cNvSpPr>
          <p:nvPr/>
        </p:nvSpPr>
        <p:spPr>
          <a:xfrm>
            <a:off x="199224" y="6096000"/>
            <a:ext cx="9465476" cy="601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Source: </a:t>
            </a:r>
            <a:r>
              <a:rPr lang="en-GB" sz="1100" i="1" spc="-3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Szabó</a:t>
            </a: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S., </a:t>
            </a:r>
            <a:r>
              <a:rPr lang="en-GB" sz="1100" i="1" spc="-3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Bódis</a:t>
            </a: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K., </a:t>
            </a:r>
            <a:r>
              <a:rPr lang="en-GB" sz="1100" i="1" spc="-3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Kougias</a:t>
            </a: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I., </a:t>
            </a:r>
            <a:r>
              <a:rPr lang="en-GB" sz="1100" i="1" spc="-3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Moner</a:t>
            </a: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-Girona, M., </a:t>
            </a:r>
            <a:r>
              <a:rPr lang="en-GB" sz="1100" i="1" spc="-3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Jäger-Waldau</a:t>
            </a: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A., Barton, G., </a:t>
            </a:r>
            <a:r>
              <a:rPr lang="en-GB" sz="1100" i="1" spc="-3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Szabó</a:t>
            </a: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L., 2017, A methodology for maximizing the benefits of solar landfills on closed sites, Renewable and Sustainable Energy Reviews, Volume 76, September 2017, pp. 1291-1300, </a:t>
            </a:r>
            <a:r>
              <a:rPr lang="en-GB" sz="1100" i="1" spc="-3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doi</a:t>
            </a: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10.1016/j.rser.2017.03.117.</a:t>
            </a:r>
          </a:p>
          <a:p>
            <a:pPr marL="0" indent="0">
              <a:buNone/>
            </a:pP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Sources: Google Earth; Ra </a:t>
            </a:r>
            <a:r>
              <a:rPr lang="en-GB" sz="1100" i="1" spc="-3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Boe</a:t>
            </a:r>
            <a:r>
              <a:rPr lang="en-GB" sz="1100" i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/Wikipedia, 2013, http://www.wikiwand.com/de/Windparks_in_Schipkau </a:t>
            </a:r>
          </a:p>
          <a:p>
            <a:pPr marL="0" indent="0">
              <a:buNone/>
            </a:pPr>
            <a:endParaRPr lang="en-GB" sz="1100" i="1" spc="-3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2481" y="4776834"/>
            <a:ext cx="8086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 energy</a:t>
            </a:r>
          </a:p>
          <a:p>
            <a:pPr algn="ctr">
              <a:defRPr/>
            </a:pPr>
            <a:r>
              <a:rPr lang="en-US" sz="1400" u="sng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 farms in </a:t>
            </a:r>
            <a:r>
              <a:rPr lang="en-US" sz="1400" u="sng" dirty="0" err="1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Klettwitz</a:t>
            </a:r>
            <a:r>
              <a:rPr lang="en-US" sz="1400" u="sng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(Germany) </a:t>
            </a:r>
          </a:p>
          <a:p>
            <a:pPr algn="ctr">
              <a:defRPr/>
            </a:pPr>
            <a:r>
              <a:rPr lang="en-US" sz="14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145.5 MW, </a:t>
            </a:r>
            <a:r>
              <a:rPr lang="en-GB" sz="14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wind farms</a:t>
            </a:r>
            <a:endParaRPr lang="en-GB" sz="140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222" y="4776834"/>
            <a:ext cx="3649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PV</a:t>
            </a:r>
          </a:p>
          <a:p>
            <a:pPr algn="ctr">
              <a:defRPr/>
            </a:pPr>
            <a:r>
              <a:rPr lang="en-US" sz="1400" u="sng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 power plant in </a:t>
            </a:r>
            <a:r>
              <a:rPr lang="en-GB" sz="1400" u="sng" dirty="0" err="1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Visonta</a:t>
            </a:r>
            <a:r>
              <a:rPr lang="en-GB" sz="1400" u="sng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(Hungary)</a:t>
            </a:r>
            <a:r>
              <a:rPr lang="en-US" sz="1400" u="sng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en-GB" sz="14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 MW, 72 500 PV panels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9222" y="1879943"/>
            <a:ext cx="3649762" cy="2796536"/>
            <a:chOff x="1145045" y="2854454"/>
            <a:chExt cx="3319787" cy="249403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4"/>
            <a:stretch/>
          </p:blipFill>
          <p:spPr>
            <a:xfrm>
              <a:off x="1145045" y="2854454"/>
              <a:ext cx="3319787" cy="249403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145045" y="2884322"/>
              <a:ext cx="3319787" cy="2464168"/>
            </a:xfrm>
            <a:prstGeom prst="rect">
              <a:avLst/>
            </a:prstGeom>
            <a:noFill/>
            <a:ln w="57150" cap="flat" cmpd="sng" algn="ctr">
              <a:solidFill>
                <a:srgbClr val="1AB39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002481" y="1880175"/>
            <a:ext cx="8086738" cy="2796535"/>
            <a:chOff x="4769931" y="2854454"/>
            <a:chExt cx="7295667" cy="2494036"/>
          </a:xfrm>
        </p:grpSpPr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981" y="2884115"/>
              <a:ext cx="3537617" cy="2464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931" y="2854454"/>
              <a:ext cx="3755725" cy="249403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4769931" y="2884322"/>
              <a:ext cx="7295667" cy="2464168"/>
            </a:xfrm>
            <a:prstGeom prst="rect">
              <a:avLst/>
            </a:prstGeom>
            <a:noFill/>
            <a:ln w="57150" cap="flat" cmpd="sng" algn="ctr">
              <a:solidFill>
                <a:srgbClr val="1AB39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8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91" y="1690689"/>
            <a:ext cx="3329753" cy="202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39947" y="1573161"/>
            <a:ext cx="6038491" cy="4444181"/>
          </a:xfrm>
        </p:spPr>
        <p:txBody>
          <a:bodyPr numCol="2">
            <a:noAutofit/>
          </a:bodyPr>
          <a:lstStyle/>
          <a:p>
            <a:pPr lvl="2">
              <a:lnSpc>
                <a:spcPct val="120000"/>
              </a:lnSpc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20000"/>
              </a:lnSpc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20000"/>
              </a:lnSpc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20000"/>
              </a:lnSpc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20000"/>
              </a:lnSpc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20000"/>
              </a:lnSpc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20000"/>
              </a:lnSpc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20000"/>
              </a:lnSpc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GB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GB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GB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GB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GB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GB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355" y="1573161"/>
            <a:ext cx="753598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1400" b="1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Geothermal </a:t>
            </a:r>
            <a:r>
              <a:rPr lang="en-GB" sz="14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</a:p>
          <a:p>
            <a:pPr algn="just">
              <a:defRPr/>
            </a:pPr>
            <a:r>
              <a:rPr lang="en-GB" sz="1400" u="sng" dirty="0" err="1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Minewater</a:t>
            </a:r>
            <a:r>
              <a:rPr lang="en-GB" sz="1400" u="sng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district heating project Heerlen </a:t>
            </a:r>
            <a:r>
              <a:rPr lang="en-GB" sz="1400" u="sng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(The Netherlands)</a:t>
            </a:r>
            <a:endParaRPr lang="en-GB" sz="1400" u="sng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of the world's largest geothermal district heating projects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is stored and regenerated in the mine </a:t>
            </a:r>
            <a:r>
              <a:rPr lang="en-GB" sz="14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waters servicing 800 000 </a:t>
            </a: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400" baseline="300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algn="just">
              <a:defRPr/>
            </a:pPr>
            <a:endParaRPr lang="en-GB" sz="140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defRPr/>
            </a:pPr>
            <a:endParaRPr lang="en-GB" sz="1400" b="1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defRPr/>
            </a:pPr>
            <a:r>
              <a:rPr lang="en-GB" sz="1400" b="1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 </a:t>
            </a:r>
            <a:r>
              <a:rPr lang="en-GB" sz="1400" b="1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</a:p>
          <a:p>
            <a:pPr algn="just">
              <a:defRPr/>
            </a:pPr>
            <a:r>
              <a:rPr lang="en-GB" sz="1400" u="sng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Pontes </a:t>
            </a:r>
            <a:r>
              <a:rPr lang="en-GB" sz="1400" u="sng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(Spain)</a:t>
            </a:r>
            <a:endParaRPr lang="en-GB" sz="1400" u="sng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 power plant project on rivers </a:t>
            </a:r>
            <a:r>
              <a:rPr lang="en-GB" sz="1400" dirty="0" err="1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Eume</a:t>
            </a: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GB" sz="1400" dirty="0" err="1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Meidelo</a:t>
            </a:r>
            <a:endParaRPr lang="en-GB" sz="140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pit (18 km of perimeter and 205 m of depth) used as accumulation at 330 m elevation 20 km from the coast line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Planned capacity between 300 and 600 </a:t>
            </a:r>
            <a:r>
              <a:rPr lang="en-GB" sz="14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</a:t>
            </a:r>
          </a:p>
          <a:p>
            <a:pPr algn="just">
              <a:defRPr/>
            </a:pPr>
            <a:endParaRPr lang="en-GB" sz="140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defRPr/>
            </a:pPr>
            <a:r>
              <a:rPr lang="en-GB" sz="1400" u="sng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Prosper </a:t>
            </a:r>
            <a:r>
              <a:rPr lang="en-GB" sz="1400" u="sng" dirty="0" err="1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Haniel</a:t>
            </a:r>
            <a:r>
              <a:rPr lang="en-GB" sz="1400" u="sng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u="sng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(Germany)</a:t>
            </a:r>
            <a:endParaRPr lang="en-GB" sz="1400" u="sng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Pumped hydro storage project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1200 m deep underground mine with a 26km complex of horizontal shafts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Planned capacity around 200 MW to compensate intermittent wind and solar power</a:t>
            </a:r>
          </a:p>
          <a:p>
            <a:pPr algn="just">
              <a:defRPr/>
            </a:pPr>
            <a:endParaRPr lang="en-GB" sz="1400" dirty="0" smtClean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8392" y="1668858"/>
            <a:ext cx="3348009" cy="2037806"/>
          </a:xfrm>
          <a:prstGeom prst="rect">
            <a:avLst/>
          </a:prstGeom>
          <a:noFill/>
          <a:ln w="57150" cap="flat" cmpd="sng" algn="ctr">
            <a:solidFill>
              <a:srgbClr val="1AB3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9224" y="6096000"/>
            <a:ext cx="9465476" cy="601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1100" i="1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Source: JRC (2018). EU coal regions: opportunities and challenges ahead. Science for Policy report. 182p and ongoing work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9900" y="181452"/>
            <a:ext cx="11252200" cy="993310"/>
          </a:xfrm>
        </p:spPr>
        <p:txBody>
          <a:bodyPr/>
          <a:lstStyle/>
          <a:p>
            <a:r>
              <a:rPr lang="en-GB" sz="2800" b="1" dirty="0" smtClean="0"/>
              <a:t>Conversion </a:t>
            </a:r>
            <a:r>
              <a:rPr lang="en-GB" sz="2800" b="1" dirty="0"/>
              <a:t>of coal mines for </a:t>
            </a:r>
            <a:r>
              <a:rPr lang="en-GB" sz="2800" b="1" dirty="0" smtClean="0"/>
              <a:t>sustainable heating and energy storage solutions</a:t>
            </a:r>
            <a:endParaRPr lang="en-GB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8488392" y="1690689"/>
            <a:ext cx="3348009" cy="4186947"/>
            <a:chOff x="8488391" y="-543159"/>
            <a:chExt cx="3348009" cy="418694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8391" y="1608666"/>
              <a:ext cx="3348009" cy="2035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488391" y="1608666"/>
              <a:ext cx="9418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ysClr val="windowText" lastClr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 Pontes</a:t>
              </a:r>
              <a:endParaRPr lang="en-GB" sz="12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88391" y="-543159"/>
              <a:ext cx="9418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ysClr val="windowText" lastClr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Heerlen</a:t>
              </a:r>
              <a:endParaRPr lang="en-GB" sz="12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8488391" y="3842513"/>
            <a:ext cx="3348010" cy="2035123"/>
          </a:xfrm>
          <a:prstGeom prst="rect">
            <a:avLst/>
          </a:prstGeom>
          <a:noFill/>
          <a:ln w="57150" cap="flat" cmpd="sng" algn="ctr">
            <a:solidFill>
              <a:srgbClr val="1AB3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ARCGIS\Technical potential CRIT_total solar PV\Total Solar PV technical potential_CR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12956" r="5819" b="21258"/>
          <a:stretch/>
        </p:blipFill>
        <p:spPr bwMode="auto">
          <a:xfrm>
            <a:off x="1959772" y="1696981"/>
            <a:ext cx="3924327" cy="414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77326" y="112145"/>
            <a:ext cx="11252200" cy="993310"/>
          </a:xfrm>
        </p:spPr>
        <p:txBody>
          <a:bodyPr/>
          <a:lstStyle/>
          <a:p>
            <a:r>
              <a:rPr lang="en-US" sz="2800" dirty="0" smtClean="0"/>
              <a:t>Wind and solar PV energy </a:t>
            </a:r>
            <a:r>
              <a:rPr lang="en-US" sz="2800" dirty="0"/>
              <a:t>potential in EU coal regions </a:t>
            </a:r>
          </a:p>
          <a:p>
            <a:r>
              <a:rPr lang="en-GB" sz="2400" b="0" dirty="0">
                <a:solidFill>
                  <a:srgbClr val="1AB39F">
                    <a:lumMod val="20000"/>
                    <a:lumOff val="80000"/>
                  </a:srgbClr>
                </a:solidFill>
              </a:rPr>
              <a:t>Identifying business opportunities for employment and economic growth based on regional potentials </a:t>
            </a:r>
          </a:p>
          <a:p>
            <a:pPr lvl="0"/>
            <a:endParaRPr lang="en-GB" sz="1800" b="0" dirty="0">
              <a:solidFill>
                <a:srgbClr val="1AB39F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5522856" y="3316737"/>
            <a:ext cx="3481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1AB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technical potential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99224" y="6096000"/>
            <a:ext cx="9465476" cy="601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1100" i="1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Source: JRC (2018). EU coal regions: opportunities and challenges ahead. Science for Policy report. 182p and ongoing work</a:t>
            </a:r>
          </a:p>
        </p:txBody>
      </p:sp>
      <p:pic>
        <p:nvPicPr>
          <p:cNvPr id="20" name="Picture 4" descr="H:\ARCGIS\Technical potential CRIT_wind\Technical potential_CRIT_win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12379" r="6124" b="22350"/>
          <a:stretch/>
        </p:blipFill>
        <p:spPr bwMode="auto">
          <a:xfrm>
            <a:off x="7728444" y="1708343"/>
            <a:ext cx="3872511" cy="407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706783" y="1696981"/>
            <a:ext cx="3906129" cy="4112452"/>
            <a:chOff x="358539" y="1655019"/>
            <a:chExt cx="3906129" cy="4112452"/>
          </a:xfrm>
        </p:grpSpPr>
        <p:sp>
          <p:nvSpPr>
            <p:cNvPr id="19" name="TextBox 18"/>
            <p:cNvSpPr txBox="1"/>
            <p:nvPr/>
          </p:nvSpPr>
          <p:spPr>
            <a:xfrm>
              <a:off x="2127989" y="5521153"/>
              <a:ext cx="2102205" cy="221046"/>
            </a:xfrm>
            <a:prstGeom prst="rect">
              <a:avLst/>
            </a:prstGeom>
          </p:spPr>
          <p:txBody>
            <a:bodyPr/>
            <a:lstStyle>
              <a:defPPr>
                <a:defRPr lang="nl-NL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1600" b="0" i="1">
                  <a:solidFill>
                    <a:srgbClr val="093B37"/>
                  </a:solidFill>
                  <a:latin typeface="Verdana"/>
                  <a:cs typeface="Verdana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>
                  <a:solidFill>
                    <a:srgbClr val="093B37"/>
                  </a:solidFill>
                  <a:latin typeface="Verdana"/>
                  <a:cs typeface="Verdana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>
                  <a:solidFill>
                    <a:srgbClr val="093B37"/>
                  </a:solidFill>
                  <a:latin typeface="Verdana"/>
                  <a:cs typeface="Verdana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>
                  <a:solidFill>
                    <a:srgbClr val="093B37"/>
                  </a:solidFill>
                  <a:latin typeface="Verdana"/>
                  <a:cs typeface="Verdana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>
                  <a:solidFill>
                    <a:srgbClr val="093B37"/>
                  </a:solidFill>
                  <a:latin typeface="Verdana"/>
                  <a:cs typeface="Verdan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9pPr>
            </a:lstStyle>
            <a:p>
              <a:pPr algn="r"/>
              <a:r>
                <a:rPr lang="en-US" sz="800" kern="0" dirty="0"/>
                <a:t>Source: JRC (preliminary results) </a:t>
              </a:r>
              <a:endParaRPr lang="en-GB" sz="800" kern="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8539" y="1655019"/>
              <a:ext cx="3906129" cy="4112452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rot="16200000">
            <a:off x="-417020" y="3138036"/>
            <a:ext cx="3481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1AB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PV technical potential (ground + rooftop systems)</a:t>
            </a:r>
            <a:endParaRPr lang="en-US" sz="2400" b="1" dirty="0">
              <a:solidFill>
                <a:srgbClr val="1AB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59772" y="1696981"/>
            <a:ext cx="3924327" cy="4123004"/>
            <a:chOff x="4298865" y="1644467"/>
            <a:chExt cx="3924327" cy="4123004"/>
          </a:xfrm>
        </p:grpSpPr>
        <p:sp>
          <p:nvSpPr>
            <p:cNvPr id="26" name="TextBox 25"/>
            <p:cNvSpPr txBox="1"/>
            <p:nvPr/>
          </p:nvSpPr>
          <p:spPr>
            <a:xfrm>
              <a:off x="5959131" y="5495196"/>
              <a:ext cx="2102205" cy="221046"/>
            </a:xfrm>
            <a:prstGeom prst="rect">
              <a:avLst/>
            </a:prstGeom>
          </p:spPr>
          <p:txBody>
            <a:bodyPr/>
            <a:lstStyle>
              <a:defPPr>
                <a:defRPr lang="nl-NL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1600" b="0" i="1">
                  <a:solidFill>
                    <a:srgbClr val="093B37"/>
                  </a:solidFill>
                  <a:latin typeface="Verdana"/>
                  <a:cs typeface="Verdana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>
                  <a:solidFill>
                    <a:srgbClr val="093B37"/>
                  </a:solidFill>
                  <a:latin typeface="Verdana"/>
                  <a:cs typeface="Verdana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>
                  <a:solidFill>
                    <a:srgbClr val="093B37"/>
                  </a:solidFill>
                  <a:latin typeface="Verdana"/>
                  <a:cs typeface="Verdana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>
                  <a:solidFill>
                    <a:srgbClr val="093B37"/>
                  </a:solidFill>
                  <a:latin typeface="Verdana"/>
                  <a:cs typeface="Verdana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>
                  <a:solidFill>
                    <a:srgbClr val="093B37"/>
                  </a:solidFill>
                  <a:latin typeface="Verdana"/>
                  <a:cs typeface="Verdana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9pPr>
            </a:lstStyle>
            <a:p>
              <a:pPr algn="r"/>
              <a:r>
                <a:rPr lang="en-US" sz="800" kern="0" dirty="0"/>
                <a:t>Source: </a:t>
              </a:r>
              <a:r>
                <a:rPr lang="en-US" sz="800" kern="0" dirty="0" smtClean="0"/>
                <a:t>JRC (preliminary results) </a:t>
              </a:r>
              <a:endParaRPr lang="en-GB" sz="800" kern="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98865" y="1644467"/>
              <a:ext cx="3924327" cy="4123004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8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99224" y="188770"/>
            <a:ext cx="10896600" cy="993310"/>
          </a:xfrm>
        </p:spPr>
        <p:txBody>
          <a:bodyPr/>
          <a:lstStyle/>
          <a:p>
            <a:r>
              <a:rPr lang="en-US" sz="2800" b="1" dirty="0"/>
              <a:t>Coal regions hold significant innovation potential</a:t>
            </a:r>
            <a:endParaRPr lang="en-GB" sz="2800" b="1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2529516" y="6240544"/>
            <a:ext cx="11254917" cy="413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015996" y="1587234"/>
            <a:ext cx="10551037" cy="4421681"/>
            <a:chOff x="1469290" y="1732545"/>
            <a:chExt cx="9828023" cy="4118682"/>
          </a:xfrm>
        </p:grpSpPr>
        <p:pic>
          <p:nvPicPr>
            <p:cNvPr id="1035" name="Picture 11" descr="H:\My Documents\33 EUSEW presentation\October 2018\EUSEW Biofuels_Batteries.em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54" b="1954"/>
            <a:stretch/>
          </p:blipFill>
          <p:spPr bwMode="auto">
            <a:xfrm>
              <a:off x="4629813" y="1732545"/>
              <a:ext cx="6667500" cy="4118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765761" y="2688828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50876" y="2688463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35673" y="2688830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63181" y="2688829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85863" y="2688830"/>
              <a:ext cx="449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120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19501" y="2679304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304616" y="2678939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589413" y="2679306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16921" y="2679305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852496" y="2679306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  <a:endParaRPr lang="en-GB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037" name="Picture 13" descr="H:\My Documents\33 EUSEW presentation\October 2018\EUSEW RES.emf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1954" r="2763" b="1954"/>
            <a:stretch/>
          </p:blipFill>
          <p:spPr bwMode="auto">
            <a:xfrm>
              <a:off x="1469290" y="1732545"/>
              <a:ext cx="3241645" cy="4118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511586" y="2664648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00182" y="2669411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24970" y="2674174"/>
              <a:ext cx="4784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09330" y="2673443"/>
              <a:ext cx="373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31030" y="2669411"/>
              <a:ext cx="4443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160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0" y="1595954"/>
            <a:ext cx="12192000" cy="0"/>
          </a:xfrm>
          <a:prstGeom prst="line">
            <a:avLst/>
          </a:prstGeom>
          <a:ln w="7620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96117" y="1595954"/>
            <a:ext cx="0" cy="4412961"/>
          </a:xfrm>
          <a:prstGeom prst="line">
            <a:avLst/>
          </a:prstGeom>
          <a:ln w="7620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5987268"/>
            <a:ext cx="12192000" cy="0"/>
          </a:xfrm>
          <a:prstGeom prst="line">
            <a:avLst/>
          </a:prstGeom>
          <a:ln w="7620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56234" y="1595954"/>
            <a:ext cx="0" cy="4412961"/>
          </a:xfrm>
          <a:prstGeom prst="line">
            <a:avLst/>
          </a:prstGeom>
          <a:ln w="10795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84726" y="1595954"/>
            <a:ext cx="0" cy="4412961"/>
          </a:xfrm>
          <a:prstGeom prst="line">
            <a:avLst/>
          </a:prstGeom>
          <a:ln w="7620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516060" y="1595954"/>
            <a:ext cx="0" cy="4412961"/>
          </a:xfrm>
          <a:prstGeom prst="line">
            <a:avLst/>
          </a:prstGeom>
          <a:ln w="10795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2186323"/>
            <a:ext cx="12192000" cy="0"/>
          </a:xfrm>
          <a:prstGeom prst="line">
            <a:avLst/>
          </a:prstGeom>
          <a:ln w="12700">
            <a:solidFill>
              <a:srgbClr val="C1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"/>
          <p:cNvSpPr txBox="1">
            <a:spLocks/>
          </p:cNvSpPr>
          <p:nvPr/>
        </p:nvSpPr>
        <p:spPr>
          <a:xfrm>
            <a:off x="199224" y="6096000"/>
            <a:ext cx="9465476" cy="601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Source: Energy R&amp;I financing and patenting trends in the EU. JRC Science for Policy Report, 2017</a:t>
            </a:r>
          </a:p>
        </p:txBody>
      </p:sp>
    </p:spTree>
    <p:extLst>
      <p:ext uri="{BB962C8B-B14F-4D97-AF65-F5344CB8AC3E}">
        <p14:creationId xmlns:p14="http://schemas.microsoft.com/office/powerpoint/2010/main" val="61173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JRC-presentation_new-style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RC-presentation_new-style-Template" id="{A3811EC4-3CF2-294F-BA10-98A1FEBF725B}" vid="{04E8B2B6-6122-9247-9072-895CAD7B6100}"/>
    </a:ext>
  </a:extLst>
</a:theme>
</file>

<file path=ppt/theme/theme2.xml><?xml version="1.0" encoding="utf-8"?>
<a:theme xmlns:a="http://schemas.openxmlformats.org/drawingml/2006/main" name="2_JRC-presentation_new-style_templat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RC-presentation_new-style-Template" id="{A3811EC4-3CF2-294F-BA10-98A1FEBF725B}" vid="{04E8B2B6-6122-9247-9072-895CAD7B6100}"/>
    </a:ext>
  </a:extLst>
</a:theme>
</file>

<file path=ppt/theme/theme3.xml><?xml version="1.0" encoding="utf-8"?>
<a:theme xmlns:a="http://schemas.openxmlformats.org/drawingml/2006/main" name="JRC-presentation_new-style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RC-presentation_new-style-Template" id="{A3811EC4-3CF2-294F-BA10-98A1FEBF725B}" vid="{04E8B2B6-6122-9247-9072-895CAD7B6100}"/>
    </a:ext>
  </a:extLst>
</a:theme>
</file>

<file path=ppt/theme/theme4.xml><?xml version="1.0" encoding="utf-8"?>
<a:theme xmlns:a="http://schemas.openxmlformats.org/drawingml/2006/main" name="3_JRC-presentation_new-style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RC-presentation_new-style-Template" id="{A3811EC4-3CF2-294F-BA10-98A1FEBF725B}" vid="{04E8B2B6-6122-9247-9072-895CAD7B610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897</Words>
  <Application>Microsoft Office PowerPoint</Application>
  <PresentationFormat>Custom</PresentationFormat>
  <Paragraphs>128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1_JRC-presentation_new-style_template</vt:lpstr>
      <vt:lpstr>2_JRC-presentation_new-style_template</vt:lpstr>
      <vt:lpstr>JRC-presentation_new-style_template</vt:lpstr>
      <vt:lpstr>3_JRC-presentation_new-style_template</vt:lpstr>
      <vt:lpstr>Development opportunities for coal regions through investments in renewable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VAZQUEZ</dc:creator>
  <cp:lastModifiedBy>x</cp:lastModifiedBy>
  <cp:revision>91</cp:revision>
  <cp:lastPrinted>2019-04-02T10:42:22Z</cp:lastPrinted>
  <dcterms:created xsi:type="dcterms:W3CDTF">2019-02-05T16:06:59Z</dcterms:created>
  <dcterms:modified xsi:type="dcterms:W3CDTF">2019-05-16T15:43:52Z</dcterms:modified>
</cp:coreProperties>
</file>