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1" r:id="rId2"/>
    <p:sldId id="257" r:id="rId3"/>
    <p:sldId id="296" r:id="rId4"/>
    <p:sldId id="294" r:id="rId5"/>
    <p:sldId id="286" r:id="rId6"/>
    <p:sldId id="268" r:id="rId7"/>
    <p:sldId id="295" r:id="rId8"/>
    <p:sldId id="292" r:id="rId9"/>
    <p:sldId id="270" r:id="rId10"/>
    <p:sldId id="284" r:id="rId11"/>
    <p:sldId id="279" r:id="rId12"/>
    <p:sldId id="274" r:id="rId13"/>
    <p:sldId id="288" r:id="rId14"/>
    <p:sldId id="275" r:id="rId15"/>
    <p:sldId id="282" r:id="rId16"/>
    <p:sldId id="272" r:id="rId17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254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480" autoAdjust="0"/>
    <p:restoredTop sz="85932" autoAdjust="0"/>
  </p:normalViewPr>
  <p:slideViewPr>
    <p:cSldViewPr>
      <p:cViewPr>
        <p:scale>
          <a:sx n="86" d="100"/>
          <a:sy n="86" d="100"/>
        </p:scale>
        <p:origin x="-1454" y="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F02D4-AA93-4F85-8D38-ACE08F872C61}" type="datetimeFigureOut">
              <a:rPr lang="bg-BG" smtClean="0"/>
              <a:pPr/>
              <a:t>11.02.2020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08CC3-F053-46B9-A2A2-C1D78CC8F75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103502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08CC3-F053-46B9-A2A2-C1D78CC8F75D}" type="slidenum">
              <a:rPr lang="bg-BG" smtClean="0"/>
              <a:pPr/>
              <a:t>14</a:t>
            </a:fld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6CB83-4599-4097-9FF2-DDE5A5A79EB4}" type="datetime1">
              <a:rPr lang="bg-BG" smtClean="0"/>
              <a:pPr/>
              <a:t>11.02.2020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НАЦИОНЛЕН ДИСКУСИОНЕН ФОРУМ, 11.02.2020</a:t>
            </a:r>
            <a:endParaRPr lang="bg-B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C9E4-6E65-4245-82A9-0E18C3E5CAD1}" type="datetime1">
              <a:rPr lang="bg-BG" smtClean="0"/>
              <a:pPr/>
              <a:t>11.02.2020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НАЦИОНЛЕН ДИСКУСИОНЕН ФОРУМ, 11.02.2020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BE8F-9F05-4B0B-AE97-37D8ADB0A285}" type="datetime1">
              <a:rPr lang="bg-BG" smtClean="0"/>
              <a:pPr/>
              <a:t>11.02.2020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НАЦИОНЛЕН ДИСКУСИОНЕН ФОРУМ, 11.02.2020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F026-14D9-474B-AD52-CC8682809B58}" type="datetime1">
              <a:rPr lang="bg-BG" smtClean="0"/>
              <a:pPr/>
              <a:t>11.02.2020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НАЦИОНЛЕН ДИСКУСИОНЕН ФОРУМ, 11.02.2020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BDB1-793C-4E23-A814-918C50F53E74}" type="datetime1">
              <a:rPr lang="bg-BG" smtClean="0"/>
              <a:pPr/>
              <a:t>11.02.2020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НАЦИОНЛЕН ДИСКУСИОНЕН ФОРУМ, 11.02.2020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C929-6216-4BE1-9744-81857D02C3B3}" type="datetime1">
              <a:rPr lang="bg-BG" smtClean="0"/>
              <a:pPr/>
              <a:t>11.02.2020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НАЦИОНЛЕН ДИСКУСИОНЕН ФОРУМ, 11.02.2020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D91D1-C9A6-4801-88F2-35EA4AE49F8E}" type="datetime1">
              <a:rPr lang="bg-BG" smtClean="0"/>
              <a:pPr/>
              <a:t>11.02.2020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НАЦИОНЛЕН ДИСКУСИОНЕН ФОРУМ, 11.02.2020</a:t>
            </a:r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715F8-11A0-47EF-B988-6B784AE94BA7}" type="datetime1">
              <a:rPr lang="bg-BG" smtClean="0"/>
              <a:pPr/>
              <a:t>11.02.2020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НАЦИОНЛЕН ДИСКУСИОНЕН ФОРУМ, 11.02.2020</a:t>
            </a: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E456D-8CDA-41A1-82BD-766666C53ED9}" type="datetime1">
              <a:rPr lang="bg-BG" smtClean="0"/>
              <a:pPr/>
              <a:t>11.02.2020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НАЦИОНЛЕН ДИСКУСИОНЕН ФОРУМ, 11.02.2020</a:t>
            </a:r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7778A-3C31-483D-BDC0-206AEC404086}" type="datetime1">
              <a:rPr lang="bg-BG" smtClean="0"/>
              <a:pPr/>
              <a:t>11.02.2020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НАЦИОНЛЕН ДИСКУСИОНЕН ФОРУМ, 11.02.2020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E50C2-0C83-45A5-9AC7-F6465974C6EA}" type="datetime1">
              <a:rPr lang="bg-BG" smtClean="0"/>
              <a:pPr/>
              <a:t>11.02.2020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НАЦИОНЛЕН ДИСКУСИОНЕН ФОРУМ, 11.02.2020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B429244-0CA1-4A42-A547-0A4F2875E3BE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9AC478-3E59-4503-A96B-4C9B7A8E896A}" type="datetime1">
              <a:rPr lang="bg-BG" smtClean="0"/>
              <a:pPr/>
              <a:t>11.02.2020 г.</a:t>
            </a:fld>
            <a:endParaRPr lang="bg-B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bg-BG" smtClean="0"/>
              <a:t>НАЦИОНЛЕН ДИСКУСИОНЕН ФОРУМ, 11.02.2020</a:t>
            </a:r>
            <a:endParaRPr 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429244-0CA1-4A42-A547-0A4F2875E3BE}" type="slidenum">
              <a:rPr lang="bg-BG" smtClean="0"/>
              <a:pPr/>
              <a:t>‹#›</a:t>
            </a:fld>
            <a:endParaRPr lang="bg-BG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714512"/>
          </a:xfrm>
        </p:spPr>
        <p:txBody>
          <a:bodyPr>
            <a:normAutofit/>
          </a:bodyPr>
          <a:lstStyle/>
          <a:p>
            <a:pPr algn="ctr"/>
            <a:r>
              <a:rPr lang="bg-BG" sz="4400" b="1" dirty="0" smtClean="0"/>
              <a:t>Българският енергиен преход – ние </a:t>
            </a:r>
            <a:r>
              <a:rPr lang="en-US" sz="3600" i="1" dirty="0" smtClean="0"/>
              <a:t>vs.</a:t>
            </a:r>
            <a:r>
              <a:rPr lang="bg-BG" sz="4400" b="1" dirty="0" smtClean="0"/>
              <a:t>света </a:t>
            </a:r>
            <a:endParaRPr lang="bg-BG" sz="44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14414" y="5214951"/>
            <a:ext cx="6429420" cy="1071570"/>
          </a:xfrm>
        </p:spPr>
        <p:txBody>
          <a:bodyPr/>
          <a:lstStyle/>
          <a:p>
            <a:pPr algn="ctr"/>
            <a:r>
              <a:rPr lang="bg-BG" sz="1800" b="1" dirty="0" smtClean="0"/>
              <a:t>Национален дискусионен форум,</a:t>
            </a:r>
          </a:p>
          <a:p>
            <a:pPr algn="ctr"/>
            <a:r>
              <a:rPr lang="en-US" sz="1800" dirty="0" err="1" smtClean="0"/>
              <a:t>Енергийни</a:t>
            </a:r>
            <a:r>
              <a:rPr lang="en-US" sz="1800" dirty="0" smtClean="0"/>
              <a:t> </a:t>
            </a:r>
            <a:r>
              <a:rPr lang="en-US" sz="1800" dirty="0" err="1" smtClean="0"/>
              <a:t>политики</a:t>
            </a:r>
            <a:r>
              <a:rPr lang="en-US" sz="1800" dirty="0" smtClean="0"/>
              <a:t>, </a:t>
            </a:r>
            <a:r>
              <a:rPr lang="en-US" sz="1800" dirty="0" err="1" smtClean="0"/>
              <a:t>нови</a:t>
            </a:r>
            <a:r>
              <a:rPr lang="en-US" sz="1800" dirty="0" smtClean="0"/>
              <a:t> </a:t>
            </a:r>
            <a:r>
              <a:rPr lang="en-US" sz="1800" dirty="0" err="1" smtClean="0"/>
              <a:t>технологии</a:t>
            </a:r>
            <a:r>
              <a:rPr lang="en-US" sz="1800" dirty="0" smtClean="0"/>
              <a:t> и НПЕК </a:t>
            </a:r>
            <a:r>
              <a:rPr lang="en-US" sz="1800" dirty="0" err="1" smtClean="0"/>
              <a:t>на</a:t>
            </a:r>
            <a:r>
              <a:rPr lang="en-US" sz="1800" dirty="0" smtClean="0"/>
              <a:t> </a:t>
            </a:r>
            <a:r>
              <a:rPr lang="en-US" sz="1800" dirty="0" err="1" smtClean="0"/>
              <a:t>България</a:t>
            </a:r>
            <a:r>
              <a:rPr lang="bg-BG" sz="1800" dirty="0" smtClean="0"/>
              <a:t>, 11.02.1020, София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>
            <p:ph idx="1"/>
          </p:nvPr>
        </p:nvGraphicFramePr>
        <p:xfrm>
          <a:off x="4036219" y="4357695"/>
          <a:ext cx="1093788" cy="857256"/>
        </p:xfrm>
        <a:graphic>
          <a:graphicData uri="http://schemas.openxmlformats.org/presentationml/2006/ole">
            <p:oleObj spid="_x0000_s15362" r:id="rId3" imgW="1093320" imgH="702000" progId="">
              <p:embed/>
            </p:oleObj>
          </a:graphicData>
        </a:graphic>
      </p:graphicFrame>
      <p:sp>
        <p:nvSpPr>
          <p:cNvPr id="8" name="Subtitle 2"/>
          <p:cNvSpPr txBox="1">
            <a:spLocks/>
          </p:cNvSpPr>
          <p:nvPr/>
        </p:nvSpPr>
        <p:spPr>
          <a:xfrm>
            <a:off x="539552" y="3789040"/>
            <a:ext cx="7854696" cy="56865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bg-BG" sz="2600" b="1" dirty="0" smtClean="0"/>
              <a:t>Иван Хиновски</a:t>
            </a:r>
            <a:r>
              <a:rPr kumimoji="0" lang="bg-BG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БЕМФ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bg-BG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0873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501122" cy="714380"/>
          </a:xfrm>
        </p:spPr>
        <p:txBody>
          <a:bodyPr>
            <a:noAutofit/>
          </a:bodyPr>
          <a:lstStyle/>
          <a:p>
            <a:pPr marL="216000"/>
            <a:r>
              <a:rPr lang="bg-BG" sz="3200" b="1" dirty="0" smtClean="0"/>
              <a:t>    </a:t>
            </a:r>
            <a:br>
              <a:rPr lang="bg-BG" sz="3200" b="1" dirty="0" smtClean="0"/>
            </a:br>
            <a:r>
              <a:rPr lang="bg-BG" sz="3200" b="1" dirty="0" smtClean="0"/>
              <a:t/>
            </a:r>
            <a:br>
              <a:rPr lang="bg-BG" sz="3200" b="1" dirty="0" smtClean="0"/>
            </a:br>
            <a:r>
              <a:rPr lang="bg-BG" sz="3200" b="1" dirty="0" smtClean="0"/>
              <a:t/>
            </a:r>
            <a:br>
              <a:rPr lang="bg-BG" sz="3200" b="1" dirty="0" smtClean="0"/>
            </a:br>
            <a:r>
              <a:rPr lang="bg-BG" sz="3200" b="1" dirty="0" smtClean="0"/>
              <a:t/>
            </a:r>
            <a:br>
              <a:rPr lang="bg-BG" sz="3200" b="1" dirty="0" smtClean="0"/>
            </a:br>
            <a:r>
              <a:rPr lang="bg-BG" sz="3200" b="1" dirty="0" smtClean="0"/>
              <a:t/>
            </a:r>
            <a:br>
              <a:rPr lang="bg-BG" sz="3200" b="1" dirty="0" smtClean="0"/>
            </a:br>
            <a:r>
              <a:rPr lang="bg-BG" sz="2800" dirty="0" smtClean="0"/>
              <a:t/>
            </a:r>
            <a:br>
              <a:rPr lang="bg-BG" sz="2800" dirty="0" smtClean="0"/>
            </a:br>
            <a:r>
              <a:rPr lang="bg-BG" sz="2800" dirty="0" smtClean="0"/>
              <a:t> Сравнителни характеристики на технологии за ТЕЦ </a:t>
            </a:r>
            <a:endParaRPr lang="bg-BG" sz="2800" b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357157" y="1285860"/>
          <a:ext cx="8072496" cy="4783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0832"/>
                <a:gridCol w="2690832"/>
                <a:gridCol w="2690832"/>
              </a:tblGrid>
              <a:tr h="7426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Парогазов а ТЕЦ,</a:t>
                      </a:r>
                    </a:p>
                    <a:p>
                      <a:r>
                        <a:rPr lang="bg-BG" dirty="0" smtClean="0"/>
                        <a:t>600 </a:t>
                      </a:r>
                      <a:r>
                        <a:rPr lang="en-US" dirty="0" smtClean="0"/>
                        <a:t>MW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ТЕЦ,</a:t>
                      </a:r>
                      <a:r>
                        <a:rPr lang="bg-BG" baseline="0" dirty="0" smtClean="0"/>
                        <a:t> кипящ слой</a:t>
                      </a:r>
                      <a:r>
                        <a:rPr lang="en-US" baseline="0" dirty="0" smtClean="0"/>
                        <a:t>, </a:t>
                      </a:r>
                      <a:r>
                        <a:rPr lang="bg-BG" baseline="0" dirty="0" smtClean="0"/>
                        <a:t> 600 </a:t>
                      </a:r>
                      <a:r>
                        <a:rPr lang="en-US" baseline="0" dirty="0" smtClean="0"/>
                        <a:t>MW, </a:t>
                      </a:r>
                      <a:r>
                        <a:rPr lang="bg-BG" baseline="0" dirty="0" smtClean="0"/>
                        <a:t>с очистване</a:t>
                      </a:r>
                      <a:endParaRPr lang="en-US" dirty="0"/>
                    </a:p>
                  </a:txBody>
                  <a:tcPr/>
                </a:tc>
              </a:tr>
              <a:tr h="742683">
                <a:tc>
                  <a:txBody>
                    <a:bodyPr/>
                    <a:lstStyle/>
                    <a:p>
                      <a:r>
                        <a:rPr lang="bg-BG" dirty="0" smtClean="0"/>
                        <a:t>Специфична инвестиция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€/kW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900-1200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3500</a:t>
                      </a:r>
                      <a:endParaRPr lang="en-US" dirty="0"/>
                    </a:p>
                  </a:txBody>
                  <a:tcPr/>
                </a:tc>
              </a:tr>
              <a:tr h="657774">
                <a:tc>
                  <a:txBody>
                    <a:bodyPr/>
                    <a:lstStyle/>
                    <a:p>
                      <a:r>
                        <a:rPr lang="bg-BG" dirty="0" smtClean="0"/>
                        <a:t>Разход</a:t>
                      </a:r>
                      <a:r>
                        <a:rPr lang="bg-BG" baseline="0" dirty="0" smtClean="0"/>
                        <a:t> на гориво</a:t>
                      </a:r>
                      <a:r>
                        <a:rPr lang="en-US" baseline="0" dirty="0" smtClean="0"/>
                        <a:t>,</a:t>
                      </a:r>
                      <a:r>
                        <a:rPr lang="bg-BG" baseline="0" dirty="0" smtClean="0"/>
                        <a:t> </a:t>
                      </a:r>
                      <a:r>
                        <a:rPr lang="en-US" baseline="0" dirty="0" smtClean="0"/>
                        <a:t>kg</a:t>
                      </a:r>
                      <a:r>
                        <a:rPr lang="bg-BG" baseline="0" dirty="0" smtClean="0"/>
                        <a:t>/</a:t>
                      </a:r>
                      <a:r>
                        <a:rPr lang="en-US" baseline="0" dirty="0" err="1" smtClean="0"/>
                        <a:t>MWh</a:t>
                      </a:r>
                      <a:endParaRPr lang="en-US" baseline="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</a:t>
                      </a:r>
                      <a:r>
                        <a:rPr lang="en-US" dirty="0" smtClean="0"/>
                        <a:t>00-1</a:t>
                      </a:r>
                      <a:r>
                        <a:rPr lang="bg-BG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/>
                </a:tc>
              </a:tr>
              <a:tr h="1000664">
                <a:tc>
                  <a:txBody>
                    <a:bodyPr/>
                    <a:lstStyle/>
                    <a:p>
                      <a:r>
                        <a:rPr lang="bg-BG" dirty="0" smtClean="0"/>
                        <a:t>КПД</a:t>
                      </a:r>
                      <a:r>
                        <a:rPr lang="en-US" dirty="0" smtClean="0"/>
                        <a:t>,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Нето:</a:t>
                      </a:r>
                      <a:r>
                        <a:rPr lang="bg-BG" baseline="0" dirty="0" smtClean="0"/>
                        <a:t> над 60</a:t>
                      </a:r>
                    </a:p>
                    <a:p>
                      <a:r>
                        <a:rPr lang="bg-BG" baseline="0" dirty="0" smtClean="0"/>
                        <a:t>Горивна ефективност: над 85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48-50</a:t>
                      </a:r>
                      <a:endParaRPr lang="en-US" dirty="0"/>
                    </a:p>
                  </a:txBody>
                  <a:tcPr/>
                </a:tc>
              </a:tr>
              <a:tr h="600098">
                <a:tc>
                  <a:txBody>
                    <a:bodyPr/>
                    <a:lstStyle/>
                    <a:p>
                      <a:r>
                        <a:rPr lang="bg-BG" dirty="0" smtClean="0"/>
                        <a:t>Емисии на СО2</a:t>
                      </a:r>
                      <a:r>
                        <a:rPr lang="en-US" dirty="0" smtClean="0"/>
                        <a:t>,</a:t>
                      </a:r>
                    </a:p>
                    <a:p>
                      <a:r>
                        <a:rPr lang="en-US" dirty="0" smtClean="0"/>
                        <a:t>kg/</a:t>
                      </a:r>
                      <a:r>
                        <a:rPr lang="en-US" dirty="0" err="1" smtClean="0"/>
                        <a:t>MWh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350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8</a:t>
                      </a:r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</a:tr>
              <a:tr h="742683">
                <a:tc>
                  <a:txBody>
                    <a:bodyPr/>
                    <a:lstStyle/>
                    <a:p>
                      <a:r>
                        <a:rPr lang="bg-BG" dirty="0" smtClean="0"/>
                        <a:t>Емисии на </a:t>
                      </a:r>
                      <a:r>
                        <a:rPr lang="en-US" dirty="0" err="1" smtClean="0"/>
                        <a:t>Nox</a:t>
                      </a:r>
                      <a:r>
                        <a:rPr lang="en-US" dirty="0" smtClean="0"/>
                        <a:t>,</a:t>
                      </a:r>
                    </a:p>
                    <a:p>
                      <a:r>
                        <a:rPr lang="en-US" dirty="0" smtClean="0"/>
                        <a:t>Kg/</a:t>
                      </a:r>
                      <a:r>
                        <a:rPr lang="en-US" dirty="0" err="1" smtClean="0"/>
                        <a:t>MWh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525 (+525 SO2)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dirty="0" smtClean="0"/>
              <a:t>НАЦИОНАЛЕН ДИСКУСИОНЕН ФОРУМ, 11.02.2020</a:t>
            </a:r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10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170699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572560" cy="785818"/>
          </a:xfrm>
        </p:spPr>
        <p:txBody>
          <a:bodyPr>
            <a:noAutofit/>
          </a:bodyPr>
          <a:lstStyle/>
          <a:p>
            <a:pPr marL="216000"/>
            <a:r>
              <a:rPr lang="bg-BG" sz="3200" b="1" dirty="0" smtClean="0"/>
              <a:t>    </a:t>
            </a:r>
            <a:br>
              <a:rPr lang="bg-BG" sz="3200" b="1" dirty="0" smtClean="0"/>
            </a:br>
            <a:r>
              <a:rPr lang="bg-BG" sz="3200" b="1" dirty="0" smtClean="0"/>
              <a:t/>
            </a:r>
            <a:br>
              <a:rPr lang="bg-BG" sz="3200" b="1" dirty="0" smtClean="0"/>
            </a:br>
            <a:r>
              <a:rPr lang="bg-BG" sz="3200" b="1" dirty="0" smtClean="0"/>
              <a:t/>
            </a:r>
            <a:br>
              <a:rPr lang="bg-BG" sz="3200" b="1" dirty="0" smtClean="0"/>
            </a:br>
            <a:r>
              <a:rPr lang="bg-BG" sz="3200" b="1" dirty="0" smtClean="0"/>
              <a:t/>
            </a:r>
            <a:br>
              <a:rPr lang="bg-BG" sz="3200" b="1" dirty="0" smtClean="0"/>
            </a:br>
            <a:r>
              <a:rPr lang="bg-BG" sz="3200" b="1" dirty="0" smtClean="0"/>
              <a:t/>
            </a:r>
            <a:br>
              <a:rPr lang="bg-BG" sz="3200" b="1" dirty="0" smtClean="0"/>
            </a:br>
            <a:r>
              <a:rPr lang="bg-BG" sz="2800" dirty="0" smtClean="0"/>
              <a:t/>
            </a:r>
            <a:br>
              <a:rPr lang="bg-BG" sz="2800" dirty="0" smtClean="0"/>
            </a:br>
            <a:r>
              <a:rPr lang="bg-BG" sz="2800" dirty="0" smtClean="0"/>
              <a:t> </a:t>
            </a:r>
            <a:r>
              <a:rPr lang="bg-BG" sz="3200" b="1" dirty="0" smtClean="0"/>
              <a:t>Глобални цени на енергията, </a:t>
            </a:r>
            <a:r>
              <a:rPr lang="en-US" sz="3200" b="1" dirty="0" smtClean="0"/>
              <a:t>$/</a:t>
            </a:r>
            <a:r>
              <a:rPr lang="bg-BG" sz="3200" b="1" dirty="0" smtClean="0"/>
              <a:t>М</a:t>
            </a:r>
            <a:r>
              <a:rPr lang="en-US" sz="3200" b="1" dirty="0" err="1" smtClean="0"/>
              <a:t>Wh</a:t>
            </a:r>
            <a:r>
              <a:rPr lang="en-US" sz="3200" b="1" dirty="0" smtClean="0"/>
              <a:t>, </a:t>
            </a:r>
            <a:r>
              <a:rPr lang="bg-BG" sz="3200" b="1" dirty="0" smtClean="0"/>
              <a:t>2019</a:t>
            </a:r>
            <a:br>
              <a:rPr lang="bg-BG" sz="3200" b="1" dirty="0" smtClean="0"/>
            </a:br>
            <a:r>
              <a:rPr lang="bg-BG" sz="3200" b="1" dirty="0" smtClean="0"/>
              <a:t> </a:t>
            </a:r>
            <a:endParaRPr lang="bg-BG" sz="32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dirty="0" smtClean="0"/>
              <a:t>НАЦИОНАЛЕН ДИСКУСИОНЕН ФОРУМ, 11.02.2020</a:t>
            </a:r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11</a:t>
            </a:fld>
            <a:endParaRPr lang="bg-BG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85720" y="1000108"/>
          <a:ext cx="8715404" cy="4381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3265"/>
                <a:gridCol w="1452568"/>
                <a:gridCol w="1936756"/>
                <a:gridCol w="1506831"/>
                <a:gridCol w="2285984"/>
              </a:tblGrid>
              <a:tr h="2214578">
                <a:tc>
                  <a:txBody>
                    <a:bodyPr/>
                    <a:lstStyle/>
                    <a:p>
                      <a:r>
                        <a:rPr lang="bg-BG" dirty="0" smtClean="0"/>
                        <a:t>Източник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ВяЕЦ, </a:t>
                      </a:r>
                    </a:p>
                    <a:p>
                      <a:r>
                        <a:rPr lang="bg-BG" dirty="0" smtClean="0"/>
                        <a:t>на суша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ФвЕЦ, ниски и</a:t>
                      </a:r>
                      <a:r>
                        <a:rPr lang="bg-BG" baseline="0" dirty="0" smtClean="0"/>
                        <a:t> средни </a:t>
                      </a:r>
                      <a:r>
                        <a:rPr lang="bg-BG" dirty="0" smtClean="0"/>
                        <a:t>единични мощности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Въглища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>
                          <a:solidFill>
                            <a:srgbClr val="FF0000"/>
                          </a:solidFill>
                        </a:rPr>
                        <a:t>Парогазови,</a:t>
                      </a:r>
                      <a:r>
                        <a:rPr lang="bg-BG" dirty="0" smtClean="0"/>
                        <a:t> </a:t>
                      </a:r>
                      <a:r>
                        <a:rPr lang="bg-BG" sz="1600" i="1" dirty="0" smtClean="0"/>
                        <a:t>Емисии СО2: по-ниски с 40%, </a:t>
                      </a:r>
                    </a:p>
                    <a:p>
                      <a:r>
                        <a:rPr lang="bg-BG" sz="1600" i="1" dirty="0" smtClean="0"/>
                        <a:t>Кпд: нето</a:t>
                      </a:r>
                      <a:r>
                        <a:rPr lang="bg-BG" sz="1600" i="1" baseline="0" dirty="0" smtClean="0"/>
                        <a:t> над 60%; </a:t>
                      </a:r>
                    </a:p>
                    <a:p>
                      <a:endParaRPr lang="bg-BG" sz="1600" i="1" baseline="0" dirty="0" smtClean="0"/>
                    </a:p>
                    <a:p>
                      <a:r>
                        <a:rPr lang="bg-BG" sz="1600" i="1" baseline="0" dirty="0" smtClean="0"/>
                        <a:t>Горивна ефективност: над 85%)</a:t>
                      </a:r>
                      <a:endParaRPr lang="en-US" sz="1600" i="1" dirty="0"/>
                    </a:p>
                  </a:txBody>
                  <a:tcPr/>
                </a:tc>
              </a:tr>
              <a:tr h="58586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Съществуващи/</a:t>
                      </a:r>
                    </a:p>
                    <a:p>
                      <a:r>
                        <a:rPr lang="bg-BG" sz="1400" dirty="0" smtClean="0">
                          <a:solidFill>
                            <a:srgbClr val="FF0000"/>
                          </a:solidFill>
                        </a:rPr>
                        <a:t>нови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Съществуващи/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>
                          <a:solidFill>
                            <a:srgbClr val="FF0000"/>
                          </a:solidFill>
                        </a:rPr>
                        <a:t>нови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1694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BNEF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24-47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26-51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51694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Lazard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28-41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32-37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33/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109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44/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56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4741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IRENA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44-56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58-85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0699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0"/>
            <a:ext cx="8572560" cy="1071546"/>
          </a:xfrm>
        </p:spPr>
        <p:txBody>
          <a:bodyPr>
            <a:normAutofit fontScale="90000"/>
          </a:bodyPr>
          <a:lstStyle/>
          <a:p>
            <a:r>
              <a:rPr lang="bg-BG" sz="3200" b="1" dirty="0" smtClean="0"/>
              <a:t> </a:t>
            </a:r>
            <a:br>
              <a:rPr lang="bg-BG" sz="3200" b="1" dirty="0" smtClean="0"/>
            </a:br>
            <a:r>
              <a:rPr lang="bg-BG" sz="3200" b="1" dirty="0" smtClean="0"/>
              <a:t/>
            </a:r>
            <a:br>
              <a:rPr lang="bg-BG" sz="3200" b="1" dirty="0" smtClean="0"/>
            </a:br>
            <a:r>
              <a:rPr lang="bg-BG" sz="3200" b="1" dirty="0" smtClean="0"/>
              <a:t/>
            </a:r>
            <a:br>
              <a:rPr lang="bg-BG" sz="3200" b="1" dirty="0" smtClean="0"/>
            </a:br>
            <a:r>
              <a:rPr lang="bg-BG" sz="3200" b="1" dirty="0" smtClean="0"/>
              <a:t>     </a:t>
            </a:r>
            <a:r>
              <a:rPr lang="bg-BG" sz="4400" b="1" dirty="0" smtClean="0"/>
              <a:t>П</a:t>
            </a:r>
            <a:r>
              <a:rPr lang="bg-BG" sz="4000" b="1" dirty="0" smtClean="0"/>
              <a:t>роекти за “зелен” водород в Европа </a:t>
            </a:r>
            <a:r>
              <a:rPr lang="bg-BG" sz="3200" b="1" dirty="0" smtClean="0"/>
              <a:t/>
            </a:r>
            <a:br>
              <a:rPr lang="bg-BG" sz="3200" b="1" dirty="0" smtClean="0"/>
            </a:b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dirty="0" smtClean="0"/>
              <a:t>НАЦИОНАЛЕН ДИСКУСИОНЕН ФОРУМ, 11.02.2020</a:t>
            </a:r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12</a:t>
            </a:fld>
            <a:endParaRPr lang="bg-BG"/>
          </a:p>
        </p:txBody>
      </p:sp>
      <p:sp>
        <p:nvSpPr>
          <p:cNvPr id="6" name="Rectangle 5"/>
          <p:cNvSpPr/>
          <p:nvPr/>
        </p:nvSpPr>
        <p:spPr>
          <a:xfrm>
            <a:off x="357158" y="1071546"/>
            <a:ext cx="79954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bg-BG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bg-BG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42909" y="1000108"/>
          <a:ext cx="8286809" cy="4857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3"/>
                <a:gridCol w="1233024"/>
                <a:gridCol w="2253222"/>
                <a:gridCol w="2728860"/>
              </a:tblGrid>
              <a:tr h="934189">
                <a:tc>
                  <a:txBody>
                    <a:bodyPr/>
                    <a:lstStyle/>
                    <a:p>
                      <a:r>
                        <a:rPr lang="bg-BG" dirty="0" smtClean="0"/>
                        <a:t>Проект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Срок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Мощност, захранване с енергия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Приложение</a:t>
                      </a:r>
                      <a:endParaRPr lang="en-US" dirty="0"/>
                    </a:p>
                  </a:txBody>
                  <a:tcPr/>
                </a:tc>
              </a:tr>
              <a:tr h="1214446">
                <a:tc>
                  <a:txBody>
                    <a:bodyPr/>
                    <a:lstStyle/>
                    <a:p>
                      <a:r>
                        <a:rPr lang="en-US" dirty="0" smtClean="0"/>
                        <a:t>WESKUSTE 100,</a:t>
                      </a:r>
                    </a:p>
                    <a:p>
                      <a:r>
                        <a:rPr lang="bg-BG" dirty="0" smtClean="0"/>
                        <a:t>Германия, Проект на </a:t>
                      </a:r>
                      <a:r>
                        <a:rPr lang="en-US" dirty="0" err="1" smtClean="0"/>
                        <a:t>EdF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baseline="0" dirty="0" smtClean="0"/>
                        <a:t>2030 г.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700 МВт , захранване: от </a:t>
                      </a:r>
                      <a:r>
                        <a:rPr lang="en-US" dirty="0" err="1" smtClean="0"/>
                        <a:t>Orsted</a:t>
                      </a:r>
                      <a:r>
                        <a:rPr lang="en-US" dirty="0" smtClean="0"/>
                        <a:t> offshore wind plant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lang="bg-BG" dirty="0" smtClean="0"/>
                        <a:t>1)Без</a:t>
                      </a:r>
                      <a:r>
                        <a:rPr lang="bg-BG" baseline="0" dirty="0" smtClean="0"/>
                        <a:t>карбоново авиационно гориво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bg-BG" baseline="0" dirty="0" smtClean="0"/>
                        <a:t>2)Електролизен водород – за транспорт и рафинерия </a:t>
                      </a:r>
                      <a:endParaRPr lang="en-US" dirty="0"/>
                    </a:p>
                  </a:txBody>
                  <a:tcPr/>
                </a:tc>
              </a:tr>
              <a:tr h="1214446">
                <a:tc>
                  <a:txBody>
                    <a:bodyPr/>
                    <a:lstStyle/>
                    <a:p>
                      <a:r>
                        <a:rPr lang="bg-BG" dirty="0" smtClean="0"/>
                        <a:t>Р</a:t>
                      </a:r>
                      <a:r>
                        <a:rPr lang="en-US" dirty="0" smtClean="0"/>
                        <a:t>e</a:t>
                      </a:r>
                      <a:r>
                        <a:rPr lang="bg-BG" dirty="0" smtClean="0"/>
                        <a:t>гиона </a:t>
                      </a:r>
                      <a:r>
                        <a:rPr lang="en-US" dirty="0" smtClean="0"/>
                        <a:t>EMSLAND,</a:t>
                      </a:r>
                      <a:r>
                        <a:rPr lang="en-US" baseline="0" dirty="0" smtClean="0"/>
                        <a:t> </a:t>
                      </a:r>
                      <a:r>
                        <a:rPr lang="bg-BG" baseline="0" dirty="0" smtClean="0"/>
                        <a:t>Нидерландия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dirty="0" smtClean="0"/>
                        <a:t>105 МВт завод, захранване </a:t>
                      </a:r>
                      <a:r>
                        <a:rPr lang="en-US" dirty="0" smtClean="0"/>
                        <a:t>offshore wind plant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Комплексно индустрия, транспорт, битово отопление и охлаждане</a:t>
                      </a:r>
                      <a:endParaRPr lang="en-US" dirty="0"/>
                    </a:p>
                  </a:txBody>
                  <a:tcPr/>
                </a:tc>
              </a:tr>
              <a:tr h="1494703">
                <a:tc>
                  <a:txBody>
                    <a:bodyPr/>
                    <a:lstStyle/>
                    <a:p>
                      <a:r>
                        <a:rPr lang="bg-BG" dirty="0" smtClean="0"/>
                        <a:t>Дания,</a:t>
                      </a:r>
                    </a:p>
                    <a:p>
                      <a:r>
                        <a:rPr lang="bg-BG" dirty="0" smtClean="0"/>
                        <a:t>Водна електролиза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dirty="0" smtClean="0"/>
                        <a:t>20 МВт, захранване: от </a:t>
                      </a:r>
                      <a:r>
                        <a:rPr lang="en-US" dirty="0" err="1" smtClean="0"/>
                        <a:t>Orsted</a:t>
                      </a:r>
                      <a:r>
                        <a:rPr lang="en-US" dirty="0" smtClean="0"/>
                        <a:t> offshore wind plant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Химически заводи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5391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71414"/>
            <a:ext cx="8572560" cy="642942"/>
          </a:xfrm>
        </p:spPr>
        <p:txBody>
          <a:bodyPr>
            <a:normAutofit fontScale="90000"/>
          </a:bodyPr>
          <a:lstStyle/>
          <a:p>
            <a:r>
              <a:rPr lang="bg-BG" sz="3200" b="1" dirty="0" smtClean="0"/>
              <a:t> </a:t>
            </a:r>
            <a:r>
              <a:rPr lang="bg-BG" sz="3600" b="1" dirty="0" smtClean="0"/>
              <a:t/>
            </a:r>
            <a:br>
              <a:rPr lang="bg-BG" sz="3600" b="1" dirty="0" smtClean="0"/>
            </a:br>
            <a:r>
              <a:rPr lang="bg-BG" sz="3600" b="1" dirty="0" smtClean="0"/>
              <a:t/>
            </a:r>
            <a:br>
              <a:rPr lang="bg-BG" sz="3600" b="1" dirty="0" smtClean="0"/>
            </a:br>
            <a:r>
              <a:rPr lang="bg-BG" sz="3600" b="1" dirty="0" smtClean="0"/>
              <a:t/>
            </a:r>
            <a:br>
              <a:rPr lang="bg-BG" sz="3600" b="1" dirty="0" smtClean="0"/>
            </a:br>
            <a:r>
              <a:rPr lang="bg-BG" sz="3600" b="1" dirty="0" smtClean="0"/>
              <a:t>    </a:t>
            </a:r>
            <a:r>
              <a:rPr lang="bg-BG" sz="3200" b="1" dirty="0" smtClean="0"/>
              <a:t> 	            </a:t>
            </a:r>
            <a:r>
              <a:rPr lang="en-US" sz="3200" b="1" dirty="0" smtClean="0"/>
              <a:t>    </a:t>
            </a:r>
            <a:r>
              <a:rPr lang="bg-BG" sz="3100" b="1" dirty="0" smtClean="0"/>
              <a:t>Решенията на другите  </a:t>
            </a:r>
            <a:endParaRPr lang="en-US" sz="31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dirty="0" smtClean="0"/>
              <a:t>НАЦИОНАЛЕН ДИСКУСИОНЕН ФОРУМ, 11.02.2020</a:t>
            </a:r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13</a:t>
            </a:fld>
            <a:endParaRPr lang="bg-BG"/>
          </a:p>
        </p:txBody>
      </p:sp>
      <p:sp>
        <p:nvSpPr>
          <p:cNvPr id="6" name="Rectangle 5"/>
          <p:cNvSpPr/>
          <p:nvPr/>
        </p:nvSpPr>
        <p:spPr>
          <a:xfrm>
            <a:off x="357158" y="1071546"/>
            <a:ext cx="79954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bg-BG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bg-BG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8" y="785794"/>
            <a:ext cx="850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bg-BG" dirty="0" smtClean="0"/>
          </a:p>
          <a:p>
            <a:pPr marL="342900" indent="-342900">
              <a:buAutoNum type="arabicPeriod"/>
            </a:pP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28662" y="928667"/>
          <a:ext cx="7429554" cy="5311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/>
                <a:gridCol w="2143141"/>
                <a:gridCol w="3214711"/>
              </a:tblGrid>
              <a:tr h="820622">
                <a:tc>
                  <a:txBody>
                    <a:bodyPr/>
                    <a:lstStyle/>
                    <a:p>
                      <a:r>
                        <a:rPr lang="bg-BG" dirty="0" smtClean="0"/>
                        <a:t>Държава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Мощности/Година на закриване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Заместващи мощности</a:t>
                      </a:r>
                      <a:endParaRPr lang="en-US" dirty="0"/>
                    </a:p>
                  </a:txBody>
                  <a:tcPr/>
                </a:tc>
              </a:tr>
              <a:tr h="1036769">
                <a:tc>
                  <a:txBody>
                    <a:bodyPr/>
                    <a:lstStyle/>
                    <a:p>
                      <a:r>
                        <a:rPr lang="bg-BG" dirty="0" smtClean="0"/>
                        <a:t>Румъния, 3 ТЕЦ,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dirty="0" smtClean="0"/>
                        <a:t>3240 МВт/2025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1400 МВт нова ПГТЕЦ, </a:t>
                      </a:r>
                    </a:p>
                    <a:p>
                      <a:r>
                        <a:rPr lang="bg-BG" dirty="0" smtClean="0"/>
                        <a:t>2 х 300 МВт фотоволтаични,</a:t>
                      </a:r>
                    </a:p>
                    <a:p>
                      <a:r>
                        <a:rPr lang="bg-BG" dirty="0" smtClean="0"/>
                        <a:t>3 х 12 МВТ малки ВЕЦ</a:t>
                      </a:r>
                      <a:endParaRPr lang="en-US" dirty="0"/>
                    </a:p>
                  </a:txBody>
                  <a:tcPr/>
                </a:tc>
              </a:tr>
              <a:tr h="468927">
                <a:tc>
                  <a:txBody>
                    <a:bodyPr/>
                    <a:lstStyle/>
                    <a:p>
                      <a:r>
                        <a:rPr lang="bg-BG" dirty="0" smtClean="0"/>
                        <a:t>Полша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16300 МВт/</a:t>
                      </a:r>
                      <a:r>
                        <a:rPr lang="bg-BG" baseline="0" dirty="0" smtClean="0"/>
                        <a:t> 2039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ВЕИ и АЕЦ</a:t>
                      </a:r>
                    </a:p>
                  </a:txBody>
                  <a:tcPr/>
                </a:tc>
              </a:tr>
              <a:tr h="602643">
                <a:tc>
                  <a:txBody>
                    <a:bodyPr/>
                    <a:lstStyle/>
                    <a:p>
                      <a:r>
                        <a:rPr lang="bg-BG" dirty="0" smtClean="0"/>
                        <a:t>Гърция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1590 МВт  /2025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ПГТЕЦ, ВЕИ </a:t>
                      </a:r>
                      <a:r>
                        <a:rPr lang="bg-BG" baseline="0" dirty="0" smtClean="0"/>
                        <a:t>+ завод за водород (финансиране ЕС?)</a:t>
                      </a:r>
                      <a:endParaRPr lang="en-US" dirty="0"/>
                    </a:p>
                  </a:txBody>
                  <a:tcPr/>
                </a:tc>
              </a:tr>
              <a:tr h="468927">
                <a:tc>
                  <a:txBody>
                    <a:bodyPr/>
                    <a:lstStyle/>
                    <a:p>
                      <a:r>
                        <a:rPr lang="bg-BG" dirty="0" smtClean="0"/>
                        <a:t>Германия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24800 МВт / 2039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ВЕИ и ПГТЕЦ </a:t>
                      </a:r>
                      <a:endParaRPr lang="en-US" dirty="0"/>
                    </a:p>
                  </a:txBody>
                  <a:tcPr/>
                </a:tc>
              </a:tr>
              <a:tr h="468927">
                <a:tc>
                  <a:txBody>
                    <a:bodyPr/>
                    <a:lstStyle/>
                    <a:p>
                      <a:r>
                        <a:rPr lang="bg-BG" dirty="0" smtClean="0"/>
                        <a:t>Италия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? / 2025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ПГТЕЦ и внос</a:t>
                      </a:r>
                      <a:endParaRPr lang="en-US" dirty="0"/>
                    </a:p>
                  </a:txBody>
                  <a:tcPr/>
                </a:tc>
              </a:tr>
              <a:tr h="468927">
                <a:tc>
                  <a:txBody>
                    <a:bodyPr/>
                    <a:lstStyle/>
                    <a:p>
                      <a:r>
                        <a:rPr lang="bg-BG" dirty="0" smtClean="0"/>
                        <a:t>Великобритания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2025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ВЕИ и АЕЦ</a:t>
                      </a:r>
                      <a:endParaRPr lang="en-US" dirty="0"/>
                    </a:p>
                  </a:txBody>
                  <a:tcPr/>
                </a:tc>
              </a:tr>
              <a:tr h="468927">
                <a:tc>
                  <a:txBody>
                    <a:bodyPr/>
                    <a:lstStyle/>
                    <a:p>
                      <a:r>
                        <a:rPr lang="bg-BG" dirty="0" smtClean="0"/>
                        <a:t>Чехия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2640 / 2025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АЕЦ и ПГТЕЦ</a:t>
                      </a:r>
                      <a:endParaRPr lang="en-US" dirty="0"/>
                    </a:p>
                  </a:txBody>
                  <a:tcPr/>
                </a:tc>
              </a:tr>
              <a:tr h="468927">
                <a:tc>
                  <a:txBody>
                    <a:bodyPr/>
                    <a:lstStyle/>
                    <a:p>
                      <a:r>
                        <a:rPr lang="bg-BG" dirty="0" smtClean="0"/>
                        <a:t>Унгария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1132 /2030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АЕЦ и ВЕИ (</a:t>
                      </a:r>
                      <a:r>
                        <a:rPr lang="en-US" dirty="0" smtClean="0"/>
                        <a:t>PV</a:t>
                      </a:r>
                      <a:r>
                        <a:rPr lang="bg-BG" baseline="0" dirty="0" smtClean="0"/>
                        <a:t> и</a:t>
                      </a:r>
                      <a:r>
                        <a:rPr lang="en-US" baseline="0" dirty="0" smtClean="0"/>
                        <a:t> </a:t>
                      </a:r>
                      <a:r>
                        <a:rPr lang="bg-BG" baseline="0" dirty="0" smtClean="0"/>
                        <a:t>биогаз)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5391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71414"/>
            <a:ext cx="8572560" cy="642942"/>
          </a:xfrm>
        </p:spPr>
        <p:txBody>
          <a:bodyPr>
            <a:normAutofit fontScale="90000"/>
          </a:bodyPr>
          <a:lstStyle/>
          <a:p>
            <a:r>
              <a:rPr lang="bg-BG" sz="3200" b="1" dirty="0" smtClean="0"/>
              <a:t> </a:t>
            </a:r>
            <a:r>
              <a:rPr lang="bg-BG" sz="3600" b="1" dirty="0" smtClean="0"/>
              <a:t/>
            </a:r>
            <a:br>
              <a:rPr lang="bg-BG" sz="3600" b="1" dirty="0" smtClean="0"/>
            </a:br>
            <a:r>
              <a:rPr lang="bg-BG" sz="3600" b="1" dirty="0" smtClean="0"/>
              <a:t/>
            </a:r>
            <a:br>
              <a:rPr lang="bg-BG" sz="3600" b="1" dirty="0" smtClean="0"/>
            </a:br>
            <a:r>
              <a:rPr lang="bg-BG" sz="3600" b="1" dirty="0" smtClean="0"/>
              <a:t/>
            </a:r>
            <a:br>
              <a:rPr lang="bg-BG" sz="3600" b="1" dirty="0" smtClean="0"/>
            </a:br>
            <a:r>
              <a:rPr lang="bg-BG" sz="3600" b="1" dirty="0" smtClean="0"/>
              <a:t>    </a:t>
            </a:r>
            <a:r>
              <a:rPr lang="bg-BG" sz="3200" b="1" dirty="0" smtClean="0"/>
              <a:t> </a:t>
            </a:r>
            <a:r>
              <a:rPr lang="bg-BG" sz="3100" b="1" dirty="0" smtClean="0"/>
              <a:t>Компромисни варианти за Марица изток (1)  </a:t>
            </a:r>
            <a:endParaRPr lang="en-US" sz="31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dirty="0" smtClean="0"/>
              <a:t>НАЦИОНАЛЕН ДИСКУСИОНЕН ФОРУМ, 11.02.2020</a:t>
            </a:r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14</a:t>
            </a:fld>
            <a:endParaRPr lang="bg-BG"/>
          </a:p>
        </p:txBody>
      </p:sp>
      <p:sp>
        <p:nvSpPr>
          <p:cNvPr id="6" name="Rectangle 5"/>
          <p:cNvSpPr/>
          <p:nvPr/>
        </p:nvSpPr>
        <p:spPr>
          <a:xfrm>
            <a:off x="357158" y="1071546"/>
            <a:ext cx="79954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bg-BG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bg-BG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282" y="642919"/>
            <a:ext cx="892971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Условия:</a:t>
            </a:r>
          </a:p>
          <a:p>
            <a:pPr marL="342900" indent="-342900">
              <a:buAutoNum type="arabicPeriod"/>
            </a:pPr>
            <a:r>
              <a:rPr lang="bg-BG" dirty="0" smtClean="0"/>
              <a:t>Участие в програмата “Въглищни райони в преход” без предварителни условия;</a:t>
            </a:r>
          </a:p>
          <a:p>
            <a:pPr marL="342900" indent="-342900">
              <a:buAutoNum type="arabicPeriod"/>
            </a:pPr>
            <a:r>
              <a:rPr lang="bg-BG" dirty="0" smtClean="0"/>
              <a:t>Критерии за приемливост – превръщане на комплекса във високотехнологичен енергиен център и развитие на новите технологии – </a:t>
            </a:r>
            <a:r>
              <a:rPr lang="en-US" dirty="0" smtClean="0"/>
              <a:t>ISCC</a:t>
            </a:r>
            <a:r>
              <a:rPr lang="bg-BG" dirty="0" smtClean="0"/>
              <a:t>;</a:t>
            </a:r>
          </a:p>
          <a:p>
            <a:pPr marL="342900" indent="-342900">
              <a:buAutoNum type="arabicPeriod"/>
            </a:pPr>
            <a:r>
              <a:rPr lang="bg-BG" dirty="0" smtClean="0"/>
              <a:t>Недопускане на политическа намеса при избора;</a:t>
            </a:r>
          </a:p>
          <a:p>
            <a:pPr marL="342900" indent="-342900"/>
            <a:endParaRPr lang="bg-BG" b="1" dirty="0" smtClean="0"/>
          </a:p>
          <a:p>
            <a:pPr marL="342900" indent="-342900"/>
            <a:r>
              <a:rPr lang="bg-BG" b="1" dirty="0" smtClean="0"/>
              <a:t>Избор на целеви хоризонти:</a:t>
            </a:r>
          </a:p>
          <a:p>
            <a:pPr marL="342900" indent="-342900">
              <a:buAutoNum type="arabicPeriod"/>
            </a:pPr>
            <a:r>
              <a:rPr lang="bg-BG" dirty="0" smtClean="0"/>
              <a:t>Поемане на ангажимент за поетапно извеждане от експлоатация на всички блокове в МИ – 2030-2035;</a:t>
            </a:r>
          </a:p>
          <a:p>
            <a:pPr marL="342900" indent="-342900">
              <a:buAutoNum type="arabicPeriod"/>
            </a:pPr>
            <a:r>
              <a:rPr lang="bg-BG" dirty="0" smtClean="0"/>
              <a:t>Разработване на програма за изграждане на инфраструктура и три заместващи парогазови блокове в трите ТЕЦ-а с по 600 </a:t>
            </a:r>
            <a:r>
              <a:rPr lang="en-US" dirty="0" smtClean="0"/>
              <a:t>MW</a:t>
            </a:r>
            <a:r>
              <a:rPr lang="bg-BG" dirty="0" smtClean="0"/>
              <a:t>ел, с външни инвестиции, 2025-2030</a:t>
            </a:r>
          </a:p>
          <a:p>
            <a:pPr marL="342900" indent="-342900">
              <a:buAutoNum type="arabicPeriod"/>
            </a:pPr>
            <a:r>
              <a:rPr lang="bg-BG" dirty="0" smtClean="0"/>
              <a:t>Обявяване на търг за изграждане на фотоволтаични парк на табаните  и куплирането му със завод за производство на водород</a:t>
            </a:r>
            <a:r>
              <a:rPr lang="en-US" dirty="0" smtClean="0"/>
              <a:t> </a:t>
            </a:r>
            <a:r>
              <a:rPr lang="bg-BG" dirty="0" smtClean="0"/>
              <a:t>или сингаз</a:t>
            </a:r>
            <a:r>
              <a:rPr lang="en-US" dirty="0" smtClean="0"/>
              <a:t> </a:t>
            </a:r>
            <a:r>
              <a:rPr lang="bg-BG" dirty="0" smtClean="0"/>
              <a:t>от </a:t>
            </a:r>
            <a:r>
              <a:rPr lang="en-US" dirty="0" smtClean="0"/>
              <a:t>RDF</a:t>
            </a:r>
            <a:r>
              <a:rPr lang="bg-BG" dirty="0" smtClean="0"/>
              <a:t> от отпадъци в Южна България; </a:t>
            </a:r>
          </a:p>
          <a:p>
            <a:pPr marL="342900" indent="-342900">
              <a:buAutoNum type="arabicPeriod"/>
            </a:pPr>
            <a:r>
              <a:rPr lang="bg-BG" dirty="0" smtClean="0"/>
              <a:t>Преговори с ЕК за изграждане на водороден завод и инфраструктура. Включване на общините от региона в проекта;</a:t>
            </a:r>
          </a:p>
          <a:p>
            <a:pPr marL="342900" indent="-342900">
              <a:buAutoNum type="arabicPeriod"/>
            </a:pPr>
            <a:r>
              <a:rPr lang="bg-BG" dirty="0" smtClean="0"/>
              <a:t>При целесъобразност – залесяване на част от табаните с енергийна дървесина и миксирането й с въглища за изгаряне в котлите</a:t>
            </a:r>
            <a:r>
              <a:rPr lang="en-US" dirty="0" smtClean="0"/>
              <a:t> </a:t>
            </a:r>
            <a:r>
              <a:rPr lang="bg-BG" dirty="0" smtClean="0"/>
              <a:t>в преходния период.  </a:t>
            </a:r>
          </a:p>
          <a:p>
            <a:pPr marL="342900" indent="-342900"/>
            <a:endParaRPr lang="bg-BG" dirty="0" smtClean="0"/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5391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71414"/>
            <a:ext cx="8572560" cy="642942"/>
          </a:xfrm>
        </p:spPr>
        <p:txBody>
          <a:bodyPr>
            <a:normAutofit fontScale="90000"/>
          </a:bodyPr>
          <a:lstStyle/>
          <a:p>
            <a:r>
              <a:rPr lang="bg-BG" sz="3200" b="1" dirty="0" smtClean="0"/>
              <a:t> </a:t>
            </a:r>
            <a:r>
              <a:rPr lang="bg-BG" sz="3600" b="1" dirty="0" smtClean="0"/>
              <a:t/>
            </a:r>
            <a:br>
              <a:rPr lang="bg-BG" sz="3600" b="1" dirty="0" smtClean="0"/>
            </a:br>
            <a:r>
              <a:rPr lang="bg-BG" sz="3600" b="1" dirty="0" smtClean="0"/>
              <a:t/>
            </a:r>
            <a:br>
              <a:rPr lang="bg-BG" sz="3600" b="1" dirty="0" smtClean="0"/>
            </a:br>
            <a:r>
              <a:rPr lang="bg-BG" sz="3600" b="1" dirty="0" smtClean="0"/>
              <a:t/>
            </a:r>
            <a:br>
              <a:rPr lang="bg-BG" sz="3600" b="1" dirty="0" smtClean="0"/>
            </a:br>
            <a:r>
              <a:rPr lang="bg-BG" sz="3600" b="1" dirty="0" smtClean="0"/>
              <a:t>    </a:t>
            </a:r>
            <a:r>
              <a:rPr lang="bg-BG" sz="3200" b="1" dirty="0" smtClean="0"/>
              <a:t> </a:t>
            </a:r>
            <a:r>
              <a:rPr lang="bg-BG" sz="3100" b="1" dirty="0" smtClean="0"/>
              <a:t>Компромисни варианти за Марица изток (2) </a:t>
            </a:r>
            <a:endParaRPr lang="en-US" sz="31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dirty="0" smtClean="0"/>
              <a:t>НАЦИОНАЛЕН ДИСКУСИОНЕН ФОРУМ, 11.02.2020</a:t>
            </a:r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15</a:t>
            </a:fld>
            <a:endParaRPr lang="bg-BG"/>
          </a:p>
        </p:txBody>
      </p:sp>
      <p:sp>
        <p:nvSpPr>
          <p:cNvPr id="6" name="Rectangle 5"/>
          <p:cNvSpPr/>
          <p:nvPr/>
        </p:nvSpPr>
        <p:spPr>
          <a:xfrm>
            <a:off x="357158" y="1071546"/>
            <a:ext cx="79954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bg-BG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bg-BG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8" y="785794"/>
            <a:ext cx="850112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bg-BG" sz="2400" b="1" dirty="0" smtClean="0"/>
              <a:t>Идеята: Високотехнологичен  енергиен център, включва:</a:t>
            </a:r>
          </a:p>
          <a:p>
            <a:pPr marL="342900" indent="-342900">
              <a:buAutoNum type="arabicPeriod"/>
            </a:pPr>
            <a:r>
              <a:rPr lang="bg-BG" sz="2400" dirty="0" smtClean="0"/>
              <a:t>Производство на сингаз от </a:t>
            </a:r>
            <a:r>
              <a:rPr lang="en-US" sz="2400" dirty="0" smtClean="0"/>
              <a:t>RDF</a:t>
            </a:r>
            <a:r>
              <a:rPr lang="bg-BG" sz="2400" dirty="0" smtClean="0"/>
              <a:t>: централизиране  на производството за регионите на Стара Загора, Сливен, Ямбол, Хасково и други</a:t>
            </a:r>
            <a:r>
              <a:rPr lang="en-US" sz="2400" dirty="0" smtClean="0"/>
              <a:t> </a:t>
            </a:r>
            <a:r>
              <a:rPr lang="bg-BG" sz="2400" dirty="0" smtClean="0"/>
              <a:t>градове;</a:t>
            </a:r>
          </a:p>
          <a:p>
            <a:pPr marL="342900" indent="-342900"/>
            <a:r>
              <a:rPr lang="bg-BG" sz="2400" dirty="0" smtClean="0"/>
              <a:t>	(проучване на опита на Нидерландия и Германия)</a:t>
            </a:r>
          </a:p>
          <a:p>
            <a:pPr marL="342900" indent="-342900"/>
            <a:r>
              <a:rPr lang="bg-BG" sz="2400" dirty="0" smtClean="0"/>
              <a:t>2.  Производство на водород, куплиран с фотоволтаичния парк на табаните</a:t>
            </a:r>
          </a:p>
          <a:p>
            <a:pPr marL="342900" indent="-342900"/>
            <a:r>
              <a:rPr lang="bg-BG" sz="2400" dirty="0" smtClean="0"/>
              <a:t>3. Реализация на технологии </a:t>
            </a:r>
            <a:r>
              <a:rPr lang="en-US" sz="2400" dirty="0" smtClean="0"/>
              <a:t>ISCC</a:t>
            </a:r>
            <a:r>
              <a:rPr lang="bg-BG" sz="2400" dirty="0" smtClean="0"/>
              <a:t> в интегриран проект за производство на водород и приложението му в горивни клетки в общините  в региона, или в ТЕЦ; </a:t>
            </a:r>
          </a:p>
          <a:p>
            <a:pPr marL="342900" indent="-342900"/>
            <a:endParaRPr lang="bg-BG" sz="2400" b="1" dirty="0" smtClean="0"/>
          </a:p>
          <a:p>
            <a:pPr marL="342900" indent="-342900"/>
            <a:r>
              <a:rPr lang="bg-BG" sz="2400" b="1" smtClean="0"/>
              <a:t>Принцип:  </a:t>
            </a:r>
            <a:r>
              <a:rPr lang="bg-BG" sz="2400" b="1" dirty="0" smtClean="0"/>
              <a:t>Финансиране на проектите в рамките на Програмата “Въглищни региони в преход” </a:t>
            </a:r>
            <a:endParaRPr lang="bg-BG" sz="2400" dirty="0" smtClean="0"/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5391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501122" cy="4214842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2800" b="1" dirty="0" smtClean="0">
                <a:latin typeface="Times New Roman" pitchFamily="18" charset="0"/>
                <a:cs typeface="Times New Roman" pitchFamily="18" charset="0"/>
              </a:rPr>
              <a:t>А от тук нататък, някой трябва да продължи с разработването на конкретна </a:t>
            </a:r>
            <a:r>
              <a:rPr lang="bg-BG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реалистична</a:t>
            </a:r>
            <a:r>
              <a:rPr lang="bg-BG" sz="2800" b="1" dirty="0" smtClean="0">
                <a:latin typeface="Times New Roman" pitchFamily="18" charset="0"/>
                <a:cs typeface="Times New Roman" pitchFamily="18" charset="0"/>
              </a:rPr>
              <a:t>  и </a:t>
            </a:r>
            <a:r>
              <a:rPr lang="bg-BG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модерна Енергийна стратегия на България</a:t>
            </a:r>
            <a:br>
              <a:rPr lang="bg-BG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да не ни сполети прословутата българска орис</a:t>
            </a:r>
            <a:br>
              <a:rPr lang="bg-BG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sz="3600" b="1" dirty="0" smtClean="0">
                <a:solidFill>
                  <a:schemeClr val="tx1"/>
                </a:solidFill>
                <a:latin typeface="Segoe Script" pitchFamily="34" charset="0"/>
                <a:cs typeface="Times New Roman" pitchFamily="18" charset="0"/>
              </a:rPr>
              <a:t>“И сметката платили,</a:t>
            </a:r>
            <a:br>
              <a:rPr lang="bg-BG" sz="3600" b="1" dirty="0" smtClean="0">
                <a:solidFill>
                  <a:schemeClr val="tx1"/>
                </a:solidFill>
                <a:latin typeface="Segoe Script" pitchFamily="34" charset="0"/>
                <a:cs typeface="Times New Roman" pitchFamily="18" charset="0"/>
              </a:rPr>
            </a:br>
            <a:r>
              <a:rPr lang="bg-BG" sz="3600" b="1" dirty="0" smtClean="0">
                <a:solidFill>
                  <a:schemeClr val="tx1"/>
                </a:solidFill>
                <a:latin typeface="Segoe Script" pitchFamily="34" charset="0"/>
                <a:cs typeface="Times New Roman" pitchFamily="18" charset="0"/>
              </a:rPr>
              <a:t>и солта изяли,</a:t>
            </a:r>
            <a:br>
              <a:rPr lang="bg-BG" sz="3600" b="1" dirty="0" smtClean="0">
                <a:solidFill>
                  <a:schemeClr val="tx1"/>
                </a:solidFill>
                <a:latin typeface="Segoe Script" pitchFamily="34" charset="0"/>
                <a:cs typeface="Times New Roman" pitchFamily="18" charset="0"/>
              </a:rPr>
            </a:br>
            <a:r>
              <a:rPr lang="bg-BG" sz="3600" b="1" dirty="0" smtClean="0">
                <a:solidFill>
                  <a:schemeClr val="tx1"/>
                </a:solidFill>
                <a:latin typeface="Segoe Script" pitchFamily="34" charset="0"/>
                <a:cs typeface="Times New Roman" pitchFamily="18" charset="0"/>
              </a:rPr>
              <a:t>и накрая ги...набили”...</a:t>
            </a:r>
            <a:r>
              <a:rPr lang="bg-BG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bg-BG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НАЦИОНЛЕН ДИСКУСИОНЕН ФОРУМ, 11.02.2020</a:t>
            </a: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16</a:t>
            </a:fld>
            <a:endParaRPr lang="bg-BG"/>
          </a:p>
        </p:txBody>
      </p:sp>
      <p:sp>
        <p:nvSpPr>
          <p:cNvPr id="6" name="Rectangle 5"/>
          <p:cNvSpPr/>
          <p:nvPr/>
        </p:nvSpPr>
        <p:spPr>
          <a:xfrm>
            <a:off x="642910" y="4357694"/>
            <a:ext cx="7709679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bg-BG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БЛАГОДАРЯ ЗА ВНИМАНИЕТО</a:t>
            </a:r>
            <a:r>
              <a:rPr lang="bg-BG" sz="28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bg-BG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391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501122" cy="500066"/>
          </a:xfrm>
        </p:spPr>
        <p:txBody>
          <a:bodyPr>
            <a:noAutofit/>
          </a:bodyPr>
          <a:lstStyle/>
          <a:p>
            <a:r>
              <a:rPr lang="bg-BG" sz="3600" b="1" dirty="0" smtClean="0"/>
              <a:t> </a:t>
            </a:r>
            <a:r>
              <a:rPr lang="en-US" sz="3600" b="1" dirty="0" smtClean="0"/>
              <a:t>	</a:t>
            </a:r>
            <a:r>
              <a:rPr lang="bg-BG" sz="3600" b="1" dirty="0" smtClean="0"/>
              <a:t>Темите</a:t>
            </a:r>
            <a:endParaRPr lang="bg-BG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857232"/>
            <a:ext cx="8715436" cy="5000660"/>
          </a:xfrm>
        </p:spPr>
        <p:txBody>
          <a:bodyPr>
            <a:normAutofit lnSpcReduction="10000"/>
          </a:bodyPr>
          <a:lstStyle/>
          <a:p>
            <a:r>
              <a:rPr lang="bg-BG" dirty="0" smtClean="0"/>
              <a:t>Основни понятия и адресирането им</a:t>
            </a:r>
          </a:p>
          <a:p>
            <a:r>
              <a:rPr lang="bg-BG" dirty="0" smtClean="0"/>
              <a:t>Метеоролична прогноза за българската енергетика </a:t>
            </a:r>
          </a:p>
          <a:p>
            <a:r>
              <a:rPr lang="bg-BG" dirty="0" smtClean="0"/>
              <a:t>За какво говорим под сурдинка ? </a:t>
            </a:r>
          </a:p>
          <a:p>
            <a:r>
              <a:rPr lang="bg-BG" dirty="0" smtClean="0"/>
              <a:t>Фундаменталното решение – избор на модел</a:t>
            </a:r>
            <a:endParaRPr lang="en-US" dirty="0" smtClean="0"/>
          </a:p>
          <a:p>
            <a:r>
              <a:rPr lang="bg-BG" dirty="0" smtClean="0"/>
              <a:t>Алтернативни заместващи мощности</a:t>
            </a:r>
          </a:p>
          <a:p>
            <a:r>
              <a:rPr lang="bg-BG" dirty="0" smtClean="0"/>
              <a:t>Капиталови разходи за нови технологии,2019</a:t>
            </a:r>
          </a:p>
          <a:p>
            <a:r>
              <a:rPr lang="bg-BG" sz="2400" dirty="0" smtClean="0"/>
              <a:t>Сравнителни характеристики на технологии за ТЕЦ</a:t>
            </a:r>
            <a:endParaRPr lang="bg-BG" dirty="0" smtClean="0"/>
          </a:p>
          <a:p>
            <a:r>
              <a:rPr lang="bg-BG" dirty="0" smtClean="0"/>
              <a:t>Глобални цени на енергията, 2019</a:t>
            </a:r>
          </a:p>
          <a:p>
            <a:r>
              <a:rPr lang="bg-BG" dirty="0" smtClean="0"/>
              <a:t>На къде отива света : Проекти за “зелен” водород</a:t>
            </a:r>
          </a:p>
          <a:p>
            <a:r>
              <a:rPr lang="bg-BG" dirty="0" smtClean="0"/>
              <a:t>Решенията на другите</a:t>
            </a:r>
          </a:p>
          <a:p>
            <a:r>
              <a:rPr lang="bg-BG" dirty="0" smtClean="0"/>
              <a:t>Компромисни варианти за бъдещето на Марица изток </a:t>
            </a:r>
          </a:p>
          <a:p>
            <a:pPr>
              <a:buNone/>
            </a:pPr>
            <a:endParaRPr lang="bg-BG" dirty="0" smtClean="0"/>
          </a:p>
          <a:p>
            <a:pPr lvl="0">
              <a:buFontTx/>
              <a:buChar char="-"/>
            </a:pPr>
            <a:endParaRPr lang="bg-BG" dirty="0" smtClean="0"/>
          </a:p>
          <a:p>
            <a:pPr lvl="0">
              <a:buNone/>
            </a:pPr>
            <a:endParaRPr lang="bg-BG" dirty="0" smtClean="0"/>
          </a:p>
          <a:p>
            <a:pPr lvl="1">
              <a:buNone/>
            </a:pPr>
            <a:endParaRPr lang="bg-BG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dirty="0" smtClean="0"/>
              <a:t>НАЦИОНАЛЕН ДИСКУСИОНЕН ФОРУМ, 11.02.2020</a:t>
            </a:r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2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170699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501122" cy="500066"/>
          </a:xfrm>
        </p:spPr>
        <p:txBody>
          <a:bodyPr>
            <a:noAutofit/>
          </a:bodyPr>
          <a:lstStyle/>
          <a:p>
            <a:r>
              <a:rPr lang="bg-BG" sz="3600" b="1" dirty="0" smtClean="0"/>
              <a:t>  Основни понятия и адресирането им</a:t>
            </a:r>
            <a:endParaRPr lang="bg-BG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00726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n-US" sz="3200" b="1" dirty="0" smtClean="0"/>
          </a:p>
          <a:p>
            <a:pPr>
              <a:buNone/>
            </a:pPr>
            <a:r>
              <a:rPr lang="bg-BG" sz="4800" b="1" dirty="0" smtClean="0"/>
              <a:t>	“Енергетика” включва:  </a:t>
            </a:r>
          </a:p>
          <a:p>
            <a:r>
              <a:rPr lang="bg-BG" dirty="0" smtClean="0"/>
              <a:t>Електроенергетика </a:t>
            </a:r>
          </a:p>
          <a:p>
            <a:r>
              <a:rPr lang="bg-BG" dirty="0" smtClean="0"/>
              <a:t>Топлоенергетикат -отопление и охлаждане </a:t>
            </a:r>
          </a:p>
          <a:p>
            <a:r>
              <a:rPr lang="bg-BG" dirty="0" smtClean="0"/>
              <a:t>Газови енергоносители и продукти: природен газ           		водород, сингаз</a:t>
            </a:r>
          </a:p>
          <a:p>
            <a:r>
              <a:rPr lang="bg-BG" dirty="0" smtClean="0"/>
              <a:t>Частична релация с проблемите на транспорта</a:t>
            </a:r>
          </a:p>
          <a:p>
            <a:pPr lvl="0">
              <a:buFontTx/>
              <a:buChar char="-"/>
            </a:pPr>
            <a:endParaRPr lang="bg-BG" dirty="0" smtClean="0"/>
          </a:p>
          <a:p>
            <a:pPr lvl="0">
              <a:buNone/>
            </a:pPr>
            <a:endParaRPr lang="bg-BG" dirty="0" smtClean="0"/>
          </a:p>
          <a:p>
            <a:pPr lvl="1">
              <a:buNone/>
            </a:pPr>
            <a:endParaRPr lang="bg-BG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dirty="0" smtClean="0"/>
              <a:t>НАЦИОНАЛЕН ДИСКУСИОНЕН ФОРУМ, 11.02.2020</a:t>
            </a:r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3</a:t>
            </a:fld>
            <a:endParaRPr lang="bg-BG"/>
          </a:p>
        </p:txBody>
      </p:sp>
      <p:sp>
        <p:nvSpPr>
          <p:cNvPr id="6" name="Right Arrow 5"/>
          <p:cNvSpPr/>
          <p:nvPr/>
        </p:nvSpPr>
        <p:spPr>
          <a:xfrm>
            <a:off x="1357290" y="3714752"/>
            <a:ext cx="785818" cy="357190"/>
          </a:xfrm>
          <a:prstGeom prst="rightArrow">
            <a:avLst>
              <a:gd name="adj1" fmla="val 50000"/>
              <a:gd name="adj2" fmla="val 610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0699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072494" cy="1357322"/>
          </a:xfrm>
        </p:spPr>
        <p:txBody>
          <a:bodyPr>
            <a:noAutofit/>
          </a:bodyPr>
          <a:lstStyle/>
          <a:p>
            <a:r>
              <a:rPr lang="bg-BG" sz="3600" b="1" dirty="0" smtClean="0"/>
              <a:t>   </a:t>
            </a:r>
            <a:br>
              <a:rPr lang="bg-BG" sz="3600" b="1" dirty="0" smtClean="0"/>
            </a:br>
            <a:r>
              <a:rPr lang="bg-BG" sz="3600" b="1" dirty="0" smtClean="0"/>
              <a:t> </a:t>
            </a:r>
            <a:br>
              <a:rPr lang="bg-BG" sz="3600" b="1" dirty="0" smtClean="0"/>
            </a:br>
            <a:r>
              <a:rPr lang="bg-BG" sz="2800" b="1" dirty="0" smtClean="0">
                <a:solidFill>
                  <a:srgbClr val="FF0000"/>
                </a:solidFill>
              </a:rPr>
              <a:t>Метеоролична прогноза за българската енергетика</a:t>
            </a:r>
            <a:r>
              <a:rPr lang="bg-BG" sz="3600" b="1" dirty="0" smtClean="0"/>
              <a:t/>
            </a:r>
            <a:br>
              <a:rPr lang="bg-BG" sz="3600" b="1" dirty="0" smtClean="0"/>
            </a:br>
            <a:r>
              <a:rPr lang="bg-BG" sz="3600" b="1" dirty="0" smtClean="0"/>
              <a:t>        </a:t>
            </a:r>
            <a:r>
              <a:rPr lang="bg-BG" sz="1400" b="1" dirty="0" smtClean="0"/>
              <a:t>Зона 1: </a:t>
            </a:r>
            <a:r>
              <a:rPr lang="bg-BG" sz="1600" b="1" dirty="0" smtClean="0"/>
              <a:t>Големия розов облак</a:t>
            </a:r>
            <a:r>
              <a:rPr lang="bg-BG" sz="1400" b="1" dirty="0" smtClean="0"/>
              <a:t>, с предварително зададени решения</a:t>
            </a:r>
            <a:endParaRPr lang="bg-BG" sz="14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dirty="0" smtClean="0"/>
              <a:t>НАЦИОНАЛЕН ДИСКУСИОНЕН ФОРУМ, 11.02.2020</a:t>
            </a:r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4</a:t>
            </a:fld>
            <a:endParaRPr lang="bg-BG"/>
          </a:p>
        </p:txBody>
      </p:sp>
      <p:graphicFrame>
        <p:nvGraphicFramePr>
          <p:cNvPr id="50179" name="Object 3"/>
          <p:cNvGraphicFramePr>
            <a:graphicFrameLocks noChangeAspect="1"/>
          </p:cNvGraphicFramePr>
          <p:nvPr/>
        </p:nvGraphicFramePr>
        <p:xfrm>
          <a:off x="1571604" y="1571612"/>
          <a:ext cx="5715040" cy="4786347"/>
        </p:xfrm>
        <a:graphic>
          <a:graphicData uri="http://schemas.openxmlformats.org/presentationml/2006/ole">
            <p:oleObj spid="_x0000_s50179" name="Document" r:id="rId3" imgW="5948123" imgH="6512486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70699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786842" cy="500066"/>
          </a:xfrm>
        </p:spPr>
        <p:txBody>
          <a:bodyPr>
            <a:noAutofit/>
          </a:bodyPr>
          <a:lstStyle/>
          <a:p>
            <a:r>
              <a:rPr lang="bg-BG" sz="4000" b="1" dirty="0" smtClean="0"/>
              <a:t>   </a:t>
            </a:r>
            <a:r>
              <a:rPr lang="bg-BG" sz="4000" b="1" dirty="0" smtClean="0">
                <a:solidFill>
                  <a:srgbClr val="FF0000"/>
                </a:solidFill>
              </a:rPr>
              <a:t/>
            </a:r>
            <a:br>
              <a:rPr lang="bg-BG" sz="4000" b="1" dirty="0" smtClean="0">
                <a:solidFill>
                  <a:srgbClr val="FF0000"/>
                </a:solidFill>
              </a:rPr>
            </a:br>
            <a:r>
              <a:rPr lang="bg-BG" sz="4000" b="1" dirty="0" smtClean="0">
                <a:solidFill>
                  <a:srgbClr val="FF0000"/>
                </a:solidFill>
              </a:rPr>
              <a:t>      </a:t>
            </a:r>
            <a:r>
              <a:rPr lang="en-US" sz="4000" b="1" dirty="0" smtClean="0">
                <a:solidFill>
                  <a:srgbClr val="FF0000"/>
                </a:solidFill>
              </a:rPr>
              <a:t>		</a:t>
            </a:r>
            <a:r>
              <a:rPr lang="bg-BG" sz="4000" b="1" dirty="0" smtClean="0">
                <a:solidFill>
                  <a:srgbClr val="FF0000"/>
                </a:solidFill>
              </a:rPr>
              <a:t/>
            </a:r>
            <a:br>
              <a:rPr lang="bg-BG" sz="4000" b="1" dirty="0" smtClean="0">
                <a:solidFill>
                  <a:srgbClr val="FF0000"/>
                </a:solidFill>
              </a:rPr>
            </a:br>
            <a:r>
              <a:rPr lang="bg-BG" sz="4000" b="1" dirty="0" smtClean="0">
                <a:solidFill>
                  <a:srgbClr val="FF0000"/>
                </a:solidFill>
              </a:rPr>
              <a:t/>
            </a:r>
            <a:br>
              <a:rPr lang="bg-BG" sz="4000" b="1" dirty="0" smtClean="0">
                <a:solidFill>
                  <a:srgbClr val="FF0000"/>
                </a:solidFill>
              </a:rPr>
            </a:br>
            <a:r>
              <a:rPr lang="bg-BG" sz="4000" b="1" dirty="0" smtClean="0">
                <a:solidFill>
                  <a:srgbClr val="FF0000"/>
                </a:solidFill>
              </a:rPr>
              <a:t/>
            </a:r>
            <a:br>
              <a:rPr lang="bg-BG" sz="4000" b="1" dirty="0" smtClean="0">
                <a:solidFill>
                  <a:srgbClr val="FF0000"/>
                </a:solidFill>
              </a:rPr>
            </a:br>
            <a:r>
              <a:rPr lang="bg-BG" sz="4000" b="1" dirty="0" smtClean="0">
                <a:solidFill>
                  <a:srgbClr val="FF0000"/>
                </a:solidFill>
              </a:rPr>
              <a:t>	</a:t>
            </a:r>
            <a:r>
              <a:rPr lang="bg-BG" sz="2800" b="1" dirty="0" smtClean="0">
                <a:solidFill>
                  <a:srgbClr val="FF0000"/>
                </a:solidFill>
              </a:rPr>
              <a:t/>
            </a:r>
            <a:br>
              <a:rPr lang="bg-BG" sz="2800" b="1" dirty="0" smtClean="0">
                <a:solidFill>
                  <a:srgbClr val="FF0000"/>
                </a:solidFill>
              </a:rPr>
            </a:br>
            <a:r>
              <a:rPr lang="bg-BG" sz="2800" b="1" dirty="0" smtClean="0">
                <a:solidFill>
                  <a:srgbClr val="FF0000"/>
                </a:solidFill>
              </a:rPr>
              <a:t> 	</a:t>
            </a:r>
            <a:r>
              <a:rPr lang="bg-BG" sz="3200" b="1" dirty="0" smtClean="0">
                <a:solidFill>
                  <a:srgbClr val="FF0000"/>
                </a:solidFill>
              </a:rPr>
              <a:t>За какво говорим под сурдинка?</a:t>
            </a:r>
            <a:endParaRPr lang="bg-BG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857232"/>
            <a:ext cx="9001156" cy="6000768"/>
          </a:xfrm>
        </p:spPr>
        <p:txBody>
          <a:bodyPr>
            <a:normAutofit fontScale="92500" lnSpcReduction="10000"/>
          </a:bodyPr>
          <a:lstStyle/>
          <a:p>
            <a:r>
              <a:rPr lang="bg-BG" sz="2800" dirty="0" smtClean="0"/>
              <a:t>У</a:t>
            </a:r>
            <a:r>
              <a:rPr lang="bg-BG" sz="2800" dirty="0" smtClean="0"/>
              <a:t>стойчиво </a:t>
            </a:r>
            <a:r>
              <a:rPr lang="bg-BG" sz="2800" dirty="0" smtClean="0"/>
              <a:t>намалява потреблението на електроенергия: </a:t>
            </a:r>
            <a:r>
              <a:rPr lang="bg-BG" sz="2400" dirty="0" smtClean="0"/>
              <a:t>въздействие на енергийна ефективност, битова газификация, други (2017 – 2,3%, 2018 -3%, 2019-1,07%); </a:t>
            </a:r>
            <a:endParaRPr lang="bg-BG" sz="2400" dirty="0" smtClean="0"/>
          </a:p>
          <a:p>
            <a:r>
              <a:rPr lang="bg-BG" sz="2800" dirty="0" smtClean="0"/>
              <a:t>Устойчиво расте цената на електроенергията ?</a:t>
            </a:r>
            <a:endParaRPr lang="bg-BG" sz="2800" dirty="0" smtClean="0"/>
          </a:p>
          <a:p>
            <a:r>
              <a:rPr lang="bg-BG" sz="2800" dirty="0" smtClean="0"/>
              <a:t>ЕС “спира” </a:t>
            </a:r>
            <a:r>
              <a:rPr lang="bg-BG" sz="2800" dirty="0" smtClean="0"/>
              <a:t>въглищните ни централи? Не. Те спират сами без държавна подкрепа.Прогнозата</a:t>
            </a:r>
            <a:r>
              <a:rPr lang="bg-BG" sz="2800" b="1" dirty="0" smtClean="0"/>
              <a:t>:</a:t>
            </a:r>
            <a:r>
              <a:rPr lang="bg-BG" sz="2800" b="1" dirty="0" smtClean="0">
                <a:solidFill>
                  <a:srgbClr val="FF0000"/>
                </a:solidFill>
              </a:rPr>
              <a:t>  </a:t>
            </a:r>
            <a:r>
              <a:rPr lang="bg-BG" sz="2800" dirty="0" smtClean="0"/>
              <a:t>2025-2030;</a:t>
            </a:r>
          </a:p>
          <a:p>
            <a:r>
              <a:rPr lang="bg-BG" sz="2800" dirty="0" smtClean="0"/>
              <a:t>Има ли решение за бъдещето на комплекса МИ? </a:t>
            </a:r>
            <a:r>
              <a:rPr lang="bg-BG" sz="2800" smtClean="0"/>
              <a:t>Да.</a:t>
            </a:r>
            <a:endParaRPr lang="bg-BG" sz="2800" dirty="0" smtClean="0"/>
          </a:p>
          <a:p>
            <a:r>
              <a:rPr lang="bg-BG" sz="2800" dirty="0" smtClean="0"/>
              <a:t>Затварят ли блокове 5 и 6 в АЕЦ Козлодуй ? Неизбежно. Оптимистичната прогноза</a:t>
            </a:r>
            <a:r>
              <a:rPr lang="bg-BG" sz="2800" b="1" dirty="0" smtClean="0">
                <a:solidFill>
                  <a:srgbClr val="FF0000"/>
                </a:solidFill>
              </a:rPr>
              <a:t> </a:t>
            </a:r>
            <a:r>
              <a:rPr lang="bg-BG" sz="2800" dirty="0" smtClean="0"/>
              <a:t>2030-2040 </a:t>
            </a:r>
          </a:p>
          <a:p>
            <a:r>
              <a:rPr lang="bg-BG" sz="2800" dirty="0" smtClean="0"/>
              <a:t>Замества ли водорода природния газ след 2040 ? </a:t>
            </a:r>
            <a:r>
              <a:rPr lang="bg-BG" sz="2800" dirty="0" smtClean="0"/>
              <a:t>Какво </a:t>
            </a:r>
            <a:r>
              <a:rPr lang="bg-BG" sz="2800" dirty="0" smtClean="0"/>
              <a:t>ще ни струва? Защо са </a:t>
            </a:r>
            <a:r>
              <a:rPr lang="bg-BG" sz="2800" dirty="0" smtClean="0"/>
              <a:t>днешните газови </a:t>
            </a:r>
            <a:r>
              <a:rPr lang="bg-BG" sz="2800" dirty="0" smtClean="0"/>
              <a:t>проекти ?</a:t>
            </a:r>
          </a:p>
          <a:p>
            <a:r>
              <a:rPr lang="bg-BG" sz="2800" dirty="0" smtClean="0"/>
              <a:t>Има ли алтернатива АЕЦ”Белене” ?  Да, </a:t>
            </a:r>
            <a:r>
              <a:rPr lang="bg-BG" sz="2800" dirty="0" smtClean="0"/>
              <a:t>но </a:t>
            </a:r>
            <a:r>
              <a:rPr lang="bg-BG" sz="2800" dirty="0" smtClean="0"/>
              <a:t>трябва да се чуят </a:t>
            </a:r>
            <a:r>
              <a:rPr lang="bg-BG" sz="2800" dirty="0" smtClean="0"/>
              <a:t>специалистите.</a:t>
            </a:r>
            <a:endParaRPr lang="bg-BG" sz="2800" dirty="0" smtClean="0"/>
          </a:p>
          <a:p>
            <a:r>
              <a:rPr lang="bg-BG" sz="2800" dirty="0" smtClean="0"/>
              <a:t>ТЕЦ </a:t>
            </a:r>
            <a:r>
              <a:rPr lang="bg-BG" sz="2800" dirty="0" smtClean="0"/>
              <a:t>Варна </a:t>
            </a:r>
            <a:r>
              <a:rPr lang="bg-BG" sz="2800" dirty="0" smtClean="0"/>
              <a:t>готви първата </a:t>
            </a:r>
            <a:r>
              <a:rPr lang="bg-BG" sz="2800" dirty="0" smtClean="0"/>
              <a:t>модерна ПГ-инсталация ? </a:t>
            </a:r>
            <a:r>
              <a:rPr lang="bg-BG" sz="2800" dirty="0" smtClean="0"/>
              <a:t>Да.   </a:t>
            </a:r>
            <a:endParaRPr lang="bg-BG" sz="2800" dirty="0" smtClean="0"/>
          </a:p>
          <a:p>
            <a:endParaRPr lang="bg-BG" dirty="0" smtClean="0"/>
          </a:p>
          <a:p>
            <a:pPr lvl="0">
              <a:buNone/>
            </a:pPr>
            <a:endParaRPr lang="bg-BG" dirty="0" smtClean="0"/>
          </a:p>
          <a:p>
            <a:pPr lvl="1">
              <a:buNone/>
            </a:pPr>
            <a:endParaRPr lang="bg-BG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dirty="0" smtClean="0"/>
              <a:t>НАЦИОНАЛЕН ДИСКУСИОНЕН ФОРУМ, 11.02.2020</a:t>
            </a:r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5</a:t>
            </a:fld>
            <a:endParaRPr lang="bg-B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3794" name="Equation" r:id="rId3" imgW="114120" imgH="2156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70699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501122" cy="642942"/>
          </a:xfrm>
        </p:spPr>
        <p:txBody>
          <a:bodyPr>
            <a:noAutofit/>
          </a:bodyPr>
          <a:lstStyle/>
          <a:p>
            <a:r>
              <a:rPr lang="bg-BG" sz="3200" b="1" dirty="0" smtClean="0">
                <a:solidFill>
                  <a:srgbClr val="FF0000"/>
                </a:solidFill>
              </a:rPr>
              <a:t>Фундаменталното решение  - избор на модел</a:t>
            </a:r>
            <a:endParaRPr lang="bg-BG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000108"/>
            <a:ext cx="9001156" cy="571504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bg-BG" sz="4000" dirty="0" smtClean="0"/>
              <a:t>	</a:t>
            </a:r>
            <a:r>
              <a:rPr lang="bg-BG" sz="3500" dirty="0" smtClean="0"/>
              <a:t>- </a:t>
            </a:r>
            <a:r>
              <a:rPr lang="bg-BG" sz="3500" b="1" dirty="0" smtClean="0"/>
              <a:t>Модел 1: </a:t>
            </a:r>
            <a:r>
              <a:rPr lang="bg-BG" sz="3500" dirty="0" smtClean="0"/>
              <a:t>Покриване на енергийния баланс единствено с местни генериращи мощности. </a:t>
            </a:r>
            <a:r>
              <a:rPr lang="bg-BG" sz="3500" i="1" dirty="0" smtClean="0"/>
              <a:t>Трудно прогнозируем риск: динамика на цените и загуби на енергийните дружества </a:t>
            </a:r>
            <a:endParaRPr lang="en-US" sz="3500" i="1" dirty="0" smtClean="0"/>
          </a:p>
          <a:p>
            <a:pPr>
              <a:buNone/>
            </a:pPr>
            <a:r>
              <a:rPr lang="bg-BG" sz="4000" dirty="0" smtClean="0"/>
              <a:t>					</a:t>
            </a:r>
            <a:r>
              <a:rPr lang="bg-BG" sz="4300" dirty="0" smtClean="0">
                <a:solidFill>
                  <a:srgbClr val="FF0000"/>
                </a:solidFill>
              </a:rPr>
              <a:t>или</a:t>
            </a:r>
            <a:endParaRPr lang="bg-BG" sz="43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bg-BG" sz="4000" dirty="0" smtClean="0"/>
              <a:t>	</a:t>
            </a:r>
            <a:r>
              <a:rPr lang="bg-BG" sz="3500" dirty="0" smtClean="0"/>
              <a:t>- </a:t>
            </a:r>
            <a:r>
              <a:rPr lang="bg-BG" sz="3500" b="1" dirty="0" smtClean="0"/>
              <a:t>Модел 2: </a:t>
            </a:r>
            <a:r>
              <a:rPr lang="bg-BG" sz="3500" b="1" dirty="0" smtClean="0">
                <a:solidFill>
                  <a:srgbClr val="FF0000"/>
                </a:solidFill>
              </a:rPr>
              <a:t>(Еретичен за България) </a:t>
            </a:r>
            <a:r>
              <a:rPr lang="bg-BG" sz="3500" dirty="0" smtClean="0"/>
              <a:t>Локално производство/+частичен внос, договарян на борсите (модел на Италия), паралелно с увеличаване на преносните трансгранични капацитети. </a:t>
            </a:r>
            <a:r>
              <a:rPr lang="bg-BG" sz="3500" i="1" dirty="0" smtClean="0"/>
              <a:t>Основното предимство: минимален риск за инвестициите в генериращи мощности </a:t>
            </a:r>
          </a:p>
          <a:p>
            <a:pPr>
              <a:buNone/>
            </a:pPr>
            <a:endParaRPr lang="bg-BG" sz="2600" dirty="0" smtClean="0"/>
          </a:p>
          <a:p>
            <a:pPr>
              <a:buNone/>
            </a:pPr>
            <a:r>
              <a:rPr lang="bg-BG" sz="3600" b="1" dirty="0" smtClean="0"/>
              <a:t>	</a:t>
            </a:r>
            <a:endParaRPr lang="bg-BG" sz="4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dirty="0" smtClean="0"/>
              <a:t>НАЦИОНАЛЕН ДИСКУСИОНЕН ФОРУМ, 11.02.2020</a:t>
            </a:r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6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170699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501122" cy="500066"/>
          </a:xfrm>
        </p:spPr>
        <p:txBody>
          <a:bodyPr>
            <a:noAutofit/>
          </a:bodyPr>
          <a:lstStyle/>
          <a:p>
            <a:r>
              <a:rPr lang="bg-BG" sz="3200" b="1" dirty="0" smtClean="0">
                <a:solidFill>
                  <a:srgbClr val="FF0000"/>
                </a:solidFill>
              </a:rPr>
              <a:t>      Нераздална част от Енергийната стратегия</a:t>
            </a:r>
            <a:endParaRPr lang="bg-BG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g-BG" b="1" dirty="0" smtClean="0"/>
              <a:t>Развитие на проекти на общинско ниво/ енергийни кооперативи:</a:t>
            </a:r>
          </a:p>
          <a:p>
            <a:pPr lvl="1"/>
            <a:r>
              <a:rPr lang="bg-BG" dirty="0" smtClean="0"/>
              <a:t>Газификация на битови отпадъци 		множество решения на пролемите на чистота на въздуха и на отпадъците, </a:t>
            </a:r>
            <a:r>
              <a:rPr lang="bg-BG" sz="3200" dirty="0" smtClean="0"/>
              <a:t>Нова програма</a:t>
            </a:r>
            <a:r>
              <a:rPr lang="bg-BG" sz="3200" dirty="0" smtClean="0">
                <a:solidFill>
                  <a:srgbClr val="FF0000"/>
                </a:solidFill>
              </a:rPr>
              <a:t>“Енергия за смет”</a:t>
            </a:r>
            <a:r>
              <a:rPr lang="bg-BG" sz="3200" dirty="0" smtClean="0"/>
              <a:t>;</a:t>
            </a:r>
          </a:p>
          <a:p>
            <a:pPr lvl="1"/>
            <a:r>
              <a:rPr lang="bg-BG" dirty="0" smtClean="0"/>
              <a:t>Локални топлофикационни мрежи  	множество решения на проблемите на енергийната бедност и чистотата на въздуха; </a:t>
            </a:r>
          </a:p>
          <a:p>
            <a:pPr lvl="1"/>
            <a:r>
              <a:rPr lang="bg-BG" dirty="0" smtClean="0"/>
              <a:t>Просюмери на индустриално и общинско ниво   бъдеще на покривните хибридни фотоволтаични/соларни  модули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dirty="0" smtClean="0"/>
              <a:t>НАЦИОНАЛЕН ДИСКУСИОНЕН ФОРУМ, 11.02.2020</a:t>
            </a:r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7</a:t>
            </a:fld>
            <a:endParaRPr lang="bg-BG"/>
          </a:p>
        </p:txBody>
      </p:sp>
      <p:sp>
        <p:nvSpPr>
          <p:cNvPr id="6" name="Right Arrow 5"/>
          <p:cNvSpPr/>
          <p:nvPr/>
        </p:nvSpPr>
        <p:spPr>
          <a:xfrm>
            <a:off x="6000760" y="1714488"/>
            <a:ext cx="500066" cy="428628"/>
          </a:xfrm>
          <a:prstGeom prst="rightArrow">
            <a:avLst>
              <a:gd name="adj1" fmla="val 50000"/>
              <a:gd name="adj2" fmla="val 852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6000760" y="3571876"/>
            <a:ext cx="571504" cy="428628"/>
          </a:xfrm>
          <a:prstGeom prst="rightArrow">
            <a:avLst>
              <a:gd name="adj1" fmla="val 50000"/>
              <a:gd name="adj2" fmla="val 765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7786710" y="4714884"/>
            <a:ext cx="642942" cy="500066"/>
          </a:xfrm>
          <a:prstGeom prst="rightArrow">
            <a:avLst>
              <a:gd name="adj1" fmla="val 50000"/>
              <a:gd name="adj2" fmla="val 765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0699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</p:spPr>
        <p:txBody>
          <a:bodyPr>
            <a:noAutofit/>
          </a:bodyPr>
          <a:lstStyle/>
          <a:p>
            <a:r>
              <a:rPr lang="bg-BG" sz="3200" b="1" dirty="0" smtClean="0"/>
              <a:t>	</a:t>
            </a:r>
            <a:r>
              <a:rPr lang="bg-BG" sz="2800" b="1" dirty="0" smtClean="0"/>
              <a:t>   </a:t>
            </a:r>
            <a:br>
              <a:rPr lang="bg-BG" sz="2800" b="1" dirty="0" smtClean="0"/>
            </a:br>
            <a:r>
              <a:rPr lang="bg-BG" sz="2800" b="1" dirty="0" smtClean="0"/>
              <a:t/>
            </a:r>
            <a:br>
              <a:rPr lang="bg-BG" sz="2800" b="1" dirty="0" smtClean="0"/>
            </a:br>
            <a:r>
              <a:rPr lang="bg-BG" sz="2800" b="1" dirty="0" smtClean="0"/>
              <a:t/>
            </a:r>
            <a:br>
              <a:rPr lang="bg-BG" sz="2800" b="1" dirty="0" smtClean="0"/>
            </a:br>
            <a:r>
              <a:rPr lang="bg-BG" sz="2800" b="1" dirty="0" smtClean="0"/>
              <a:t> </a:t>
            </a:r>
            <a:br>
              <a:rPr lang="bg-BG" sz="2800" b="1" dirty="0" smtClean="0"/>
            </a:br>
            <a:r>
              <a:rPr lang="bg-BG" sz="2800" b="1" dirty="0" smtClean="0"/>
              <a:t>  </a:t>
            </a:r>
            <a:r>
              <a:rPr lang="en-US" sz="2800" b="1" dirty="0" smtClean="0"/>
              <a:t>	</a:t>
            </a:r>
            <a:r>
              <a:rPr lang="bg-BG" sz="2800" b="1" dirty="0" smtClean="0">
                <a:solidFill>
                  <a:srgbClr val="FF0000"/>
                </a:solidFill>
              </a:rPr>
              <a:t>Алтернативни заместващи мощности</a:t>
            </a:r>
            <a:r>
              <a:rPr lang="bg-BG" sz="3200" dirty="0" smtClean="0">
                <a:solidFill>
                  <a:srgbClr val="FF0000"/>
                </a:solidFill>
              </a:rPr>
              <a:t/>
            </a:r>
            <a:br>
              <a:rPr lang="bg-BG" sz="3200" dirty="0" smtClean="0">
                <a:solidFill>
                  <a:srgbClr val="FF0000"/>
                </a:solidFill>
              </a:rPr>
            </a:br>
            <a:endParaRPr lang="bg-BG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571480"/>
            <a:ext cx="8643998" cy="6072230"/>
          </a:xfrm>
        </p:spPr>
        <p:txBody>
          <a:bodyPr>
            <a:normAutofit fontScale="55000" lnSpcReduction="20000"/>
          </a:bodyPr>
          <a:lstStyle/>
          <a:p>
            <a:pPr lvl="1"/>
            <a:r>
              <a:rPr lang="bg-BG" sz="4200" dirty="0" smtClean="0"/>
              <a:t>ХЕК “Никопол </a:t>
            </a:r>
            <a:r>
              <a:rPr lang="en-US" sz="4200" dirty="0" smtClean="0"/>
              <a:t>-</a:t>
            </a:r>
            <a:r>
              <a:rPr lang="bg-BG" sz="4200" dirty="0" smtClean="0"/>
              <a:t>Турну Мъгуреле”,</a:t>
            </a:r>
            <a:r>
              <a:rPr lang="en-US" sz="4200" dirty="0" smtClean="0"/>
              <a:t> </a:t>
            </a:r>
            <a:r>
              <a:rPr lang="bg-BG" sz="4200" b="1" dirty="0" smtClean="0"/>
              <a:t>420</a:t>
            </a:r>
            <a:r>
              <a:rPr lang="bg-BG" sz="4200" dirty="0" smtClean="0"/>
              <a:t> </a:t>
            </a:r>
            <a:r>
              <a:rPr lang="en-US" sz="4200" dirty="0" smtClean="0"/>
              <a:t>MW </a:t>
            </a:r>
            <a:r>
              <a:rPr lang="bg-BG" sz="4200" dirty="0" smtClean="0"/>
              <a:t>и ХЕК “Силистра Кълъраш”,</a:t>
            </a:r>
            <a:r>
              <a:rPr lang="en-US" sz="4200" dirty="0" smtClean="0"/>
              <a:t> </a:t>
            </a:r>
            <a:r>
              <a:rPr lang="en-US" sz="4200" b="1" dirty="0" smtClean="0"/>
              <a:t>220</a:t>
            </a:r>
            <a:r>
              <a:rPr lang="en-US" sz="4200" dirty="0" smtClean="0"/>
              <a:t> MW)</a:t>
            </a:r>
            <a:r>
              <a:rPr lang="bg-BG" sz="4200" dirty="0" smtClean="0"/>
              <a:t>, чуждестранна инвестиция</a:t>
            </a:r>
          </a:p>
          <a:p>
            <a:pPr lvl="1"/>
            <a:r>
              <a:rPr lang="bg-BG" sz="4200" dirty="0" smtClean="0"/>
              <a:t>Нови </a:t>
            </a:r>
            <a:r>
              <a:rPr lang="en-US" sz="4200" dirty="0" smtClean="0"/>
              <a:t>CCGT </a:t>
            </a:r>
            <a:r>
              <a:rPr lang="bg-BG" sz="4200" dirty="0" smtClean="0"/>
              <a:t>модули в ТФ София – </a:t>
            </a:r>
            <a:r>
              <a:rPr lang="bg-BG" sz="4200" b="1" dirty="0" smtClean="0"/>
              <a:t>120</a:t>
            </a:r>
            <a:r>
              <a:rPr lang="bg-BG" sz="4200" dirty="0" smtClean="0"/>
              <a:t> </a:t>
            </a:r>
            <a:r>
              <a:rPr lang="en-US" sz="4200" dirty="0" smtClean="0"/>
              <a:t>MW</a:t>
            </a:r>
            <a:r>
              <a:rPr lang="bg-BG" sz="4200" dirty="0" smtClean="0"/>
              <a:t>(3,353 </a:t>
            </a:r>
            <a:r>
              <a:rPr lang="en-US" sz="4200" dirty="0" err="1" smtClean="0"/>
              <a:t>TWh</a:t>
            </a:r>
            <a:r>
              <a:rPr lang="en-US" sz="4200" dirty="0" smtClean="0"/>
              <a:t>) </a:t>
            </a:r>
            <a:r>
              <a:rPr lang="bg-BG" sz="4200" dirty="0" smtClean="0"/>
              <a:t>(2025-2030), ТЕЦ Варна – </a:t>
            </a:r>
            <a:r>
              <a:rPr lang="bg-BG" sz="4200" b="1" dirty="0" smtClean="0"/>
              <a:t>600</a:t>
            </a:r>
            <a:r>
              <a:rPr lang="bg-BG" sz="4200" dirty="0" smtClean="0"/>
              <a:t> </a:t>
            </a:r>
            <a:r>
              <a:rPr lang="en-US" sz="4200" dirty="0" smtClean="0"/>
              <a:t>MW (?)</a:t>
            </a:r>
            <a:endParaRPr lang="bg-BG" sz="4200" dirty="0" smtClean="0"/>
          </a:p>
          <a:p>
            <a:pPr lvl="1"/>
            <a:r>
              <a:rPr lang="bg-BG" sz="4200" dirty="0" smtClean="0"/>
              <a:t>Нови малки ВЕЦ (</a:t>
            </a:r>
            <a:r>
              <a:rPr lang="bg-BG" sz="4200" b="1" dirty="0" smtClean="0"/>
              <a:t>655</a:t>
            </a:r>
            <a:r>
              <a:rPr lang="bg-BG" sz="4200" dirty="0" smtClean="0"/>
              <a:t> </a:t>
            </a:r>
            <a:r>
              <a:rPr lang="en-US" sz="4200" dirty="0" smtClean="0"/>
              <a:t>MW</a:t>
            </a:r>
            <a:r>
              <a:rPr lang="bg-BG" sz="4200" dirty="0" smtClean="0"/>
              <a:t>, Енергопроект 1993)</a:t>
            </a:r>
          </a:p>
          <a:p>
            <a:pPr lvl="1"/>
            <a:r>
              <a:rPr lang="bg-BG" sz="4200" dirty="0" smtClean="0"/>
              <a:t>Нов ядрен блок в АЕЦ Козлодуй</a:t>
            </a:r>
            <a:r>
              <a:rPr lang="en-US" sz="4200" dirty="0" smtClean="0"/>
              <a:t> – </a:t>
            </a:r>
            <a:r>
              <a:rPr lang="en-US" sz="4200" b="1" dirty="0" smtClean="0"/>
              <a:t>1000</a:t>
            </a:r>
            <a:r>
              <a:rPr lang="en-US" sz="4200" dirty="0" smtClean="0"/>
              <a:t> MW</a:t>
            </a:r>
            <a:r>
              <a:rPr lang="bg-BG" sz="4200" dirty="0" smtClean="0"/>
              <a:t>, 2023-2035, корпоративен проект</a:t>
            </a:r>
          </a:p>
          <a:p>
            <a:pPr lvl="1"/>
            <a:r>
              <a:rPr lang="bg-BG" sz="4200" dirty="0" smtClean="0"/>
              <a:t>3</a:t>
            </a:r>
            <a:r>
              <a:rPr lang="en-US" sz="4200" dirty="0" smtClean="0"/>
              <a:t> </a:t>
            </a:r>
            <a:r>
              <a:rPr lang="bg-BG" sz="4200" dirty="0" smtClean="0"/>
              <a:t>бр. заместващи ПГ ТЕЦ (</a:t>
            </a:r>
            <a:r>
              <a:rPr lang="en-US" sz="4200" dirty="0" smtClean="0"/>
              <a:t>CCGT) </a:t>
            </a:r>
            <a:r>
              <a:rPr lang="bg-BG" sz="4200" dirty="0" smtClean="0"/>
              <a:t>в МИ- </a:t>
            </a:r>
            <a:r>
              <a:rPr lang="en-US" sz="4200" b="1" dirty="0" smtClean="0"/>
              <a:t>3 x </a:t>
            </a:r>
            <a:r>
              <a:rPr lang="bg-BG" sz="4200" b="1" dirty="0" smtClean="0"/>
              <a:t>600 </a:t>
            </a:r>
            <a:r>
              <a:rPr lang="en-US" sz="4200" dirty="0" smtClean="0"/>
              <a:t>MW</a:t>
            </a:r>
            <a:r>
              <a:rPr lang="bg-BG" sz="4200" dirty="0" smtClean="0"/>
              <a:t> (2025-2030)</a:t>
            </a:r>
            <a:endParaRPr lang="en-US" sz="4200" dirty="0" smtClean="0"/>
          </a:p>
          <a:p>
            <a:pPr lvl="1"/>
            <a:r>
              <a:rPr lang="bg-BG" sz="4200" dirty="0" smtClean="0"/>
              <a:t>Нови ВЕИ – 9800 дка отредени терени (2019 г.), плюс 20000 дка табани в МИ, без тарифни добавки (2022-2032): международни тръжни процедури; </a:t>
            </a:r>
          </a:p>
          <a:p>
            <a:pPr lvl="1"/>
            <a:r>
              <a:rPr lang="bg-BG" sz="4200" dirty="0" smtClean="0"/>
              <a:t>Водородни  заводи, куплирани с ВЕИ (цел ЕС 2050 г. - 800 Т</a:t>
            </a:r>
            <a:r>
              <a:rPr lang="en-US" sz="4200" dirty="0" err="1" smtClean="0"/>
              <a:t>Wh</a:t>
            </a:r>
            <a:r>
              <a:rPr lang="en-US" sz="4200" dirty="0" smtClean="0"/>
              <a:t> </a:t>
            </a:r>
            <a:r>
              <a:rPr lang="bg-BG" sz="4200" dirty="0" smtClean="0"/>
              <a:t>от ВЕИ) или </a:t>
            </a:r>
            <a:r>
              <a:rPr lang="en-US" sz="4200" dirty="0" smtClean="0"/>
              <a:t>ISCC-</a:t>
            </a:r>
            <a:r>
              <a:rPr lang="bg-BG" sz="4200" dirty="0" smtClean="0"/>
              <a:t>комбинирано производство със сингаз от </a:t>
            </a:r>
            <a:r>
              <a:rPr lang="en-US" sz="4200" dirty="0" smtClean="0"/>
              <a:t>RDF</a:t>
            </a:r>
            <a:r>
              <a:rPr lang="bg-BG" sz="4200" dirty="0" smtClean="0"/>
              <a:t> – общински проекти, европейско финансиране; </a:t>
            </a:r>
          </a:p>
          <a:p>
            <a:pPr lvl="1"/>
            <a:r>
              <a:rPr lang="bg-BG" sz="4200" dirty="0" smtClean="0"/>
              <a:t>Геотермални когенерации – </a:t>
            </a:r>
            <a:r>
              <a:rPr lang="en-US" sz="4200" b="1" dirty="0" smtClean="0"/>
              <a:t>4</a:t>
            </a:r>
            <a:r>
              <a:rPr lang="bg-BG" sz="4200" b="1" dirty="0" smtClean="0"/>
              <a:t>20 </a:t>
            </a:r>
            <a:r>
              <a:rPr lang="en-US" sz="4200" dirty="0" err="1" smtClean="0"/>
              <a:t>MWel</a:t>
            </a:r>
            <a:r>
              <a:rPr lang="en-US" sz="4200" dirty="0" smtClean="0"/>
              <a:t> (</a:t>
            </a:r>
            <a:r>
              <a:rPr lang="en-US" sz="3500" dirty="0" smtClean="0"/>
              <a:t>KFKI</a:t>
            </a:r>
            <a:r>
              <a:rPr lang="bg-BG" sz="4200" dirty="0" smtClean="0"/>
              <a:t>, Унгария)</a:t>
            </a:r>
          </a:p>
          <a:p>
            <a:pPr lvl="1"/>
            <a:r>
              <a:rPr lang="bg-BG" sz="4200" dirty="0" smtClean="0"/>
              <a:t>Покривни ВЕИ </a:t>
            </a:r>
            <a:r>
              <a:rPr lang="en-US" sz="4200" dirty="0" smtClean="0"/>
              <a:t>(</a:t>
            </a:r>
            <a:r>
              <a:rPr lang="bg-BG" sz="4200" dirty="0" smtClean="0"/>
              <a:t>потенциал 2050 г.  5,4 </a:t>
            </a:r>
            <a:r>
              <a:rPr lang="en-US" sz="4200" dirty="0" err="1" smtClean="0"/>
              <a:t>TWh</a:t>
            </a:r>
            <a:r>
              <a:rPr lang="bg-BG" sz="4200" dirty="0" smtClean="0"/>
              <a:t>, </a:t>
            </a:r>
            <a:r>
              <a:rPr lang="en-US" sz="4200" b="1" dirty="0" smtClean="0"/>
              <a:t>4200</a:t>
            </a:r>
            <a:r>
              <a:rPr lang="en-US" sz="4200" dirty="0" smtClean="0"/>
              <a:t> MW</a:t>
            </a:r>
            <a:r>
              <a:rPr lang="bg-BG" sz="4200" dirty="0" smtClean="0"/>
              <a:t> (</a:t>
            </a:r>
            <a:r>
              <a:rPr lang="bg-BG" sz="3500" dirty="0" smtClean="0"/>
              <a:t>ЦИД</a:t>
            </a:r>
            <a:r>
              <a:rPr lang="en-US" sz="4200" dirty="0" smtClean="0"/>
              <a:t>)</a:t>
            </a:r>
            <a:endParaRPr lang="bg-BG" sz="4200" dirty="0" smtClean="0"/>
          </a:p>
          <a:p>
            <a:pPr lvl="1">
              <a:buNone/>
            </a:pPr>
            <a:endParaRPr lang="bg-BG" sz="4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dirty="0" smtClean="0"/>
              <a:t>НАЦИОНАЛЕН ДИСКУСИОНЕН ФОРУМ, 11.02.2020</a:t>
            </a:r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8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170699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501122" cy="714380"/>
          </a:xfrm>
        </p:spPr>
        <p:txBody>
          <a:bodyPr>
            <a:noAutofit/>
          </a:bodyPr>
          <a:lstStyle/>
          <a:p>
            <a:pPr marL="216000"/>
            <a:r>
              <a:rPr lang="bg-BG" sz="3200" b="1" dirty="0" smtClean="0"/>
              <a:t>    </a:t>
            </a:r>
            <a:br>
              <a:rPr lang="bg-BG" sz="3200" b="1" dirty="0" smtClean="0"/>
            </a:br>
            <a:r>
              <a:rPr lang="bg-BG" sz="3200" b="1" dirty="0" smtClean="0"/>
              <a:t/>
            </a:r>
            <a:br>
              <a:rPr lang="bg-BG" sz="3200" b="1" dirty="0" smtClean="0"/>
            </a:br>
            <a:r>
              <a:rPr lang="bg-BG" sz="3200" b="1" dirty="0" smtClean="0"/>
              <a:t/>
            </a:r>
            <a:br>
              <a:rPr lang="bg-BG" sz="3200" b="1" dirty="0" smtClean="0"/>
            </a:br>
            <a:r>
              <a:rPr lang="bg-BG" sz="3200" b="1" dirty="0" smtClean="0"/>
              <a:t/>
            </a:r>
            <a:br>
              <a:rPr lang="bg-BG" sz="3200" b="1" dirty="0" smtClean="0"/>
            </a:br>
            <a:r>
              <a:rPr lang="bg-BG" sz="3200" b="1" dirty="0" smtClean="0"/>
              <a:t/>
            </a:r>
            <a:br>
              <a:rPr lang="bg-BG" sz="3200" b="1" dirty="0" smtClean="0"/>
            </a:br>
            <a:r>
              <a:rPr lang="bg-BG" sz="2800" dirty="0" smtClean="0"/>
              <a:t/>
            </a:r>
            <a:br>
              <a:rPr lang="bg-BG" sz="2800" dirty="0" smtClean="0"/>
            </a:br>
            <a:r>
              <a:rPr lang="bg-BG" sz="2800" b="1" dirty="0" smtClean="0"/>
              <a:t> Капиталови разходи за нови технологии</a:t>
            </a:r>
            <a:r>
              <a:rPr lang="en-US" sz="2800" b="1" dirty="0" smtClean="0"/>
              <a:t>,</a:t>
            </a:r>
            <a:r>
              <a:rPr lang="bg-BG" sz="2800" b="1" dirty="0" smtClean="0"/>
              <a:t> </a:t>
            </a:r>
            <a:r>
              <a:rPr lang="en-US" sz="2800" b="1" dirty="0" smtClean="0"/>
              <a:t>$/kW, 2019</a:t>
            </a:r>
            <a:endParaRPr lang="bg-BG" sz="2800" b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928662" y="1214422"/>
          <a:ext cx="7358114" cy="5187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468"/>
                <a:gridCol w="2682646"/>
              </a:tblGrid>
              <a:tr h="704959">
                <a:tc>
                  <a:txBody>
                    <a:bodyPr/>
                    <a:lstStyle/>
                    <a:p>
                      <a:r>
                        <a:rPr lang="bg-BG" dirty="0" smtClean="0"/>
                        <a:t>Технология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Капиталови разходи</a:t>
                      </a:r>
                      <a:endParaRPr lang="en-US" dirty="0"/>
                    </a:p>
                  </a:txBody>
                  <a:tcPr/>
                </a:tc>
              </a:tr>
              <a:tr h="4482098"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Парогазови ТЕЦ</a:t>
                      </a:r>
                    </a:p>
                    <a:p>
                      <a:r>
                        <a:rPr lang="bg-BG" sz="2000" dirty="0" smtClean="0"/>
                        <a:t>ВяЕЦ-на</a:t>
                      </a:r>
                      <a:r>
                        <a:rPr lang="bg-BG" sz="2000" baseline="0" dirty="0" smtClean="0"/>
                        <a:t> суша</a:t>
                      </a:r>
                    </a:p>
                    <a:p>
                      <a:r>
                        <a:rPr lang="bg-BG" sz="2000" baseline="0" dirty="0" smtClean="0"/>
                        <a:t>ВяЕЦ-офшорни</a:t>
                      </a:r>
                    </a:p>
                    <a:p>
                      <a:r>
                        <a:rPr lang="bg-BG" sz="2000" baseline="0" dirty="0" smtClean="0"/>
                        <a:t>ФВ – стационарни</a:t>
                      </a:r>
                    </a:p>
                    <a:p>
                      <a:r>
                        <a:rPr lang="bg-BG" sz="2000" baseline="0" dirty="0" smtClean="0"/>
                        <a:t>ФВ-следящи</a:t>
                      </a:r>
                    </a:p>
                    <a:p>
                      <a:r>
                        <a:rPr lang="bg-BG" sz="2000" baseline="0" dirty="0" smtClean="0"/>
                        <a:t>Батерии за съхранение</a:t>
                      </a:r>
                    </a:p>
                    <a:p>
                      <a:r>
                        <a:rPr lang="bg-BG" sz="2000" baseline="0" dirty="0" smtClean="0"/>
                        <a:t>Конвенционални ВЕЦ</a:t>
                      </a:r>
                    </a:p>
                    <a:p>
                      <a:r>
                        <a:rPr lang="bg-BG" sz="2000" baseline="0" dirty="0" smtClean="0"/>
                        <a:t>Геотермални ко-генерации</a:t>
                      </a:r>
                    </a:p>
                    <a:p>
                      <a:r>
                        <a:rPr lang="bg-BG" sz="2000" baseline="0" dirty="0" smtClean="0"/>
                        <a:t>Въглища, с очистване на </a:t>
                      </a:r>
                      <a:r>
                        <a:rPr lang="en-US" sz="2000" baseline="0" dirty="0" smtClean="0"/>
                        <a:t>SO2 </a:t>
                      </a:r>
                      <a:r>
                        <a:rPr lang="bg-BG" sz="2000" baseline="0" dirty="0" smtClean="0"/>
                        <a:t>и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NOx</a:t>
                      </a:r>
                      <a:endParaRPr lang="en-US" sz="2000" baseline="0" dirty="0" smtClean="0"/>
                    </a:p>
                    <a:p>
                      <a:r>
                        <a:rPr lang="bg-BG" sz="2000" baseline="0" dirty="0" smtClean="0"/>
                        <a:t>Нови АЕЦ, в пълно съответствие</a:t>
                      </a:r>
                    </a:p>
                    <a:p>
                      <a:r>
                        <a:rPr lang="bg-BG" sz="2000" baseline="0" dirty="0" smtClean="0"/>
                        <a:t>Нов блок, АЕЦ Козлодуй, с използване на оборудването  и инфраструктурата</a:t>
                      </a:r>
                    </a:p>
                    <a:p>
                      <a:r>
                        <a:rPr lang="bg-BG" sz="2000" baseline="0" dirty="0" smtClean="0"/>
                        <a:t>Водородни горивни клетки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$1000/kW</a:t>
                      </a:r>
                    </a:p>
                    <a:p>
                      <a:r>
                        <a:rPr kumimoji="0"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$1600/kW</a:t>
                      </a:r>
                    </a:p>
                    <a:p>
                      <a:r>
                        <a:rPr kumimoji="0"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$6500/kW</a:t>
                      </a:r>
                    </a:p>
                    <a:p>
                      <a:r>
                        <a:rPr kumimoji="0" lang="en-US" sz="20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$1</a:t>
                      </a:r>
                      <a:r>
                        <a:rPr kumimoji="0" lang="bg-BG" sz="20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800</a:t>
                      </a:r>
                      <a:r>
                        <a:rPr kumimoji="0" lang="en-US" sz="20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/kW </a:t>
                      </a:r>
                    </a:p>
                    <a:p>
                      <a:r>
                        <a:rPr kumimoji="0"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kumimoji="0" lang="bg-BG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2000</a:t>
                      </a:r>
                      <a:r>
                        <a:rPr kumimoji="0"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/kW </a:t>
                      </a:r>
                    </a:p>
                    <a:p>
                      <a:r>
                        <a:rPr kumimoji="0" lang="en-US" sz="20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$2000/kW </a:t>
                      </a:r>
                      <a:endParaRPr kumimoji="0" lang="bg-BG" sz="2000" b="0" i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0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$2680/kW</a:t>
                      </a:r>
                      <a:endParaRPr kumimoji="0" lang="bg-BG" sz="2000" b="0" i="0" u="none" strike="noStrike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$2800/kW </a:t>
                      </a:r>
                    </a:p>
                    <a:p>
                      <a:r>
                        <a:rPr kumimoji="0"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$3500–3800/kW</a:t>
                      </a:r>
                    </a:p>
                    <a:p>
                      <a:r>
                        <a:rPr kumimoji="0"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$6000/kW</a:t>
                      </a:r>
                      <a:endParaRPr kumimoji="0" lang="bg-BG" sz="20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bg-BG" sz="20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0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kumimoji="0" lang="bg-BG" sz="20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20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200/kW </a:t>
                      </a:r>
                    </a:p>
                    <a:p>
                      <a:r>
                        <a:rPr kumimoji="0"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$7200/kW 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dirty="0" smtClean="0"/>
              <a:t>НАЦИОНАЛЕН ДИСКУСИОНЕН ФОРУМ, 11.02.2020</a:t>
            </a:r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9244-0CA1-4A42-A547-0A4F2875E3BE}" type="slidenum">
              <a:rPr lang="bg-BG" smtClean="0"/>
              <a:pPr/>
              <a:t>9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170699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2226</TotalTime>
  <Words>1079</Words>
  <Application>Microsoft Office PowerPoint</Application>
  <PresentationFormat>On-screen Show (4:3)</PresentationFormat>
  <Paragraphs>236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Flow</vt:lpstr>
      <vt:lpstr>Document</vt:lpstr>
      <vt:lpstr>Equation</vt:lpstr>
      <vt:lpstr>Българският енергиен преход – ние vs.света </vt:lpstr>
      <vt:lpstr>  Темите</vt:lpstr>
      <vt:lpstr>  Основни понятия и адресирането им</vt:lpstr>
      <vt:lpstr>      Метеоролична прогноза за българската енергетика         Зона 1: Големия розов облак, с предварително зададени решения</vt:lpstr>
      <vt:lpstr>                   За какво говорим под сурдинка?</vt:lpstr>
      <vt:lpstr>Фундаменталното решение  - избор на модел</vt:lpstr>
      <vt:lpstr>      Нераздална част от Енергийната стратегия</vt:lpstr>
      <vt:lpstr>            Алтернативни заместващи мощности </vt:lpstr>
      <vt:lpstr>           Капиталови разходи за нови технологии, $/kW, 2019</vt:lpstr>
      <vt:lpstr>           Сравнителни характеристики на технологии за ТЕЦ </vt:lpstr>
      <vt:lpstr>           Глобални цени на енергията, $/МWh, 2019  </vt:lpstr>
      <vt:lpstr>         Проекти за “зелен” водород в Европа  </vt:lpstr>
      <vt:lpstr>                          Решенията на другите  </vt:lpstr>
      <vt:lpstr>         Компромисни варианти за Марица изток (1)  </vt:lpstr>
      <vt:lpstr>         Компромисни варианти за Марица изток (2) </vt:lpstr>
      <vt:lpstr>           А от тук нататък, някой трябва да продължи с разработването на конкретна реалистична  и модерна Енергийна стратегия на България  за да не ни сполети прословутата българска орис  “И сметката платили, и солта изяли, и накрая ги...набили”...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Визия за енергийна стратегия на страната и варианти на мощностен  баланс 2030-2050 г.</dc:title>
  <dc:creator>admin</dc:creator>
  <cp:lastModifiedBy>Ivan Hinovski</cp:lastModifiedBy>
  <cp:revision>127</cp:revision>
  <dcterms:created xsi:type="dcterms:W3CDTF">2020-01-31T15:05:46Z</dcterms:created>
  <dcterms:modified xsi:type="dcterms:W3CDTF">2020-02-11T05:10:30Z</dcterms:modified>
</cp:coreProperties>
</file>