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687" r:id="rId2"/>
    <p:sldMasterId id="2147483700" r:id="rId3"/>
    <p:sldMasterId id="2147484125" r:id="rId4"/>
  </p:sldMasterIdLst>
  <p:notesMasterIdLst>
    <p:notesMasterId r:id="rId19"/>
  </p:notesMasterIdLst>
  <p:handoutMasterIdLst>
    <p:handoutMasterId r:id="rId20"/>
  </p:handoutMasterIdLst>
  <p:sldIdLst>
    <p:sldId id="538" r:id="rId5"/>
    <p:sldId id="539" r:id="rId6"/>
    <p:sldId id="525" r:id="rId7"/>
    <p:sldId id="557" r:id="rId8"/>
    <p:sldId id="553" r:id="rId9"/>
    <p:sldId id="555" r:id="rId10"/>
    <p:sldId id="528" r:id="rId11"/>
    <p:sldId id="529" r:id="rId12"/>
    <p:sldId id="556" r:id="rId13"/>
    <p:sldId id="560" r:id="rId14"/>
    <p:sldId id="554" r:id="rId15"/>
    <p:sldId id="558" r:id="rId16"/>
    <p:sldId id="559" r:id="rId17"/>
    <p:sldId id="549" r:id="rId18"/>
  </p:sldIdLst>
  <p:sldSz cx="9144000" cy="6858000" type="screen4x3"/>
  <p:notesSz cx="6808788" cy="9940925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33"/>
    <a:srgbClr val="006600"/>
    <a:srgbClr val="FF9999"/>
    <a:srgbClr val="FF3300"/>
    <a:srgbClr val="FFCC99"/>
    <a:srgbClr val="FF9900"/>
    <a:srgbClr val="CC9900"/>
    <a:srgbClr val="FFCC00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94165" autoAdjust="0"/>
  </p:normalViewPr>
  <p:slideViewPr>
    <p:cSldViewPr>
      <p:cViewPr>
        <p:scale>
          <a:sx n="80" d="100"/>
          <a:sy n="80" d="100"/>
        </p:scale>
        <p:origin x="-148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06713746781759"/>
          <c:y val="6.7135584073690635E-2"/>
          <c:w val="0.74318705384756845"/>
          <c:h val="0.924201506739330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ДПИ!$B$23:$B$24</c:f>
              <c:strCache>
                <c:ptCount val="2"/>
                <c:pt idx="0">
                  <c:v>свободен пазар</c:v>
                </c:pt>
                <c:pt idx="1">
                  <c:v>регулиран пазар </c:v>
                </c:pt>
              </c:strCache>
            </c:strRef>
          </c:cat>
          <c:val>
            <c:numRef>
              <c:f>ДПИ!$C$23:$C$24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950" cy="496730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249" y="0"/>
            <a:ext cx="2950950" cy="496730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FA17269-19C0-4925-879A-362B50B80CF2}" type="datetimeFigureOut">
              <a:rPr lang="bg-BG" smtClean="0"/>
              <a:t>10.2.2020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610"/>
            <a:ext cx="2950950" cy="49673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249" y="9442610"/>
            <a:ext cx="2950950" cy="49673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B14D8F8B-55C3-44D2-8F4B-433054DABA1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32884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475" cy="497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4" tIns="46141" rIns="92284" bIns="4614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bg-BG" altLang="bg-BG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9" y="0"/>
            <a:ext cx="2950475" cy="497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4" tIns="46141" rIns="92284" bIns="461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CCACA07-B481-4258-8D1E-60A3962BCA0D}" type="datetimeFigureOut">
              <a:rPr lang="bg-BG" altLang="bg-BG"/>
              <a:pPr>
                <a:defRPr/>
              </a:pPr>
              <a:t>10.2.2020 г.</a:t>
            </a:fld>
            <a:endParaRPr lang="bg-BG" altLang="bg-BG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0462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80" y="4721940"/>
            <a:ext cx="5447030" cy="44734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4" tIns="46141" rIns="92284" bIns="461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155"/>
            <a:ext cx="2950475" cy="497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4" tIns="46141" rIns="92284" bIns="4614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bg-BG" altLang="bg-BG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9" y="9442155"/>
            <a:ext cx="2950475" cy="497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4" tIns="46141" rIns="92284" bIns="4614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8B51790-4B64-43BC-A42F-F2D435E4CFF0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421905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579438"/>
            <a:ext cx="4973638" cy="3729037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6F377B-8217-49EA-8278-1956839DBCC6}" type="slidenum">
              <a:rPr lang="bg-BG" altLang="bg-BG" smtClean="0"/>
              <a:pPr/>
              <a:t>1</a:t>
            </a:fld>
            <a:endParaRPr lang="bg-BG" altLang="bg-BG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3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69653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7046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4</a:t>
            </a:fld>
            <a:endParaRPr lang="bg-BG" altLang="bg-BG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5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33626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6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33626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7046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EE21-9A75-40BF-8876-B29140D287AE}" type="slidenum">
              <a:rPr lang="bg-BG" smtClean="0"/>
              <a:pPr/>
              <a:t>7</a:t>
            </a:fld>
            <a:endParaRPr lang="bg-BG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7046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EE21-9A75-40BF-8876-B29140D287AE}" type="slidenum">
              <a:rPr lang="bg-BG" smtClean="0"/>
              <a:pPr/>
              <a:t>10</a:t>
            </a:fld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bg-BG" altLang="bg-BG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7046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EE21-9A75-40BF-8876-B29140D287AE}" type="slidenum">
              <a:rPr lang="bg-BG" smtClean="0"/>
              <a:pPr/>
              <a:t>11</a:t>
            </a:fld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bg-BG" altLang="bg-BG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73638" cy="3729037"/>
          </a:xfrm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000D17-0CBC-4E51-B239-A44ECFBCBBAF}" type="slidenum">
              <a:rPr lang="bg-BG" altLang="bg-BG" smtClean="0"/>
              <a:pPr/>
              <a:t>14</a:t>
            </a:fld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65092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6913B-2A8E-4807-8DFF-F6BB9C861191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80750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F74FA-5D60-4552-8184-EF95CDBFE480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50155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FB6C-AAAF-4512-8998-52DD6685F3C9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25097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6913B-2A8E-4807-8DFF-F6BB9C861191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1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F33D-49FC-48E5-A9B9-5547414E505C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6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B1F96-5D76-4BEC-98C6-1B3422CD7E3D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6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D7AC4-C90B-477D-8137-D59FA52EFEA9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4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6FEAF-E89D-4C8F-B6C6-7C7C7FF1757F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9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E6E0B-0516-47D3-930F-04D5332ED6D7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33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2A5F-4ADC-425F-9818-1A99276EA1D4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4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F33D-49FC-48E5-A9B9-5547414E505C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558985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C1C8-133C-405B-BEE5-0F7358819998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3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95D84-13F4-4AAE-8DEE-C410CA86F5C3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55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F74FA-5D60-4552-8184-EF95CDBFE480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10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FB6C-AAAF-4512-8998-52DD6685F3C9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84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203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6913B-2A8E-4807-8DFF-F6BB9C861191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51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F33D-49FC-48E5-A9B9-5547414E505C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2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B1F96-5D76-4BEC-98C6-1B3422CD7E3D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18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D7AC4-C90B-477D-8137-D59FA52EFEA9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98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6FEAF-E89D-4C8F-B6C6-7C7C7FF1757F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8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B1F96-5D76-4BEC-98C6-1B3422CD7E3D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475871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E6E0B-0516-47D3-930F-04D5332ED6D7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20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2A5F-4ADC-425F-9818-1A99276EA1D4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21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C1C8-133C-405B-BEE5-0F7358819998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8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95D84-13F4-4AAE-8DEE-C410CA86F5C3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68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F74FA-5D60-4552-8184-EF95CDBFE480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74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FB6C-AAAF-4512-8998-52DD6685F3C9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91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397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420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3385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D7AC4-C90B-477D-8137-D59FA52EFEA9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420224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 userDrawn="1"/>
        </p:nvSpPr>
        <p:spPr bwMode="auto">
          <a:xfrm>
            <a:off x="0" y="0"/>
            <a:ext cx="9144000" cy="4038600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/>
              </a:solidFill>
              <a:latin typeface="Roboto Condensed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749377" y="1828800"/>
            <a:ext cx="1645246" cy="1644754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Round Same Side Corner Rectangle 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728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7991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2464158"/>
            <a:ext cx="1421516" cy="14210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27168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22643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2464158"/>
            <a:ext cx="1421516" cy="14210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81820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29092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2464158"/>
            <a:ext cx="1421516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88269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35350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2464158"/>
            <a:ext cx="1421516" cy="14210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694527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2590800"/>
            <a:ext cx="1421516" cy="142109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2590800"/>
            <a:ext cx="1421516" cy="142109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2590800"/>
            <a:ext cx="1421516" cy="1421092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2590800"/>
            <a:ext cx="1421516" cy="1421092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30" grpId="0" animBg="1"/>
      <p:bldP spid="31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9" name="Round Same Side Corner Rectangle 48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cxnSp>
        <p:nvCxnSpPr>
          <p:cNvPr id="51" name="Straight Line buttom"/>
          <p:cNvCxnSpPr/>
          <p:nvPr userDrawn="1"/>
        </p:nvCxnSpPr>
        <p:spPr>
          <a:xfrm>
            <a:off x="685800" y="3850057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 userDrawn="1"/>
        </p:nvSpPr>
        <p:spPr>
          <a:xfrm>
            <a:off x="1464269" y="3760249"/>
            <a:ext cx="179616" cy="179616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3460212" y="3758661"/>
            <a:ext cx="179616" cy="179616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rgbClr val="15AA96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54" name="Oval 53"/>
          <p:cNvSpPr/>
          <p:nvPr userDrawn="1"/>
        </p:nvSpPr>
        <p:spPr>
          <a:xfrm>
            <a:off x="5456155" y="3760249"/>
            <a:ext cx="179616" cy="179616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rgbClr val="9BB955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7452097" y="3760249"/>
            <a:ext cx="179616" cy="179616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solidFill>
                <a:srgbClr val="F19B14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56" name="Up Arrow Callout 55"/>
          <p:cNvSpPr/>
          <p:nvPr userDrawn="1"/>
        </p:nvSpPr>
        <p:spPr>
          <a:xfrm flipV="1">
            <a:off x="2670469" y="2362200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54616" y="2491280"/>
            <a:ext cx="1177872" cy="1177521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44034" y="244486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15"/>
          </p:nvPr>
        </p:nvSpPr>
        <p:spPr>
          <a:xfrm>
            <a:off x="2703211" y="2800329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Up Arrow Callout 59"/>
          <p:cNvSpPr/>
          <p:nvPr userDrawn="1"/>
        </p:nvSpPr>
        <p:spPr>
          <a:xfrm flipV="1">
            <a:off x="6631804" y="2362200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05369" y="244486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664546" y="2797719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Up Arrow Callout 62"/>
          <p:cNvSpPr/>
          <p:nvPr userDrawn="1"/>
        </p:nvSpPr>
        <p:spPr>
          <a:xfrm>
            <a:off x="666550" y="4016462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rtl="1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40115" y="4277528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0"/>
          </p:nvPr>
        </p:nvSpPr>
        <p:spPr>
          <a:xfrm>
            <a:off x="699292" y="4649633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Up Arrow Callout 65"/>
          <p:cNvSpPr/>
          <p:nvPr userDrawn="1"/>
        </p:nvSpPr>
        <p:spPr>
          <a:xfrm>
            <a:off x="4668082" y="4016462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rtl="1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21"/>
          </p:nvPr>
        </p:nvSpPr>
        <p:spPr>
          <a:xfrm>
            <a:off x="4841647" y="426790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8" name="Text Placeholder 3"/>
          <p:cNvSpPr>
            <a:spLocks noGrp="1"/>
          </p:cNvSpPr>
          <p:nvPr>
            <p:ph type="body" sz="half" idx="22"/>
          </p:nvPr>
        </p:nvSpPr>
        <p:spPr>
          <a:xfrm>
            <a:off x="4700824" y="4630383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2950283" y="4049983"/>
            <a:ext cx="1177872" cy="1177521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7042777" y="4049983"/>
            <a:ext cx="1177872" cy="1177521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4950585" y="2491280"/>
            <a:ext cx="1177872" cy="1177521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0" grpId="0" animBg="1"/>
      <p:bldP spid="71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6"/>
          </p:nvPr>
        </p:nvSpPr>
        <p:spPr>
          <a:xfrm>
            <a:off x="1275292" y="44284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69342" y="2514600"/>
            <a:ext cx="1833416" cy="1832870"/>
          </a:xfrm>
          <a:prstGeom prst="diamond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7"/>
          </p:nvPr>
        </p:nvSpPr>
        <p:spPr>
          <a:xfrm>
            <a:off x="2565267" y="28652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59591" y="3275870"/>
            <a:ext cx="1833416" cy="1832870"/>
          </a:xfrm>
          <a:prstGeom prst="diamond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0"/>
          </p:nvPr>
        </p:nvSpPr>
        <p:spPr>
          <a:xfrm>
            <a:off x="3864376" y="44284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649840" y="2514600"/>
            <a:ext cx="1833416" cy="1832870"/>
          </a:xfrm>
          <a:prstGeom prst="diamond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55576" y="28652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940089" y="3275870"/>
            <a:ext cx="1833416" cy="1832870"/>
          </a:xfrm>
          <a:prstGeom prst="diamond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6436288" y="44284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230338" y="2514600"/>
            <a:ext cx="1833416" cy="1832870"/>
          </a:xfrm>
          <a:prstGeom prst="diamond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2" name="Round Same Side Corner Rectangle 3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52497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552498" y="3398578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552498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626099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626100" y="3398578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8"/>
          </p:nvPr>
        </p:nvSpPr>
        <p:spPr>
          <a:xfrm>
            <a:off x="2626100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683499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4683500" y="3398578"/>
            <a:ext cx="1861204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83500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740899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Rectangle 69"/>
          <p:cNvSpPr/>
          <p:nvPr userDrawn="1"/>
        </p:nvSpPr>
        <p:spPr>
          <a:xfrm>
            <a:off x="6740900" y="3398578"/>
            <a:ext cx="1861204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2"/>
          </p:nvPr>
        </p:nvSpPr>
        <p:spPr>
          <a:xfrm>
            <a:off x="6740900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52497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552498" y="5319683"/>
            <a:ext cx="1861204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4"/>
          </p:nvPr>
        </p:nvSpPr>
        <p:spPr>
          <a:xfrm>
            <a:off x="552498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2626099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2626100" y="5319683"/>
            <a:ext cx="1861204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26"/>
          </p:nvPr>
        </p:nvSpPr>
        <p:spPr>
          <a:xfrm>
            <a:off x="2626100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683499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4683500" y="5319683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4683500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740899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2" name="Rectangle 81"/>
          <p:cNvSpPr/>
          <p:nvPr userDrawn="1"/>
        </p:nvSpPr>
        <p:spPr>
          <a:xfrm>
            <a:off x="6740900" y="5319683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0"/>
          </p:nvPr>
        </p:nvSpPr>
        <p:spPr>
          <a:xfrm>
            <a:off x="6740900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02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animBg="1"/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animBg="1"/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  <p:bldP spid="70" grpId="0" animBg="1"/>
      <p:bldP spid="7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/>
      <p:bldP spid="73" grpId="0" animBg="1"/>
      <p:bldP spid="7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animBg="1"/>
      <p:bldP spid="78" grpId="0"/>
      <p:bldP spid="79" grpId="0" animBg="1"/>
      <p:bldP spid="8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/>
      <p:bldP spid="82" grpId="0" animBg="1"/>
      <p:bldP spid="8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23775" y="4115717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23775" y="2362200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77215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0339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9516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2587364" y="4115717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587364" y="2362200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40804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33928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0"/>
          </p:nvPr>
        </p:nvSpPr>
        <p:spPr>
          <a:xfrm>
            <a:off x="2693105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4638575" y="4115717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4638575" y="2362200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92015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/>
          </p:nvPr>
        </p:nvSpPr>
        <p:spPr>
          <a:xfrm>
            <a:off x="4885139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44316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6679006" y="4115717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6679006" y="2362200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732446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5"/>
          </p:nvPr>
        </p:nvSpPr>
        <p:spPr>
          <a:xfrm>
            <a:off x="6925570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26"/>
          </p:nvPr>
        </p:nvSpPr>
        <p:spPr>
          <a:xfrm>
            <a:off x="6784747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8" grpId="0" animBg="1"/>
      <p:bldP spid="39" grpId="0"/>
      <p:bldP spid="4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/>
      <p:bldP spid="4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/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352800" y="2057400"/>
            <a:ext cx="2438400" cy="243767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1295" y="477179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31"/>
          </p:nvPr>
        </p:nvSpPr>
        <p:spPr>
          <a:xfrm>
            <a:off x="2546030" y="540217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32"/>
          </p:nvPr>
        </p:nvSpPr>
        <p:spPr>
          <a:xfrm>
            <a:off x="5124638" y="540217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3"/>
          </p:nvPr>
        </p:nvSpPr>
        <p:spPr>
          <a:xfrm>
            <a:off x="6934188" y="477179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4"/>
          </p:nvPr>
        </p:nvSpPr>
        <p:spPr>
          <a:xfrm>
            <a:off x="3858125" y="487603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5649" y="2809772"/>
            <a:ext cx="1892808" cy="1892243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10384" y="3461807"/>
            <a:ext cx="1892808" cy="1892243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4888992" y="3461807"/>
            <a:ext cx="1892808" cy="1892243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6698542" y="2809772"/>
            <a:ext cx="1892808" cy="1892243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2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5" grpId="0" animBg="1"/>
      <p:bldP spid="36" grpId="0" animBg="1"/>
      <p:bldP spid="37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6" name="Round Same Side Corner Rectangle 25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25836" y="2504409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49487" y="2523660"/>
            <a:ext cx="1169764" cy="1169415"/>
          </a:xfrm>
          <a:prstGeom prst="teardrop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25836" y="2917326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6274" y="2504409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09925" y="2523660"/>
            <a:ext cx="1169764" cy="1169415"/>
          </a:xfrm>
          <a:prstGeom prst="teardrop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274" y="2917326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48524" y="2504409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5972175" y="2523660"/>
            <a:ext cx="1169764" cy="1169415"/>
          </a:xfrm>
          <a:prstGeom prst="teardrop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2"/>
          </p:nvPr>
        </p:nvSpPr>
        <p:spPr>
          <a:xfrm>
            <a:off x="7248524" y="2917326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3"/>
          </p:nvPr>
        </p:nvSpPr>
        <p:spPr>
          <a:xfrm>
            <a:off x="1725836" y="4038541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49487" y="4057792"/>
            <a:ext cx="1169764" cy="1169415"/>
          </a:xfrm>
          <a:prstGeom prst="teardrop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1725836" y="4451458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6"/>
          </p:nvPr>
        </p:nvSpPr>
        <p:spPr>
          <a:xfrm>
            <a:off x="4486274" y="4038541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209925" y="4057792"/>
            <a:ext cx="1169764" cy="1169415"/>
          </a:xfrm>
          <a:prstGeom prst="teardrop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8"/>
          </p:nvPr>
        </p:nvSpPr>
        <p:spPr>
          <a:xfrm>
            <a:off x="4486274" y="4451458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9"/>
          </p:nvPr>
        </p:nvSpPr>
        <p:spPr>
          <a:xfrm>
            <a:off x="7248524" y="4038541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5972175" y="4057792"/>
            <a:ext cx="1169764" cy="1169415"/>
          </a:xfrm>
          <a:prstGeom prst="teardrop">
            <a:avLst/>
          </a:prstGeom>
          <a:ln w="28575">
            <a:solidFill>
              <a:schemeClr val="accent6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31"/>
          </p:nvPr>
        </p:nvSpPr>
        <p:spPr>
          <a:xfrm>
            <a:off x="7248524" y="4451458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654724" y="2201886"/>
            <a:ext cx="3802062" cy="1684314"/>
          </a:xfrm>
          <a:prstGeom prst="roundRect">
            <a:avLst>
              <a:gd name="adj" fmla="val 3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7388" y="2330811"/>
            <a:ext cx="1401282" cy="1426464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6FEAF-E89D-4C8F-B6C6-7C7C7FF1757F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647966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452601" y="2473033"/>
            <a:ext cx="293651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56569" y="3442030"/>
            <a:ext cx="997689" cy="9973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438400" y="2070917"/>
            <a:ext cx="997689" cy="9973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784267" y="3449650"/>
            <a:ext cx="997689" cy="9973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422016" y="4806687"/>
            <a:ext cx="997689" cy="9973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06762" y="4499553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0318" y="5371465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94818" y="2234043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2"/>
          </p:nvPr>
        </p:nvSpPr>
        <p:spPr>
          <a:xfrm>
            <a:off x="4256824" y="4518803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56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94093" y="2352675"/>
            <a:ext cx="2372431" cy="23717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33600"/>
            <a:ext cx="2773585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62429" y="2133600"/>
            <a:ext cx="2781572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773585" y="2133601"/>
            <a:ext cx="3588844" cy="2131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1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382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14392" y="1981200"/>
            <a:ext cx="3974883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514392" y="3478981"/>
            <a:ext cx="3974883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0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53855" y="2108156"/>
            <a:ext cx="1834811" cy="284484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671040" y="21081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00526" y="21081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58482" y="3605938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2664561" y="3556533"/>
            <a:ext cx="1785974" cy="1396467"/>
            <a:chOff x="2664561" y="2570470"/>
            <a:chExt cx="1785974" cy="1396467"/>
          </a:xfrm>
        </p:grpSpPr>
        <p:sp>
          <p:nvSpPr>
            <p:cNvPr id="43" name="Rectangle 42"/>
            <p:cNvSpPr/>
            <p:nvPr/>
          </p:nvSpPr>
          <p:spPr>
            <a:xfrm>
              <a:off x="2664561" y="2570470"/>
              <a:ext cx="1785974" cy="1347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64561" y="2619875"/>
              <a:ext cx="1785974" cy="134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Group 3"/>
          <p:cNvGrpSpPr/>
          <p:nvPr userDrawn="1"/>
        </p:nvGrpSpPr>
        <p:grpSpPr>
          <a:xfrm>
            <a:off x="6694047" y="3548913"/>
            <a:ext cx="1785974" cy="1404087"/>
            <a:chOff x="6694047" y="2562850"/>
            <a:chExt cx="1785974" cy="1404087"/>
          </a:xfrm>
        </p:grpSpPr>
        <p:sp>
          <p:nvSpPr>
            <p:cNvPr id="46" name="Rectangle 45"/>
            <p:cNvSpPr/>
            <p:nvPr/>
          </p:nvSpPr>
          <p:spPr>
            <a:xfrm>
              <a:off x="6694047" y="2562850"/>
              <a:ext cx="1785974" cy="13470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94047" y="2619875"/>
              <a:ext cx="1785974" cy="1347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Group 2"/>
          <p:cNvGrpSpPr/>
          <p:nvPr userDrawn="1"/>
        </p:nvGrpSpPr>
        <p:grpSpPr>
          <a:xfrm>
            <a:off x="4658482" y="2108156"/>
            <a:ext cx="1785974" cy="1407182"/>
            <a:chOff x="4658482" y="1122093"/>
            <a:chExt cx="1785974" cy="1407182"/>
          </a:xfrm>
        </p:grpSpPr>
        <p:sp>
          <p:nvSpPr>
            <p:cNvPr id="49" name="Rectangle 48"/>
            <p:cNvSpPr/>
            <p:nvPr/>
          </p:nvSpPr>
          <p:spPr>
            <a:xfrm>
              <a:off x="4658482" y="1182213"/>
              <a:ext cx="1785974" cy="134706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58482" y="1122093"/>
              <a:ext cx="1785974" cy="1347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9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/>
      <p:bldP spid="25" grpId="0"/>
      <p:bldP spid="26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750079" y="2438400"/>
            <a:ext cx="1785974" cy="1044090"/>
            <a:chOff x="4750079" y="1706835"/>
            <a:chExt cx="1785974" cy="1044090"/>
          </a:xfrm>
        </p:grpSpPr>
        <p:sp>
          <p:nvSpPr>
            <p:cNvPr id="24" name="Rectangle 2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6707505" y="2438400"/>
            <a:ext cx="1785974" cy="1044090"/>
            <a:chOff x="6707505" y="1706835"/>
            <a:chExt cx="1785974" cy="1044090"/>
          </a:xfrm>
        </p:grpSpPr>
        <p:sp>
          <p:nvSpPr>
            <p:cNvPr id="27" name="Rectangle 26"/>
            <p:cNvSpPr/>
            <p:nvPr/>
          </p:nvSpPr>
          <p:spPr>
            <a:xfrm>
              <a:off x="6707505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07505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4750079" y="3524608"/>
            <a:ext cx="1785974" cy="1045251"/>
            <a:chOff x="4750079" y="2793043"/>
            <a:chExt cx="1785974" cy="1045251"/>
          </a:xfrm>
        </p:grpSpPr>
        <p:sp>
          <p:nvSpPr>
            <p:cNvPr id="32" name="Rectangle 31"/>
            <p:cNvSpPr/>
            <p:nvPr/>
          </p:nvSpPr>
          <p:spPr>
            <a:xfrm>
              <a:off x="4750079" y="2793043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50079" y="2835254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6707505" y="3524608"/>
            <a:ext cx="1785974" cy="1045251"/>
            <a:chOff x="6707505" y="2793043"/>
            <a:chExt cx="1785974" cy="1045251"/>
          </a:xfrm>
        </p:grpSpPr>
        <p:sp>
          <p:nvSpPr>
            <p:cNvPr id="35" name="Rectangle 34"/>
            <p:cNvSpPr/>
            <p:nvPr/>
          </p:nvSpPr>
          <p:spPr>
            <a:xfrm>
              <a:off x="6707505" y="2793043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707505" y="2835254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8891" y="2438400"/>
            <a:ext cx="3884059" cy="213146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9" name="Round Same Side Corner Rectangle 8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52600"/>
            <a:ext cx="9127832" cy="271214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1" name="Round Same Side Corner Rectangle 3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43246" y="198120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43246" y="3335257"/>
            <a:ext cx="2602149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0621" y="344113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58150" y="198120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3258150" y="3335257"/>
            <a:ext cx="2602149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25525" y="344113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6071075" y="198120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6071075" y="3335257"/>
            <a:ext cx="2602149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1"/>
          </p:nvPr>
        </p:nvSpPr>
        <p:spPr>
          <a:xfrm>
            <a:off x="6138450" y="344113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3246" y="391193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443246" y="5265987"/>
            <a:ext cx="2602149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0621" y="537186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3258150" y="391193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3258150" y="5265987"/>
            <a:ext cx="2602149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3325525" y="537186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071075" y="391193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6071075" y="5265987"/>
            <a:ext cx="2602149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7"/>
          </p:nvPr>
        </p:nvSpPr>
        <p:spPr>
          <a:xfrm>
            <a:off x="6138450" y="537186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  <p:bldP spid="37" grpId="0" animBg="1"/>
      <p:bldP spid="3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/>
      <p:bldP spid="40" grpId="0" animBg="1"/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3" grpId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6" grpId="0" animBg="1"/>
      <p:bldP spid="4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animBg="1"/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06970" y="4613539"/>
            <a:ext cx="1811374" cy="100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556160" y="4613539"/>
            <a:ext cx="1811374" cy="1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06970" y="2286000"/>
            <a:ext cx="3869193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7985" y="2209800"/>
            <a:ext cx="3160757" cy="213145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52772" y="2209800"/>
            <a:ext cx="5991228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E6E0B-0516-47D3-930F-04D5332ED6D7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225594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127831" cy="396666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Round Same Side Corner Rectangle 4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598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2" name="Round Same Side Corner Rectangle 1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0456" y="2311758"/>
            <a:ext cx="3681115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2" name="Round Same Side Corner Rectangle 1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763084" y="2311758"/>
            <a:ext cx="3681115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87214" y="0"/>
            <a:ext cx="4456786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456786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77805" y="2204732"/>
            <a:ext cx="1425007" cy="152906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317802" y="2204732"/>
            <a:ext cx="1425007" cy="1529068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857799" y="2204732"/>
            <a:ext cx="1425007" cy="152906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401191" y="2204732"/>
            <a:ext cx="1425007" cy="1529068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941188" y="2204732"/>
            <a:ext cx="1425007" cy="1529068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5438" y="4063696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28355" y="4063696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511238" y="2277951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46296" y="2277951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511238" y="3929255"/>
            <a:ext cx="2007972" cy="1785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000" b="0" dirty="0" smtClean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65438" y="2277951"/>
            <a:ext cx="2007972" cy="178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400" b="0" dirty="0" smtClean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628355" y="2277950"/>
            <a:ext cx="2007972" cy="17857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 b="0" dirty="0" smtClean="0">
                <a:solidFill>
                  <a:srgbClr val="FFFFFF"/>
                </a:solidFill>
              </a:rPr>
              <a:t> 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  <a:t/>
            </a:r>
            <a:b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</a:br>
            <a: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  <a:t/>
            </a:r>
            <a:b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</a:br>
            <a:endParaRPr lang="en-US" sz="1600" b="0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746296" y="3929255"/>
            <a:ext cx="2007972" cy="17857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714725" y="2640465"/>
            <a:ext cx="3773217" cy="202346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2" y="2630840"/>
            <a:ext cx="3773217" cy="2033086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49" y="4889128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4683176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19992" y="4889128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14724" y="4683176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648948" y="2248437"/>
            <a:ext cx="376268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2532" y="2324219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3" name="Rectangle 32"/>
          <p:cNvSpPr/>
          <p:nvPr userDrawn="1"/>
        </p:nvSpPr>
        <p:spPr>
          <a:xfrm>
            <a:off x="4719991" y="2248437"/>
            <a:ext cx="376268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4"/>
          </p:nvPr>
        </p:nvSpPr>
        <p:spPr>
          <a:xfrm>
            <a:off x="4743575" y="2324219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71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/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274460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50" y="494574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473978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648949" y="2362200"/>
            <a:ext cx="248660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2617" y="245232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333752" y="274460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9019" y="494574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0"/>
          </p:nvPr>
        </p:nvSpPr>
        <p:spPr>
          <a:xfrm>
            <a:off x="3333750" y="473978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3339018" y="2362200"/>
            <a:ext cx="248660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32686" y="245232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019802" y="274460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/>
          </p:nvPr>
        </p:nvSpPr>
        <p:spPr>
          <a:xfrm>
            <a:off x="6025069" y="494574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4"/>
          </p:nvPr>
        </p:nvSpPr>
        <p:spPr>
          <a:xfrm>
            <a:off x="6019800" y="473978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6025068" y="2362200"/>
            <a:ext cx="2486604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118736" y="245232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47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0750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0611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5342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576016" y="2359670"/>
            <a:ext cx="1867713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6371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33722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83583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0"/>
          </p:nvPr>
        </p:nvSpPr>
        <p:spPr>
          <a:xfrm>
            <a:off x="2578314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2638988" y="2359670"/>
            <a:ext cx="1867713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1"/>
          </p:nvPr>
        </p:nvSpPr>
        <p:spPr>
          <a:xfrm>
            <a:off x="2709343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684531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3"/>
          </p:nvPr>
        </p:nvSpPr>
        <p:spPr>
          <a:xfrm>
            <a:off x="4634392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4"/>
          </p:nvPr>
        </p:nvSpPr>
        <p:spPr>
          <a:xfrm>
            <a:off x="4629123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Rectangle 54"/>
          <p:cNvSpPr/>
          <p:nvPr userDrawn="1"/>
        </p:nvSpPr>
        <p:spPr>
          <a:xfrm>
            <a:off x="4689797" y="2359670"/>
            <a:ext cx="1867713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60152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722908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7"/>
          </p:nvPr>
        </p:nvSpPr>
        <p:spPr>
          <a:xfrm>
            <a:off x="6672769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28"/>
          </p:nvPr>
        </p:nvSpPr>
        <p:spPr>
          <a:xfrm>
            <a:off x="6667500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5" name="Rectangle 64"/>
          <p:cNvSpPr/>
          <p:nvPr userDrawn="1"/>
        </p:nvSpPr>
        <p:spPr>
          <a:xfrm>
            <a:off x="6728174" y="2359670"/>
            <a:ext cx="1867713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9"/>
          </p:nvPr>
        </p:nvSpPr>
        <p:spPr>
          <a:xfrm>
            <a:off x="6798529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32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5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6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/>
      <p:bldP spid="6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2A5F-4ADC-425F-9818-1A99276EA1D4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42295092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33600"/>
            <a:ext cx="9127832" cy="225494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781800" y="3308450"/>
            <a:ext cx="1905000" cy="1005895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36201" y="4397454"/>
            <a:ext cx="1905000" cy="1005895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781800" y="2209800"/>
            <a:ext cx="1905000" cy="1024202"/>
            <a:chOff x="4750079" y="1706835"/>
            <a:chExt cx="1785974" cy="1044090"/>
          </a:xfrm>
        </p:grpSpPr>
        <p:sp>
          <p:nvSpPr>
            <p:cNvPr id="10" name="Rectangle 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836201" y="2233523"/>
            <a:ext cx="1905000" cy="1005895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836201" y="3310946"/>
            <a:ext cx="1905000" cy="1024202"/>
            <a:chOff x="4750079" y="1706835"/>
            <a:chExt cx="1785974" cy="1044090"/>
          </a:xfrm>
        </p:grpSpPr>
        <p:sp>
          <p:nvSpPr>
            <p:cNvPr id="14" name="Rectangle 1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6781800" y="4399950"/>
            <a:ext cx="1905000" cy="1024202"/>
            <a:chOff x="4750079" y="1706835"/>
            <a:chExt cx="1785974" cy="1044090"/>
          </a:xfrm>
        </p:grpSpPr>
        <p:sp>
          <p:nvSpPr>
            <p:cNvPr id="17" name="Rectangle 16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  <p:bldP spid="12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15786" y="2209800"/>
            <a:ext cx="1706218" cy="1526162"/>
            <a:chOff x="4750079" y="1706835"/>
            <a:chExt cx="1785974" cy="1044090"/>
          </a:xfrm>
        </p:grpSpPr>
        <p:sp>
          <p:nvSpPr>
            <p:cNvPr id="20" name="Rectangle 1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7021996" y="2209800"/>
            <a:ext cx="1706218" cy="1526162"/>
            <a:chOff x="4750079" y="1706835"/>
            <a:chExt cx="1785974" cy="1044090"/>
          </a:xfrm>
        </p:grpSpPr>
        <p:sp>
          <p:nvSpPr>
            <p:cNvPr id="23" name="Rectangle 2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415786" y="3899826"/>
            <a:ext cx="1706218" cy="1526162"/>
            <a:chOff x="4750079" y="1706835"/>
            <a:chExt cx="1785974" cy="1044090"/>
          </a:xfrm>
        </p:grpSpPr>
        <p:sp>
          <p:nvSpPr>
            <p:cNvPr id="29" name="Rectangle 28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7021996" y="3899826"/>
            <a:ext cx="1706218" cy="1526162"/>
            <a:chOff x="4750079" y="1706835"/>
            <a:chExt cx="1785974" cy="1044090"/>
          </a:xfrm>
        </p:grpSpPr>
        <p:sp>
          <p:nvSpPr>
            <p:cNvPr id="33" name="Rectangle 3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122004" y="2209800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633291" y="2209800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122004" y="3899826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33291" y="3899826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4969" y="262162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9700" y="239662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4969" y="4270556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9700" y="4045554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3"/>
          </p:nvPr>
        </p:nvSpPr>
        <p:spPr>
          <a:xfrm>
            <a:off x="7093940" y="262162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4"/>
          </p:nvPr>
        </p:nvSpPr>
        <p:spPr>
          <a:xfrm>
            <a:off x="7088671" y="239662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5"/>
          </p:nvPr>
        </p:nvSpPr>
        <p:spPr>
          <a:xfrm>
            <a:off x="7093940" y="4308656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6"/>
          </p:nvPr>
        </p:nvSpPr>
        <p:spPr>
          <a:xfrm>
            <a:off x="7088671" y="4083654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65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/>
      <p:bldP spid="37" grpId="0"/>
      <p:bldP spid="38" grpId="0"/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50" name="Group 18"/>
          <p:cNvGrpSpPr/>
          <p:nvPr userDrawn="1"/>
        </p:nvGrpSpPr>
        <p:grpSpPr>
          <a:xfrm>
            <a:off x="0" y="2198100"/>
            <a:ext cx="1828800" cy="1682250"/>
            <a:chOff x="4750079" y="1706835"/>
            <a:chExt cx="1785974" cy="1044090"/>
          </a:xfrm>
        </p:grpSpPr>
        <p:sp>
          <p:nvSpPr>
            <p:cNvPr id="51" name="Rectangle 50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Group 22"/>
          <p:cNvGrpSpPr/>
          <p:nvPr userDrawn="1"/>
        </p:nvGrpSpPr>
        <p:grpSpPr>
          <a:xfrm>
            <a:off x="3657600" y="2198100"/>
            <a:ext cx="1828800" cy="1682250"/>
            <a:chOff x="4750079" y="1706835"/>
            <a:chExt cx="1785974" cy="1044090"/>
          </a:xfrm>
        </p:grpSpPr>
        <p:sp>
          <p:nvSpPr>
            <p:cNvPr id="54" name="Rectangle 5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6" name="Group 22"/>
          <p:cNvGrpSpPr/>
          <p:nvPr userDrawn="1"/>
        </p:nvGrpSpPr>
        <p:grpSpPr>
          <a:xfrm>
            <a:off x="7315200" y="2198100"/>
            <a:ext cx="1828800" cy="1682250"/>
            <a:chOff x="4750079" y="1706835"/>
            <a:chExt cx="1785974" cy="1044090"/>
          </a:xfrm>
        </p:grpSpPr>
        <p:sp>
          <p:nvSpPr>
            <p:cNvPr id="57" name="Rectangle 56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22"/>
          <p:cNvGrpSpPr/>
          <p:nvPr userDrawn="1"/>
        </p:nvGrpSpPr>
        <p:grpSpPr>
          <a:xfrm>
            <a:off x="5486400" y="3880350"/>
            <a:ext cx="1828800" cy="1682250"/>
            <a:chOff x="4750079" y="1706835"/>
            <a:chExt cx="1785974" cy="1044090"/>
          </a:xfrm>
        </p:grpSpPr>
        <p:sp>
          <p:nvSpPr>
            <p:cNvPr id="60" name="Rectangle 5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2" name="Group 22"/>
          <p:cNvGrpSpPr/>
          <p:nvPr userDrawn="1"/>
        </p:nvGrpSpPr>
        <p:grpSpPr>
          <a:xfrm>
            <a:off x="1828800" y="3880350"/>
            <a:ext cx="1828800" cy="1682250"/>
            <a:chOff x="4750079" y="1706835"/>
            <a:chExt cx="1785974" cy="1044090"/>
          </a:xfrm>
        </p:grpSpPr>
        <p:sp>
          <p:nvSpPr>
            <p:cNvPr id="63" name="Rectangle 6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6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828800" y="219810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486400" y="219810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88035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657600" y="388035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7299032" y="388035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1"/>
          </p:nvPr>
        </p:nvSpPr>
        <p:spPr>
          <a:xfrm>
            <a:off x="119066" y="2664211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2"/>
          </p:nvPr>
        </p:nvSpPr>
        <p:spPr>
          <a:xfrm>
            <a:off x="113797" y="2439209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3"/>
          </p:nvPr>
        </p:nvSpPr>
        <p:spPr>
          <a:xfrm>
            <a:off x="1952325" y="439367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 Placeholder 3"/>
          <p:cNvSpPr>
            <a:spLocks noGrp="1"/>
          </p:cNvSpPr>
          <p:nvPr>
            <p:ph type="body" sz="half" idx="24"/>
          </p:nvPr>
        </p:nvSpPr>
        <p:spPr>
          <a:xfrm>
            <a:off x="1947056" y="416867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5"/>
          </p:nvPr>
        </p:nvSpPr>
        <p:spPr>
          <a:xfrm>
            <a:off x="3790750" y="2664211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26"/>
          </p:nvPr>
        </p:nvSpPr>
        <p:spPr>
          <a:xfrm>
            <a:off x="3785481" y="2439209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7"/>
          </p:nvPr>
        </p:nvSpPr>
        <p:spPr>
          <a:xfrm>
            <a:off x="5614281" y="439367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28"/>
          </p:nvPr>
        </p:nvSpPr>
        <p:spPr>
          <a:xfrm>
            <a:off x="5609012" y="416867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9"/>
          </p:nvPr>
        </p:nvSpPr>
        <p:spPr>
          <a:xfrm>
            <a:off x="7466719" y="2664211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30"/>
          </p:nvPr>
        </p:nvSpPr>
        <p:spPr>
          <a:xfrm>
            <a:off x="7461450" y="2439209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79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/>
      <p:bldP spid="67" grpId="0"/>
      <p:bldP spid="68" grpId="0"/>
      <p:bldP spid="69" grpId="0"/>
      <p:bldP spid="7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3" name="Round Same Side Corner Rectangle 3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3083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2945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675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8" name="Rectangle 37"/>
          <p:cNvSpPr/>
          <p:nvPr userDrawn="1"/>
        </p:nvSpPr>
        <p:spPr>
          <a:xfrm>
            <a:off x="508350" y="2350145"/>
            <a:ext cx="1537336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66260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147332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97194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0"/>
          </p:nvPr>
        </p:nvSpPr>
        <p:spPr>
          <a:xfrm>
            <a:off x="2091924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3" name="Rectangle 42"/>
          <p:cNvSpPr/>
          <p:nvPr userDrawn="1"/>
        </p:nvSpPr>
        <p:spPr>
          <a:xfrm>
            <a:off x="2152599" y="2350145"/>
            <a:ext cx="153733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1"/>
          </p:nvPr>
        </p:nvSpPr>
        <p:spPr>
          <a:xfrm>
            <a:off x="2210509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794548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44410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4"/>
          </p:nvPr>
        </p:nvSpPr>
        <p:spPr>
          <a:xfrm>
            <a:off x="3739140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Rectangle 47"/>
          <p:cNvSpPr/>
          <p:nvPr userDrawn="1"/>
        </p:nvSpPr>
        <p:spPr>
          <a:xfrm>
            <a:off x="3799815" y="2350145"/>
            <a:ext cx="1537336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5"/>
          </p:nvPr>
        </p:nvSpPr>
        <p:spPr>
          <a:xfrm>
            <a:off x="3857725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438435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7"/>
          </p:nvPr>
        </p:nvSpPr>
        <p:spPr>
          <a:xfrm>
            <a:off x="5388297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8"/>
          </p:nvPr>
        </p:nvSpPr>
        <p:spPr>
          <a:xfrm>
            <a:off x="5383027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3" name="Rectangle 52"/>
          <p:cNvSpPr/>
          <p:nvPr userDrawn="1"/>
        </p:nvSpPr>
        <p:spPr>
          <a:xfrm>
            <a:off x="5443702" y="2350145"/>
            <a:ext cx="1537336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01612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077764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31"/>
          </p:nvPr>
        </p:nvSpPr>
        <p:spPr>
          <a:xfrm>
            <a:off x="7027626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2"/>
          </p:nvPr>
        </p:nvSpPr>
        <p:spPr>
          <a:xfrm>
            <a:off x="7022356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8" name="Rectangle 57"/>
          <p:cNvSpPr/>
          <p:nvPr userDrawn="1"/>
        </p:nvSpPr>
        <p:spPr>
          <a:xfrm>
            <a:off x="7083031" y="2350145"/>
            <a:ext cx="1537336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3"/>
          </p:nvPr>
        </p:nvSpPr>
        <p:spPr>
          <a:xfrm>
            <a:off x="7140941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43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/>
      <p:bldP spid="5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2" name="Group 300"/>
          <p:cNvGrpSpPr/>
          <p:nvPr userDrawn="1"/>
        </p:nvGrpSpPr>
        <p:grpSpPr>
          <a:xfrm>
            <a:off x="459050" y="2209800"/>
            <a:ext cx="3882522" cy="2030568"/>
            <a:chOff x="2844800" y="1304396"/>
            <a:chExt cx="2803525" cy="1466250"/>
          </a:xfrm>
        </p:grpSpPr>
        <p:grpSp>
          <p:nvGrpSpPr>
            <p:cNvPr id="2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</p:grpSp>
      <p:sp>
        <p:nvSpPr>
          <p:cNvPr id="4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9022" y="2315328"/>
            <a:ext cx="2651372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8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382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4" name="Round Same Side Corner Rectangle 33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36" name="Group 29"/>
          <p:cNvGrpSpPr/>
          <p:nvPr userDrawn="1"/>
        </p:nvGrpSpPr>
        <p:grpSpPr>
          <a:xfrm>
            <a:off x="3834542" y="2286000"/>
            <a:ext cx="1474916" cy="3116663"/>
            <a:chOff x="3189614" y="1562392"/>
            <a:chExt cx="1474916" cy="3116662"/>
          </a:xfrm>
          <a:effectLst/>
        </p:grpSpPr>
        <p:sp>
          <p:nvSpPr>
            <p:cNvPr id="37" name="Freeform 36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grpSp>
          <p:nvGrpSpPr>
            <p:cNvPr id="38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Freeform 38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51670" y="2715102"/>
            <a:ext cx="1256433" cy="228280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4226255"/>
            <a:ext cx="9144000" cy="1869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cxnSp>
        <p:nvCxnSpPr>
          <p:cNvPr id="24" name="Straight Line buttom"/>
          <p:cNvCxnSpPr/>
          <p:nvPr userDrawn="1"/>
        </p:nvCxnSpPr>
        <p:spPr>
          <a:xfrm>
            <a:off x="0" y="4226255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3328989" y="2403284"/>
            <a:ext cx="2552732" cy="2031086"/>
            <a:chOff x="2094899" y="1081795"/>
            <a:chExt cx="4400683" cy="3501414"/>
          </a:xfrm>
        </p:grpSpPr>
        <p:sp>
          <p:nvSpPr>
            <p:cNvPr id="26" name="Rectangle 25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 smtClean="0">
                  <a:solidFill>
                    <a:srgbClr val="262626"/>
                  </a:solidFill>
                  <a:latin typeface="Roboto Condensed"/>
                </a:rPr>
                <a:t> </a:t>
              </a: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</p:grpSp>
      <p:sp>
        <p:nvSpPr>
          <p:cNvPr id="4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45151" y="2499475"/>
            <a:ext cx="2318183" cy="1310896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40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cxnSp>
        <p:nvCxnSpPr>
          <p:cNvPr id="49" name="Straight Line buttom"/>
          <p:cNvCxnSpPr/>
          <p:nvPr userDrawn="1"/>
        </p:nvCxnSpPr>
        <p:spPr>
          <a:xfrm>
            <a:off x="0" y="4148860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0" y="4150055"/>
            <a:ext cx="9144000" cy="1869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grpSp>
        <p:nvGrpSpPr>
          <p:cNvPr id="51" name="Group 29"/>
          <p:cNvGrpSpPr/>
          <p:nvPr userDrawn="1"/>
        </p:nvGrpSpPr>
        <p:grpSpPr>
          <a:xfrm>
            <a:off x="677589" y="1950269"/>
            <a:ext cx="1647737" cy="3481853"/>
            <a:chOff x="3189614" y="1562392"/>
            <a:chExt cx="1474916" cy="3116662"/>
          </a:xfrm>
          <a:effectLst/>
        </p:grpSpPr>
        <p:sp>
          <p:nvSpPr>
            <p:cNvPr id="52" name="Freeform 51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grpSp>
          <p:nvGrpSpPr>
            <p:cNvPr id="53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" name="Freeform 53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62" name="Picture 61" descr="shadow.png"/>
          <p:cNvPicPr>
            <a:picLocks noChangeAspect="1"/>
          </p:cNvPicPr>
          <p:nvPr userDrawn="1"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376045" y="5432122"/>
            <a:ext cx="2320732" cy="238125"/>
          </a:xfrm>
          <a:prstGeom prst="rect">
            <a:avLst/>
          </a:prstGeom>
        </p:spPr>
      </p:pic>
      <p:sp>
        <p:nvSpPr>
          <p:cNvPr id="6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08441" y="2440105"/>
            <a:ext cx="1403654" cy="253983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63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5" name="Round Same Side Corner Rectangle 14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168751" y="2137386"/>
            <a:ext cx="4400683" cy="3501414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 smtClean="0">
                  <a:solidFill>
                    <a:srgbClr val="262626"/>
                  </a:solidFill>
                  <a:latin typeface="Roboto Condensed"/>
                </a:rPr>
                <a:t> </a:t>
              </a: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356720" y="2303209"/>
            <a:ext cx="4008623" cy="225986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0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C1C8-133C-405B-BEE5-0F7358819998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9114867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908630" y="1784370"/>
            <a:ext cx="3326740" cy="4311630"/>
            <a:chOff x="2908630" y="1255684"/>
            <a:chExt cx="3326740" cy="4311630"/>
          </a:xfrm>
        </p:grpSpPr>
        <p:grpSp>
          <p:nvGrpSpPr>
            <p:cNvPr id="26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3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15040" y="2156441"/>
            <a:ext cx="2674525" cy="3576246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2" name="Group 300"/>
          <p:cNvGrpSpPr/>
          <p:nvPr userDrawn="1"/>
        </p:nvGrpSpPr>
        <p:grpSpPr>
          <a:xfrm>
            <a:off x="747228" y="2362200"/>
            <a:ext cx="3882522" cy="2030568"/>
            <a:chOff x="2844800" y="1304396"/>
            <a:chExt cx="2803525" cy="1466250"/>
          </a:xfrm>
        </p:grpSpPr>
        <p:grpSp>
          <p:nvGrpSpPr>
            <p:cNvPr id="2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</p:grpSp>
      <p:sp>
        <p:nvSpPr>
          <p:cNvPr id="3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367200" y="2467728"/>
            <a:ext cx="2651372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>
          <a:xfrm rot="16200000" flipH="1">
            <a:off x="8798358" y="6283758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341365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7334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09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95D84-13F4-4AAE-8DEE-C410CA86F5C3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76787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47" Type="http://schemas.openxmlformats.org/officeDocument/2006/relationships/slideLayout" Target="../slideLayouts/slideLayout83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46" Type="http://schemas.openxmlformats.org/officeDocument/2006/relationships/slideLayout" Target="../slideLayouts/slideLayout82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4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244BAF-3D1B-4124-8DB7-E84C57AC1E38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60825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244BAF-3D1B-4124-8DB7-E84C57AC1E38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0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244BAF-3D1B-4124-8DB7-E84C57AC1E38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9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90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  <p:sldLayoutId id="2147484143" r:id="rId17"/>
    <p:sldLayoutId id="2147484144" r:id="rId18"/>
    <p:sldLayoutId id="2147484145" r:id="rId19"/>
    <p:sldLayoutId id="2147484146" r:id="rId20"/>
    <p:sldLayoutId id="2147484147" r:id="rId21"/>
    <p:sldLayoutId id="2147484148" r:id="rId22"/>
    <p:sldLayoutId id="2147484149" r:id="rId23"/>
    <p:sldLayoutId id="2147484150" r:id="rId24"/>
    <p:sldLayoutId id="2147484151" r:id="rId25"/>
    <p:sldLayoutId id="2147484152" r:id="rId26"/>
    <p:sldLayoutId id="2147484153" r:id="rId27"/>
    <p:sldLayoutId id="2147484154" r:id="rId28"/>
    <p:sldLayoutId id="2147484155" r:id="rId29"/>
    <p:sldLayoutId id="2147484156" r:id="rId30"/>
    <p:sldLayoutId id="2147484157" r:id="rId31"/>
    <p:sldLayoutId id="2147484158" r:id="rId32"/>
    <p:sldLayoutId id="2147484159" r:id="rId33"/>
    <p:sldLayoutId id="2147484160" r:id="rId34"/>
    <p:sldLayoutId id="2147484161" r:id="rId35"/>
    <p:sldLayoutId id="2147484162" r:id="rId36"/>
    <p:sldLayoutId id="2147484163" r:id="rId37"/>
    <p:sldLayoutId id="2147484164" r:id="rId38"/>
    <p:sldLayoutId id="2147484165" r:id="rId39"/>
    <p:sldLayoutId id="2147484166" r:id="rId40"/>
    <p:sldLayoutId id="2147484167" r:id="rId41"/>
    <p:sldLayoutId id="2147484168" r:id="rId42"/>
    <p:sldLayoutId id="2147484169" r:id="rId43"/>
    <p:sldLayoutId id="2147484170" r:id="rId44"/>
    <p:sldLayoutId id="2147484171" r:id="rId45"/>
    <p:sldLayoutId id="2147484172" r:id="rId46"/>
    <p:sldLayoutId id="2147484173" r:id="rId4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1613" y="260648"/>
            <a:ext cx="8474843" cy="912019"/>
            <a:chOff x="201613" y="260648"/>
            <a:chExt cx="8474843" cy="912019"/>
          </a:xfrm>
        </p:grpSpPr>
        <p:sp>
          <p:nvSpPr>
            <p:cNvPr id="2052" name="Rectangle 6"/>
            <p:cNvSpPr>
              <a:spLocks noChangeArrowheads="1"/>
            </p:cNvSpPr>
            <p:nvPr/>
          </p:nvSpPr>
          <p:spPr bwMode="auto">
            <a:xfrm>
              <a:off x="1170255" y="380391"/>
              <a:ext cx="40215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bg-BG" altLang="en-US" sz="14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КОМИСИЯ ЗА ЕНЕРГИЙНО И ВОДНО РЕГУЛИРАНЕ </a:t>
              </a:r>
              <a:endParaRPr lang="bg-BG" altLang="en-US" sz="14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053" name="Line 7"/>
            <p:cNvSpPr>
              <a:spLocks noChangeShapeType="1"/>
            </p:cNvSpPr>
            <p:nvPr/>
          </p:nvSpPr>
          <p:spPr bwMode="auto">
            <a:xfrm>
              <a:off x="1258889" y="692696"/>
              <a:ext cx="7417567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13" y="260648"/>
              <a:ext cx="912019" cy="91201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796137" y="6424336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София, 11 февруари 2020 г.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5247" y="2663334"/>
            <a:ext cx="345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Доц. д-р Иван Н. Иванов</a:t>
            </a:r>
          </a:p>
          <a:p>
            <a:pPr algn="r"/>
            <a:r>
              <a:rPr lang="bg-BG" sz="1800" dirty="0">
                <a:solidFill>
                  <a:schemeClr val="tx2"/>
                </a:solidFill>
                <a:latin typeface="Times New Roman" pitchFamily="18" charset="0"/>
              </a:rPr>
              <a:t>Председател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 на КЕВР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0255" y="679620"/>
            <a:ext cx="73398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bg-BG" sz="2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algn="r"/>
            <a:r>
              <a:rPr lang="bg-BG" sz="2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Либерализация на пазара на електроенергия – ефекти и ползи </a:t>
            </a:r>
          </a:p>
          <a:p>
            <a:pPr algn="r"/>
            <a:r>
              <a:rPr lang="bg-BG" sz="2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Новата роля на регулатора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7" y="2372390"/>
            <a:ext cx="8031100" cy="405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2162" y="3075057"/>
            <a:ext cx="4312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</a:rPr>
              <a:t>Доц. д-р Иван Н. Иванов</a:t>
            </a:r>
          </a:p>
          <a:p>
            <a:pPr algn="r"/>
            <a:r>
              <a:rPr lang="bg-BG" dirty="0">
                <a:solidFill>
                  <a:schemeClr val="tx2"/>
                </a:solidFill>
                <a:latin typeface="Calibri" panose="020F0502020204030204" pitchFamily="34" charset="0"/>
              </a:rPr>
              <a:t>Председател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</a:rPr>
              <a:t> на КЕВР</a:t>
            </a:r>
          </a:p>
        </p:txBody>
      </p:sp>
    </p:spTree>
    <p:extLst>
      <p:ext uri="{BB962C8B-B14F-4D97-AF65-F5344CB8AC3E}">
        <p14:creationId xmlns:p14="http://schemas.microsoft.com/office/powerpoint/2010/main" val="2172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86"/>
    </mc:Choice>
    <mc:Fallback xmlns="">
      <p:transition advTm="168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직사각형 58"/>
          <p:cNvSpPr/>
          <p:nvPr/>
        </p:nvSpPr>
        <p:spPr>
          <a:xfrm>
            <a:off x="595825" y="1770192"/>
            <a:ext cx="797894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/>
            <a:endParaRPr lang="bg-BG" sz="180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87313"/>
            <a:endParaRPr lang="bg-BG" sz="180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87313"/>
            <a:endParaRPr lang="en-US" sz="180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en-US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87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947104" y="255843"/>
              <a:ext cx="7490243" cy="76944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g-BG" sz="2200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Мерки за изграждане на единен пазар на електрическа енергия</a:t>
              </a:r>
              <a:endParaRPr lang="en-US" sz="22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91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К</a:t>
              </a:r>
              <a:r>
                <a:rPr lang="bg-BG" alt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ОМИСИЯ ЗА ЕНЕРГИЙНО И ВОДНО РЕГУЛИРАНЕ</a:t>
              </a:r>
            </a:p>
          </p:txBody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94" name="Slide Number Placeholder 1"/>
            <p:cNvSpPr txBox="1">
              <a:spLocks/>
            </p:cNvSpPr>
            <p:nvPr/>
          </p:nvSpPr>
          <p:spPr>
            <a:xfrm>
              <a:off x="8686801" y="6455145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10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012160" y="6418370"/>
            <a:ext cx="2696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София, 11 февруари 2020 г.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3822" y="2082622"/>
            <a:ext cx="74138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bg-BG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dirty="0" smtClean="0">
              <a:solidFill>
                <a:srgbClr val="002060"/>
              </a:solidFill>
              <a:latin typeface="+mn-lt"/>
            </a:endParaRPr>
          </a:p>
          <a:p>
            <a:r>
              <a:rPr lang="bg-BG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bg-BG" dirty="0" smtClean="0">
                <a:solidFill>
                  <a:srgbClr val="002060"/>
                </a:solidFill>
                <a:latin typeface="+mn-lt"/>
              </a:rPr>
              <a:t>    </a:t>
            </a:r>
          </a:p>
          <a:p>
            <a:endParaRPr lang="bg-BG" dirty="0">
              <a:solidFill>
                <a:srgbClr val="002060"/>
              </a:solidFill>
              <a:latin typeface="+mn-lt"/>
            </a:endParaRPr>
          </a:p>
          <a:p>
            <a:endParaRPr lang="bg-BG" dirty="0" smtClean="0">
              <a:solidFill>
                <a:srgbClr val="002060"/>
              </a:solidFill>
              <a:latin typeface="+mn-lt"/>
            </a:endParaRPr>
          </a:p>
          <a:p>
            <a:endParaRPr lang="bg-BG" dirty="0" smtClean="0">
              <a:solidFill>
                <a:srgbClr val="14166E"/>
              </a:solidFill>
              <a:latin typeface="+mn-lt"/>
            </a:endParaRPr>
          </a:p>
        </p:txBody>
      </p:sp>
      <p:sp>
        <p:nvSpPr>
          <p:cNvPr id="14" name="타원 28"/>
          <p:cNvSpPr/>
          <p:nvPr/>
        </p:nvSpPr>
        <p:spPr>
          <a:xfrm>
            <a:off x="369953" y="231304"/>
            <a:ext cx="604725" cy="6047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3993" y="1740878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95464" y="3070515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34076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Пазар  „ден напред“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7786" y="1772816"/>
            <a:ext cx="7139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Пазарно обединение между България и Румъния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7974" y="293259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Пазарно обединение между България и С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ърбия и Северна Македония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763993" y="2360243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92158" y="5506583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822468" y="4637167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3629" y="2360243"/>
            <a:ext cx="6959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Пазарно обединение между България и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Гърция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8161" y="465313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Пазарно обединение между България и Румъния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0018" y="5368664"/>
            <a:ext cx="710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Пазарно обединение между България и Гърция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0018" y="4065695"/>
            <a:ext cx="424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Пазар „в рамките на деня“</a:t>
            </a:r>
          </a:p>
        </p:txBody>
      </p:sp>
    </p:spTree>
    <p:extLst>
      <p:ext uri="{BB962C8B-B14F-4D97-AF65-F5344CB8AC3E}">
        <p14:creationId xmlns:p14="http://schemas.microsoft.com/office/powerpoint/2010/main" val="35537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직사각형 58"/>
          <p:cNvSpPr/>
          <p:nvPr/>
        </p:nvSpPr>
        <p:spPr>
          <a:xfrm>
            <a:off x="553491" y="1848599"/>
            <a:ext cx="797894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/>
            <a:endParaRPr lang="bg-BG" sz="180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87313"/>
            <a:endParaRPr lang="bg-BG" sz="180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87313"/>
            <a:endParaRPr lang="en-US" sz="180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en-US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87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947104" y="255843"/>
              <a:ext cx="7490243" cy="76944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g-BG" sz="2200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Ефекти и ползи от изграждане на единен пазар на електрическа енергия</a:t>
              </a:r>
              <a:endParaRPr lang="en-US"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91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К</a:t>
              </a:r>
              <a:r>
                <a:rPr lang="bg-BG" alt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ОМИСИЯ ЗА ЕНЕРГИЙНО И ВОДНО РЕГУЛИРАНЕ</a:t>
              </a:r>
            </a:p>
          </p:txBody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94" name="Slide Number Placeholder 1"/>
            <p:cNvSpPr txBox="1">
              <a:spLocks/>
            </p:cNvSpPr>
            <p:nvPr/>
          </p:nvSpPr>
          <p:spPr>
            <a:xfrm>
              <a:off x="8686801" y="6455145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11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012160" y="6418370"/>
            <a:ext cx="2696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София, 11 февруари 2020 г.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229" y="1848599"/>
            <a:ext cx="8580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bg-BG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dirty="0" smtClean="0">
              <a:solidFill>
                <a:srgbClr val="002060"/>
              </a:solidFill>
              <a:latin typeface="+mn-lt"/>
            </a:endParaRPr>
          </a:p>
          <a:p>
            <a:r>
              <a:rPr lang="bg-BG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bg-BG" dirty="0" smtClean="0">
                <a:solidFill>
                  <a:srgbClr val="002060"/>
                </a:solidFill>
                <a:latin typeface="+mn-lt"/>
              </a:rPr>
              <a:t>    </a:t>
            </a:r>
          </a:p>
          <a:p>
            <a:endParaRPr lang="bg-BG" dirty="0">
              <a:solidFill>
                <a:srgbClr val="002060"/>
              </a:solidFill>
              <a:latin typeface="+mn-lt"/>
            </a:endParaRPr>
          </a:p>
          <a:p>
            <a:endParaRPr lang="bg-BG" dirty="0" smtClean="0">
              <a:solidFill>
                <a:srgbClr val="002060"/>
              </a:solidFill>
              <a:latin typeface="+mn-lt"/>
            </a:endParaRPr>
          </a:p>
          <a:p>
            <a:endParaRPr lang="bg-BG" dirty="0" smtClean="0">
              <a:solidFill>
                <a:srgbClr val="14166E"/>
              </a:solidFill>
              <a:latin typeface="+mn-lt"/>
            </a:endParaRPr>
          </a:p>
        </p:txBody>
      </p:sp>
      <p:sp>
        <p:nvSpPr>
          <p:cNvPr id="14" name="타원 28"/>
          <p:cNvSpPr/>
          <p:nvPr/>
        </p:nvSpPr>
        <p:spPr>
          <a:xfrm>
            <a:off x="369953" y="231304"/>
            <a:ext cx="604725" cy="6047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20781" y="1929331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808907" y="3694678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34076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1477973" y="1770192"/>
            <a:ext cx="7208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Повишаване на ликвидността,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прозрачността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 ефективността на пазара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9997" y="3695258"/>
            <a:ext cx="7118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Ефективно използване на националната инфраструктура и междусистемните електропроводи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783471" y="2776322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92158" y="5506583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822468" y="4637167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974" y="2776322"/>
            <a:ext cx="6959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Повишаване на общото благосъстояние и оптимално използване на електрическата енергия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9289" y="4669105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Лесен достъп до единния пазар 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0018" y="5368664"/>
            <a:ext cx="7106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Въвеждане на имплицитна търговия, която премахва ненужните рискове от отделното търгуване на капацитети и електроенергия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5888" y="692696"/>
            <a:ext cx="1224144" cy="522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400" kern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5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898181" y="355762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Оптимизация на потреблението на електроенергия </a:t>
              </a:r>
              <a:endParaRPr lang="en-US" sz="22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594" y="6331781"/>
            <a:ext cx="8977901" cy="480959"/>
            <a:chOff x="58595" y="6331781"/>
            <a:chExt cx="8977902" cy="480959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5580112" y="6418370"/>
            <a:ext cx="3128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София, </a:t>
            </a:r>
            <a:r>
              <a:rPr lang="bg-BG" sz="1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11 февруари 2020 </a:t>
            </a:r>
            <a:r>
              <a:rPr lang="bg-BG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г.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592" y="2204864"/>
            <a:ext cx="77122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График за намаляване на енергийната интензивност на индустрията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bg-B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bg-B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Въвеждане на интелигентни мрежи и интелигентни измерителни уреди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bg-B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bg-B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Децентрализация на енергийната система 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08946" y="6469572"/>
            <a:ext cx="435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272A5F-4ADC-425F-9818-1A99276EA1D4}" type="slidenum">
              <a:rPr lang="bg-BG" alt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244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5888" y="692696"/>
            <a:ext cx="1224144" cy="522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400" kern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5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898181" y="355762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Нови цели за националните регулаторни органи </a:t>
              </a:r>
              <a:endParaRPr lang="en-US" sz="22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594" y="6331781"/>
            <a:ext cx="8977901" cy="480959"/>
            <a:chOff x="58595" y="6331781"/>
            <a:chExt cx="8977902" cy="480959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5580112" y="6418370"/>
            <a:ext cx="3128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София, </a:t>
            </a:r>
            <a:r>
              <a:rPr lang="bg-BG" sz="1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11 февруари 2020 </a:t>
            </a:r>
            <a:r>
              <a:rPr lang="bg-BG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г.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375" y="1214851"/>
            <a:ext cx="83905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Да насърчава, </a:t>
            </a: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в тясно сътрудничество с регулаторните органи на другите държави членки, с Комисията и с ACER,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развиването </a:t>
            </a: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на конкурентен, гъвкав, сигурен и устойчив от екологична гледна точка вътрешен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пазар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Да гарантира развитието </a:t>
            </a: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на сигурни, надеждни и ефикасни недискриминационни системи, които са ориентирани към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потребителите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Да улеснява въвеждането на нови поколения технологии и нови участници на пазара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Да гарантира, </a:t>
            </a: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че клиентите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имат висока степен на защита и се </a:t>
            </a: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ползват от ефективното функциониране на националния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пазар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Да допринася </a:t>
            </a: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за защитата на уязвимите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потребители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Да допринася  за </a:t>
            </a: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съвместимостта на процесите за обмен на данни, необходими на клиентите за смяна на доставчика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bg-BG" dirty="0">
              <a:solidFill>
                <a:srgbClr val="14166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18994" y="6328404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2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bg-BG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Line 4"/>
          <p:cNvSpPr>
            <a:spLocks noChangeShapeType="1"/>
          </p:cNvSpPr>
          <p:nvPr/>
        </p:nvSpPr>
        <p:spPr bwMode="auto">
          <a:xfrm flipV="1">
            <a:off x="279400" y="6710365"/>
            <a:ext cx="8585200" cy="158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6815" y="58621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Доц. д-р Иван Н. Иванов</a:t>
            </a:r>
          </a:p>
          <a:p>
            <a:pPr algn="r"/>
            <a:r>
              <a:rPr lang="bg-BG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Председател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на КЕВР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1613" y="137398"/>
            <a:ext cx="8474843" cy="912019"/>
            <a:chOff x="201613" y="260648"/>
            <a:chExt cx="8474843" cy="912019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170255" y="380391"/>
              <a:ext cx="48038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bg-BG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</a:rPr>
                <a:t>КОМИСИЯ ЗА ЕНЕРГИЙНО И ВОДНО РЕГУЛИРАНЕ </a:t>
              </a:r>
              <a:endParaRPr lang="bg-BG" altLang="en-US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258889" y="692696"/>
              <a:ext cx="7417567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13" y="260648"/>
              <a:ext cx="912019" cy="912019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2" y="1116444"/>
            <a:ext cx="8141193" cy="48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4084284" y="1340768"/>
            <a:ext cx="4608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bg-BG" altLang="bg-BG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Благодаря за вниманието</a:t>
            </a:r>
            <a:r>
              <a:rPr lang="en-US" altLang="bg-BG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bg-BG" altLang="bg-BG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0601" y="6424336"/>
            <a:ext cx="2973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София, 11 февруари 2020 г.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3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934890" y="289074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Актуални проблеми</a:t>
              </a:r>
              <a:endParaRPr lang="en-US" sz="22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0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2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796136" y="6418370"/>
            <a:ext cx="29128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София, 11 февруари 2020 г.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934890" y="1988840"/>
            <a:ext cx="39675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owchart: Connector 13"/>
          <p:cNvSpPr/>
          <p:nvPr/>
        </p:nvSpPr>
        <p:spPr>
          <a:xfrm>
            <a:off x="934890" y="4797152"/>
            <a:ext cx="39675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owchart: Connector 14"/>
          <p:cNvSpPr/>
          <p:nvPr/>
        </p:nvSpPr>
        <p:spPr>
          <a:xfrm>
            <a:off x="939999" y="3501008"/>
            <a:ext cx="39675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1403648" y="1903592"/>
            <a:ext cx="7367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g-BG" sz="22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Създаване на ликвиден, прозрачен и интегриран пазар на електроенергия </a:t>
            </a:r>
            <a:endParaRPr lang="fr-FR" sz="2200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9818" y="3460938"/>
            <a:ext cx="7367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Преход към чиста енергия</a:t>
            </a:r>
            <a:endParaRPr lang="fr-FR" sz="2200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4777117"/>
            <a:ext cx="7367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Сигурност на доставките на природен газ</a:t>
            </a:r>
            <a:endParaRPr lang="fr-FR" sz="2200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9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5888" y="692696"/>
            <a:ext cx="1224144" cy="522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400" kern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5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898181" y="355762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Пътна карта към пълна либерализация на пазара</a:t>
              </a:r>
              <a:endParaRPr lang="en-US" sz="22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594" y="6331781"/>
            <a:ext cx="8977901" cy="480959"/>
            <a:chOff x="58595" y="6331781"/>
            <a:chExt cx="8977902" cy="480959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</p:grpSp>
      <p:sp>
        <p:nvSpPr>
          <p:cNvPr id="14" name="Chevron 13"/>
          <p:cNvSpPr/>
          <p:nvPr/>
        </p:nvSpPr>
        <p:spPr>
          <a:xfrm>
            <a:off x="532118" y="1324799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32118" y="2060848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70428" y="2807223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539671" y="3485039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581639" y="4115207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581639" y="4767851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8608" y="1321830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Нова енергийна стратегия</a:t>
            </a:r>
            <a:endParaRPr lang="fr-FR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6682" y="1922929"/>
            <a:ext cx="734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Предоговаряне на дългосрочното изкупуване на електроенергия</a:t>
            </a:r>
            <a:endParaRPr lang="fr-FR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6682" y="2796897"/>
            <a:ext cx="734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Защита на енергийно уязвимите потребители</a:t>
            </a:r>
            <a:endParaRPr lang="fr-FR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8608" y="3473219"/>
            <a:ext cx="734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Премахване на кръстосаното субсидиране</a:t>
            </a:r>
            <a:endParaRPr lang="fr-FR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9586" y="4088100"/>
            <a:ext cx="734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Въвеждане на модела „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demand-response”</a:t>
            </a:r>
            <a:endParaRPr lang="fr-FR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3700" y="4760033"/>
            <a:ext cx="734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598743" y="5404821"/>
            <a:ext cx="65550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0755" y="4799789"/>
            <a:ext cx="734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Отпадане на регулираните цени</a:t>
            </a:r>
            <a:endParaRPr lang="fr-FR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80112" y="6418370"/>
            <a:ext cx="3128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София,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11 </a:t>
            </a: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февруари 2020 г.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5420790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Осъществяване на регионална свързаност</a:t>
            </a:r>
          </a:p>
        </p:txBody>
      </p:sp>
      <p:sp>
        <p:nvSpPr>
          <p:cNvPr id="29" name="Slide Number Placeholder 1"/>
          <p:cNvSpPr txBox="1">
            <a:spLocks/>
          </p:cNvSpPr>
          <p:nvPr/>
        </p:nvSpPr>
        <p:spPr>
          <a:xfrm>
            <a:off x="8770961" y="6418370"/>
            <a:ext cx="294845" cy="254647"/>
          </a:xfrm>
          <a:prstGeom prst="rect">
            <a:avLst/>
          </a:prstGeom>
        </p:spPr>
        <p:txBody>
          <a:bodyPr/>
          <a:lstStyle>
            <a:defPPr>
              <a:defRPr lang="bg-BG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7272A5F-4ADC-425F-9818-1A99276EA1D4}" type="slidenum">
              <a:rPr lang="bg-BG" alt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3</a:t>
            </a:fld>
            <a:endParaRPr lang="bg-BG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7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31320" y="2535816"/>
            <a:ext cx="108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38%</a:t>
            </a:r>
            <a:endParaRPr lang="bg-BG" sz="36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072876"/>
              </p:ext>
            </p:extLst>
          </p:nvPr>
        </p:nvGraphicFramePr>
        <p:xfrm>
          <a:off x="3875136" y="3436257"/>
          <a:ext cx="1656184" cy="147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47623" y="25862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 smtClean="0">
                <a:solidFill>
                  <a:schemeClr val="accent1"/>
                </a:solidFill>
                <a:latin typeface="+mn-lt"/>
              </a:rPr>
              <a:t>62</a:t>
            </a:r>
            <a:r>
              <a:rPr lang="bg-BG" sz="3600" b="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600" b="0" dirty="0" smtClean="0">
                <a:solidFill>
                  <a:schemeClr val="accent1"/>
                </a:solidFill>
                <a:latin typeface="+mn-lt"/>
              </a:rPr>
              <a:t>%</a:t>
            </a:r>
            <a:endParaRPr lang="bg-BG" sz="36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1280" y="1106114"/>
            <a:ext cx="2980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en-US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Свободен пазар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72316" y="1106115"/>
            <a:ext cx="2950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Регулиран </a:t>
            </a:r>
            <a:r>
              <a:rPr lang="bg-BG" altLang="en-US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пазар</a:t>
            </a:r>
            <a:endParaRPr lang="en-US" alt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75" name="Group 86"/>
          <p:cNvGrpSpPr/>
          <p:nvPr/>
        </p:nvGrpSpPr>
        <p:grpSpPr>
          <a:xfrm>
            <a:off x="6804249" y="2502117"/>
            <a:ext cx="1150588" cy="563870"/>
            <a:chOff x="7418683" y="2855964"/>
            <a:chExt cx="963317" cy="563870"/>
          </a:xfrm>
          <a:solidFill>
            <a:schemeClr val="bg1">
              <a:lumMod val="65000"/>
            </a:schemeClr>
          </a:solidFill>
        </p:grpSpPr>
        <p:grpSp>
          <p:nvGrpSpPr>
            <p:cNvPr id="82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2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3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0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4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88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5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86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20" name="Group 86"/>
          <p:cNvGrpSpPr/>
          <p:nvPr/>
        </p:nvGrpSpPr>
        <p:grpSpPr>
          <a:xfrm>
            <a:off x="848711" y="2602403"/>
            <a:ext cx="1210986" cy="563870"/>
            <a:chOff x="6923350" y="2855964"/>
            <a:chExt cx="1210986" cy="563870"/>
          </a:xfrm>
          <a:solidFill>
            <a:schemeClr val="accent1"/>
          </a:solidFill>
        </p:grpSpPr>
        <p:grpSp>
          <p:nvGrpSpPr>
            <p:cNvPr id="12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4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2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3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2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3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2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3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2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3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898181" y="3652471"/>
            <a:ext cx="268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Вътрешен 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пазар –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43</a:t>
            </a:r>
            <a:r>
              <a:rPr lang="bg-BG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Износ 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19</a:t>
            </a:r>
            <a:r>
              <a:rPr lang="bg-BG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%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65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898181" y="355762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Състояние на пазара на </a:t>
              </a:r>
              <a:r>
                <a:rPr lang="bg-BG" sz="2200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електроенергия </a:t>
              </a:r>
              <a:r>
                <a:rPr lang="bg-BG" sz="22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енергия за 201</a:t>
              </a:r>
              <a:r>
                <a:rPr lang="en-US" sz="22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8</a:t>
              </a:r>
              <a:r>
                <a:rPr lang="bg-BG" sz="22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г.</a:t>
              </a:r>
              <a:endParaRPr lang="en-US"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69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70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72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4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5868144" y="6418370"/>
            <a:ext cx="2840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София, 11 февруари 2020 г.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7" name="타원 28"/>
          <p:cNvSpPr/>
          <p:nvPr/>
        </p:nvSpPr>
        <p:spPr>
          <a:xfrm>
            <a:off x="338258" y="268844"/>
            <a:ext cx="604725" cy="6047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4386" y="1988840"/>
            <a:ext cx="2460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2018 г.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1988840"/>
            <a:ext cx="3243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2018 г.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7150" y="4253026"/>
            <a:ext cx="2074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2019 г.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1320" y="4253026"/>
            <a:ext cx="2423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2019 г.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2" name="Group 86"/>
          <p:cNvGrpSpPr/>
          <p:nvPr/>
        </p:nvGrpSpPr>
        <p:grpSpPr>
          <a:xfrm>
            <a:off x="841280" y="4797152"/>
            <a:ext cx="1210986" cy="563870"/>
            <a:chOff x="6923350" y="2855964"/>
            <a:chExt cx="1210986" cy="563870"/>
          </a:xfrm>
          <a:solidFill>
            <a:schemeClr val="accent1"/>
          </a:solidFill>
        </p:grpSpPr>
        <p:grpSp>
          <p:nvGrpSpPr>
            <p:cNvPr id="53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74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4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6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5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62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6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60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7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58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77" name="Group 86"/>
          <p:cNvGrpSpPr/>
          <p:nvPr/>
        </p:nvGrpSpPr>
        <p:grpSpPr>
          <a:xfrm>
            <a:off x="6865053" y="4817911"/>
            <a:ext cx="1211020" cy="563870"/>
            <a:chOff x="7418683" y="2855964"/>
            <a:chExt cx="963317" cy="563870"/>
          </a:xfrm>
          <a:solidFill>
            <a:schemeClr val="bg1">
              <a:lumMod val="65000"/>
            </a:schemeClr>
          </a:solidFill>
        </p:grpSpPr>
        <p:grpSp>
          <p:nvGrpSpPr>
            <p:cNvPr id="78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0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9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8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0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6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1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4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 smtClea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2347623" y="4913134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chemeClr val="accent1"/>
                </a:solidFill>
              </a:rPr>
              <a:t>62</a:t>
            </a:r>
            <a:r>
              <a:rPr lang="bg-BG" sz="3200" b="0" dirty="0">
                <a:solidFill>
                  <a:schemeClr val="accent1"/>
                </a:solidFill>
              </a:rPr>
              <a:t> </a:t>
            </a:r>
            <a:r>
              <a:rPr lang="en-US" sz="3200" b="0" dirty="0">
                <a:solidFill>
                  <a:schemeClr val="accent1"/>
                </a:solidFill>
              </a:rPr>
              <a:t>%</a:t>
            </a:r>
            <a:endParaRPr lang="bg-BG" sz="3200" b="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4246" y="4827984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chemeClr val="bg1">
                    <a:lumMod val="50000"/>
                  </a:schemeClr>
                </a:solidFill>
              </a:rPr>
              <a:t>38%</a:t>
            </a:r>
            <a:endParaRPr lang="bg-BG" sz="2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64020" y="5555041"/>
            <a:ext cx="268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Вътрешен 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пазар –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4</a:t>
            </a:r>
            <a:r>
              <a:rPr lang="bg-BG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8 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Износ 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</a:t>
            </a:r>
            <a:r>
              <a:rPr lang="bg-BG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4 %</a:t>
            </a:r>
          </a:p>
        </p:txBody>
      </p:sp>
      <p:graphicFrame>
        <p:nvGraphicFramePr>
          <p:cNvPr id="104" name="Chart 1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863699"/>
              </p:ext>
            </p:extLst>
          </p:nvPr>
        </p:nvGraphicFramePr>
        <p:xfrm>
          <a:off x="3821448" y="3232559"/>
          <a:ext cx="1543049" cy="130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130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7" name="Slide Number Placeholder 1"/>
            <p:cNvSpPr txBox="1">
              <a:spLocks/>
            </p:cNvSpPr>
            <p:nvPr/>
          </p:nvSpPr>
          <p:spPr>
            <a:xfrm>
              <a:off x="8686801" y="6418370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bg-BG" alt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4900" y="130165"/>
            <a:ext cx="8586278" cy="909151"/>
            <a:chOff x="128053" y="116631"/>
            <a:chExt cx="8586278" cy="909151"/>
          </a:xfrm>
        </p:grpSpPr>
        <p:sp>
          <p:nvSpPr>
            <p:cNvPr id="9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912456" y="194785"/>
              <a:ext cx="7801875" cy="83099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g-BG" sz="2400" dirty="0" smtClean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rPr>
                <a:t>Мерки насочени </a:t>
              </a:r>
              <a:r>
                <a:rPr lang="bg-BG" sz="2400" dirty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rPr>
                <a:t>към либерализация на енергийния сектор за потребителите 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0864" y="1196752"/>
            <a:ext cx="8249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Платформа за сравняване на цени</a:t>
            </a:r>
            <a:endParaRPr lang="bg-BG" sz="2400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endParaRPr lang="bg-BG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4071" y="6424336"/>
            <a:ext cx="2787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</a:t>
            </a: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офия, 11 февруари 2020 г.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0" y="1981359"/>
            <a:ext cx="7778503" cy="244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4578" y="4653136"/>
            <a:ext cx="8332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Опростяване на  фактурите </a:t>
            </a:r>
            <a:r>
              <a:rPr lang="bg-BG" sz="24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 употребената енергия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32" y="4470395"/>
            <a:ext cx="1171817" cy="169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9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7" name="Slide Number Placeholder 1"/>
            <p:cNvSpPr txBox="1">
              <a:spLocks/>
            </p:cNvSpPr>
            <p:nvPr/>
          </p:nvSpPr>
          <p:spPr>
            <a:xfrm>
              <a:off x="8686801" y="6418370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bg-BG" altLang="en-US" sz="1200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4900" y="130165"/>
            <a:ext cx="8586278" cy="909151"/>
            <a:chOff x="128053" y="116631"/>
            <a:chExt cx="8586278" cy="909151"/>
          </a:xfrm>
        </p:grpSpPr>
        <p:sp>
          <p:nvSpPr>
            <p:cNvPr id="9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912456" y="194785"/>
              <a:ext cx="7801875" cy="83099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r>
                <a:rPr lang="bg-BG" sz="24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Потребителите – активни участници на пазара за </a:t>
              </a:r>
              <a:r>
                <a:rPr lang="bg-BG" sz="24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производство на енергия от ВЕИ 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(prosumers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)</a:t>
              </a:r>
              <a:r>
                <a:rPr lang="bg-BG" sz="24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:</a:t>
              </a:r>
              <a:endParaRPr lang="bg-BG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9338" y="1538702"/>
            <a:ext cx="82498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Прилагане на политики, които да създадат условия за потребителите:</a:t>
            </a:r>
          </a:p>
          <a:p>
            <a:endParaRPr lang="bg-BG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Да произвеждат собствено електрическа енергия от възобновяеми източници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Да използват енергията за собствени нужди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Да продават електрическа енергия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Да се организират в енергийни</a:t>
            </a:r>
          </a:p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кооперативи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Да използват услугите на агрегатор</a:t>
            </a:r>
          </a:p>
          <a:p>
            <a:endParaRPr lang="bg-BG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31577"/>
            <a:ext cx="3322713" cy="21409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8145" y="6424336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София, 11 февруари 2020  г.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58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직사각형 58"/>
          <p:cNvSpPr/>
          <p:nvPr/>
        </p:nvSpPr>
        <p:spPr>
          <a:xfrm>
            <a:off x="553491" y="1052736"/>
            <a:ext cx="7834933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/>
            <a:r>
              <a:rPr lang="bg-BG" sz="1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Европейска рамка </a:t>
            </a:r>
            <a:r>
              <a:rPr lang="bg-BG" sz="1800" dirty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за </a:t>
            </a:r>
            <a:r>
              <a:rPr lang="bg-BG" sz="1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мониторинг </a:t>
            </a:r>
            <a:r>
              <a:rPr lang="bg-BG" sz="1800" dirty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и контрол на пазарите на едро </a:t>
            </a:r>
            <a:r>
              <a:rPr lang="bg-BG" sz="1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за </a:t>
            </a:r>
            <a:r>
              <a:rPr lang="bg-BG" sz="1800" dirty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търговия с </a:t>
            </a:r>
            <a:r>
              <a:rPr lang="bg-BG" sz="1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енергия, която:</a:t>
            </a:r>
          </a:p>
          <a:p>
            <a:pPr marL="87313"/>
            <a:endParaRPr lang="en-US" sz="1800" dirty="0" smtClean="0">
              <a:solidFill>
                <a:schemeClr val="tx2">
                  <a:lumMod val="50000"/>
                </a:schemeClr>
              </a:solidFill>
              <a:latin typeface="+mn-lt"/>
              <a:cs typeface="맑은 고딕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Определя </a:t>
            </a:r>
            <a:r>
              <a:rPr lang="bg-BG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пазарните </a:t>
            </a: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злоупотреби;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altLang="ko-KR" sz="1600" dirty="0">
              <a:solidFill>
                <a:schemeClr val="tx2">
                  <a:lumMod val="50000"/>
                </a:schemeClr>
              </a:solidFill>
              <a:latin typeface="+mn-lt"/>
              <a:cs typeface="맑은 고딕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Въвежда </a:t>
            </a:r>
            <a:r>
              <a:rPr lang="bg-BG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изрична забрана </a:t>
            </a: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за </a:t>
            </a:r>
            <a:r>
              <a:rPr lang="bg-BG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манипулиране на пазара, опити за манипулиране на пазара и търговия с вътрешна информация в енергийните пазари на едро</a:t>
            </a: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;</a:t>
            </a:r>
          </a:p>
          <a:p>
            <a:pPr marL="285750" indent="-285750" algn="just"/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  <a:cs typeface="맑은 고딕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Създава </a:t>
            </a:r>
            <a:r>
              <a:rPr lang="bg-BG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нова рамка за мониторинг на пазарите на едро на енергия за откриване и предотвратяване на манипулиране на пазара и търговия с вътрешна информация</a:t>
            </a: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;</a:t>
            </a:r>
          </a:p>
          <a:p>
            <a:pPr marL="285750" indent="-285750" algn="just"/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  <a:cs typeface="맑은 고딕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Осигурява </a:t>
            </a:r>
            <a:r>
              <a:rPr lang="bg-BG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изпълнение на забраните и санкциониране на нарушения на правилата за пазарните злоупотреби на национално </a:t>
            </a: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ниво;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  <a:cs typeface="맑은 고딕"/>
            </a:endParaRPr>
          </a:p>
          <a:p>
            <a:pPr marL="285750" indent="-285750"/>
            <a:endParaRPr lang="bg-BG" sz="1600" dirty="0">
              <a:solidFill>
                <a:schemeClr val="tx2">
                  <a:lumMod val="50000"/>
                </a:schemeClr>
              </a:solidFill>
              <a:latin typeface="+mn-lt"/>
              <a:cs typeface="맑은 고딕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Регистрира всички </a:t>
            </a:r>
            <a:r>
              <a:rPr lang="bg-BG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пазарни участници</a:t>
            </a: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;</a:t>
            </a:r>
            <a:r>
              <a:rPr lang="bg-BG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 </a:t>
            </a:r>
            <a:endParaRPr lang="bg-BG" sz="1600" dirty="0" smtClean="0">
              <a:solidFill>
                <a:schemeClr val="tx2">
                  <a:lumMod val="50000"/>
                </a:schemeClr>
              </a:solidFill>
              <a:latin typeface="+mn-lt"/>
              <a:cs typeface="맑은 고딕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sz="1600" dirty="0" smtClean="0">
              <a:solidFill>
                <a:schemeClr val="tx2">
                  <a:lumMod val="50000"/>
                </a:schemeClr>
              </a:solidFill>
              <a:latin typeface="+mn-lt"/>
              <a:cs typeface="맑은 고딕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Събира данни - задължение </a:t>
            </a:r>
            <a:r>
              <a:rPr lang="bg-BG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за докладване на сделки;</a:t>
            </a:r>
          </a:p>
          <a:p>
            <a:pPr marL="285750" indent="-285750"/>
            <a:endParaRPr lang="bg-BG" sz="1600" dirty="0">
              <a:solidFill>
                <a:schemeClr val="tx2">
                  <a:lumMod val="50000"/>
                </a:schemeClr>
              </a:solidFill>
              <a:latin typeface="+mn-lt"/>
              <a:cs typeface="맑은 고딕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Осигурява сътрудничество </a:t>
            </a:r>
            <a:r>
              <a:rPr lang="bg-BG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на регионално и европейско </a:t>
            </a:r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맑은 고딕"/>
              </a:rPr>
              <a:t>равнище за установяване на злоупотреби.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+mn-lt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en-US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87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947104" y="255843"/>
              <a:ext cx="7739696" cy="76944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2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REMIT</a:t>
              </a:r>
              <a:r>
                <a:rPr lang="bg-BG" sz="22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: Прозрачност на пазара на едро на енергия </a:t>
              </a:r>
            </a:p>
            <a:p>
              <a:pPr>
                <a:defRPr/>
              </a:pPr>
              <a:r>
                <a:rPr lang="bg-BG" sz="22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Ролята на регулатора </a:t>
              </a:r>
              <a:endParaRPr lang="en-US" sz="22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9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91" name="Rectangle 3"/>
            <p:cNvSpPr>
              <a:spLocks noChangeArrowheads="1"/>
            </p:cNvSpPr>
            <p:nvPr/>
          </p:nvSpPr>
          <p:spPr bwMode="auto">
            <a:xfrm>
              <a:off x="532119" y="6402982"/>
              <a:ext cx="75439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6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맑은 고딕"/>
                </a:rPr>
                <a:t>К</a:t>
              </a:r>
              <a:r>
                <a:rPr lang="bg-BG" altLang="en-US" sz="16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맑은 고딕"/>
                </a:rPr>
                <a:t>ОМИСИЯ ЗА ЕНЕРГИЙНО И ВОДНО РЕГУЛИРАНЕ</a:t>
              </a:r>
            </a:p>
          </p:txBody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94" name="Slide Number Placeholder 1"/>
            <p:cNvSpPr txBox="1">
              <a:spLocks/>
            </p:cNvSpPr>
            <p:nvPr/>
          </p:nvSpPr>
          <p:spPr>
            <a:xfrm>
              <a:off x="8686801" y="6455145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7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508104" y="6418370"/>
            <a:ext cx="32008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София, 11 февруари 2020 г.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1193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3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954352" y="351146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REMIT</a:t>
              </a:r>
              <a:r>
                <a:rPr lang="bg-BG" sz="2200" dirty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: </a:t>
              </a:r>
              <a:r>
                <a:rPr lang="bg-BG" sz="2200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Правомощия за разследване</a:t>
              </a:r>
              <a:endParaRPr lang="en-US" sz="22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7261" y="3645024"/>
            <a:ext cx="82823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u="sn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КЕВР има правомощие: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Да извършва проверки на място, като влиза в помещение и обекти на лицата предполагаеми нарушители на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REMIT</a:t>
            </a:r>
            <a:endParaRPr lang="bg-BG" sz="18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Да изисква сведения от всички лица и снемане на устни обяснения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Да изземва документи, съхранявани на хартиен и електронен носител, както и съществуващи записи на телефонни разговори или предаване на данни и други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6" name="Slide Number Placeholder 1"/>
            <p:cNvSpPr txBox="1">
              <a:spLocks/>
            </p:cNvSpPr>
            <p:nvPr/>
          </p:nvSpPr>
          <p:spPr>
            <a:xfrm>
              <a:off x="8686801" y="6418370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8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05" y="1264979"/>
            <a:ext cx="2596415" cy="223602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36096" y="6418370"/>
            <a:ext cx="3272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София, 11 февруари 2020 г.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9720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863" y="1196752"/>
            <a:ext cx="8076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Правила за определяне размера на санкциите при установени нарушения на Регламент 1227/2011</a:t>
            </a:r>
            <a:endParaRPr lang="fr-FR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993" y="4221088"/>
            <a:ext cx="8172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u="sn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КЕВР може да определя: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Ефективни, пропорционални и възпиращи санкции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Санкциите следва да отразяват сериозността на нарушенията, вредите нанесени на потребителите и потенциалните изгоди от търговията въз основа на вътрешна информация и манипулиране на пазара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Санкции в размер до 10 % от общия оборот за предходната финансова година</a:t>
            </a:r>
            <a:endParaRPr lang="fr-FR" sz="1800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5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940300" y="355762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2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REMIT:</a:t>
              </a:r>
              <a:r>
                <a:rPr lang="bg-BG" sz="22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Правомощия за налагане  на санкции</a:t>
              </a:r>
              <a:endParaRPr lang="en-US" sz="22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2" name="Slide Number Placeholder 1"/>
            <p:cNvSpPr txBox="1">
              <a:spLocks/>
            </p:cNvSpPr>
            <p:nvPr/>
          </p:nvSpPr>
          <p:spPr>
            <a:xfrm>
              <a:off x="8686801" y="6418370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9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89" y="1892818"/>
            <a:ext cx="2004814" cy="199590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36096" y="6418370"/>
            <a:ext cx="3272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София, 11 февруари 2020 г.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57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0_New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FontAwesome"/>
      </a:majorFont>
      <a:minorFont>
        <a:latin typeface="Roboto Condensed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13540</TotalTime>
  <Words>966</Words>
  <Application>Microsoft Office PowerPoint</Application>
  <PresentationFormat>On-screen Show (4:3)</PresentationFormat>
  <Paragraphs>209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2_Office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SEWRC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for Development of Varna Electricity Distribution  Network</dc:title>
  <dc:creator>dk-epopo</dc:creator>
  <cp:lastModifiedBy>Georgi Spasov</cp:lastModifiedBy>
  <cp:revision>710</cp:revision>
  <cp:lastPrinted>2020-02-07T09:28:28Z</cp:lastPrinted>
  <dcterms:created xsi:type="dcterms:W3CDTF">2014-11-25T13:57:27Z</dcterms:created>
  <dcterms:modified xsi:type="dcterms:W3CDTF">2020-02-10T12:05:13Z</dcterms:modified>
</cp:coreProperties>
</file>