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76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2" r:id="rId3"/>
    <p:sldId id="273" r:id="rId4"/>
    <p:sldId id="292" r:id="rId5"/>
    <p:sldId id="288" r:id="rId6"/>
    <p:sldId id="305" r:id="rId7"/>
    <p:sldId id="295" r:id="rId8"/>
    <p:sldId id="307" r:id="rId9"/>
    <p:sldId id="301" r:id="rId10"/>
    <p:sldId id="303" r:id="rId11"/>
    <p:sldId id="297" r:id="rId12"/>
    <p:sldId id="275" r:id="rId13"/>
    <p:sldId id="279" r:id="rId14"/>
    <p:sldId id="281" r:id="rId15"/>
    <p:sldId id="285" r:id="rId16"/>
    <p:sldId id="267" r:id="rId17"/>
    <p:sldId id="266" r:id="rId18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28"/>
    <a:srgbClr val="009AD0"/>
    <a:srgbClr val="D6A300"/>
    <a:srgbClr val="E2A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7" autoAdjust="0"/>
    <p:restoredTop sz="94648" autoAdjust="0"/>
  </p:normalViewPr>
  <p:slideViewPr>
    <p:cSldViewPr>
      <p:cViewPr varScale="1">
        <p:scale>
          <a:sx n="82" d="100"/>
          <a:sy n="82" d="100"/>
        </p:scale>
        <p:origin x="-48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30437-FDE8-46B9-9685-392011CD25BD}" type="datetimeFigureOut">
              <a:rPr lang="bg-BG" smtClean="0"/>
              <a:pPr/>
              <a:t>5.2.2020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7DDDD-360D-4A34-95AC-E69B1762C667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3A719-4E30-4986-B3C4-EC4BA66ED46B}" type="datetimeFigureOut">
              <a:rPr lang="bg-BG" smtClean="0"/>
              <a:pPr/>
              <a:t>5.2.2020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342C7-B8DE-4C8E-84F8-AA93FFB43570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93908-66F2-41AD-99EF-F458C5EB5E11}" type="datetime1">
              <a:rPr lang="bg-BG" smtClean="0"/>
              <a:pPr/>
              <a:t>5.2.2020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    Инж. Любомир Димитров, Сканди Енерджи Норвегия, Инж. Иван Хиновски, БЕМФ 11 февруари 2020, София, Национален дискусионен форум "Енергийни политики, нови технологии и НПЕК на България"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E88A-54DC-4A84-9186-3809B00C97E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068E-2BB7-43C6-B89B-B5A22D672FDE}" type="datetime1">
              <a:rPr lang="bg-BG" smtClean="0"/>
              <a:pPr/>
              <a:t>5.2.2020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    Инж. Любомир Димитров, Сканди Енерджи Норвегия, Инж. Иван Хиновски, БЕМФ 11 февруари 2020, София, Национален дискусионен форум "Енергийни политики, нови технологии и НПЕК на България"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E88A-54DC-4A84-9186-3809B00C97E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B0D9-FE84-407C-AE4E-AB27DB033FF3}" type="datetime1">
              <a:rPr lang="bg-BG" smtClean="0"/>
              <a:pPr/>
              <a:t>5.2.2020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    Инж. Любомир Димитров, Сканди Енерджи Норвегия, Инж. Иван Хиновски, БЕМФ 11 февруари 2020, София, Национален дискусионен форум "Енергийни политики, нови технологии и НПЕК на България"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E88A-54DC-4A84-9186-3809B00C97E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17F04-0C35-4D36-912D-D2B0E3D7D95A}" type="datetime1">
              <a:rPr lang="bg-BG" smtClean="0"/>
              <a:pPr/>
              <a:t>5.2.2020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    Инж. Любомир Димитров, Сканди Енерджи Норвегия, Инж. Иван Хиновски, БЕМФ 11 февруари 2020, София, Национален дискусионен форум "Енергийни политики, нови технологии и НПЕК на България"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E88A-54DC-4A84-9186-3809B00C97E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3E257-0D5F-4922-9CD2-50ED44C7E01D}" type="datetime1">
              <a:rPr lang="bg-BG" smtClean="0"/>
              <a:pPr/>
              <a:t>5.2.2020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    Инж. Любомир Димитров, Сканди Енерджи Норвегия, Инж. Иван Хиновски, БЕМФ 11 февруари 2020, София, Национален дискусионен форум "Енергийни политики, нови технологии и НПЕК на България"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E88A-54DC-4A84-9186-3809B00C97E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0E8D0-DEAB-41AE-9167-5D376A546680}" type="datetime1">
              <a:rPr lang="bg-BG" smtClean="0"/>
              <a:pPr/>
              <a:t>5.2.2020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    Инж. Любомир Димитров, Сканди Енерджи Норвегия, Инж. Иван Хиновски, БЕМФ 11 февруари 2020, София, Национален дискусионен форум "Енергийни политики, нови технологии и НПЕК на България"</a:t>
            </a: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E88A-54DC-4A84-9186-3809B00C97E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3D792-50B8-4227-8B22-6A899BEADB01}" type="datetime1">
              <a:rPr lang="bg-BG" smtClean="0"/>
              <a:pPr/>
              <a:t>5.2.2020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    Инж. Любомир Димитров, Сканди Енерджи Норвегия, Инж. Иван Хиновски, БЕМФ 11 февруари 2020, София, Национален дискусионен форум "Енергийни политики, нови технологии и НПЕК на България"</a:t>
            </a:r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E88A-54DC-4A84-9186-3809B00C97E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A55F-EBC5-4E28-9310-77E943F914F1}" type="datetime1">
              <a:rPr lang="bg-BG" smtClean="0"/>
              <a:pPr/>
              <a:t>5.2.2020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    Инж. Любомир Димитров, Сканди Енерджи Норвегия, Инж. Иван Хиновски, БЕМФ 11 февруари 2020, София, Национален дискусионен форум "Енергийни политики, нови технологии и НПЕК на България"</a:t>
            </a: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E88A-54DC-4A84-9186-3809B00C97E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ACAF-6E3F-4089-8B4B-F2219ED6FB23}" type="datetime1">
              <a:rPr lang="bg-BG" smtClean="0"/>
              <a:pPr/>
              <a:t>5.2.2020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    Инж. Любомир Димитров, Сканди Енерджи Норвегия, Инж. Иван Хиновски, БЕМФ 11 февруари 2020, София, Национален дискусионен форум "Енергийни политики, нови технологии и НПЕК на България"</a:t>
            </a:r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E88A-54DC-4A84-9186-3809B00C97E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686A-5206-48BB-9EBD-41E7F8552D54}" type="datetime1">
              <a:rPr lang="bg-BG" smtClean="0"/>
              <a:pPr/>
              <a:t>5.2.2020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    Инж. Любомир Димитров, Сканди Енерджи Норвегия, Инж. Иван Хиновски, БЕМФ 11 февруари 2020, София, Национален дискусионен форум "Енергийни политики, нови технологии и НПЕК на България"</a:t>
            </a: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E88A-54DC-4A84-9186-3809B00C97E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552E-1169-47E5-B17B-536278DA05CF}" type="datetime1">
              <a:rPr lang="bg-BG" smtClean="0"/>
              <a:pPr/>
              <a:t>5.2.2020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    Инж. Любомир Димитров, Сканди Енерджи Норвегия, Инж. Иван Хиновски, БЕМФ 11 февруари 2020, София, Национален дискусионен форум "Енергийни политики, нови технологии и НПЕК на България"</a:t>
            </a: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E88A-54DC-4A84-9186-3809B00C97E2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A8758-4BF6-4AF8-8096-49476EAF3F04}" type="datetime1">
              <a:rPr lang="bg-BG" smtClean="0"/>
              <a:pPr/>
              <a:t>5.2.2020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    Инж. Любомир Димитров, Сканди Енерджи Норвегия, Инж. Иван Хиновски, БЕМФ 11 февруари 2020, София, Национален дискусионен форум "Енергийни политики, нови технологии и НПЕК на България"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FE88A-54DC-4A84-9186-3809B00C97E2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mailto:l.dimitrov@edimit.co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560840" cy="108012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400" dirty="0" smtClean="0">
                <a:latin typeface="Arial Black" pitchFamily="34" charset="0"/>
              </a:rPr>
              <a:t>Национален дискусионен форум "Енергийни политики, нови технологии и НПЕК на България"</a:t>
            </a:r>
            <a:endParaRPr lang="bg-BG" sz="24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124744"/>
            <a:ext cx="8064896" cy="4514056"/>
          </a:xfrm>
        </p:spPr>
        <p:txBody>
          <a:bodyPr>
            <a:normAutofit fontScale="55000" lnSpcReduction="20000"/>
          </a:bodyPr>
          <a:lstStyle/>
          <a:p>
            <a:r>
              <a:rPr lang="bg-BG" b="1" dirty="0"/>
              <a:t> </a:t>
            </a:r>
            <a:endParaRPr lang="bg-BG" dirty="0"/>
          </a:p>
          <a:p>
            <a:endParaRPr lang="bg-BG" sz="3400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endParaRPr lang="bg-BG" sz="3400" b="1" dirty="0">
              <a:solidFill>
                <a:schemeClr val="tx1"/>
              </a:solidFill>
              <a:latin typeface="Arial Black" pitchFamily="34" charset="0"/>
            </a:endParaRPr>
          </a:p>
          <a:p>
            <a:pPr>
              <a:lnSpc>
                <a:spcPct val="170000"/>
              </a:lnSpc>
            </a:pPr>
            <a:r>
              <a:rPr lang="bg-BG" sz="51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КОМПЛЕКСНО РЕШЕНИЕ  НА  ВЪПРОСИТЕ  ЗА  ОТОПЛЕНИЕ И  ЧИСТОТАТА  НА  ВЪЗДУХА  НА  РЕГИОНАЛНО  НИВО – ОБЩИНСКИ  ГАЗИФИКАЦИОННИ  МОДУЛИ </a:t>
            </a:r>
          </a:p>
          <a:p>
            <a:pPr>
              <a:lnSpc>
                <a:spcPct val="170000"/>
              </a:lnSpc>
            </a:pPr>
            <a:endParaRPr lang="bg-BG" sz="55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70000"/>
              </a:lnSpc>
            </a:pPr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1560" y="6237312"/>
            <a:ext cx="8064896" cy="484163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Инж. Любомир Димитров, Сканди Енерджи Норвегия, Инж. Иван Хиновски, БЕМФ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11 февруари 2020, София, </a:t>
            </a:r>
            <a:r>
              <a:rPr lang="ru-RU" dirty="0" smtClean="0">
                <a:solidFill>
                  <a:srgbClr val="FF0000"/>
                </a:solidFill>
              </a:rPr>
              <a:t>Национален дискусионен форум "Енергийни политики, нови технологии и НПЕК на България"</a:t>
            </a:r>
            <a:endParaRPr lang="bg-B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557748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bg-BG" sz="1900" b="1" u="sng" dirty="0" smtClean="0">
                <a:solidFill>
                  <a:srgbClr val="005828"/>
                </a:solidFill>
                <a:latin typeface="Arial" pitchFamily="34" charset="0"/>
                <a:cs typeface="Arial" pitchFamily="34" charset="0"/>
              </a:rPr>
              <a:t>ВЪЗМОЖНОСТИ ЗА ФИНАНСИРАНЕ НА  ЛОКАЛНИ ИНСТАЛАЦИИ ЗА ГАЗИФИКАЦИЯ ЗА ОБЩИНСКИ И ЧАСТНИ ФИРМИ </a:t>
            </a:r>
            <a:endParaRPr lang="bg-BG" sz="1900" b="1" u="sng" dirty="0" smtClean="0">
              <a:solidFill>
                <a:srgbClr val="005828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70000"/>
              </a:lnSpc>
              <a:buNone/>
            </a:pPr>
            <a:r>
              <a:rPr lang="bg-BG" sz="3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bg-BG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Европейско финансиране по програми</a:t>
            </a:r>
            <a:endParaRPr lang="bg-BG" sz="2000" b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bg-BG" sz="2000" b="1" dirty="0" smtClean="0">
                <a:latin typeface="Arial" pitchFamily="34" charset="0"/>
                <a:cs typeface="Arial" pitchFamily="34" charset="0"/>
              </a:rPr>
              <a:t> Внедряване  на иновативна технология  за  екологично  и икономически  ефективно  локално  производство  на  енергия  от  отпадъци</a:t>
            </a:r>
            <a:endParaRPr lang="bg-BG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None/>
            </a:pPr>
            <a:r>
              <a:rPr lang="bg-BG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g-BG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bg-BG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Кредитиране на проекта от Експортния Институт на Норвегия (75%) и Фонд на Фондовете - България (25%)</a:t>
            </a:r>
          </a:p>
          <a:p>
            <a:pPr>
              <a:buNone/>
            </a:pPr>
            <a:endParaRPr lang="bg-BG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bg-BG" sz="2000" b="1" dirty="0" smtClean="0">
                <a:latin typeface="Arial" pitchFamily="34" charset="0"/>
                <a:cs typeface="Arial" pitchFamily="34" charset="0"/>
              </a:rPr>
              <a:t>Доставка и изграждане на инсталация за газификация на отпадък  в  синтетичен газ  от </a:t>
            </a:r>
            <a:r>
              <a:rPr lang="bg-BG" sz="2000" b="1" dirty="0" err="1" smtClean="0">
                <a:latin typeface="Arial" pitchFamily="34" charset="0"/>
                <a:cs typeface="Arial" pitchFamily="34" charset="0"/>
              </a:rPr>
              <a:t>сканди</a:t>
            </a:r>
            <a:r>
              <a:rPr lang="bg-BG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g-BG" sz="2000" b="1" dirty="0" err="1" smtClean="0">
                <a:latin typeface="Arial" pitchFamily="34" charset="0"/>
                <a:cs typeface="Arial" pitchFamily="34" charset="0"/>
              </a:rPr>
              <a:t>енерджи</a:t>
            </a:r>
            <a:endParaRPr lang="bg-BG" sz="2000" b="1" dirty="0" smtClean="0">
              <a:latin typeface="Arial" pitchFamily="34" charset="0"/>
              <a:cs typeface="Arial" pitchFamily="34" charset="0"/>
            </a:endParaRPr>
          </a:p>
          <a:p>
            <a:endParaRPr lang="bg-BG" sz="2300" i="1" u="sng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bg-BG" sz="2300" dirty="0" smtClean="0"/>
              <a:t> </a:t>
            </a:r>
            <a:r>
              <a:rPr lang="bg-BG" sz="21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Изплащане на кредитния ресурс при</a:t>
            </a:r>
            <a:r>
              <a:rPr lang="bg-BG" sz="21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g-BG" sz="21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период на кредитиране 10 години</a:t>
            </a:r>
            <a:endParaRPr lang="bg-BG" sz="2100" b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bg-BG" sz="2100" b="1" dirty="0" smtClean="0">
                <a:latin typeface="Arial" pitchFamily="34" charset="0"/>
                <a:cs typeface="Arial" pitchFamily="34" charset="0"/>
              </a:rPr>
              <a:t>Главница и лихва – в рамките на 20% от пазарно реализираната енергия произведена от инсталацията  </a:t>
            </a:r>
            <a:endParaRPr lang="bg-BG" sz="21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9552" y="6356350"/>
            <a:ext cx="8136904" cy="365125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Инж. Любомир Димитров, Сканди Енерджи Норвегия, Инж. Иван Хиновски, БЕМФ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11 февруари 2020, София, </a:t>
            </a:r>
            <a:r>
              <a:rPr lang="ru-RU" dirty="0" smtClean="0">
                <a:solidFill>
                  <a:srgbClr val="FF0000"/>
                </a:solidFill>
              </a:rPr>
              <a:t>Национален дискусионен форум "Енергийни политики, нови технологии и НПЕК на България"</a:t>
            </a:r>
            <a:endParaRPr lang="bg-BG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1"/>
            <a:ext cx="8784976" cy="6048672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buNone/>
            </a:pPr>
            <a:r>
              <a:rPr lang="bg-BG" sz="14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ПРЕДИЗВИКАТЕЛСТВА ПРИ РЕАЛИЗИРАНЕ</a:t>
            </a:r>
            <a:r>
              <a:rPr lang="bg-BG" sz="14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НА  ЛОКАЛНИ ИНСТАЛАЦИИ ЗА ГАЗИФИКАЦИЯ ОТ ОБЩИНСКИ И ЧАСТНИ ФИРМИ </a:t>
            </a:r>
            <a:endParaRPr lang="bg-BG" sz="1400" b="1" u="sng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bg-BG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Липса на национална визия за оползотворяване на националните енергийни ресурси   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bg-BG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bg-BG" sz="1200" b="1" dirty="0" smtClean="0">
                <a:latin typeface="Arial" pitchFamily="34" charset="0"/>
                <a:cs typeface="Arial" pitchFamily="34" charset="0"/>
              </a:rPr>
              <a:t>-      При изготвянето на общинските програми за използване на енергия от </a:t>
            </a:r>
            <a:r>
              <a:rPr lang="bg-BG" sz="1200" b="1" dirty="0" err="1" smtClean="0">
                <a:latin typeface="Arial" pitchFamily="34" charset="0"/>
                <a:cs typeface="Arial" pitchFamily="34" charset="0"/>
              </a:rPr>
              <a:t>възобновяеми</a:t>
            </a:r>
            <a:r>
              <a:rPr lang="bg-BG" sz="1200" b="1" dirty="0" smtClean="0">
                <a:latin typeface="Arial" pitchFamily="34" charset="0"/>
                <a:cs typeface="Arial" pitchFamily="34" charset="0"/>
              </a:rPr>
              <a:t> източници съгл. Чл. 10 от ЗЕВИ масово няма предвидени </a:t>
            </a:r>
            <a:r>
              <a:rPr lang="bg-BG" sz="1200" b="1" u="sng" dirty="0" smtClean="0">
                <a:latin typeface="Arial" pitchFamily="34" charset="0"/>
                <a:cs typeface="Arial" pitchFamily="34" charset="0"/>
              </a:rPr>
              <a:t>мерки за ВЕИ различни от слънчеви и вятърни </a:t>
            </a:r>
            <a:r>
              <a:rPr lang="bg-BG" sz="1200" b="1" dirty="0" smtClean="0">
                <a:latin typeface="Arial" pitchFamily="34" charset="0"/>
                <a:cs typeface="Arial" pitchFamily="34" charset="0"/>
              </a:rPr>
              <a:t>системи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bg-BG" sz="1200" b="1" dirty="0" smtClean="0">
                <a:latin typeface="Arial" pitchFamily="34" charset="0"/>
                <a:cs typeface="Arial" pitchFamily="34" charset="0"/>
              </a:rPr>
              <a:t>Няма предвидени решения за </a:t>
            </a:r>
            <a:r>
              <a:rPr lang="bg-BG" sz="1200" b="1" u="sng" dirty="0" smtClean="0">
                <a:latin typeface="Arial" pitchFamily="34" charset="0"/>
                <a:cs typeface="Arial" pitchFamily="34" charset="0"/>
              </a:rPr>
              <a:t>оползотворяване на остатъка след </a:t>
            </a:r>
            <a:r>
              <a:rPr lang="bg-BG" sz="1200" b="1" u="sng" dirty="0" err="1" smtClean="0">
                <a:latin typeface="Arial" pitchFamily="34" charset="0"/>
                <a:cs typeface="Arial" pitchFamily="34" charset="0"/>
              </a:rPr>
              <a:t>компостиране</a:t>
            </a:r>
            <a:r>
              <a:rPr lang="bg-BG" sz="1200" b="1" u="sng" dirty="0" smtClean="0">
                <a:latin typeface="Arial" pitchFamily="34" charset="0"/>
                <a:cs typeface="Arial" pitchFamily="34" charset="0"/>
              </a:rPr>
              <a:t> и биогаз </a:t>
            </a:r>
            <a:r>
              <a:rPr lang="bg-BG" sz="1200" b="1" dirty="0" smtClean="0">
                <a:latin typeface="Arial" pitchFamily="34" charset="0"/>
                <a:cs typeface="Arial" pitchFamily="34" charset="0"/>
              </a:rPr>
              <a:t>инсталации различни от депонирането и енергийно оползотворяване при рекултивиране на стари депа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Съгласно енергийната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стратегия 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на РБ  целта  беше до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2020 г. з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а 30-процентова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газификация на домакинствата. По актуални данни, под 5% от домакинствата ползват природен газ за отопление и топла вода. А делът на отоплението с дърва, въглища и всякакви други „биомаси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“,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и то чрез възможно най-неефективните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уреди,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не намалява.</a:t>
            </a:r>
            <a:endParaRPr lang="bg-BG" sz="12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70000"/>
              </a:lnSpc>
              <a:buNone/>
            </a:pPr>
            <a:r>
              <a:rPr lang="bg-BG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Неадекватна нормативна уредба:</a:t>
            </a:r>
            <a:endParaRPr lang="bg-BG" sz="1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bg-BG" sz="1200" b="1" dirty="0" smtClean="0">
                <a:latin typeface="Arial" pitchFamily="34" charset="0"/>
                <a:cs typeface="Arial" pitchFamily="34" charset="0"/>
              </a:rPr>
              <a:t>Съществуващата нормативна </a:t>
            </a:r>
            <a:r>
              <a:rPr lang="bg-BG" sz="1200" b="1" u="sng" dirty="0" smtClean="0">
                <a:latin typeface="Arial" pitchFamily="34" charset="0"/>
                <a:cs typeface="Arial" pitchFamily="34" charset="0"/>
              </a:rPr>
              <a:t>уредба третира газификацията наравно с изгарянето</a:t>
            </a:r>
            <a:r>
              <a:rPr lang="bg-BG" sz="1200" b="1" dirty="0" smtClean="0">
                <a:latin typeface="Arial" pitchFamily="34" charset="0"/>
                <a:cs typeface="Arial" pitchFamily="34" charset="0"/>
              </a:rPr>
              <a:t>, вместо като производство на </a:t>
            </a:r>
            <a:r>
              <a:rPr lang="bg-BG" sz="1200" b="1" dirty="0" err="1" smtClean="0">
                <a:latin typeface="Arial" pitchFamily="34" charset="0"/>
                <a:cs typeface="Arial" pitchFamily="34" charset="0"/>
              </a:rPr>
              <a:t>синтезен</a:t>
            </a:r>
            <a:r>
              <a:rPr lang="bg-BG" sz="1200" b="1" dirty="0" smtClean="0">
                <a:latin typeface="Arial" pitchFamily="34" charset="0"/>
                <a:cs typeface="Arial" pitchFamily="34" charset="0"/>
              </a:rPr>
              <a:t> газ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bg-BG" sz="1200" b="1" dirty="0" smtClean="0">
                <a:latin typeface="Arial" pitchFamily="34" charset="0"/>
                <a:cs typeface="Arial" pitchFamily="34" charset="0"/>
              </a:rPr>
              <a:t>Има необходимост от въвеждане на стандарти за </a:t>
            </a:r>
            <a:r>
              <a:rPr lang="bg-BG" sz="1200" b="1" u="sng" dirty="0" smtClean="0">
                <a:latin typeface="Arial" pitchFamily="34" charset="0"/>
                <a:cs typeface="Arial" pitchFamily="34" charset="0"/>
              </a:rPr>
              <a:t>качество на </a:t>
            </a:r>
            <a:r>
              <a:rPr lang="bg-BG" sz="1200" b="1" u="sng" dirty="0" err="1" smtClean="0">
                <a:latin typeface="Arial" pitchFamily="34" charset="0"/>
                <a:cs typeface="Arial" pitchFamily="34" charset="0"/>
              </a:rPr>
              <a:t>синтезния</a:t>
            </a:r>
            <a:r>
              <a:rPr lang="bg-BG" sz="1200" b="1" u="sng" dirty="0" smtClean="0">
                <a:latin typeface="Arial" pitchFamily="34" charset="0"/>
                <a:cs typeface="Arial" pitchFamily="34" charset="0"/>
              </a:rPr>
              <a:t> газ</a:t>
            </a:r>
            <a:endParaRPr lang="bg-BG" sz="1200" b="1" u="sng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bg-BG" sz="1200" b="1" dirty="0" smtClean="0">
                <a:latin typeface="Arial" pitchFamily="34" charset="0"/>
                <a:cs typeface="Arial" pitchFamily="34" charset="0"/>
              </a:rPr>
              <a:t>Енергията получена от </a:t>
            </a:r>
            <a:r>
              <a:rPr lang="bg-BG" sz="1200" b="1" u="sng" dirty="0" smtClean="0">
                <a:latin typeface="Arial" pitchFamily="34" charset="0"/>
                <a:cs typeface="Arial" pitchFamily="34" charset="0"/>
              </a:rPr>
              <a:t>отпадъкът не се класифицира като </a:t>
            </a:r>
            <a:r>
              <a:rPr lang="bg-BG" sz="1200" b="1" u="sng" dirty="0" err="1" smtClean="0">
                <a:latin typeface="Arial" pitchFamily="34" charset="0"/>
                <a:cs typeface="Arial" pitchFamily="34" charset="0"/>
              </a:rPr>
              <a:t>възобновяема</a:t>
            </a:r>
            <a:endParaRPr lang="bg-BG" sz="1200" b="1" u="sng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bg-BG" sz="1200" b="1" dirty="0" smtClean="0">
                <a:latin typeface="Arial" pitchFamily="34" charset="0"/>
                <a:cs typeface="Arial" pitchFamily="34" charset="0"/>
              </a:rPr>
              <a:t>В редките случаи на получаване на синтетични течни горива чрез </a:t>
            </a:r>
            <a:r>
              <a:rPr lang="bg-BG" sz="1200" b="1" dirty="0" err="1" smtClean="0">
                <a:latin typeface="Arial" pitchFamily="34" charset="0"/>
                <a:cs typeface="Arial" pitchFamily="34" charset="0"/>
              </a:rPr>
              <a:t>пиролиза</a:t>
            </a:r>
            <a:r>
              <a:rPr lang="bg-BG" sz="1200" b="1" dirty="0" smtClean="0">
                <a:latin typeface="Arial" pitchFamily="34" charset="0"/>
                <a:cs typeface="Arial" pitchFamily="34" charset="0"/>
              </a:rPr>
              <a:t> на отпадък (например автомобилни гуми) </a:t>
            </a:r>
            <a:r>
              <a:rPr lang="bg-BG" sz="1200" b="1" u="sng" dirty="0" smtClean="0">
                <a:latin typeface="Arial" pitchFamily="34" charset="0"/>
                <a:cs typeface="Arial" pitchFamily="34" charset="0"/>
              </a:rPr>
              <a:t>същите се облагат с акциз наравно с </a:t>
            </a:r>
            <a:r>
              <a:rPr lang="bg-BG" sz="1200" b="1" u="sng" dirty="0" err="1" smtClean="0">
                <a:latin typeface="Arial" pitchFamily="34" charset="0"/>
                <a:cs typeface="Arial" pitchFamily="34" charset="0"/>
              </a:rPr>
              <a:t>фосилните</a:t>
            </a:r>
            <a:r>
              <a:rPr lang="bg-BG" sz="1200" b="1" u="sng" dirty="0" smtClean="0">
                <a:latin typeface="Arial" pitchFamily="34" charset="0"/>
                <a:cs typeface="Arial" pitchFamily="34" charset="0"/>
              </a:rPr>
              <a:t> горива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bg-BG" sz="1200" b="1" dirty="0" smtClean="0">
                <a:latin typeface="Arial" pitchFamily="34" charset="0"/>
                <a:cs typeface="Arial" pitchFamily="34" charset="0"/>
              </a:rPr>
              <a:t>Невъзможно е да се получи разрешение за ползване на </a:t>
            </a:r>
            <a:r>
              <a:rPr lang="bg-BG" sz="1200" b="1" u="sng" dirty="0" smtClean="0">
                <a:latin typeface="Arial" pitchFamily="34" charset="0"/>
                <a:cs typeface="Arial" pitchFamily="34" charset="0"/>
              </a:rPr>
              <a:t>мобилна инсталация </a:t>
            </a:r>
            <a:r>
              <a:rPr lang="bg-BG" sz="1200" b="1" dirty="0" smtClean="0">
                <a:latin typeface="Arial" pitchFamily="34" charset="0"/>
                <a:cs typeface="Arial" pitchFamily="34" charset="0"/>
              </a:rPr>
              <a:t>за </a:t>
            </a:r>
            <a:r>
              <a:rPr lang="bg-BG" sz="1200" b="1" dirty="0" err="1" smtClean="0">
                <a:latin typeface="Arial" pitchFamily="34" charset="0"/>
                <a:cs typeface="Arial" pitchFamily="34" charset="0"/>
              </a:rPr>
              <a:t>оплзотворяване</a:t>
            </a:r>
            <a:r>
              <a:rPr lang="bg-BG" sz="1200" b="1" dirty="0" smtClean="0">
                <a:latin typeface="Arial" pitchFamily="34" charset="0"/>
                <a:cs typeface="Arial" pitchFamily="34" charset="0"/>
              </a:rPr>
              <a:t> на отпадък  в  екологично гориво – течно или таз - на полето или в гората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bg-BG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Недостатъчен експертен капацитет на администрацията:</a:t>
            </a:r>
            <a:endParaRPr lang="bg-BG" sz="1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bg-BG" sz="1200" b="1" u="sng" dirty="0" smtClean="0">
                <a:latin typeface="Arial" pitchFamily="34" charset="0"/>
                <a:cs typeface="Arial" pitchFamily="34" charset="0"/>
              </a:rPr>
              <a:t>Непълно познаване на </a:t>
            </a:r>
            <a:r>
              <a:rPr lang="bg-BG" sz="1200" b="1" u="sng" dirty="0" smtClean="0">
                <a:latin typeface="Arial" pitchFamily="34" charset="0"/>
                <a:cs typeface="Arial" pitchFamily="34" charset="0"/>
              </a:rPr>
              <a:t> иновативните технологии  </a:t>
            </a:r>
            <a:r>
              <a:rPr lang="bg-BG" sz="1200" b="1" dirty="0" smtClean="0">
                <a:latin typeface="Arial" pitchFamily="34" charset="0"/>
                <a:cs typeface="Arial" pitchFamily="34" charset="0"/>
              </a:rPr>
              <a:t>за  екологично  и икономически  ефективно  локално  производство  на  енергия  от  отпадъци, различни от изгаряне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bg-BG" sz="1200" b="1" u="sng" dirty="0" smtClean="0">
                <a:latin typeface="Arial" pitchFamily="34" charset="0"/>
                <a:cs typeface="Arial" pitchFamily="34" charset="0"/>
              </a:rPr>
              <a:t>Недостатъчно познаване на практиките и нормативните уредби в ЕС </a:t>
            </a:r>
            <a:r>
              <a:rPr lang="bg-BG" sz="1200" b="1" dirty="0" smtClean="0">
                <a:latin typeface="Arial" pitchFamily="34" charset="0"/>
                <a:cs typeface="Arial" pitchFamily="34" charset="0"/>
              </a:rPr>
              <a:t>и в света за оползотворяване на отпадък в енергия, различни от изгаряне </a:t>
            </a:r>
            <a:r>
              <a:rPr lang="bg-BG" sz="1200" b="1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lnSpc>
                <a:spcPct val="170000"/>
              </a:lnSpc>
              <a:buNone/>
            </a:pPr>
            <a:r>
              <a:rPr lang="bg-BG" sz="1400" b="1" dirty="0" smtClean="0">
                <a:latin typeface="Arial" pitchFamily="34" charset="0"/>
                <a:cs typeface="Arial" pitchFamily="34" charset="0"/>
              </a:rPr>
              <a:t> </a:t>
            </a:r>
            <a:endParaRPr lang="bg-BG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9552" y="6356350"/>
            <a:ext cx="8136904" cy="365125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Инж. Любомир Димитров, Сканди Енерджи Норвегия, Инж. Иван Хиновски, БЕМФ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11 февруари 2020, София, </a:t>
            </a:r>
            <a:r>
              <a:rPr lang="ru-RU" dirty="0" smtClean="0">
                <a:solidFill>
                  <a:srgbClr val="FF0000"/>
                </a:solidFill>
              </a:rPr>
              <a:t>Национален дискусионен форум "Енергийни политики, нови технологии и НПЕК на България"</a:t>
            </a:r>
            <a:endParaRPr lang="bg-BG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95536" y="6356350"/>
            <a:ext cx="8352928" cy="365125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Инж. Любомир Димитров, Сканди Енерджи Норвегия, Инж. Иван Хиновски, БЕМФ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11 февруари 2020, София, </a:t>
            </a:r>
            <a:r>
              <a:rPr lang="ru-RU" dirty="0" smtClean="0">
                <a:solidFill>
                  <a:srgbClr val="FF0000"/>
                </a:solidFill>
              </a:rPr>
              <a:t>Национален дискусионен форум "Енергийни политики, нови технологии и НПЕК на България"</a:t>
            </a:r>
            <a:endParaRPr lang="bg-B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692696"/>
            <a:ext cx="373662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476672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u="sng" dirty="0" smtClean="0">
                <a:solidFill>
                  <a:srgbClr val="7030A0"/>
                </a:solidFill>
              </a:rPr>
              <a:t>Депониран отпадък в ЕС по страни</a:t>
            </a:r>
            <a:endParaRPr lang="en-US" b="1" u="sng" dirty="0" smtClean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en-US" sz="1600" dirty="0" smtClean="0"/>
              <a:t> </a:t>
            </a:r>
            <a:r>
              <a:rPr lang="bg-BG" sz="1600" dirty="0" smtClean="0">
                <a:solidFill>
                  <a:srgbClr val="00B050"/>
                </a:solidFill>
              </a:rPr>
              <a:t>Почти няма депониране</a:t>
            </a:r>
            <a:r>
              <a:rPr lang="en-US" sz="1600" dirty="0" smtClean="0">
                <a:solidFill>
                  <a:srgbClr val="00B050"/>
                </a:solidFill>
              </a:rPr>
              <a:t>: </a:t>
            </a:r>
            <a:r>
              <a:rPr lang="bg-BG" sz="1600" dirty="0" smtClean="0">
                <a:solidFill>
                  <a:srgbClr val="00B050"/>
                </a:solidFill>
              </a:rPr>
              <a:t>Швеция </a:t>
            </a:r>
            <a:r>
              <a:rPr lang="bg-BG" sz="1600" dirty="0" smtClean="0">
                <a:solidFill>
                  <a:srgbClr val="00B050"/>
                </a:solidFill>
              </a:rPr>
              <a:t>,Германия</a:t>
            </a:r>
            <a:r>
              <a:rPr lang="bg-BG" sz="1600" dirty="0" smtClean="0">
                <a:solidFill>
                  <a:srgbClr val="00B050"/>
                </a:solidFill>
              </a:rPr>
              <a:t>, Белгия, </a:t>
            </a:r>
            <a:endParaRPr lang="bg-BG" sz="1600" dirty="0" smtClean="0">
              <a:solidFill>
                <a:srgbClr val="00B050"/>
              </a:solidFill>
            </a:endParaRPr>
          </a:p>
          <a:p>
            <a:r>
              <a:rPr lang="bg-BG" sz="1600" dirty="0" smtClean="0">
                <a:solidFill>
                  <a:srgbClr val="00B050"/>
                </a:solidFill>
              </a:rPr>
              <a:t>Нидерландия</a:t>
            </a:r>
            <a:r>
              <a:rPr lang="bg-BG" sz="1600" dirty="0" smtClean="0">
                <a:solidFill>
                  <a:srgbClr val="00B050"/>
                </a:solidFill>
              </a:rPr>
              <a:t>, </a:t>
            </a:r>
            <a:r>
              <a:rPr lang="bg-BG" sz="1600" dirty="0" smtClean="0">
                <a:solidFill>
                  <a:srgbClr val="00B050"/>
                </a:solidFill>
              </a:rPr>
              <a:t>Дания</a:t>
            </a:r>
            <a:endParaRPr lang="en-US" sz="1600" dirty="0" smtClean="0">
              <a:solidFill>
                <a:srgbClr val="00B050"/>
              </a:solidFill>
            </a:endParaRPr>
          </a:p>
          <a:p>
            <a:pPr>
              <a:buFontTx/>
              <a:buChar char="-"/>
            </a:pPr>
            <a:r>
              <a:rPr lang="en-US" sz="1600" dirty="0" smtClean="0">
                <a:solidFill>
                  <a:srgbClr val="FF0000"/>
                </a:solidFill>
              </a:rPr>
              <a:t>70-90</a:t>
            </a:r>
            <a:r>
              <a:rPr lang="en-US" sz="1600" dirty="0" smtClean="0">
                <a:solidFill>
                  <a:srgbClr val="FF0000"/>
                </a:solidFill>
              </a:rPr>
              <a:t>% </a:t>
            </a:r>
            <a:r>
              <a:rPr lang="bg-BG" sz="1600" dirty="0" smtClean="0">
                <a:solidFill>
                  <a:srgbClr val="FF0000"/>
                </a:solidFill>
              </a:rPr>
              <a:t>депониране</a:t>
            </a:r>
            <a:r>
              <a:rPr lang="en-US" sz="1600" dirty="0" smtClean="0">
                <a:solidFill>
                  <a:srgbClr val="FF0000"/>
                </a:solidFill>
              </a:rPr>
              <a:t>: </a:t>
            </a:r>
            <a:r>
              <a:rPr lang="bg-BG" sz="1600" dirty="0" smtClean="0">
                <a:solidFill>
                  <a:srgbClr val="FF0000"/>
                </a:solidFill>
              </a:rPr>
              <a:t> Страните от ЕС на изток от </a:t>
            </a:r>
            <a:r>
              <a:rPr lang="bg-BG" sz="1600" dirty="0" smtClean="0">
                <a:solidFill>
                  <a:srgbClr val="FF0000"/>
                </a:solidFill>
              </a:rPr>
              <a:t>Чехия  !</a:t>
            </a:r>
            <a:endParaRPr lang="bg-BG" sz="1600" dirty="0" smtClean="0">
              <a:solidFill>
                <a:srgbClr val="FF0000"/>
              </a:solidFill>
            </a:endParaRPr>
          </a:p>
          <a:p>
            <a:endParaRPr lang="en-US" dirty="0" smtClean="0"/>
          </a:p>
        </p:txBody>
      </p:sp>
      <p:sp>
        <p:nvSpPr>
          <p:cNvPr id="6" name="Down Arrow 5"/>
          <p:cNvSpPr/>
          <p:nvPr/>
        </p:nvSpPr>
        <p:spPr>
          <a:xfrm>
            <a:off x="7668344" y="476672"/>
            <a:ext cx="288032" cy="50405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10800000" flipV="1">
            <a:off x="7452320" y="188640"/>
            <a:ext cx="9361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 smtClean="0">
                <a:solidFill>
                  <a:prstClr val="black"/>
                </a:solidFill>
              </a:rPr>
              <a:t>Bulgaria</a:t>
            </a:r>
            <a:endParaRPr lang="bg-BG" sz="1200" dirty="0" smtClean="0">
              <a:solidFill>
                <a:prstClr val="black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645024"/>
            <a:ext cx="2587129" cy="2124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755576" y="5949280"/>
            <a:ext cx="8064896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bg-BG" dirty="0" smtClean="0"/>
              <a:t>Повече </a:t>
            </a:r>
            <a:r>
              <a:rPr lang="bg-BG" dirty="0" smtClean="0">
                <a:solidFill>
                  <a:srgbClr val="D6A300"/>
                </a:solidFill>
              </a:rPr>
              <a:t>получена енергия</a:t>
            </a:r>
            <a:r>
              <a:rPr lang="bg-BG" dirty="0" smtClean="0"/>
              <a:t>, по-малко </a:t>
            </a:r>
            <a:r>
              <a:rPr lang="bg-BG" dirty="0" smtClean="0">
                <a:solidFill>
                  <a:srgbClr val="FF0000"/>
                </a:solidFill>
              </a:rPr>
              <a:t>депониран отпадък </a:t>
            </a:r>
            <a:endParaRPr lang="en-US" i="1" dirty="0" smtClean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10800000" flipV="1">
            <a:off x="0" y="1840324"/>
            <a:ext cx="5292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u="sng" dirty="0" smtClean="0">
                <a:solidFill>
                  <a:srgbClr val="7030A0"/>
                </a:solidFill>
              </a:rPr>
              <a:t>Остатъчен (</a:t>
            </a:r>
            <a:r>
              <a:rPr lang="bg-BG" b="1" u="sng" dirty="0" err="1" smtClean="0">
                <a:solidFill>
                  <a:srgbClr val="7030A0"/>
                </a:solidFill>
              </a:rPr>
              <a:t>нерециклируем</a:t>
            </a:r>
            <a:r>
              <a:rPr lang="bg-BG" b="1" u="sng" dirty="0" smtClean="0">
                <a:solidFill>
                  <a:srgbClr val="7030A0"/>
                </a:solidFill>
              </a:rPr>
              <a:t>) отпадък – източник на евтина </a:t>
            </a:r>
            <a:r>
              <a:rPr lang="bg-BG" b="1" u="sng" dirty="0" err="1" smtClean="0">
                <a:solidFill>
                  <a:srgbClr val="7030A0"/>
                </a:solidFill>
              </a:rPr>
              <a:t>възобновяема</a:t>
            </a:r>
            <a:r>
              <a:rPr lang="bg-BG" b="1" u="sng" dirty="0" smtClean="0">
                <a:solidFill>
                  <a:srgbClr val="7030A0"/>
                </a:solidFill>
              </a:rPr>
              <a:t> </a:t>
            </a:r>
            <a:r>
              <a:rPr lang="bg-BG" b="1" u="sng" dirty="0" smtClean="0">
                <a:solidFill>
                  <a:srgbClr val="7030A0"/>
                </a:solidFill>
              </a:rPr>
              <a:t>енергия с газификация</a:t>
            </a:r>
            <a:endParaRPr lang="en-US" b="1" u="sng" dirty="0" smtClean="0">
              <a:solidFill>
                <a:srgbClr val="7030A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512" y="2564904"/>
            <a:ext cx="504056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bg-BG" sz="1600" dirty="0" smtClean="0"/>
              <a:t>  Остатъчна </a:t>
            </a:r>
            <a:r>
              <a:rPr lang="bg-BG" sz="1600" dirty="0" smtClean="0"/>
              <a:t>биомаса от горски, </a:t>
            </a:r>
            <a:r>
              <a:rPr lang="bg-BG" sz="1600" dirty="0" smtClean="0"/>
              <a:t>паркови земеделски, животновъдни </a:t>
            </a:r>
            <a:r>
              <a:rPr lang="bg-BG" sz="1600" dirty="0" smtClean="0"/>
              <a:t>дейности </a:t>
            </a:r>
            <a:endParaRPr lang="en-US" sz="1600" dirty="0" smtClean="0"/>
          </a:p>
          <a:p>
            <a:pPr>
              <a:buFontTx/>
              <a:buChar char="-"/>
            </a:pPr>
            <a:r>
              <a:rPr lang="en-US" sz="1600" dirty="0" smtClean="0"/>
              <a:t> </a:t>
            </a:r>
            <a:r>
              <a:rPr lang="bg-BG" sz="1600" dirty="0" smtClean="0"/>
              <a:t>  Отпадъци  </a:t>
            </a:r>
            <a:r>
              <a:rPr lang="bg-BG" sz="1600" dirty="0" smtClean="0"/>
              <a:t>хранителна,  целулозна, </a:t>
            </a:r>
            <a:r>
              <a:rPr lang="bg-BG" sz="1600" dirty="0" smtClean="0"/>
              <a:t>строителна</a:t>
            </a:r>
            <a:r>
              <a:rPr lang="bg-BG" sz="1600" dirty="0" smtClean="0"/>
              <a:t>, </a:t>
            </a:r>
            <a:r>
              <a:rPr lang="bg-BG" sz="1600" dirty="0" smtClean="0"/>
              <a:t> маслена</a:t>
            </a:r>
            <a:r>
              <a:rPr lang="bg-BG" sz="1600" dirty="0" smtClean="0"/>
              <a:t>, фармацевтична </a:t>
            </a:r>
            <a:r>
              <a:rPr lang="bg-BG" sz="1600" dirty="0" smtClean="0"/>
              <a:t>промишлености</a:t>
            </a:r>
            <a:endParaRPr lang="en-US" sz="1600" dirty="0" smtClean="0"/>
          </a:p>
          <a:p>
            <a:pPr>
              <a:buFontTx/>
              <a:buChar char="-"/>
            </a:pPr>
            <a:r>
              <a:rPr lang="bg-BG" sz="1600" dirty="0" smtClean="0"/>
              <a:t>   </a:t>
            </a:r>
            <a:r>
              <a:rPr lang="en-US" sz="1600" dirty="0" smtClean="0"/>
              <a:t>RDF</a:t>
            </a:r>
            <a:r>
              <a:rPr lang="bg-BG" sz="1600" dirty="0" smtClean="0"/>
              <a:t> </a:t>
            </a:r>
            <a:r>
              <a:rPr lang="bg-BG" sz="1600" dirty="0" smtClean="0"/>
              <a:t>от сепариран битов отпадък</a:t>
            </a:r>
            <a:r>
              <a:rPr lang="en-US" sz="1600" dirty="0" smtClean="0"/>
              <a:t> </a:t>
            </a:r>
          </a:p>
          <a:p>
            <a:pPr>
              <a:buFontTx/>
              <a:buChar char="-"/>
            </a:pPr>
            <a:r>
              <a:rPr lang="bg-BG" sz="1600" dirty="0" smtClean="0"/>
              <a:t>   Утайки </a:t>
            </a:r>
            <a:r>
              <a:rPr lang="bg-BG" sz="1600" dirty="0" smtClean="0"/>
              <a:t>от пречиствателни станции</a:t>
            </a:r>
            <a:endParaRPr lang="en-US" sz="1600" dirty="0" smtClean="0"/>
          </a:p>
          <a:p>
            <a:pPr>
              <a:buFontTx/>
              <a:buChar char="-"/>
            </a:pPr>
            <a:r>
              <a:rPr lang="en-US" sz="1600" dirty="0" smtClean="0"/>
              <a:t> </a:t>
            </a:r>
            <a:r>
              <a:rPr lang="bg-BG" sz="1600" dirty="0" smtClean="0"/>
              <a:t>  Битов </a:t>
            </a:r>
            <a:r>
              <a:rPr lang="bg-BG" sz="1600" dirty="0" smtClean="0"/>
              <a:t>отпадък от неметални мебели, </a:t>
            </a:r>
            <a:r>
              <a:rPr lang="bg-BG" sz="1600" dirty="0" smtClean="0"/>
              <a:t>органичен </a:t>
            </a:r>
            <a:r>
              <a:rPr lang="bg-BG" sz="1600" dirty="0" smtClean="0"/>
              <a:t>и синтетичен текстил, неметален </a:t>
            </a:r>
            <a:r>
              <a:rPr lang="bg-BG" sz="1600" dirty="0" smtClean="0"/>
              <a:t>отпадък </a:t>
            </a:r>
            <a:r>
              <a:rPr lang="bg-BG" sz="1600" dirty="0" smtClean="0"/>
              <a:t>от бракувани автомобили  вкл. </a:t>
            </a:r>
            <a:r>
              <a:rPr lang="bg-BG" sz="1600" dirty="0" smtClean="0"/>
              <a:t>Седалки</a:t>
            </a:r>
            <a:endParaRPr lang="en-US" sz="1600" dirty="0" smtClean="0"/>
          </a:p>
          <a:p>
            <a:pPr>
              <a:buFontTx/>
              <a:buChar char="-"/>
            </a:pPr>
            <a:r>
              <a:rPr lang="en-US" sz="1600" dirty="0" smtClean="0"/>
              <a:t> </a:t>
            </a:r>
            <a:r>
              <a:rPr lang="bg-BG" sz="1600" dirty="0" smtClean="0"/>
              <a:t>   Месо-костен </a:t>
            </a:r>
            <a:r>
              <a:rPr lang="bg-BG" sz="1600" dirty="0" smtClean="0"/>
              <a:t>отпадък от месопреработвателната </a:t>
            </a:r>
            <a:r>
              <a:rPr lang="bg-BG" sz="1600" dirty="0" smtClean="0"/>
              <a:t>промишленост</a:t>
            </a:r>
          </a:p>
          <a:p>
            <a:pPr>
              <a:buFontTx/>
              <a:buChar char="-"/>
            </a:pPr>
            <a:endParaRPr lang="en-US" sz="1600" dirty="0" smtClean="0"/>
          </a:p>
          <a:p>
            <a:pPr>
              <a:buFontTx/>
              <a:buChar char="-"/>
            </a:pPr>
            <a:r>
              <a:rPr lang="en-US" sz="1600" dirty="0" smtClean="0"/>
              <a:t> </a:t>
            </a:r>
            <a:r>
              <a:rPr lang="bg-BG" sz="1600" dirty="0" smtClean="0"/>
              <a:t>И други…..въглеводородите  са навсякъде около нас</a:t>
            </a:r>
            <a:r>
              <a:rPr lang="en-US" sz="1600" dirty="0" smtClean="0"/>
              <a:t>.</a:t>
            </a:r>
            <a:endParaRPr lang="en-US" sz="1600" dirty="0" smtClean="0"/>
          </a:p>
        </p:txBody>
      </p:sp>
      <p:sp>
        <p:nvSpPr>
          <p:cNvPr id="13" name="Oval 12"/>
          <p:cNvSpPr/>
          <p:nvPr/>
        </p:nvSpPr>
        <p:spPr>
          <a:xfrm>
            <a:off x="6876256" y="4581128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39552" y="6356350"/>
            <a:ext cx="8280920" cy="365125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Инж. Любомир Димитров, Сканди Енерджи Норвегия, Инж. Иван Хиновски, БЕМФ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11 февруари 2020, София, </a:t>
            </a:r>
            <a:r>
              <a:rPr lang="ru-RU" dirty="0" smtClean="0">
                <a:solidFill>
                  <a:srgbClr val="FF0000"/>
                </a:solidFill>
              </a:rPr>
              <a:t>Национален дискусионен форум "Енергийни политики, нови технологии и НПЕК на България"</a:t>
            </a:r>
            <a:endParaRPr lang="bg-BG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332656"/>
            <a:ext cx="813690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u="sng" dirty="0" smtClean="0"/>
              <a:t>Технологии за получаване на енергия от отпадък </a:t>
            </a:r>
            <a:r>
              <a:rPr lang="en-US" sz="2000" u="sng" dirty="0" smtClean="0"/>
              <a:t> (Waste-to-Energy , </a:t>
            </a:r>
            <a:r>
              <a:rPr lang="en-US" sz="2000" u="sng" dirty="0" err="1" smtClean="0"/>
              <a:t>WtE</a:t>
            </a:r>
            <a:r>
              <a:rPr lang="en-US" sz="2000" u="sng" dirty="0" smtClean="0"/>
              <a:t>)</a:t>
            </a:r>
            <a:r>
              <a:rPr lang="bg-BG" u="sng" dirty="0" smtClean="0"/>
              <a:t>, </a:t>
            </a:r>
            <a:endParaRPr lang="en-US" u="sng" dirty="0" smtClean="0"/>
          </a:p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bg-BG" dirty="0" smtClean="0"/>
              <a:t>Изгаряне</a:t>
            </a:r>
            <a:r>
              <a:rPr lang="en-US" dirty="0" smtClean="0"/>
              <a:t> (</a:t>
            </a:r>
            <a:r>
              <a:rPr lang="bg-BG" dirty="0" err="1" smtClean="0"/>
              <a:t>Инсинерация</a:t>
            </a:r>
            <a:r>
              <a:rPr lang="bg-BG" dirty="0" smtClean="0"/>
              <a:t>, Оксидация</a:t>
            </a:r>
            <a:r>
              <a:rPr lang="en-US" dirty="0" smtClean="0"/>
              <a:t>) </a:t>
            </a:r>
            <a:r>
              <a:rPr lang="bg-BG" dirty="0" smtClean="0"/>
              <a:t>и използване на топлина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bg-BG" dirty="0" smtClean="0"/>
              <a:t>Термично разграждане</a:t>
            </a:r>
            <a:r>
              <a:rPr lang="en-US" dirty="0" smtClean="0"/>
              <a:t> (</a:t>
            </a:r>
            <a:r>
              <a:rPr lang="bg-BG" dirty="0" err="1" smtClean="0"/>
              <a:t>Пиролиза</a:t>
            </a:r>
            <a:r>
              <a:rPr lang="bg-BG" dirty="0" smtClean="0"/>
              <a:t>, Газификация, Плазма</a:t>
            </a:r>
            <a:r>
              <a:rPr lang="en-US" dirty="0" smtClean="0"/>
              <a:t>)</a:t>
            </a:r>
            <a:r>
              <a:rPr lang="bg-BG" dirty="0" smtClean="0"/>
              <a:t> и използване на синтезираните газ и масло</a:t>
            </a:r>
            <a:endParaRPr lang="en-US" dirty="0" smtClean="0"/>
          </a:p>
          <a:p>
            <a:r>
              <a:rPr lang="bg-BG" sz="1600" i="1" dirty="0" smtClean="0"/>
              <a:t>                                              Сравнение на </a:t>
            </a:r>
            <a:r>
              <a:rPr lang="bg-BG" sz="1600" i="1" dirty="0" err="1" smtClean="0"/>
              <a:t>Инсинерация</a:t>
            </a:r>
            <a:r>
              <a:rPr lang="bg-BG" sz="1600" i="1" dirty="0" smtClean="0"/>
              <a:t> и Газификация: Резултати при      			еднакво     количество  суровина  на  входа</a:t>
            </a:r>
            <a:r>
              <a:rPr lang="en-US" sz="1600" i="1" dirty="0" smtClean="0"/>
              <a:t>:</a:t>
            </a:r>
          </a:p>
          <a:p>
            <a:endParaRPr lang="en-US" sz="2400" dirty="0" smtClean="0"/>
          </a:p>
          <a:p>
            <a:pPr>
              <a:buFontTx/>
              <a:buChar char="-"/>
            </a:pPr>
            <a:endParaRPr lang="en-US" sz="2400" dirty="0" smtClean="0"/>
          </a:p>
          <a:p>
            <a:r>
              <a:rPr lang="en-US" sz="2400" dirty="0" smtClean="0"/>
              <a:t>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27584" y="2132856"/>
          <a:ext cx="7248129" cy="406834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32448"/>
                <a:gridCol w="1656184"/>
                <a:gridCol w="1559497"/>
              </a:tblGrid>
              <a:tr h="381810">
                <a:tc>
                  <a:txBody>
                    <a:bodyPr/>
                    <a:lstStyle/>
                    <a:p>
                      <a:r>
                        <a:rPr lang="bg-BG" dirty="0" smtClean="0"/>
                        <a:t>Параметър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err="1" smtClean="0"/>
                        <a:t>Инсинерация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Газификация</a:t>
                      </a:r>
                      <a:endParaRPr lang="bg-BG" dirty="0"/>
                    </a:p>
                  </a:txBody>
                  <a:tcPr/>
                </a:tc>
              </a:tr>
              <a:tr h="349992"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Енергийна</a:t>
                      </a:r>
                      <a:r>
                        <a:rPr lang="bg-BG" sz="1600" baseline="0" dirty="0" smtClean="0"/>
                        <a:t> ефективност</a:t>
                      </a:r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55</a:t>
                      </a:r>
                      <a:r>
                        <a:rPr lang="bg-BG" sz="1600" dirty="0" smtClean="0"/>
                        <a:t>-65</a:t>
                      </a:r>
                      <a:r>
                        <a:rPr lang="en-US" sz="1600" dirty="0" smtClean="0"/>
                        <a:t>%</a:t>
                      </a:r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85-</a:t>
                      </a:r>
                      <a:r>
                        <a:rPr lang="en-US" sz="1600" dirty="0" smtClean="0"/>
                        <a:t>95</a:t>
                      </a:r>
                      <a:r>
                        <a:rPr lang="en-US" sz="1600" dirty="0" smtClean="0"/>
                        <a:t>%</a:t>
                      </a:r>
                      <a:endParaRPr lang="bg-BG" sz="1600" dirty="0"/>
                    </a:p>
                  </a:txBody>
                  <a:tcPr/>
                </a:tc>
              </a:tr>
              <a:tr h="604532"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Окисляване с въздух – димни газове с наличие на </a:t>
                      </a:r>
                      <a:r>
                        <a:rPr lang="bg-BG" sz="1600" dirty="0" err="1" smtClean="0"/>
                        <a:t>диоксини</a:t>
                      </a:r>
                      <a:r>
                        <a:rPr lang="bg-BG" sz="1600" dirty="0" smtClean="0"/>
                        <a:t>, </a:t>
                      </a:r>
                      <a:r>
                        <a:rPr lang="bg-BG" sz="1600" dirty="0" err="1" smtClean="0"/>
                        <a:t>фурани</a:t>
                      </a:r>
                      <a:r>
                        <a:rPr lang="bg-BG" sz="1600" dirty="0" smtClean="0"/>
                        <a:t>, ФПЧ</a:t>
                      </a:r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Да</a:t>
                      </a:r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Не</a:t>
                      </a:r>
                      <a:endParaRPr lang="bg-BG" sz="1600" dirty="0"/>
                    </a:p>
                  </a:txBody>
                  <a:tcPr/>
                </a:tc>
              </a:tr>
              <a:tr h="604532"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Размер на инвестицията, оперативни разходи </a:t>
                      </a:r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100%</a:t>
                      </a:r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60%</a:t>
                      </a:r>
                      <a:endParaRPr lang="bg-BG" sz="1600" dirty="0"/>
                    </a:p>
                  </a:txBody>
                  <a:tcPr/>
                </a:tc>
              </a:tr>
              <a:tr h="349992"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Време за проектиране, доставка, пуск </a:t>
                      </a:r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100%</a:t>
                      </a:r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50%</a:t>
                      </a:r>
                      <a:endParaRPr lang="bg-BG" sz="1600" dirty="0"/>
                    </a:p>
                  </a:txBody>
                  <a:tcPr/>
                </a:tc>
              </a:tr>
              <a:tr h="604532"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Модулен дизайн, гъвкавост за надграждане,</a:t>
                      </a:r>
                      <a:r>
                        <a:rPr lang="bg-BG" sz="1600" baseline="0" dirty="0" smtClean="0"/>
                        <a:t> възможен мобилен вариант</a:t>
                      </a:r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Не</a:t>
                      </a:r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Да</a:t>
                      </a:r>
                      <a:endParaRPr lang="bg-BG" sz="1600" dirty="0"/>
                    </a:p>
                  </a:txBody>
                  <a:tcPr/>
                </a:tc>
              </a:tr>
              <a:tr h="349992"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Опасен остатък за депониране</a:t>
                      </a:r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Да</a:t>
                      </a:r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Не</a:t>
                      </a:r>
                      <a:endParaRPr lang="bg-BG" sz="1600" dirty="0"/>
                    </a:p>
                  </a:txBody>
                  <a:tcPr/>
                </a:tc>
              </a:tr>
              <a:tr h="427027"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Прецизно</a:t>
                      </a:r>
                      <a:r>
                        <a:rPr lang="bg-BG" sz="1600" baseline="0" dirty="0" smtClean="0"/>
                        <a:t> управление, възможност за пренос на енергоносителя за  отдалечено ползване </a:t>
                      </a:r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Не</a:t>
                      </a:r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Да</a:t>
                      </a:r>
                      <a:endParaRPr lang="bg-BG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11560" y="6356350"/>
            <a:ext cx="8208912" cy="365125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Инж. Любомир Димитров, Сканди Енерджи Норвегия, Инж. Иван Хиновски, БЕМФ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11 февруари 2020, София, </a:t>
            </a:r>
            <a:r>
              <a:rPr lang="ru-RU" dirty="0" smtClean="0">
                <a:solidFill>
                  <a:srgbClr val="FF0000"/>
                </a:solidFill>
              </a:rPr>
              <a:t>Национален дискусионен форум "Енергийни политики, нови технологии и НПЕК на България"</a:t>
            </a:r>
            <a:endParaRPr lang="bg-BG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11560" y="293783"/>
            <a:ext cx="792088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g-BG" sz="2400" u="sng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bg-BG" sz="2400" b="0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азвитие на газификацията </a:t>
            </a:r>
            <a:r>
              <a:rPr kumimoji="0" lang="bg-BG" sz="2400" b="0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света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bg-BG" sz="2400" b="0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преобладаваща технология в последните 4-6 год.</a:t>
            </a:r>
            <a:endParaRPr kumimoji="0" lang="en-US" sz="2400" b="0" i="0" u="sng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b="0" i="0" u="sng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ea typeface="Times New Roman" pitchFamily="18" charset="0"/>
                <a:cs typeface="Times New Roman" pitchFamily="18" charset="0"/>
              </a:rPr>
              <a:t>- </a:t>
            </a:r>
            <a:r>
              <a:rPr lang="bg-BG" dirty="0" smtClean="0">
                <a:ea typeface="Times New Roman" pitchFamily="18" charset="0"/>
                <a:cs typeface="Times New Roman" pitchFamily="18" charset="0"/>
              </a:rPr>
              <a:t>В света</a:t>
            </a:r>
            <a:r>
              <a:rPr lang="en-US" dirty="0" smtClean="0">
                <a:ea typeface="Times New Roman" pitchFamily="18" charset="0"/>
                <a:cs typeface="Times New Roman" pitchFamily="18" charset="0"/>
              </a:rPr>
              <a:t> - </a:t>
            </a:r>
            <a:r>
              <a:rPr lang="bg-BG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bg-BG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272 заводи за газификация с  686 </a:t>
            </a:r>
            <a:r>
              <a:rPr lang="bg-BG" dirty="0" err="1" smtClean="0">
                <a:ea typeface="Times New Roman" pitchFamily="18" charset="0"/>
                <a:cs typeface="Times New Roman" pitchFamily="18" charset="0"/>
              </a:rPr>
              <a:t>газификатора</a:t>
            </a:r>
            <a:r>
              <a:rPr kumimoji="0" lang="bg-BG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.  </a:t>
            </a:r>
            <a:endParaRPr kumimoji="0" lang="bg-BG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bg-BG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74 завода в строеж с общо  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bg-BG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238 </a:t>
            </a:r>
            <a:r>
              <a:rPr kumimoji="0" lang="bg-BG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газификатора</a:t>
            </a:r>
            <a:r>
              <a:rPr kumimoji="0" lang="bg-BG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за производство на 83 </a:t>
            </a:r>
            <a:r>
              <a:rPr kumimoji="0" lang="bg-BG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MWth</a:t>
            </a:r>
            <a:r>
              <a:rPr kumimoji="0" lang="bg-BG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.  </a:t>
            </a:r>
            <a:endParaRPr kumimoji="0" lang="en-US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dirty="0" smtClean="0">
                <a:ea typeface="Times New Roman" pitchFamily="18" charset="0"/>
                <a:cs typeface="Times New Roman" pitchFamily="18" charset="0"/>
              </a:rPr>
              <a:t> 33 </a:t>
            </a:r>
            <a:r>
              <a:rPr kumimoji="0" lang="bg-BG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завода за газификация в САЩ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en-US" i="0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110 </a:t>
            </a:r>
            <a:r>
              <a:rPr lang="bg-BG" dirty="0" smtClean="0">
                <a:ea typeface="Times New Roman" pitchFamily="18" charset="0"/>
                <a:cs typeface="Times New Roman" pitchFamily="18" charset="0"/>
              </a:rPr>
              <a:t> в Япония</a:t>
            </a:r>
            <a:endParaRPr kumimoji="0" lang="en-US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bg-BG" dirty="0" smtClean="0">
                <a:ea typeface="Times New Roman" pitchFamily="18" charset="0"/>
                <a:cs typeface="Times New Roman" pitchFamily="18" charset="0"/>
              </a:rPr>
              <a:t>Най-много заводи за газификация – вкл. и на въглища в </a:t>
            </a:r>
            <a:r>
              <a:rPr lang="bg-BG" dirty="0" err="1" smtClean="0">
                <a:ea typeface="Times New Roman" pitchFamily="18" charset="0"/>
                <a:cs typeface="Times New Roman" pitchFamily="18" charset="0"/>
              </a:rPr>
              <a:t>сингаз</a:t>
            </a:r>
            <a:r>
              <a:rPr lang="bg-BG" dirty="0" smtClean="0">
                <a:ea typeface="Times New Roman" pitchFamily="18" charset="0"/>
                <a:cs typeface="Times New Roman" pitchFamily="18" charset="0"/>
              </a:rPr>
              <a:t> -  има в Китай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bg-BG" i="0" u="none" strike="noStrike" cap="none" normalizeH="0" baseline="0" dirty="0" smtClean="0">
              <a:ln>
                <a:noFill/>
              </a:ln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bg-BG" i="1" dirty="0" smtClean="0">
                <a:cs typeface="Times New Roman" pitchFamily="18" charset="0"/>
              </a:rPr>
              <a:t>Графиката отразява производството на </a:t>
            </a:r>
            <a:r>
              <a:rPr lang="bg-BG" i="1" dirty="0" err="1" smtClean="0">
                <a:cs typeface="Times New Roman" pitchFamily="18" charset="0"/>
              </a:rPr>
              <a:t>сингаз</a:t>
            </a:r>
            <a:r>
              <a:rPr lang="bg-BG" i="1" dirty="0" smtClean="0">
                <a:cs typeface="Times New Roman" pitchFamily="18" charset="0"/>
              </a:rPr>
              <a:t>, което е измерител на </a:t>
            </a:r>
            <a:r>
              <a:rPr lang="bg-BG" i="1" dirty="0" err="1" smtClean="0">
                <a:cs typeface="Times New Roman" pitchFamily="18" charset="0"/>
              </a:rPr>
              <a:t>газификационните</a:t>
            </a:r>
            <a:r>
              <a:rPr lang="bg-BG" i="1" dirty="0" smtClean="0">
                <a:cs typeface="Times New Roman" pitchFamily="18" charset="0"/>
              </a:rPr>
              <a:t> мощности</a:t>
            </a:r>
            <a:endParaRPr kumimoji="0" lang="bg-BG" i="1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6" name="Picture 5" descr="https://www.globalsyngas.org/uploads/siteImages/2014_Gasification_by_Applicatio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356992"/>
            <a:ext cx="363515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84984"/>
            <a:ext cx="475252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83568" y="6309320"/>
            <a:ext cx="8064896" cy="365125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Инж. Любомир Димитров, Сканди Енерджи Норвегия, Инж. Иван Хиновски, БЕМФ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11 февруари 2020, София, </a:t>
            </a:r>
            <a:r>
              <a:rPr lang="ru-RU" dirty="0" smtClean="0">
                <a:solidFill>
                  <a:srgbClr val="FF0000"/>
                </a:solidFill>
              </a:rPr>
              <a:t>Национален дискусионен форум "Енергийни политики, нови технологии и НПЕК на България"</a:t>
            </a:r>
            <a:endParaRPr lang="bg-BG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404664"/>
            <a:ext cx="8352928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u="sng" dirty="0" smtClean="0"/>
              <a:t>В</a:t>
            </a:r>
            <a:r>
              <a:rPr lang="bg-BG" sz="2400" u="sng" dirty="0" smtClean="0"/>
              <a:t>акуумна газификация на </a:t>
            </a:r>
            <a:r>
              <a:rPr lang="bg-BG" sz="2400" u="sng" dirty="0" err="1" smtClean="0"/>
              <a:t>Сканди</a:t>
            </a:r>
            <a:r>
              <a:rPr lang="bg-BG" sz="2400" u="sng" dirty="0" smtClean="0"/>
              <a:t> </a:t>
            </a:r>
            <a:r>
              <a:rPr lang="bg-BG" sz="2400" u="sng" dirty="0" err="1" smtClean="0"/>
              <a:t>Енерджи</a:t>
            </a:r>
            <a:r>
              <a:rPr lang="bg-BG" sz="2400" u="sng" dirty="0" smtClean="0"/>
              <a:t> - Норвегия: </a:t>
            </a:r>
            <a:r>
              <a:rPr lang="bg-BG" sz="2400" u="sng" dirty="0" smtClean="0"/>
              <a:t>Без депониране</a:t>
            </a:r>
            <a:endParaRPr lang="en-US" sz="2400" u="sng" dirty="0" smtClean="0"/>
          </a:p>
          <a:p>
            <a:endParaRPr lang="bg-BG" u="sng" dirty="0" smtClean="0"/>
          </a:p>
          <a:p>
            <a:r>
              <a:rPr lang="bg-BG" b="1" dirty="0" smtClean="0">
                <a:solidFill>
                  <a:schemeClr val="accent6">
                    <a:lumMod val="75000"/>
                  </a:schemeClr>
                </a:solidFill>
              </a:rPr>
              <a:t>Описание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bg-BG" sz="1400" u="sng" dirty="0" smtClean="0"/>
              <a:t>Двустепенна газификация:</a:t>
            </a:r>
            <a:endParaRPr lang="en-US" sz="1400" u="sng" dirty="0" smtClean="0"/>
          </a:p>
          <a:p>
            <a:r>
              <a:rPr lang="bg-BG" sz="1400" dirty="0" smtClean="0"/>
              <a:t>Степен 1</a:t>
            </a:r>
            <a:r>
              <a:rPr lang="en-US" sz="1400" dirty="0" smtClean="0"/>
              <a:t>: </a:t>
            </a:r>
            <a:r>
              <a:rPr lang="bg-BG" sz="1400" dirty="0" err="1" smtClean="0"/>
              <a:t>Пиролизна</a:t>
            </a:r>
            <a:r>
              <a:rPr lang="bg-BG" sz="1400" dirty="0" smtClean="0"/>
              <a:t> газификация при </a:t>
            </a:r>
            <a:r>
              <a:rPr lang="bg-BG" sz="1400" dirty="0" smtClean="0"/>
              <a:t>500</a:t>
            </a:r>
            <a:r>
              <a:rPr lang="bg-BG" sz="1400" dirty="0" smtClean="0">
                <a:sym typeface="Symbol"/>
              </a:rPr>
              <a:t></a:t>
            </a:r>
            <a:r>
              <a:rPr lang="bg-BG" sz="1400" dirty="0" smtClean="0"/>
              <a:t>С без </a:t>
            </a:r>
            <a:r>
              <a:rPr lang="bg-BG" sz="1400" dirty="0" smtClean="0"/>
              <a:t>достъп на въздух</a:t>
            </a:r>
            <a:endParaRPr lang="en-US" sz="1400" dirty="0" smtClean="0"/>
          </a:p>
          <a:p>
            <a:r>
              <a:rPr lang="bg-BG" sz="1400" dirty="0" smtClean="0"/>
              <a:t>Степен 2: Газификация при </a:t>
            </a:r>
            <a:r>
              <a:rPr lang="bg-BG" sz="1400" dirty="0" smtClean="0"/>
              <a:t>850</a:t>
            </a:r>
            <a:r>
              <a:rPr lang="bg-BG" sz="1400" dirty="0" smtClean="0">
                <a:sym typeface="Symbol"/>
              </a:rPr>
              <a:t></a:t>
            </a:r>
            <a:r>
              <a:rPr lang="bg-BG" sz="1400" dirty="0" smtClean="0"/>
              <a:t>С </a:t>
            </a:r>
            <a:r>
              <a:rPr lang="bg-BG" sz="1400" dirty="0" smtClean="0"/>
              <a:t>– </a:t>
            </a:r>
            <a:r>
              <a:rPr lang="bg-BG" sz="1400" dirty="0" smtClean="0"/>
              <a:t>вакуум, </a:t>
            </a:r>
            <a:r>
              <a:rPr lang="bg-BG" sz="1400" dirty="0" smtClean="0"/>
              <a:t>с добавяне на пара за </a:t>
            </a:r>
            <a:endParaRPr lang="bg-BG" sz="1400" dirty="0" smtClean="0"/>
          </a:p>
          <a:p>
            <a:r>
              <a:rPr lang="bg-BG" sz="1400" dirty="0" smtClean="0"/>
              <a:t>повишаване </a:t>
            </a:r>
            <a:r>
              <a:rPr lang="bg-BG" sz="1400" dirty="0" smtClean="0"/>
              <a:t>калоричността </a:t>
            </a:r>
            <a:r>
              <a:rPr lang="bg-BG" sz="1400" dirty="0" smtClean="0"/>
              <a:t>на </a:t>
            </a:r>
            <a:r>
              <a:rPr lang="bg-BG" sz="1400" dirty="0" err="1" smtClean="0"/>
              <a:t>сингаза</a:t>
            </a:r>
            <a:r>
              <a:rPr lang="bg-BG" sz="1400" dirty="0" smtClean="0"/>
              <a:t> </a:t>
            </a:r>
            <a:endParaRPr lang="en-US" sz="1400" dirty="0" smtClean="0"/>
          </a:p>
          <a:p>
            <a:r>
              <a:rPr lang="bg-BG" sz="1400" u="sng" dirty="0" smtClean="0"/>
              <a:t>Очистване и охлаждане </a:t>
            </a:r>
            <a:r>
              <a:rPr lang="bg-BG" sz="1400" dirty="0" smtClean="0"/>
              <a:t>на </a:t>
            </a:r>
            <a:r>
              <a:rPr lang="bg-BG" sz="1400" dirty="0" err="1" smtClean="0"/>
              <a:t>сингаза</a:t>
            </a:r>
            <a:endParaRPr lang="en-US" sz="1400" dirty="0" smtClean="0"/>
          </a:p>
          <a:p>
            <a:r>
              <a:rPr lang="bg-BG" sz="1400" u="sng" dirty="0" smtClean="0"/>
              <a:t>Енергиен продукт</a:t>
            </a:r>
            <a:r>
              <a:rPr lang="bg-BG" sz="1400" u="sng" dirty="0" smtClean="0"/>
              <a:t>: Чист </a:t>
            </a:r>
            <a:r>
              <a:rPr lang="bg-BG" sz="1400" u="sng" dirty="0" err="1" smtClean="0"/>
              <a:t>сингаз</a:t>
            </a:r>
            <a:r>
              <a:rPr lang="bg-BG" sz="1400" u="sng" dirty="0" smtClean="0"/>
              <a:t> </a:t>
            </a:r>
            <a:r>
              <a:rPr lang="bg-BG" sz="1400" dirty="0" smtClean="0"/>
              <a:t>за захранване </a:t>
            </a:r>
            <a:r>
              <a:rPr lang="bg-BG" sz="1400" dirty="0" smtClean="0"/>
              <a:t>на </a:t>
            </a:r>
            <a:r>
              <a:rPr lang="bg-BG" sz="1400" dirty="0" smtClean="0"/>
              <a:t>двигател, за транспортиране </a:t>
            </a:r>
            <a:r>
              <a:rPr lang="bg-BG" sz="1400" dirty="0" smtClean="0"/>
              <a:t>по тръба НН или бутилиране </a:t>
            </a:r>
          </a:p>
          <a:p>
            <a:r>
              <a:rPr lang="bg-BG" sz="1400" u="sng" dirty="0" smtClean="0"/>
              <a:t>Вторични полезни продукти</a:t>
            </a:r>
            <a:r>
              <a:rPr lang="bg-BG" sz="1400" dirty="0" smtClean="0"/>
              <a:t>: </a:t>
            </a:r>
            <a:r>
              <a:rPr lang="bg-BG" sz="1400" dirty="0" err="1" smtClean="0"/>
              <a:t>Биочар</a:t>
            </a:r>
            <a:r>
              <a:rPr lang="bg-BG" sz="1400" dirty="0" smtClean="0"/>
              <a:t>, СО2</a:t>
            </a:r>
          </a:p>
          <a:p>
            <a:endParaRPr lang="bg-BG" sz="1200" dirty="0" smtClean="0"/>
          </a:p>
          <a:p>
            <a:r>
              <a:rPr lang="bg-BG" b="1" dirty="0" smtClean="0">
                <a:solidFill>
                  <a:schemeClr val="accent6">
                    <a:lumMod val="75000"/>
                  </a:schemeClr>
                </a:solidFill>
              </a:rPr>
              <a:t>Предимства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bg-BG" sz="1400" u="sng" dirty="0" smtClean="0"/>
              <a:t>Няма изгаряне и  димни газове</a:t>
            </a:r>
          </a:p>
          <a:p>
            <a:r>
              <a:rPr lang="bg-BG" sz="1400" u="sng" dirty="0" smtClean="0"/>
              <a:t>Инсталацията </a:t>
            </a:r>
            <a:r>
              <a:rPr lang="bg-BG" sz="1400" u="sng" dirty="0" smtClean="0"/>
              <a:t>е енергийно </a:t>
            </a:r>
            <a:r>
              <a:rPr lang="bg-BG" sz="1400" u="sng" dirty="0" smtClean="0"/>
              <a:t>независима-</a:t>
            </a:r>
            <a:r>
              <a:rPr lang="bg-BG" sz="1400" dirty="0" smtClean="0"/>
              <a:t>ползва  </a:t>
            </a:r>
            <a:r>
              <a:rPr lang="bg-BG" sz="1400" dirty="0" smtClean="0"/>
              <a:t>само 10% от </a:t>
            </a:r>
            <a:r>
              <a:rPr lang="bg-BG" sz="1400" dirty="0" smtClean="0"/>
              <a:t> </a:t>
            </a:r>
            <a:r>
              <a:rPr lang="bg-BG" sz="1400" dirty="0" err="1" smtClean="0"/>
              <a:t>сингаза</a:t>
            </a:r>
            <a:r>
              <a:rPr lang="bg-BG" sz="1400" dirty="0" smtClean="0"/>
              <a:t> </a:t>
            </a:r>
          </a:p>
          <a:p>
            <a:r>
              <a:rPr lang="bg-BG" sz="1400" u="sng" dirty="0" smtClean="0"/>
              <a:t>Безвреден </a:t>
            </a:r>
            <a:r>
              <a:rPr lang="bg-BG" sz="1400" u="sng" dirty="0" smtClean="0"/>
              <a:t> (неопасен) остатък - </a:t>
            </a:r>
            <a:r>
              <a:rPr lang="bg-BG" sz="1400" u="sng" dirty="0" err="1" smtClean="0"/>
              <a:t>биочар</a:t>
            </a:r>
            <a:r>
              <a:rPr lang="bg-BG" sz="1400" u="sng" dirty="0" smtClean="0"/>
              <a:t> </a:t>
            </a:r>
            <a:r>
              <a:rPr lang="bg-BG" sz="1400" dirty="0" smtClean="0"/>
              <a:t>подходящ за </a:t>
            </a:r>
          </a:p>
          <a:p>
            <a:r>
              <a:rPr lang="bg-BG" sz="1400" dirty="0" smtClean="0"/>
              <a:t>наторяване или строителна </a:t>
            </a:r>
            <a:r>
              <a:rPr lang="bg-BG" sz="1400" dirty="0" smtClean="0"/>
              <a:t>суровина  </a:t>
            </a:r>
          </a:p>
          <a:p>
            <a:r>
              <a:rPr lang="bg-BG" sz="1400" dirty="0" smtClean="0"/>
              <a:t>При реализация на </a:t>
            </a:r>
            <a:r>
              <a:rPr lang="bg-BG" sz="1400" dirty="0" err="1" smtClean="0"/>
              <a:t>биочара</a:t>
            </a:r>
            <a:r>
              <a:rPr lang="bg-BG" sz="1400" dirty="0" smtClean="0"/>
              <a:t> -</a:t>
            </a:r>
            <a:r>
              <a:rPr lang="bg-BG" sz="1400" dirty="0" smtClean="0"/>
              <a:t> </a:t>
            </a:r>
            <a:r>
              <a:rPr lang="bg-BG" sz="1400" u="sng" dirty="0" smtClean="0"/>
              <a:t>нулево депониране на сметище</a:t>
            </a:r>
            <a:endParaRPr lang="bg-BG" sz="1400" u="sng" dirty="0" smtClean="0"/>
          </a:p>
          <a:p>
            <a:r>
              <a:rPr lang="bg-BG" sz="1400" u="sng" dirty="0" smtClean="0"/>
              <a:t>Енергийна ефективност </a:t>
            </a:r>
            <a:r>
              <a:rPr lang="bg-BG" sz="1400" u="sng" dirty="0" smtClean="0"/>
              <a:t>при </a:t>
            </a:r>
            <a:r>
              <a:rPr lang="bg-BG" sz="1400" u="sng" dirty="0" err="1" smtClean="0"/>
              <a:t>когенерация</a:t>
            </a:r>
            <a:r>
              <a:rPr lang="bg-BG" sz="1400" u="sng" dirty="0" smtClean="0"/>
              <a:t> – </a:t>
            </a:r>
            <a:r>
              <a:rPr lang="bg-BG" sz="1400" u="sng" dirty="0" smtClean="0"/>
              <a:t> </a:t>
            </a:r>
            <a:r>
              <a:rPr lang="en-US" sz="1400" u="sng" dirty="0" smtClean="0"/>
              <a:t>85</a:t>
            </a:r>
            <a:r>
              <a:rPr lang="en-US" sz="1400" u="sng" dirty="0" smtClean="0"/>
              <a:t>%</a:t>
            </a:r>
            <a:endParaRPr lang="bg-BG" sz="1400" u="sng" dirty="0" smtClean="0"/>
          </a:p>
          <a:p>
            <a:r>
              <a:rPr lang="bg-BG" sz="1400" u="sng" dirty="0" smtClean="0"/>
              <a:t>Гъвкава </a:t>
            </a:r>
            <a:r>
              <a:rPr lang="bg-BG" sz="1400" u="sng" dirty="0" smtClean="0"/>
              <a:t>модулна </a:t>
            </a:r>
            <a:r>
              <a:rPr lang="bg-BG" sz="1400" u="sng" dirty="0" smtClean="0"/>
              <a:t>концепция </a:t>
            </a:r>
            <a:r>
              <a:rPr lang="bg-BG" sz="1400" dirty="0" smtClean="0"/>
              <a:t>с </a:t>
            </a:r>
            <a:r>
              <a:rPr lang="bg-BG" sz="1400" dirty="0" smtClean="0"/>
              <a:t>възможност </a:t>
            </a:r>
            <a:r>
              <a:rPr lang="bg-BG" sz="1400" dirty="0" smtClean="0"/>
              <a:t>за добавяне на модули</a:t>
            </a:r>
          </a:p>
          <a:p>
            <a:r>
              <a:rPr lang="bg-BG" sz="1400" u="sng" dirty="0" smtClean="0"/>
              <a:t>Модули </a:t>
            </a:r>
            <a:r>
              <a:rPr lang="bg-BG" sz="1400" u="sng" dirty="0" smtClean="0"/>
              <a:t>с капацитет в кг/час: </a:t>
            </a:r>
            <a:r>
              <a:rPr lang="bg-BG" sz="1400" dirty="0" smtClean="0"/>
              <a:t>300, 1000, 3000, </a:t>
            </a:r>
            <a:r>
              <a:rPr lang="bg-BG" sz="1400" dirty="0" smtClean="0"/>
              <a:t>6000 </a:t>
            </a:r>
          </a:p>
          <a:p>
            <a:r>
              <a:rPr lang="bg-BG" sz="1400" u="sng" dirty="0" smtClean="0"/>
              <a:t>Напълно автоматизирана работа </a:t>
            </a:r>
            <a:r>
              <a:rPr lang="bg-BG" sz="1400" dirty="0" smtClean="0"/>
              <a:t>без обслужване и дистанционно следене</a:t>
            </a:r>
            <a:endParaRPr lang="bg-BG" sz="1400" dirty="0" smtClean="0"/>
          </a:p>
          <a:p>
            <a:r>
              <a:rPr lang="bg-BG" sz="1400" u="sng" dirty="0" smtClean="0"/>
              <a:t>Възможно смесване на различни видове отпадък без спиране на работа</a:t>
            </a:r>
            <a:endParaRPr lang="bg-BG" sz="1400" u="sng" dirty="0" smtClean="0"/>
          </a:p>
          <a:p>
            <a:endParaRPr lang="bg-BG" sz="1600" dirty="0" smtClean="0"/>
          </a:p>
          <a:p>
            <a:endParaRPr lang="en-US" u="sng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200" u="sng" dirty="0" smtClean="0">
              <a:solidFill>
                <a:srgbClr val="C00000"/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5" y="1223352"/>
            <a:ext cx="2839997" cy="148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501010"/>
            <a:ext cx="3026842" cy="1821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39552" y="6356350"/>
            <a:ext cx="8280920" cy="365125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Инж. Любомир Димитров, Сканди Енерджи Норвегия, Инж. Иван Хиновски, БЕМФ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11 февруари 2020, София, </a:t>
            </a:r>
            <a:r>
              <a:rPr lang="ru-RU" dirty="0" smtClean="0">
                <a:solidFill>
                  <a:srgbClr val="FF0000"/>
                </a:solidFill>
              </a:rPr>
              <a:t>Национален дискусионен форум "Енергийни политики, нови технологии и НПЕК на България"</a:t>
            </a:r>
            <a:endParaRPr lang="bg-BG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28596" y="2634840"/>
            <a:ext cx="850112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bg-BG" sz="20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57200" algn="l"/>
              </a:tabLst>
            </a:pPr>
            <a:r>
              <a:rPr lang="bg-BG" sz="2000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Няма емисии на </a:t>
            </a:r>
            <a:r>
              <a:rPr lang="bg-BG" sz="2000" u="sng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ФПЧ, </a:t>
            </a:r>
            <a:r>
              <a:rPr lang="bg-BG" sz="2000" u="sng" dirty="0" err="1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диоксини</a:t>
            </a:r>
            <a:r>
              <a:rPr lang="bg-BG" sz="2000" u="sng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bg-BG" sz="2000" u="sng" dirty="0" err="1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фурани</a:t>
            </a:r>
            <a:r>
              <a:rPr lang="bg-BG" sz="2000" u="sng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bg-BG" sz="2000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 др.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57200" algn="l"/>
              </a:tabLst>
            </a:pPr>
            <a:r>
              <a:rPr lang="bg-BG" sz="2000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20 пъти по-малко </a:t>
            </a:r>
            <a:r>
              <a:rPr lang="bg-BG" sz="2000" u="sng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емисии на  СО2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57200" algn="l"/>
              </a:tabLst>
            </a:pPr>
            <a:r>
              <a:rPr lang="bg-BG" sz="2000" u="sng" dirty="0" err="1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Беземисионна</a:t>
            </a:r>
            <a:r>
              <a:rPr lang="bg-BG" sz="2000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bg-BG" sz="2000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технология;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57200" algn="l"/>
              </a:tabLst>
            </a:pPr>
            <a:r>
              <a:rPr lang="bg-BG" sz="2000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bg-BG" sz="2000" u="sng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По-ниски </a:t>
            </a:r>
            <a:r>
              <a:rPr lang="bg-BG" sz="2000" u="sng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инвестиции с 40%</a:t>
            </a:r>
            <a:r>
              <a:rPr lang="bg-BG" sz="2000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bg-BG" sz="2000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високоефективно комбинирано производство на електрическа и топлинна енергия;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57200" algn="l"/>
              </a:tabLst>
            </a:pPr>
            <a:r>
              <a:rPr lang="bg-BG" sz="2000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bg-BG" sz="2000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</a:t>
            </a:r>
            <a:r>
              <a:rPr lang="bg-BG" sz="2000" u="sng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тпадане </a:t>
            </a:r>
            <a:r>
              <a:rPr lang="bg-BG" sz="2000" u="sng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 транспорта </a:t>
            </a:r>
            <a:r>
              <a:rPr lang="bg-BG" sz="2000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 </a:t>
            </a:r>
            <a:r>
              <a:rPr lang="en-US" sz="2000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RDF</a:t>
            </a:r>
            <a:r>
              <a:rPr lang="bg-BG" sz="2000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bg-BG" sz="20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57200" algn="l"/>
              </a:tabLst>
            </a:pPr>
            <a:endParaRPr lang="bg-BG" sz="2000" dirty="0" smtClean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57200" algn="l"/>
              </a:tabLst>
            </a:pPr>
            <a:r>
              <a:rPr lang="bg-BG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И най-важното: </a:t>
            </a:r>
            <a:r>
              <a:rPr lang="bg-BG" sz="24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</a:t>
            </a:r>
            <a:r>
              <a:rPr lang="bg-BG" sz="24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иска </a:t>
            </a:r>
            <a:r>
              <a:rPr lang="bg-BG" sz="24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себестойност на енергията !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57200" algn="l"/>
              </a:tabLst>
            </a:pPr>
            <a:endParaRPr lang="bg-BG" sz="1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bg-BG" b="0" i="0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        </a:t>
            </a:r>
            <a:r>
              <a:rPr lang="bg-B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</a:t>
            </a:r>
            <a:endParaRPr kumimoji="0" lang="bg-BG" b="0" i="0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142852"/>
            <a:ext cx="856895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bg-BG" sz="2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bg-BG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 вниманието на Столична Община: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g-BG" sz="28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</a:t>
            </a:r>
            <a:r>
              <a:rPr lang="bg-BG" sz="28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Предложение: </a:t>
            </a:r>
            <a:r>
              <a:rPr lang="bg-BG" sz="24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Да </a:t>
            </a:r>
            <a:r>
              <a:rPr lang="bg-BG" sz="24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се смени технологията на инсталацията  за   </a:t>
            </a:r>
            <a:r>
              <a:rPr lang="bg-BG" sz="2400" b="1" dirty="0" err="1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инсинерация</a:t>
            </a:r>
            <a:r>
              <a:rPr lang="bg-BG" sz="24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(изгаряне) на </a:t>
            </a:r>
            <a:r>
              <a:rPr lang="bg-BG" sz="24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РДФ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bg-BG" sz="24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 модерна, икономична и екологична </a:t>
            </a:r>
            <a:r>
              <a:rPr lang="bg-BG" sz="24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газификация</a:t>
            </a:r>
            <a:r>
              <a:rPr lang="bg-BG" sz="24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изградена там, където е суровината – до </a:t>
            </a:r>
            <a:r>
              <a:rPr lang="bg-BG" sz="24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Завода за РДФ </a:t>
            </a:r>
            <a:r>
              <a:rPr lang="bg-BG" sz="24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извън София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!</a:t>
            </a:r>
            <a:r>
              <a:rPr lang="bg-BG" sz="2800" b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bg-BG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bg-BG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39552" y="6356350"/>
            <a:ext cx="7992888" cy="365125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Инж. Любомир Димитров, Сканди Енерджи Норвегия, Инж. Иван Хиновски, БЕМФ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11 февруари 2020, София, </a:t>
            </a:r>
            <a:r>
              <a:rPr lang="ru-RU" dirty="0" smtClean="0">
                <a:solidFill>
                  <a:srgbClr val="FF0000"/>
                </a:solidFill>
              </a:rPr>
              <a:t>Национален дискусионен форум "Енергийни политики, нови технологии и НПЕК на България"</a:t>
            </a:r>
            <a:endParaRPr lang="bg-BG" dirty="0"/>
          </a:p>
        </p:txBody>
      </p:sp>
      <p:sp>
        <p:nvSpPr>
          <p:cNvPr id="3" name="Rectangle 2"/>
          <p:cNvSpPr/>
          <p:nvPr/>
        </p:nvSpPr>
        <p:spPr>
          <a:xfrm>
            <a:off x="1115616" y="4869160"/>
            <a:ext cx="655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                  </a:t>
            </a:r>
            <a:r>
              <a:rPr kumimoji="0" lang="bg-BG" b="0" i="0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БЛАГОДАРЯ</a:t>
            </a:r>
            <a:r>
              <a:rPr kumimoji="0" lang="bg-BG" b="0" i="0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   </a:t>
            </a:r>
            <a:r>
              <a:rPr kumimoji="0" lang="bg-BG" b="0" i="0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ЗА      </a:t>
            </a:r>
            <a:r>
              <a:rPr kumimoji="0" lang="bg-BG" b="0" i="0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ВНИМАНИЕТО</a:t>
            </a:r>
          </a:p>
          <a:p>
            <a:endParaRPr lang="bg-BG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bg-B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Инж. Любомир Димитров, </a:t>
            </a:r>
            <a:r>
              <a:rPr lang="bg-BG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Сканди</a:t>
            </a:r>
            <a:r>
              <a:rPr lang="bg-B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bg-BG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Енерджи</a:t>
            </a:r>
            <a:r>
              <a:rPr lang="bg-B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България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l.dimitrov@edimit.com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Tel. 0888551181</a:t>
            </a:r>
            <a:endParaRPr lang="bg-BG" dirty="0"/>
          </a:p>
        </p:txBody>
      </p:sp>
      <p:pic>
        <p:nvPicPr>
          <p:cNvPr id="26626" name="Picture 2" descr="D:\PC C\Pics\2017\July 2017 USA\IMG_65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555" y="404664"/>
            <a:ext cx="3936437" cy="2952328"/>
          </a:xfrm>
          <a:prstGeom prst="rect">
            <a:avLst/>
          </a:prstGeom>
          <a:noFill/>
        </p:spPr>
      </p:pic>
      <p:pic>
        <p:nvPicPr>
          <p:cNvPr id="26628" name="Picture 4" descr="http://www.go100percent.org/cms/typo3temp/pics/guessing_biomass2_0873539d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35108"/>
            <a:ext cx="3542976" cy="2822858"/>
          </a:xfrm>
          <a:prstGeom prst="rect">
            <a:avLst/>
          </a:prstGeom>
          <a:noFill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3573016"/>
            <a:ext cx="1338261" cy="136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580112" y="2996953"/>
            <a:ext cx="34285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sz="1400" dirty="0" smtClean="0"/>
          </a:p>
          <a:p>
            <a:endParaRPr lang="bg-BG" sz="1400" dirty="0" smtClean="0"/>
          </a:p>
          <a:p>
            <a:endParaRPr lang="bg-BG" sz="1400" dirty="0" smtClean="0"/>
          </a:p>
          <a:p>
            <a:r>
              <a:rPr lang="bg-BG" sz="1400" dirty="0" smtClean="0"/>
              <a:t>Газификация на биомаса -Община </a:t>
            </a:r>
            <a:r>
              <a:rPr lang="bg-BG" sz="1400" dirty="0" err="1" smtClean="0"/>
              <a:t>Гюсинг</a:t>
            </a:r>
            <a:r>
              <a:rPr lang="bg-BG" sz="1400" dirty="0" smtClean="0"/>
              <a:t>, Австрия </a:t>
            </a:r>
            <a:r>
              <a:rPr lang="bg-BG" sz="1400" dirty="0" smtClean="0"/>
              <a:t>– </a:t>
            </a:r>
            <a:r>
              <a:rPr lang="bg-BG" sz="1400" dirty="0" smtClean="0"/>
              <a:t> първият пример за енергийно независима община в </a:t>
            </a:r>
            <a:r>
              <a:rPr lang="bg-BG" sz="1400" dirty="0" smtClean="0"/>
              <a:t>ЕС</a:t>
            </a:r>
            <a:endParaRPr lang="bg-BG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2924944"/>
            <a:ext cx="30963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sz="1400" dirty="0" smtClean="0"/>
          </a:p>
          <a:p>
            <a:endParaRPr lang="bg-BG" sz="1400" dirty="0" smtClean="0"/>
          </a:p>
          <a:p>
            <a:endParaRPr lang="bg-BG" sz="1400" dirty="0" smtClean="0"/>
          </a:p>
          <a:p>
            <a:r>
              <a:rPr lang="bg-BG" sz="1400" dirty="0" smtClean="0"/>
              <a:t>Мобилна </a:t>
            </a:r>
            <a:r>
              <a:rPr lang="bg-BG" sz="1400" dirty="0" err="1" smtClean="0"/>
              <a:t>пиролиза</a:t>
            </a:r>
            <a:r>
              <a:rPr lang="bg-BG" sz="1400" dirty="0" smtClean="0"/>
              <a:t> за биомаса в </a:t>
            </a:r>
            <a:r>
              <a:rPr lang="bg-BG" sz="1400" dirty="0" smtClean="0"/>
              <a:t>САЩ – развойна лаборатория на Департамента по земеделие</a:t>
            </a:r>
            <a:endParaRPr lang="bg-BG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141784" cy="146447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.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548680"/>
            <a:ext cx="8568952" cy="5544616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Кръговата икономика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Комплексен интегриран и</a:t>
            </a:r>
            <a:r>
              <a:rPr lang="ru-RU" sz="2000" dirty="0" smtClean="0">
                <a:solidFill>
                  <a:schemeClr val="tx1"/>
                </a:solidFill>
              </a:rPr>
              <a:t>кономически модел,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където планиране,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ресурси, обществени 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поръчки,производство 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и преработка,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са проектирани и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управлявани </a:t>
            </a:r>
            <a:r>
              <a:rPr lang="ru-RU" sz="2000" dirty="0" smtClean="0">
                <a:solidFill>
                  <a:schemeClr val="tx1"/>
                </a:solidFill>
              </a:rPr>
              <a:t> органично 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с</a:t>
            </a:r>
            <a:r>
              <a:rPr lang="ru-RU" sz="2000" dirty="0" smtClean="0">
                <a:solidFill>
                  <a:schemeClr val="tx1"/>
                </a:solidFill>
              </a:rPr>
              <a:t>вързани </a:t>
            </a:r>
            <a:r>
              <a:rPr lang="ru-RU" sz="2000" dirty="0" smtClean="0">
                <a:solidFill>
                  <a:schemeClr val="tx1"/>
                </a:solidFill>
              </a:rPr>
              <a:t>както </a:t>
            </a:r>
            <a:r>
              <a:rPr lang="ru-RU" sz="2000" dirty="0" smtClean="0">
                <a:solidFill>
                  <a:schemeClr val="tx1"/>
                </a:solidFill>
              </a:rPr>
              <a:t>като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процес, така и като резултат,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за максимално подобряване 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функционирането на 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екосистемата и </a:t>
            </a:r>
            <a:r>
              <a:rPr lang="ru-RU" sz="2000" dirty="0" smtClean="0">
                <a:solidFill>
                  <a:schemeClr val="tx1"/>
                </a:solidFill>
              </a:rPr>
              <a:t>повишаване на 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ч</a:t>
            </a:r>
            <a:r>
              <a:rPr lang="ru-RU" sz="2000" dirty="0" smtClean="0">
                <a:solidFill>
                  <a:schemeClr val="tx1"/>
                </a:solidFill>
              </a:rPr>
              <a:t>овешкото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б</a:t>
            </a:r>
            <a:r>
              <a:rPr lang="ru-RU" sz="2000" dirty="0" smtClean="0">
                <a:solidFill>
                  <a:schemeClr val="tx1"/>
                </a:solidFill>
              </a:rPr>
              <a:t>лагосъстояние.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l"/>
            <a:endParaRPr lang="ru-RU" sz="2000" dirty="0" smtClean="0">
              <a:solidFill>
                <a:schemeClr val="tx1"/>
              </a:solidFill>
            </a:endParaRPr>
          </a:p>
          <a:p>
            <a:pPr algn="l"/>
            <a:r>
              <a:rPr lang="ru-RU" sz="2000" dirty="0" smtClean="0">
                <a:solidFill>
                  <a:srgbClr val="0070C0"/>
                </a:solidFill>
              </a:rPr>
              <a:t> Два </a:t>
            </a:r>
            <a:r>
              <a:rPr lang="ru-RU" sz="2000" dirty="0" smtClean="0">
                <a:solidFill>
                  <a:srgbClr val="0070C0"/>
                </a:solidFill>
              </a:rPr>
              <a:t>клона: Консумация (хранителна) и потребление (материално</a:t>
            </a:r>
            <a:r>
              <a:rPr lang="ru-RU" sz="2000" dirty="0" smtClean="0">
                <a:solidFill>
                  <a:srgbClr val="0070C0"/>
                </a:solidFill>
              </a:rPr>
              <a:t>) – еднаква потребност от конверсия на остатъка в енергия. Може и смесено газифициране ! </a:t>
            </a:r>
            <a:endParaRPr lang="bg-BG" sz="2000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9552" y="6093296"/>
            <a:ext cx="8208912" cy="628179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Инж. Любомир Димитров, Сканди Енерджи Норвегия, Инж. Иван Хиновски, БЕМФ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11 февруари 2020, София, </a:t>
            </a:r>
            <a:r>
              <a:rPr lang="ru-RU" dirty="0" smtClean="0">
                <a:solidFill>
                  <a:srgbClr val="FF0000"/>
                </a:solidFill>
              </a:rPr>
              <a:t>Национален дискусионен форум "Енергийни политики, нови технологии и НПЕК на България"</a:t>
            </a:r>
            <a:endParaRPr lang="bg-BG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340768"/>
            <a:ext cx="547876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653137"/>
            <a:ext cx="5472608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39552" y="6356350"/>
            <a:ext cx="8064896" cy="365125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Инж. Любомир Димитров, Сканди Енерджи Норвегия, Инж. Иван Хиновски, БЕМФ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11 февруари 2020, София, </a:t>
            </a:r>
            <a:r>
              <a:rPr lang="ru-RU" dirty="0" smtClean="0">
                <a:solidFill>
                  <a:srgbClr val="FF0000"/>
                </a:solidFill>
              </a:rPr>
              <a:t>Национален дискусионен форум "Енергийни политики, нови технологии и НПЕК на България"</a:t>
            </a:r>
            <a:endParaRPr lang="bg-BG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260648"/>
            <a:ext cx="763284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u="sng" dirty="0" smtClean="0"/>
              <a:t>Преминаване от линейна към кръгова икономика </a:t>
            </a:r>
            <a:endParaRPr lang="en-US" sz="2400" u="sng" dirty="0" smtClean="0"/>
          </a:p>
          <a:p>
            <a:r>
              <a:rPr lang="bg-BG" b="1" dirty="0" smtClean="0">
                <a:solidFill>
                  <a:srgbClr val="FF0000"/>
                </a:solidFill>
              </a:rPr>
              <a:t>Директиви на ЕС за битов отпадък:</a:t>
            </a:r>
          </a:p>
          <a:p>
            <a:endParaRPr lang="bg-BG" dirty="0" smtClean="0"/>
          </a:p>
          <a:p>
            <a:r>
              <a:rPr lang="bg-BG" u="sng" dirty="0" smtClean="0"/>
              <a:t>Задължителна цел за ограничаване на депонираното количество </a:t>
            </a:r>
            <a:r>
              <a:rPr lang="bg-BG" u="sng" dirty="0" smtClean="0"/>
              <a:t> битов отпадък  до </a:t>
            </a:r>
            <a:r>
              <a:rPr lang="bg-BG" u="sng" dirty="0" smtClean="0"/>
              <a:t>максимум: </a:t>
            </a:r>
            <a:endParaRPr lang="en-US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10% </a:t>
            </a:r>
            <a:r>
              <a:rPr lang="bg-BG" sz="2400" dirty="0" smtClean="0">
                <a:solidFill>
                  <a:srgbClr val="FF0000"/>
                </a:solidFill>
              </a:rPr>
              <a:t>от битовите отпадъци до 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2035;</a:t>
            </a:r>
            <a:endParaRPr lang="bg-BG" dirty="0" smtClean="0"/>
          </a:p>
          <a:p>
            <a:endParaRPr lang="en-US" dirty="0" smtClean="0"/>
          </a:p>
          <a:p>
            <a:r>
              <a:rPr lang="bg-BG" dirty="0" smtClean="0"/>
              <a:t>Генерална цел на ЕС –</a:t>
            </a:r>
            <a:r>
              <a:rPr lang="en-US" dirty="0" smtClean="0"/>
              <a:t> </a:t>
            </a:r>
            <a:r>
              <a:rPr lang="bg-BG" u="sng" dirty="0" smtClean="0"/>
              <a:t>да се рециклират</a:t>
            </a:r>
            <a:r>
              <a:rPr lang="en-US" u="sng" dirty="0" smtClean="0"/>
              <a:t> </a:t>
            </a:r>
            <a:r>
              <a:rPr lang="en-US" dirty="0" smtClean="0"/>
              <a:t>:</a:t>
            </a: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65% </a:t>
            </a:r>
            <a:r>
              <a:rPr lang="bg-BG" sz="2000" dirty="0" smtClean="0">
                <a:solidFill>
                  <a:schemeClr val="accent1">
                    <a:lumMod val="75000"/>
                  </a:schemeClr>
                </a:solidFill>
              </a:rPr>
              <a:t>от битовите отпадъци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bg-BG" dirty="0" smtClean="0"/>
              <a:t>до </a:t>
            </a:r>
            <a:r>
              <a:rPr lang="en-US" dirty="0" smtClean="0"/>
              <a:t>2035;</a:t>
            </a:r>
            <a:r>
              <a:rPr lang="bg-BG" dirty="0" smtClean="0"/>
              <a:t>                        </a:t>
            </a:r>
          </a:p>
          <a:p>
            <a:r>
              <a:rPr lang="bg-BG" dirty="0" smtClean="0"/>
              <a:t>                   </a:t>
            </a:r>
            <a:r>
              <a:rPr lang="bg-BG" sz="2000" b="1" dirty="0" smtClean="0">
                <a:solidFill>
                  <a:srgbClr val="00B050"/>
                </a:solidFill>
              </a:rPr>
              <a:t>100% - 65% - 10% = </a:t>
            </a:r>
            <a:r>
              <a:rPr lang="bg-BG" sz="2000" b="1" u="sng" dirty="0" smtClean="0">
                <a:solidFill>
                  <a:srgbClr val="00B050"/>
                </a:solidFill>
              </a:rPr>
              <a:t>25% за генериране на </a:t>
            </a:r>
            <a:r>
              <a:rPr lang="bg-BG" sz="2000" b="1" u="sng" dirty="0" smtClean="0">
                <a:solidFill>
                  <a:srgbClr val="00B050"/>
                </a:solidFill>
              </a:rPr>
              <a:t>енергия !!</a:t>
            </a:r>
            <a:endParaRPr lang="en-US" u="sng" dirty="0" smtClean="0"/>
          </a:p>
          <a:p>
            <a:endParaRPr lang="en-US" dirty="0" smtClean="0"/>
          </a:p>
          <a:p>
            <a:r>
              <a:rPr lang="bg-BG" dirty="0" smtClean="0"/>
              <a:t>Цели за рециклиране на </a:t>
            </a:r>
            <a:r>
              <a:rPr lang="bg-BG" u="sng" dirty="0" smtClean="0"/>
              <a:t>опаковъчни материали</a:t>
            </a:r>
            <a:r>
              <a:rPr lang="en-US" dirty="0" smtClean="0"/>
              <a:t>:</a:t>
            </a:r>
            <a:endParaRPr lang="bg-BG" dirty="0" smtClean="0"/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70% </a:t>
            </a:r>
            <a:r>
              <a:rPr lang="bg-BG" sz="2000" dirty="0" smtClean="0">
                <a:solidFill>
                  <a:schemeClr val="accent1">
                    <a:lumMod val="75000"/>
                  </a:schemeClr>
                </a:solidFill>
              </a:rPr>
              <a:t>от отпадъка от опаковки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bg-BG" sz="2000" dirty="0" smtClean="0"/>
              <a:t>до</a:t>
            </a:r>
            <a:r>
              <a:rPr lang="en-US" sz="2000" dirty="0" smtClean="0"/>
              <a:t> 2030;</a:t>
            </a:r>
          </a:p>
          <a:p>
            <a:r>
              <a:rPr lang="bg-BG" sz="2000" dirty="0" smtClean="0">
                <a:solidFill>
                  <a:schemeClr val="accent1">
                    <a:lumMod val="75000"/>
                  </a:schemeClr>
                </a:solidFill>
              </a:rPr>
              <a:t>Хартия и картон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: 85 %   </a:t>
            </a:r>
            <a:r>
              <a:rPr lang="bg-BG" sz="2000" dirty="0" err="1" smtClean="0">
                <a:solidFill>
                  <a:schemeClr val="accent1">
                    <a:lumMod val="75000"/>
                  </a:schemeClr>
                </a:solidFill>
              </a:rPr>
              <a:t>Феро</a:t>
            </a:r>
            <a:r>
              <a:rPr lang="bg-BG" sz="2000" dirty="0" smtClean="0">
                <a:solidFill>
                  <a:schemeClr val="accent1">
                    <a:lumMod val="75000"/>
                  </a:schemeClr>
                </a:solidFill>
              </a:rPr>
              <a:t> метали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: 80 %</a:t>
            </a:r>
            <a:r>
              <a:rPr lang="bg-BG" sz="2000" dirty="0" smtClean="0">
                <a:solidFill>
                  <a:schemeClr val="accent1">
                    <a:lumMod val="75000"/>
                  </a:schemeClr>
                </a:solidFill>
              </a:rPr>
              <a:t> Алуминий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: 60 % </a:t>
            </a:r>
            <a:r>
              <a:rPr lang="bg-BG" sz="2000" dirty="0" smtClean="0">
                <a:solidFill>
                  <a:schemeClr val="accent1">
                    <a:lumMod val="75000"/>
                  </a:schemeClr>
                </a:solidFill>
              </a:rPr>
              <a:t>Стъкло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: 75 %  </a:t>
            </a:r>
            <a:r>
              <a:rPr lang="bg-BG" sz="2000" dirty="0" smtClean="0">
                <a:solidFill>
                  <a:schemeClr val="accent1">
                    <a:lumMod val="75000"/>
                  </a:schemeClr>
                </a:solidFill>
              </a:rPr>
              <a:t>Пластмаси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: 55 % </a:t>
            </a:r>
            <a:r>
              <a:rPr lang="bg-BG" sz="2000" dirty="0" smtClean="0">
                <a:solidFill>
                  <a:schemeClr val="accent1">
                    <a:lumMod val="75000"/>
                  </a:schemeClr>
                </a:solidFill>
              </a:rPr>
              <a:t>Дървесни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: 30 %</a:t>
            </a:r>
          </a:p>
          <a:p>
            <a:r>
              <a:rPr lang="bg-BG" dirty="0" smtClean="0"/>
              <a:t>Задължението </a:t>
            </a:r>
            <a:r>
              <a:rPr lang="bg-BG" dirty="0" smtClean="0"/>
              <a:t>за разделно събиране </a:t>
            </a:r>
            <a:r>
              <a:rPr lang="bg-BG" u="sng" dirty="0" smtClean="0"/>
              <a:t>да се засили и прилага </a:t>
            </a:r>
            <a:r>
              <a:rPr lang="bg-BG" dirty="0" smtClean="0"/>
              <a:t>и за:</a:t>
            </a:r>
            <a:endParaRPr lang="en-US" dirty="0" smtClean="0"/>
          </a:p>
          <a:p>
            <a:r>
              <a:rPr lang="bg-BG" sz="2000" dirty="0" smtClean="0">
                <a:solidFill>
                  <a:schemeClr val="accent1">
                    <a:lumMod val="75000"/>
                  </a:schemeClr>
                </a:solidFill>
              </a:rPr>
              <a:t>Опасен битов отпадък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bg-BG" sz="2000" dirty="0" smtClean="0">
                <a:solidFill>
                  <a:schemeClr val="accent1">
                    <a:lumMod val="75000"/>
                  </a:schemeClr>
                </a:solidFill>
              </a:rPr>
              <a:t>до края на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2022), </a:t>
            </a:r>
            <a:r>
              <a:rPr lang="bg-BG" sz="2000" dirty="0" err="1" smtClean="0">
                <a:solidFill>
                  <a:schemeClr val="accent1">
                    <a:lumMod val="75000"/>
                  </a:schemeClr>
                </a:solidFill>
              </a:rPr>
              <a:t>био-отпадък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bg-BG" sz="2000" dirty="0" smtClean="0">
                <a:solidFill>
                  <a:schemeClr val="accent1">
                    <a:lumMod val="75000"/>
                  </a:schemeClr>
                </a:solidFill>
              </a:rPr>
              <a:t>до края на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2023), </a:t>
            </a:r>
            <a:r>
              <a:rPr lang="bg-BG" sz="2000" dirty="0" smtClean="0">
                <a:solidFill>
                  <a:schemeClr val="accent1">
                    <a:lumMod val="75000"/>
                  </a:schemeClr>
                </a:solidFill>
              </a:rPr>
              <a:t>текстилен отпадък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bg-BG" sz="2000" dirty="0" smtClean="0">
                <a:solidFill>
                  <a:schemeClr val="accent1">
                    <a:lumMod val="75000"/>
                  </a:schemeClr>
                </a:solidFill>
              </a:rPr>
              <a:t>до края на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2025).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95536" y="6356350"/>
            <a:ext cx="8352928" cy="365125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Инж. Любомир Димитров, Сканди Енерджи Норвегия, Инж. Иван Хиновски, БЕМФ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11 февруари 2020, София, </a:t>
            </a:r>
            <a:r>
              <a:rPr lang="ru-RU" dirty="0" smtClean="0">
                <a:solidFill>
                  <a:srgbClr val="FF0000"/>
                </a:solidFill>
              </a:rPr>
              <a:t>Национален дискусионен форум "Енергийни политики, нови технологии и НПЕК на България"</a:t>
            </a:r>
            <a:endParaRPr lang="bg-BG" dirty="0"/>
          </a:p>
        </p:txBody>
      </p:sp>
      <p:sp>
        <p:nvSpPr>
          <p:cNvPr id="3" name="Rectangle 2"/>
          <p:cNvSpPr/>
          <p:nvPr/>
        </p:nvSpPr>
        <p:spPr>
          <a:xfrm>
            <a:off x="611560" y="116632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ИНТЕГРИРАНО  УПРАВЛЕНИЕ  НА   </a:t>
            </a:r>
            <a:r>
              <a:rPr lang="bg-BG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РЕСУРСИТЕ И ЕНЕРГИЯТА  </a:t>
            </a:r>
            <a:r>
              <a:rPr lang="bg-BG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 </a:t>
            </a:r>
            <a:r>
              <a:rPr lang="bg-BG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ОБЩИНАТА  -   </a:t>
            </a:r>
            <a:r>
              <a:rPr lang="bg-BG" sz="1600" b="1" dirty="0" smtClean="0">
                <a:latin typeface="Arial" pitchFamily="34" charset="0"/>
                <a:cs typeface="Arial" pitchFamily="34" charset="0"/>
              </a:rPr>
              <a:t>ОРГАНИЧНА  </a:t>
            </a:r>
            <a:r>
              <a:rPr lang="bg-BG" sz="1600" b="1" dirty="0" smtClean="0">
                <a:latin typeface="Arial" pitchFamily="34" charset="0"/>
                <a:cs typeface="Arial" pitchFamily="34" charset="0"/>
              </a:rPr>
              <a:t>ЧАСТ  ОТ КРЪГОВАТА ИКОНОМИКА  </a:t>
            </a:r>
            <a:r>
              <a:rPr lang="bg-BG" sz="1600" b="1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bg-BG" sz="1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ДИРЕКТИВА </a:t>
            </a:r>
            <a:r>
              <a:rPr lang="bg-BG" sz="1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27 НА ЕС ОТ 25.10.2012 Г. </a:t>
            </a:r>
            <a:endParaRPr lang="bg-BG" sz="16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endParaRPr lang="bg-BG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51520" y="836713"/>
            <a:ext cx="8568952" cy="448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g-BG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Концепцията за интегрирано управление на енергията в общината се базира </a:t>
            </a:r>
            <a:r>
              <a:rPr lang="bg-BG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на: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g-BG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А</a:t>
            </a:r>
            <a:r>
              <a:rPr lang="bg-BG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 Дефинираните цели които  трябва да се постигнат </a:t>
            </a:r>
            <a:endParaRPr lang="bg-BG" sz="16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g-BG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endParaRPr lang="bg-BG" sz="16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g-BG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Б. Работещ модел на функционална  организация  на субектите на територията за реализирането им</a:t>
            </a:r>
            <a:r>
              <a:rPr lang="bg-BG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sz="16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g-BG" sz="14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 ЕНЕРГИЯ ОТ ФОТОВОЛТАИЦИ И ВЯТЪРНИ ГЕНЕРАТОРИ</a:t>
            </a:r>
            <a:endParaRPr lang="bg-BG" sz="1400" b="1" dirty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g-BG" sz="14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 ГЕОТЕРМАЛНА ЕНЕРГИЯ</a:t>
            </a:r>
            <a:endParaRPr lang="bg-BG" sz="1400" b="1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g-BG" sz="14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 ЕНЕРГИЙНО ОПОЛЗОТВОРЯВАНЕ НА ОТПАДЪЦИ С ГАЗИФИКАЦИЯ</a:t>
            </a:r>
            <a:endParaRPr lang="bg-BG" sz="1400" b="1" dirty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А</a:t>
            </a:r>
            <a:r>
              <a:rPr kumimoji="0" lang="bg-BG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lang="bg-BG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Т</a:t>
            </a:r>
            <a:r>
              <a:rPr kumimoji="0" lang="bg-BG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ретиране (конверсия)  на </a:t>
            </a:r>
            <a:r>
              <a:rPr kumimoji="0" lang="bg-BG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отпадъците до производство на </a:t>
            </a:r>
            <a:r>
              <a:rPr kumimoji="0" lang="bg-BG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възобновяема</a:t>
            </a:r>
            <a:r>
              <a:rPr kumimoji="0" lang="bg-BG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енергия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Б</a:t>
            </a:r>
            <a:r>
              <a:rPr kumimoji="0" lang="bg-BG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 Оползотворяване на добиваната </a:t>
            </a:r>
            <a:r>
              <a:rPr kumimoji="0" lang="bg-BG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електроенергия </a:t>
            </a:r>
            <a:r>
              <a:rPr lang="bg-BG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за</a:t>
            </a:r>
            <a:r>
              <a:rPr kumimoji="0" lang="bg-BG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потребление на общински </a:t>
            </a:r>
            <a:r>
              <a:rPr kumimoji="0" lang="bg-BG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структури </a:t>
            </a:r>
            <a:r>
              <a:rPr kumimoji="0" lang="bg-BG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 включване към електро-преносната мрежа за продаване на остатъчните количества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В</a:t>
            </a:r>
            <a:r>
              <a:rPr kumimoji="0" lang="bg-BG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  </a:t>
            </a:r>
            <a:r>
              <a:rPr lang="bg-BG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Т</a:t>
            </a:r>
            <a:r>
              <a:rPr kumimoji="0" lang="bg-BG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ретиране на </a:t>
            </a:r>
            <a:r>
              <a:rPr kumimoji="0" lang="bg-BG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всички видове нерециклирани отпадъци </a:t>
            </a:r>
            <a:r>
              <a:rPr kumimoji="0" lang="bg-BG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подлежащи на депониране, вкл. разделно събрани, опасни, болнични, листна и клонова маса от санитарна сеч на паркове, градини и горски масиви</a:t>
            </a:r>
            <a:r>
              <a:rPr kumimoji="0" lang="bg-BG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4797152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g-BG" sz="14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 ОРГАНИЗАЦИОНЕН </a:t>
            </a:r>
            <a:r>
              <a:rPr lang="bg-BG" sz="14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ПОДХОД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g-BG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За </a:t>
            </a:r>
            <a:r>
              <a:rPr lang="bg-BG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успешно и максимално ефективно постигането на целите е препоръчително създаване на  „</a:t>
            </a:r>
            <a:r>
              <a:rPr lang="bg-BG" sz="1400" b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Ютилити</a:t>
            </a:r>
            <a:r>
              <a:rPr lang="bg-BG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lang="bg-BG" sz="1400" b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клъстър</a:t>
            </a:r>
            <a:r>
              <a:rPr lang="bg-BG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” на общинско ниво с участие на субекти, участващи в процесите на събиране на отпадъци, третирането им и потребление на енергия. В рамките на </a:t>
            </a:r>
            <a:r>
              <a:rPr lang="bg-BG" sz="1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клъстърната</a:t>
            </a:r>
            <a:r>
              <a:rPr lang="bg-BG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организация може да се постигне </a:t>
            </a:r>
            <a:r>
              <a:rPr lang="bg-BG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пълно следене и управление на ресурсите, </a:t>
            </a:r>
            <a:r>
              <a:rPr lang="bg-BG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оптимизиране </a:t>
            </a:r>
            <a:r>
              <a:rPr lang="bg-BG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както на генериране на енергия, така и на нейното потребление 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520" y="836712"/>
            <a:ext cx="87129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400" b="1" dirty="0" smtClean="0">
                <a:solidFill>
                  <a:srgbClr val="00B050"/>
                </a:solidFill>
              </a:rPr>
              <a:t>--------------------------------------------------------------------------------------------------------</a:t>
            </a:r>
            <a:endParaRPr lang="bg-BG" sz="1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12068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bg-BG" sz="3400" b="1" dirty="0" smtClean="0">
                <a:latin typeface="Arial" pitchFamily="34" charset="0"/>
                <a:cs typeface="Arial" pitchFamily="34" charset="0"/>
              </a:rPr>
              <a:t>ГАЗИФИКАЦИЯТА  В  ПОМОЩ  НА  </a:t>
            </a:r>
            <a:r>
              <a:rPr lang="bg-BG" sz="3400" b="1" dirty="0" smtClean="0">
                <a:latin typeface="Arial" pitchFamily="34" charset="0"/>
                <a:cs typeface="Arial" pitchFamily="34" charset="0"/>
              </a:rPr>
              <a:t>ИНТЕГРИРАН ИЯ </a:t>
            </a:r>
            <a:r>
              <a:rPr lang="bg-BG" sz="3400" b="1" dirty="0" smtClean="0">
                <a:latin typeface="Arial" pitchFamily="34" charset="0"/>
                <a:cs typeface="Arial" pitchFamily="34" charset="0"/>
              </a:rPr>
              <a:t>ПОДХОД ЗА УПРАВЛЕНИЕ НА РЕСУРСИТЕ НА ОБЩИНАТА  </a:t>
            </a:r>
            <a:r>
              <a:rPr lang="bg-BG" sz="3400" b="1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lnSpc>
                <a:spcPct val="170000"/>
              </a:lnSpc>
              <a:buNone/>
            </a:pPr>
            <a:r>
              <a:rPr lang="bg-BG" sz="1400" b="1" dirty="0" smtClean="0">
                <a:solidFill>
                  <a:srgbClr val="00B050"/>
                </a:solidFill>
              </a:rPr>
              <a:t>-------------------------------------------------------------------------------------------------------</a:t>
            </a:r>
            <a:endParaRPr lang="bg-BG" sz="1400" b="1" dirty="0" smtClean="0">
              <a:solidFill>
                <a:srgbClr val="00B050"/>
              </a:solidFill>
            </a:endParaRPr>
          </a:p>
          <a:p>
            <a:pPr>
              <a:lnSpc>
                <a:spcPct val="170000"/>
              </a:lnSpc>
              <a:buNone/>
            </a:pPr>
            <a:r>
              <a:rPr lang="bg-BG" sz="3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НОВАТА  КОНЦЕПЦИЯ  В  ЕНЕРГЕТИКАТА:  “СМЕТ ЗА ЕНЕРГИЯ” </a:t>
            </a:r>
            <a:r>
              <a:rPr lang="en-US" sz="3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bg-BG" sz="3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70000"/>
              </a:lnSpc>
              <a:buNone/>
            </a:pPr>
            <a:r>
              <a:rPr lang="bg-BG" sz="3000" b="1" dirty="0" smtClean="0">
                <a:latin typeface="Arial" pitchFamily="34" charset="0"/>
                <a:cs typeface="Arial" pitchFamily="34" charset="0"/>
              </a:rPr>
              <a:t> ВНЕДРЯВАНЕТО </a:t>
            </a:r>
            <a:r>
              <a:rPr lang="bg-BG" sz="3000" b="1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bg-BG" sz="3000" b="1" u="sng" dirty="0" smtClean="0">
                <a:latin typeface="Arial" pitchFamily="34" charset="0"/>
                <a:cs typeface="Arial" pitchFamily="34" charset="0"/>
              </a:rPr>
              <a:t>ИНОВАТИВНА ТЕХНОЛОГИЯ  ЗА </a:t>
            </a:r>
            <a:r>
              <a:rPr lang="bg-BG" sz="3000" b="1" u="sng" dirty="0" smtClean="0">
                <a:latin typeface="Arial" pitchFamily="34" charset="0"/>
                <a:cs typeface="Arial" pitchFamily="34" charset="0"/>
              </a:rPr>
              <a:t> ГАЗИФИКАЦИЯ </a:t>
            </a:r>
            <a:r>
              <a:rPr lang="bg-BG" sz="3000" b="1" dirty="0" smtClean="0">
                <a:latin typeface="Arial" pitchFamily="34" charset="0"/>
                <a:cs typeface="Arial" pitchFamily="34" charset="0"/>
              </a:rPr>
              <a:t>ЩЕ РЕАЛИЗИРА</a:t>
            </a:r>
          </a:p>
          <a:p>
            <a:pPr>
              <a:lnSpc>
                <a:spcPct val="170000"/>
              </a:lnSpc>
              <a:buNone/>
            </a:pPr>
            <a:r>
              <a:rPr lang="bg-BG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g-BG" sz="3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ЕКОЛОГИЧНО  И  ИКОНОМИЧЕСКИ  ЕФЕКТИВНО </a:t>
            </a:r>
            <a:r>
              <a:rPr lang="bg-BG" sz="3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ЛОКАЛНО  </a:t>
            </a:r>
            <a:r>
              <a:rPr lang="bg-BG" sz="3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ПРОИЗВОДСТВО  НА  ЕНЕРГИЯ  ОТ  ОТПАДЪЦИ</a:t>
            </a:r>
          </a:p>
          <a:p>
            <a:pPr>
              <a:lnSpc>
                <a:spcPct val="170000"/>
              </a:lnSpc>
              <a:buNone/>
            </a:pPr>
            <a:r>
              <a:rPr lang="bg-BG" sz="3000" b="1" dirty="0" smtClean="0">
                <a:latin typeface="Arial" pitchFamily="34" charset="0"/>
                <a:cs typeface="Arial" pitchFamily="34" charset="0"/>
              </a:rPr>
              <a:t> </a:t>
            </a:r>
            <a:endParaRPr lang="bg-BG" i="1" u="sng" dirty="0" smtClean="0">
              <a:solidFill>
                <a:srgbClr val="00B050"/>
              </a:solidFill>
            </a:endParaRPr>
          </a:p>
          <a:p>
            <a:r>
              <a:rPr lang="bg-BG" i="1" u="sng" dirty="0" smtClean="0">
                <a:solidFill>
                  <a:srgbClr val="00B050"/>
                </a:solidFill>
              </a:rPr>
              <a:t>2  В  1?</a:t>
            </a:r>
            <a:r>
              <a:rPr lang="bg-BG" dirty="0" smtClean="0">
                <a:solidFill>
                  <a:srgbClr val="00B050"/>
                </a:solidFill>
              </a:rPr>
              <a:t>       </a:t>
            </a:r>
            <a:r>
              <a:rPr lang="bg-BG" dirty="0" smtClean="0"/>
              <a:t>РЕШЕНИЕ НА ДВА ПРОБЛЕМА – </a:t>
            </a:r>
            <a:r>
              <a:rPr lang="bg-BG" dirty="0" smtClean="0"/>
              <a:t>НАЛИЧИЕ</a:t>
            </a:r>
            <a:r>
              <a:rPr lang="bg-BG" dirty="0" smtClean="0"/>
              <a:t> </a:t>
            </a:r>
            <a:r>
              <a:rPr lang="bg-BG" dirty="0" smtClean="0"/>
              <a:t>НА ОТПАДЪК И </a:t>
            </a:r>
            <a:r>
              <a:rPr lang="bg-BG" dirty="0" smtClean="0"/>
              <a:t>СКЪПА</a:t>
            </a:r>
            <a:r>
              <a:rPr lang="bg-BG" dirty="0" smtClean="0"/>
              <a:t> </a:t>
            </a:r>
            <a:r>
              <a:rPr lang="bg-BG" dirty="0" smtClean="0"/>
              <a:t>ЕНЕРГИЯ</a:t>
            </a:r>
          </a:p>
          <a:p>
            <a:endParaRPr lang="en-US" i="1" u="sng" dirty="0" smtClean="0">
              <a:solidFill>
                <a:srgbClr val="00B050"/>
              </a:solidFill>
            </a:endParaRPr>
          </a:p>
          <a:p>
            <a:r>
              <a:rPr lang="bg-BG" i="1" dirty="0" smtClean="0">
                <a:solidFill>
                  <a:srgbClr val="00B050"/>
                </a:solidFill>
              </a:rPr>
              <a:t>                     КАКВО?</a:t>
            </a:r>
            <a:r>
              <a:rPr lang="bg-BG" dirty="0" smtClean="0">
                <a:solidFill>
                  <a:srgbClr val="00B050"/>
                </a:solidFill>
              </a:rPr>
              <a:t>       </a:t>
            </a:r>
            <a:r>
              <a:rPr lang="bg-BG" dirty="0" smtClean="0"/>
              <a:t>МОДЕРНИ ТЕХНОЛОГИИ ЗА КОНВЕРСИЯ НА ОТПАДЪЦИ В </a:t>
            </a:r>
            <a:r>
              <a:rPr lang="en-US" dirty="0" smtClean="0"/>
              <a:t> </a:t>
            </a:r>
            <a:r>
              <a:rPr lang="bg-BG" dirty="0" smtClean="0"/>
              <a:t>ЕНЕРГИЯ</a:t>
            </a:r>
          </a:p>
          <a:p>
            <a:pPr>
              <a:buNone/>
            </a:pPr>
            <a:r>
              <a:rPr lang="bg-BG" dirty="0" smtClean="0"/>
              <a:t> </a:t>
            </a:r>
          </a:p>
          <a:p>
            <a:r>
              <a:rPr lang="bg-BG" i="1" u="sng" dirty="0" smtClean="0">
                <a:solidFill>
                  <a:srgbClr val="00B050"/>
                </a:solidFill>
              </a:rPr>
              <a:t> </a:t>
            </a:r>
            <a:r>
              <a:rPr lang="bg-BG" i="1" dirty="0" smtClean="0">
                <a:solidFill>
                  <a:srgbClr val="00B050"/>
                </a:solidFill>
              </a:rPr>
              <a:t>         </a:t>
            </a:r>
            <a:r>
              <a:rPr lang="bg-BG" i="1" u="sng" dirty="0" smtClean="0">
                <a:solidFill>
                  <a:srgbClr val="00B050"/>
                </a:solidFill>
              </a:rPr>
              <a:t> ЗАЩО?</a:t>
            </a:r>
            <a:r>
              <a:rPr lang="bg-BG" dirty="0" smtClean="0">
                <a:solidFill>
                  <a:srgbClr val="00B050"/>
                </a:solidFill>
              </a:rPr>
              <a:t>        </a:t>
            </a:r>
            <a:r>
              <a:rPr lang="bg-BG" dirty="0" smtClean="0"/>
              <a:t>ПРЯКА ПОЛЗА  </a:t>
            </a:r>
            <a:r>
              <a:rPr lang="bg-BG" dirty="0" smtClean="0"/>
              <a:t>ЗА  ОБЩИНИТЕ  И СЛЕДВАНЕ НА  ДИРЕКТИВИ НА ЕС</a:t>
            </a:r>
          </a:p>
          <a:p>
            <a:pPr>
              <a:buNone/>
            </a:pPr>
            <a:r>
              <a:rPr lang="bg-BG" dirty="0" smtClean="0"/>
              <a:t> </a:t>
            </a:r>
          </a:p>
          <a:p>
            <a:r>
              <a:rPr lang="bg-BG" i="1" u="sng" dirty="0" smtClean="0">
                <a:solidFill>
                  <a:srgbClr val="00B050"/>
                </a:solidFill>
              </a:rPr>
              <a:t>КАК?</a:t>
            </a:r>
            <a:r>
              <a:rPr lang="bg-BG" dirty="0" smtClean="0">
                <a:solidFill>
                  <a:srgbClr val="00B050"/>
                </a:solidFill>
              </a:rPr>
              <a:t>       </a:t>
            </a:r>
            <a:r>
              <a:rPr lang="bg-BG" dirty="0" smtClean="0"/>
              <a:t>ОРГАНИЗАЦИОНЕН </a:t>
            </a:r>
            <a:r>
              <a:rPr lang="bg-BG" dirty="0" smtClean="0"/>
              <a:t>ПОДХОД </a:t>
            </a:r>
            <a:r>
              <a:rPr lang="bg-BG" dirty="0" smtClean="0"/>
              <a:t>: </a:t>
            </a:r>
            <a:r>
              <a:rPr lang="bg-BG" dirty="0" smtClean="0"/>
              <a:t>ИНТЕГРИРАНО </a:t>
            </a:r>
            <a:r>
              <a:rPr lang="bg-BG" dirty="0" smtClean="0"/>
              <a:t>УПРАВЛЕНИЕ  НА  </a:t>
            </a:r>
            <a:r>
              <a:rPr lang="bg-BG" dirty="0" smtClean="0"/>
              <a:t>РЕСУРСИТЕ - ВКЛ. ЕНЕРГИЯТА -  </a:t>
            </a:r>
            <a:r>
              <a:rPr lang="bg-BG" dirty="0" smtClean="0"/>
              <a:t>В ОБЩИНАТА</a:t>
            </a:r>
          </a:p>
          <a:p>
            <a:pPr>
              <a:buNone/>
            </a:pPr>
            <a:r>
              <a:rPr lang="bg-BG" dirty="0" smtClean="0"/>
              <a:t> </a:t>
            </a:r>
            <a:endParaRPr lang="bg-BG" dirty="0" smtClean="0"/>
          </a:p>
          <a:p>
            <a:pPr>
              <a:buNone/>
            </a:pPr>
            <a:r>
              <a:rPr lang="bg-BG" b="1" u="sng" dirty="0" smtClean="0"/>
              <a:t>ИНОВАЦИЯТА НЕ Е САМО В ТЕХНОЛОГИЯТА, НО И В УПРАВЛЕНСКОТО ИНТЕГРИРАНО МИСЛЕНЕ  ! </a:t>
            </a:r>
          </a:p>
          <a:p>
            <a:pPr>
              <a:buNone/>
            </a:pPr>
            <a:endParaRPr lang="bg-BG" b="1" u="sng" dirty="0" smtClean="0"/>
          </a:p>
          <a:p>
            <a:pPr>
              <a:buNone/>
            </a:pPr>
            <a:r>
              <a:rPr lang="bg-BG" b="1" u="sng" dirty="0" smtClean="0"/>
              <a:t>ОТПАДЪКЪТ Е РЕСУРС, СУРОВИНА ЗА ПРОИЗВОДСТВО НА ЕНЕРГИЯ   !</a:t>
            </a:r>
            <a:endParaRPr lang="bg-BG" b="1" u="sn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9552" y="6356350"/>
            <a:ext cx="8136904" cy="365125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Инж. Любомир Димитров, Сканди Енерджи Норвегия, Инж. Иван Хиновски, БЕМФ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11 февруари 2020, София, </a:t>
            </a:r>
            <a:r>
              <a:rPr lang="ru-RU" dirty="0" smtClean="0">
                <a:solidFill>
                  <a:srgbClr val="FF0000"/>
                </a:solidFill>
              </a:rPr>
              <a:t>Национален дискусионен форум "Енергийни политики, нови технологии и НПЕК на България"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39552" y="6356350"/>
            <a:ext cx="8352928" cy="365125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Инж. Любомир Димитров, Сканди Енерджи Норвегия, Инж. Иван Хиновски, БЕМФ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11 февруари 2020, София, </a:t>
            </a:r>
            <a:r>
              <a:rPr lang="ru-RU" dirty="0" smtClean="0">
                <a:solidFill>
                  <a:srgbClr val="FF0000"/>
                </a:solidFill>
              </a:rPr>
              <a:t>Национален дискусионен форум "Енергийни политики, нови технологии и НПЕК на България"</a:t>
            </a:r>
            <a:endParaRPr lang="bg-BG" dirty="0"/>
          </a:p>
        </p:txBody>
      </p:sp>
      <p:sp>
        <p:nvSpPr>
          <p:cNvPr id="3" name="Rectangle 2"/>
          <p:cNvSpPr/>
          <p:nvPr/>
        </p:nvSpPr>
        <p:spPr>
          <a:xfrm>
            <a:off x="467544" y="332656"/>
            <a:ext cx="835292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600" b="1" dirty="0">
                <a:latin typeface="Arial" pitchFamily="34" charset="0"/>
                <a:cs typeface="Arial" pitchFamily="34" charset="0"/>
              </a:rPr>
              <a:t>ПОЛЗА </a:t>
            </a:r>
            <a:r>
              <a:rPr lang="bg-BG" sz="1600" b="1" dirty="0" smtClean="0">
                <a:latin typeface="Arial" pitchFamily="34" charset="0"/>
                <a:cs typeface="Arial" pitchFamily="34" charset="0"/>
              </a:rPr>
              <a:t> ОТ   КОНВЕРСИЯТА  НА  </a:t>
            </a:r>
            <a:r>
              <a:rPr lang="bg-BG" sz="1600" b="1" dirty="0" smtClean="0">
                <a:latin typeface="Arial" pitchFamily="34" charset="0"/>
                <a:cs typeface="Arial" pitchFamily="34" charset="0"/>
              </a:rPr>
              <a:t>ОТПАДЪК   В  СИНТЕЗЕН   ГАЗ  (СИНГАЗ)  </a:t>
            </a:r>
          </a:p>
          <a:p>
            <a:r>
              <a:rPr lang="bg-BG" sz="1600" b="1" dirty="0" smtClean="0">
                <a:latin typeface="Arial" pitchFamily="34" charset="0"/>
                <a:cs typeface="Arial" pitchFamily="34" charset="0"/>
              </a:rPr>
              <a:t>ЗА  </a:t>
            </a:r>
            <a:r>
              <a:rPr lang="bg-BG" sz="1600" b="1" dirty="0">
                <a:latin typeface="Arial" pitchFamily="34" charset="0"/>
                <a:cs typeface="Arial" pitchFamily="34" charset="0"/>
              </a:rPr>
              <a:t>ОБЩИНИТЕ </a:t>
            </a:r>
            <a:r>
              <a:rPr lang="bg-BG" sz="16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bg-BG" b="1" dirty="0" smtClean="0">
                <a:solidFill>
                  <a:srgbClr val="00B050"/>
                </a:solidFill>
              </a:rPr>
              <a:t>-------------------------------------------------------------------------------------------------------</a:t>
            </a:r>
          </a:p>
          <a:p>
            <a:endParaRPr lang="bg-BG" b="1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827584" y="773070"/>
            <a:ext cx="763284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СИНГАЗ  =</a:t>
            </a:r>
            <a:r>
              <a:rPr kumimoji="0" lang="bg-BG" sz="1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bg-BG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ЧИСТ ВЪЗДУХ ЗА ХОРАТА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-   Всички</a:t>
            </a:r>
            <a:r>
              <a:rPr kumimoji="0" lang="bg-BG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сгради се отопляват на </a:t>
            </a:r>
            <a:r>
              <a:rPr kumimoji="0" lang="bg-BG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сингаз</a:t>
            </a:r>
            <a:r>
              <a:rPr kumimoji="0" lang="bg-BG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вместо на мазут или твърдо гориво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g-BG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bg-BG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-   Програма за бюджетни домашни уреди за отопление и готвене на </a:t>
            </a:r>
            <a:r>
              <a:rPr lang="bg-BG" sz="16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сингаз</a:t>
            </a:r>
            <a:r>
              <a:rPr lang="bg-BG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или </a:t>
            </a:r>
            <a:r>
              <a:rPr lang="bg-BG" sz="16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метанол</a:t>
            </a:r>
            <a:r>
              <a:rPr lang="bg-BG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или ДМЕ, произведен от </a:t>
            </a:r>
            <a:r>
              <a:rPr lang="bg-BG" sz="16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сингаз</a:t>
            </a:r>
            <a:endParaRPr lang="bg-BG" sz="16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bg-BG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-   Електрически транспорт захранван от ел. енергия произведена от отпадък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bg-BG" sz="1600" b="1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g-BG" sz="16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СИНГАЗ  =  ЧИСТА  И  ЕВТИНА  ЕНЕРГИЯ </a:t>
            </a:r>
            <a:r>
              <a:rPr lang="bg-BG" sz="16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ЗА ХОРАТА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sz="16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g-BG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От един тон отпадък   -  до 1000 куб. м/час </a:t>
            </a:r>
            <a:r>
              <a:rPr lang="bg-BG" sz="16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сингаз</a:t>
            </a:r>
            <a:r>
              <a:rPr lang="bg-BG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с калоричност 4 000 </a:t>
            </a:r>
            <a:r>
              <a:rPr lang="bg-BG" sz="16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кВтч</a:t>
            </a:r>
            <a:r>
              <a:rPr lang="bg-BG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или  до 1000 </a:t>
            </a:r>
            <a:r>
              <a:rPr lang="bg-BG" sz="16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кВт</a:t>
            </a:r>
            <a:r>
              <a:rPr lang="bg-BG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електроенергия  и </a:t>
            </a:r>
            <a:r>
              <a:rPr lang="bg-BG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2000</a:t>
            </a:r>
            <a:r>
              <a:rPr lang="bg-BG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bg-BG" sz="16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кВт</a:t>
            </a:r>
            <a:r>
              <a:rPr lang="bg-BG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отпадна  топлинна енергия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sz="16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Страната ни дори може да изпревари както страните от ЕС така и  други страни с успехи в тази област, въвеждайки най-иновативните технологии, покриващи</a:t>
            </a:r>
            <a:r>
              <a:rPr kumimoji="0" lang="bg-BG" sz="1600" b="0" i="0" u="none" strike="noStrike" cap="none" normalizeH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най-новите   екологичните норми  на  съюза.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g-BG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У</a:t>
            </a:r>
            <a:r>
              <a:rPr kumimoji="0" lang="bg-BG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bg-BG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нас практически няма такива в експлоатация, докато в много страни има работещи инсталации по остарели вече технологии, чиято модернизация е или нерентабилна, или невъзможна. </a:t>
            </a:r>
            <a:endParaRPr kumimoji="0" lang="bg-BG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3528" y="4293096"/>
            <a:ext cx="8568952" cy="2428379"/>
          </a:xfrm>
        </p:spPr>
        <p:txBody>
          <a:bodyPr/>
          <a:lstStyle/>
          <a:p>
            <a:pPr algn="l"/>
            <a:r>
              <a:rPr lang="bg-BG" sz="1800" b="1" dirty="0" smtClean="0">
                <a:solidFill>
                  <a:srgbClr val="FF0000"/>
                </a:solidFill>
                <a:ea typeface="Calibri" pitchFamily="34" charset="0"/>
                <a:cs typeface="Arial" pitchFamily="34" charset="0"/>
              </a:rPr>
              <a:t>Енергиен потенциал от аграрни източници  (биомаса) - 544 </a:t>
            </a:r>
            <a:r>
              <a:rPr lang="bg-BG" sz="1800" b="1" dirty="0" smtClean="0">
                <a:solidFill>
                  <a:srgbClr val="FF0000"/>
                </a:solidFill>
                <a:ea typeface="Calibri" pitchFamily="34" charset="0"/>
                <a:cs typeface="Arial" pitchFamily="34" charset="0"/>
              </a:rPr>
              <a:t>441 </a:t>
            </a:r>
            <a:r>
              <a:rPr lang="bg-BG" sz="1800" b="1" dirty="0" err="1" smtClean="0">
                <a:solidFill>
                  <a:srgbClr val="FF0000"/>
                </a:solidFill>
                <a:ea typeface="Calibri" pitchFamily="34" charset="0"/>
                <a:cs typeface="Arial" pitchFamily="34" charset="0"/>
              </a:rPr>
              <a:t>МВтч</a:t>
            </a:r>
            <a:r>
              <a:rPr lang="bg-BG" sz="1800" b="1" dirty="0" smtClean="0">
                <a:solidFill>
                  <a:srgbClr val="FF0000"/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lang="bg-BG" sz="1800" b="1" dirty="0" smtClean="0">
                <a:solidFill>
                  <a:srgbClr val="FF0000"/>
                </a:solidFill>
                <a:ea typeface="Calibri" pitchFamily="34" charset="0"/>
                <a:cs typeface="Arial" pitchFamily="34" charset="0"/>
              </a:rPr>
              <a:t>/</a:t>
            </a:r>
            <a:r>
              <a:rPr lang="bg-BG" sz="1800" b="1" dirty="0" err="1" smtClean="0">
                <a:solidFill>
                  <a:srgbClr val="FF0000"/>
                </a:solidFill>
                <a:ea typeface="Calibri" pitchFamily="34" charset="0"/>
                <a:cs typeface="Arial" pitchFamily="34" charset="0"/>
              </a:rPr>
              <a:t>год</a:t>
            </a:r>
            <a:endParaRPr lang="bg-BG" sz="1800" b="1" dirty="0" smtClean="0">
              <a:solidFill>
                <a:srgbClr val="FF0000"/>
              </a:solidFill>
              <a:ea typeface="Calibri" pitchFamily="34" charset="0"/>
              <a:cs typeface="Arial" pitchFamily="34" charset="0"/>
            </a:endParaRPr>
          </a:p>
          <a:p>
            <a:pPr algn="l"/>
            <a:r>
              <a:rPr lang="bg-BG" sz="1800" b="1" dirty="0" smtClean="0">
                <a:solidFill>
                  <a:schemeClr val="accent1">
                    <a:lumMod val="75000"/>
                  </a:schemeClr>
                </a:solidFill>
              </a:rPr>
              <a:t>Потенциалът от горските дейности - допълнително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 275 000</a:t>
            </a:r>
            <a:r>
              <a:rPr lang="bg-BG" sz="1800" b="1" dirty="0" err="1" smtClean="0">
                <a:solidFill>
                  <a:schemeClr val="accent1">
                    <a:lumMod val="75000"/>
                  </a:schemeClr>
                </a:solidFill>
              </a:rPr>
              <a:t>МВтч</a:t>
            </a:r>
            <a:r>
              <a:rPr lang="bg-BG" sz="1800" b="1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bg-BG" sz="1800" b="1" dirty="0" err="1" smtClean="0">
                <a:solidFill>
                  <a:schemeClr val="accent1">
                    <a:lumMod val="75000"/>
                  </a:schemeClr>
                </a:solidFill>
              </a:rPr>
              <a:t>год</a:t>
            </a:r>
            <a:endParaRPr lang="bg-BG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bg-BG" sz="1800" b="1" dirty="0" smtClean="0">
                <a:solidFill>
                  <a:schemeClr val="accent1">
                    <a:lumMod val="75000"/>
                  </a:schemeClr>
                </a:solidFill>
              </a:rPr>
              <a:t>Потенциалът </a:t>
            </a:r>
            <a:r>
              <a:rPr lang="bg-BG" sz="1800" b="1" dirty="0" smtClean="0">
                <a:solidFill>
                  <a:schemeClr val="accent1">
                    <a:lumMod val="75000"/>
                  </a:schemeClr>
                </a:solidFill>
              </a:rPr>
              <a:t>от </a:t>
            </a:r>
            <a:r>
              <a:rPr lang="bg-BG" sz="1800" b="1" dirty="0" smtClean="0">
                <a:solidFill>
                  <a:schemeClr val="accent1">
                    <a:lumMod val="75000"/>
                  </a:schemeClr>
                </a:solidFill>
              </a:rPr>
              <a:t>битов отпадък </a:t>
            </a:r>
            <a:r>
              <a:rPr lang="bg-BG" sz="1800" b="1" dirty="0" smtClean="0">
                <a:solidFill>
                  <a:schemeClr val="accent1">
                    <a:lumMod val="75000"/>
                  </a:schemeClr>
                </a:solidFill>
              </a:rPr>
              <a:t>- допълнително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60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 000 </a:t>
            </a:r>
            <a:r>
              <a:rPr lang="bg-BG" sz="1800" b="1" dirty="0" err="1" smtClean="0">
                <a:solidFill>
                  <a:schemeClr val="accent1">
                    <a:lumMod val="75000"/>
                  </a:schemeClr>
                </a:solidFill>
              </a:rPr>
              <a:t>МВтч</a:t>
            </a:r>
            <a:r>
              <a:rPr lang="bg-BG" sz="1800" b="1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bg-BG" sz="1800" b="1" dirty="0" err="1" smtClean="0">
                <a:solidFill>
                  <a:schemeClr val="accent1">
                    <a:lumMod val="75000"/>
                  </a:schemeClr>
                </a:solidFill>
              </a:rPr>
              <a:t>год</a:t>
            </a:r>
            <a:endParaRPr lang="bg-BG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bg-BG" sz="1800" b="1" dirty="0" smtClean="0">
                <a:solidFill>
                  <a:schemeClr val="tx1"/>
                </a:solidFill>
              </a:rPr>
              <a:t>Общо е възможно да се произведе  годишно  879 441 </a:t>
            </a:r>
            <a:r>
              <a:rPr lang="bg-BG" sz="1800" b="1" dirty="0" err="1" smtClean="0">
                <a:solidFill>
                  <a:schemeClr val="tx1"/>
                </a:solidFill>
              </a:rPr>
              <a:t>МВтч</a:t>
            </a:r>
            <a:r>
              <a:rPr lang="bg-BG" sz="1800" b="1" dirty="0" smtClean="0">
                <a:solidFill>
                  <a:schemeClr val="tx1"/>
                </a:solidFill>
              </a:rPr>
              <a:t>   енергия от отпадък</a:t>
            </a:r>
          </a:p>
          <a:p>
            <a:pPr algn="l"/>
            <a:r>
              <a:rPr lang="bg-BG" sz="1800" b="1" dirty="0" smtClean="0">
                <a:solidFill>
                  <a:schemeClr val="tx1"/>
                </a:solidFill>
              </a:rPr>
              <a:t> </a:t>
            </a:r>
            <a:r>
              <a:rPr lang="bg-BG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bg-BG" sz="18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който да се  захрани инсталация за газификация с мощност 100 </a:t>
            </a:r>
            <a:r>
              <a:rPr lang="bg-BG" sz="1800" b="1" dirty="0" err="1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МВт</a:t>
            </a:r>
            <a:r>
              <a:rPr lang="bg-BG" sz="18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електрическа енергия и 120 </a:t>
            </a:r>
            <a:r>
              <a:rPr lang="bg-BG" sz="1800" b="1" dirty="0" err="1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МВт</a:t>
            </a:r>
            <a:r>
              <a:rPr lang="bg-BG" sz="18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отпадна топлинна енергия</a:t>
            </a:r>
            <a:r>
              <a:rPr lang="bg-BG" sz="1800" dirty="0" smtClean="0">
                <a:solidFill>
                  <a:srgbClr val="FF0000"/>
                </a:solidFill>
              </a:rPr>
              <a:t> </a:t>
            </a:r>
          </a:p>
          <a:p>
            <a:pPr algn="l"/>
            <a:endParaRPr lang="bg-BG" sz="1800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Инж. Любомир Димитров, Сканди Енерджи Норвегия, Инж. Иван Хиновски, БЕМФ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11 февруари 2020, София, </a:t>
            </a:r>
            <a:r>
              <a:rPr lang="ru-RU" dirty="0" smtClean="0">
                <a:solidFill>
                  <a:srgbClr val="FF0000"/>
                </a:solidFill>
              </a:rPr>
              <a:t>Национален дискусионен форум "Енергийни политики, нови технологии и НПЕК на България"</a:t>
            </a:r>
            <a:endParaRPr lang="bg-BG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67544" y="470662"/>
            <a:ext cx="8208912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bg-BG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ВЪЗМОЖНОСТИ  ЗА КОНВЕРСИЯ НА ОТПАДЪК В ЕНЕРГИЯ  В БЪЛГАРИЯ</a:t>
            </a:r>
            <a:endParaRPr kumimoji="0" lang="bg-BG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g-BG" sz="1400" b="1" dirty="0" smtClean="0">
                <a:solidFill>
                  <a:srgbClr val="00B050"/>
                </a:solidFill>
              </a:rPr>
              <a:t>-------------------------------------------------------------------------------------------------------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g-BG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Наличие на големи количества отпадъчна биомаса от земеделието, горското стопанство, животновъдството, битов и индустриален отпадък, утайки от пречистването на отпадните води и др.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g-BG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ПРИМЕР: </a:t>
            </a:r>
            <a:r>
              <a:rPr lang="bg-BG" sz="14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Община Сливен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sz="14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sz="1400" dirty="0">
              <a:latin typeface="Arial Black" pitchFamily="34" charset="0"/>
              <a:ea typeface="Calibri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3568" y="1988840"/>
          <a:ext cx="7920880" cy="2228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1368152"/>
                <a:gridCol w="1440160"/>
                <a:gridCol w="982540"/>
                <a:gridCol w="1465732"/>
              </a:tblGrid>
              <a:tr h="936104">
                <a:tc>
                  <a:txBody>
                    <a:bodyPr/>
                    <a:lstStyle/>
                    <a:p>
                      <a:r>
                        <a:rPr lang="bg-BG" dirty="0" smtClean="0"/>
                        <a:t>Култури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Зърнено и технически култури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Трайни насаждения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Мери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Разсадници</a:t>
                      </a:r>
                      <a:endParaRPr lang="bg-BG" dirty="0"/>
                    </a:p>
                  </a:txBody>
                  <a:tcPr/>
                </a:tc>
              </a:tr>
              <a:tr h="282514">
                <a:tc>
                  <a:txBody>
                    <a:bodyPr/>
                    <a:lstStyle/>
                    <a:p>
                      <a:pPr algn="l"/>
                      <a:r>
                        <a:rPr lang="bg-BG" sz="1600" dirty="0" smtClean="0"/>
                        <a:t>Засята</a:t>
                      </a:r>
                      <a:r>
                        <a:rPr lang="bg-BG" sz="1600" baseline="0" dirty="0" smtClean="0"/>
                        <a:t> п</a:t>
                      </a:r>
                      <a:r>
                        <a:rPr lang="bg-BG" sz="1600" dirty="0" smtClean="0"/>
                        <a:t>лощ  (дка)</a:t>
                      </a:r>
                      <a:endParaRPr lang="bg-B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463 810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73  696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150 000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777</a:t>
                      </a:r>
                      <a:endParaRPr lang="bg-BG" dirty="0"/>
                    </a:p>
                  </a:txBody>
                  <a:tcPr/>
                </a:tc>
              </a:tr>
              <a:tr h="2823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 smtClean="0">
                          <a:latin typeface="+mn-lt"/>
                          <a:ea typeface="Times New Roman"/>
                          <a:cs typeface="Times New Roman"/>
                        </a:rPr>
                        <a:t>Производство</a:t>
                      </a:r>
                      <a:r>
                        <a:rPr lang="bg-BG" sz="16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б</a:t>
                      </a:r>
                      <a:r>
                        <a:rPr lang="bg-BG" sz="1600" dirty="0" smtClean="0">
                          <a:latin typeface="+mn-lt"/>
                          <a:ea typeface="Times New Roman"/>
                          <a:cs typeface="Times New Roman"/>
                        </a:rPr>
                        <a:t>иомаса (т)</a:t>
                      </a:r>
                      <a:endParaRPr lang="bg-BG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r>
                        <a:rPr lang="bg-BG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232 000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18 424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15 000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195</a:t>
                      </a:r>
                      <a:endParaRPr lang="bg-BG" dirty="0"/>
                    </a:p>
                  </a:txBody>
                  <a:tcPr/>
                </a:tc>
              </a:tr>
              <a:tr h="4331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latin typeface="+mn-lt"/>
                          <a:ea typeface="Times New Roman"/>
                          <a:cs typeface="Times New Roman"/>
                        </a:rPr>
                        <a:t>Енергиен потенциал от биомаса </a:t>
                      </a:r>
                      <a:r>
                        <a:rPr lang="bg-BG" sz="16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bg-BG" sz="1600" baseline="0" dirty="0" err="1" smtClean="0">
                          <a:latin typeface="+mn-lt"/>
                          <a:ea typeface="Times New Roman"/>
                          <a:cs typeface="Times New Roman"/>
                        </a:rPr>
                        <a:t>МВтч</a:t>
                      </a:r>
                      <a:r>
                        <a:rPr lang="bg-BG" sz="16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bg-BG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r>
                        <a:rPr lang="bg-BG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463 810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51 600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28 500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544</a:t>
                      </a:r>
                      <a:endParaRPr lang="bg-BG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352928" cy="365125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Инж. Любомир Димитров, Сканди Енерджи Норвегия, Инж. Иван Хиновски, БЕМФ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11 февруари 2020, София, </a:t>
            </a:r>
            <a:r>
              <a:rPr lang="ru-RU" dirty="0" smtClean="0">
                <a:solidFill>
                  <a:srgbClr val="FF0000"/>
                </a:solidFill>
              </a:rPr>
              <a:t>Национален дискусионен форум "Енергийни политики, нови технологии и НПЕК на България"</a:t>
            </a:r>
            <a:endParaRPr lang="bg-BG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755576" y="769830"/>
            <a:ext cx="8136904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УСПЕШНИ  ПРИМЕРИ  В  ЕС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sz="16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Като пример може да се посочат</a:t>
            </a:r>
            <a:r>
              <a:rPr kumimoji="0" lang="bg-BG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bg-BG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реализирани модели на интегрирано управление на отпадъците  и производство на енергия  в  много  градове на страни в ЕС. По-известни са моделът в гр. </a:t>
            </a:r>
            <a:r>
              <a:rPr kumimoji="0" lang="bg-BG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Гюсинг</a:t>
            </a:r>
            <a:r>
              <a:rPr kumimoji="0" lang="bg-BG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Австрия, в гр.Хале, Германия,</a:t>
            </a:r>
            <a:r>
              <a:rPr kumimoji="0" lang="bg-BG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гр. </a:t>
            </a:r>
            <a:r>
              <a:rPr lang="bg-BG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Лахти</a:t>
            </a:r>
            <a:r>
              <a:rPr kumimoji="0" lang="bg-BG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Финландия и др.</a:t>
            </a:r>
            <a:r>
              <a:rPr kumimoji="0" lang="bg-BG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sz="14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g-BG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Тези общини </a:t>
            </a:r>
            <a:r>
              <a:rPr lang="bg-BG" sz="1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потребяват</a:t>
            </a:r>
            <a:r>
              <a:rPr lang="bg-BG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по-малко енергия от произвежданата с </a:t>
            </a:r>
            <a:r>
              <a:rPr lang="bg-BG" sz="1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възобновяеми</a:t>
            </a:r>
            <a:r>
              <a:rPr lang="bg-BG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източници, вкл. и третиране на отпадъците без изгаряне, като са интегрирали всички комуникации към ВЕИ.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sz="14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sz="14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g-BG" sz="1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ВИЗИОНЕРСКО РЕШЕНИЕ ЗА  БЪЛГАРИЯ</a:t>
            </a:r>
            <a:endParaRPr lang="bg-BG" sz="16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sz="1600" u="sng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g-BG" sz="1600" u="sng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ИНОВАТИВЕН ПОДХОД; </a:t>
            </a:r>
            <a:r>
              <a:rPr kumimoji="0" lang="bg-BG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Гъвкава </a:t>
            </a:r>
            <a:r>
              <a:rPr kumimoji="0" lang="bg-BG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модерна енергетика, </a:t>
            </a:r>
            <a:r>
              <a:rPr kumimoji="0" lang="bg-BG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местни </a:t>
            </a:r>
            <a:r>
              <a:rPr kumimoji="0" lang="bg-BG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енергийо-екологични</a:t>
            </a:r>
            <a:r>
              <a:rPr kumimoji="0" lang="bg-BG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центрове, съобразено </a:t>
            </a:r>
            <a:r>
              <a:rPr kumimoji="0" lang="bg-BG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 локалните характеристики (вместо  скъпи  мега проекти)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sz="16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g-BG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100 общински  инсталации  по 5 </a:t>
            </a:r>
            <a:r>
              <a:rPr lang="en-US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MW </a:t>
            </a:r>
            <a:r>
              <a:rPr lang="bg-BG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с  общо  инвестирани   500 М</a:t>
            </a:r>
            <a:r>
              <a:rPr lang="en-US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EUR</a:t>
            </a:r>
            <a:r>
              <a:rPr lang="bg-BG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могат задоволят  енергийното  потребление   на   20%  от  населението на страната  без да се използват изкопаеми горива,  или  вносен  природен газ и  петрол.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sz="16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g-BG" sz="1600" i="1" u="sng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ТЕМА ЗА РАЗМИСЪЛ   НА НАЦИОНАЛНО НИВО</a:t>
            </a:r>
          </a:p>
        </p:txBody>
      </p:sp>
      <p:sp>
        <p:nvSpPr>
          <p:cNvPr id="4" name="Rectangle 3"/>
          <p:cNvSpPr/>
          <p:nvPr/>
        </p:nvSpPr>
        <p:spPr>
          <a:xfrm>
            <a:off x="1259632" y="3356992"/>
            <a:ext cx="748883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dirty="0" smtClean="0"/>
          </a:p>
          <a:p>
            <a:endParaRPr lang="bg-BG" sz="1600" dirty="0" smtClean="0"/>
          </a:p>
          <a:p>
            <a:endParaRPr lang="bg-BG" sz="1600" dirty="0" smtClean="0"/>
          </a:p>
          <a:p>
            <a:endParaRPr lang="bg-BG" sz="1600" dirty="0" smtClean="0"/>
          </a:p>
          <a:p>
            <a:endParaRPr lang="bg-BG" dirty="0" smtClean="0"/>
          </a:p>
          <a:p>
            <a:r>
              <a:rPr lang="bg-BG" dirty="0" smtClean="0"/>
              <a:t> </a:t>
            </a:r>
            <a:endParaRPr lang="bg-BG" dirty="0"/>
          </a:p>
        </p:txBody>
      </p:sp>
      <p:sp>
        <p:nvSpPr>
          <p:cNvPr id="6" name="Rectangle 5"/>
          <p:cNvSpPr/>
          <p:nvPr/>
        </p:nvSpPr>
        <p:spPr>
          <a:xfrm>
            <a:off x="899592" y="5661248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dirty="0" smtClean="0"/>
          </a:p>
          <a:p>
            <a:r>
              <a:rPr lang="bg-BG" dirty="0" smtClean="0"/>
              <a:t> </a:t>
            </a:r>
            <a:endParaRPr lang="bg-BG" dirty="0"/>
          </a:p>
        </p:txBody>
      </p:sp>
      <p:sp>
        <p:nvSpPr>
          <p:cNvPr id="8" name="Rectangle 7"/>
          <p:cNvSpPr/>
          <p:nvPr/>
        </p:nvSpPr>
        <p:spPr>
          <a:xfrm>
            <a:off x="1115616" y="4293096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sz="1600" dirty="0" smtClean="0"/>
          </a:p>
          <a:p>
            <a:endParaRPr lang="bg-BG" sz="1600" dirty="0" smtClean="0"/>
          </a:p>
          <a:p>
            <a:endParaRPr lang="bg-BG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641"/>
            <a:ext cx="8435280" cy="6048672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buNone/>
            </a:pPr>
            <a:r>
              <a:rPr lang="bg-BG" sz="1600" b="1" u="sng" dirty="0" smtClean="0">
                <a:latin typeface="Arial" pitchFamily="34" charset="0"/>
                <a:cs typeface="Arial" pitchFamily="34" charset="0"/>
              </a:rPr>
              <a:t>ПРЕДЛОЖЕНИЕ ЗА НАЦИОНАЛНА ПРОГРАМА ЗА  РЕАЛИЗИРАНЕ</a:t>
            </a:r>
            <a:r>
              <a:rPr lang="bg-BG" sz="1600" b="1" u="sng" dirty="0" smtClean="0">
                <a:latin typeface="Arial" pitchFamily="34" charset="0"/>
                <a:cs typeface="Arial" pitchFamily="34" charset="0"/>
              </a:rPr>
              <a:t> НА  ЛОКАЛНИ ИНСТАЛАЦИИ ЗА ГАЗИФИКАЦИЯ ОТ ОБЩИНСКИ И ЧАСТНИ ФИРМИ </a:t>
            </a:r>
            <a:endParaRPr lang="bg-BG" sz="1600" b="1" u="sng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bg-BG" sz="1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bg-BG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Локалното оползотворяване на енергийните ресурси е препоръчано от ЕС. Налична е пълна информация за разполагаемите количества на биомаса и отпадък (АУЕР)   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bg-BG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bg-BG" sz="1200" b="1" dirty="0" smtClean="0">
                <a:latin typeface="Arial" pitchFamily="34" charset="0"/>
                <a:cs typeface="Arial" pitchFamily="34" charset="0"/>
              </a:rPr>
              <a:t>-      Според официалните данни от НСИ и общинските програми по чл. 10 на ЗЕВИ количеството на битовият отпадък в България е:  За градското население - 2 450 000 тона, за селското население - 567 000 тона. Общо количество – 3 017 000 тона. </a:t>
            </a:r>
            <a:endParaRPr lang="bg-BG" sz="12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bg-BG" sz="1200" b="1" dirty="0" smtClean="0">
                <a:latin typeface="Arial" pitchFamily="34" charset="0"/>
                <a:cs typeface="Arial" pitchFamily="34" charset="0"/>
              </a:rPr>
              <a:t>-       Директива на ЕС за рециклиране на 65% или 1 961 050 тона. Ако този показател </a:t>
            </a:r>
            <a:r>
              <a:rPr lang="bg-BG" sz="1200" b="1" dirty="0" err="1" smtClean="0">
                <a:latin typeface="Arial" pitchFamily="34" charset="0"/>
                <a:cs typeface="Arial" pitchFamily="34" charset="0"/>
              </a:rPr>
              <a:t>сепостигне</a:t>
            </a:r>
            <a:r>
              <a:rPr lang="bg-BG" sz="1200" b="1" dirty="0" smtClean="0">
                <a:latin typeface="Arial" pitchFamily="34" charset="0"/>
                <a:cs typeface="Arial" pitchFamily="34" charset="0"/>
              </a:rPr>
              <a:t> в срок, ще има  </a:t>
            </a:r>
            <a:r>
              <a:rPr lang="bg-BG" sz="1200" b="1" dirty="0" err="1" smtClean="0">
                <a:latin typeface="Arial" pitchFamily="34" charset="0"/>
                <a:cs typeface="Arial" pitchFamily="34" charset="0"/>
              </a:rPr>
              <a:t>н</a:t>
            </a:r>
            <a:r>
              <a:rPr lang="bg-BG" sz="1200" b="1" dirty="0" err="1" smtClean="0">
                <a:latin typeface="Arial" pitchFamily="34" charset="0"/>
                <a:cs typeface="Arial" pitchFamily="34" charset="0"/>
              </a:rPr>
              <a:t>ерециклируем</a:t>
            </a:r>
            <a:r>
              <a:rPr lang="bg-BG" sz="1200" b="1" dirty="0" smtClean="0">
                <a:latin typeface="Arial" pitchFamily="34" charset="0"/>
                <a:cs typeface="Arial" pitchFamily="34" charset="0"/>
              </a:rPr>
              <a:t> остатък – 1 055 950 тона/год. За оползотворяване му в енергия:   </a:t>
            </a:r>
            <a:r>
              <a:rPr lang="bg-BG" sz="1200" b="1" dirty="0" smtClean="0">
                <a:latin typeface="Arial" pitchFamily="34" charset="0"/>
                <a:cs typeface="Arial" pitchFamily="34" charset="0"/>
              </a:rPr>
              <a:t>И</a:t>
            </a:r>
            <a:r>
              <a:rPr lang="bg-BG" sz="1200" b="1" dirty="0" smtClean="0">
                <a:latin typeface="Arial" pitchFamily="34" charset="0"/>
                <a:cs typeface="Arial" pitchFamily="34" charset="0"/>
              </a:rPr>
              <a:t>нсталациите за газификация е 132 тона отпадък на час, което ще може да осигури генериране на  132 </a:t>
            </a:r>
            <a:r>
              <a:rPr lang="bg-BG" sz="1200" b="1" dirty="0" err="1" smtClean="0">
                <a:latin typeface="Arial" pitchFamily="34" charset="0"/>
                <a:cs typeface="Arial" pitchFamily="34" charset="0"/>
              </a:rPr>
              <a:t>МВт</a:t>
            </a:r>
            <a:r>
              <a:rPr lang="bg-BG" sz="1200" b="1" dirty="0" smtClean="0">
                <a:latin typeface="Arial" pitchFamily="34" charset="0"/>
                <a:cs typeface="Arial" pitchFamily="34" charset="0"/>
              </a:rPr>
              <a:t> електрическа  и над 150 </a:t>
            </a:r>
            <a:r>
              <a:rPr lang="bg-BG" sz="1200" b="1" dirty="0" err="1" smtClean="0">
                <a:latin typeface="Arial" pitchFamily="34" charset="0"/>
                <a:cs typeface="Arial" pitchFamily="34" charset="0"/>
              </a:rPr>
              <a:t>МВт</a:t>
            </a:r>
            <a:r>
              <a:rPr lang="bg-BG" sz="1200" b="1" dirty="0" smtClean="0">
                <a:latin typeface="Arial" pitchFamily="34" charset="0"/>
                <a:cs typeface="Arial" pitchFamily="34" charset="0"/>
              </a:rPr>
              <a:t> отпадна топлинна енергия за час.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bg-BG" sz="1200" b="1" dirty="0" smtClean="0">
                <a:latin typeface="Arial" pitchFamily="34" charset="0"/>
                <a:cs typeface="Arial" pitchFamily="34" charset="0"/>
              </a:rPr>
              <a:t>        Тази енергия може да се произведе от  33 локални инсталации за газификация, всяка с капацитет 4 тона на час отпадък.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bg-BG" sz="1200" b="1" dirty="0" smtClean="0">
                <a:latin typeface="Arial" pitchFamily="34" charset="0"/>
                <a:cs typeface="Arial" pitchFamily="34" charset="0"/>
              </a:rPr>
              <a:t>РЕЗУЛТАТ:  САМО ОТ БИТОВ ОТПАДЪК: НАД  1 000 </a:t>
            </a:r>
            <a:r>
              <a:rPr lang="bg-BG" sz="1200" b="1" dirty="0" err="1" smtClean="0">
                <a:latin typeface="Arial" pitchFamily="34" charset="0"/>
                <a:cs typeface="Arial" pitchFamily="34" charset="0"/>
              </a:rPr>
              <a:t>000</a:t>
            </a:r>
            <a:r>
              <a:rPr lang="bg-BG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g-BG" sz="1200" b="1" dirty="0" err="1" smtClean="0">
                <a:latin typeface="Arial" pitchFamily="34" charset="0"/>
                <a:cs typeface="Arial" pitchFamily="34" charset="0"/>
              </a:rPr>
              <a:t>000</a:t>
            </a:r>
            <a:r>
              <a:rPr lang="bg-BG" sz="1200" b="1" dirty="0" smtClean="0">
                <a:latin typeface="Arial" pitchFamily="34" charset="0"/>
                <a:cs typeface="Arial" pitchFamily="34" charset="0"/>
              </a:rPr>
              <a:t> КУБ.М СИНТЕЗЕН ГАЗ С ЕНЕРГИЕН ПОТЕНЦИАЛ </a:t>
            </a:r>
            <a:r>
              <a:rPr lang="bg-BG" sz="1200" b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bg-BG" sz="1200" b="1" dirty="0" smtClean="0">
                <a:latin typeface="Arial" pitchFamily="34" charset="0"/>
                <a:cs typeface="Arial" pitchFamily="34" charset="0"/>
              </a:rPr>
              <a:t> 000 </a:t>
            </a:r>
            <a:r>
              <a:rPr lang="bg-BG" sz="1200" b="1" dirty="0" err="1" smtClean="0">
                <a:latin typeface="Arial" pitchFamily="34" charset="0"/>
                <a:cs typeface="Arial" pitchFamily="34" charset="0"/>
              </a:rPr>
              <a:t>000</a:t>
            </a:r>
            <a:r>
              <a:rPr lang="bg-BG" sz="1200" b="1" dirty="0" smtClean="0">
                <a:latin typeface="Arial" pitchFamily="34" charset="0"/>
                <a:cs typeface="Arial" pitchFamily="34" charset="0"/>
              </a:rPr>
              <a:t> МЕГАВАТЧАСА С ПАЗАРНА ЦЕНА  280 000 </a:t>
            </a:r>
            <a:r>
              <a:rPr lang="bg-BG" sz="1200" b="1" dirty="0" err="1" smtClean="0">
                <a:latin typeface="Arial" pitchFamily="34" charset="0"/>
                <a:cs typeface="Arial" pitchFamily="34" charset="0"/>
              </a:rPr>
              <a:t>000</a:t>
            </a:r>
            <a:r>
              <a:rPr lang="bg-BG" sz="1200" b="1" dirty="0" smtClean="0">
                <a:latin typeface="Arial" pitchFamily="34" charset="0"/>
                <a:cs typeface="Arial" pitchFamily="34" charset="0"/>
              </a:rPr>
              <a:t> ЛВ.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bg-BG" sz="1200" b="1" u="sng" dirty="0" smtClean="0">
                <a:latin typeface="Arial" pitchFamily="34" charset="0"/>
                <a:cs typeface="Arial" pitchFamily="34" charset="0"/>
              </a:rPr>
              <a:t>ПРИ ВКЛЮЧВАНЕ НА АГРАРНИ, ГОРСКИ И ДРУГИ ОТПАДЪЦИ, РЕЗУЛТАТЪТ СЕ УВЕЛИЧАВА МНОГОКРАТНО</a:t>
            </a:r>
          </a:p>
          <a:p>
            <a:pPr>
              <a:lnSpc>
                <a:spcPct val="170000"/>
              </a:lnSpc>
              <a:buNone/>
            </a:pPr>
            <a:r>
              <a:rPr lang="bg-BG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Капиталова инвестиция:</a:t>
            </a:r>
            <a:endParaRPr lang="bg-BG" sz="1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bg-BG" sz="1200" b="1" dirty="0" smtClean="0">
                <a:latin typeface="Arial" pitchFamily="34" charset="0"/>
                <a:cs typeface="Arial" pitchFamily="34" charset="0"/>
              </a:rPr>
              <a:t>Инвестицията на инсталация на битов </a:t>
            </a:r>
            <a:r>
              <a:rPr lang="bg-BG" sz="1200" b="1" dirty="0" err="1" smtClean="0">
                <a:latin typeface="Arial" pitchFamily="34" charset="0"/>
                <a:cs typeface="Arial" pitchFamily="34" charset="0"/>
              </a:rPr>
              <a:t>отпадъкс</a:t>
            </a:r>
            <a:r>
              <a:rPr lang="bg-BG" sz="1200" b="1" dirty="0" smtClean="0">
                <a:latin typeface="Arial" pitchFamily="34" charset="0"/>
                <a:cs typeface="Arial" pitchFamily="34" charset="0"/>
              </a:rPr>
              <a:t> капаците 4 тона на час която ще произведе 4000 куб. м/час  </a:t>
            </a:r>
            <a:r>
              <a:rPr lang="bg-BG" sz="1200" b="1" dirty="0" err="1" smtClean="0">
                <a:latin typeface="Arial" pitchFamily="34" charset="0"/>
                <a:cs typeface="Arial" pitchFamily="34" charset="0"/>
              </a:rPr>
              <a:t>синтезен</a:t>
            </a:r>
            <a:r>
              <a:rPr lang="bg-BG" sz="1200" b="1" dirty="0" smtClean="0">
                <a:latin typeface="Arial" pitchFamily="34" charset="0"/>
                <a:cs typeface="Arial" pitchFamily="34" charset="0"/>
              </a:rPr>
              <a:t> газ, е в рамките на 11 000 </a:t>
            </a:r>
            <a:r>
              <a:rPr lang="bg-BG" sz="1200" b="1" dirty="0" err="1" smtClean="0">
                <a:latin typeface="Arial" pitchFamily="34" charset="0"/>
                <a:cs typeface="Arial" pitchFamily="34" charset="0"/>
              </a:rPr>
              <a:t>000</a:t>
            </a:r>
            <a:r>
              <a:rPr lang="bg-BG" sz="1200" b="1" dirty="0" smtClean="0">
                <a:latin typeface="Arial" pitchFamily="34" charset="0"/>
                <a:cs typeface="Arial" pitchFamily="34" charset="0"/>
              </a:rPr>
              <a:t> лева. За 33 инсталации сумата е 363 000 </a:t>
            </a:r>
            <a:r>
              <a:rPr lang="bg-BG" sz="1200" b="1" dirty="0" err="1" smtClean="0">
                <a:latin typeface="Arial" pitchFamily="34" charset="0"/>
                <a:cs typeface="Arial" pitchFamily="34" charset="0"/>
              </a:rPr>
              <a:t>000</a:t>
            </a:r>
            <a:r>
              <a:rPr lang="bg-BG" sz="1200" b="1" dirty="0" smtClean="0">
                <a:latin typeface="Arial" pitchFamily="34" charset="0"/>
                <a:cs typeface="Arial" pitchFamily="34" charset="0"/>
              </a:rPr>
              <a:t> лв. Опростен период за РОИ – 2-3  години.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bg-BG" sz="1200" b="1" dirty="0" smtClean="0">
                <a:latin typeface="Arial" pitchFamily="34" charset="0"/>
                <a:cs typeface="Arial" pitchFamily="34" charset="0"/>
              </a:rPr>
              <a:t>Инвестицията за електро-генериращ модул, </a:t>
            </a:r>
            <a:r>
              <a:rPr lang="bg-BG" sz="1200" b="1" dirty="0" err="1" smtClean="0">
                <a:latin typeface="Arial" pitchFamily="34" charset="0"/>
                <a:cs typeface="Arial" pitchFamily="34" charset="0"/>
              </a:rPr>
              <a:t>утилизация</a:t>
            </a:r>
            <a:r>
              <a:rPr lang="bg-BG" sz="1200" b="1" dirty="0" smtClean="0">
                <a:latin typeface="Arial" pitchFamily="34" charset="0"/>
                <a:cs typeface="Arial" pitchFamily="34" charset="0"/>
              </a:rPr>
              <a:t> на топлинната енергия, компресиране и </a:t>
            </a:r>
            <a:r>
              <a:rPr lang="bg-BG" sz="1200" b="1" dirty="0" err="1" smtClean="0">
                <a:latin typeface="Arial" pitchFamily="34" charset="0"/>
                <a:cs typeface="Arial" pitchFamily="34" charset="0"/>
              </a:rPr>
              <a:t>дистрибутиране</a:t>
            </a:r>
            <a:r>
              <a:rPr lang="bg-BG" sz="1200" b="1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bg-BG" sz="1200" b="1" dirty="0" err="1" smtClean="0">
                <a:latin typeface="Arial" pitchFamily="34" charset="0"/>
                <a:cs typeface="Arial" pitchFamily="34" charset="0"/>
              </a:rPr>
              <a:t>синтезния</a:t>
            </a:r>
            <a:r>
              <a:rPr lang="bg-BG" sz="1200" b="1" dirty="0" smtClean="0">
                <a:latin typeface="Arial" pitchFamily="34" charset="0"/>
                <a:cs typeface="Arial" pitchFamily="34" charset="0"/>
              </a:rPr>
              <a:t> газ при потребителите се </a:t>
            </a:r>
            <a:r>
              <a:rPr lang="bg-BG" sz="1200" b="1" dirty="0" err="1" smtClean="0">
                <a:latin typeface="Arial" pitchFamily="34" charset="0"/>
                <a:cs typeface="Arial" pitchFamily="34" charset="0"/>
              </a:rPr>
              <a:t>определа</a:t>
            </a:r>
            <a:r>
              <a:rPr lang="bg-BG" sz="1200" b="1" dirty="0" smtClean="0">
                <a:latin typeface="Arial" pitchFamily="34" charset="0"/>
                <a:cs typeface="Arial" pitchFamily="34" charset="0"/>
              </a:rPr>
              <a:t> в зависимост от локалното решение и може да се включи в схемата за финансиране.</a:t>
            </a:r>
            <a:endParaRPr lang="bg-BG" sz="12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bg-BG" sz="12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70000"/>
              </a:lnSpc>
              <a:buNone/>
            </a:pPr>
            <a:r>
              <a:rPr lang="bg-BG" sz="1400" b="1" dirty="0" smtClean="0">
                <a:latin typeface="Arial" pitchFamily="34" charset="0"/>
                <a:cs typeface="Arial" pitchFamily="34" charset="0"/>
              </a:rPr>
              <a:t> </a:t>
            </a:r>
            <a:endParaRPr lang="bg-BG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9552" y="6356350"/>
            <a:ext cx="8136904" cy="365125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Инж. Любомир Димитров, Сканди Енерджи Норвегия, Инж. Иван Хиновски, БЕМФ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11 февруари 2020, София, </a:t>
            </a:r>
            <a:r>
              <a:rPr lang="ru-RU" dirty="0" smtClean="0">
                <a:solidFill>
                  <a:srgbClr val="FF0000"/>
                </a:solidFill>
              </a:rPr>
              <a:t>Национален дискусионен форум "Енергийни политики, нови технологии и НПЕК на България"</a:t>
            </a:r>
            <a:endParaRPr lang="bg-BG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20491</TotalTime>
  <Words>2765</Words>
  <Application>Microsoft Office PowerPoint</Application>
  <PresentationFormat>On-screen Show (4:3)</PresentationFormat>
  <Paragraphs>318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Национален дискусионен форум "Енергийни политики, нови технологии и НПЕК на България"</vt:lpstr>
      <vt:lpstr>.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67</cp:revision>
  <dcterms:created xsi:type="dcterms:W3CDTF">2018-03-17T15:07:31Z</dcterms:created>
  <dcterms:modified xsi:type="dcterms:W3CDTF">2020-02-09T13:13:22Z</dcterms:modified>
</cp:coreProperties>
</file>