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287" r:id="rId5"/>
    <p:sldId id="288" r:id="rId6"/>
    <p:sldId id="292" r:id="rId7"/>
    <p:sldId id="290" r:id="rId8"/>
    <p:sldId id="293" r:id="rId9"/>
    <p:sldId id="306" r:id="rId10"/>
    <p:sldId id="307" r:id="rId11"/>
    <p:sldId id="332" r:id="rId12"/>
    <p:sldId id="328" r:id="rId13"/>
    <p:sldId id="331" r:id="rId14"/>
    <p:sldId id="329" r:id="rId15"/>
    <p:sldId id="330" r:id="rId16"/>
    <p:sldId id="327" r:id="rId17"/>
    <p:sldId id="308" r:id="rId18"/>
    <p:sldId id="303" r:id="rId19"/>
    <p:sldId id="304" r:id="rId20"/>
    <p:sldId id="305" r:id="rId21"/>
    <p:sldId id="318" r:id="rId22"/>
    <p:sldId id="300" r:id="rId23"/>
    <p:sldId id="301" r:id="rId24"/>
    <p:sldId id="309" r:id="rId25"/>
    <p:sldId id="302" r:id="rId26"/>
    <p:sldId id="311" r:id="rId27"/>
    <p:sldId id="297" r:id="rId28"/>
    <p:sldId id="310" r:id="rId29"/>
    <p:sldId id="312" r:id="rId30"/>
    <p:sldId id="313" r:id="rId31"/>
    <p:sldId id="314" r:id="rId32"/>
    <p:sldId id="315" r:id="rId33"/>
    <p:sldId id="299" r:id="rId34"/>
    <p:sldId id="316" r:id="rId35"/>
    <p:sldId id="298" r:id="rId36"/>
    <p:sldId id="289" r:id="rId37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20" userDrawn="1">
          <p15:clr>
            <a:srgbClr val="A4A3A4"/>
          </p15:clr>
        </p15:guide>
        <p15:guide id="2" pos="380" userDrawn="1">
          <p15:clr>
            <a:srgbClr val="A4A3A4"/>
          </p15:clr>
        </p15:guide>
        <p15:guide id="3" pos="5624" userDrawn="1">
          <p15:clr>
            <a:srgbClr val="A4A3A4"/>
          </p15:clr>
        </p15:guide>
        <p15:guide id="4" orient="horz" pos="1003" userDrawn="1">
          <p15:clr>
            <a:srgbClr val="A4A3A4"/>
          </p15:clr>
        </p15:guide>
        <p15:guide id="5" orient="horz" pos="1321" userDrawn="1">
          <p15:clr>
            <a:srgbClr val="A4A3A4"/>
          </p15:clr>
        </p15:guide>
        <p15:guide id="6" orient="horz" pos="396" userDrawn="1">
          <p15:clr>
            <a:srgbClr val="A4A3A4"/>
          </p15:clr>
        </p15:guide>
        <p15:guide id="7" orient="horz" pos="164" userDrawn="1">
          <p15:clr>
            <a:srgbClr val="A4A3A4"/>
          </p15:clr>
        </p15:guide>
        <p15:guide id="8" pos="5054" userDrawn="1">
          <p15:clr>
            <a:srgbClr val="A4A3A4"/>
          </p15:clr>
        </p15:guide>
        <p15:guide id="9" orient="horz" pos="4156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  <p15:guide id="11" orient="horz" pos="420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just format 2 - Dekorfärg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132" d="100"/>
          <a:sy n="132" d="100"/>
        </p:scale>
        <p:origin x="1050" y="96"/>
      </p:cViewPr>
      <p:guideLst>
        <p:guide orient="horz" pos="4020"/>
        <p:guide pos="380"/>
        <p:guide pos="5624"/>
        <p:guide orient="horz" pos="1003"/>
        <p:guide orient="horz" pos="1321"/>
        <p:guide orient="horz" pos="396"/>
        <p:guide orient="horz" pos="164"/>
        <p:guide pos="5054"/>
        <p:guide orient="horz" pos="4156"/>
        <p:guide orient="horz" pos="2160"/>
        <p:guide orient="horz" pos="420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4771" y="6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66789-7B4A-4F00-9286-DDD8ED65D568}" type="datetimeFigureOut">
              <a:rPr lang="sv-SE" smtClean="0"/>
              <a:t>2020-02-06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7E181-C03F-4811-9B36-CB7788F180BA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97318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+mn-lt"/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7F3F61B6-EEAE-45CF-BC26-93497CBA11EE}" type="datetimeFigureOut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+mn-lt"/>
              </a:defRPr>
            </a:lvl1pPr>
          </a:lstStyle>
          <a:p>
            <a:fld id="{7850F7A7-DA63-4A74-9242-8131DBB6E085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72779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weco Sans" panose="00000500000000000000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weco Sans" panose="00000500000000000000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weco Sans" panose="00000500000000000000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weco Sans" panose="00000500000000000000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(1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02457" y="2025650"/>
            <a:ext cx="1921669" cy="2387600"/>
          </a:xfrm>
        </p:spPr>
        <p:txBody>
          <a:bodyPr anchor="t">
            <a:normAutofit/>
          </a:bodyPr>
          <a:lstStyle>
            <a:lvl1pPr algn="l">
              <a:defRPr sz="3075" cap="all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0FA72B-7A60-4C42-8AE5-3B09119CD161}" type="datetime1">
              <a:rPr lang="sv-SE" smtClean="0"/>
              <a:t>2020-02-06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602457" y="260569"/>
            <a:ext cx="90249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EAEDCA-98D4-4724-9772-C653855CA0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211" y="261313"/>
            <a:ext cx="1372500" cy="4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2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(2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02457" y="2025650"/>
            <a:ext cx="1921669" cy="2387600"/>
          </a:xfrm>
        </p:spPr>
        <p:txBody>
          <a:bodyPr anchor="t">
            <a:normAutofit/>
          </a:bodyPr>
          <a:lstStyle>
            <a:lvl1pPr algn="l">
              <a:defRPr sz="3075" cap="all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7EC4913-B2D9-48C2-9FD2-722C9DC5A446}" type="datetime1">
              <a:rPr lang="sv-SE" smtClean="0"/>
              <a:t>2020-02-06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602457" y="260569"/>
            <a:ext cx="90249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EAEDCA-98D4-4724-9772-C653855CA0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211" y="261313"/>
            <a:ext cx="1372500" cy="4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61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(3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02457" y="2025650"/>
            <a:ext cx="1921669" cy="2387600"/>
          </a:xfrm>
        </p:spPr>
        <p:txBody>
          <a:bodyPr anchor="t">
            <a:normAutofit/>
          </a:bodyPr>
          <a:lstStyle>
            <a:lvl1pPr algn="l">
              <a:defRPr sz="3075" cap="all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D6CE602-D834-43D3-A205-BB897B2AD71F}" type="datetime1">
              <a:rPr lang="sv-SE" smtClean="0"/>
              <a:t>2020-02-06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602457" y="260569"/>
            <a:ext cx="90249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EAEDCA-98D4-4724-9772-C653855CA0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211" y="261313"/>
            <a:ext cx="1372500" cy="4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006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with image (1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bild 1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>
            <a:lvl1pPr marL="9450" indent="0" algn="ctr">
              <a:buNone/>
              <a:defRPr sz="750"/>
            </a:lvl1pPr>
          </a:lstStyle>
          <a:p>
            <a:r>
              <a:rPr lang="en-US" smtClean="0"/>
              <a:t>Click icon to add picture</a:t>
            </a:r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02457" y="2025650"/>
            <a:ext cx="1921669" cy="2387600"/>
          </a:xfrm>
        </p:spPr>
        <p:txBody>
          <a:bodyPr anchor="t">
            <a:normAutofit/>
          </a:bodyPr>
          <a:lstStyle>
            <a:lvl1pPr algn="l">
              <a:defRPr sz="3075" cap="all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16D717-84BC-42FA-8C44-8730EFCF0ABB}" type="datetime1">
              <a:rPr lang="sv-SE" smtClean="0"/>
              <a:t>2020-02-06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602457" y="260569"/>
            <a:ext cx="90249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EAEDCA-98D4-4724-9772-C653855CA0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Platshållare för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7556210" y="261313"/>
            <a:ext cx="1372500" cy="41625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945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7254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02457" y="2054225"/>
            <a:ext cx="5841206" cy="2387600"/>
          </a:xfrm>
        </p:spPr>
        <p:txBody>
          <a:bodyPr anchor="t">
            <a:normAutofit/>
          </a:bodyPr>
          <a:lstStyle>
            <a:lvl1pPr algn="l">
              <a:defRPr sz="1800" cap="all" baseline="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Platshållare fö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6136-C6B0-4DC7-9F05-1EF93B84B4F6}" type="datetime1">
              <a:rPr lang="sv-SE" smtClean="0"/>
              <a:t>2020-02-06</a:t>
            </a:fld>
            <a:endParaRPr lang="en-GB" dirty="0"/>
          </a:p>
        </p:txBody>
      </p:sp>
      <p:sp>
        <p:nvSpPr>
          <p:cNvPr id="10" name="Platshållare för sidfo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Platshållare för bild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9656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(2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02457" y="2054225"/>
            <a:ext cx="5841206" cy="2387600"/>
          </a:xfrm>
        </p:spPr>
        <p:txBody>
          <a:bodyPr anchor="t">
            <a:normAutofit/>
          </a:bodyPr>
          <a:lstStyle>
            <a:lvl1pPr algn="l">
              <a:defRPr sz="1800" cap="all" baseline="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43562AE-4621-4ACA-828A-9F183DD38DDE}" type="datetime1">
              <a:rPr lang="sv-SE" smtClean="0"/>
              <a:t>2020-02-06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EAEDCA-98D4-4724-9772-C653855CA0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211" y="261313"/>
            <a:ext cx="1372500" cy="4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83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(3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02457" y="2054225"/>
            <a:ext cx="5841206" cy="2387600"/>
          </a:xfrm>
        </p:spPr>
        <p:txBody>
          <a:bodyPr anchor="t">
            <a:normAutofit/>
          </a:bodyPr>
          <a:lstStyle>
            <a:lvl1pPr algn="l">
              <a:defRPr sz="1800" cap="all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0B5A01-0F04-4881-9268-36B2B73C1E43}" type="datetime1">
              <a:rPr lang="sv-SE" smtClean="0"/>
              <a:t>2020-02-06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EAEDCA-98D4-4724-9772-C653855CA0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211" y="261313"/>
            <a:ext cx="1372500" cy="4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72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(4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02457" y="2016125"/>
            <a:ext cx="2983706" cy="2387600"/>
          </a:xfrm>
        </p:spPr>
        <p:txBody>
          <a:bodyPr anchor="t">
            <a:normAutofit/>
          </a:bodyPr>
          <a:lstStyle>
            <a:lvl1pPr algn="l">
              <a:defRPr sz="2925" cap="all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9730083-785B-41CD-954B-F5E44AD979DE}" type="datetime1">
              <a:rPr lang="sv-SE" smtClean="0"/>
              <a:t>2020-02-06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EAEDCA-98D4-4724-9772-C653855CA0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211" y="261313"/>
            <a:ext cx="1372500" cy="4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70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3BE9-A6C3-42A7-A4CC-66ECB1DA9BB6}" type="datetime1">
              <a:rPr lang="sv-SE" smtClean="0"/>
              <a:t>2020-02-06</a:t>
            </a:fld>
            <a:endParaRPr lang="en-GB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526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350A-BEBE-4059-9F21-222AFAC8DE49}" type="datetime1">
              <a:rPr lang="sv-SE" smtClean="0"/>
              <a:t>2020-02-06</a:t>
            </a:fld>
            <a:endParaRPr lang="en-GB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33350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page (1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7" r="88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213" y="3860955"/>
            <a:ext cx="3811576" cy="11559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7131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Platshållare fö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3B6DE-041C-4383-B84D-030CF8E7C990}" type="datetime1">
              <a:rPr lang="sv-SE" smtClean="0"/>
              <a:t>2020-02-06</a:t>
            </a:fld>
            <a:endParaRPr lang="en-GB" dirty="0"/>
          </a:p>
        </p:txBody>
      </p:sp>
      <p:sp>
        <p:nvSpPr>
          <p:cNvPr id="11" name="Platshållare för sidfo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8086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page (2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198000" y="243000"/>
            <a:ext cx="8748000" cy="63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212" y="2851015"/>
            <a:ext cx="3811576" cy="11559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7231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page (3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198000" y="243000"/>
            <a:ext cx="8748000" cy="63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212" y="2851015"/>
            <a:ext cx="3811576" cy="11559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220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page (4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198000" y="243000"/>
            <a:ext cx="8748000" cy="63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212" y="2851015"/>
            <a:ext cx="3811576" cy="11559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6412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2456" y="2059818"/>
            <a:ext cx="4362450" cy="4307418"/>
          </a:xfrm>
        </p:spPr>
        <p:txBody>
          <a:bodyPr/>
          <a:lstStyle>
            <a:lvl1pPr marL="9450" indent="0">
              <a:buNone/>
              <a:defRPr/>
            </a:lvl1pPr>
            <a:lvl2pPr marL="352350" indent="0">
              <a:buNone/>
              <a:defRPr/>
            </a:lvl2pPr>
            <a:lvl3pPr marL="695250" indent="0">
              <a:buNone/>
              <a:defRPr/>
            </a:lvl3pPr>
            <a:lvl4pPr marL="1038150" indent="0">
              <a:buNone/>
              <a:defRPr/>
            </a:lvl4pPr>
            <a:lvl5pPr marL="138105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83D78-BC00-486C-9C10-D018D8A6DF0A}" type="datetime1">
              <a:rPr lang="sv-SE" smtClean="0"/>
              <a:t>2020-02-06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9160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2457" y="2059818"/>
            <a:ext cx="3498056" cy="43219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B5CED-81EE-4CE7-9881-DCF98948536B}" type="datetime1">
              <a:rPr lang="sv-SE" smtClean="0"/>
              <a:t>2020-02-06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4608513" y="2097088"/>
            <a:ext cx="4337469" cy="4284663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6072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2457" y="2059818"/>
            <a:ext cx="3498056" cy="4321932"/>
          </a:xfrm>
        </p:spPr>
        <p:txBody>
          <a:bodyPr/>
          <a:lstStyle>
            <a:lvl1pPr marL="9450" indent="0">
              <a:buNone/>
              <a:defRPr/>
            </a:lvl1pPr>
            <a:lvl2pPr marL="352350" indent="0">
              <a:buNone/>
              <a:defRPr/>
            </a:lvl2pPr>
            <a:lvl3pPr marL="695250" indent="0">
              <a:buNone/>
              <a:defRPr/>
            </a:lvl3pPr>
            <a:lvl4pPr marL="1038150" indent="0">
              <a:buNone/>
              <a:defRPr/>
            </a:lvl4pPr>
            <a:lvl5pPr marL="138105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09999-1BD2-41EA-8A43-6A6F02E64DFB}" type="datetime1">
              <a:rPr lang="sv-SE" smtClean="0"/>
              <a:t>2020-02-06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4608513" y="2097088"/>
            <a:ext cx="4337469" cy="428466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6099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E05D1-9E83-49FF-A5C3-47204F119639}" type="datetime1">
              <a:rPr lang="sv-SE" smtClean="0"/>
              <a:t>2020-02-06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4497860" y="2109572"/>
            <a:ext cx="2052000" cy="190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 dirty="0"/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4"/>
          </p:nvPr>
        </p:nvSpPr>
        <p:spPr>
          <a:xfrm>
            <a:off x="6888582" y="2109572"/>
            <a:ext cx="2052000" cy="190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 dirty="0"/>
          </a:p>
        </p:txBody>
      </p:sp>
      <p:sp>
        <p:nvSpPr>
          <p:cNvPr id="10" name="Platshållare för bild 7"/>
          <p:cNvSpPr>
            <a:spLocks noGrp="1"/>
          </p:cNvSpPr>
          <p:nvPr>
            <p:ph type="pic" sz="quarter" idx="15"/>
          </p:nvPr>
        </p:nvSpPr>
        <p:spPr>
          <a:xfrm>
            <a:off x="4497860" y="4300344"/>
            <a:ext cx="2052000" cy="190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 dirty="0"/>
          </a:p>
        </p:txBody>
      </p:sp>
      <p:sp>
        <p:nvSpPr>
          <p:cNvPr id="11" name="Platshållare för bild 7"/>
          <p:cNvSpPr>
            <a:spLocks noGrp="1"/>
          </p:cNvSpPr>
          <p:nvPr>
            <p:ph type="pic" sz="quarter" idx="16"/>
          </p:nvPr>
        </p:nvSpPr>
        <p:spPr>
          <a:xfrm>
            <a:off x="6888582" y="4300344"/>
            <a:ext cx="2052000" cy="190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 dirty="0"/>
          </a:p>
        </p:txBody>
      </p:sp>
      <p:sp>
        <p:nvSpPr>
          <p:cNvPr id="12" name="Platshållare för bild 7"/>
          <p:cNvSpPr>
            <a:spLocks noGrp="1"/>
          </p:cNvSpPr>
          <p:nvPr>
            <p:ph type="pic" sz="quarter" idx="17"/>
          </p:nvPr>
        </p:nvSpPr>
        <p:spPr>
          <a:xfrm>
            <a:off x="614408" y="2109572"/>
            <a:ext cx="3642495" cy="409877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25827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2457" y="2059818"/>
            <a:ext cx="3920068" cy="43219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6D949-7B5E-4571-9B2F-C5C37AC88911}" type="datetime1">
              <a:rPr lang="sv-SE" smtClean="0"/>
              <a:t>2020-02-06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latshållare för innehåll 8"/>
          <p:cNvSpPr>
            <a:spLocks noGrp="1"/>
          </p:cNvSpPr>
          <p:nvPr>
            <p:ph sz="quarter" idx="13"/>
          </p:nvPr>
        </p:nvSpPr>
        <p:spPr>
          <a:xfrm>
            <a:off x="4608513" y="2060576"/>
            <a:ext cx="4337469" cy="4321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7018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ADE90-329C-4A21-88E7-B93D2EBA0544}" type="datetime1">
              <a:rPr lang="sv-SE" smtClean="0"/>
              <a:t>2020-02-06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/>
          </p:nvPr>
        </p:nvSpPr>
        <p:spPr>
          <a:xfrm>
            <a:off x="609600" y="1633152"/>
            <a:ext cx="8343900" cy="344757"/>
          </a:xfrm>
        </p:spPr>
        <p:txBody>
          <a:bodyPr/>
          <a:lstStyle>
            <a:lvl1pPr marL="9450" indent="0">
              <a:buNone/>
              <a:defRPr/>
            </a:lvl1pPr>
            <a:lvl2pPr marL="352350" indent="0">
              <a:buNone/>
              <a:defRPr/>
            </a:lvl2pPr>
            <a:lvl3pPr marL="695250" indent="0">
              <a:buNone/>
              <a:defRPr/>
            </a:lvl3pPr>
            <a:lvl4pPr marL="1038150" indent="0">
              <a:buNone/>
              <a:defRPr/>
            </a:lvl4pPr>
            <a:lvl5pPr marL="138105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latshållare för diagram 10"/>
          <p:cNvSpPr>
            <a:spLocks noGrp="1"/>
          </p:cNvSpPr>
          <p:nvPr>
            <p:ph type="chart" sz="quarter" idx="14"/>
          </p:nvPr>
        </p:nvSpPr>
        <p:spPr>
          <a:xfrm>
            <a:off x="602457" y="2059818"/>
            <a:ext cx="8227481" cy="4307418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sv-SE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0417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B5388-3FA0-4154-8C02-B7952E4CE8B0}" type="datetime1">
              <a:rPr lang="sv-SE" smtClean="0"/>
              <a:t>2020-02-06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/>
          </p:nvPr>
        </p:nvSpPr>
        <p:spPr>
          <a:xfrm>
            <a:off x="609600" y="1633152"/>
            <a:ext cx="8343900" cy="344757"/>
          </a:xfrm>
        </p:spPr>
        <p:txBody>
          <a:bodyPr/>
          <a:lstStyle>
            <a:lvl1pPr marL="9450" indent="0">
              <a:buNone/>
              <a:defRPr/>
            </a:lvl1pPr>
            <a:lvl2pPr marL="352350" indent="0">
              <a:buNone/>
              <a:defRPr/>
            </a:lvl2pPr>
            <a:lvl3pPr marL="695250" indent="0">
              <a:buNone/>
              <a:defRPr/>
            </a:lvl3pPr>
            <a:lvl4pPr marL="1038150" indent="0">
              <a:buNone/>
              <a:defRPr/>
            </a:lvl4pPr>
            <a:lvl5pPr marL="138105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latshållare för diagram 10"/>
          <p:cNvSpPr>
            <a:spLocks noGrp="1"/>
          </p:cNvSpPr>
          <p:nvPr>
            <p:ph type="chart" sz="quarter" idx="14"/>
          </p:nvPr>
        </p:nvSpPr>
        <p:spPr>
          <a:xfrm>
            <a:off x="602457" y="2059818"/>
            <a:ext cx="3920068" cy="432193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sv-SE"/>
          </a:p>
        </p:txBody>
      </p:sp>
      <p:sp>
        <p:nvSpPr>
          <p:cNvPr id="7" name="Platshållare för diagram 6"/>
          <p:cNvSpPr>
            <a:spLocks noGrp="1"/>
          </p:cNvSpPr>
          <p:nvPr>
            <p:ph type="chart" sz="quarter" idx="15"/>
          </p:nvPr>
        </p:nvSpPr>
        <p:spPr>
          <a:xfrm>
            <a:off x="4608513" y="2060576"/>
            <a:ext cx="4337469" cy="4321175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sv-SE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8517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2457" y="756947"/>
            <a:ext cx="8318351" cy="88741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GB" dirty="0" err="1"/>
              <a:t>Klicka</a:t>
            </a:r>
            <a:r>
              <a:rPr lang="en-GB" dirty="0"/>
              <a:t> </a:t>
            </a:r>
            <a:r>
              <a:rPr lang="en-GB" dirty="0" err="1"/>
              <a:t>här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</a:t>
            </a:r>
            <a:r>
              <a:rPr lang="en-GB" dirty="0" err="1"/>
              <a:t>ändra</a:t>
            </a:r>
            <a:r>
              <a:rPr lang="en-GB" dirty="0"/>
              <a:t>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2457" y="2059818"/>
            <a:ext cx="8325643" cy="43074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 err="1"/>
              <a:t>Klicka</a:t>
            </a:r>
            <a:r>
              <a:rPr lang="en-GB" dirty="0"/>
              <a:t> </a:t>
            </a:r>
            <a:r>
              <a:rPr lang="en-GB" dirty="0" err="1"/>
              <a:t>här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</a:t>
            </a:r>
            <a:r>
              <a:rPr lang="en-GB" dirty="0" err="1"/>
              <a:t>ändra</a:t>
            </a:r>
            <a:r>
              <a:rPr lang="en-GB" dirty="0"/>
              <a:t> format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bakgrundstexten</a:t>
            </a:r>
            <a:endParaRPr lang="en-GB" dirty="0"/>
          </a:p>
          <a:p>
            <a:pPr lvl="1"/>
            <a:r>
              <a:rPr lang="en-GB" dirty="0" err="1"/>
              <a:t>Nivå</a:t>
            </a:r>
            <a:r>
              <a:rPr lang="en-GB" dirty="0"/>
              <a:t> </a:t>
            </a:r>
            <a:r>
              <a:rPr lang="en-GB" dirty="0" err="1"/>
              <a:t>två</a:t>
            </a:r>
            <a:endParaRPr lang="en-GB" dirty="0"/>
          </a:p>
          <a:p>
            <a:pPr lvl="2"/>
            <a:r>
              <a:rPr lang="en-GB" dirty="0" err="1"/>
              <a:t>Nivå</a:t>
            </a:r>
            <a:r>
              <a:rPr lang="en-GB" dirty="0"/>
              <a:t> </a:t>
            </a:r>
            <a:r>
              <a:rPr lang="en-GB" dirty="0" err="1"/>
              <a:t>tre</a:t>
            </a:r>
            <a:endParaRPr lang="en-GB" dirty="0"/>
          </a:p>
          <a:p>
            <a:pPr lvl="3"/>
            <a:r>
              <a:rPr lang="en-GB" dirty="0" err="1"/>
              <a:t>Nivå</a:t>
            </a:r>
            <a:r>
              <a:rPr lang="en-GB" dirty="0"/>
              <a:t> </a:t>
            </a:r>
            <a:r>
              <a:rPr lang="en-GB" dirty="0" err="1"/>
              <a:t>fyra</a:t>
            </a:r>
            <a:endParaRPr lang="en-GB" dirty="0"/>
          </a:p>
          <a:p>
            <a:pPr lvl="4"/>
            <a:r>
              <a:rPr lang="en-GB" dirty="0" err="1"/>
              <a:t>Nivå</a:t>
            </a:r>
            <a:r>
              <a:rPr lang="en-GB" dirty="0"/>
              <a:t> fem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870826" y="6562725"/>
            <a:ext cx="2057400" cy="10795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450">
                <a:solidFill>
                  <a:schemeClr val="tx1"/>
                </a:solidFill>
              </a:defRPr>
            </a:lvl1pPr>
          </a:lstStyle>
          <a:p>
            <a:fld id="{67190CC3-8F86-4CEB-B3EE-C83CC9A6EB96}" type="datetime1">
              <a:rPr lang="sv-SE" smtClean="0"/>
              <a:t>2020-02-06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07219" y="6400800"/>
            <a:ext cx="1443038" cy="2413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450" cap="all" baseline="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870826" y="6391276"/>
            <a:ext cx="2057400" cy="15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450">
                <a:solidFill>
                  <a:schemeClr val="tx1"/>
                </a:solidFill>
              </a:defRPr>
            </a:lvl1pPr>
          </a:lstStyle>
          <a:p>
            <a:fld id="{A3EAEDCA-98D4-4724-9772-C653855CA0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8" name="Bildobjekt 17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722" y="258434"/>
            <a:ext cx="1221525" cy="370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0202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50" r:id="rId2"/>
    <p:sldLayoutId id="2147483670" r:id="rId3"/>
    <p:sldLayoutId id="2147483671" r:id="rId4"/>
    <p:sldLayoutId id="2147483675" r:id="rId5"/>
    <p:sldLayoutId id="2147483685" r:id="rId6"/>
    <p:sldLayoutId id="2147483672" r:id="rId7"/>
    <p:sldLayoutId id="2147483673" r:id="rId8"/>
    <p:sldLayoutId id="2147483674" r:id="rId9"/>
    <p:sldLayoutId id="2147483664" r:id="rId10"/>
    <p:sldLayoutId id="2147483681" r:id="rId11"/>
    <p:sldLayoutId id="2147483665" r:id="rId12"/>
    <p:sldLayoutId id="2147483649" r:id="rId13"/>
    <p:sldLayoutId id="2147483666" r:id="rId14"/>
    <p:sldLayoutId id="2147483682" r:id="rId15"/>
    <p:sldLayoutId id="2147483668" r:id="rId16"/>
    <p:sldLayoutId id="2147483654" r:id="rId17"/>
    <p:sldLayoutId id="2147483655" r:id="rId18"/>
    <p:sldLayoutId id="2147483676" r:id="rId19"/>
    <p:sldLayoutId id="2147483679" r:id="rId20"/>
    <p:sldLayoutId id="2147483684" r:id="rId21"/>
    <p:sldLayoutId id="2147483678" r:id="rId22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62000" algn="l" defTabSz="6858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162000" algn="l" defTabSz="6858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648000" indent="-162000" algn="l" defTabSz="6858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810000" indent="-162000" algn="l" defTabSz="6858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972000" indent="-162000" algn="l" defTabSz="6858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134000" indent="-162000" algn="l" defTabSz="6858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1296000" indent="-162000" algn="l" defTabSz="6858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1458000" indent="-162000" algn="l" defTabSz="6858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0" userDrawn="1">
          <p15:clr>
            <a:srgbClr val="F26B43"/>
          </p15:clr>
        </p15:guide>
        <p15:guide id="3" orient="horz" pos="1003" userDrawn="1">
          <p15:clr>
            <a:srgbClr val="F26B43"/>
          </p15:clr>
        </p15:guide>
        <p15:guide id="4" orient="horz" pos="1321" userDrawn="1">
          <p15:clr>
            <a:srgbClr val="F26B43"/>
          </p15:clr>
        </p15:guide>
        <p15:guide id="5" orient="horz" pos="4020" userDrawn="1">
          <p15:clr>
            <a:srgbClr val="F26B43"/>
          </p15:clr>
        </p15:guide>
        <p15:guide id="7" orient="horz" pos="396" userDrawn="1">
          <p15:clr>
            <a:srgbClr val="F26B43"/>
          </p15:clr>
        </p15:guide>
        <p15:guide id="9" pos="5054" userDrawn="1">
          <p15:clr>
            <a:srgbClr val="F26B43"/>
          </p15:clr>
        </p15:guide>
        <p15:guide id="10" orient="horz" pos="164" userDrawn="1">
          <p15:clr>
            <a:srgbClr val="F26B43"/>
          </p15:clr>
        </p15:guide>
        <p15:guide id="11" orient="horz" pos="4156" userDrawn="1">
          <p15:clr>
            <a:srgbClr val="F26B43"/>
          </p15:clr>
        </p15:guide>
        <p15:guide id="12" pos="5624" userDrawn="1">
          <p15:clr>
            <a:srgbClr val="F26B43"/>
          </p15:clr>
        </p15:guide>
        <p15:guide id="13" orient="horz" pos="42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6.pn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jp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gif"/><Relationship Id="rId7" Type="http://schemas.openxmlformats.org/officeDocument/2006/relationships/image" Target="../media/image4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jpeg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g"/><Relationship Id="rId7" Type="http://schemas.openxmlformats.org/officeDocument/2006/relationships/image" Target="../media/image6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9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10" Type="http://schemas.openxmlformats.org/officeDocument/2006/relationships/image" Target="../media/image6.png"/><Relationship Id="rId4" Type="http://schemas.openxmlformats.org/officeDocument/2006/relationships/image" Target="../media/image90.jpeg"/><Relationship Id="rId9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4.jpeg"/><Relationship Id="rId7" Type="http://schemas.openxmlformats.org/officeDocument/2006/relationships/image" Target="../media/image10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11" Type="http://schemas.openxmlformats.org/officeDocument/2006/relationships/image" Target="../media/image6.png"/><Relationship Id="rId5" Type="http://schemas.openxmlformats.org/officeDocument/2006/relationships/image" Target="../media/image105.jpeg"/><Relationship Id="rId10" Type="http://schemas.openxmlformats.org/officeDocument/2006/relationships/image" Target="../media/image110.jpeg"/><Relationship Id="rId4" Type="http://schemas.microsoft.com/office/2007/relationships/hdphoto" Target="../media/hdphoto2.wdp"/><Relationship Id="rId9" Type="http://schemas.openxmlformats.org/officeDocument/2006/relationships/image" Target="../media/image10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6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D28EB-5145-4A39-AF6A-305C4F79E48A}" type="datetime1">
              <a:rPr lang="sv-SE" smtClean="0"/>
              <a:t>2020-02-06</a:t>
            </a:fld>
            <a:endParaRPr lang="en-GB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0" y="810188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3000" b="1" i="0" u="none" strike="noStrike" kern="1200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Хидротехнически комплекс</a:t>
            </a:r>
            <a:r>
              <a:rPr lang="bg-BG" sz="3000" b="1" dirty="0" smtClean="0">
                <a:solidFill>
                  <a:srgbClr val="0070C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</a:t>
            </a:r>
            <a:r>
              <a:rPr kumimoji="0" lang="bg-BG" sz="3000" b="1" i="0" u="none" strike="noStrike" kern="1200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kumimoji="0" lang="bg-BG" sz="3000" b="1" i="0" u="none" strike="noStrike" kern="1200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bg-BG" sz="3000" b="1" i="0" u="none" strike="noStrike" kern="1200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река Дунав</a:t>
            </a:r>
            <a:endParaRPr kumimoji="0" lang="bg-BG" sz="3000" b="1" i="0" u="none" strike="noStrike" kern="1200" cap="none" spc="0" normalizeH="0" baseline="0" dirty="0">
              <a:ln>
                <a:noFill/>
              </a:ln>
              <a:solidFill>
                <a:srgbClr val="0070C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2" descr="H:\work\Presentation_\Pics_Nikopol\Danube_in_Ritopek,_Serbi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0213"/>
            <a:ext cx="9144000" cy="2456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Subtitle 4"/>
          <p:cNvSpPr txBox="1">
            <a:spLocks/>
          </p:cNvSpPr>
          <p:nvPr/>
        </p:nvSpPr>
        <p:spPr>
          <a:xfrm>
            <a:off x="1371600" y="5589240"/>
            <a:ext cx="6400800" cy="4789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bg-BG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Нови възможности през 21 век</a:t>
            </a:r>
            <a:endParaRPr kumimoji="0" lang="bg-BG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38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F8A8-C88F-4120-856A-1CBE0A5B4EAC}" type="datetime1">
              <a:rPr lang="sv-SE" smtClean="0"/>
              <a:t>2020-02-06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09650"/>
          </a:xfrm>
          <a:prstGeom prst="rect">
            <a:avLst/>
          </a:pr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"/>
            <a:ext cx="5447216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Европейско развитие</a:t>
            </a:r>
            <a:endParaRPr lang="bg-BG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-6551" y="1085903"/>
            <a:ext cx="7184591" cy="43772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/>
            <a:endParaRPr lang="bg-BG" altLang="bg-BG" b="1" kern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1470" y="99803"/>
            <a:ext cx="1356756" cy="374760"/>
          </a:xfrm>
          <a:prstGeom prst="rect">
            <a:avLst/>
          </a:prstGeom>
        </p:spPr>
      </p:pic>
      <p:pic>
        <p:nvPicPr>
          <p:cNvPr id="11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201" y="2093903"/>
            <a:ext cx="5101839" cy="4255806"/>
          </a:xfrm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979704" y="1160642"/>
            <a:ext cx="7184591" cy="80910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 algn="ctr"/>
            <a:r>
              <a:rPr lang="ru-RU" altLang="bg-BG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ДЕВЕТ МНОГОМОДАЛНИ КОРИДОРИ </a:t>
            </a:r>
            <a:r>
              <a:rPr lang="ru-RU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ru-RU" altLang="bg-BG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КОРИДОРИ НА ОСНОВНАТА МРЕЖА)</a:t>
            </a:r>
            <a:endParaRPr lang="bg-BG" altLang="bg-BG" b="1" kern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3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F8A8-C88F-4120-856A-1CBE0A5B4EAC}" type="datetime1">
              <a:rPr lang="sv-SE" smtClean="0"/>
              <a:t>2020-02-06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09650"/>
          </a:xfrm>
          <a:prstGeom prst="rect">
            <a:avLst/>
          </a:pr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"/>
            <a:ext cx="5447216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Европейско развитие</a:t>
            </a:r>
            <a:endParaRPr lang="bg-BG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1470" y="99803"/>
            <a:ext cx="1356756" cy="37476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2115978" y="1414378"/>
            <a:ext cx="5415598" cy="4546645"/>
          </a:xfrm>
        </p:spPr>
      </p:pic>
      <p:sp>
        <p:nvSpPr>
          <p:cNvPr id="10" name="TextBox 9"/>
          <p:cNvSpPr txBox="1"/>
          <p:nvPr/>
        </p:nvSpPr>
        <p:spPr>
          <a:xfrm>
            <a:off x="1869152" y="5960389"/>
            <a:ext cx="6170065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bg-BG" sz="1100" dirty="0" smtClean="0"/>
              <a:t>В 7 от общо 9-те коридора на Основната мрежа са включени мрежи от вътрешни водни пътища.</a:t>
            </a:r>
            <a:endParaRPr lang="bg-BG" sz="1100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782228" y="1218981"/>
            <a:ext cx="7184591" cy="1051147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 algn="ctr"/>
            <a:r>
              <a:rPr lang="ru-RU" altLang="bg-BG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БРОЙ НА МЕРКИТЕ И </a:t>
            </a:r>
            <a:r>
              <a:rPr lang="ru-RU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ФИНАНСИРАНЕ</a:t>
            </a:r>
            <a:br>
              <a:rPr lang="ru-RU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КОРИДОРИТЕ </a:t>
            </a:r>
            <a:r>
              <a:rPr lang="ru-RU" altLang="bg-BG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ОСНОВНАТА </a:t>
            </a:r>
            <a:r>
              <a:rPr lang="ru-RU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МРЕЖА</a:t>
            </a:r>
            <a:br>
              <a:rPr lang="ru-RU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ВЪТРЕШНИ ВОДНИ ПЪТИЩА</a:t>
            </a:r>
            <a:br>
              <a:rPr lang="ru-RU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bg-BG" altLang="bg-BG" b="1" kern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30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F8A8-C88F-4120-856A-1CBE0A5B4EAC}" type="datetime1">
              <a:rPr lang="sv-SE" smtClean="0"/>
              <a:t>2020-02-06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09650"/>
          </a:xfrm>
          <a:prstGeom prst="rect">
            <a:avLst/>
          </a:pr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"/>
            <a:ext cx="5447216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Европейско развитие</a:t>
            </a:r>
            <a:endParaRPr lang="bg-BG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-6551" y="1085903"/>
            <a:ext cx="7184591" cy="43772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/>
            <a:endParaRPr lang="bg-BG" altLang="bg-BG" b="1" kern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1470" y="99803"/>
            <a:ext cx="1356756" cy="374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000">
            <a:off x="1777920" y="1121615"/>
            <a:ext cx="5759264" cy="5610166"/>
          </a:xfrm>
          <a:prstGeom prst="rect">
            <a:avLst/>
          </a:prstGeom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1065257" y="1071787"/>
            <a:ext cx="7184591" cy="80910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 algn="ctr"/>
            <a:r>
              <a:rPr lang="ru-RU" altLang="bg-BG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ОСНОВНИ ВЪТРЕШНИ ВОДНИ </a:t>
            </a:r>
            <a:r>
              <a:rPr lang="ru-RU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ПЪТИЩА</a:t>
            </a:r>
            <a:r>
              <a:rPr lang="ru-RU" altLang="bg-BG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altLang="bg-BG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bg-BG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РАБОТНИ МЕРКИ ЗА КОРИДОР РЕЙН – ДУНАВ</a:t>
            </a:r>
            <a:endParaRPr lang="bg-BG" altLang="bg-BG" b="1" kern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55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F8A8-C88F-4120-856A-1CBE0A5B4EAC}" type="datetime1">
              <a:rPr lang="sv-SE" smtClean="0"/>
              <a:t>2020-02-06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09650"/>
          </a:xfrm>
          <a:prstGeom prst="rect">
            <a:avLst/>
          </a:pr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"/>
            <a:ext cx="5447216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Европейско развитие</a:t>
            </a:r>
            <a:endParaRPr lang="bg-BG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-6551" y="1085903"/>
            <a:ext cx="7184591" cy="43772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/>
            <a:r>
              <a:rPr lang="bg-BG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Транспортен воден коридор Сена Северен Канал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139441" y="1556792"/>
            <a:ext cx="5890260" cy="15868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3746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подобряване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транспорта в Европа,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Европейската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комисия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(ЕК) 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ще финансира 40% от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Seine Nord Europe Canal,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 финансова рамка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Connecting Europe Facility (CEF)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1" y="5877272"/>
            <a:ext cx="9151987" cy="980728"/>
          </a:xfrm>
          <a:prstGeom prst="rect">
            <a:avLst/>
          </a:prstGeom>
          <a:solidFill>
            <a:srgbClr val="FFFFCC"/>
          </a:solidFill>
        </p:spPr>
        <p:txBody>
          <a:bodyPr/>
          <a:lstStyle/>
          <a:p>
            <a:pPr marL="374650" indent="-28575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  <a:buFont typeface="Wingdings" panose="05000000000000000000" pitchFamily="2" charset="2"/>
              <a:buChar char="§"/>
            </a:pPr>
            <a:r>
              <a:rPr lang="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ози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воден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коридор 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ще осигури връзка между Франция – Белгия и Нидерландия, осигуряващ плаването на 4400 т плавателни съдове от Ротердам(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NL)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Антверпен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Дюнкерк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(FR)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както и свързването с река Рейн</a:t>
            </a:r>
            <a:endParaRPr lang="ru-RU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7" y="1556791"/>
            <a:ext cx="3015174" cy="25046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379" y="3272518"/>
            <a:ext cx="4945381" cy="25234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1470" y="99803"/>
            <a:ext cx="1356756" cy="3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3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F8A8-C88F-4120-856A-1CBE0A5B4EAC}" type="datetime1">
              <a:rPr lang="sv-SE" smtClean="0"/>
              <a:t>2020-02-06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09650"/>
          </a:xfrm>
          <a:prstGeom prst="rect">
            <a:avLst/>
          </a:pr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1"/>
            <a:ext cx="5447216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Европейско развитие</a:t>
            </a:r>
            <a:endParaRPr lang="bg-BG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2372070"/>
            <a:ext cx="2388170" cy="1791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9318" y="2545757"/>
            <a:ext cx="2558430" cy="15339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 10"/>
          <p:cNvSpPr/>
          <p:nvPr/>
        </p:nvSpPr>
        <p:spPr>
          <a:xfrm>
            <a:off x="4333826" y="4272757"/>
            <a:ext cx="4403204" cy="1492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88900" indent="1270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Съгласно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препоръките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Дунавската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комисия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минималното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водно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ниво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необходимо за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осигуряване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нормално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корабоплаване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е 2,50 м по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цялата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дължина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реката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lang="bg-BG" altLang="bg-BG" sz="1600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412776"/>
            <a:ext cx="8964488" cy="887285"/>
          </a:xfrm>
          <a:prstGeom prst="rect">
            <a:avLst/>
          </a:prstGeom>
          <a:noFill/>
        </p:spPr>
        <p:txBody>
          <a:bodyPr/>
          <a:lstStyle/>
          <a:p>
            <a:pPr marL="88900" indent="1270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Ефективното използване на вътрешните водни пътища изисква елиминирането на съществуващите проблемни места. В българо-румънския участък това са праговете.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905" y="2372069"/>
            <a:ext cx="2721658" cy="1530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695" y="3902445"/>
            <a:ext cx="2504037" cy="15670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>
            <a:off x="-6" y="5877272"/>
            <a:ext cx="9144006" cy="980728"/>
          </a:xfrm>
          <a:prstGeom prst="rect">
            <a:avLst/>
          </a:prstGeom>
          <a:noFill/>
        </p:spPr>
        <p:txBody>
          <a:bodyPr/>
          <a:lstStyle/>
          <a:p>
            <a:pPr marL="88900" indent="1270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Цялостното решение на този проблем, на инфраструктурните проблеми и цялостното облагородяване на района 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българо-румънския участък на 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Дунав може да се реализира чрез 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изграждането на 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два хидротехнически комплекса.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1470" y="99803"/>
            <a:ext cx="1356756" cy="3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F8A8-C88F-4120-856A-1CBE0A5B4EAC}" type="datetime1">
              <a:rPr lang="sv-SE" smtClean="0"/>
              <a:t>2020-02-06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009650"/>
          </a:xfrm>
          <a:prstGeom prst="rect">
            <a:avLst/>
          </a:pr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15</a:t>
            </a:fld>
            <a:endParaRPr lang="en-GB" dirty="0"/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8108884"/>
              </p:ext>
            </p:extLst>
          </p:nvPr>
        </p:nvGraphicFramePr>
        <p:xfrm>
          <a:off x="395536" y="1742796"/>
          <a:ext cx="6286500" cy="444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Acrobat Document" r:id="rId4" imgW="8019048" imgH="5668166" progId="AcroExch.Document.11">
                  <p:embed/>
                </p:oleObj>
              </mc:Choice>
              <mc:Fallback>
                <p:oleObj name="Acrobat Document" r:id="rId4" imgW="8019048" imgH="5668166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796" t="2541" r="4713" b="5081"/>
                      <a:stretch>
                        <a:fillRect/>
                      </a:stretch>
                    </p:blipFill>
                    <p:spPr bwMode="auto">
                      <a:xfrm>
                        <a:off x="395536" y="1742796"/>
                        <a:ext cx="6286500" cy="4443413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FFCC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own Arrow 8"/>
          <p:cNvSpPr/>
          <p:nvPr/>
        </p:nvSpPr>
        <p:spPr>
          <a:xfrm>
            <a:off x="5610474" y="4457421"/>
            <a:ext cx="46037" cy="92868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1268760"/>
            <a:ext cx="9144000" cy="1224136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altLang="bg-BG" sz="2400" i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НИКОПОЛ - ТУРНУ МЪГУРЕЛЕ </a:t>
            </a:r>
            <a:r>
              <a:rPr lang="en-US" altLang="bg-BG" sz="2400" i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altLang="bg-BG" sz="2400" i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bg-BG" sz="2400" b="0" i="1" kern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хидротехнически</a:t>
            </a:r>
            <a:r>
              <a:rPr lang="ru-RU" altLang="bg-BG" sz="2400" b="0" i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КОМПЛЕКС</a:t>
            </a:r>
            <a:endParaRPr lang="ru-RU" altLang="bg-BG" sz="2400" b="0" i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7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1741" y="4457420"/>
            <a:ext cx="2194755" cy="1651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979" y="2492896"/>
            <a:ext cx="2224517" cy="1668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Down Arrow 12"/>
          <p:cNvSpPr/>
          <p:nvPr/>
        </p:nvSpPr>
        <p:spPr>
          <a:xfrm>
            <a:off x="6012160" y="4221088"/>
            <a:ext cx="46037" cy="928688"/>
          </a:xfrm>
          <a:prstGeom prst="downArrow">
            <a:avLst/>
          </a:prstGeom>
          <a:solidFill>
            <a:schemeClr val="tx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g-BG" dirty="0" smtClean="0"/>
              <a:t>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458764" y="3616968"/>
            <a:ext cx="3201467" cy="544316"/>
          </a:xfrm>
          <a:prstGeom prst="rect">
            <a:avLst/>
          </a:prstGeom>
          <a:solidFill>
            <a:schemeClr val="bg1"/>
          </a:solidFill>
          <a:effectLst>
            <a:softEdge rad="38100"/>
          </a:effectLst>
        </p:spPr>
        <p:txBody>
          <a:bodyPr wrap="square">
            <a:spAutoFit/>
          </a:bodyPr>
          <a:lstStyle/>
          <a:p>
            <a:pPr marL="374650" indent="-28575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Font typeface="Wingdings" panose="05000000000000000000" pitchFamily="2" charset="2"/>
              <a:buChar char="ü"/>
            </a:pPr>
            <a:r>
              <a:rPr lang="bg-BG" altLang="bg-BG" sz="1400" kern="0" dirty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средата на участъка </a:t>
            </a:r>
            <a:r>
              <a:rPr lang="bg-BG" altLang="bg-BG" sz="1400" kern="0" dirty="0" smtClean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bg-BG" altLang="bg-BG" sz="1400" kern="0" dirty="0" smtClean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altLang="bg-BG" sz="1400" i="1" kern="0" dirty="0" smtClean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(Никопол </a:t>
            </a:r>
            <a:r>
              <a:rPr lang="bg-BG" altLang="bg-BG" sz="1400" i="1" kern="0" dirty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-Турну </a:t>
            </a:r>
            <a:r>
              <a:rPr lang="bg-BG" altLang="bg-BG" sz="1400" i="1" kern="0" dirty="0" err="1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Мъгуреле</a:t>
            </a:r>
            <a:r>
              <a:rPr lang="bg-BG" altLang="bg-BG" sz="1400" i="1" kern="0" dirty="0" smtClean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bg-BG" altLang="bg-BG" sz="1400" b="1" kern="0" dirty="0" smtClean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bg-BG" altLang="bg-BG" sz="1400" b="1" kern="0" dirty="0">
              <a:solidFill>
                <a:srgbClr val="002060"/>
              </a:solidFill>
              <a:effectLst>
                <a:glow>
                  <a:schemeClr val="accent1">
                    <a:alpha val="40000"/>
                  </a:schemeClr>
                </a:glo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69827" y="5609433"/>
            <a:ext cx="3190404" cy="566309"/>
          </a:xfrm>
          <a:prstGeom prst="rect">
            <a:avLst/>
          </a:prstGeom>
          <a:solidFill>
            <a:schemeClr val="bg1"/>
          </a:solidFill>
          <a:effectLst>
            <a:softEdge rad="38100"/>
          </a:effectLst>
        </p:spPr>
        <p:txBody>
          <a:bodyPr wrap="square">
            <a:spAutoFit/>
          </a:bodyPr>
          <a:lstStyle/>
          <a:p>
            <a:pPr marL="374650" indent="-28575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Font typeface="Wingdings" panose="05000000000000000000" pitchFamily="2" charset="2"/>
              <a:buChar char="ü"/>
            </a:pPr>
            <a:r>
              <a:rPr lang="bg-BG" altLang="bg-BG" sz="1400" kern="0" dirty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края на участъка </a:t>
            </a:r>
            <a:br>
              <a:rPr lang="bg-BG" altLang="bg-BG" sz="1400" kern="0" dirty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altLang="bg-BG" sz="1400" kern="0" dirty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(Силистра – </a:t>
            </a:r>
            <a:r>
              <a:rPr lang="bg-BG" altLang="bg-BG" sz="1400" kern="0" dirty="0" err="1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Кълъраш</a:t>
            </a:r>
            <a:r>
              <a:rPr lang="bg-BG" altLang="bg-BG" sz="1400" kern="0" dirty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bg-BG" sz="1400" kern="0" dirty="0">
              <a:solidFill>
                <a:srgbClr val="002060"/>
              </a:solidFill>
              <a:effectLst>
                <a:glow>
                  <a:schemeClr val="accent1">
                    <a:alpha val="40000"/>
                  </a:schemeClr>
                </a:glo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1470" y="99803"/>
            <a:ext cx="1356756" cy="3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F8A8-C88F-4120-856A-1CBE0A5B4EAC}" type="datetime1">
              <a:rPr lang="sv-SE" smtClean="0"/>
              <a:t>2020-02-06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09650"/>
          </a:xfrm>
          <a:prstGeom prst="rect">
            <a:avLst/>
          </a:pr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2055549"/>
            <a:ext cx="6628543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093296"/>
            <a:ext cx="9144000" cy="7349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45750" lvl="2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bg-BG" altLang="bg-BG" b="1" kern="0" dirty="0">
                <a:solidFill>
                  <a:srgbClr val="002060"/>
                </a:solidFill>
              </a:rPr>
              <a:t>Инфраструктурни </a:t>
            </a:r>
            <a:r>
              <a:rPr lang="bg-BG" altLang="bg-BG" b="1" kern="0" dirty="0" smtClean="0">
                <a:solidFill>
                  <a:srgbClr val="002060"/>
                </a:solidFill>
              </a:rPr>
              <a:t>съоръжения: </a:t>
            </a:r>
            <a:r>
              <a:rPr lang="bg-BG" altLang="bg-BG" i="1" kern="0" dirty="0" smtClean="0">
                <a:solidFill>
                  <a:srgbClr val="002060"/>
                </a:solidFill>
              </a:rPr>
              <a:t>Ж.п</a:t>
            </a:r>
            <a:r>
              <a:rPr lang="bg-BG" altLang="bg-BG" i="1" kern="0" dirty="0">
                <a:solidFill>
                  <a:srgbClr val="002060"/>
                </a:solidFill>
              </a:rPr>
              <a:t>. инфраструктура</a:t>
            </a:r>
            <a:r>
              <a:rPr lang="en-US" altLang="bg-BG" i="1" kern="0" dirty="0">
                <a:solidFill>
                  <a:srgbClr val="002060"/>
                </a:solidFill>
              </a:rPr>
              <a:t>, </a:t>
            </a:r>
            <a:r>
              <a:rPr lang="bg-BG" altLang="bg-BG" i="1" kern="0" dirty="0">
                <a:solidFill>
                  <a:srgbClr val="002060"/>
                </a:solidFill>
              </a:rPr>
              <a:t>пътна инфраструктура, телекомуникационни връзки и енергийни връзки</a:t>
            </a:r>
            <a:r>
              <a:rPr lang="bg-BG" altLang="bg-BG" i="1" kern="0" dirty="0" smtClean="0">
                <a:solidFill>
                  <a:srgbClr val="002060"/>
                </a:solidFill>
              </a:rPr>
              <a:t>.</a:t>
            </a:r>
            <a:endParaRPr lang="bg-BG" altLang="bg-BG" i="1" kern="0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891" y="1320604"/>
            <a:ext cx="9129109" cy="7571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45750" lvl="2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bg-BG" altLang="bg-BG" b="1" kern="0" dirty="0">
                <a:solidFill>
                  <a:srgbClr val="002060"/>
                </a:solidFill>
              </a:rPr>
              <a:t>Хидротехническа част: </a:t>
            </a:r>
            <a:r>
              <a:rPr lang="bg-BG" altLang="bg-BG" i="1" kern="0" dirty="0">
                <a:solidFill>
                  <a:srgbClr val="002060"/>
                </a:solidFill>
              </a:rPr>
              <a:t>Централа, шлюз, преливник със сегментни затвори, земна стена и рибен проход.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Никопол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Турну </a:t>
            </a: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Мъгуреле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хидротехнически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комплекс</a:t>
            </a:r>
            <a:endParaRPr lang="ru-RU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1470" y="99803"/>
            <a:ext cx="1356756" cy="3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1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F8A8-C88F-4120-856A-1CBE0A5B4EAC}" type="datetime1">
              <a:rPr lang="sv-SE" smtClean="0"/>
              <a:t>2020-02-06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09650"/>
          </a:xfrm>
          <a:prstGeom prst="rect">
            <a:avLst/>
          </a:pr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75675" y="1409201"/>
            <a:ext cx="5432429" cy="43772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/>
            <a:r>
              <a:rPr lang="bg-BG" altLang="bg-BG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Основни технически параметри</a:t>
            </a:r>
            <a:endParaRPr lang="bg-BG" altLang="bg-BG" b="1" kern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5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933" y="4365104"/>
            <a:ext cx="3833181" cy="213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995936" y="4509120"/>
            <a:ext cx="51480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8000" indent="-3600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Застроена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мощност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ВЕЦ: 2 х 400 MW (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възможно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е 2 х 500 MW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648000" indent="-3600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Турбини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20 (22)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бр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40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MW</a:t>
            </a:r>
            <a:endParaRPr lang="ru-RU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48000" indent="-3600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Годишно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производство на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електроенергия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2 х 2200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GWh</a:t>
            </a:r>
            <a:endParaRPr lang="bg-BG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2254002"/>
            <a:ext cx="4119513" cy="215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5675" y="2276872"/>
            <a:ext cx="5092129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48000" indent="-3600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Дължина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водохранилището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282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km</a:t>
            </a:r>
            <a:endParaRPr lang="ru-RU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48000" indent="-3600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Средна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ширина на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водохранилището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от 1.5 до 2.0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km</a:t>
            </a:r>
            <a:endParaRPr lang="ru-RU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36096" y="1933129"/>
            <a:ext cx="230425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8000">
              <a:lnSpc>
                <a:spcPct val="150000"/>
              </a:lnSpc>
            </a:pPr>
            <a:r>
              <a:rPr lang="bg-BG" altLang="bg-BG" sz="1600" b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Преливна част</a:t>
            </a:r>
            <a:endParaRPr lang="ru-RU" altLang="bg-BG" sz="1600" b="1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55795" y="3953196"/>
            <a:ext cx="1111949" cy="4119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8000">
              <a:lnSpc>
                <a:spcPct val="150000"/>
              </a:lnSpc>
            </a:pPr>
            <a:r>
              <a:rPr lang="bg-BG" altLang="bg-BG" sz="1600" b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ВЕЦ</a:t>
            </a:r>
            <a:endParaRPr lang="ru-RU" altLang="bg-BG" sz="1600" b="1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Никопол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Турну </a:t>
            </a: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Мъгуреле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хидротехнически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комплекс</a:t>
            </a:r>
            <a:endParaRPr lang="ru-RU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1470" y="99803"/>
            <a:ext cx="1356756" cy="3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F8A8-C88F-4120-856A-1CBE0A5B4EAC}" type="datetime1">
              <a:rPr lang="sv-SE" smtClean="0"/>
              <a:t>2020-02-06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09650"/>
          </a:xfrm>
          <a:prstGeom prst="rect">
            <a:avLst/>
          </a:pr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75675" y="1409201"/>
            <a:ext cx="5432429" cy="43772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/>
            <a:r>
              <a:rPr lang="bg-BG" altLang="bg-BG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Основни технически параметри</a:t>
            </a:r>
            <a:endParaRPr lang="bg-BG" altLang="bg-BG" b="1" kern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5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933" y="4365104"/>
            <a:ext cx="3833181" cy="213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995936" y="4509120"/>
            <a:ext cx="51480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8000" indent="-3600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Застроена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мощност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ВЕЦ: 2 х 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265 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MW (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възможно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е 2 х 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285 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MW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648000" indent="-3600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Годишно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производство на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електроенергия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2 х 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1642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GWh</a:t>
            </a:r>
            <a:endParaRPr lang="ru-RU" altLang="bg-BG" sz="1600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8000">
              <a:lnSpc>
                <a:spcPct val="150000"/>
              </a:lnSpc>
            </a:pP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(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възможно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е 2 х 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1751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GWh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ru-RU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48000" indent="-3600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bg-BG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2254002"/>
            <a:ext cx="4119513" cy="215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5675" y="2276872"/>
            <a:ext cx="5092129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48000" indent="-3600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Дължина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водохранилището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237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km</a:t>
            </a:r>
            <a:endParaRPr lang="ru-RU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48000" indent="-3600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Средна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ширина на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водохранилището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от 1.5 до 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2.5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km</a:t>
            </a:r>
            <a:endParaRPr lang="ru-RU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36096" y="1933129"/>
            <a:ext cx="230425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8000">
              <a:lnSpc>
                <a:spcPct val="150000"/>
              </a:lnSpc>
            </a:pPr>
            <a:r>
              <a:rPr lang="bg-BG" altLang="bg-BG" sz="1600" b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Преливна част</a:t>
            </a:r>
            <a:endParaRPr lang="ru-RU" altLang="bg-BG" sz="1600" b="1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55795" y="3953196"/>
            <a:ext cx="1111949" cy="4119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8000">
              <a:lnSpc>
                <a:spcPct val="150000"/>
              </a:lnSpc>
            </a:pPr>
            <a:r>
              <a:rPr lang="bg-BG" altLang="bg-BG" sz="1600" b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ВЕЦ</a:t>
            </a:r>
            <a:endParaRPr lang="ru-RU" altLang="bg-BG" sz="1600" b="1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Силистра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Кълъраш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хидротехнически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комплекс</a:t>
            </a:r>
            <a:endParaRPr lang="ru-RU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1470" y="99803"/>
            <a:ext cx="1356756" cy="3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0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F8A8-C88F-4120-856A-1CBE0A5B4EAC}" type="datetime1">
              <a:rPr lang="sv-SE" smtClean="0"/>
              <a:t>2020-02-06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09650"/>
          </a:xfrm>
          <a:prstGeom prst="rect">
            <a:avLst/>
          </a:pr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8814" y="4894307"/>
            <a:ext cx="1738999" cy="116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2529985"/>
            <a:ext cx="1017066" cy="11996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974" y="2529985"/>
            <a:ext cx="1521709" cy="1296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 10"/>
          <p:cNvSpPr/>
          <p:nvPr/>
        </p:nvSpPr>
        <p:spPr>
          <a:xfrm>
            <a:off x="213444" y="1778283"/>
            <a:ext cx="853501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bg-BG" altLang="bg-BG" kern="0" dirty="0" smtClean="0">
                <a:solidFill>
                  <a:srgbClr val="002060"/>
                </a:solidFill>
              </a:rPr>
              <a:t>Направени са геоложки проучвания, както и съответните теренни проучвания до 80-те години на 20 ти век.</a:t>
            </a:r>
            <a:endParaRPr lang="bg-BG" altLang="bg-BG" kern="0" dirty="0">
              <a:solidFill>
                <a:srgbClr val="002060"/>
              </a:solidFill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75675" y="1409201"/>
            <a:ext cx="4280301" cy="43772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/>
            <a:r>
              <a:rPr lang="bg-BG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Текущо състояние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6747" y="3158502"/>
            <a:ext cx="1427842" cy="950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03603" y="2842039"/>
            <a:ext cx="931976" cy="1244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8239" y="2523680"/>
            <a:ext cx="1745169" cy="13088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232" y="2599660"/>
            <a:ext cx="960981" cy="1456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Rectangle 16"/>
          <p:cNvSpPr/>
          <p:nvPr/>
        </p:nvSpPr>
        <p:spPr>
          <a:xfrm>
            <a:off x="213444" y="4151350"/>
            <a:ext cx="7760537" cy="734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bg-BG" altLang="bg-BG" kern="0" dirty="0">
                <a:solidFill>
                  <a:srgbClr val="002060"/>
                </a:solidFill>
              </a:rPr>
              <a:t>Изготвени са Технически и частични Работни проекти съвместно с румънската страна.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809" y="4914604"/>
            <a:ext cx="1835875" cy="1220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3144" y="4733838"/>
            <a:ext cx="1808139" cy="1207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4826164"/>
            <a:ext cx="1363332" cy="1022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Rectangle 20"/>
          <p:cNvSpPr/>
          <p:nvPr/>
        </p:nvSpPr>
        <p:spPr>
          <a:xfrm>
            <a:off x="213444" y="6093296"/>
            <a:ext cx="8458192" cy="734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bg-BG" altLang="bg-BG" kern="0" dirty="0">
                <a:solidFill>
                  <a:srgbClr val="002060"/>
                </a:solidFill>
              </a:rPr>
              <a:t>Стартирано е временно строителство основно от румънска страна – 80-те  години на 20 век.</a:t>
            </a: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Никопол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Турну </a:t>
            </a: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Мъгуреле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хидротехнически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комплекс</a:t>
            </a:r>
            <a:endParaRPr lang="ru-RU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1470" y="99803"/>
            <a:ext cx="1356756" cy="3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8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F8A8-C88F-4120-856A-1CBE0A5B4EAC}" type="datetime1">
              <a:rPr lang="sv-SE" smtClean="0"/>
              <a:t>2020-02-06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09650"/>
          </a:xfrm>
          <a:prstGeom prst="rect">
            <a:avLst/>
          </a:pr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15746" y="1772816"/>
            <a:ext cx="8924081" cy="466725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bg-BG"/>
            </a:defPPr>
            <a:lvl1pPr marL="88900" indent="1270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 b="1" ker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82563" indent="-180975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/>
            </a:lvl2pPr>
            <a:lvl3pPr marL="361950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/>
            </a:lvl3pPr>
            <a:lvl4pPr marL="541338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/>
            </a:lvl4pPr>
            <a:lvl5pPr marL="720725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/>
            </a:lvl5pPr>
            <a:lvl6pPr marL="11779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6pPr>
            <a:lvl7pPr marL="16351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7pPr>
            <a:lvl8pPr marL="20923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8pPr>
            <a:lvl9pPr marL="25495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9pPr>
          </a:lstStyle>
          <a:p>
            <a:pPr marL="88900" marR="0" lvl="0" indent="12700" defTabSz="914400" eaLnBrk="0" fontAlgn="base" latinLnBrk="0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bg-BG" sz="2200" b="1" i="0" u="none" strike="noStrike" kern="0" cap="none" spc="-3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Хидротехнически комплекси по река Дунав</a:t>
            </a:r>
            <a:endParaRPr kumimoji="0" lang="en-US" altLang="bg-BG" sz="2200" b="1" i="0" u="none" strike="noStrike" kern="0" cap="none" spc="-3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13848" y="3068960"/>
            <a:ext cx="8516303" cy="1981548"/>
          </a:xfrm>
          <a:prstGeom prst="rect">
            <a:avLst/>
          </a:prstGeom>
          <a:solidFill>
            <a:srgbClr val="FFFF99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bg-BG"/>
            </a:defPPr>
            <a:lvl1pPr marL="88900" indent="1270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 b="1" ker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82563" indent="-180975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/>
            </a:lvl2pPr>
            <a:lvl3pPr marL="361950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/>
            </a:lvl3pPr>
            <a:lvl4pPr marL="541338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/>
            </a:lvl4pPr>
            <a:lvl5pPr marL="720725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/>
            </a:lvl5pPr>
            <a:lvl6pPr marL="11779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6pPr>
            <a:lvl7pPr marL="16351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7pPr>
            <a:lvl8pPr marL="20923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8pPr>
            <a:lvl9pPr marL="25495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9pPr>
          </a:lstStyle>
          <a:p>
            <a:pPr marL="374650" marR="0" lvl="0" indent="-285750" defTabSz="91440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ct val="30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bg-BG" altLang="bg-BG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Значение на р. Дунав</a:t>
            </a:r>
          </a:p>
          <a:p>
            <a:pPr marL="374650" marR="0" lvl="0" indent="-285750" defTabSz="91440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ct val="30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bg-BG" altLang="bg-BG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Европейско </a:t>
            </a:r>
            <a:r>
              <a:rPr kumimoji="0" lang="bg-BG" altLang="bg-BG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развитие на реката</a:t>
            </a:r>
          </a:p>
          <a:p>
            <a:pPr marL="374650" marR="0" lvl="0" indent="-285750" defTabSz="91440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ct val="30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bg-BG" altLang="bg-BG" sz="20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Многофункционалност</a:t>
            </a:r>
            <a:r>
              <a:rPr kumimoji="0" lang="bg-BG" altLang="bg-BG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на проекта </a:t>
            </a:r>
            <a:endParaRPr kumimoji="0" lang="bg-BG" altLang="bg-BG" sz="20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8900" marR="0" lvl="0" indent="12700" defTabSz="914400" eaLnBrk="0" fontAlgn="base" latinLnBrk="0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ClrTx/>
              <a:buSzTx/>
              <a:buFontTx/>
              <a:buNone/>
              <a:tabLst/>
              <a:defRPr/>
            </a:pPr>
            <a:endParaRPr kumimoji="0" lang="en-US" altLang="bg-BG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1470" y="99803"/>
            <a:ext cx="1356756" cy="3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F8A8-C88F-4120-856A-1CBE0A5B4EAC}" type="datetime1">
              <a:rPr lang="sv-SE" smtClean="0"/>
              <a:t>2020-02-06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09650"/>
          </a:xfrm>
          <a:prstGeom prst="rect">
            <a:avLst/>
          </a:pr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75675" y="1409201"/>
            <a:ext cx="4280301" cy="43772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/>
            <a:r>
              <a:rPr lang="bg-BG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Развитие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769" y="2487510"/>
            <a:ext cx="2448272" cy="1716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924" y="2548342"/>
            <a:ext cx="2520279" cy="1595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4500" y="2978216"/>
            <a:ext cx="1462952" cy="1249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49" y="4699187"/>
            <a:ext cx="2448272" cy="1508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136" y="4663497"/>
            <a:ext cx="2370756" cy="1579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549" y="5311605"/>
            <a:ext cx="1558658" cy="1025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Никопол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Турну </a:t>
            </a: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Мъгуреле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хидротехнически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комплекс</a:t>
            </a:r>
            <a:endParaRPr lang="ru-RU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6494" y="1841179"/>
            <a:ext cx="7753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bg-BG" altLang="bg-BG" kern="0" dirty="0" smtClean="0">
                <a:solidFill>
                  <a:srgbClr val="002060"/>
                </a:solidFill>
              </a:rPr>
              <a:t>Активизиране на двустранно </a:t>
            </a:r>
            <a:r>
              <a:rPr lang="bg-BG" altLang="bg-BG" kern="0" dirty="0">
                <a:solidFill>
                  <a:srgbClr val="002060"/>
                </a:solidFill>
              </a:rPr>
              <a:t>сътрудничество между България и Румъния.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133247" y="2487510"/>
            <a:ext cx="2754393" cy="380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bg-BG" kern="0" dirty="0">
                <a:solidFill>
                  <a:srgbClr val="002060"/>
                </a:solidFill>
              </a:rPr>
              <a:t>Дунавска </a:t>
            </a:r>
            <a:r>
              <a:rPr lang="bg-BG" kern="0" dirty="0" smtClean="0">
                <a:solidFill>
                  <a:srgbClr val="002060"/>
                </a:solidFill>
              </a:rPr>
              <a:t>стратегия.</a:t>
            </a:r>
            <a:endParaRPr lang="bg-BG" kern="0" dirty="0">
              <a:solidFill>
                <a:srgbClr val="00206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32316" y="4509120"/>
            <a:ext cx="3791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bg-BG" altLang="bg-BG" kern="0" dirty="0">
                <a:solidFill>
                  <a:srgbClr val="002060"/>
                </a:solidFill>
              </a:rPr>
              <a:t>Необходима е цялостна преоценка на </a:t>
            </a:r>
            <a:r>
              <a:rPr lang="bg-BG" altLang="bg-BG" kern="0" dirty="0" smtClean="0">
                <a:solidFill>
                  <a:srgbClr val="002060"/>
                </a:solidFill>
              </a:rPr>
              <a:t>проекта.  </a:t>
            </a:r>
            <a:endParaRPr lang="bg-BG" altLang="bg-BG" kern="0" dirty="0">
              <a:solidFill>
                <a:srgbClr val="00206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1470" y="99803"/>
            <a:ext cx="1356756" cy="3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0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F8A8-C88F-4120-856A-1CBE0A5B4EAC}" type="datetime1">
              <a:rPr lang="sv-SE" smtClean="0"/>
              <a:t>2020-02-06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09650"/>
          </a:xfrm>
          <a:prstGeom prst="rect">
            <a:avLst/>
          </a:pr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0" y="1772816"/>
            <a:ext cx="9144000" cy="904863"/>
          </a:xfrm>
          <a:prstGeom prst="rect">
            <a:avLst/>
          </a:prstGeom>
          <a:noFill/>
        </p:spPr>
        <p:txBody>
          <a:bodyPr/>
          <a:lstStyle/>
          <a:p>
            <a:pPr marL="88900" indent="1270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настоящия момент проектът няма дефинирана цена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Последното ценообразуване е от 80-те години.  </a:t>
            </a:r>
            <a:endParaRPr lang="ru-RU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-2988840" y="4025329"/>
            <a:ext cx="8668862" cy="4667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bg-BG" sz="2000" b="0" kern="0" dirty="0">
              <a:solidFill>
                <a:srgbClr val="002060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" y="1409201"/>
            <a:ext cx="7164288" cy="43772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/>
            <a:r>
              <a:rPr lang="ru-RU" altLang="bg-BG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Финансиране</a:t>
            </a:r>
            <a:endParaRPr lang="ru-RU" altLang="bg-BG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88079" y="3140278"/>
            <a:ext cx="5123238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indent="1270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Финансиране може да се 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търси 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след като проектът е ясно структуриран, като за целта могат да бъдат използвани множество на брой източници и механизми.</a:t>
            </a:r>
            <a:endParaRPr lang="ru-RU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1788080" y="2702556"/>
            <a:ext cx="7258776" cy="43772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/>
            <a:r>
              <a:rPr lang="ru-RU" altLang="bg-BG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Източници</a:t>
            </a:r>
            <a:r>
              <a:rPr lang="ru-RU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altLang="bg-BG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финансиране</a:t>
            </a:r>
            <a:endParaRPr lang="ru-RU" altLang="bg-BG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4829885"/>
            <a:ext cx="914400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TEN-T</a:t>
            </a:r>
            <a:r>
              <a:rPr lang="bg-BG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програми</a:t>
            </a:r>
          </a:p>
          <a:p>
            <a:pPr marL="36000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bg-BG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Европейски структурни и </a:t>
            </a:r>
            <a:r>
              <a:rPr lang="bg-BG" altLang="bg-BG" sz="1600" i="1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кохезионни</a:t>
            </a:r>
            <a:r>
              <a:rPr lang="bg-BG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фондове</a:t>
            </a:r>
          </a:p>
          <a:p>
            <a:pPr marL="36000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bg-BG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Развитие на Дунавските общини </a:t>
            </a:r>
            <a:endParaRPr lang="bg-BG" altLang="bg-BG" sz="1600" i="1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6000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bg-BG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Публично частно партньорство и др.</a:t>
            </a:r>
            <a:endParaRPr lang="ru-RU" altLang="bg-BG" sz="1600" i="1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Никопол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Турну </a:t>
            </a: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Мъгуреле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хидротехнически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комплекс</a:t>
            </a:r>
            <a:endParaRPr lang="ru-RU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8860" y="2886127"/>
            <a:ext cx="1859280" cy="1240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1135" y="5039752"/>
            <a:ext cx="3207246" cy="1561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0" y="2701210"/>
            <a:ext cx="1496498" cy="1891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1470" y="99803"/>
            <a:ext cx="1356756" cy="3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9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F8A8-C88F-4120-856A-1CBE0A5B4EAC}" type="datetime1">
              <a:rPr lang="sv-SE" smtClean="0"/>
              <a:t>2020-02-06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09650"/>
          </a:xfrm>
          <a:prstGeom prst="rect">
            <a:avLst/>
          </a:pr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3275292"/>
            <a:ext cx="2144281" cy="1584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3068960"/>
            <a:ext cx="2061148" cy="1545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514" y="1444005"/>
            <a:ext cx="2240556" cy="1493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429" y="4841760"/>
            <a:ext cx="2062708" cy="1547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1556793"/>
            <a:ext cx="2016222" cy="1512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altLang="bg-BG" sz="2000" i="1" kern="0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хидротехнически комплекси</a:t>
            </a:r>
            <a:endParaRPr lang="bg-BG" altLang="bg-BG" sz="2000" i="1" kern="0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3" y="5085183"/>
            <a:ext cx="2304257" cy="1354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059832" y="3384015"/>
            <a:ext cx="3194284" cy="1089529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altLang="bg-BG" b="1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КОРАБОПЛАВАНЕ ?</a:t>
            </a:r>
          </a:p>
          <a:p>
            <a:pPr algn="ctr">
              <a:lnSpc>
                <a:spcPct val="120000"/>
              </a:lnSpc>
            </a:pPr>
            <a:r>
              <a:rPr lang="ru-RU" altLang="bg-BG" kern="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Транспортен</a:t>
            </a:r>
            <a:r>
              <a:rPr lang="ru-RU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коридор, </a:t>
            </a:r>
            <a:r>
              <a:rPr lang="ru-RU" altLang="bg-BG" kern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мултимодални</a:t>
            </a:r>
            <a:r>
              <a:rPr lang="ru-RU" altLang="bg-BG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kern="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структури</a:t>
            </a:r>
            <a:endParaRPr lang="ru-RU" altLang="bg-BG" b="1" kern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1470" y="99803"/>
            <a:ext cx="1356756" cy="3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2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F8A8-C88F-4120-856A-1CBE0A5B4EAC}" type="datetime1">
              <a:rPr lang="sv-SE" smtClean="0"/>
              <a:t>2020-02-06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09650"/>
          </a:xfrm>
          <a:prstGeom prst="rect">
            <a:avLst/>
          </a:pr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23</a:t>
            </a:fld>
            <a:endParaRPr lang="en-GB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3" y="1532644"/>
            <a:ext cx="2381711" cy="1320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H:\work\Presentation_2013.06.12\Ts.k_ODOBRENI\Ts.kamak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4983400"/>
            <a:ext cx="2106732" cy="1435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Picture 3" descr="D:\prezentacia\popov 1\ПОПОВ\34848289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9712" y="4782403"/>
            <a:ext cx="2016223" cy="1692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altLang="bg-BG" sz="2000" i="1" kern="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хидротехнически комплекси </a:t>
            </a:r>
            <a:endParaRPr lang="bg-BG" altLang="bg-BG" sz="2000" i="1" kern="0" cap="all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140968"/>
            <a:ext cx="2117898" cy="1408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1677384"/>
            <a:ext cx="2027492" cy="1407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2627784" y="3280664"/>
            <a:ext cx="3744416" cy="1421928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>
            <a:spAutoFit/>
          </a:bodyPr>
          <a:lstStyle>
            <a:defPPr>
              <a:defRPr lang="bg-BG"/>
            </a:defPPr>
            <a:lvl1pPr algn="ctr">
              <a:lnSpc>
                <a:spcPct val="110000"/>
              </a:lnSpc>
              <a:defRPr b="1" ker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77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ru-RU" altLang="bg-B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ЕНЕРГЕТИКА </a:t>
            </a:r>
            <a:r>
              <a:rPr lang="ru-RU" altLang="bg-B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ru-RU" altLang="bg-BG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Възобновяеми</a:t>
            </a:r>
            <a:r>
              <a:rPr lang="ru-RU" altLang="bg-BG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bg-BG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енергийни</a:t>
            </a:r>
            <a:r>
              <a:rPr lang="ru-RU" altLang="bg-BG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bg-BG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източници</a:t>
            </a:r>
            <a:r>
              <a:rPr lang="ru-RU" altLang="bg-BG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altLang="bg-BG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борба</a:t>
            </a:r>
            <a:r>
              <a:rPr lang="ru-RU" altLang="bg-BG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</a:t>
            </a:r>
            <a:r>
              <a:rPr lang="ru-RU" altLang="bg-BG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климатични</a:t>
            </a:r>
            <a:r>
              <a:rPr lang="ru-RU" altLang="bg-BG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bg-BG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промени</a:t>
            </a:r>
            <a:r>
              <a:rPr lang="ru-RU" altLang="bg-BG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altLang="bg-BG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0470" y="3314175"/>
            <a:ext cx="2285660" cy="15176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1470" y="99803"/>
            <a:ext cx="1356756" cy="3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1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F8A8-C88F-4120-856A-1CBE0A5B4EAC}" type="datetime1">
              <a:rPr lang="sv-SE" smtClean="0"/>
              <a:t>2020-02-06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09650"/>
          </a:xfrm>
          <a:prstGeom prst="rect">
            <a:avLst/>
          </a:pr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24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5887" y="1421835"/>
            <a:ext cx="2304256" cy="1436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9141" y="4751278"/>
            <a:ext cx="2505397" cy="1628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9772" y="1569105"/>
            <a:ext cx="2058007" cy="1483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 10"/>
          <p:cNvSpPr/>
          <p:nvPr/>
        </p:nvSpPr>
        <p:spPr>
          <a:xfrm>
            <a:off x="2483768" y="3052692"/>
            <a:ext cx="4248472" cy="1754326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altLang="bg-BG" b="1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ИНФРАСТРУКТУРА</a:t>
            </a:r>
            <a:r>
              <a:rPr lang="ru-RU" altLang="bg-BG" b="1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r>
              <a:rPr lang="ru-RU" altLang="bg-BG" kern="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Международни</a:t>
            </a:r>
            <a:r>
              <a:rPr lang="ru-RU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</a:t>
            </a:r>
            <a:r>
              <a:rPr lang="ru-RU" altLang="bg-BG" kern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вътрешни</a:t>
            </a:r>
            <a:r>
              <a:rPr lang="ru-RU" altLang="bg-BG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kern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транспортни</a:t>
            </a:r>
            <a:r>
              <a:rPr lang="ru-RU" altLang="bg-BG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kern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връзки</a:t>
            </a:r>
            <a:r>
              <a:rPr lang="ru-RU" altLang="bg-BG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модернизация на </a:t>
            </a:r>
            <a:br>
              <a:rPr lang="ru-RU" altLang="bg-BG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bg-BG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 пристанища и 11 </a:t>
            </a:r>
            <a:r>
              <a:rPr lang="ru-RU" altLang="bg-BG" kern="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пристана</a:t>
            </a:r>
            <a:endParaRPr lang="ru-RU" altLang="bg-BG" kern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5113" y="5013176"/>
            <a:ext cx="2184207" cy="1538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altLang="bg-BG" sz="2000" i="1" kern="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хидротехнически комплекси</a:t>
            </a:r>
            <a:endParaRPr lang="ru-RU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9320" y="3325561"/>
            <a:ext cx="2069506" cy="1492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183606"/>
            <a:ext cx="2095562" cy="1381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1470" y="99803"/>
            <a:ext cx="1356756" cy="3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F8A8-C88F-4120-856A-1CBE0A5B4EAC}" type="datetime1">
              <a:rPr lang="sv-SE" smtClean="0"/>
              <a:t>2020-02-06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09650"/>
          </a:xfrm>
          <a:prstGeom prst="rect">
            <a:avLst/>
          </a:pr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25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1405128"/>
            <a:ext cx="2376264" cy="1575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765" y="2921963"/>
            <a:ext cx="2321505" cy="1547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784542"/>
            <a:ext cx="2540014" cy="14284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altLang="bg-BG" sz="2000" i="1" kern="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хидротехнически комплекси</a:t>
            </a:r>
            <a:endParaRPr lang="ru-RU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4967302"/>
            <a:ext cx="2266125" cy="1513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 12"/>
          <p:cNvSpPr/>
          <p:nvPr/>
        </p:nvSpPr>
        <p:spPr>
          <a:xfrm>
            <a:off x="2569311" y="3212976"/>
            <a:ext cx="4104455" cy="1754326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altLang="bg-BG" b="1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ЗАЩИТА </a:t>
            </a:r>
            <a:r>
              <a:rPr lang="ru-RU" altLang="bg-BG" b="1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</a:t>
            </a:r>
            <a:r>
              <a:rPr lang="ru-RU" altLang="bg-BG" b="1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НАВОДНЕНИЯ?</a:t>
            </a:r>
            <a:endParaRPr lang="ru-RU" altLang="bg-BG" b="1" kern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bg-BG" b="1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Нови </a:t>
            </a:r>
            <a:r>
              <a:rPr lang="ru-RU" altLang="bg-BG" kern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диги</a:t>
            </a:r>
            <a:r>
              <a:rPr lang="ru-RU" altLang="bg-BG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 </a:t>
            </a:r>
            <a:r>
              <a:rPr lang="ru-RU" altLang="bg-BG" kern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протежение</a:t>
            </a:r>
            <a:r>
              <a:rPr lang="ru-RU" altLang="bg-BG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altLang="bg-BG" kern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реката</a:t>
            </a:r>
            <a:r>
              <a:rPr lang="ru-RU" altLang="bg-BG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по </a:t>
            </a:r>
            <a:r>
              <a:rPr lang="ru-RU" altLang="bg-BG" kern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притоците</a:t>
            </a:r>
            <a:r>
              <a:rPr lang="ru-RU" altLang="bg-BG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ѝ. </a:t>
            </a:r>
          </a:p>
          <a:p>
            <a:pPr algn="ctr">
              <a:lnSpc>
                <a:spcPct val="120000"/>
              </a:lnSpc>
            </a:pPr>
            <a:r>
              <a:rPr lang="ru-RU" altLang="bg-BG" b="1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БОРБА С ЕРОЗИЯТА?</a:t>
            </a:r>
            <a:endParaRPr lang="ru-RU" altLang="bg-BG" b="1" kern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bg-BG" kern="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Укрепване</a:t>
            </a:r>
            <a:r>
              <a:rPr lang="ru-RU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altLang="bg-BG" kern="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бреговете</a:t>
            </a:r>
            <a:r>
              <a:rPr lang="ru-RU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altLang="bg-BG" kern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671390"/>
            <a:ext cx="2088232" cy="15661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2" descr="D:\bglybo\PRESENTATIONS\142_2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6007" y="5073316"/>
            <a:ext cx="2028184" cy="1524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1470" y="99803"/>
            <a:ext cx="1356756" cy="3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5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F8A8-C88F-4120-856A-1CBE0A5B4EAC}" type="datetime1">
              <a:rPr lang="sv-SE" smtClean="0"/>
              <a:t>2020-02-06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09650"/>
          </a:xfrm>
          <a:prstGeom prst="rect">
            <a:avLst/>
          </a:pr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26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366" y="2175393"/>
            <a:ext cx="2276049" cy="1707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3930279"/>
            <a:ext cx="2071811" cy="1657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905" y="4367712"/>
            <a:ext cx="2420966" cy="1646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5710" y="1465757"/>
            <a:ext cx="2448272" cy="1542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11"/>
          <p:cNvSpPr/>
          <p:nvPr/>
        </p:nvSpPr>
        <p:spPr>
          <a:xfrm>
            <a:off x="2819510" y="3385514"/>
            <a:ext cx="3528392" cy="1089529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altLang="bg-BG" b="1" kern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Туризъм</a:t>
            </a:r>
            <a:r>
              <a:rPr lang="ru-RU" altLang="bg-BG" b="1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altLang="bg-BG" b="1" kern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Риболов</a:t>
            </a:r>
            <a:r>
              <a:rPr lang="ru-RU" altLang="bg-BG" b="1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br>
              <a:rPr lang="ru-RU" altLang="bg-BG" b="1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bg-BG" b="1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Спорт, </a:t>
            </a:r>
            <a:r>
              <a:rPr lang="ru-RU" altLang="bg-BG" b="1" kern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Водоснабдяване</a:t>
            </a:r>
            <a:r>
              <a:rPr lang="ru-RU" altLang="bg-BG" b="1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</a:t>
            </a:r>
            <a:r>
              <a:rPr lang="ru-RU" altLang="bg-BG" b="1" kern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Напояване</a:t>
            </a:r>
            <a:r>
              <a:rPr lang="ru-RU" altLang="bg-BG" b="1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altLang="bg-BG" sz="2000" i="1" kern="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хидротехнически комплекси</a:t>
            </a:r>
            <a:endParaRPr lang="ru-RU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4754017"/>
            <a:ext cx="2304256" cy="1547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41" y="2132856"/>
            <a:ext cx="2266420" cy="1469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1470" y="99803"/>
            <a:ext cx="1356756" cy="3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2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F8A8-C88F-4120-856A-1CBE0A5B4EAC}" type="datetime1">
              <a:rPr lang="sv-SE" smtClean="0"/>
              <a:t>2020-02-06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09650"/>
          </a:xfrm>
          <a:prstGeom prst="rect">
            <a:avLst/>
          </a:pr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altLang="bg-BG" sz="2000" i="1" kern="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хидротехнически комплекси</a:t>
            </a:r>
            <a:endParaRPr lang="ru-RU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992" y="1508629"/>
            <a:ext cx="2109034" cy="1482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5325" y="1819498"/>
            <a:ext cx="2059906" cy="1372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200747"/>
            <a:ext cx="1963139" cy="1472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5922" y="3318435"/>
            <a:ext cx="2092252" cy="1449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 12"/>
          <p:cNvSpPr/>
          <p:nvPr/>
        </p:nvSpPr>
        <p:spPr>
          <a:xfrm>
            <a:off x="2213992" y="3313687"/>
            <a:ext cx="4789710" cy="1754326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altLang="bg-BG" b="1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СОЦИАЛНИ АСПЕКТИ:</a:t>
            </a:r>
          </a:p>
          <a:p>
            <a:pPr algn="ctr">
              <a:lnSpc>
                <a:spcPct val="120000"/>
              </a:lnSpc>
            </a:pPr>
            <a:r>
              <a:rPr lang="ru-RU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Нови </a:t>
            </a:r>
            <a:r>
              <a:rPr lang="ru-RU" altLang="bg-BG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работни места (в </a:t>
            </a:r>
            <a:r>
              <a:rPr lang="ru-RU" altLang="bg-BG" kern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хиляди</a:t>
            </a:r>
            <a:r>
              <a:rPr lang="ru-RU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</a:t>
            </a:r>
            <a:endParaRPr lang="ru-RU" altLang="bg-BG" kern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bg-BG" kern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Общо</a:t>
            </a:r>
            <a:r>
              <a:rPr lang="ru-RU" altLang="bg-BG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развитие на </a:t>
            </a:r>
            <a:r>
              <a:rPr lang="ru-RU" altLang="bg-BG" kern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целия</a:t>
            </a:r>
            <a:r>
              <a:rPr lang="ru-RU" altLang="bg-BG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регион,</a:t>
            </a:r>
          </a:p>
          <a:p>
            <a:pPr algn="ctr">
              <a:lnSpc>
                <a:spcPct val="120000"/>
              </a:lnSpc>
            </a:pPr>
            <a:r>
              <a:rPr lang="ru-RU" altLang="bg-BG" kern="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Чуждестранни</a:t>
            </a:r>
            <a:r>
              <a:rPr lang="ru-RU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инвестиции в </a:t>
            </a:r>
            <a:r>
              <a:rPr lang="ru-RU" altLang="bg-BG" kern="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обновената</a:t>
            </a:r>
            <a:r>
              <a:rPr lang="ru-RU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среда.</a:t>
            </a:r>
            <a:endParaRPr lang="ru-RU" altLang="bg-BG" kern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529" y="4967302"/>
            <a:ext cx="2054349" cy="1539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2" descr="D:\bglybo\PRESENTATIONS\New folder\wasserkraft-laufkraftwerk-freudenau-35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5118802"/>
            <a:ext cx="2757268" cy="1334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1470" y="99803"/>
            <a:ext cx="1356756" cy="3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4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F8A8-C88F-4120-856A-1CBE0A5B4EAC}" type="datetime1">
              <a:rPr lang="sv-SE" smtClean="0"/>
              <a:t>2020-02-06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09650"/>
          </a:xfrm>
          <a:prstGeom prst="rect">
            <a:avLst/>
          </a:pr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092103" y="3480765"/>
            <a:ext cx="3189412" cy="1296144"/>
          </a:xfrm>
          <a:prstGeom prst="rect">
            <a:avLst/>
          </a:prstGeom>
          <a:noFill/>
          <a:effectLst>
            <a:softEdge rad="203200"/>
          </a:effectLst>
        </p:spPr>
        <p:txBody>
          <a:bodyPr anchor="ctr" anchorCtr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2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Комплексен </a:t>
            </a:r>
            <a:r>
              <a:rPr lang="ru-RU" altLang="bg-BG" sz="2000" b="1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икономически</a:t>
            </a:r>
            <a:r>
              <a:rPr lang="ru-RU" altLang="bg-BG" sz="2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социален </a:t>
            </a:r>
            <a:r>
              <a:rPr lang="ru-RU" altLang="bg-BG" sz="2000" b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</a:t>
            </a:r>
            <a:endParaRPr lang="ru-RU" altLang="bg-BG" sz="20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 descr="nordri_02"/>
          <p:cNvPicPr>
            <a:picLocks noChangeAspect="1" noChangeArrowheads="1"/>
          </p:cNvPicPr>
          <p:nvPr/>
        </p:nvPicPr>
        <p:blipFill>
          <a:blip r:embed="rId3">
            <a:lum bright="-54000" contras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25550"/>
            <a:ext cx="91440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altLang="bg-BG" sz="2000" i="1" kern="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хидротехнически комплекси</a:t>
            </a:r>
            <a:endParaRPr lang="ru-RU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644261"/>
            <a:ext cx="2870359" cy="186356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3089" y="2533980"/>
            <a:ext cx="3090386" cy="189357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8255" y="4427550"/>
            <a:ext cx="3060383" cy="190023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2457" y="1397000"/>
            <a:ext cx="3279267" cy="201244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2103" y="5015093"/>
            <a:ext cx="2941763" cy="192425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777927"/>
            <a:ext cx="3351657" cy="199796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1470" y="99803"/>
            <a:ext cx="1356756" cy="3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1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F8A8-C88F-4120-856A-1CBE0A5B4EAC}" type="datetime1">
              <a:rPr lang="sv-SE" smtClean="0"/>
              <a:t>2020-02-06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09650"/>
          </a:xfrm>
          <a:prstGeom prst="rect">
            <a:avLst/>
          </a:pr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29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4495" y="2022915"/>
            <a:ext cx="2360893" cy="1329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299" y="3355277"/>
            <a:ext cx="2503148" cy="1664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9"/>
          <p:cNvSpPr/>
          <p:nvPr/>
        </p:nvSpPr>
        <p:spPr>
          <a:xfrm>
            <a:off x="353736" y="1401047"/>
            <a:ext cx="8466733" cy="432048"/>
          </a:xfrm>
          <a:prstGeom prst="rect">
            <a:avLst/>
          </a:prstGeom>
          <a:noFill/>
        </p:spPr>
        <p:txBody>
          <a:bodyPr/>
          <a:lstStyle/>
          <a:p>
            <a:pPr marL="88900" indent="12700" algn="ctr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ru-RU" altLang="bg-BG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Основни</a:t>
            </a:r>
            <a:r>
              <a:rPr lang="ru-RU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въздействия</a:t>
            </a:r>
            <a:r>
              <a:rPr lang="ru-RU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върху </a:t>
            </a:r>
            <a:r>
              <a:rPr lang="ru-RU" altLang="bg-BG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компоненти</a:t>
            </a:r>
            <a:r>
              <a:rPr lang="ru-RU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</a:t>
            </a:r>
            <a:r>
              <a:rPr lang="ru-RU" altLang="bg-BG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околната</a:t>
            </a:r>
            <a:r>
              <a:rPr lang="ru-RU" altLang="bg-BG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среда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51990" y="2327038"/>
            <a:ext cx="307976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Намаляване 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емисиите на въглероден 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двуокис.</a:t>
            </a:r>
            <a:endParaRPr 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28184" y="3450232"/>
            <a:ext cx="2736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Подобряване 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състоянието на дигите 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българския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румънския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участък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р.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Дунав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004" y="3914289"/>
            <a:ext cx="344834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Намаление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заливаемите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площи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терасата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р.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Дунав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44599" y="5589240"/>
            <a:ext cx="3083585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Производството 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електрическата 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енергия от </a:t>
            </a:r>
            <a:r>
              <a:rPr lang="bg-BG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възобновяеми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източници.</a:t>
            </a:r>
            <a:endParaRPr 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737" y="2009967"/>
            <a:ext cx="2600056" cy="1743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9411" y="5113340"/>
            <a:ext cx="2251059" cy="1533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737" y="5019892"/>
            <a:ext cx="2600056" cy="1627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altLang="bg-BG" sz="2000" i="1" kern="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хидротехнически комплекси</a:t>
            </a:r>
            <a:endParaRPr lang="ru-RU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19440" y="1968209"/>
            <a:ext cx="3595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altLang="bg-BG" sz="1600" b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Положителни въздействия</a:t>
            </a:r>
            <a:endParaRPr lang="bg-BG" sz="1600" b="1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1470" y="99803"/>
            <a:ext cx="1356756" cy="3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8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F8A8-C88F-4120-856A-1CBE0A5B4EAC}" type="datetime1">
              <a:rPr lang="sv-SE" smtClean="0"/>
              <a:t>2020-02-06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09650"/>
          </a:xfrm>
          <a:prstGeom prst="rect">
            <a:avLst/>
          </a:pr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1470" y="99803"/>
            <a:ext cx="1356756" cy="374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08" y="2359979"/>
            <a:ext cx="4283967" cy="1851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95057" y="4581128"/>
            <a:ext cx="5051284" cy="2016224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>
              <a:lnSpc>
                <a:spcPct val="120000"/>
              </a:lnSpc>
            </a:pP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Дунав извира от Шварцвалд (к.1078)  в Германия и се влива в Черно море на територията на Румъния, като по пътя си преминава през 10 държави: Германия, Австрия, Словакия, Унгария, Хърватия, Сърбия, България, Румъния, Молдова и Украйна.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4159345"/>
            <a:ext cx="3888432" cy="2360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0876" y="1495879"/>
            <a:ext cx="3723298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206016" y="1340768"/>
            <a:ext cx="4968552" cy="720080"/>
          </a:xfrm>
          <a:prstGeom prst="rect">
            <a:avLst/>
          </a:prstGeom>
          <a:solidFill>
            <a:sysClr val="window" lastClr="FFFFFF"/>
          </a:solidFill>
        </p:spPr>
        <p:txBody>
          <a:bodyPr anchor="ctr" anchorCtr="0"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12700" algn="l" defTabSz="914400" rtl="0" eaLnBrk="0" fontAlgn="base" latinLnBrk="0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bg-BG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Река </a:t>
            </a:r>
            <a:r>
              <a:rPr kumimoji="0" lang="bg-BG" altLang="bg-BG" sz="16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Дунав е втората най-дълга река в </a:t>
            </a:r>
            <a:r>
              <a:rPr kumimoji="0" lang="bg-BG" altLang="bg-BG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Европа - </a:t>
            </a:r>
            <a:r>
              <a:rPr kumimoji="0" lang="bg-BG" altLang="bg-BG" sz="16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дължина 2857 </a:t>
            </a:r>
            <a:r>
              <a:rPr kumimoji="0" lang="bg-BG" altLang="bg-BG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km</a:t>
            </a:r>
            <a:r>
              <a:rPr kumimoji="0" lang="en-US" altLang="bg-BG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kumimoji="0" lang="bg-BG" altLang="bg-BG" sz="1600" b="1" i="0" u="none" strike="noStrike" kern="0" cap="none" spc="0" normalizeH="0" baseline="0" noProof="0" dirty="0" smtClean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5076056" y="3789037"/>
            <a:ext cx="3888431" cy="657227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>
              <a:lnSpc>
                <a:spcPct val="120000"/>
              </a:lnSpc>
            </a:pP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Река Дунав е най-голямата интернационална река в света.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0"/>
            <a:ext cx="4352902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altLang="bg-BG" sz="2000" i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Значение на р. </a:t>
            </a:r>
            <a:r>
              <a:rPr lang="bg-BG" altLang="bg-BG" sz="2000" i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Дунав</a:t>
            </a:r>
            <a:endParaRPr lang="bg-BG" altLang="bg-BG" sz="2000" i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71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F8A8-C88F-4120-856A-1CBE0A5B4EAC}" type="datetime1">
              <a:rPr lang="sv-SE" smtClean="0"/>
              <a:t>2020-02-06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09650"/>
          </a:xfrm>
          <a:prstGeom prst="rect">
            <a:avLst/>
          </a:pr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38080" y="1704290"/>
            <a:ext cx="9005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Засягане на защитени зони.</a:t>
            </a:r>
            <a:endParaRPr lang="bg-BG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Повишаване 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нивата на подземните води в прилежащите площи извън дигите. </a:t>
            </a:r>
            <a:endParaRPr lang="en-US" altLang="bg-BG" sz="1600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Намаляване 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притока на наноси в Черно 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море.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Активизиране на съществуващи 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свлачища. </a:t>
            </a:r>
            <a:endParaRPr lang="en-US" altLang="bg-BG" sz="1600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Ерозионните 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процеси 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долното 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течение на Дунав.</a:t>
            </a:r>
            <a:endParaRPr lang="en-US" altLang="bg-BG" sz="1600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378709"/>
            <a:ext cx="9144000" cy="432048"/>
          </a:xfrm>
          <a:prstGeom prst="rect">
            <a:avLst/>
          </a:prstGeom>
          <a:noFill/>
        </p:spPr>
        <p:txBody>
          <a:bodyPr/>
          <a:lstStyle/>
          <a:p>
            <a:pPr indent="12700" algn="ctr" fontAlgn="base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ru-RU" altLang="bg-BG" sz="1600" b="1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Потенциални</a:t>
            </a:r>
            <a:r>
              <a:rPr lang="ru-RU" altLang="bg-BG" sz="1600" b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b="1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проблеми</a:t>
            </a:r>
            <a:endParaRPr lang="ru-RU" altLang="bg-BG" sz="1600" b="1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280" y="3647733"/>
            <a:ext cx="4373669" cy="23760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50122" y="5997218"/>
            <a:ext cx="4400827" cy="860782"/>
          </a:xfrm>
          <a:prstGeom prst="rect">
            <a:avLst/>
          </a:prstGeom>
          <a:noFill/>
        </p:spPr>
        <p:txBody>
          <a:bodyPr/>
          <a:lstStyle>
            <a:defPPr>
              <a:defRPr lang="bg-BG"/>
            </a:defPPr>
            <a:lvl1pPr marL="88900" indent="1270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 sz="1600" ker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82563" indent="-180975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/>
            </a:lvl2pPr>
            <a:lvl3pPr marL="361950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/>
            </a:lvl3pPr>
            <a:lvl4pPr marL="541338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/>
            </a:lvl4pPr>
            <a:lvl5pPr marL="720725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/>
            </a:lvl5pPr>
            <a:lvl6pPr marL="11779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6pPr>
            <a:lvl7pPr marL="16351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7pPr>
            <a:lvl8pPr marL="20923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8pPr>
            <a:lvl9pPr marL="25495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bg-BG" altLang="bg-BG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Хидротехнически комплекс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bg-BG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Freudenau</a:t>
            </a:r>
            <a:r>
              <a:rPr lang="bg-BG" altLang="bg-BG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bg-BG" altLang="bg-BG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Виена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altLang="bg-BG" sz="2000" i="1" kern="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хидротехнически комплекси</a:t>
            </a:r>
            <a:endParaRPr lang="ru-RU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2673786"/>
            <a:ext cx="2821342" cy="1728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830150"/>
            <a:ext cx="2821341" cy="1700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1470" y="99803"/>
            <a:ext cx="1356756" cy="3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0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F8A8-C88F-4120-856A-1CBE0A5B4EAC}" type="datetime1">
              <a:rPr lang="sv-SE" smtClean="0"/>
              <a:t>2020-02-06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09650"/>
          </a:xfrm>
          <a:prstGeom prst="rect">
            <a:avLst/>
          </a:pr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31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27605"/>
            <a:ext cx="9144000" cy="26098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19" y="1649333"/>
            <a:ext cx="2559409" cy="1569898"/>
          </a:xfrm>
          <a:prstGeom prst="roundRect">
            <a:avLst>
              <a:gd name="adj" fmla="val 8594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14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4356" y="4926765"/>
            <a:ext cx="2448272" cy="16323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393" y="4935616"/>
            <a:ext cx="2489660" cy="1659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084" y="1649333"/>
            <a:ext cx="2598786" cy="161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 12"/>
          <p:cNvSpPr/>
          <p:nvPr/>
        </p:nvSpPr>
        <p:spPr>
          <a:xfrm>
            <a:off x="0" y="357301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bg-BG" sz="2400" b="1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Запознаване</a:t>
            </a:r>
            <a:r>
              <a:rPr lang="ru-RU" altLang="bg-BG" sz="2400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bg-BG" sz="24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altLang="bg-BG" sz="2400" b="1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широката</a:t>
            </a:r>
            <a:r>
              <a:rPr lang="ru-RU" altLang="bg-BG" sz="24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bg-BG" sz="2400" b="1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общественост</a:t>
            </a:r>
            <a:r>
              <a:rPr lang="ru-RU" altLang="bg-BG" sz="2400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ползите от </a:t>
            </a:r>
            <a:r>
              <a:rPr lang="ru-RU" altLang="bg-BG" sz="2400" b="1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реализирането</a:t>
            </a:r>
            <a:r>
              <a:rPr lang="ru-RU" altLang="bg-BG" sz="2400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проект от подобна </a:t>
            </a:r>
            <a:r>
              <a:rPr lang="ru-RU" altLang="bg-BG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величина.</a:t>
            </a:r>
            <a:endParaRPr lang="ru-RU" altLang="bg-BG" sz="24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4886591"/>
            <a:ext cx="2581506" cy="1672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2136" y="1638627"/>
            <a:ext cx="2664296" cy="1656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altLang="bg-BG" sz="2000" i="1" kern="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хидротехнически комплекси</a:t>
            </a:r>
            <a:endParaRPr lang="ru-RU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1470" y="99803"/>
            <a:ext cx="1356756" cy="3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5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bglybo\PRESENTATIONS\164633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391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F8A8-C88F-4120-856A-1CBE0A5B4EAC}" type="datetime1">
              <a:rPr lang="sv-SE" smtClean="0"/>
              <a:t>2020-02-06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009650"/>
          </a:xfrm>
          <a:prstGeom prst="rect">
            <a:avLst/>
          </a:pr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-2988840" y="4025329"/>
            <a:ext cx="8668862" cy="4667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bg-BG" sz="2000" b="0" kern="0" dirty="0">
              <a:solidFill>
                <a:srgbClr val="002060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51520" y="5085184"/>
            <a:ext cx="74005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bg-BG" altLang="bg-BG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Благодаря Ви за вниманието</a:t>
            </a:r>
            <a:r>
              <a:rPr lang="en-GB" altLang="bg-BG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  <a:endParaRPr lang="en-GB" altLang="bg-BG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1470" y="99803"/>
            <a:ext cx="1356756" cy="3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9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8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F8A8-C88F-4120-856A-1CBE0A5B4EAC}" type="datetime1">
              <a:rPr lang="sv-SE" smtClean="0"/>
              <a:t>2020-02-06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09650"/>
          </a:xfrm>
          <a:prstGeom prst="rect">
            <a:avLst/>
          </a:pr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4250" y="2505732"/>
            <a:ext cx="7273836" cy="435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-13320" y="5157192"/>
            <a:ext cx="4003689" cy="1584176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</p:spPr>
        <p:txBody>
          <a:bodyPr/>
          <a:lstStyle>
            <a:defPPr>
              <a:defRPr lang="bg-BG"/>
            </a:defPPr>
            <a:lvl1pPr marL="88900" indent="1270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 sz="1600" ker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88900" marR="0" lvl="0" indent="12700" defTabSz="914400" eaLnBrk="0" fontAlgn="base" latinLnBrk="0" hangingPunct="0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bg-BG" sz="16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Водите на реката се използват за питейно и промишлено водоснабдяване, напояване, риболов, туризъм, </a:t>
            </a:r>
            <a:r>
              <a:rPr kumimoji="0" lang="bg-BG" altLang="bg-BG" sz="16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енергодобив</a:t>
            </a:r>
            <a:r>
              <a:rPr kumimoji="0" lang="bg-BG" altLang="bg-BG" sz="16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, речно корабоплаване</a:t>
            </a:r>
            <a:r>
              <a:rPr kumimoji="0" lang="en-US" altLang="bg-BG" sz="16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bg-BG" altLang="bg-BG" sz="16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и др. </a:t>
            </a:r>
            <a:endParaRPr kumimoji="0" lang="en-US" altLang="bg-BG" sz="16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329785"/>
            <a:ext cx="9144000" cy="1307127"/>
          </a:xfrm>
          <a:prstGeom prst="rect">
            <a:avLst/>
          </a:prstGeom>
          <a:solidFill>
            <a:srgbClr val="FFFFCC"/>
          </a:solidFill>
        </p:spPr>
        <p:txBody>
          <a:bodyPr/>
          <a:lstStyle/>
          <a:p>
            <a:pPr marL="88900" indent="1270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горното течение</a:t>
            </a: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реката (от изворите до Братислава, около 1000 </a:t>
            </a: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km)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са изградени около 60 преградни 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съоръжения, 17 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които са хидротехнически 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комплекси.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Тези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съоръжения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които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основно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предназначение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корабоплаване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изпълняват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много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други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функции.</a:t>
            </a:r>
          </a:p>
          <a:p>
            <a:pPr marL="88900" indent="1270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endParaRPr 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0"/>
            <a:ext cx="4352902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altLang="bg-BG" sz="2000" i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Значение на р. </a:t>
            </a:r>
            <a:r>
              <a:rPr lang="bg-BG" altLang="bg-BG" sz="2000" i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Дунав</a:t>
            </a:r>
            <a:endParaRPr lang="bg-BG" altLang="bg-BG" sz="2000" i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1470" y="99803"/>
            <a:ext cx="1356756" cy="3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8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F8A8-C88F-4120-856A-1CBE0A5B4EAC}" type="datetime1">
              <a:rPr lang="sv-SE" smtClean="0"/>
              <a:t>2020-02-06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09650"/>
          </a:xfrm>
          <a:prstGeom prst="rect">
            <a:avLst/>
          </a:pr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1558" y="2810893"/>
            <a:ext cx="3122442" cy="2200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128" y="2804607"/>
            <a:ext cx="2942034" cy="2206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" y="2821003"/>
            <a:ext cx="2945909" cy="2209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-11999" y="1409201"/>
            <a:ext cx="2840141" cy="43772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/>
            <a:r>
              <a:rPr lang="bg-BG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Корабоплаване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11730" y="5589240"/>
            <a:ext cx="9144000" cy="1142826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>
              <a:lnSpc>
                <a:spcPct val="120000"/>
              </a:lnSpc>
            </a:pP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Със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завършването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канала Рейн-Майн-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Дунав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през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1992 г., р.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Дунав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става част от транс-европейски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воден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път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от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най-голямото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европейско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пристанище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Ротердам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Северно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море до Сулина на Черно море.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10614" y="1846923"/>
            <a:ext cx="9133386" cy="97408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>
              <a:lnSpc>
                <a:spcPct val="120000"/>
              </a:lnSpc>
            </a:pP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Река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Дунав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е важен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международен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воден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път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Речни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кораби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могат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да се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движат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Дунав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км 2411 по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целия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път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надолу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делтата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- 87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 от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общата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дължина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реката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altLang="bg-BG" sz="1600" strike="sngStrike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0"/>
            <a:ext cx="4352902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Значение на р. </a:t>
            </a:r>
            <a:r>
              <a:rPr lang="bg-BG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Дунав</a:t>
            </a:r>
            <a:endParaRPr lang="bg-BG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1470" y="99803"/>
            <a:ext cx="1356756" cy="3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5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F8A8-C88F-4120-856A-1CBE0A5B4EAC}" type="datetime1">
              <a:rPr lang="sv-SE" smtClean="0"/>
              <a:t>2020-02-06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09650"/>
          </a:xfrm>
          <a:prstGeom prst="rect">
            <a:avLst/>
          </a:pr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05" y="1409201"/>
            <a:ext cx="6768752" cy="4788892"/>
          </a:xfrm>
          <a:prstGeom prst="roundRect">
            <a:avLst>
              <a:gd name="adj" fmla="val 8594"/>
            </a:avLst>
          </a:prstGeom>
          <a:solidFill>
            <a:schemeClr val="bg1"/>
          </a:solidFill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"/>
            <a:ext cx="5447216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Европейско развитие</a:t>
            </a:r>
            <a:endParaRPr lang="bg-BG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75675" y="1409201"/>
            <a:ext cx="4280301" cy="43772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/>
            <a:r>
              <a:rPr lang="bg-BG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Транспортен воден коридор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4291955" y="1556792"/>
            <a:ext cx="4860032" cy="15868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3746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подобряване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транспорта в Европа,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Европейската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комисия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(ЕК)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разработи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Транс-Европейски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Транспортни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Мрежи (</a:t>
            </a:r>
            <a:r>
              <a:rPr lang="ru-RU" altLang="bg-BG" sz="1600" i="1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Trans-European</a:t>
            </a:r>
            <a:r>
              <a:rPr lang="ru-RU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i="1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</a:t>
            </a:r>
            <a:r>
              <a:rPr lang="ru-RU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i="1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Networks</a:t>
            </a:r>
            <a:r>
              <a:rPr lang="ru-RU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 </a:t>
            </a:r>
            <a:r>
              <a:rPr lang="ru-RU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TEN-T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endParaRPr lang="bg-BG" altLang="bg-BG" sz="1600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" y="5877272"/>
            <a:ext cx="9151987" cy="980728"/>
          </a:xfrm>
          <a:prstGeom prst="rect">
            <a:avLst/>
          </a:prstGeom>
          <a:solidFill>
            <a:srgbClr val="FFFFCC"/>
          </a:solidFill>
        </p:spPr>
        <p:txBody>
          <a:bodyPr/>
          <a:lstStyle/>
          <a:p>
            <a:pPr marL="374650" indent="-28575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  <a:buFont typeface="Wingdings" panose="05000000000000000000" pitchFamily="2" charset="2"/>
              <a:buChar char="§"/>
            </a:pP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Насоката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е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този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воден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коридор да се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превърне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“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гръбнак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връзката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воден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път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между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източна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западна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Европа”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осигурявайки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заедно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 р. Рейн,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връзка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между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Северно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Черно море.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5652120" y="3815826"/>
            <a:ext cx="3491880" cy="936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3746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en-US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TEN-T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Дунав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посочен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 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Пан-европейски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транспортен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коридор VII”.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1470" y="99803"/>
            <a:ext cx="1356756" cy="3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9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F8A8-C88F-4120-856A-1CBE0A5B4EAC}" type="datetime1">
              <a:rPr lang="sv-SE" smtClean="0"/>
              <a:t>2020-02-06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09650"/>
          </a:xfrm>
          <a:prstGeom prst="rect">
            <a:avLst/>
          </a:pr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3000"/>
                    </a14:imgEffect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260" y="1390548"/>
            <a:ext cx="3732566" cy="1967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89" y="3535189"/>
            <a:ext cx="3443719" cy="2425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9525" y="1340767"/>
            <a:ext cx="5066531" cy="2017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>
              <a:lnSpc>
                <a:spcPct val="120000"/>
              </a:lnSpc>
            </a:pPr>
            <a:r>
              <a:rPr lang="bg-BG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Вътрешният воден транспорт </a:t>
            </a:r>
            <a:br>
              <a:rPr lang="bg-BG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 регулира чрез:</a:t>
            </a:r>
            <a:b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Интегрирана европейска програма за действие за вътрешен воден транспорт” </a:t>
            </a:r>
            <a:r>
              <a:rPr lang="bg-BG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(“</a:t>
            </a:r>
            <a:r>
              <a:rPr lang="bg-BG" altLang="bg-BG" sz="1600" i="1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Integrated</a:t>
            </a:r>
            <a:r>
              <a:rPr lang="bg-BG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altLang="bg-BG" sz="1600" i="1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European</a:t>
            </a:r>
            <a:r>
              <a:rPr lang="bg-BG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altLang="bg-BG" sz="1600" i="1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Action</a:t>
            </a:r>
            <a:r>
              <a:rPr lang="bg-BG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altLang="bg-BG" sz="1600" i="1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Programme</a:t>
            </a:r>
            <a:r>
              <a:rPr lang="bg-BG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altLang="bg-BG" sz="1600" i="1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bg-BG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altLang="bg-BG" sz="1600" i="1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inland</a:t>
            </a:r>
            <a:r>
              <a:rPr lang="bg-BG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altLang="bg-BG" sz="1600" i="1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Waterway</a:t>
            </a:r>
            <a:r>
              <a:rPr lang="bg-BG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altLang="bg-BG" sz="1600" i="1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</a:t>
            </a:r>
            <a:r>
              <a:rPr lang="bg-BG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NAIADES”)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bg-BG" altLang="bg-BG" sz="1600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682638" y="3444808"/>
            <a:ext cx="5461363" cy="2649902"/>
          </a:xfrm>
          <a:prstGeom prst="rect">
            <a:avLst/>
          </a:prstGeom>
          <a:solidFill>
            <a:srgbClr val="FFFFCC"/>
          </a:solidFill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bg-BG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NAIADES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формулира пет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стратегически области:</a:t>
            </a:r>
            <a:endParaRPr lang="en-US" altLang="bg-BG" sz="1600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3600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Инфраструктура</a:t>
            </a:r>
            <a:endParaRPr lang="en-US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3600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Пазар</a:t>
            </a:r>
            <a:endParaRPr lang="en-US" altLang="bg-BG" sz="1600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3600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Флота</a:t>
            </a:r>
            <a:endParaRPr lang="en-US" altLang="bg-BG" sz="1600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3600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аботни 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места и 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умения </a:t>
            </a:r>
          </a:p>
          <a:p>
            <a:pPr marL="285750" indent="3600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Обмяна на 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информация</a:t>
            </a:r>
            <a:endParaRPr lang="bg-BG" altLang="bg-BG" sz="1600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0">
              <a:spcAft>
                <a:spcPts val="0"/>
              </a:spcAft>
            </a:pPr>
            <a:endParaRPr lang="bg-BG" altLang="bg-BG" sz="1600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1470" y="99803"/>
            <a:ext cx="1356756" cy="3747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525" y="287183"/>
            <a:ext cx="33698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altLang="bg-BG" sz="20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Европейско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142308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F8A8-C88F-4120-856A-1CBE0A5B4EAC}" type="datetime1">
              <a:rPr lang="sv-SE" smtClean="0"/>
              <a:t>2020-02-06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09650"/>
          </a:xfrm>
          <a:prstGeom prst="rect">
            <a:avLst/>
          </a:pr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"/>
            <a:ext cx="5447216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Европейско развитие</a:t>
            </a:r>
            <a:endParaRPr lang="bg-BG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1470" y="99803"/>
            <a:ext cx="1356756" cy="37476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84684" y="2437466"/>
            <a:ext cx="7182238" cy="776774"/>
            <a:chOff x="1427584" y="2856691"/>
            <a:chExt cx="9576317" cy="1035699"/>
          </a:xfrm>
          <a:solidFill>
            <a:srgbClr val="8593AF"/>
          </a:solidFill>
        </p:grpSpPr>
        <p:sp>
          <p:nvSpPr>
            <p:cNvPr id="16" name="Rectangle 15"/>
            <p:cNvSpPr/>
            <p:nvPr/>
          </p:nvSpPr>
          <p:spPr>
            <a:xfrm>
              <a:off x="4909457" y="2884683"/>
              <a:ext cx="2612571" cy="989045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50" dirty="0">
                  <a:solidFill>
                    <a:prstClr val="white"/>
                  </a:solidFill>
                </a:rPr>
                <a:t>Connecting Europe Facility (CEF)</a:t>
              </a:r>
              <a:endParaRPr lang="bg-BG" sz="1350" dirty="0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27584" y="2856691"/>
              <a:ext cx="2612571" cy="989045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white"/>
                  </a:solidFill>
                </a:rPr>
                <a:t>Innovation and Networks Executive Agency</a:t>
              </a:r>
            </a:p>
            <a:p>
              <a:pPr algn="ctr"/>
              <a:r>
                <a:rPr lang="en-US" sz="1200" dirty="0">
                  <a:solidFill>
                    <a:prstClr val="white"/>
                  </a:solidFill>
                </a:rPr>
                <a:t>(INEA)</a:t>
              </a:r>
              <a:endParaRPr lang="bg-BG" sz="1200" dirty="0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391330" y="2903345"/>
              <a:ext cx="2612571" cy="989045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50" dirty="0">
                  <a:solidFill>
                    <a:prstClr val="white"/>
                  </a:solidFill>
                </a:rPr>
                <a:t>CEF Transport</a:t>
              </a:r>
              <a:endParaRPr lang="bg-BG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4040155" y="3379205"/>
              <a:ext cx="869302" cy="0"/>
            </a:xfrm>
            <a:prstGeom prst="straightConnector1">
              <a:avLst/>
            </a:prstGeom>
            <a:grpFill/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7522028" y="3379205"/>
              <a:ext cx="869303" cy="0"/>
            </a:xfrm>
            <a:prstGeom prst="straightConnector1">
              <a:avLst/>
            </a:prstGeom>
            <a:grpFill/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1084684" y="1159518"/>
            <a:ext cx="1959428" cy="741784"/>
          </a:xfrm>
          <a:prstGeom prst="rect">
            <a:avLst/>
          </a:prstGeom>
          <a:solidFill>
            <a:srgbClr val="8593A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white"/>
                </a:solidFill>
              </a:rPr>
              <a:t>European Commission</a:t>
            </a:r>
            <a:endParaRPr lang="bg-BG" sz="1350" dirty="0">
              <a:solidFill>
                <a:prstClr val="white"/>
              </a:solidFill>
            </a:endParaRPr>
          </a:p>
        </p:txBody>
      </p:sp>
      <p:cxnSp>
        <p:nvCxnSpPr>
          <p:cNvPr id="22" name="Straight Arrow Connector 21"/>
          <p:cNvCxnSpPr>
            <a:stCxn id="21" idx="2"/>
            <a:endCxn id="17" idx="0"/>
          </p:cNvCxnSpPr>
          <p:nvPr/>
        </p:nvCxnSpPr>
        <p:spPr>
          <a:xfrm>
            <a:off x="2064398" y="1901302"/>
            <a:ext cx="0" cy="53616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3910508" y="3788268"/>
            <a:ext cx="4249959" cy="21724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>
              <a:lnSpc>
                <a:spcPct val="120000"/>
              </a:lnSpc>
            </a:pPr>
            <a:r>
              <a:rPr lang="ru-RU" altLang="bg-BG" sz="1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Механизъм</a:t>
            </a:r>
            <a:r>
              <a:rPr lang="ru-RU" altLang="bg-BG" sz="1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 </a:t>
            </a:r>
            <a:r>
              <a:rPr lang="ru-RU" altLang="bg-BG" sz="1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свързване</a:t>
            </a:r>
            <a:r>
              <a:rPr lang="ru-RU" altLang="bg-BG" sz="1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Европа (CEF) е разделен на три сектора: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sz="1600" dirty="0">
                <a:latin typeface="Arial" panose="020B0604020202020204" pitchFamily="34" charset="0"/>
                <a:cs typeface="Arial" panose="020B0604020202020204" pitchFamily="34" charset="0"/>
              </a:rPr>
              <a:t>CEF Energy / МСЕ Енергетика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sz="1600" dirty="0">
                <a:latin typeface="Arial" panose="020B0604020202020204" pitchFamily="34" charset="0"/>
                <a:cs typeface="Arial" panose="020B0604020202020204" pitchFamily="34" charset="0"/>
              </a:rPr>
              <a:t>CEF </a:t>
            </a:r>
            <a:r>
              <a:rPr lang="bg-BG" sz="1600" dirty="0" err="1">
                <a:latin typeface="Arial" panose="020B0604020202020204" pitchFamily="34" charset="0"/>
                <a:cs typeface="Arial" panose="020B0604020202020204" pitchFamily="34" charset="0"/>
              </a:rPr>
              <a:t>Telecom</a:t>
            </a:r>
            <a:r>
              <a:rPr lang="bg-BG" sz="1600" dirty="0">
                <a:latin typeface="Arial" panose="020B0604020202020204" pitchFamily="34" charset="0"/>
                <a:cs typeface="Arial" panose="020B0604020202020204" pitchFamily="34" charset="0"/>
              </a:rPr>
              <a:t>/ МСЕ Далекосъобщения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bg-BG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CEF </a:t>
            </a:r>
            <a:r>
              <a:rPr lang="bg-BG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r>
              <a:rPr lang="bg-BG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 МСЕ </a:t>
            </a:r>
            <a:r>
              <a:rPr lang="bg-BG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Транспорт</a:t>
            </a:r>
            <a:endParaRPr lang="bg-BG" altLang="bg-BG" sz="1400" b="1" kern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412790" y="3788266"/>
            <a:ext cx="3283299" cy="2172437"/>
          </a:xfrm>
          <a:prstGeom prst="rect">
            <a:avLst/>
          </a:prstGeom>
          <a:solidFill>
            <a:srgbClr val="FFFFCC"/>
          </a:solidFill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ru-RU" sz="1500" dirty="0" err="1"/>
              <a:t>Изпълнителната</a:t>
            </a:r>
            <a:r>
              <a:rPr lang="ru-RU" sz="1500" dirty="0"/>
              <a:t> </a:t>
            </a:r>
            <a:r>
              <a:rPr lang="ru-RU" sz="1500" dirty="0" err="1"/>
              <a:t>агенция</a:t>
            </a:r>
            <a:r>
              <a:rPr lang="ru-RU" sz="1500" dirty="0"/>
              <a:t> за </a:t>
            </a:r>
            <a:r>
              <a:rPr lang="ru-RU" sz="1500" dirty="0" err="1"/>
              <a:t>иновации</a:t>
            </a:r>
            <a:r>
              <a:rPr lang="ru-RU" sz="1500" dirty="0"/>
              <a:t> и мрежи</a:t>
            </a:r>
            <a:r>
              <a:rPr lang="en-US" sz="1500" dirty="0"/>
              <a:t> (INEA)</a:t>
            </a:r>
            <a:r>
              <a:rPr lang="ru-RU" sz="1500" dirty="0"/>
              <a:t> </a:t>
            </a:r>
            <a:r>
              <a:rPr lang="ru-RU" sz="1500" dirty="0" err="1"/>
              <a:t>управлява</a:t>
            </a:r>
            <a:r>
              <a:rPr lang="ru-RU" sz="1500" dirty="0"/>
              <a:t> </a:t>
            </a:r>
            <a:r>
              <a:rPr lang="ru-RU" sz="1500" dirty="0" err="1"/>
              <a:t>инфраструктурните</a:t>
            </a:r>
            <a:r>
              <a:rPr lang="ru-RU" sz="1500" dirty="0"/>
              <a:t> и </a:t>
            </a:r>
            <a:r>
              <a:rPr lang="ru-RU" sz="1500" dirty="0" err="1"/>
              <a:t>изследователските</a:t>
            </a:r>
            <a:r>
              <a:rPr lang="ru-RU" sz="1500" dirty="0"/>
              <a:t> </a:t>
            </a:r>
            <a:r>
              <a:rPr lang="ru-RU" sz="1500" dirty="0" err="1"/>
              <a:t>програми</a:t>
            </a:r>
            <a:r>
              <a:rPr lang="ru-RU" sz="1500" dirty="0"/>
              <a:t> на ЕС в </a:t>
            </a:r>
            <a:r>
              <a:rPr lang="ru-RU" sz="1500" dirty="0" err="1"/>
              <a:t>областите</a:t>
            </a:r>
            <a:r>
              <a:rPr lang="ru-RU" sz="1500" dirty="0"/>
              <a:t> транспорт, </a:t>
            </a:r>
            <a:r>
              <a:rPr lang="ru-RU" sz="1500" dirty="0" err="1"/>
              <a:t>енергетика</a:t>
            </a:r>
            <a:r>
              <a:rPr lang="ru-RU" sz="1500" dirty="0"/>
              <a:t> и </a:t>
            </a:r>
            <a:r>
              <a:rPr lang="ru-RU" sz="1500" dirty="0" err="1"/>
              <a:t>далекосъобщения</a:t>
            </a:r>
            <a:r>
              <a:rPr lang="ru-RU" sz="1500" dirty="0"/>
              <a:t>.</a:t>
            </a:r>
            <a:endParaRPr lang="en-US" sz="1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3600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bg-BG" altLang="bg-BG" sz="1600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0">
              <a:spcAft>
                <a:spcPts val="0"/>
              </a:spcAft>
            </a:pPr>
            <a:endParaRPr lang="bg-BG" altLang="bg-BG" sz="1600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65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F8A8-C88F-4120-856A-1CBE0A5B4EAC}" type="datetime1">
              <a:rPr lang="sv-SE" smtClean="0"/>
              <a:t>2020-02-06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09650"/>
          </a:xfrm>
          <a:prstGeom prst="rect">
            <a:avLst/>
          </a:pr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"/>
            <a:ext cx="5447216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Европейско развитие</a:t>
            </a:r>
            <a:endParaRPr lang="bg-BG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-6551" y="1085903"/>
            <a:ext cx="7184591" cy="43772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/>
            <a:endParaRPr lang="bg-BG" altLang="bg-BG" b="1" kern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1470" y="99803"/>
            <a:ext cx="1356756" cy="374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664" y="1451429"/>
            <a:ext cx="2458837" cy="943507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28650" y="3172912"/>
            <a:ext cx="7886700" cy="3497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g-BG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CEF </a:t>
            </a:r>
            <a:r>
              <a:rPr lang="bg-BG" sz="1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r>
              <a:rPr lang="bg-BG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bg-BG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МСЕ </a:t>
            </a:r>
            <a:r>
              <a:rPr lang="bg-BG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Транспорт</a:t>
            </a:r>
          </a:p>
          <a:p>
            <a:pPr marL="0" indent="0">
              <a:buNone/>
            </a:pPr>
            <a:endParaRPr lang="bg-BG" sz="13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altLang="bg-BG" sz="1600" b="1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Механизъм</a:t>
            </a:r>
            <a:r>
              <a:rPr lang="ru-RU" altLang="bg-BG" sz="1600" b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 </a:t>
            </a:r>
            <a:r>
              <a:rPr lang="ru-RU" altLang="bg-BG" sz="1600" b="1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свързване</a:t>
            </a:r>
            <a:r>
              <a:rPr lang="ru-RU" altLang="bg-BG" sz="1600" b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Европа (CEF)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altLang="bg-BG" sz="1600" b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Транспорт</a:t>
            </a:r>
            <a:r>
              <a:rPr lang="bg-BG" altLang="bg-BG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bg-BG" sz="1600" dirty="0">
                <a:latin typeface="Arial" panose="020B0604020202020204" pitchFamily="34" charset="0"/>
                <a:cs typeface="Arial" panose="020B0604020202020204" pitchFamily="34" charset="0"/>
              </a:rPr>
              <a:t>е инструмент за </a:t>
            </a:r>
            <a:r>
              <a:rPr lang="ru-RU" altLang="bg-BG" sz="1600" dirty="0" err="1">
                <a:latin typeface="Arial" panose="020B0604020202020204" pitchFamily="34" charset="0"/>
                <a:cs typeface="Arial" panose="020B0604020202020204" pitchFamily="34" charset="0"/>
              </a:rPr>
              <a:t>финансиране</a:t>
            </a:r>
            <a:r>
              <a:rPr lang="ru-RU" altLang="bg-BG" sz="1600" dirty="0">
                <a:latin typeface="Arial" panose="020B0604020202020204" pitchFamily="34" charset="0"/>
                <a:cs typeface="Arial" panose="020B0604020202020204" pitchFamily="34" charset="0"/>
              </a:rPr>
              <a:t> за </a:t>
            </a:r>
            <a:r>
              <a:rPr lang="ru-RU" altLang="bg-BG" sz="1600" dirty="0" err="1">
                <a:latin typeface="Arial" panose="020B0604020202020204" pitchFamily="34" charset="0"/>
                <a:cs typeface="Arial" panose="020B0604020202020204" pitchFamily="34" charset="0"/>
              </a:rPr>
              <a:t>реализиране</a:t>
            </a:r>
            <a:r>
              <a:rPr lang="ru-RU" altLang="bg-BG" sz="1600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altLang="bg-BG" sz="1600" dirty="0" err="1">
                <a:latin typeface="Arial" panose="020B0604020202020204" pitchFamily="34" charset="0"/>
                <a:cs typeface="Arial" panose="020B0604020202020204" pitchFamily="34" charset="0"/>
              </a:rPr>
              <a:t>европейската</a:t>
            </a:r>
            <a:r>
              <a:rPr lang="ru-RU" altLang="bg-BG" sz="1600" dirty="0">
                <a:latin typeface="Arial" panose="020B0604020202020204" pitchFamily="34" charset="0"/>
                <a:cs typeface="Arial" panose="020B0604020202020204" pitchFamily="34" charset="0"/>
              </a:rPr>
              <a:t> политика в </a:t>
            </a:r>
            <a:r>
              <a:rPr lang="ru-RU" altLang="bg-BG" sz="1600" dirty="0" err="1">
                <a:latin typeface="Arial" panose="020B0604020202020204" pitchFamily="34" charset="0"/>
                <a:cs typeface="Arial" panose="020B0604020202020204" pitchFamily="34" charset="0"/>
              </a:rPr>
              <a:t>областта</a:t>
            </a:r>
            <a:r>
              <a:rPr lang="ru-RU" altLang="bg-BG" sz="1600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altLang="bg-BG" sz="1600" dirty="0" err="1">
                <a:latin typeface="Arial" panose="020B0604020202020204" pitchFamily="34" charset="0"/>
                <a:cs typeface="Arial" panose="020B0604020202020204" pitchFamily="34" charset="0"/>
              </a:rPr>
              <a:t>транспортната</a:t>
            </a:r>
            <a:r>
              <a:rPr lang="ru-RU" altLang="bg-BG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bg-BG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  <a:r>
              <a:rPr lang="ru-RU" altLang="bg-BG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3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Целите на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политиката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TEN-T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предвиждат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завършване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до 2030 г. на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основната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мрежа,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структурирана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девет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многомодални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коридори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основна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мрежа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завършване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до 2050 г. на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Всеобхватната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мрежа, за да се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улесни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достъпността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всички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европейски </a:t>
            </a:r>
            <a:r>
              <a:rPr lang="ru-RU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региони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bg-BG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7665" y="1052737"/>
            <a:ext cx="3396162" cy="246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4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weco">
  <a:themeElements>
    <a:clrScheme name="Sweco">
      <a:dk1>
        <a:srgbClr val="3F3F42"/>
      </a:dk1>
      <a:lt1>
        <a:srgbClr val="FFFFFF"/>
      </a:lt1>
      <a:dk2>
        <a:srgbClr val="3F3F42"/>
      </a:dk2>
      <a:lt2>
        <a:srgbClr val="E2E0DA"/>
      </a:lt2>
      <a:accent1>
        <a:srgbClr val="A48730"/>
      </a:accent1>
      <a:accent2>
        <a:srgbClr val="8593AF"/>
      </a:accent2>
      <a:accent3>
        <a:srgbClr val="B484A2"/>
      </a:accent3>
      <a:accent4>
        <a:srgbClr val="3F3F42"/>
      </a:accent4>
      <a:accent5>
        <a:srgbClr val="DEC55B"/>
      </a:accent5>
      <a:accent6>
        <a:srgbClr val="A4A4A6"/>
      </a:accent6>
      <a:hlink>
        <a:srgbClr val="A4A4A6"/>
      </a:hlink>
      <a:folHlink>
        <a:srgbClr val="F2B1D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Muted1">
      <a:srgbClr val="A48730"/>
    </a:custClr>
    <a:custClr name="Muted2">
      <a:srgbClr val="8593AF"/>
    </a:custClr>
    <a:custClr name="Muted3">
      <a:srgbClr val="B484A2"/>
    </a:custClr>
    <a:custClr name="Bright1">
      <a:srgbClr val="DEC55B"/>
    </a:custClr>
    <a:custClr name="Bright2">
      <a:srgbClr val="C0D4FD"/>
    </a:custClr>
    <a:custClr name="Bright3">
      <a:srgbClr val="F2B1DC"/>
    </a:custClr>
    <a:custClr name="Grey1">
      <a:srgbClr val="E2E0DA"/>
    </a:custClr>
    <a:custClr name="Grey2">
      <a:srgbClr val="A4A4A6"/>
    </a:custClr>
    <a:custClr name="Grey3">
      <a:srgbClr val="3F3F42"/>
    </a:custClr>
  </a:custClrLst>
  <a:extLst>
    <a:ext uri="{05A4C25C-085E-4340-85A3-A5531E510DB2}">
      <thm15:themeFamily xmlns:thm15="http://schemas.microsoft.com/office/thememl/2012/main" name="Presentation Sweco 4_3 Arial test.potx" id="{4D784709-F23C-4A7D-8C06-B8F93E926371}" vid="{FD74AD9C-5987-4886-939E-C4E682A94258}"/>
    </a:ext>
  </a:extLst>
</a:theme>
</file>

<file path=ppt/theme/theme2.xml><?xml version="1.0" encoding="utf-8"?>
<a:theme xmlns:a="http://schemas.openxmlformats.org/drawingml/2006/main" name="Office-tema">
  <a:themeElements>
    <a:clrScheme name="Sweco">
      <a:dk1>
        <a:srgbClr val="3F3F42"/>
      </a:dk1>
      <a:lt1>
        <a:srgbClr val="FFFFFF"/>
      </a:lt1>
      <a:dk2>
        <a:srgbClr val="3F3F42"/>
      </a:dk2>
      <a:lt2>
        <a:srgbClr val="E2E0DA"/>
      </a:lt2>
      <a:accent1>
        <a:srgbClr val="A48730"/>
      </a:accent1>
      <a:accent2>
        <a:srgbClr val="8593AF"/>
      </a:accent2>
      <a:accent3>
        <a:srgbClr val="B484A2"/>
      </a:accent3>
      <a:accent4>
        <a:srgbClr val="3F3F42"/>
      </a:accent4>
      <a:accent5>
        <a:srgbClr val="DEC55B"/>
      </a:accent5>
      <a:accent6>
        <a:srgbClr val="A4A4A6"/>
      </a:accent6>
      <a:hlink>
        <a:srgbClr val="A4A4A6"/>
      </a:hlink>
      <a:folHlink>
        <a:srgbClr val="F2B1D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Sweco">
      <a:dk1>
        <a:srgbClr val="3F3F42"/>
      </a:dk1>
      <a:lt1>
        <a:srgbClr val="FFFFFF"/>
      </a:lt1>
      <a:dk2>
        <a:srgbClr val="3F3F42"/>
      </a:dk2>
      <a:lt2>
        <a:srgbClr val="E2E0DA"/>
      </a:lt2>
      <a:accent1>
        <a:srgbClr val="A48730"/>
      </a:accent1>
      <a:accent2>
        <a:srgbClr val="8593AF"/>
      </a:accent2>
      <a:accent3>
        <a:srgbClr val="B484A2"/>
      </a:accent3>
      <a:accent4>
        <a:srgbClr val="3F3F42"/>
      </a:accent4>
      <a:accent5>
        <a:srgbClr val="DEC55B"/>
      </a:accent5>
      <a:accent6>
        <a:srgbClr val="A4A4A6"/>
      </a:accent6>
      <a:hlink>
        <a:srgbClr val="A4A4A6"/>
      </a:hlink>
      <a:folHlink>
        <a:srgbClr val="F2B1D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SBase" ma:contentTypeID="0x010100172B265C893A11DC83140800200C9A66000080171C402F1A47BBFDC16913A25A54" ma:contentTypeVersion="2" ma:contentTypeDescription="Create a new document." ma:contentTypeScope="" ma:versionID="c7d0169251561f7f2cc913371303b349">
  <xsd:schema xmlns:xsd="http://www.w3.org/2001/XMLSchema" xmlns:p="http://schemas.microsoft.com/office/2006/metadata/properties" xmlns:ns2="http://schemas.microsoft.com/sharepoint/v3/fields" xmlns:ns3="05353163-6f0d-441d-91d1-8ba09f476ee5" targetNamespace="http://schemas.microsoft.com/office/2006/metadata/properties" ma:root="true" ma:fieldsID="38dd6021c5a147bfb322e6c41978cf54" ns2:_="" ns3:_="">
    <xsd:import namespace="http://schemas.microsoft.com/sharepoint/v3/fields"/>
    <xsd:import namespace="05353163-6f0d-441d-91d1-8ba09f476ee5"/>
    <xsd:element name="properties">
      <xsd:complexType>
        <xsd:sequence>
          <xsd:element name="documentManagement">
            <xsd:complexType>
              <xsd:all>
                <xsd:element ref="ns2:ApprovalStatus" minOccurs="0"/>
                <xsd:element ref="ns2:ApprovalStatusHistory" minOccurs="0"/>
                <xsd:element ref="ns2:ApprovalComment" minOccurs="0"/>
                <xsd:element ref="ns2:ApprovalCommentHistory" minOccurs="0"/>
                <xsd:element ref="ns2:ApprovalDate" minOccurs="0"/>
                <xsd:element ref="ns2:ApprovalDateHistory" minOccurs="0"/>
                <xsd:element ref="ns2:Approver" minOccurs="0"/>
                <xsd:element ref="ns2:ApproverHistory" minOccurs="0"/>
                <xsd:element ref="ns2:MaxNoApprovalSteps" minOccurs="0"/>
                <xsd:element ref="ns3:PSTransferStatus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/fields" elementFormDefault="qualified">
    <xsd:import namespace="http://schemas.microsoft.com/office/2006/documentManagement/types"/>
    <xsd:element name="ApprovalStatus" ma:index="8" nillable="true" ma:displayName="ApprovalStatus" ma:description="Approval Status" ma:hidden="true" ma:internalName="ApprovalStatus">
      <xsd:simpleType>
        <xsd:restriction base="dms:Text"/>
      </xsd:simpleType>
    </xsd:element>
    <xsd:element name="ApprovalStatusHistory" ma:index="9" nillable="true" ma:displayName="ApprovalStatusHistory" ma:description="Approval Status History" ma:hidden="true" ma:internalName="ApprovalStatusHistory">
      <xsd:simpleType>
        <xsd:restriction base="dms:Note"/>
      </xsd:simpleType>
    </xsd:element>
    <xsd:element name="ApprovalComment" ma:index="10" nillable="true" ma:displayName="ApprovalComment" ma:description="Approval Comment" ma:hidden="true" ma:internalName="ApprovalComment">
      <xsd:simpleType>
        <xsd:restriction base="dms:Text"/>
      </xsd:simpleType>
    </xsd:element>
    <xsd:element name="ApprovalCommentHistory" ma:index="11" nillable="true" ma:displayName="ApprovalCommentHistory" ma:description="Approval Comment History" ma:hidden="true" ma:internalName="ApprovalCommentHistory">
      <xsd:simpleType>
        <xsd:restriction base="dms:Note"/>
      </xsd:simpleType>
    </xsd:element>
    <xsd:element name="ApprovalDate" ma:index="12" nillable="true" ma:displayName="ApprovalDate" ma:description="Approval Date" ma:hidden="true" ma:internalName="ApprovalDate">
      <xsd:simpleType>
        <xsd:restriction base="dms:Text"/>
      </xsd:simpleType>
    </xsd:element>
    <xsd:element name="ApprovalDateHistory" ma:index="13" nillable="true" ma:displayName="ApprovalDateHistory" ma:description="Approval Date History" ma:hidden="true" ma:internalName="ApprovalDateHistory">
      <xsd:simpleType>
        <xsd:restriction base="dms:Note"/>
      </xsd:simpleType>
    </xsd:element>
    <xsd:element name="Approver" ma:index="14" nillable="true" ma:displayName="Approver" ma:description="Approver" ma:hidden="true" ma:internalName="Approver">
      <xsd:simpleType>
        <xsd:restriction base="dms:Text"/>
      </xsd:simpleType>
    </xsd:element>
    <xsd:element name="ApproverHistory" ma:index="15" nillable="true" ma:displayName="ApproverHistory" ma:description="Approver History" ma:hidden="true" ma:internalName="ApproverHistory">
      <xsd:simpleType>
        <xsd:restriction base="dms:Note"/>
      </xsd:simpleType>
    </xsd:element>
    <xsd:element name="MaxNoApprovalSteps" ma:index="16" nillable="true" ma:displayName="MaxNoApprovalSteps" ma:description="Max No Approval Steps" ma:hidden="true" ma:internalName="MaxNoApprovalSteps">
      <xsd:simpleType>
        <xsd:restriction base="dms:Text"/>
      </xsd:simpleType>
    </xsd:element>
  </xsd:schema>
  <xsd:schema xmlns:xsd="http://www.w3.org/2001/XMLSchema" xmlns:dms="http://schemas.microsoft.com/office/2006/documentManagement/types" targetNamespace="05353163-6f0d-441d-91d1-8ba09f476ee5" elementFormDefault="qualified">
    <xsd:import namespace="http://schemas.microsoft.com/office/2006/documentManagement/types"/>
    <xsd:element name="PSTransferStatus" ma:index="17" nillable="true" ma:displayName="PSTransferStatus" ma:description="Document transfer status" ma:internalName="PSTransferStatus" ma:readOnly="fals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ApprovalCommentHistory xmlns="http://schemas.microsoft.com/sharepoint/v3/fields" xsi:nil="true"/>
    <ApproverHistory xmlns="http://schemas.microsoft.com/sharepoint/v3/fields" xsi:nil="true"/>
    <ApprovalStatusHistory xmlns="http://schemas.microsoft.com/sharepoint/v3/fields" xsi:nil="true"/>
    <ApprovalComment xmlns="http://schemas.microsoft.com/sharepoint/v3/fields" xsi:nil="true"/>
    <ApprovalStatus xmlns="http://schemas.microsoft.com/sharepoint/v3/fields" xsi:nil="true"/>
    <MaxNoApprovalSteps xmlns="http://schemas.microsoft.com/sharepoint/v3/fields" xsi:nil="true"/>
    <ApprovalDateHistory xmlns="http://schemas.microsoft.com/sharepoint/v3/fields" xsi:nil="true"/>
    <PSTransferStatus xmlns="05353163-6f0d-441d-91d1-8ba09f476ee5">StoredFromExternalSource</PSTransferStatus>
    <ApprovalDate xmlns="http://schemas.microsoft.com/sharepoint/v3/fields" xsi:nil="true"/>
    <Approver xmlns="http://schemas.microsoft.com/sharepoint/v3/fields" xsi:nil="true"/>
  </documentManagement>
</p:properties>
</file>

<file path=customXml/itemProps1.xml><?xml version="1.0" encoding="utf-8"?>
<ds:datastoreItem xmlns:ds="http://schemas.openxmlformats.org/officeDocument/2006/customXml" ds:itemID="{2D5176B0-3F53-4E6C-BF9E-2213B9B2BD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7D8EF1-58EE-4AC9-8311-608418CC46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05353163-6f0d-441d-91d1-8ba09f476ee5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5F04BF94-13FF-4D16-A26A-1632AF6B5515}">
  <ds:schemaRefs>
    <ds:schemaRef ds:uri="http://purl.org/dc/elements/1.1/"/>
    <ds:schemaRef ds:uri="http://schemas.microsoft.com/office/2006/metadata/properties"/>
    <ds:schemaRef ds:uri="http://purl.org/dc/terms/"/>
    <ds:schemaRef ds:uri="05353163-6f0d-441d-91d1-8ba09f476ee5"/>
    <ds:schemaRef ds:uri="http://schemas.microsoft.com/office/2006/documentManagement/types"/>
    <ds:schemaRef ds:uri="http://schemas.openxmlformats.org/package/2006/metadata/core-properties"/>
    <ds:schemaRef ds:uri="http://schemas.microsoft.com/sharepoint/v3/field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Sweco 4_3 Arial</Template>
  <TotalTime>156</TotalTime>
  <Words>1276</Words>
  <Application>Microsoft Office PowerPoint</Application>
  <PresentationFormat>On-screen Show (4:3)</PresentationFormat>
  <Paragraphs>212</Paragraphs>
  <Slides>33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Sweco Sans</vt:lpstr>
      <vt:lpstr>Verdana</vt:lpstr>
      <vt:lpstr>Wingdings</vt:lpstr>
      <vt:lpstr>Sweco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Sweco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Petkov, Martin</dc:creator>
  <cp:lastModifiedBy>Popov, Dimitar</cp:lastModifiedBy>
  <cp:revision>21</cp:revision>
  <dcterms:created xsi:type="dcterms:W3CDTF">2020-02-05T08:15:49Z</dcterms:created>
  <dcterms:modified xsi:type="dcterms:W3CDTF">2020-02-06T09:52:04Z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0x010100172B265C893A11DC83140800200C9A66000080171C402F1A47BBFDC16913A25A54</vt:lpwstr>
  </property>
  <property fmtid="{D5CDD505-2E9C-101B-9397-08002B2CF9AE}" pid="3" name="PSIsRedlined">
    <vt:bool>false</vt:bool>
  </property>
  <property fmtid="{D5CDD505-2E9C-101B-9397-08002B2CF9AE}" pid="4" name="PSContentType">
    <vt:lpwstr>PSBase</vt:lpwstr>
  </property>
</Properties>
</file>