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57" r:id="rId9"/>
    <p:sldId id="264" r:id="rId10"/>
    <p:sldId id="265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5" autoAdjust="0"/>
    <p:restoredTop sz="94660"/>
  </p:normalViewPr>
  <p:slideViewPr>
    <p:cSldViewPr>
      <p:cViewPr varScale="1">
        <p:scale>
          <a:sx n="70" d="100"/>
          <a:sy n="70" d="100"/>
        </p:scale>
        <p:origin x="9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CTOR%20STUDIES\New%20Strategy\Energy4.1%20OEB%202001-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CTOR%20STUDIES\New%20Strategy\Energy4.1%20OEB%202001-201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CTOR%20STUDIES\New%20Strategy\Energy4.1%20OEB%202001-2018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CTOR%20STUDIES\New%20Strategy\Energy4.1%20OEB%202001-2018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CTOR%20STUDIES\New%20Strategy\Energy4.1%20OEB%202001-2018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CTOR%20STUDIES\New%20Strategy\Energy4.1%20OEB%202001-2018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ECTOR%20STUDIES\New%20Strategy\Energy4.1%20OEB%202001-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bg-BG" dirty="0"/>
              <a:t>Нетно производство на </a:t>
            </a:r>
            <a:r>
              <a:rPr lang="bg-BG" dirty="0" smtClean="0"/>
              <a:t>електроенергия </a:t>
            </a:r>
            <a:r>
              <a:rPr lang="bg-BG" dirty="0"/>
              <a:t>по тип централа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'WEM2019'!$A$692</c:f>
              <c:strCache>
                <c:ptCount val="1"/>
                <c:pt idx="0">
                  <c:v>АЕЦ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'WEM2019'!$D$692:$K$692</c:f>
              <c:numCache>
                <c:formatCode>0</c:formatCode>
                <c:ptCount val="8"/>
                <c:pt idx="0">
                  <c:v>14528.017999999996</c:v>
                </c:pt>
                <c:pt idx="1">
                  <c:v>14925.628234219475</c:v>
                </c:pt>
                <c:pt idx="2">
                  <c:v>14925.628234219485</c:v>
                </c:pt>
                <c:pt idx="3">
                  <c:v>14925.628234219472</c:v>
                </c:pt>
                <c:pt idx="4">
                  <c:v>22675.628234219468</c:v>
                </c:pt>
                <c:pt idx="5">
                  <c:v>30425.628234219424</c:v>
                </c:pt>
                <c:pt idx="6">
                  <c:v>30425.628234219468</c:v>
                </c:pt>
                <c:pt idx="7">
                  <c:v>15500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3D-41AD-A0A7-A307BE7BFF63}"/>
            </c:ext>
          </c:extLst>
        </c:ser>
        <c:ser>
          <c:idx val="1"/>
          <c:order val="1"/>
          <c:tx>
            <c:strRef>
              <c:f>'WEM2019'!$A$693</c:f>
              <c:strCache>
                <c:ptCount val="1"/>
                <c:pt idx="0">
                  <c:v>ВЕЦ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'WEM2019'!$D$693:$K$693</c:f>
              <c:numCache>
                <c:formatCode>0</c:formatCode>
                <c:ptCount val="8"/>
                <c:pt idx="0">
                  <c:v>5540.0874642564359</c:v>
                </c:pt>
                <c:pt idx="1">
                  <c:v>4619.4975000000013</c:v>
                </c:pt>
                <c:pt idx="2">
                  <c:v>4619.497499999994</c:v>
                </c:pt>
                <c:pt idx="3">
                  <c:v>4619.4975000000013</c:v>
                </c:pt>
                <c:pt idx="4">
                  <c:v>4619.4975000000049</c:v>
                </c:pt>
                <c:pt idx="5">
                  <c:v>4619.4975000000104</c:v>
                </c:pt>
                <c:pt idx="6">
                  <c:v>4619.4975000000013</c:v>
                </c:pt>
                <c:pt idx="7">
                  <c:v>4619.497500000004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3D-41AD-A0A7-A307BE7BFF63}"/>
            </c:ext>
          </c:extLst>
        </c:ser>
        <c:ser>
          <c:idx val="2"/>
          <c:order val="2"/>
          <c:tx>
            <c:strRef>
              <c:f>'WEM2019'!$A$694</c:f>
              <c:strCache>
                <c:ptCount val="1"/>
                <c:pt idx="0">
                  <c:v>ВтЕЦ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'WEM2019'!$D$694:$K$694</c:f>
              <c:numCache>
                <c:formatCode>0</c:formatCode>
                <c:ptCount val="8"/>
                <c:pt idx="0">
                  <c:v>1450.9613733905576</c:v>
                </c:pt>
                <c:pt idx="1">
                  <c:v>1450.9613733905576</c:v>
                </c:pt>
                <c:pt idx="2">
                  <c:v>1564.262213156441</c:v>
                </c:pt>
                <c:pt idx="3">
                  <c:v>1901.4330736831232</c:v>
                </c:pt>
                <c:pt idx="4">
                  <c:v>1901.4330736831232</c:v>
                </c:pt>
                <c:pt idx="5">
                  <c:v>3607.6761157743676</c:v>
                </c:pt>
                <c:pt idx="6">
                  <c:v>6190.7230011245774</c:v>
                </c:pt>
                <c:pt idx="7">
                  <c:v>8823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3D-41AD-A0A7-A307BE7BFF63}"/>
            </c:ext>
          </c:extLst>
        </c:ser>
        <c:ser>
          <c:idx val="3"/>
          <c:order val="3"/>
          <c:tx>
            <c:strRef>
              <c:f>'WEM2019'!$A$695</c:f>
              <c:strCache>
                <c:ptCount val="1"/>
                <c:pt idx="0">
                  <c:v>ФЕЦ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'WEM2019'!$D$695:$K$695</c:f>
              <c:numCache>
                <c:formatCode>0</c:formatCode>
                <c:ptCount val="8"/>
                <c:pt idx="0">
                  <c:v>1383</c:v>
                </c:pt>
                <c:pt idx="1">
                  <c:v>1402.1734517247287</c:v>
                </c:pt>
                <c:pt idx="2">
                  <c:v>2652.819055442822</c:v>
                </c:pt>
                <c:pt idx="3">
                  <c:v>4840.7616678219601</c:v>
                </c:pt>
                <c:pt idx="4">
                  <c:v>4840.7616678219601</c:v>
                </c:pt>
                <c:pt idx="5">
                  <c:v>4840.7616678219601</c:v>
                </c:pt>
                <c:pt idx="6">
                  <c:v>4840.7616678219601</c:v>
                </c:pt>
                <c:pt idx="7">
                  <c:v>9934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3D-41AD-A0A7-A307BE7BFF63}"/>
            </c:ext>
          </c:extLst>
        </c:ser>
        <c:ser>
          <c:idx val="6"/>
          <c:order val="4"/>
          <c:tx>
            <c:strRef>
              <c:f>'WEM2019'!$A$696</c:f>
              <c:strCache>
                <c:ptCount val="1"/>
                <c:pt idx="0">
                  <c:v>ТЕЦ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'WEM2019'!$D$696:$K$696</c:f>
              <c:numCache>
                <c:formatCode>0</c:formatCode>
                <c:ptCount val="8"/>
                <c:pt idx="0">
                  <c:v>19358.171296013294</c:v>
                </c:pt>
                <c:pt idx="1">
                  <c:v>19426.041166033134</c:v>
                </c:pt>
                <c:pt idx="2">
                  <c:v>18578.711186499044</c:v>
                </c:pt>
                <c:pt idx="3">
                  <c:v>14528.412019476466</c:v>
                </c:pt>
                <c:pt idx="4">
                  <c:v>7512.4583186589753</c:v>
                </c:pt>
                <c:pt idx="5">
                  <c:v>1172.4751179249847</c:v>
                </c:pt>
                <c:pt idx="6">
                  <c:v>732.37199928579435</c:v>
                </c:pt>
                <c:pt idx="7">
                  <c:v>391.07546479698135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3D-41AD-A0A7-A307BE7BFF63}"/>
            </c:ext>
          </c:extLst>
        </c:ser>
        <c:ser>
          <c:idx val="11"/>
          <c:order val="7"/>
          <c:tx>
            <c:strRef>
              <c:f>'WEM2019'!$A$700</c:f>
              <c:strCache>
                <c:ptCount val="1"/>
                <c:pt idx="0">
                  <c:v>ТФЕЦ+ЗТЕЦ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'WEM2019'!$D$700:$K$700</c:f>
              <c:numCache>
                <c:formatCode>0</c:formatCode>
                <c:ptCount val="8"/>
                <c:pt idx="0">
                  <c:v>1718.9648676038021</c:v>
                </c:pt>
                <c:pt idx="1">
                  <c:v>1864.5587666833435</c:v>
                </c:pt>
                <c:pt idx="2">
                  <c:v>2294.7355419197074</c:v>
                </c:pt>
                <c:pt idx="3">
                  <c:v>5539.0983617982856</c:v>
                </c:pt>
                <c:pt idx="4">
                  <c:v>6986.4996875475399</c:v>
                </c:pt>
                <c:pt idx="5">
                  <c:v>4896.656232886563</c:v>
                </c:pt>
                <c:pt idx="6">
                  <c:v>3879.1203356514011</c:v>
                </c:pt>
                <c:pt idx="7">
                  <c:v>11564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3D-41AD-A0A7-A307BE7BFF63}"/>
            </c:ext>
          </c:extLst>
        </c:ser>
        <c:ser>
          <c:idx val="8"/>
          <c:order val="8"/>
          <c:tx>
            <c:strRef>
              <c:f>'WEM2019'!$A$701</c:f>
              <c:strCache>
                <c:ptCount val="1"/>
                <c:pt idx="0">
                  <c:v>ЕЦ на биомаса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'WEM2019'!$D$701:$K$701</c:f>
              <c:numCache>
                <c:formatCode>0</c:formatCode>
                <c:ptCount val="8"/>
                <c:pt idx="0">
                  <c:v>246.94352878413818</c:v>
                </c:pt>
                <c:pt idx="1">
                  <c:v>259.97660375998623</c:v>
                </c:pt>
                <c:pt idx="2">
                  <c:v>1345.3712793138275</c:v>
                </c:pt>
                <c:pt idx="3">
                  <c:v>1377.0922984717213</c:v>
                </c:pt>
                <c:pt idx="4">
                  <c:v>1385.4887616296164</c:v>
                </c:pt>
                <c:pt idx="5">
                  <c:v>1394.7314664862884</c:v>
                </c:pt>
                <c:pt idx="6">
                  <c:v>1558.9303329317463</c:v>
                </c:pt>
                <c:pt idx="7">
                  <c:v>1282.1255855255015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03D-41AD-A0A7-A307BE7BFF63}"/>
            </c:ext>
          </c:extLst>
        </c:ser>
        <c:ser>
          <c:idx val="9"/>
          <c:order val="9"/>
          <c:tx>
            <c:strRef>
              <c:f>'WEM2019'!$A$702</c:f>
              <c:strCache>
                <c:ptCount val="1"/>
                <c:pt idx="0">
                  <c:v>ГЕЦ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cat>
            <c:numRef>
              <c:f>'WEM2019'!$D$691:$K$691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'WEM2019'!$D$702:$K$702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378.42924576847304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03D-41AD-A0A7-A307BE7BF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875936"/>
        <c:axId val="949883552"/>
        <c:extLst xmlns:c16r2="http://schemas.microsoft.com/office/drawing/2015/06/chart">
          <c:ext xmlns:c15="http://schemas.microsoft.com/office/drawing/2012/chart" uri="{02D57815-91ED-43cb-92C2-25804820EDAC}">
            <c15:filteredAreaSeries>
              <c15:ser>
                <c:idx val="7"/>
                <c:order val="5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'WEM2019'!$A$697</c15:sqref>
                        </c15:formulaRef>
                      </c:ext>
                    </c:extLst>
                    <c:strCache>
                      <c:ptCount val="1"/>
                      <c:pt idx="0">
                        <c:v>Въглища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'WEM2019'!$D$691:$K$691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'WEM2019'!$D$697:$K$697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329.18500499999993</c:v>
                      </c:pt>
                      <c:pt idx="1">
                        <c:v>402.14475119072711</c:v>
                      </c:pt>
                      <c:pt idx="2">
                        <c:v>194.9824116551795</c:v>
                      </c:pt>
                      <c:pt idx="3">
                        <c:v>106.17606509773789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8-503D-41AD-A0A7-A307BE7BFF63}"/>
                  </c:ext>
                </c:extLst>
              </c15:ser>
            </c15:filteredAreaSeries>
            <c15:filteredAreaSeries>
              <c15:ser>
                <c:idx val="10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'WEM2019'!$A$698</c15:sqref>
                        </c15:formulaRef>
                      </c:ext>
                    </c:extLst>
                    <c:strCache>
                      <c:ptCount val="1"/>
                      <c:pt idx="0">
                        <c:v>Лигнит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 w="25400">
                    <a:noFill/>
                  </a:ln>
                  <a:effectLst/>
                </c:spP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'WEM2019'!$D$691:$K$691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2015</c:v>
                      </c:pt>
                      <c:pt idx="1">
                        <c:v>2020</c:v>
                      </c:pt>
                      <c:pt idx="2">
                        <c:v>2025</c:v>
                      </c:pt>
                      <c:pt idx="3">
                        <c:v>2030</c:v>
                      </c:pt>
                      <c:pt idx="4">
                        <c:v>2035</c:v>
                      </c:pt>
                      <c:pt idx="5">
                        <c:v>2040</c:v>
                      </c:pt>
                      <c:pt idx="6">
                        <c:v>2045</c:v>
                      </c:pt>
                      <c:pt idx="7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'WEM2019'!$D$698:$K$698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0">
                        <c:v>18709.610168013296</c:v>
                      </c:pt>
                      <c:pt idx="1">
                        <c:v>18734.129383439678</c:v>
                      </c:pt>
                      <c:pt idx="2">
                        <c:v>18071.321088928937</c:v>
                      </c:pt>
                      <c:pt idx="3">
                        <c:v>14187.939816378728</c:v>
                      </c:pt>
                      <c:pt idx="4">
                        <c:v>7278.1621806589756</c:v>
                      </c:pt>
                      <c:pt idx="5">
                        <c:v>938.17897992498456</c:v>
                      </c:pt>
                      <c:pt idx="6">
                        <c:v>498.07586128579425</c:v>
                      </c:pt>
                      <c:pt idx="7">
                        <c:v>156.77932679698134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503D-41AD-A0A7-A307BE7BFF63}"/>
                  </c:ext>
                </c:extLst>
              </c15:ser>
            </c15:filteredAreaSeries>
          </c:ext>
        </c:extLst>
      </c:areaChart>
      <c:catAx>
        <c:axId val="94987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bg-BG"/>
          </a:p>
        </c:txPr>
        <c:crossAx val="949883552"/>
        <c:crosses val="autoZero"/>
        <c:auto val="1"/>
        <c:lblAlgn val="ctr"/>
        <c:lblOffset val="100"/>
        <c:noMultiLvlLbl val="0"/>
      </c:catAx>
      <c:valAx>
        <c:axId val="9498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TWh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bg-BG"/>
          </a:p>
        </c:txPr>
        <c:crossAx val="949875936"/>
        <c:crosses val="autoZero"/>
        <c:crossBetween val="midCat"/>
        <c:dispUnits>
          <c:builtInUnit val="thousands"/>
        </c:dispUnits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bg-BG"/>
        </a:p>
      </c:txPr>
    </c:legend>
    <c:plotVisOnly val="1"/>
    <c:dispBlanksAs val="zero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bg-BG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Брутно вътрешно потребление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2007/8 </a:t>
            </a:r>
            <a:r>
              <a:rPr lang="en-US"/>
              <a:t>v. 2017/18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Общо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val>
            <c:numRef>
              <c:f>statistics!$B$11</c:f>
              <c:numCache>
                <c:formatCode>General</c:formatCode>
                <c:ptCount val="1"/>
                <c:pt idx="0">
                  <c:v>20035.5</c:v>
                </c:pt>
              </c:numCache>
            </c:numRef>
          </c:val>
        </c:ser>
        <c:ser>
          <c:idx val="1"/>
          <c:order val="1"/>
          <c:spPr>
            <a:solidFill>
              <a:srgbClr val="C0504D"/>
            </a:solidFill>
            <a:ln w="25400">
              <a:noFill/>
            </a:ln>
          </c:spPr>
          <c:invertIfNegative val="0"/>
          <c:val>
            <c:numRef>
              <c:f>statistics!$D$11</c:f>
              <c:numCache>
                <c:formatCode>0</c:formatCode>
                <c:ptCount val="1"/>
                <c:pt idx="0">
                  <c:v>18920.099999999999</c:v>
                </c:pt>
              </c:numCache>
            </c:numRef>
          </c:val>
        </c:ser>
        <c:ser>
          <c:idx val="2"/>
          <c:order val="2"/>
          <c:spPr>
            <a:solidFill>
              <a:srgbClr val="9BBB59"/>
            </a:solidFill>
            <a:ln w="25400">
              <a:noFill/>
            </a:ln>
          </c:spPr>
          <c:invertIfNegative val="0"/>
          <c:val>
            <c:numRef>
              <c:f>statistics!$B$1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v>пр.газ</c:v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val>
            <c:numRef>
              <c:f>statistics!$K$11</c:f>
              <c:numCache>
                <c:formatCode>General</c:formatCode>
                <c:ptCount val="1"/>
                <c:pt idx="0">
                  <c:v>2961.5</c:v>
                </c:pt>
              </c:numCache>
            </c:numRef>
          </c:val>
        </c:ser>
        <c:ser>
          <c:idx val="4"/>
          <c:order val="4"/>
          <c:spPr>
            <a:solidFill>
              <a:srgbClr val="4BACC6"/>
            </a:solidFill>
            <a:ln w="25400">
              <a:noFill/>
            </a:ln>
          </c:spPr>
          <c:invertIfNegative val="0"/>
          <c:val>
            <c:numRef>
              <c:f>statistics!$M$11</c:f>
              <c:numCache>
                <c:formatCode>0.0</c:formatCode>
                <c:ptCount val="1"/>
                <c:pt idx="0">
                  <c:v>2687.1499999999996</c:v>
                </c:pt>
              </c:numCache>
            </c:numRef>
          </c:val>
        </c:ser>
        <c:ser>
          <c:idx val="5"/>
          <c:order val="5"/>
          <c:spPr>
            <a:solidFill>
              <a:srgbClr val="F79646"/>
            </a:solidFill>
            <a:ln w="25400">
              <a:noFill/>
            </a:ln>
          </c:spPr>
          <c:invertIfNegative val="0"/>
          <c:val>
            <c:numRef>
              <c:f>statistics!$K$1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v>въглища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statistics!$N$11</c:f>
              <c:numCache>
                <c:formatCode>General</c:formatCode>
                <c:ptCount val="1"/>
                <c:pt idx="0">
                  <c:v>7684.5</c:v>
                </c:pt>
              </c:numCache>
            </c:numRef>
          </c:val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statistics!$P$11</c:f>
              <c:numCache>
                <c:formatCode>0.0</c:formatCode>
                <c:ptCount val="1"/>
                <c:pt idx="0">
                  <c:v>5878.25</c:v>
                </c:pt>
              </c:numCache>
            </c:numRef>
          </c:val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statistics!$N$1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9"/>
          <c:order val="9"/>
          <c:tx>
            <c:v>ВЕИиБио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statistics!$Q$11</c:f>
              <c:numCache>
                <c:formatCode>General</c:formatCode>
                <c:ptCount val="1"/>
                <c:pt idx="0">
                  <c:v>1047.5</c:v>
                </c:pt>
              </c:numCache>
            </c:numRef>
          </c:val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statistics!$S$11</c:f>
              <c:numCache>
                <c:formatCode>0.0</c:formatCode>
                <c:ptCount val="1"/>
                <c:pt idx="0">
                  <c:v>2236</c:v>
                </c:pt>
              </c:numCache>
            </c:numRef>
          </c:val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statistics!$Q$1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v>Нефт</c:v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statistics!$T$11</c:f>
              <c:numCache>
                <c:formatCode>General</c:formatCode>
                <c:ptCount val="1"/>
                <c:pt idx="0">
                  <c:v>4912</c:v>
                </c:pt>
              </c:numCache>
            </c:numRef>
          </c:val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statistics!$V$11</c:f>
              <c:numCache>
                <c:formatCode>0.0</c:formatCode>
                <c:ptCount val="1"/>
                <c:pt idx="0">
                  <c:v>4582.7000000000007</c:v>
                </c:pt>
              </c:numCache>
            </c:numRef>
          </c:val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statistics!$T$1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v>Ядрена</c:v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statistics!$W$11</c:f>
              <c:numCache>
                <c:formatCode>General</c:formatCode>
                <c:ptCount val="1"/>
                <c:pt idx="0">
                  <c:v>3852.5</c:v>
                </c:pt>
              </c:numCache>
            </c:numRef>
          </c:val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statistics!$Y$11</c:f>
              <c:numCache>
                <c:formatCode>0.0</c:formatCode>
                <c:ptCount val="1"/>
                <c:pt idx="0">
                  <c:v>4054</c:v>
                </c:pt>
              </c:numCache>
            </c:numRef>
          </c:val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statistics!$W$1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69894864"/>
        <c:axId val="1069880720"/>
      </c:barChart>
      <c:catAx>
        <c:axId val="106989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9880720"/>
        <c:crosses val="autoZero"/>
        <c:auto val="1"/>
        <c:lblAlgn val="ctr"/>
        <c:lblOffset val="100"/>
        <c:noMultiLvlLbl val="0"/>
      </c:catAx>
      <c:valAx>
        <c:axId val="106988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69894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6"/>
        <c:delete val="1"/>
      </c:legendEntry>
      <c:legendEntry>
        <c:idx val="17"/>
        <c:delete val="1"/>
      </c:legendEntry>
      <c:layout>
        <c:manualLayout>
          <c:xMode val="edge"/>
          <c:yMode val="edge"/>
          <c:x val="7.2921041119860017E-2"/>
          <c:y val="0.91645616344066505"/>
          <c:w val="0.80835968138779479"/>
          <c:h val="6.3402617208422413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Крайно енергийно потребление - Общо</a:t>
            </a: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2007/8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(statistics!$B$62,statistics!$B$63,statistics!$B$77,statistics!$B$85,statistics!$B$86)</c:f>
              <c:numCache>
                <c:formatCode>General</c:formatCode>
                <c:ptCount val="5"/>
                <c:pt idx="0">
                  <c:v>9650</c:v>
                </c:pt>
                <c:pt idx="1">
                  <c:v>3641</c:v>
                </c:pt>
                <c:pt idx="2">
                  <c:v>2755</c:v>
                </c:pt>
                <c:pt idx="3">
                  <c:v>928.5</c:v>
                </c:pt>
                <c:pt idx="4">
                  <c:v>2099</c:v>
                </c:pt>
              </c:numCache>
            </c:numRef>
          </c:val>
        </c:ser>
        <c:ser>
          <c:idx val="1"/>
          <c:order val="1"/>
          <c:tx>
            <c:v>2018/19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(statistics!$D$62,statistics!$D$63,statistics!$D$77,statistics!$D$85,statistics!$D$86)</c:f>
              <c:numCache>
                <c:formatCode>0</c:formatCode>
                <c:ptCount val="5"/>
                <c:pt idx="0">
                  <c:v>9743.75</c:v>
                </c:pt>
                <c:pt idx="1">
                  <c:v>2740.25</c:v>
                </c:pt>
                <c:pt idx="2">
                  <c:v>3348.55</c:v>
                </c:pt>
                <c:pt idx="3">
                  <c:v>1199.0500000000002</c:v>
                </c:pt>
                <c:pt idx="4">
                  <c:v>2274.1999999999998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893232"/>
        <c:axId val="1069887248"/>
      </c:barChart>
      <c:catAx>
        <c:axId val="106989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69887248"/>
        <c:crosses val="autoZero"/>
        <c:auto val="1"/>
        <c:lblAlgn val="ctr"/>
        <c:lblOffset val="100"/>
        <c:noMultiLvlLbl val="0"/>
      </c:catAx>
      <c:valAx>
        <c:axId val="106988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69893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626268591426076"/>
          <c:y val="0.8546996158352177"/>
          <c:w val="0.25625835260489371"/>
          <c:h val="7.6127021986740789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Електрическа енергия</a:t>
            </a:r>
            <a:endParaRPr lang="en-US"/>
          </a:p>
        </c:rich>
      </c:tx>
      <c:layout>
        <c:manualLayout>
          <c:xMode val="edge"/>
          <c:yMode val="edge"/>
          <c:x val="0.40949295794566448"/>
          <c:y val="2.777776711524783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2007/8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(statistics!$E$62,statistics!$E$63,statistics!$E$77,statistics!$E$85,statistics!$E$86)</c:f>
              <c:numCache>
                <c:formatCode>General</c:formatCode>
                <c:ptCount val="5"/>
                <c:pt idx="0">
                  <c:v>2400.5</c:v>
                </c:pt>
                <c:pt idx="1">
                  <c:v>887</c:v>
                </c:pt>
                <c:pt idx="2">
                  <c:v>31</c:v>
                </c:pt>
                <c:pt idx="3">
                  <c:v>627.5</c:v>
                </c:pt>
                <c:pt idx="4">
                  <c:v>834</c:v>
                </c:pt>
              </c:numCache>
            </c:numRef>
          </c:val>
        </c:ser>
        <c:ser>
          <c:idx val="1"/>
          <c:order val="1"/>
          <c:tx>
            <c:v>2017/18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(statistics!$G$62,statistics!$G$63,statistics!$G$77,statistics!$G$85,statistics!$G$86)</c:f>
              <c:numCache>
                <c:formatCode>0.0</c:formatCode>
                <c:ptCount val="5"/>
                <c:pt idx="0">
                  <c:v>2571.0500000000002</c:v>
                </c:pt>
                <c:pt idx="1">
                  <c:v>843.05</c:v>
                </c:pt>
                <c:pt idx="2">
                  <c:v>30.15</c:v>
                </c:pt>
                <c:pt idx="3">
                  <c:v>726.75</c:v>
                </c:pt>
                <c:pt idx="4">
                  <c:v>950.2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884528"/>
        <c:axId val="1069889424"/>
      </c:barChart>
      <c:catAx>
        <c:axId val="106988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69889424"/>
        <c:crosses val="autoZero"/>
        <c:auto val="1"/>
        <c:lblAlgn val="ctr"/>
        <c:lblOffset val="100"/>
        <c:noMultiLvlLbl val="0"/>
      </c:catAx>
      <c:valAx>
        <c:axId val="106988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69884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79046369203853"/>
          <c:y val="0.86808544765237683"/>
          <c:w val="0.25209155012351331"/>
          <c:h val="7.639148459993239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Топлинна енергия</a:t>
            </a: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2007/8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(statistics!$H$62,statistics!$H$63,statistics!$H$77,statistics!$H$85,statistics!$H$86)</c:f>
              <c:numCache>
                <c:formatCode>General</c:formatCode>
                <c:ptCount val="5"/>
                <c:pt idx="0">
                  <c:v>870</c:v>
                </c:pt>
                <c:pt idx="1">
                  <c:v>388</c:v>
                </c:pt>
                <c:pt idx="3">
                  <c:v>117.5</c:v>
                </c:pt>
                <c:pt idx="4">
                  <c:v>364</c:v>
                </c:pt>
              </c:numCache>
            </c:numRef>
          </c:val>
        </c:ser>
        <c:ser>
          <c:idx val="1"/>
          <c:order val="1"/>
          <c:tx>
            <c:v>2017/18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(statistics!$J$62,statistics!$J$63,statistics!$J$77,statistics!$J$85,statistics!$J$86)</c:f>
              <c:numCache>
                <c:formatCode>General</c:formatCode>
                <c:ptCount val="5"/>
                <c:pt idx="0">
                  <c:v>599.25</c:v>
                </c:pt>
                <c:pt idx="1">
                  <c:v>135.9</c:v>
                </c:pt>
                <c:pt idx="3" formatCode="0.0">
                  <c:v>122.6</c:v>
                </c:pt>
                <c:pt idx="4" formatCode="0.0">
                  <c:v>331.8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892144"/>
        <c:axId val="1069882352"/>
      </c:barChart>
      <c:catAx>
        <c:axId val="106989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69882352"/>
        <c:crosses val="autoZero"/>
        <c:auto val="1"/>
        <c:lblAlgn val="ctr"/>
        <c:lblOffset val="100"/>
        <c:noMultiLvlLbl val="0"/>
      </c:catAx>
      <c:valAx>
        <c:axId val="106988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69892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69571303587052"/>
          <c:y val="0.84956692913385823"/>
          <c:w val="0.25625835260489371"/>
          <c:h val="7.639148459993239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Природен газ</a:t>
            </a: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2007/8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(statistics!$K$62,statistics!$K$63,statistics!$K$77,statistics!$K$85,statistics!$K$86)</c:f>
              <c:numCache>
                <c:formatCode>General</c:formatCode>
                <c:ptCount val="5"/>
                <c:pt idx="0">
                  <c:v>1266</c:v>
                </c:pt>
                <c:pt idx="1">
                  <c:v>1086</c:v>
                </c:pt>
                <c:pt idx="2">
                  <c:v>36</c:v>
                </c:pt>
                <c:pt idx="3">
                  <c:v>63.5</c:v>
                </c:pt>
                <c:pt idx="4">
                  <c:v>36</c:v>
                </c:pt>
              </c:numCache>
            </c:numRef>
          </c:val>
        </c:ser>
        <c:ser>
          <c:idx val="1"/>
          <c:order val="1"/>
          <c:tx>
            <c:v>2017/18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(statistics!$M$62,statistics!$M$63,statistics!$M$77,statistics!$M$85,statistics!$M$86)</c:f>
              <c:numCache>
                <c:formatCode>0.0</c:formatCode>
                <c:ptCount val="5"/>
                <c:pt idx="0">
                  <c:v>1326.35</c:v>
                </c:pt>
                <c:pt idx="1">
                  <c:v>911.8</c:v>
                </c:pt>
                <c:pt idx="2">
                  <c:v>230.9</c:v>
                </c:pt>
                <c:pt idx="3">
                  <c:v>96.25</c:v>
                </c:pt>
                <c:pt idx="4">
                  <c:v>72.699999999999989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4598544"/>
        <c:axId val="1164607248"/>
      </c:barChart>
      <c:catAx>
        <c:axId val="116459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4607248"/>
        <c:crosses val="autoZero"/>
        <c:auto val="1"/>
        <c:lblAlgn val="ctr"/>
        <c:lblOffset val="100"/>
        <c:noMultiLvlLbl val="0"/>
      </c:catAx>
      <c:valAx>
        <c:axId val="116460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164598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Въглища</a:t>
            </a: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2007/8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(statistics!$N$62,statistics!$N$63,statistics!$N$77,statistics!$N$85,statistics!$N$86)</c:f>
              <c:numCache>
                <c:formatCode>General</c:formatCode>
                <c:ptCount val="5"/>
                <c:pt idx="0">
                  <c:v>696</c:v>
                </c:pt>
                <c:pt idx="1">
                  <c:v>467</c:v>
                </c:pt>
                <c:pt idx="3">
                  <c:v>3.5</c:v>
                </c:pt>
                <c:pt idx="4">
                  <c:v>217.5</c:v>
                </c:pt>
              </c:numCache>
            </c:numRef>
          </c:val>
        </c:ser>
        <c:ser>
          <c:idx val="1"/>
          <c:order val="1"/>
          <c:tx>
            <c:v>2017/18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(statistics!$P$62,statistics!$P$63,statistics!$P$77,statistics!$P$85,statistics!$P$86)</c:f>
              <c:numCache>
                <c:formatCode>0.0</c:formatCode>
                <c:ptCount val="5"/>
                <c:pt idx="0">
                  <c:v>363.45000000000005</c:v>
                </c:pt>
                <c:pt idx="1">
                  <c:v>214.3</c:v>
                </c:pt>
                <c:pt idx="3">
                  <c:v>3.2</c:v>
                </c:pt>
                <c:pt idx="4">
                  <c:v>136.69999999999999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4609968"/>
        <c:axId val="1164610512"/>
      </c:barChart>
      <c:catAx>
        <c:axId val="116460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4610512"/>
        <c:crosses val="autoZero"/>
        <c:auto val="1"/>
        <c:lblAlgn val="ctr"/>
        <c:lblOffset val="100"/>
        <c:noMultiLvlLbl val="0"/>
      </c:catAx>
      <c:valAx>
        <c:axId val="116461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164609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БЕИ и биогорива</a:t>
            </a: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2007/8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(statistics!$Q$62,statistics!$Q$63,statistics!$Q$77,statistics!$Q$85,statistics!$Q$86)</c:f>
              <c:numCache>
                <c:formatCode>General</c:formatCode>
                <c:ptCount val="5"/>
                <c:pt idx="0">
                  <c:v>784.5</c:v>
                </c:pt>
                <c:pt idx="1">
                  <c:v>106</c:v>
                </c:pt>
                <c:pt idx="3">
                  <c:v>50.5</c:v>
                </c:pt>
                <c:pt idx="4">
                  <c:v>623</c:v>
                </c:pt>
              </c:numCache>
            </c:numRef>
          </c:val>
        </c:ser>
        <c:ser>
          <c:idx val="1"/>
          <c:order val="1"/>
          <c:tx>
            <c:v>2017/18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(statistics!$A$62,statistics!$A$63,statistics!$A$77,statistics!$A$85,statistics!$A$86)</c:f>
              <c:strCache>
                <c:ptCount val="5"/>
                <c:pt idx="0">
                  <c:v>Крайно енергийно потребление</c:v>
                </c:pt>
                <c:pt idx="1">
                  <c:v>Индустриален сектор</c:v>
                </c:pt>
                <c:pt idx="2">
                  <c:v>Транспортен сектор</c:v>
                </c:pt>
                <c:pt idx="3">
                  <c:v> Търговия и обществени услуги и други неупоменати</c:v>
                </c:pt>
                <c:pt idx="4">
                  <c:v> Домакинства</c:v>
                </c:pt>
              </c:strCache>
            </c:strRef>
          </c:cat>
          <c:val>
            <c:numRef>
              <c:f>(statistics!$S$62,statistics!$S$63,statistics!$S$77,statistics!$S$85,statistics!$S$86)</c:f>
              <c:numCache>
                <c:formatCode>0.0</c:formatCode>
                <c:ptCount val="5"/>
                <c:pt idx="0">
                  <c:v>1389.2</c:v>
                </c:pt>
                <c:pt idx="1">
                  <c:v>238.85</c:v>
                </c:pt>
                <c:pt idx="2" formatCode="General">
                  <c:v>164.89999999999998</c:v>
                </c:pt>
                <c:pt idx="3">
                  <c:v>219.75</c:v>
                </c:pt>
                <c:pt idx="4">
                  <c:v>759.35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1294256"/>
        <c:axId val="1171286640"/>
      </c:barChart>
      <c:catAx>
        <c:axId val="117129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1286640"/>
        <c:crosses val="autoZero"/>
        <c:auto val="1"/>
        <c:lblAlgn val="ctr"/>
        <c:lblOffset val="100"/>
        <c:noMultiLvlLbl val="0"/>
      </c:catAx>
      <c:valAx>
        <c:axId val="117128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171294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F02D4-AA93-4F85-8D38-ACE08F872C61}" type="datetimeFigureOut">
              <a:rPr lang="bg-BG" smtClean="0"/>
              <a:t>10.2.2020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8CC3-F053-46B9-A2A2-C1D78CC8F7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502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17.01.2018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41957A-87F3-4DC7-AFB8-B5CB3BAAAC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15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CB83-4599-4097-9FF2-DDE5A5A79EB4}" type="datetime1">
              <a:rPr lang="bg-BG" smtClean="0"/>
              <a:t>10.2.2020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C9E4-6E65-4245-82A9-0E18C3E5CAD1}" type="datetime1">
              <a:rPr lang="bg-BG" smtClean="0"/>
              <a:t>10.2.2020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BE8F-9F05-4B0B-AE97-37D8ADB0A285}" type="datetime1">
              <a:rPr lang="bg-BG" smtClean="0"/>
              <a:t>10.2.2020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F026-14D9-474B-AD52-CC8682809B58}" type="datetime1">
              <a:rPr lang="bg-BG" smtClean="0"/>
              <a:t>10.2.2020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BDB1-793C-4E23-A814-918C50F53E74}" type="datetime1">
              <a:rPr lang="bg-BG" smtClean="0"/>
              <a:t>10.2.2020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C929-6216-4BE1-9744-81857D02C3B3}" type="datetime1">
              <a:rPr lang="bg-BG" smtClean="0"/>
              <a:t>10.2.2020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91D1-C9A6-4801-88F2-35EA4AE49F8E}" type="datetime1">
              <a:rPr lang="bg-BG" smtClean="0"/>
              <a:t>10.2.2020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15F8-11A0-47EF-B988-6B784AE94BA7}" type="datetime1">
              <a:rPr lang="bg-BG" smtClean="0"/>
              <a:t>10.2.2020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456D-8CDA-41A1-82BD-766666C53ED9}" type="datetime1">
              <a:rPr lang="bg-BG" smtClean="0"/>
              <a:t>10.2.2020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778A-3C31-483D-BDC0-206AEC404086}" type="datetime1">
              <a:rPr lang="bg-BG" smtClean="0"/>
              <a:t>10.2.2020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0C2-0C83-45A5-9AC7-F6465974C6EA}" type="datetime1">
              <a:rPr lang="bg-BG" smtClean="0"/>
              <a:t>10.2.2020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9AC478-3E59-4503-A96B-4C9B7A8E896A}" type="datetime1">
              <a:rPr lang="bg-BG" smtClean="0"/>
              <a:t>10.2.2020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429244-0CA1-4A42-A547-0A4F2875E3BE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vents.utilities.bg/events/forum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910185"/>
          </a:xfrm>
        </p:spPr>
        <p:txBody>
          <a:bodyPr>
            <a:normAutofit fontScale="90000"/>
          </a:bodyPr>
          <a:lstStyle/>
          <a:p>
            <a:pPr algn="l"/>
            <a:r>
              <a:rPr lang="bg-BG" i="1" dirty="0"/>
              <a:t>Визия за енергийна стратегия на страната и варианти на мощностен  баланс 2030</a:t>
            </a:r>
            <a:r>
              <a:rPr lang="en-US" i="1" dirty="0"/>
              <a:t>-2050</a:t>
            </a:r>
            <a:r>
              <a:rPr lang="bg-BG" i="1" dirty="0"/>
              <a:t> г.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854696" cy="776528"/>
          </a:xfrm>
        </p:spPr>
        <p:txBody>
          <a:bodyPr/>
          <a:lstStyle/>
          <a:p>
            <a:pPr algn="ctr"/>
            <a:r>
              <a:rPr lang="bg-BG" b="1" dirty="0"/>
              <a:t>Антон Иванов</a:t>
            </a:r>
            <a:r>
              <a:rPr lang="bg-BG" dirty="0"/>
              <a:t>, </a:t>
            </a:r>
            <a:r>
              <a:rPr lang="bg-BG" dirty="0" smtClean="0"/>
              <a:t>БЕМФ</a:t>
            </a:r>
          </a:p>
          <a:p>
            <a:pPr algn="ctr"/>
            <a:endParaRPr lang="bg-B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368895"/>
              </p:ext>
            </p:extLst>
          </p:nvPr>
        </p:nvGraphicFramePr>
        <p:xfrm>
          <a:off x="4067944" y="4653136"/>
          <a:ext cx="7112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3" imgW="1093320" imgH="702000" progId="CorelDRAW.Graphic.11">
                  <p:embed/>
                </p:oleObj>
              </mc:Choice>
              <mc:Fallback>
                <p:oleObj r:id="rId3" imgW="1093320" imgH="702000" progId="CorelDRAW.Graphic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653136"/>
                        <a:ext cx="7112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7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4219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ОБЩ ЕНЕРГИЕН </a:t>
            </a:r>
            <a:r>
              <a:rPr lang="ru-RU" sz="4000" dirty="0" smtClean="0"/>
              <a:t>БАЛАНС: </a:t>
            </a:r>
            <a:br>
              <a:rPr lang="ru-RU" sz="4000" dirty="0" smtClean="0"/>
            </a:br>
            <a:r>
              <a:rPr lang="ru-RU" sz="4000" dirty="0" smtClean="0"/>
              <a:t>2007/08 към 2017/18</a:t>
            </a:r>
            <a:endParaRPr lang="bg-BG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10</a:t>
            </a:fld>
            <a:endParaRPr lang="bg-BG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796900"/>
              </p:ext>
            </p:extLst>
          </p:nvPr>
        </p:nvGraphicFramePr>
        <p:xfrm>
          <a:off x="4679504" y="1500917"/>
          <a:ext cx="434340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632630"/>
              </p:ext>
            </p:extLst>
          </p:nvPr>
        </p:nvGraphicFramePr>
        <p:xfrm>
          <a:off x="110558" y="1183689"/>
          <a:ext cx="45720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324514"/>
              </p:ext>
            </p:extLst>
          </p:nvPr>
        </p:nvGraphicFramePr>
        <p:xfrm>
          <a:off x="106075" y="28156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321021"/>
              </p:ext>
            </p:extLst>
          </p:nvPr>
        </p:nvGraphicFramePr>
        <p:xfrm>
          <a:off x="113416" y="31477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85389"/>
              </p:ext>
            </p:extLst>
          </p:nvPr>
        </p:nvGraphicFramePr>
        <p:xfrm>
          <a:off x="98734" y="3513023"/>
          <a:ext cx="4572000" cy="2070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69428"/>
              </p:ext>
            </p:extLst>
          </p:nvPr>
        </p:nvGraphicFramePr>
        <p:xfrm>
          <a:off x="98734" y="3879536"/>
          <a:ext cx="4572000" cy="216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126861"/>
              </p:ext>
            </p:extLst>
          </p:nvPr>
        </p:nvGraphicFramePr>
        <p:xfrm>
          <a:off x="101592" y="4280974"/>
          <a:ext cx="4572000" cy="218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422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65" y="332656"/>
            <a:ext cx="8856984" cy="990600"/>
          </a:xfrm>
        </p:spPr>
        <p:txBody>
          <a:bodyPr>
            <a:noAutofit/>
          </a:bodyPr>
          <a:lstStyle/>
          <a:p>
            <a:r>
              <a:rPr lang="bg-BG" sz="3200" dirty="0" smtClean="0"/>
              <a:t>Основни стълбове на европейската политика към нисковъглеродна икономика</a:t>
            </a:r>
            <a:endParaRPr lang="bg-BG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НАЦИОНЛЕН ДИСКУСИОНЕН ФОРУМ, 11.02.2020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61F-0D5B-43FE-BDFF-D57013D576BA}" type="slidenum">
              <a:rPr lang="bg-BG" smtClean="0"/>
              <a:pPr/>
              <a:t>2</a:t>
            </a:fld>
            <a:endParaRPr lang="bg-BG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66" y="1323256"/>
            <a:ext cx="8614214" cy="50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2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5496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bg-BG" sz="3600" dirty="0" smtClean="0"/>
              <a:t>България вече е в състояние на енергиен преход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766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bg-BG" dirty="0" smtClean="0"/>
              <a:t>Според статистическия доклад на ЕК до </a:t>
            </a:r>
            <a:r>
              <a:rPr lang="en-US" dirty="0" smtClean="0"/>
              <a:t>IX’2019</a:t>
            </a:r>
            <a:r>
              <a:rPr lang="bg-BG" dirty="0" smtClean="0"/>
              <a:t>, страните от западна и северна Европа вече променят енергийните си източници, което се отразява на борсовите цени на електрическата енергия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5732145" cy="29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7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bg-BG" sz="3200" dirty="0" smtClean="0"/>
              <a:t>Оценка на риска при планиране на системното развитие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489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g-BG" dirty="0" smtClean="0"/>
              <a:t>Показаните тенденции </a:t>
            </a:r>
            <a:r>
              <a:rPr lang="bg-BG" dirty="0" smtClean="0"/>
              <a:t>в НПЕК включват следните неопределености:</a:t>
            </a:r>
          </a:p>
          <a:p>
            <a:pPr lvl="0"/>
            <a:r>
              <a:rPr lang="bg-BG" dirty="0" smtClean="0"/>
              <a:t>от финансов характер – осъществяването на редица инвестиционни намерения е свързано с необходимостта от привличане на външен ресурс, а впоследствие и възстановяването му при условията на работа на свободен пазар;</a:t>
            </a:r>
          </a:p>
          <a:p>
            <a:pPr lvl="0"/>
            <a:r>
              <a:rPr lang="bg-BG" dirty="0" smtClean="0"/>
              <a:t>за пазарното позициониране на частните електроцентрали, след изтичане на сроковете на договорите им за гарантирано изкупуване на електрическата енергия;</a:t>
            </a:r>
          </a:p>
          <a:p>
            <a:pPr lvl="0"/>
            <a:r>
              <a:rPr lang="bg-BG" dirty="0" smtClean="0"/>
              <a:t>градираща неопределеност, поради зависимост от външни фактори, породени от засилващи се изисквания за повишена безопасност, опазване на здравето и екологични изисквания;</a:t>
            </a:r>
          </a:p>
          <a:p>
            <a:pPr lvl="0"/>
            <a:r>
              <a:rPr lang="bg-BG" dirty="0" smtClean="0"/>
              <a:t>конкурентен натиск от внос на електрическа енергия в България и конкуренция на потенциалните пазари в региона.</a:t>
            </a:r>
          </a:p>
          <a:p>
            <a:pPr marL="0" lvl="0" indent="0">
              <a:buNone/>
            </a:pPr>
            <a:r>
              <a:rPr lang="bg-BG" dirty="0" smtClean="0"/>
              <a:t>Три основни предизвикателства:</a:t>
            </a:r>
          </a:p>
          <a:p>
            <a:pPr lvl="0">
              <a:buFontTx/>
              <a:buChar char="-"/>
            </a:pPr>
            <a:r>
              <a:rPr lang="bg-BG" dirty="0" smtClean="0"/>
              <a:t>Осигуряване на плавен преход до 2035 година, базиран на въглища;</a:t>
            </a:r>
          </a:p>
          <a:p>
            <a:pPr lvl="0">
              <a:buFontTx/>
              <a:buChar char="-"/>
            </a:pPr>
            <a:r>
              <a:rPr lang="bg-BG" dirty="0" smtClean="0"/>
              <a:t>Реализация на проект за нова АЕЦ след 2030 година;</a:t>
            </a:r>
          </a:p>
          <a:p>
            <a:pPr lvl="0">
              <a:buFontTx/>
              <a:buChar char="-"/>
            </a:pPr>
            <a:r>
              <a:rPr lang="bg-BG" dirty="0" smtClean="0"/>
              <a:t>Новата Зелена сделка.</a:t>
            </a:r>
          </a:p>
          <a:p>
            <a:pPr lvl="0">
              <a:buFontTx/>
              <a:buChar char="-"/>
            </a:pP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НАЦИОНЛЕН ДИСКУСИОНЕН ФОРУМ, 11.02.2020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61F-0D5B-43FE-BDFF-D57013D576BA}" type="slidenum">
              <a:rPr lang="bg-BG" smtClean="0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31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Autofit/>
          </a:bodyPr>
          <a:lstStyle/>
          <a:p>
            <a:r>
              <a:rPr lang="bg-BG" sz="3200" dirty="0" smtClean="0"/>
              <a:t>Електроенергиен </a:t>
            </a:r>
            <a:r>
              <a:rPr lang="bg-BG" sz="3200" dirty="0"/>
              <a:t>баланс </a:t>
            </a:r>
            <a:r>
              <a:rPr lang="bg-BG" sz="3200" dirty="0" smtClean="0"/>
              <a:t>с хоризонт до 20</a:t>
            </a:r>
            <a:r>
              <a:rPr lang="en-GB" sz="3200" dirty="0" smtClean="0"/>
              <a:t>5</a:t>
            </a:r>
            <a:r>
              <a:rPr lang="bg-BG" sz="3200" dirty="0" smtClean="0"/>
              <a:t>0 г</a:t>
            </a:r>
            <a:r>
              <a:rPr lang="bg-BG" sz="3600" dirty="0" smtClean="0"/>
              <a:t>. 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НАЦИОНЛЕН ДИСКУСИОНЕН ФОРУМ, 11.02.2020</a:t>
            </a:r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61F-0D5B-43FE-BDFF-D57013D576BA}" type="slidenum">
              <a:rPr lang="bg-BG" smtClean="0"/>
              <a:pPr/>
              <a:t>5</a:t>
            </a:fld>
            <a:endParaRPr lang="bg-BG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CBF2FC0A-9617-4F35-9154-468B7921C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943628"/>
              </p:ext>
            </p:extLst>
          </p:nvPr>
        </p:nvGraphicFramePr>
        <p:xfrm>
          <a:off x="2339752" y="3242770"/>
          <a:ext cx="6614170" cy="301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6206505" cy="23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bg-BG" sz="3600" dirty="0" smtClean="0"/>
              <a:t>Разходите за осъществяване на енергиен преход у нас тепърва се уточняват</a:t>
            </a:r>
            <a:endParaRPr lang="bg-BG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0614" y="1268760"/>
            <a:ext cx="8229600" cy="11596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bg-BG" dirty="0" smtClean="0"/>
              <a:t>Посочва се, че цената на прехода у нас ще възлезе на 23,5 милиарда </a:t>
            </a:r>
            <a:r>
              <a:rPr lang="bg-BG" dirty="0"/>
              <a:t>€, </a:t>
            </a:r>
            <a:r>
              <a:rPr lang="bg-BG" dirty="0" smtClean="0"/>
              <a:t>от които само 10,5 милиарда €, подлежат на финасиране от европейски източници, т.е. могат да станат част от т.н. „Зелена сделка“ </a:t>
            </a:r>
          </a:p>
          <a:p>
            <a:pPr marL="0" indent="0">
              <a:buNone/>
            </a:pPr>
            <a:r>
              <a:rPr lang="bg-BG" dirty="0" smtClean="0"/>
              <a:t>Предложените средства по Механизма за справедлив преход за България са </a:t>
            </a:r>
            <a:r>
              <a:rPr lang="bg-BG" dirty="0"/>
              <a:t>6,1 милиарда €</a:t>
            </a:r>
            <a:r>
              <a:rPr lang="bg-BG" dirty="0" smtClean="0"/>
              <a:t>, до които ще имаме достъп ако има съответни програми за преход,</a:t>
            </a:r>
          </a:p>
          <a:p>
            <a:pPr marL="0" indent="0">
              <a:buNone/>
            </a:pPr>
            <a:r>
              <a:rPr lang="bg-BG" dirty="0" smtClean="0"/>
              <a:t>Проектите за нови и заместващи ВЕИ и газови мощности или за инфраструктура ще могат да се финансират основно със заеми от ЕИБ.</a:t>
            </a: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94747"/>
              </p:ext>
            </p:extLst>
          </p:nvPr>
        </p:nvGraphicFramePr>
        <p:xfrm>
          <a:off x="755577" y="2602373"/>
          <a:ext cx="7488831" cy="3580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714"/>
                <a:gridCol w="2969678"/>
                <a:gridCol w="693530"/>
                <a:gridCol w="787500"/>
                <a:gridCol w="692831"/>
                <a:gridCol w="760578"/>
              </a:tblGrid>
              <a:tr h="5972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Икономическа дейност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Оценки за разходи, милиона евро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Заеми ЕИБ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Нац. евр. прогр.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Научни прогр.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Помощ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49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Въгледобивен регион МИ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Социални разходи, закриване:  </a:t>
                      </a:r>
                      <a:r>
                        <a:rPr lang="bg-BG" sz="1100" dirty="0" smtClean="0">
                          <a:effectLst/>
                        </a:rPr>
                        <a:t>        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r>
                        <a:rPr lang="bg-BG" sz="1100" dirty="0" smtClean="0">
                          <a:effectLst/>
                        </a:rPr>
                        <a:t>00</a:t>
                      </a:r>
                      <a:endParaRPr lang="bg-BG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Преквалификация/нова заетост:    </a:t>
                      </a:r>
                      <a:r>
                        <a:rPr lang="bg-BG" sz="1100" dirty="0" smtClean="0">
                          <a:effectLst/>
                        </a:rPr>
                        <a:t>   </a:t>
                      </a:r>
                      <a:r>
                        <a:rPr lang="en-US" sz="1100" dirty="0" smtClean="0">
                          <a:effectLst/>
                        </a:rPr>
                        <a:t>300 </a:t>
                      </a:r>
                      <a:r>
                        <a:rPr lang="bg-BG" sz="1100" dirty="0" smtClean="0">
                          <a:effectLst/>
                        </a:rPr>
                        <a:t>Рекултивация/възстановяване</a:t>
                      </a:r>
                      <a:r>
                        <a:rPr lang="bg-BG" sz="1100" dirty="0">
                          <a:effectLst/>
                        </a:rPr>
                        <a:t>: </a:t>
                      </a:r>
                      <a:r>
                        <a:rPr lang="bg-BG" sz="1100" dirty="0" smtClean="0">
                          <a:effectLst/>
                        </a:rPr>
                        <a:t>         200</a:t>
                      </a:r>
                      <a:endParaRPr lang="bg-BG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Загуби за бюджета:                      </a:t>
                      </a:r>
                      <a:r>
                        <a:rPr lang="bg-BG" sz="1100" dirty="0" smtClean="0">
                          <a:effectLst/>
                        </a:rPr>
                        <a:t>        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bg-BG" sz="1100" dirty="0" smtClean="0">
                          <a:solidFill>
                            <a:srgbClr val="FF0000"/>
                          </a:solidFill>
                          <a:effectLst/>
                        </a:rPr>
                        <a:t>00</a:t>
                      </a:r>
                      <a:endParaRPr lang="bg-BG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Загуби от намален БВП:             </a:t>
                      </a:r>
                      <a:r>
                        <a:rPr lang="bg-BG" sz="1100" dirty="0" smtClean="0">
                          <a:effectLst/>
                        </a:rPr>
                        <a:t>        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bg-BG" sz="1100" dirty="0" smtClean="0">
                          <a:solidFill>
                            <a:srgbClr val="FF0000"/>
                          </a:solidFill>
                          <a:effectLst/>
                        </a:rPr>
                        <a:t>00</a:t>
                      </a:r>
                      <a:endParaRPr lang="bg-BG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Загуба на активи:                        </a:t>
                      </a:r>
                      <a:r>
                        <a:rPr lang="bg-BG" sz="1100" dirty="0" smtClean="0">
                          <a:effectLst/>
                        </a:rPr>
                        <a:t>        </a:t>
                      </a:r>
                      <a:r>
                        <a:rPr lang="bg-BG" sz="1100" dirty="0">
                          <a:solidFill>
                            <a:srgbClr val="FF0000"/>
                          </a:solidFill>
                          <a:effectLst/>
                        </a:rPr>
                        <a:t>2 100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Разходи за зам. мощности:     </a:t>
                      </a:r>
                      <a:r>
                        <a:rPr lang="bg-BG" sz="1100" dirty="0" smtClean="0">
                          <a:effectLst/>
                        </a:rPr>
                        <a:t>         1</a:t>
                      </a:r>
                      <a:r>
                        <a:rPr lang="bg-BG" sz="1100" dirty="0">
                          <a:effectLst/>
                        </a:rPr>
                        <a:t> </a:t>
                      </a:r>
                      <a:r>
                        <a:rPr lang="bg-BG" sz="1100" dirty="0" smtClean="0">
                          <a:effectLst/>
                        </a:rPr>
                        <a:t>600 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r>
                        <a:rPr lang="bg-BG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r>
                        <a:rPr lang="bg-BG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bg-BG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√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r>
                        <a:rPr lang="bg-BG" sz="1100" dirty="0" smtClean="0">
                          <a:effectLst/>
                        </a:rPr>
                        <a:t>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</a:rPr>
                        <a:t>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</a:rPr>
                        <a:t>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endParaRPr lang="bg-BG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r>
                        <a:rPr lang="bg-BG" sz="1100" dirty="0" smtClean="0">
                          <a:effectLst/>
                        </a:rPr>
                        <a:t>√</a:t>
                      </a:r>
                      <a:endParaRPr lang="bg-BG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?</a:t>
                      </a:r>
                      <a:endParaRPr lang="bg-BG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?</a:t>
                      </a:r>
                      <a:endParaRPr lang="bg-BG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?</a:t>
                      </a:r>
                      <a:endParaRPr lang="bg-BG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1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Нови енергийни мощности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ВЕИ:                                                  </a:t>
                      </a:r>
                      <a:r>
                        <a:rPr lang="bg-BG" sz="1100" dirty="0" smtClean="0">
                          <a:effectLst/>
                        </a:rPr>
                        <a:t>     2</a:t>
                      </a:r>
                      <a:r>
                        <a:rPr lang="bg-BG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r>
                        <a:rPr lang="bg-BG" sz="1100" dirty="0" smtClean="0">
                          <a:effectLst/>
                        </a:rPr>
                        <a:t>00 </a:t>
                      </a:r>
                      <a:endParaRPr lang="bg-BG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АЕЦ Белене:                                </a:t>
                      </a:r>
                      <a:r>
                        <a:rPr lang="bg-BG" sz="1100" dirty="0" smtClean="0">
                          <a:effectLst/>
                        </a:rPr>
                        <a:t>      </a:t>
                      </a:r>
                      <a:r>
                        <a:rPr lang="bg-BG" sz="1100" dirty="0">
                          <a:solidFill>
                            <a:srgbClr val="FF0000"/>
                          </a:solidFill>
                          <a:effectLst/>
                        </a:rPr>
                        <a:t>10 000 </a:t>
                      </a:r>
                      <a:endParaRPr lang="en-US" sz="1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Пилотни проекти ВЕИ                        </a:t>
                      </a:r>
                      <a:r>
                        <a:rPr lang="bg-BG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 smtClean="0">
                          <a:effectLst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r>
                        <a:rPr lang="bg-BG" sz="1100" dirty="0" smtClean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11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r>
                        <a:rPr lang="bg-BG" sz="1100" dirty="0" smtClean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 smtClean="0">
                          <a:effectLst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bg-BG" sz="11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 smtClean="0">
                          <a:effectLst/>
                        </a:rPr>
                        <a:t>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bg-BG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n.a.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1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Енергийна ефективност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</a:rPr>
                        <a:t>Разходи за инфраструктура              1 900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</a:rPr>
                        <a:t>Общо</a:t>
                      </a:r>
                      <a:r>
                        <a:rPr lang="bg-BG" sz="1100" dirty="0">
                          <a:effectLst/>
                        </a:rPr>
                        <a:t>: потребление ел.ен. „умни“ сгради, отопление, охлаждане </a:t>
                      </a:r>
                      <a:r>
                        <a:rPr lang="en-US" sz="1100" dirty="0">
                          <a:effectLst/>
                        </a:rPr>
                        <a:t>  </a:t>
                      </a:r>
                      <a:r>
                        <a:rPr lang="bg-BG" sz="1100" dirty="0" smtClean="0">
                          <a:effectLst/>
                        </a:rPr>
                        <a:t>                    1</a:t>
                      </a:r>
                      <a:r>
                        <a:rPr lang="bg-BG" sz="1100" dirty="0">
                          <a:effectLst/>
                        </a:rPr>
                        <a:t> </a:t>
                      </a:r>
                      <a:r>
                        <a:rPr lang="bg-BG" sz="1100" dirty="0" smtClean="0">
                          <a:effectLst/>
                        </a:rPr>
                        <a:t>200 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bg-BG" sz="1100" dirty="0" smtClean="0">
                          <a:effectLst/>
                        </a:rPr>
                        <a:t>√</a:t>
                      </a:r>
                      <a:endParaRPr lang="bg-BG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√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bg-BG" sz="1100" dirty="0" smtClean="0">
                          <a:effectLst/>
                        </a:rPr>
                        <a:t>√</a:t>
                      </a:r>
                      <a:endParaRPr lang="bg-BG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√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bg-BG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</a:rPr>
                        <a:t>√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bg-BG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0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Транспорт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Разходи за електромобилност:      </a:t>
                      </a:r>
                      <a:r>
                        <a:rPr lang="bg-BG" sz="1100" dirty="0" smtClean="0">
                          <a:effectLst/>
                        </a:rPr>
                        <a:t>           </a:t>
                      </a:r>
                      <a:r>
                        <a:rPr lang="bg-BG" sz="1100" dirty="0">
                          <a:effectLst/>
                        </a:rPr>
                        <a:t>?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√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√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√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</a:rPr>
                        <a:t>Промишленост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 smtClean="0">
                          <a:effectLst/>
                        </a:rPr>
                        <a:t>Разходи за индустриализация:         1 900 Социални </a:t>
                      </a:r>
                      <a:r>
                        <a:rPr lang="bg-BG" sz="1100" dirty="0">
                          <a:effectLst/>
                        </a:rPr>
                        <a:t>разходи, закриване:      </a:t>
                      </a:r>
                      <a:r>
                        <a:rPr lang="bg-BG" sz="1100" dirty="0" smtClean="0">
                          <a:effectLst/>
                        </a:rPr>
                        <a:t>           </a:t>
                      </a:r>
                      <a:r>
                        <a:rPr lang="bg-BG" sz="1100" dirty="0">
                          <a:effectLst/>
                        </a:rPr>
                        <a:t>?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Преквалификация/нова заетост:    </a:t>
                      </a:r>
                      <a:r>
                        <a:rPr lang="bg-BG" sz="1100" dirty="0" smtClean="0">
                          <a:effectLst/>
                        </a:rPr>
                        <a:t>          ?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 smtClean="0">
                          <a:effectLst/>
                        </a:rPr>
                        <a:t>√</a:t>
                      </a:r>
                      <a:endParaRPr lang="bg-BG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bg-BG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bg-BG" sz="1100" dirty="0" smtClean="0">
                          <a:effectLst/>
                        </a:rPr>
                        <a:t>√</a:t>
                      </a:r>
                      <a:endParaRPr lang="bg-BG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bg-BG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 smtClean="0">
                          <a:effectLst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 smtClean="0">
                          <a:effectLst/>
                        </a:rPr>
                        <a:t>√</a:t>
                      </a:r>
                      <a:endParaRPr lang="bg-BG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4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768914" cy="24595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326710"/>
            <a:ext cx="8229600" cy="1143000"/>
          </a:xfrm>
        </p:spPr>
        <p:txBody>
          <a:bodyPr>
            <a:noAutofit/>
          </a:bodyPr>
          <a:lstStyle/>
          <a:p>
            <a:r>
              <a:rPr lang="bg-BG" sz="4000" dirty="0" smtClean="0"/>
              <a:t>Моделирането на почасовите профили и диспечиране на товарите</a:t>
            </a:r>
            <a:endParaRPr lang="bg-BG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НАЦИОНЛЕН ДИСКУСИОНЕН ФОРУМ, 11.02.2020</a:t>
            </a:r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161F-0D5B-43FE-BDFF-D57013D576BA}" type="slidenum">
              <a:rPr lang="bg-BG" smtClean="0"/>
              <a:pPr/>
              <a:t>7</a:t>
            </a:fld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84784"/>
            <a:ext cx="4032447" cy="1512168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52936"/>
            <a:ext cx="4059869" cy="181460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4104456" cy="1728192"/>
          </a:xfrm>
          <a:prstGeom prst="rect">
            <a:avLst/>
          </a:prstGeom>
          <a:noFill/>
        </p:spPr>
      </p:pic>
      <p:pic>
        <p:nvPicPr>
          <p:cNvPr id="10" name="Content Placeholder 3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8771" y="1769393"/>
            <a:ext cx="6205229" cy="290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1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Нашата визия в търсене на балансирания подход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Използване на национални ресурси:</a:t>
            </a:r>
          </a:p>
          <a:p>
            <a:pPr lvl="1"/>
            <a:r>
              <a:rPr lang="bg-BG" dirty="0" smtClean="0"/>
              <a:t>ВЕЦ</a:t>
            </a:r>
          </a:p>
          <a:p>
            <a:pPr lvl="1"/>
            <a:r>
              <a:rPr lang="bg-BG" dirty="0" smtClean="0"/>
              <a:t>Биомаса</a:t>
            </a:r>
          </a:p>
          <a:p>
            <a:pPr lvl="1"/>
            <a:r>
              <a:rPr lang="bg-BG" dirty="0" smtClean="0"/>
              <a:t>ВЕИ</a:t>
            </a:r>
          </a:p>
          <a:p>
            <a:r>
              <a:rPr lang="bg-BG" dirty="0" smtClean="0"/>
              <a:t>Преход към безвъглеродна енергетика:</a:t>
            </a:r>
          </a:p>
          <a:p>
            <a:pPr lvl="1"/>
            <a:r>
              <a:rPr lang="bg-BG" dirty="0" smtClean="0"/>
              <a:t>От въглища към газ и водород</a:t>
            </a:r>
          </a:p>
          <a:p>
            <a:pPr lvl="1"/>
            <a:r>
              <a:rPr lang="bg-BG" dirty="0" smtClean="0"/>
              <a:t>АЕЦ</a:t>
            </a:r>
          </a:p>
          <a:p>
            <a:r>
              <a:rPr lang="bg-BG" dirty="0" smtClean="0"/>
              <a:t>Решения в ръцете на потребителиите:</a:t>
            </a:r>
          </a:p>
          <a:p>
            <a:pPr lvl="1"/>
            <a:r>
              <a:rPr lang="bg-BG" dirty="0" smtClean="0"/>
              <a:t>Газификация</a:t>
            </a:r>
          </a:p>
          <a:p>
            <a:pPr lvl="1"/>
            <a:r>
              <a:rPr lang="bg-BG" dirty="0" smtClean="0"/>
              <a:t>Сгради с нулеви емисии</a:t>
            </a:r>
          </a:p>
          <a:p>
            <a:pPr lvl="1"/>
            <a:r>
              <a:rPr lang="bg-BG" dirty="0" smtClean="0"/>
              <a:t>Просюмери на индустриално и общинско ниво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69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05" y="332656"/>
            <a:ext cx="8229600" cy="2079104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"</a:t>
            </a:r>
            <a:r>
              <a:rPr lang="bg-BG" dirty="0">
                <a:hlinkClick r:id="rId2"/>
              </a:rPr>
              <a:t>Актуални енергийни политики и експертни оценки на НПЕК на България</a:t>
            </a:r>
            <a:r>
              <a:rPr lang="en-US" dirty="0" smtClean="0">
                <a:hlinkClick r:id="rId2"/>
              </a:rPr>
              <a:t>"</a:t>
            </a:r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НАЦИОНЛЕН ДИСКУСИОНЕН ФОРУМ, 11.02.2020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9244-0CA1-4A42-A547-0A4F2875E3BE}" type="slidenum">
              <a:rPr lang="bg-BG" smtClean="0"/>
              <a:t>9</a:t>
            </a:fld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899592" y="4509120"/>
            <a:ext cx="7452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БЛАГОДАРЯ ЗА ВНИМАНИЕТО!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978</TotalTime>
  <Words>611</Words>
  <Application>Microsoft Office PowerPoint</Application>
  <PresentationFormat>On-screen Show (4:3)</PresentationFormat>
  <Paragraphs>157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Times New Roman</vt:lpstr>
      <vt:lpstr>Wingdings 2</vt:lpstr>
      <vt:lpstr>Flow</vt:lpstr>
      <vt:lpstr>CorelDRAW.Graphic.11</vt:lpstr>
      <vt:lpstr>Визия за енергийна стратегия на страната и варианти на мощностен  баланс 2030-2050 г.</vt:lpstr>
      <vt:lpstr>Основни стълбове на европейската политика към нисковъглеродна икономика</vt:lpstr>
      <vt:lpstr>България вече е в състояние на енергиен преход</vt:lpstr>
      <vt:lpstr>Оценка на риска при планиране на системното развитие</vt:lpstr>
      <vt:lpstr>Електроенергиен баланс с хоризонт до 2050 г. </vt:lpstr>
      <vt:lpstr>Разходите за осъществяване на енергиен преход у нас тепърва се уточняват</vt:lpstr>
      <vt:lpstr>Моделирането на почасовите профили и диспечиране на товарите</vt:lpstr>
      <vt:lpstr>Нашата визия в търсене на балансирания подход</vt:lpstr>
      <vt:lpstr>"Актуални енергийни политики и експертни оценки на НПЕК на България"</vt:lpstr>
      <vt:lpstr>ОБЩ ЕНЕРГИЕН БАЛАНС:  2007/08 към 2017/18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Визия за енергийна стратегия на страната и варианти на мощностен  баланс 2030-2050 г.</dc:title>
  <dc:creator>admin</dc:creator>
  <cp:lastModifiedBy>User</cp:lastModifiedBy>
  <cp:revision>17</cp:revision>
  <dcterms:created xsi:type="dcterms:W3CDTF">2020-01-31T15:05:46Z</dcterms:created>
  <dcterms:modified xsi:type="dcterms:W3CDTF">2020-02-10T07:30:30Z</dcterms:modified>
</cp:coreProperties>
</file>