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7"/>
  </p:notesMasterIdLst>
  <p:sldIdLst>
    <p:sldId id="256" r:id="rId3"/>
    <p:sldId id="257" r:id="rId4"/>
    <p:sldId id="258" r:id="rId5"/>
    <p:sldId id="259" r:id="rId6"/>
    <p:sldId id="280" r:id="rId7"/>
    <p:sldId id="260" r:id="rId8"/>
    <p:sldId id="261" r:id="rId9"/>
    <p:sldId id="262" r:id="rId10"/>
    <p:sldId id="263" r:id="rId11"/>
    <p:sldId id="264" r:id="rId12"/>
    <p:sldId id="265" r:id="rId13"/>
    <p:sldId id="266" r:id="rId14"/>
    <p:sldId id="267" r:id="rId15"/>
    <p:sldId id="278" r:id="rId16"/>
    <p:sldId id="268" r:id="rId17"/>
    <p:sldId id="269" r:id="rId18"/>
    <p:sldId id="270" r:id="rId19"/>
    <p:sldId id="271" r:id="rId20"/>
    <p:sldId id="272" r:id="rId21"/>
    <p:sldId id="273" r:id="rId22"/>
    <p:sldId id="274" r:id="rId23"/>
    <p:sldId id="275" r:id="rId24"/>
    <p:sldId id="276" r:id="rId25"/>
    <p:sldId id="277" r:id="rId26"/>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010"/>
    <a:srgbClr val="BC370E"/>
    <a:srgbClr val="E1D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4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02180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199151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93603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5838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081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9868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3473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1332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9792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6968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104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5333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6169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8940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15241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79170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3898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972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Semibold"/>
                <a:cs typeface="Segoe UI Semi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14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Semibold"/>
                <a:cs typeface="Segoe UI Semibol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73011" y="2055874"/>
            <a:ext cx="5329555" cy="404177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30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433418" y="452754"/>
            <a:ext cx="1447723" cy="85523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47613" y="3427686"/>
            <a:ext cx="6144387" cy="343031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12192000" cy="343052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2752344"/>
            <a:ext cx="12192000" cy="678180"/>
          </a:xfrm>
          <a:custGeom>
            <a:avLst/>
            <a:gdLst/>
            <a:ahLst/>
            <a:cxnLst/>
            <a:rect l="l" t="t" r="r" b="b"/>
            <a:pathLst>
              <a:path w="12192000" h="678179">
                <a:moveTo>
                  <a:pt x="0" y="678180"/>
                </a:moveTo>
                <a:lnTo>
                  <a:pt x="12192000" y="678180"/>
                </a:lnTo>
              </a:path>
              <a:path w="12192000" h="678179">
                <a:moveTo>
                  <a:pt x="12192000" y="0"/>
                </a:moveTo>
                <a:lnTo>
                  <a:pt x="0" y="0"/>
                </a:lnTo>
                <a:lnTo>
                  <a:pt x="0" y="678180"/>
                </a:lnTo>
              </a:path>
            </a:pathLst>
          </a:custGeom>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Segoe UI Semibold"/>
                <a:cs typeface="Segoe UI 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596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433425" y="452780"/>
            <a:ext cx="1447739" cy="855125"/>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245852" y="0"/>
            <a:ext cx="1946275" cy="1705610"/>
          </a:xfrm>
          <a:custGeom>
            <a:avLst/>
            <a:gdLst/>
            <a:ahLst/>
            <a:cxnLst/>
            <a:rect l="l" t="t" r="r" b="b"/>
            <a:pathLst>
              <a:path w="1946275" h="1705610">
                <a:moveTo>
                  <a:pt x="0" y="1705355"/>
                </a:moveTo>
                <a:lnTo>
                  <a:pt x="1946147" y="1705355"/>
                </a:lnTo>
                <a:lnTo>
                  <a:pt x="1946147" y="0"/>
                </a:lnTo>
                <a:lnTo>
                  <a:pt x="0" y="0"/>
                </a:lnTo>
                <a:lnTo>
                  <a:pt x="0" y="1705355"/>
                </a:lnTo>
                <a:close/>
              </a:path>
            </a:pathLst>
          </a:custGeom>
          <a:solidFill>
            <a:srgbClr val="FFFFFF"/>
          </a:solidFill>
        </p:spPr>
        <p:txBody>
          <a:bodyPr wrap="square" lIns="0" tIns="0" rIns="0" bIns="0" rtlCol="0"/>
          <a:lstStyle/>
          <a:p>
            <a:endParaRPr/>
          </a:p>
        </p:txBody>
      </p:sp>
      <p:sp>
        <p:nvSpPr>
          <p:cNvPr id="18" name="bk object 18"/>
          <p:cNvSpPr/>
          <p:nvPr/>
        </p:nvSpPr>
        <p:spPr>
          <a:xfrm>
            <a:off x="188976" y="5399532"/>
            <a:ext cx="2633471" cy="795527"/>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11050462" y="5555598"/>
            <a:ext cx="863600" cy="575945"/>
          </a:xfrm>
          <a:custGeom>
            <a:avLst/>
            <a:gdLst/>
            <a:ahLst/>
            <a:cxnLst/>
            <a:rect l="l" t="t" r="r" b="b"/>
            <a:pathLst>
              <a:path w="863600" h="575945">
                <a:moveTo>
                  <a:pt x="0" y="575404"/>
                </a:moveTo>
                <a:lnTo>
                  <a:pt x="863394" y="575404"/>
                </a:lnTo>
                <a:lnTo>
                  <a:pt x="863394" y="0"/>
                </a:lnTo>
                <a:lnTo>
                  <a:pt x="0" y="0"/>
                </a:lnTo>
                <a:lnTo>
                  <a:pt x="0" y="575404"/>
                </a:lnTo>
                <a:close/>
              </a:path>
            </a:pathLst>
          </a:custGeom>
          <a:solidFill>
            <a:srgbClr val="034EA1"/>
          </a:solidFill>
        </p:spPr>
        <p:txBody>
          <a:bodyPr wrap="square" lIns="0" tIns="0" rIns="0" bIns="0" rtlCol="0"/>
          <a:lstStyle/>
          <a:p>
            <a:endParaRPr/>
          </a:p>
        </p:txBody>
      </p:sp>
      <p:sp>
        <p:nvSpPr>
          <p:cNvPr id="20" name="bk object 20"/>
          <p:cNvSpPr/>
          <p:nvPr/>
        </p:nvSpPr>
        <p:spPr>
          <a:xfrm>
            <a:off x="11452463" y="5624096"/>
            <a:ext cx="59690" cy="57150"/>
          </a:xfrm>
          <a:custGeom>
            <a:avLst/>
            <a:gdLst/>
            <a:ahLst/>
            <a:cxnLst/>
            <a:rect l="l" t="t" r="r" b="b"/>
            <a:pathLst>
              <a:path w="59690" h="57150">
                <a:moveTo>
                  <a:pt x="59375" y="22061"/>
                </a:moveTo>
                <a:lnTo>
                  <a:pt x="0" y="22061"/>
                </a:lnTo>
                <a:lnTo>
                  <a:pt x="18257" y="35003"/>
                </a:lnTo>
                <a:lnTo>
                  <a:pt x="11429" y="57076"/>
                </a:lnTo>
                <a:lnTo>
                  <a:pt x="29717" y="43385"/>
                </a:lnTo>
                <a:lnTo>
                  <a:pt x="43721" y="43385"/>
                </a:lnTo>
                <a:lnTo>
                  <a:pt x="41117" y="35003"/>
                </a:lnTo>
                <a:lnTo>
                  <a:pt x="59375" y="22061"/>
                </a:lnTo>
                <a:close/>
              </a:path>
              <a:path w="59690" h="57150">
                <a:moveTo>
                  <a:pt x="43721" y="43385"/>
                </a:moveTo>
                <a:lnTo>
                  <a:pt x="29717" y="43385"/>
                </a:lnTo>
                <a:lnTo>
                  <a:pt x="47975" y="57076"/>
                </a:lnTo>
                <a:lnTo>
                  <a:pt x="43721" y="43385"/>
                </a:lnTo>
                <a:close/>
              </a:path>
              <a:path w="59690" h="57150">
                <a:moveTo>
                  <a:pt x="29717" y="0"/>
                </a:moveTo>
                <a:lnTo>
                  <a:pt x="22829" y="22061"/>
                </a:lnTo>
                <a:lnTo>
                  <a:pt x="36575" y="22061"/>
                </a:lnTo>
                <a:lnTo>
                  <a:pt x="29717" y="0"/>
                </a:lnTo>
                <a:close/>
              </a:path>
            </a:pathLst>
          </a:custGeom>
          <a:solidFill>
            <a:srgbClr val="FFDD00"/>
          </a:solidFill>
        </p:spPr>
        <p:txBody>
          <a:bodyPr wrap="square" lIns="0" tIns="0" rIns="0" bIns="0" rtlCol="0"/>
          <a:lstStyle/>
          <a:p>
            <a:endParaRPr/>
          </a:p>
        </p:txBody>
      </p:sp>
      <p:sp>
        <p:nvSpPr>
          <p:cNvPr id="21" name="bk object 21"/>
          <p:cNvSpPr/>
          <p:nvPr/>
        </p:nvSpPr>
        <p:spPr>
          <a:xfrm>
            <a:off x="11358036" y="5649217"/>
            <a:ext cx="59690" cy="57150"/>
          </a:xfrm>
          <a:custGeom>
            <a:avLst/>
            <a:gdLst/>
            <a:ahLst/>
            <a:cxnLst/>
            <a:rect l="l" t="t" r="r" b="b"/>
            <a:pathLst>
              <a:path w="59690" h="57150">
                <a:moveTo>
                  <a:pt x="59405" y="22061"/>
                </a:moveTo>
                <a:lnTo>
                  <a:pt x="0" y="22061"/>
                </a:lnTo>
                <a:lnTo>
                  <a:pt x="18287" y="35753"/>
                </a:lnTo>
                <a:lnTo>
                  <a:pt x="11460" y="57079"/>
                </a:lnTo>
                <a:lnTo>
                  <a:pt x="29717" y="43385"/>
                </a:lnTo>
                <a:lnTo>
                  <a:pt x="43602" y="43385"/>
                </a:lnTo>
                <a:lnTo>
                  <a:pt x="41147" y="35753"/>
                </a:lnTo>
                <a:lnTo>
                  <a:pt x="59405" y="22061"/>
                </a:lnTo>
                <a:close/>
              </a:path>
              <a:path w="59690" h="57150">
                <a:moveTo>
                  <a:pt x="43602" y="43385"/>
                </a:moveTo>
                <a:lnTo>
                  <a:pt x="29717" y="43385"/>
                </a:lnTo>
                <a:lnTo>
                  <a:pt x="48005" y="57079"/>
                </a:lnTo>
                <a:lnTo>
                  <a:pt x="43602" y="43385"/>
                </a:lnTo>
                <a:close/>
              </a:path>
              <a:path w="59690" h="57150">
                <a:moveTo>
                  <a:pt x="29717" y="0"/>
                </a:moveTo>
                <a:lnTo>
                  <a:pt x="22859" y="22061"/>
                </a:lnTo>
                <a:lnTo>
                  <a:pt x="36545" y="22061"/>
                </a:lnTo>
                <a:lnTo>
                  <a:pt x="29717" y="0"/>
                </a:lnTo>
                <a:close/>
              </a:path>
            </a:pathLst>
          </a:custGeom>
          <a:solidFill>
            <a:srgbClr val="FFDD00"/>
          </a:solidFill>
        </p:spPr>
        <p:txBody>
          <a:bodyPr wrap="square" lIns="0" tIns="0" rIns="0" bIns="0" rtlCol="0"/>
          <a:lstStyle/>
          <a:p>
            <a:endParaRPr/>
          </a:p>
        </p:txBody>
      </p:sp>
      <p:sp>
        <p:nvSpPr>
          <p:cNvPr id="22" name="bk object 22"/>
          <p:cNvSpPr/>
          <p:nvPr/>
        </p:nvSpPr>
        <p:spPr>
          <a:xfrm>
            <a:off x="11288786" y="5718465"/>
            <a:ext cx="60325" cy="57150"/>
          </a:xfrm>
          <a:custGeom>
            <a:avLst/>
            <a:gdLst/>
            <a:ahLst/>
            <a:cxnLst/>
            <a:rect l="l" t="t" r="r" b="b"/>
            <a:pathLst>
              <a:path w="60325" h="57150">
                <a:moveTo>
                  <a:pt x="60137" y="22073"/>
                </a:moveTo>
                <a:lnTo>
                  <a:pt x="0" y="22073"/>
                </a:lnTo>
                <a:lnTo>
                  <a:pt x="19019" y="35015"/>
                </a:lnTo>
                <a:lnTo>
                  <a:pt x="12161" y="57076"/>
                </a:lnTo>
                <a:lnTo>
                  <a:pt x="30449" y="43385"/>
                </a:lnTo>
                <a:lnTo>
                  <a:pt x="43719" y="43385"/>
                </a:lnTo>
                <a:lnTo>
                  <a:pt x="41117" y="35015"/>
                </a:lnTo>
                <a:lnTo>
                  <a:pt x="60137" y="22073"/>
                </a:lnTo>
                <a:close/>
              </a:path>
              <a:path w="60325" h="57150">
                <a:moveTo>
                  <a:pt x="43719" y="43385"/>
                </a:moveTo>
                <a:lnTo>
                  <a:pt x="30449" y="43385"/>
                </a:lnTo>
                <a:lnTo>
                  <a:pt x="47975" y="57076"/>
                </a:lnTo>
                <a:lnTo>
                  <a:pt x="43719" y="43385"/>
                </a:lnTo>
                <a:close/>
              </a:path>
              <a:path w="60325" h="57150">
                <a:moveTo>
                  <a:pt x="30449" y="0"/>
                </a:moveTo>
                <a:lnTo>
                  <a:pt x="22829" y="22073"/>
                </a:lnTo>
                <a:lnTo>
                  <a:pt x="37307" y="22073"/>
                </a:lnTo>
                <a:lnTo>
                  <a:pt x="30449" y="0"/>
                </a:lnTo>
                <a:close/>
              </a:path>
            </a:pathLst>
          </a:custGeom>
          <a:solidFill>
            <a:srgbClr val="FFDD00"/>
          </a:solidFill>
        </p:spPr>
        <p:txBody>
          <a:bodyPr wrap="square" lIns="0" tIns="0" rIns="0" bIns="0" rtlCol="0"/>
          <a:lstStyle/>
          <a:p>
            <a:endParaRPr/>
          </a:p>
        </p:txBody>
      </p:sp>
      <p:sp>
        <p:nvSpPr>
          <p:cNvPr id="23" name="bk object 23"/>
          <p:cNvSpPr/>
          <p:nvPr/>
        </p:nvSpPr>
        <p:spPr>
          <a:xfrm>
            <a:off x="11263639" y="5812846"/>
            <a:ext cx="59690" cy="56515"/>
          </a:xfrm>
          <a:custGeom>
            <a:avLst/>
            <a:gdLst/>
            <a:ahLst/>
            <a:cxnLst/>
            <a:rect l="l" t="t" r="r" b="b"/>
            <a:pathLst>
              <a:path w="59690" h="56514">
                <a:moveTo>
                  <a:pt x="59405" y="22097"/>
                </a:moveTo>
                <a:lnTo>
                  <a:pt x="0" y="22097"/>
                </a:lnTo>
                <a:lnTo>
                  <a:pt x="18287" y="35015"/>
                </a:lnTo>
                <a:lnTo>
                  <a:pt x="11429" y="56339"/>
                </a:lnTo>
                <a:lnTo>
                  <a:pt x="29687" y="43385"/>
                </a:lnTo>
                <a:lnTo>
                  <a:pt x="43809" y="43385"/>
                </a:lnTo>
                <a:lnTo>
                  <a:pt x="41117" y="35015"/>
                </a:lnTo>
                <a:lnTo>
                  <a:pt x="59405" y="22097"/>
                </a:lnTo>
                <a:close/>
              </a:path>
              <a:path w="59690" h="56514">
                <a:moveTo>
                  <a:pt x="43809" y="43385"/>
                </a:moveTo>
                <a:lnTo>
                  <a:pt x="29687" y="43385"/>
                </a:lnTo>
                <a:lnTo>
                  <a:pt x="47975" y="56339"/>
                </a:lnTo>
                <a:lnTo>
                  <a:pt x="43809" y="43385"/>
                </a:lnTo>
                <a:close/>
              </a:path>
              <a:path w="59690" h="56514">
                <a:moveTo>
                  <a:pt x="29687" y="0"/>
                </a:moveTo>
                <a:lnTo>
                  <a:pt x="22859" y="22097"/>
                </a:lnTo>
                <a:lnTo>
                  <a:pt x="36545" y="22097"/>
                </a:lnTo>
                <a:lnTo>
                  <a:pt x="29687" y="0"/>
                </a:lnTo>
                <a:close/>
              </a:path>
            </a:pathLst>
          </a:custGeom>
          <a:solidFill>
            <a:srgbClr val="FFDD00"/>
          </a:solidFill>
        </p:spPr>
        <p:txBody>
          <a:bodyPr wrap="square" lIns="0" tIns="0" rIns="0" bIns="0" rtlCol="0"/>
          <a:lstStyle/>
          <a:p>
            <a:endParaRPr/>
          </a:p>
        </p:txBody>
      </p:sp>
      <p:sp>
        <p:nvSpPr>
          <p:cNvPr id="24" name="bk object 24"/>
          <p:cNvSpPr/>
          <p:nvPr/>
        </p:nvSpPr>
        <p:spPr>
          <a:xfrm>
            <a:off x="11288786" y="5907225"/>
            <a:ext cx="60325" cy="56515"/>
          </a:xfrm>
          <a:custGeom>
            <a:avLst/>
            <a:gdLst/>
            <a:ahLst/>
            <a:cxnLst/>
            <a:rect l="l" t="t" r="r" b="b"/>
            <a:pathLst>
              <a:path w="60325" h="56514">
                <a:moveTo>
                  <a:pt x="60137" y="22076"/>
                </a:moveTo>
                <a:lnTo>
                  <a:pt x="0" y="22076"/>
                </a:lnTo>
                <a:lnTo>
                  <a:pt x="19019" y="35018"/>
                </a:lnTo>
                <a:lnTo>
                  <a:pt x="12161" y="56330"/>
                </a:lnTo>
                <a:lnTo>
                  <a:pt x="30449" y="43388"/>
                </a:lnTo>
                <a:lnTo>
                  <a:pt x="43810" y="43388"/>
                </a:lnTo>
                <a:lnTo>
                  <a:pt x="41117" y="35018"/>
                </a:lnTo>
                <a:lnTo>
                  <a:pt x="60137" y="22076"/>
                </a:lnTo>
                <a:close/>
              </a:path>
              <a:path w="60325" h="56514">
                <a:moveTo>
                  <a:pt x="43810" y="43388"/>
                </a:moveTo>
                <a:lnTo>
                  <a:pt x="30449" y="43388"/>
                </a:lnTo>
                <a:lnTo>
                  <a:pt x="47975" y="56330"/>
                </a:lnTo>
                <a:lnTo>
                  <a:pt x="43810" y="43388"/>
                </a:lnTo>
                <a:close/>
              </a:path>
              <a:path w="60325" h="56514">
                <a:moveTo>
                  <a:pt x="30449" y="0"/>
                </a:moveTo>
                <a:lnTo>
                  <a:pt x="22829" y="22076"/>
                </a:lnTo>
                <a:lnTo>
                  <a:pt x="37307" y="22076"/>
                </a:lnTo>
                <a:lnTo>
                  <a:pt x="30449" y="0"/>
                </a:lnTo>
                <a:close/>
              </a:path>
            </a:pathLst>
          </a:custGeom>
          <a:solidFill>
            <a:srgbClr val="FFDD00"/>
          </a:solidFill>
        </p:spPr>
        <p:txBody>
          <a:bodyPr wrap="square" lIns="0" tIns="0" rIns="0" bIns="0" rtlCol="0"/>
          <a:lstStyle/>
          <a:p>
            <a:endParaRPr/>
          </a:p>
        </p:txBody>
      </p:sp>
      <p:sp>
        <p:nvSpPr>
          <p:cNvPr id="25" name="bk object 25"/>
          <p:cNvSpPr/>
          <p:nvPr/>
        </p:nvSpPr>
        <p:spPr>
          <a:xfrm>
            <a:off x="11358036" y="5976497"/>
            <a:ext cx="59690" cy="56515"/>
          </a:xfrm>
          <a:custGeom>
            <a:avLst/>
            <a:gdLst/>
            <a:ahLst/>
            <a:cxnLst/>
            <a:rect l="l" t="t" r="r" b="b"/>
            <a:pathLst>
              <a:path w="59690" h="56514">
                <a:moveTo>
                  <a:pt x="59405" y="22073"/>
                </a:moveTo>
                <a:lnTo>
                  <a:pt x="0" y="22073"/>
                </a:lnTo>
                <a:lnTo>
                  <a:pt x="19049" y="35003"/>
                </a:lnTo>
                <a:lnTo>
                  <a:pt x="11460" y="56317"/>
                </a:lnTo>
                <a:lnTo>
                  <a:pt x="29717" y="43385"/>
                </a:lnTo>
                <a:lnTo>
                  <a:pt x="43844" y="43385"/>
                </a:lnTo>
                <a:lnTo>
                  <a:pt x="41147" y="35003"/>
                </a:lnTo>
                <a:lnTo>
                  <a:pt x="59405" y="22073"/>
                </a:lnTo>
                <a:close/>
              </a:path>
              <a:path w="59690" h="56514">
                <a:moveTo>
                  <a:pt x="43844" y="43385"/>
                </a:moveTo>
                <a:lnTo>
                  <a:pt x="29717" y="43385"/>
                </a:lnTo>
                <a:lnTo>
                  <a:pt x="48005" y="56317"/>
                </a:lnTo>
                <a:lnTo>
                  <a:pt x="43844" y="43385"/>
                </a:lnTo>
                <a:close/>
              </a:path>
              <a:path w="59690" h="56514">
                <a:moveTo>
                  <a:pt x="29717" y="0"/>
                </a:moveTo>
                <a:lnTo>
                  <a:pt x="22859" y="22073"/>
                </a:lnTo>
                <a:lnTo>
                  <a:pt x="37337" y="22073"/>
                </a:lnTo>
                <a:lnTo>
                  <a:pt x="29717" y="0"/>
                </a:lnTo>
                <a:close/>
              </a:path>
            </a:pathLst>
          </a:custGeom>
          <a:solidFill>
            <a:srgbClr val="FFDD00"/>
          </a:solidFill>
        </p:spPr>
        <p:txBody>
          <a:bodyPr wrap="square" lIns="0" tIns="0" rIns="0" bIns="0" rtlCol="0"/>
          <a:lstStyle/>
          <a:p>
            <a:endParaRPr/>
          </a:p>
        </p:txBody>
      </p:sp>
      <p:sp>
        <p:nvSpPr>
          <p:cNvPr id="26" name="bk object 26"/>
          <p:cNvSpPr/>
          <p:nvPr/>
        </p:nvSpPr>
        <p:spPr>
          <a:xfrm>
            <a:off x="11452463" y="6001606"/>
            <a:ext cx="59690" cy="56515"/>
          </a:xfrm>
          <a:custGeom>
            <a:avLst/>
            <a:gdLst/>
            <a:ahLst/>
            <a:cxnLst/>
            <a:rect l="l" t="t" r="r" b="b"/>
            <a:pathLst>
              <a:path w="59690" h="56514">
                <a:moveTo>
                  <a:pt x="59375" y="21311"/>
                </a:moveTo>
                <a:lnTo>
                  <a:pt x="0" y="21311"/>
                </a:lnTo>
                <a:lnTo>
                  <a:pt x="18257" y="35018"/>
                </a:lnTo>
                <a:lnTo>
                  <a:pt x="11429" y="56330"/>
                </a:lnTo>
                <a:lnTo>
                  <a:pt x="29717" y="43388"/>
                </a:lnTo>
                <a:lnTo>
                  <a:pt x="43810" y="43388"/>
                </a:lnTo>
                <a:lnTo>
                  <a:pt x="41117" y="35018"/>
                </a:lnTo>
                <a:lnTo>
                  <a:pt x="59375" y="21311"/>
                </a:lnTo>
                <a:close/>
              </a:path>
              <a:path w="59690" h="56514">
                <a:moveTo>
                  <a:pt x="43810" y="43388"/>
                </a:moveTo>
                <a:lnTo>
                  <a:pt x="29717" y="43388"/>
                </a:lnTo>
                <a:lnTo>
                  <a:pt x="47975" y="56330"/>
                </a:lnTo>
                <a:lnTo>
                  <a:pt x="43810" y="43388"/>
                </a:lnTo>
                <a:close/>
              </a:path>
              <a:path w="59690" h="56514">
                <a:moveTo>
                  <a:pt x="29717" y="0"/>
                </a:moveTo>
                <a:lnTo>
                  <a:pt x="22829" y="21311"/>
                </a:lnTo>
                <a:lnTo>
                  <a:pt x="36575" y="21311"/>
                </a:lnTo>
                <a:lnTo>
                  <a:pt x="29717" y="0"/>
                </a:lnTo>
                <a:close/>
              </a:path>
            </a:pathLst>
          </a:custGeom>
          <a:solidFill>
            <a:srgbClr val="FFDD00"/>
          </a:solidFill>
        </p:spPr>
        <p:txBody>
          <a:bodyPr wrap="square" lIns="0" tIns="0" rIns="0" bIns="0" rtlCol="0"/>
          <a:lstStyle/>
          <a:p>
            <a:endParaRPr/>
          </a:p>
        </p:txBody>
      </p:sp>
      <p:sp>
        <p:nvSpPr>
          <p:cNvPr id="27" name="bk object 27"/>
          <p:cNvSpPr/>
          <p:nvPr/>
        </p:nvSpPr>
        <p:spPr>
          <a:xfrm>
            <a:off x="11546860" y="5976497"/>
            <a:ext cx="59690" cy="56515"/>
          </a:xfrm>
          <a:custGeom>
            <a:avLst/>
            <a:gdLst/>
            <a:ahLst/>
            <a:cxnLst/>
            <a:rect l="l" t="t" r="r" b="b"/>
            <a:pathLst>
              <a:path w="59690" h="56514">
                <a:moveTo>
                  <a:pt x="59375" y="22073"/>
                </a:moveTo>
                <a:lnTo>
                  <a:pt x="0" y="22073"/>
                </a:lnTo>
                <a:lnTo>
                  <a:pt x="18287" y="35003"/>
                </a:lnTo>
                <a:lnTo>
                  <a:pt x="11429" y="56317"/>
                </a:lnTo>
                <a:lnTo>
                  <a:pt x="29717" y="43385"/>
                </a:lnTo>
                <a:lnTo>
                  <a:pt x="43814" y="43385"/>
                </a:lnTo>
                <a:lnTo>
                  <a:pt x="41117" y="35003"/>
                </a:lnTo>
                <a:lnTo>
                  <a:pt x="59375" y="22073"/>
                </a:lnTo>
                <a:close/>
              </a:path>
              <a:path w="59690" h="56514">
                <a:moveTo>
                  <a:pt x="43814" y="43385"/>
                </a:moveTo>
                <a:lnTo>
                  <a:pt x="29717" y="43385"/>
                </a:lnTo>
                <a:lnTo>
                  <a:pt x="47975" y="56317"/>
                </a:lnTo>
                <a:lnTo>
                  <a:pt x="43814" y="43385"/>
                </a:lnTo>
                <a:close/>
              </a:path>
              <a:path w="59690" h="56514">
                <a:moveTo>
                  <a:pt x="29717" y="0"/>
                </a:moveTo>
                <a:lnTo>
                  <a:pt x="22859" y="22073"/>
                </a:lnTo>
                <a:lnTo>
                  <a:pt x="36575" y="22073"/>
                </a:lnTo>
                <a:lnTo>
                  <a:pt x="29717" y="0"/>
                </a:lnTo>
                <a:close/>
              </a:path>
            </a:pathLst>
          </a:custGeom>
          <a:solidFill>
            <a:srgbClr val="FFDD00"/>
          </a:solidFill>
        </p:spPr>
        <p:txBody>
          <a:bodyPr wrap="square" lIns="0" tIns="0" rIns="0" bIns="0" rtlCol="0"/>
          <a:lstStyle/>
          <a:p>
            <a:endParaRPr/>
          </a:p>
        </p:txBody>
      </p:sp>
      <p:sp>
        <p:nvSpPr>
          <p:cNvPr id="28" name="bk object 28"/>
          <p:cNvSpPr/>
          <p:nvPr/>
        </p:nvSpPr>
        <p:spPr>
          <a:xfrm>
            <a:off x="11615409" y="5907225"/>
            <a:ext cx="60325" cy="56515"/>
          </a:xfrm>
          <a:custGeom>
            <a:avLst/>
            <a:gdLst/>
            <a:ahLst/>
            <a:cxnLst/>
            <a:rect l="l" t="t" r="r" b="b"/>
            <a:pathLst>
              <a:path w="60325" h="56514">
                <a:moveTo>
                  <a:pt x="60137" y="22076"/>
                </a:moveTo>
                <a:lnTo>
                  <a:pt x="0" y="22076"/>
                </a:lnTo>
                <a:lnTo>
                  <a:pt x="19019" y="35018"/>
                </a:lnTo>
                <a:lnTo>
                  <a:pt x="12161" y="56330"/>
                </a:lnTo>
                <a:lnTo>
                  <a:pt x="30449" y="43388"/>
                </a:lnTo>
                <a:lnTo>
                  <a:pt x="44098" y="43388"/>
                </a:lnTo>
                <a:lnTo>
                  <a:pt x="41117" y="35018"/>
                </a:lnTo>
                <a:lnTo>
                  <a:pt x="60137" y="22076"/>
                </a:lnTo>
                <a:close/>
              </a:path>
              <a:path w="60325" h="56514">
                <a:moveTo>
                  <a:pt x="44098" y="43388"/>
                </a:moveTo>
                <a:lnTo>
                  <a:pt x="30449" y="43388"/>
                </a:lnTo>
                <a:lnTo>
                  <a:pt x="48707" y="56330"/>
                </a:lnTo>
                <a:lnTo>
                  <a:pt x="44098" y="43388"/>
                </a:lnTo>
                <a:close/>
              </a:path>
              <a:path w="60325" h="56514">
                <a:moveTo>
                  <a:pt x="30449" y="0"/>
                </a:moveTo>
                <a:lnTo>
                  <a:pt x="22829" y="22076"/>
                </a:lnTo>
                <a:lnTo>
                  <a:pt x="37307" y="22076"/>
                </a:lnTo>
                <a:lnTo>
                  <a:pt x="30449" y="0"/>
                </a:lnTo>
                <a:close/>
              </a:path>
            </a:pathLst>
          </a:custGeom>
          <a:solidFill>
            <a:srgbClr val="FFDD00"/>
          </a:solidFill>
        </p:spPr>
        <p:txBody>
          <a:bodyPr wrap="square" lIns="0" tIns="0" rIns="0" bIns="0" rtlCol="0"/>
          <a:lstStyle/>
          <a:p>
            <a:endParaRPr/>
          </a:p>
        </p:txBody>
      </p:sp>
      <p:sp>
        <p:nvSpPr>
          <p:cNvPr id="29" name="bk object 29"/>
          <p:cNvSpPr/>
          <p:nvPr/>
        </p:nvSpPr>
        <p:spPr>
          <a:xfrm>
            <a:off x="11640525" y="5812846"/>
            <a:ext cx="60325" cy="56515"/>
          </a:xfrm>
          <a:custGeom>
            <a:avLst/>
            <a:gdLst/>
            <a:ahLst/>
            <a:cxnLst/>
            <a:rect l="l" t="t" r="r" b="b"/>
            <a:pathLst>
              <a:path w="60325" h="56514">
                <a:moveTo>
                  <a:pt x="60167" y="21323"/>
                </a:moveTo>
                <a:lnTo>
                  <a:pt x="0" y="21323"/>
                </a:lnTo>
                <a:lnTo>
                  <a:pt x="19049" y="35015"/>
                </a:lnTo>
                <a:lnTo>
                  <a:pt x="12191" y="56339"/>
                </a:lnTo>
                <a:lnTo>
                  <a:pt x="29687" y="43385"/>
                </a:lnTo>
                <a:lnTo>
                  <a:pt x="43797" y="43385"/>
                </a:lnTo>
                <a:lnTo>
                  <a:pt x="41117" y="35015"/>
                </a:lnTo>
                <a:lnTo>
                  <a:pt x="60167" y="21323"/>
                </a:lnTo>
                <a:close/>
              </a:path>
              <a:path w="60325" h="56514">
                <a:moveTo>
                  <a:pt x="43797" y="43385"/>
                </a:moveTo>
                <a:lnTo>
                  <a:pt x="29687" y="43385"/>
                </a:lnTo>
                <a:lnTo>
                  <a:pt x="47945" y="56339"/>
                </a:lnTo>
                <a:lnTo>
                  <a:pt x="43797" y="43385"/>
                </a:lnTo>
                <a:close/>
              </a:path>
              <a:path w="60325" h="56514">
                <a:moveTo>
                  <a:pt x="29687" y="0"/>
                </a:moveTo>
                <a:lnTo>
                  <a:pt x="22859" y="21323"/>
                </a:lnTo>
                <a:lnTo>
                  <a:pt x="37307" y="21323"/>
                </a:lnTo>
                <a:lnTo>
                  <a:pt x="29687" y="0"/>
                </a:lnTo>
                <a:close/>
              </a:path>
            </a:pathLst>
          </a:custGeom>
          <a:solidFill>
            <a:srgbClr val="FFDD00"/>
          </a:solidFill>
        </p:spPr>
        <p:txBody>
          <a:bodyPr wrap="square" lIns="0" tIns="0" rIns="0" bIns="0" rtlCol="0"/>
          <a:lstStyle/>
          <a:p>
            <a:endParaRPr/>
          </a:p>
        </p:txBody>
      </p:sp>
      <p:sp>
        <p:nvSpPr>
          <p:cNvPr id="30" name="bk object 30"/>
          <p:cNvSpPr/>
          <p:nvPr/>
        </p:nvSpPr>
        <p:spPr>
          <a:xfrm>
            <a:off x="11615409" y="5718465"/>
            <a:ext cx="60325" cy="56515"/>
          </a:xfrm>
          <a:custGeom>
            <a:avLst/>
            <a:gdLst/>
            <a:ahLst/>
            <a:cxnLst/>
            <a:rect l="l" t="t" r="r" b="b"/>
            <a:pathLst>
              <a:path w="60325" h="56514">
                <a:moveTo>
                  <a:pt x="60137" y="22073"/>
                </a:moveTo>
                <a:lnTo>
                  <a:pt x="0" y="22073"/>
                </a:lnTo>
                <a:lnTo>
                  <a:pt x="19019" y="35015"/>
                </a:lnTo>
                <a:lnTo>
                  <a:pt x="12161" y="56339"/>
                </a:lnTo>
                <a:lnTo>
                  <a:pt x="30449" y="43385"/>
                </a:lnTo>
                <a:lnTo>
                  <a:pt x="44096" y="43385"/>
                </a:lnTo>
                <a:lnTo>
                  <a:pt x="41117" y="35015"/>
                </a:lnTo>
                <a:lnTo>
                  <a:pt x="60137" y="22073"/>
                </a:lnTo>
                <a:close/>
              </a:path>
              <a:path w="60325" h="56514">
                <a:moveTo>
                  <a:pt x="44096" y="43385"/>
                </a:moveTo>
                <a:lnTo>
                  <a:pt x="30449" y="43385"/>
                </a:lnTo>
                <a:lnTo>
                  <a:pt x="48707" y="56339"/>
                </a:lnTo>
                <a:lnTo>
                  <a:pt x="44096" y="43385"/>
                </a:lnTo>
                <a:close/>
              </a:path>
              <a:path w="60325" h="56514">
                <a:moveTo>
                  <a:pt x="30449" y="0"/>
                </a:moveTo>
                <a:lnTo>
                  <a:pt x="22829" y="22073"/>
                </a:lnTo>
                <a:lnTo>
                  <a:pt x="37307" y="22073"/>
                </a:lnTo>
                <a:lnTo>
                  <a:pt x="30449" y="0"/>
                </a:lnTo>
                <a:close/>
              </a:path>
            </a:pathLst>
          </a:custGeom>
          <a:solidFill>
            <a:srgbClr val="FFDD00"/>
          </a:solidFill>
        </p:spPr>
        <p:txBody>
          <a:bodyPr wrap="square" lIns="0" tIns="0" rIns="0" bIns="0" rtlCol="0"/>
          <a:lstStyle/>
          <a:p>
            <a:endParaRPr/>
          </a:p>
        </p:txBody>
      </p:sp>
      <p:sp>
        <p:nvSpPr>
          <p:cNvPr id="31" name="bk object 31"/>
          <p:cNvSpPr/>
          <p:nvPr/>
        </p:nvSpPr>
        <p:spPr>
          <a:xfrm>
            <a:off x="11546860" y="5649217"/>
            <a:ext cx="59690" cy="57150"/>
          </a:xfrm>
          <a:custGeom>
            <a:avLst/>
            <a:gdLst/>
            <a:ahLst/>
            <a:cxnLst/>
            <a:rect l="l" t="t" r="r" b="b"/>
            <a:pathLst>
              <a:path w="59690" h="57150">
                <a:moveTo>
                  <a:pt x="59375" y="22061"/>
                </a:moveTo>
                <a:lnTo>
                  <a:pt x="0" y="22061"/>
                </a:lnTo>
                <a:lnTo>
                  <a:pt x="18287" y="35753"/>
                </a:lnTo>
                <a:lnTo>
                  <a:pt x="11429" y="57079"/>
                </a:lnTo>
                <a:lnTo>
                  <a:pt x="29717" y="43385"/>
                </a:lnTo>
                <a:lnTo>
                  <a:pt x="43571" y="43385"/>
                </a:lnTo>
                <a:lnTo>
                  <a:pt x="41117" y="35753"/>
                </a:lnTo>
                <a:lnTo>
                  <a:pt x="59375" y="22061"/>
                </a:lnTo>
                <a:close/>
              </a:path>
              <a:path w="59690" h="57150">
                <a:moveTo>
                  <a:pt x="43571" y="43385"/>
                </a:moveTo>
                <a:lnTo>
                  <a:pt x="29717" y="43385"/>
                </a:lnTo>
                <a:lnTo>
                  <a:pt x="47975" y="57079"/>
                </a:lnTo>
                <a:lnTo>
                  <a:pt x="43571" y="43385"/>
                </a:lnTo>
                <a:close/>
              </a:path>
              <a:path w="59690" h="57150">
                <a:moveTo>
                  <a:pt x="29717" y="0"/>
                </a:moveTo>
                <a:lnTo>
                  <a:pt x="22859" y="22061"/>
                </a:lnTo>
                <a:lnTo>
                  <a:pt x="36575" y="22061"/>
                </a:lnTo>
                <a:lnTo>
                  <a:pt x="29717" y="0"/>
                </a:lnTo>
                <a:close/>
              </a:path>
            </a:pathLst>
          </a:custGeom>
          <a:solidFill>
            <a:srgbClr val="FFDD00"/>
          </a:solidFill>
        </p:spPr>
        <p:txBody>
          <a:bodyPr wrap="square" lIns="0" tIns="0" rIns="0" bIns="0" rtlCol="0"/>
          <a:lstStyle/>
          <a:p>
            <a:endParaRPr/>
          </a:p>
        </p:txBody>
      </p:sp>
      <p:sp>
        <p:nvSpPr>
          <p:cNvPr id="2" name="Holder 2"/>
          <p:cNvSpPr>
            <a:spLocks noGrp="1"/>
          </p:cNvSpPr>
          <p:nvPr>
            <p:ph type="title"/>
          </p:nvPr>
        </p:nvSpPr>
        <p:spPr>
          <a:xfrm>
            <a:off x="609600" y="274319"/>
            <a:ext cx="10972799" cy="10972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7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433418" y="452754"/>
            <a:ext cx="1447723" cy="85523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7517" y="508933"/>
            <a:ext cx="11516964" cy="765175"/>
          </a:xfrm>
          <a:prstGeom prst="rect">
            <a:avLst/>
          </a:prstGeom>
        </p:spPr>
        <p:txBody>
          <a:bodyPr wrap="square" lIns="0" tIns="0" rIns="0" bIns="0">
            <a:spAutoFit/>
          </a:bodyPr>
          <a:lstStyle>
            <a:lvl1pPr>
              <a:defRPr sz="3600" b="1" i="0">
                <a:solidFill>
                  <a:schemeClr val="tx1"/>
                </a:solidFill>
                <a:latin typeface="Segoe UI Semibold"/>
                <a:cs typeface="Segoe UI Semibold"/>
              </a:defRPr>
            </a:lvl1pPr>
          </a:lstStyle>
          <a:p>
            <a:endParaRPr/>
          </a:p>
        </p:txBody>
      </p:sp>
      <p:sp>
        <p:nvSpPr>
          <p:cNvPr id="3" name="Holder 3"/>
          <p:cNvSpPr>
            <a:spLocks noGrp="1"/>
          </p:cNvSpPr>
          <p:nvPr>
            <p:ph type="body" idx="1"/>
          </p:nvPr>
        </p:nvSpPr>
        <p:spPr>
          <a:xfrm>
            <a:off x="609600" y="1577340"/>
            <a:ext cx="109727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7/16/2021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760261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mart5grid.e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twitter.com/eso84942397?form=MY01SV&amp;OCID=MY01SV" TargetMode="External"/><Relationship Id="rId5" Type="http://schemas.openxmlformats.org/officeDocument/2006/relationships/hyperlink" Target="http://www.eso.bg/" TargetMode="External"/><Relationship Id="rId4" Type="http://schemas.openxmlformats.org/officeDocument/2006/relationships/hyperlink" Target="https://twitter.com/smart5grid?form=MY01SV&amp;OCID=MY01S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7.jpg"/><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29600" y="5549693"/>
            <a:ext cx="2742952" cy="615553"/>
          </a:xfrm>
          <a:prstGeom prst="rect">
            <a:avLst/>
          </a:prstGeom>
        </p:spPr>
        <p:txBody>
          <a:bodyPr vert="horz" wrap="square" lIns="0" tIns="0" rIns="0" bIns="0" rtlCol="0">
            <a:spAutoFit/>
          </a:bodyPr>
          <a:lstStyle/>
          <a:p>
            <a:pPr marL="120650" marR="5080" indent="-108585" algn="just">
              <a:lnSpc>
                <a:spcPct val="100000"/>
              </a:lnSpc>
            </a:pPr>
            <a:r>
              <a:rPr lang="bg-BG" sz="1000" spc="-5" dirty="0" smtClean="0">
                <a:latin typeface="Segoe UI Semilight"/>
                <a:cs typeface="Segoe UI Semilight"/>
              </a:rPr>
              <a:t>   Този проект се финансира по </a:t>
            </a:r>
            <a:r>
              <a:rPr lang="bg-BG" sz="1000" i="1" spc="-5" dirty="0">
                <a:latin typeface="Segoe UI Semilight"/>
                <a:cs typeface="Segoe UI Semilight"/>
              </a:rPr>
              <a:t>П</a:t>
            </a:r>
            <a:r>
              <a:rPr lang="bg-BG" sz="1000" i="1" spc="-5" dirty="0" smtClean="0">
                <a:latin typeface="Segoe UI Semilight"/>
                <a:cs typeface="Segoe UI Semilight"/>
              </a:rPr>
              <a:t>рограмата за научни изследвания и иновации </a:t>
            </a:r>
            <a:r>
              <a:rPr lang="en-US" sz="1000" i="1" spc="-5" dirty="0" smtClean="0">
                <a:latin typeface="Segoe UI Semilight"/>
                <a:cs typeface="Segoe UI Semilight"/>
              </a:rPr>
              <a:t>“</a:t>
            </a:r>
            <a:r>
              <a:rPr lang="bg-BG" sz="1000" i="1" spc="-5" dirty="0" smtClean="0">
                <a:latin typeface="Segoe UI Semilight"/>
                <a:cs typeface="Segoe UI Semilight"/>
              </a:rPr>
              <a:t>Хоризонт 2020</a:t>
            </a:r>
            <a:r>
              <a:rPr lang="en-US" sz="1000" i="1" spc="-5" dirty="0" smtClean="0">
                <a:latin typeface="Segoe UI Semilight"/>
                <a:cs typeface="Segoe UI Semilight"/>
              </a:rPr>
              <a:t>”</a:t>
            </a:r>
            <a:r>
              <a:rPr lang="bg-BG" sz="1000" i="1" spc="-5" dirty="0" smtClean="0">
                <a:latin typeface="Segoe UI Semilight"/>
                <a:cs typeface="Segoe UI Semilight"/>
              </a:rPr>
              <a:t> </a:t>
            </a:r>
            <a:r>
              <a:rPr lang="bg-BG" sz="1000" spc="-5" dirty="0" smtClean="0">
                <a:latin typeface="Segoe UI Semilight"/>
                <a:cs typeface="Segoe UI Semilight"/>
              </a:rPr>
              <a:t>на ЕС в съответствие със Споразумение за безвъзмездна помощ №</a:t>
            </a:r>
            <a:r>
              <a:rPr sz="1000" spc="20" dirty="0" smtClean="0">
                <a:latin typeface="Times New Roman"/>
                <a:cs typeface="Times New Roman"/>
              </a:rPr>
              <a:t> </a:t>
            </a:r>
            <a:r>
              <a:rPr sz="1000" b="0" spc="-5" dirty="0">
                <a:latin typeface="Segoe UI Semilight"/>
                <a:cs typeface="Segoe UI Semilight"/>
              </a:rPr>
              <a:t>101016912</a:t>
            </a:r>
            <a:endParaRPr sz="1000" dirty="0">
              <a:latin typeface="Segoe UI Semilight"/>
              <a:cs typeface="Segoe UI Semilight"/>
            </a:endParaRPr>
          </a:p>
        </p:txBody>
      </p:sp>
      <p:sp>
        <p:nvSpPr>
          <p:cNvPr id="3" name="object 3"/>
          <p:cNvSpPr txBox="1"/>
          <p:nvPr/>
        </p:nvSpPr>
        <p:spPr>
          <a:xfrm>
            <a:off x="228600" y="6400800"/>
            <a:ext cx="11823700" cy="307777"/>
          </a:xfrm>
          <a:prstGeom prst="rect">
            <a:avLst/>
          </a:prstGeom>
        </p:spPr>
        <p:txBody>
          <a:bodyPr vert="horz" wrap="square" lIns="0" tIns="0" rIns="0" bIns="0" rtlCol="0">
            <a:spAutoFit/>
          </a:bodyPr>
          <a:lstStyle/>
          <a:p>
            <a:pPr marL="12700">
              <a:lnSpc>
                <a:spcPct val="100000"/>
              </a:lnSpc>
            </a:pPr>
            <a:r>
              <a:rPr lang="bg-BG" sz="1000" dirty="0" smtClean="0">
                <a:latin typeface="Segoe UI Semilight"/>
                <a:cs typeface="Segoe UI Semilight"/>
              </a:rPr>
              <a:t>Отказ от отговорност</a:t>
            </a:r>
            <a:r>
              <a:rPr sz="1000" b="0" spc="-5" dirty="0" smtClean="0">
                <a:latin typeface="Segoe UI Semilight"/>
                <a:cs typeface="Segoe UI Semilight"/>
              </a:rPr>
              <a:t>:</a:t>
            </a:r>
            <a:r>
              <a:rPr sz="1000" b="0" spc="-15" dirty="0" smtClean="0">
                <a:latin typeface="Times New Roman"/>
                <a:cs typeface="Times New Roman"/>
              </a:rPr>
              <a:t> </a:t>
            </a:r>
            <a:r>
              <a:rPr lang="bg-BG" sz="1000" spc="-5" dirty="0" smtClean="0">
                <a:latin typeface="Segoe UI Semilight"/>
                <a:cs typeface="Segoe UI Semilight"/>
              </a:rPr>
              <a:t>Тази презентация отразява мнението на консорциума по</a:t>
            </a:r>
            <a:r>
              <a:rPr sz="1000" b="0" spc="15" dirty="0" smtClean="0">
                <a:latin typeface="Times New Roman"/>
                <a:cs typeface="Times New Roman"/>
              </a:rPr>
              <a:t> </a:t>
            </a:r>
            <a:r>
              <a:rPr sz="1000" b="0" spc="-10" dirty="0" smtClean="0">
                <a:latin typeface="Segoe UI Semilight"/>
                <a:cs typeface="Segoe UI Semilight"/>
              </a:rPr>
              <a:t>S</a:t>
            </a:r>
            <a:r>
              <a:rPr sz="1000" b="0" spc="-15" dirty="0" smtClean="0">
                <a:latin typeface="Segoe UI Semilight"/>
                <a:cs typeface="Segoe UI Semilight"/>
              </a:rPr>
              <a:t>m</a:t>
            </a:r>
            <a:r>
              <a:rPr sz="1000" b="0" dirty="0" smtClean="0">
                <a:latin typeface="Segoe UI Semilight"/>
                <a:cs typeface="Segoe UI Semilight"/>
              </a:rPr>
              <a:t>a</a:t>
            </a:r>
            <a:r>
              <a:rPr sz="1000" b="0" spc="-5" dirty="0" smtClean="0">
                <a:latin typeface="Segoe UI Semilight"/>
                <a:cs typeface="Segoe UI Semilight"/>
              </a:rPr>
              <a:t>r</a:t>
            </a:r>
            <a:r>
              <a:rPr sz="1000" b="0" spc="-15" dirty="0" smtClean="0">
                <a:latin typeface="Segoe UI Semilight"/>
                <a:cs typeface="Segoe UI Semilight"/>
              </a:rPr>
              <a:t>t</a:t>
            </a:r>
            <a:r>
              <a:rPr sz="1000" b="0" spc="-10" dirty="0" smtClean="0">
                <a:latin typeface="Segoe UI Semilight"/>
                <a:cs typeface="Segoe UI Semilight"/>
              </a:rPr>
              <a:t>5Gr</a:t>
            </a:r>
            <a:r>
              <a:rPr sz="1000" b="0" spc="-5" dirty="0" smtClean="0">
                <a:latin typeface="Segoe UI Semilight"/>
                <a:cs typeface="Segoe UI Semilight"/>
              </a:rPr>
              <a:t>id</a:t>
            </a:r>
            <a:r>
              <a:rPr lang="bg-BG" sz="1000" spc="15" dirty="0" smtClean="0">
                <a:latin typeface="Times New Roman"/>
                <a:cs typeface="Times New Roman"/>
              </a:rPr>
              <a:t>, </a:t>
            </a:r>
            <a:r>
              <a:rPr lang="bg-BG" sz="1000" spc="-5" dirty="0" smtClean="0">
                <a:latin typeface="Segoe UI Semilight"/>
                <a:cs typeface="Segoe UI Semilight"/>
              </a:rPr>
              <a:t>като Европейската комисия </a:t>
            </a:r>
            <a:r>
              <a:rPr sz="1000" b="0" spc="-5" dirty="0" smtClean="0">
                <a:latin typeface="Segoe UI Semilight"/>
                <a:cs typeface="Segoe UI Semilight"/>
              </a:rPr>
              <a:t>(</a:t>
            </a:r>
            <a:r>
              <a:rPr lang="bg-BG" sz="1000" b="0" spc="-5" dirty="0" smtClean="0">
                <a:latin typeface="Segoe UI Semilight"/>
                <a:cs typeface="Segoe UI Semilight"/>
              </a:rPr>
              <a:t>или Публично-частното партньорство за</a:t>
            </a:r>
            <a:r>
              <a:rPr sz="1000" b="0" spc="15" dirty="0" smtClean="0">
                <a:latin typeface="Times New Roman"/>
                <a:cs typeface="Times New Roman"/>
              </a:rPr>
              <a:t> </a:t>
            </a:r>
            <a:r>
              <a:rPr sz="1000" b="0" spc="-10" dirty="0" smtClean="0">
                <a:latin typeface="Segoe UI Semilight"/>
                <a:cs typeface="Segoe UI Semilight"/>
              </a:rPr>
              <a:t>5</a:t>
            </a:r>
            <a:r>
              <a:rPr sz="1000" b="0" spc="50" dirty="0" smtClean="0">
                <a:latin typeface="Segoe UI Semilight"/>
                <a:cs typeface="Segoe UI Semilight"/>
              </a:rPr>
              <a:t>G</a:t>
            </a:r>
            <a:r>
              <a:rPr lang="bg-BG" sz="1000" b="0" spc="50" dirty="0" smtClean="0">
                <a:latin typeface="Segoe UI Semilight"/>
                <a:cs typeface="Segoe UI Semilight"/>
              </a:rPr>
              <a:t> инфраструктура</a:t>
            </a:r>
            <a:r>
              <a:rPr sz="1000" b="0" spc="-5" dirty="0" smtClean="0">
                <a:latin typeface="Segoe UI Semilight"/>
                <a:cs typeface="Segoe UI Semilight"/>
              </a:rPr>
              <a:t>)</a:t>
            </a:r>
            <a:r>
              <a:rPr sz="1000" b="0" spc="20" dirty="0" smtClean="0">
                <a:latin typeface="Times New Roman"/>
                <a:cs typeface="Times New Roman"/>
              </a:rPr>
              <a:t> </a:t>
            </a:r>
            <a:r>
              <a:rPr lang="bg-BG" sz="1000" spc="10" dirty="0" smtClean="0">
                <a:latin typeface="Segoe UI Semilight"/>
                <a:cs typeface="Segoe UI Semilight"/>
              </a:rPr>
              <a:t>не носи отговорност за начина, по който може да бъде използвана съдържащата се в тази презентация информация </a:t>
            </a:r>
            <a:endParaRPr sz="1000" dirty="0">
              <a:latin typeface="Segoe UI Semilight"/>
              <a:cs typeface="Segoe UI Semilight"/>
            </a:endParaRPr>
          </a:p>
        </p:txBody>
      </p:sp>
      <p:sp>
        <p:nvSpPr>
          <p:cNvPr id="40" name="object 40"/>
          <p:cNvSpPr/>
          <p:nvPr/>
        </p:nvSpPr>
        <p:spPr>
          <a:xfrm>
            <a:off x="3753825" y="843747"/>
            <a:ext cx="3965995" cy="2231711"/>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2971800" y="3429000"/>
            <a:ext cx="5596231" cy="1200329"/>
          </a:xfrm>
          <a:prstGeom prst="rect">
            <a:avLst/>
          </a:prstGeom>
          <a:noFill/>
        </p:spPr>
        <p:txBody>
          <a:bodyPr wrap="square" rtlCol="0">
            <a:spAutoFit/>
          </a:bodyPr>
          <a:lstStyle/>
          <a:p>
            <a:pPr algn="ctr"/>
            <a:r>
              <a:rPr lang="bg-BG" sz="2400" dirty="0" smtClean="0">
                <a:latin typeface="Segoe UI" panose="020B0502040204020203" pitchFamily="34" charset="0"/>
                <a:cs typeface="Segoe UI" panose="020B0502040204020203" pitchFamily="34" charset="0"/>
              </a:rPr>
              <a:t>Демонстрация на </a:t>
            </a:r>
            <a:r>
              <a:rPr lang="bg-BG" sz="2400" b="1" dirty="0" smtClean="0">
                <a:latin typeface="Segoe UI" panose="020B0502040204020203" pitchFamily="34" charset="0"/>
                <a:cs typeface="Segoe UI" panose="020B0502040204020203" pitchFamily="34" charset="0"/>
              </a:rPr>
              <a:t>5</a:t>
            </a:r>
            <a:r>
              <a:rPr lang="en-US" sz="2400" b="1" dirty="0" smtClean="0">
                <a:latin typeface="Segoe UI" panose="020B0502040204020203" pitchFamily="34" charset="0"/>
                <a:cs typeface="Segoe UI" panose="020B0502040204020203" pitchFamily="34" charset="0"/>
              </a:rPr>
              <a:t>G </a:t>
            </a:r>
            <a:r>
              <a:rPr lang="bg-BG" sz="2400" dirty="0" smtClean="0">
                <a:latin typeface="Segoe UI" panose="020B0502040204020203" pitchFamily="34" charset="0"/>
                <a:cs typeface="Segoe UI" panose="020B0502040204020203" pitchFamily="34" charset="0"/>
              </a:rPr>
              <a:t>решения за </a:t>
            </a:r>
            <a:r>
              <a:rPr lang="bg-BG" sz="2400" b="1" dirty="0" smtClean="0">
                <a:latin typeface="Segoe UI" panose="020B0502040204020203" pitchFamily="34" charset="0"/>
                <a:cs typeface="Segoe UI" panose="020B0502040204020203" pitchFamily="34" charset="0"/>
              </a:rPr>
              <a:t>ИНТЕЛИГЕНТНИ</a:t>
            </a:r>
            <a:r>
              <a:rPr lang="bg-BG" sz="2400" dirty="0" smtClean="0">
                <a:latin typeface="Segoe UI" panose="020B0502040204020203" pitchFamily="34" charset="0"/>
                <a:cs typeface="Segoe UI" panose="020B0502040204020203" pitchFamily="34" charset="0"/>
              </a:rPr>
              <a:t> енергийни </a:t>
            </a:r>
            <a:r>
              <a:rPr lang="bg-BG" sz="2400" b="1" dirty="0" smtClean="0">
                <a:latin typeface="Segoe UI" panose="020B0502040204020203" pitchFamily="34" charset="0"/>
                <a:cs typeface="Segoe UI" panose="020B0502040204020203" pitchFamily="34" charset="0"/>
              </a:rPr>
              <a:t>МРЕЖИ</a:t>
            </a:r>
            <a:r>
              <a:rPr lang="bg-BG" sz="2400" dirty="0" smtClean="0">
                <a:latin typeface="Segoe UI" panose="020B0502040204020203" pitchFamily="34" charset="0"/>
                <a:cs typeface="Segoe UI" panose="020B0502040204020203" pitchFamily="34" charset="0"/>
              </a:rPr>
              <a:t> на бъдещето  </a:t>
            </a:r>
            <a:endParaRPr lang="en-US" sz="2400"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Практически сценарий 1 </a:t>
            </a:r>
            <a:endParaRPr lang="en-US" dirty="0"/>
          </a:p>
        </p:txBody>
      </p:sp>
      <p:sp>
        <p:nvSpPr>
          <p:cNvPr id="3" name="Text Placeholder 2"/>
          <p:cNvSpPr>
            <a:spLocks noGrp="1"/>
          </p:cNvSpPr>
          <p:nvPr>
            <p:ph type="body" idx="1"/>
          </p:nvPr>
        </p:nvSpPr>
        <p:spPr>
          <a:xfrm>
            <a:off x="419099" y="1295400"/>
            <a:ext cx="11353800" cy="5360442"/>
          </a:xfrm>
        </p:spPr>
        <p:txBody>
          <a:bodyPr/>
          <a:lstStyle/>
          <a:p>
            <a:pPr>
              <a:lnSpc>
                <a:spcPts val="2400"/>
              </a:lnSpc>
            </a:pPr>
            <a:r>
              <a:rPr lang="bg-BG" sz="2400" dirty="0" smtClean="0">
                <a:latin typeface="Segoe UI" panose="020B0502040204020203" pitchFamily="34" charset="0"/>
                <a:cs typeface="Segoe UI" panose="020B0502040204020203" pitchFamily="34" charset="0"/>
              </a:rPr>
              <a:t>Автоматично </a:t>
            </a:r>
            <a:r>
              <a:rPr lang="bg-BG" sz="2400" dirty="0">
                <a:latin typeface="Segoe UI" panose="020B0502040204020203" pitchFamily="34" charset="0"/>
                <a:cs typeface="Segoe UI" panose="020B0502040204020203" pitchFamily="34" charset="0"/>
              </a:rPr>
              <a:t>локализиране и </a:t>
            </a:r>
            <a:r>
              <a:rPr lang="bg-BG" sz="2400" dirty="0" smtClean="0">
                <a:latin typeface="Segoe UI" panose="020B0502040204020203" pitchFamily="34" charset="0"/>
                <a:cs typeface="Segoe UI" panose="020B0502040204020203" pitchFamily="34" charset="0"/>
              </a:rPr>
              <a:t>изолиране </a:t>
            </a:r>
            <a:r>
              <a:rPr lang="bg-BG" sz="2400" dirty="0">
                <a:latin typeface="Segoe UI" panose="020B0502040204020203" pitchFamily="34" charset="0"/>
                <a:cs typeface="Segoe UI" panose="020B0502040204020203" pitchFamily="34" charset="0"/>
              </a:rPr>
              <a:t>на аварии в </a:t>
            </a:r>
            <a:r>
              <a:rPr lang="bg-BG" sz="2400" dirty="0" smtClean="0">
                <a:latin typeface="Segoe UI" panose="020B0502040204020203" pitchFamily="34" charset="0"/>
                <a:cs typeface="Segoe UI" panose="020B0502040204020203" pitchFamily="34" charset="0"/>
              </a:rPr>
              <a:t>разпределителната мрежа </a:t>
            </a:r>
            <a:r>
              <a:rPr lang="en-US" sz="2400" dirty="0" smtClean="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e-Distribuzione, </a:t>
            </a:r>
            <a:r>
              <a:rPr lang="bg-BG" sz="2400" dirty="0" smtClean="0">
                <a:latin typeface="Segoe UI" panose="020B0502040204020203" pitchFamily="34" charset="0"/>
                <a:cs typeface="Segoe UI" panose="020B0502040204020203" pitchFamily="34" charset="0"/>
              </a:rPr>
              <a:t>Италия</a:t>
            </a:r>
            <a:r>
              <a:rPr lang="en-US" sz="2400" dirty="0" smtClean="0">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a:p>
            <a:pPr algn="just">
              <a:lnSpc>
                <a:spcPts val="1700"/>
              </a:lnSpc>
            </a:pPr>
            <a:endParaRPr lang="en-US" sz="1700" dirty="0">
              <a:latin typeface="Segoe UI" panose="020B0502040204020203" pitchFamily="34" charset="0"/>
              <a:cs typeface="Segoe UI" panose="020B0502040204020203" pitchFamily="34" charset="0"/>
            </a:endParaRPr>
          </a:p>
          <a:p>
            <a:pPr algn="just">
              <a:lnSpc>
                <a:spcPts val="1700"/>
              </a:lnSpc>
            </a:pPr>
            <a:r>
              <a:rPr lang="bg-BG" sz="1600" dirty="0" smtClean="0">
                <a:latin typeface="Segoe UI" panose="020B0502040204020203" pitchFamily="34" charset="0"/>
                <a:cs typeface="Segoe UI" panose="020B0502040204020203" pitchFamily="34" charset="0"/>
              </a:rPr>
              <a:t>Пилотна демонстрация на </a:t>
            </a:r>
            <a:r>
              <a:rPr lang="bg-BG" sz="1600" b="1" dirty="0" smtClean="0">
                <a:latin typeface="Segoe UI" panose="020B0502040204020203" pitchFamily="34" charset="0"/>
                <a:cs typeface="Segoe UI" panose="020B0502040204020203" pitchFamily="34" charset="0"/>
              </a:rPr>
              <a:t>локализиране и изолиране на аварии в разпределителна мрежа </a:t>
            </a:r>
            <a:r>
              <a:rPr lang="bg-BG" sz="1600" dirty="0">
                <a:latin typeface="Segoe UI" panose="020B0502040204020203" pitchFamily="34" charset="0"/>
                <a:cs typeface="Segoe UI" panose="020B0502040204020203" pitchFamily="34" charset="0"/>
              </a:rPr>
              <a:t>и</a:t>
            </a:r>
            <a:r>
              <a:rPr lang="en-US" sz="1600" dirty="0" smtClean="0">
                <a:latin typeface="Segoe UI" panose="020B0502040204020203" pitchFamily="34" charset="0"/>
                <a:cs typeface="Segoe UI" panose="020B0502040204020203" pitchFamily="34" charset="0"/>
              </a:rPr>
              <a:t> </a:t>
            </a:r>
            <a:r>
              <a:rPr lang="bg-BG" sz="1600" b="1" dirty="0" smtClean="0">
                <a:latin typeface="Segoe UI" panose="020B0502040204020203" pitchFamily="34" charset="0"/>
                <a:cs typeface="Segoe UI" panose="020B0502040204020203" pitchFamily="34" charset="0"/>
              </a:rPr>
              <a:t>автоматично следаварийно възстановяване за време под </a:t>
            </a:r>
            <a:r>
              <a:rPr lang="en-US" sz="1600" b="1" dirty="0" smtClean="0">
                <a:latin typeface="Segoe UI" panose="020B0502040204020203" pitchFamily="34" charset="0"/>
                <a:cs typeface="Segoe UI" panose="020B0502040204020203" pitchFamily="34" charset="0"/>
              </a:rPr>
              <a:t>1 </a:t>
            </a:r>
            <a:r>
              <a:rPr lang="bg-BG" sz="1600" b="1" dirty="0" smtClean="0">
                <a:latin typeface="Segoe UI" panose="020B0502040204020203" pitchFamily="34" charset="0"/>
                <a:cs typeface="Segoe UI" panose="020B0502040204020203" pitchFamily="34" charset="0"/>
              </a:rPr>
              <a:t>секунда</a:t>
            </a:r>
            <a:r>
              <a:rPr lang="en-US" sz="1600" b="1" dirty="0" smtClean="0">
                <a:latin typeface="Segoe UI" panose="020B0502040204020203" pitchFamily="34" charset="0"/>
                <a:cs typeface="Segoe UI" panose="020B0502040204020203" pitchFamily="34" charset="0"/>
              </a:rPr>
              <a:t> </a:t>
            </a:r>
            <a:r>
              <a:rPr lang="bg-BG" sz="1600" dirty="0">
                <a:latin typeface="Segoe UI" panose="020B0502040204020203" pitchFamily="34" charset="0"/>
                <a:cs typeface="Segoe UI" panose="020B0502040204020203" pitchFamily="34" charset="0"/>
              </a:rPr>
              <a:t>п</a:t>
            </a:r>
            <a:r>
              <a:rPr lang="bg-BG" sz="1600" dirty="0" smtClean="0">
                <a:latin typeface="Segoe UI" panose="020B0502040204020203" pitchFamily="34" charset="0"/>
                <a:cs typeface="Segoe UI" panose="020B0502040204020203" pitchFamily="34" charset="0"/>
              </a:rPr>
              <a:t>осредством множество</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хиляди</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интелигентни електронни устройства </a:t>
            </a:r>
            <a:r>
              <a:rPr lang="en-US" sz="1600" dirty="0" smtClean="0">
                <a:latin typeface="Segoe UI" panose="020B0502040204020203" pitchFamily="34" charset="0"/>
                <a:cs typeface="Segoe UI" panose="020B0502040204020203" pitchFamily="34" charset="0"/>
              </a:rPr>
              <a:t>(IEDs)</a:t>
            </a:r>
            <a:r>
              <a:rPr lang="bg-BG"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и експериментална </a:t>
            </a:r>
            <a:r>
              <a:rPr lang="en-US" sz="1600" dirty="0" smtClean="0">
                <a:latin typeface="Segoe UI" panose="020B0502040204020203" pitchFamily="34" charset="0"/>
                <a:cs typeface="Segoe UI" panose="020B0502040204020203" pitchFamily="34" charset="0"/>
              </a:rPr>
              <a:t>Smart5Grid</a:t>
            </a:r>
            <a:r>
              <a:rPr lang="bg-BG" sz="1600" dirty="0" smtClean="0">
                <a:latin typeface="Segoe UI" panose="020B0502040204020203" pitchFamily="34" charset="0"/>
                <a:cs typeface="Segoe UI" panose="020B0502040204020203" pitchFamily="34" charset="0"/>
              </a:rPr>
              <a:t> платформа с периферни изчислителни ресурси</a:t>
            </a:r>
            <a:r>
              <a:rPr lang="en-US" sz="1600" dirty="0" smtClean="0">
                <a:latin typeface="Segoe UI" panose="020B0502040204020203" pitchFamily="34" charset="0"/>
                <a:cs typeface="Segoe UI" panose="020B0502040204020203" pitchFamily="34" charset="0"/>
              </a:rPr>
              <a:t> (MEC)</a:t>
            </a:r>
            <a:r>
              <a:rPr lang="bg-BG" sz="1600" dirty="0" smtClean="0">
                <a:latin typeface="Segoe UI" panose="020B0502040204020203" pitchFamily="34" charset="0"/>
                <a:cs typeface="Segoe UI" panose="020B0502040204020203" pitchFamily="34" charset="0"/>
              </a:rPr>
              <a:t>, където специализирани мрежови приложения ще предоставят гъвкави и интерактивни функции по локализация и елиминиране на аварии</a:t>
            </a:r>
            <a:r>
              <a:rPr lang="en-US" sz="1600" dirty="0" smtClean="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Ултра бързо локализиране и изолиране на аварийни събития и скоростно възстановяване на регионалното електроснабдяване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целева времезадръжка под</a:t>
            </a:r>
            <a:r>
              <a:rPr lang="en-US" sz="1600" dirty="0" smtClean="0">
                <a:latin typeface="Segoe UI" panose="020B0502040204020203" pitchFamily="34" charset="0"/>
                <a:cs typeface="Segoe UI" panose="020B0502040204020203" pitchFamily="34" charset="0"/>
              </a:rPr>
              <a:t> 5 msec</a:t>
            </a:r>
            <a:r>
              <a:rPr lang="bg-BG" sz="1600" dirty="0" smtClean="0">
                <a:latin typeface="Segoe UI" panose="020B0502040204020203" pitchFamily="34" charset="0"/>
                <a:cs typeface="Segoe UI" panose="020B0502040204020203" pitchFamily="34" charset="0"/>
              </a:rPr>
              <a:t>,</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спрямо</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тази от </a:t>
            </a:r>
            <a:r>
              <a:rPr lang="en-US" sz="1600" dirty="0" smtClean="0">
                <a:latin typeface="Segoe UI" panose="020B0502040204020203" pitchFamily="34" charset="0"/>
                <a:cs typeface="Segoe UI" panose="020B0502040204020203" pitchFamily="34" charset="0"/>
              </a:rPr>
              <a:t>500 msec</a:t>
            </a:r>
            <a:r>
              <a:rPr lang="bg-BG" sz="1600" dirty="0" smtClean="0">
                <a:latin typeface="Segoe UI" panose="020B0502040204020203" pitchFamily="34" charset="0"/>
                <a:cs typeface="Segoe UI" panose="020B0502040204020203" pitchFamily="34" charset="0"/>
              </a:rPr>
              <a:t> на конвенционален контролер след изолация на авария</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en-US" sz="1600" dirty="0" smtClean="0">
                <a:latin typeface="Segoe UI" panose="020B0502040204020203" pitchFamily="34" charset="0"/>
                <a:cs typeface="Segoe UI" panose="020B0502040204020203" pitchFamily="34" charset="0"/>
              </a:rPr>
              <a:t>5G </a:t>
            </a:r>
            <a:r>
              <a:rPr lang="bg-BG" sz="1600" dirty="0" smtClean="0">
                <a:latin typeface="Segoe UI" panose="020B0502040204020203" pitchFamily="34" charset="0"/>
                <a:cs typeface="Segoe UI" panose="020B0502040204020203" pitchFamily="34" charset="0"/>
              </a:rPr>
              <a:t>мрежови услуги, базирани на ултра надеждна комуникация с ниско времезакъснение </a:t>
            </a:r>
            <a:r>
              <a:rPr lang="en-US" sz="1600" dirty="0" smtClean="0">
                <a:latin typeface="Segoe UI" panose="020B0502040204020203" pitchFamily="34" charset="0"/>
                <a:cs typeface="Segoe UI" panose="020B0502040204020203" pitchFamily="34" charset="0"/>
              </a:rPr>
              <a:t>(URLL) </a:t>
            </a:r>
            <a:r>
              <a:rPr lang="bg-BG" sz="1600" dirty="0" smtClean="0">
                <a:latin typeface="Segoe UI" panose="020B0502040204020203" pitchFamily="34" charset="0"/>
                <a:cs typeface="Segoe UI" panose="020B0502040204020203" pitchFamily="34" charset="0"/>
              </a:rPr>
              <a:t>и масирана комуникация между машини</a:t>
            </a:r>
            <a:r>
              <a:rPr lang="en-US" sz="1600" dirty="0" smtClean="0">
                <a:latin typeface="Segoe UI" panose="020B0502040204020203" pitchFamily="34" charset="0"/>
                <a:cs typeface="Segoe UI" panose="020B0502040204020203" pitchFamily="34" charset="0"/>
              </a:rPr>
              <a:t> (mMTC)</a:t>
            </a:r>
            <a:r>
              <a:rPr lang="bg-BG" sz="1600" dirty="0" smtClean="0">
                <a:latin typeface="Segoe UI" panose="020B0502040204020203" pitchFamily="34" charset="0"/>
                <a:cs typeface="Segoe UI" panose="020B0502040204020203" pitchFamily="34" charset="0"/>
              </a:rPr>
              <a:t>, управлявана от мрежови приложения на </a:t>
            </a:r>
            <a:r>
              <a:rPr lang="en-US" sz="1600" dirty="0" smtClean="0">
                <a:latin typeface="Segoe UI" panose="020B0502040204020203" pitchFamily="34" charset="0"/>
                <a:cs typeface="Segoe UI" panose="020B0502040204020203" pitchFamily="34" charset="0"/>
              </a:rPr>
              <a:t>Smart5Grid</a:t>
            </a:r>
            <a:r>
              <a:rPr lang="bg-BG" sz="1600" dirty="0" smtClean="0">
                <a:latin typeface="Segoe UI" panose="020B0502040204020203" pitchFamily="34" charset="0"/>
                <a:cs typeface="Segoe UI" panose="020B0502040204020203" pitchFamily="34" charset="0"/>
              </a:rPr>
              <a:t> платформата за ефективно и почти моментално сработване на релейна защита и автоматика</a:t>
            </a:r>
            <a:endParaRPr lang="en-US" sz="1600" dirty="0">
              <a:latin typeface="Segoe UI" panose="020B0502040204020203" pitchFamily="34" charset="0"/>
              <a:cs typeface="Segoe UI" panose="020B0502040204020203" pitchFamily="34" charset="0"/>
            </a:endParaRP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Извличане на ценни данни за крайните потребители чрез автоматичен подбор на критичното разпределение на аварии в разпределителните мрежи от комуникацията между РЗ и устройствата за локализиране на аварии в съществуваща разпределителна мрежа, използвайки публична 5</a:t>
            </a:r>
            <a:r>
              <a:rPr lang="en-US" sz="1600" dirty="0" smtClean="0">
                <a:latin typeface="Segoe UI" panose="020B0502040204020203" pitchFamily="34" charset="0"/>
                <a:cs typeface="Segoe UI" panose="020B0502040204020203" pitchFamily="34" charset="0"/>
              </a:rPr>
              <a:t>G</a:t>
            </a:r>
            <a:r>
              <a:rPr lang="bg-BG" sz="1600" dirty="0" smtClean="0">
                <a:latin typeface="Segoe UI" panose="020B0502040204020203" pitchFamily="34" charset="0"/>
                <a:cs typeface="Segoe UI" panose="020B0502040204020203" pitchFamily="34" charset="0"/>
              </a:rPr>
              <a:t> мрежа </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Минимизиране на </a:t>
            </a:r>
            <a:r>
              <a:rPr lang="en-US" sz="1600" dirty="0" smtClean="0">
                <a:latin typeface="Segoe UI" panose="020B0502040204020203" pitchFamily="34" charset="0"/>
                <a:cs typeface="Segoe UI" panose="020B0502040204020203" pitchFamily="34" charset="0"/>
              </a:rPr>
              <a:t>SAIDI (</a:t>
            </a:r>
            <a:r>
              <a:rPr lang="bg-BG" sz="1600" dirty="0" smtClean="0">
                <a:latin typeface="Segoe UI" panose="020B0502040204020203" pitchFamily="34" charset="0"/>
                <a:cs typeface="Segoe UI" panose="020B0502040204020203" pitchFamily="34" charset="0"/>
              </a:rPr>
              <a:t>средна продължителност на прекъсванията в работата на ЕЕС </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и</a:t>
            </a:r>
            <a:r>
              <a:rPr lang="en-US" sz="1600" dirty="0" smtClean="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CAIDI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средна продължителност на прекъсванията в електроподаването към потребителите</a:t>
            </a:r>
            <a:r>
              <a:rPr lang="en-US" sz="1600" dirty="0" smtClean="0">
                <a:latin typeface="Segoe UI" panose="020B0502040204020203" pitchFamily="34" charset="0"/>
                <a:cs typeface="Segoe UI" panose="020B0502040204020203" pitchFamily="34" charset="0"/>
              </a:rPr>
              <a:t>)</a:t>
            </a:r>
            <a:r>
              <a:rPr lang="bg-BG"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чрез интелигентната енергийна мрежа на ниво разпределение </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3184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7517" y="508933"/>
            <a:ext cx="11516964" cy="553998"/>
          </a:xfrm>
        </p:spPr>
        <p:txBody>
          <a:bodyPr/>
          <a:lstStyle/>
          <a:p>
            <a:r>
              <a:rPr lang="bg-BG" dirty="0" smtClean="0">
                <a:latin typeface="Segoe UI Light" panose="020B0502040204020203" pitchFamily="34" charset="0"/>
                <a:cs typeface="Segoe UI Light" panose="020B0502040204020203" pitchFamily="34" charset="0"/>
              </a:rPr>
              <a:t>Схема на ПС1</a:t>
            </a:r>
            <a:endParaRPr lang="en-US" dirty="0">
              <a:latin typeface="Segoe UI Light" panose="020B0502040204020203" pitchFamily="34" charset="0"/>
              <a:cs typeface="Segoe UI Light" panose="020B0502040204020203" pitchFamily="34" charset="0"/>
            </a:endParaRPr>
          </a:p>
        </p:txBody>
      </p:sp>
      <p:sp>
        <p:nvSpPr>
          <p:cNvPr id="12" name="Rectangle 11"/>
          <p:cNvSpPr/>
          <p:nvPr/>
        </p:nvSpPr>
        <p:spPr>
          <a:xfrm>
            <a:off x="1371600" y="5295900"/>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magine 2"/>
          <p:cNvPicPr/>
          <p:nvPr/>
        </p:nvPicPr>
        <p:blipFill>
          <a:blip r:embed="rId2" cstate="print">
            <a:extLst>
              <a:ext uri="{28A0092B-C50C-407E-A947-70E740481C1C}">
                <a14:useLocalDpi xmlns:a14="http://schemas.microsoft.com/office/drawing/2010/main" val="0"/>
              </a:ext>
            </a:extLst>
          </a:blip>
          <a:stretch>
            <a:fillRect/>
          </a:stretch>
        </p:blipFill>
        <p:spPr>
          <a:xfrm>
            <a:off x="355990" y="914400"/>
            <a:ext cx="10693010" cy="5562600"/>
          </a:xfrm>
          <a:prstGeom prst="rect">
            <a:avLst/>
          </a:prstGeom>
        </p:spPr>
      </p:pic>
      <p:sp>
        <p:nvSpPr>
          <p:cNvPr id="14" name="Rectangle 13"/>
          <p:cNvSpPr/>
          <p:nvPr/>
        </p:nvSpPr>
        <p:spPr>
          <a:xfrm>
            <a:off x="152400" y="1123563"/>
            <a:ext cx="2895600" cy="78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119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Практически сценарий 2</a:t>
            </a:r>
            <a:r>
              <a:rPr lang="en-US" dirty="0" smtClean="0"/>
              <a:t>  </a:t>
            </a:r>
            <a:endParaRPr lang="en-US" dirty="0"/>
          </a:p>
        </p:txBody>
      </p:sp>
      <p:sp>
        <p:nvSpPr>
          <p:cNvPr id="3" name="Text Placeholder 2"/>
          <p:cNvSpPr>
            <a:spLocks noGrp="1"/>
          </p:cNvSpPr>
          <p:nvPr>
            <p:ph type="body" idx="1"/>
          </p:nvPr>
        </p:nvSpPr>
        <p:spPr>
          <a:xfrm>
            <a:off x="419099" y="1318023"/>
            <a:ext cx="11353800" cy="5311378"/>
          </a:xfrm>
        </p:spPr>
        <p:txBody>
          <a:bodyPr/>
          <a:lstStyle/>
          <a:p>
            <a:r>
              <a:rPr lang="bg-BG" sz="2400" dirty="0" smtClean="0">
                <a:latin typeface="Segoe UI" panose="020B0502040204020203" pitchFamily="34" charset="0"/>
                <a:cs typeface="Segoe UI" panose="020B0502040204020203" pitchFamily="34" charset="0"/>
              </a:rPr>
              <a:t>Дистанционно наблюдение на автоматично ограничени работни зони на равнище разпределение</a:t>
            </a:r>
            <a:r>
              <a:rPr lang="en-GB" sz="2400" dirty="0" smtClean="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(ENEL, </a:t>
            </a:r>
            <a:r>
              <a:rPr lang="bg-BG" sz="2400" dirty="0" smtClean="0">
                <a:latin typeface="Segoe UI" panose="020B0502040204020203" pitchFamily="34" charset="0"/>
                <a:cs typeface="Segoe UI" panose="020B0502040204020203" pitchFamily="34" charset="0"/>
              </a:rPr>
              <a:t>Испания</a:t>
            </a:r>
            <a:r>
              <a:rPr lang="en-US" sz="2400" dirty="0" smtClean="0">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pPr algn="just">
              <a:lnSpc>
                <a:spcPts val="1900"/>
              </a:lnSpc>
            </a:pPr>
            <a:r>
              <a:rPr lang="bg-BG" sz="1600" dirty="0" smtClean="0">
                <a:latin typeface="Segoe UI" panose="020B0502040204020203" pitchFamily="34" charset="0"/>
                <a:cs typeface="Segoe UI" panose="020B0502040204020203" pitchFamily="34" charset="0"/>
              </a:rPr>
              <a:t>Пилотна демонстрация на това, как разработените </a:t>
            </a:r>
            <a:r>
              <a:rPr lang="en-US" sz="1600" dirty="0" smtClean="0">
                <a:latin typeface="Segoe UI" panose="020B0502040204020203" pitchFamily="34" charset="0"/>
                <a:cs typeface="Segoe UI" panose="020B0502040204020203" pitchFamily="34" charset="0"/>
              </a:rPr>
              <a:t>5G</a:t>
            </a:r>
            <a:r>
              <a:rPr lang="bg-BG" sz="1600" dirty="0" smtClean="0">
                <a:latin typeface="Segoe UI" panose="020B0502040204020203" pitchFamily="34" charset="0"/>
                <a:cs typeface="Segoe UI" panose="020B0502040204020203" pitchFamily="34" charset="0"/>
              </a:rPr>
              <a:t> платформа и мрежови приложения за</a:t>
            </a:r>
            <a:r>
              <a:rPr lang="en-US" sz="1600" dirty="0" smtClean="0">
                <a:latin typeface="Segoe UI" panose="020B0502040204020203" pitchFamily="34" charset="0"/>
                <a:cs typeface="Segoe UI" panose="020B0502040204020203" pitchFamily="34" charset="0"/>
              </a:rPr>
              <a:t> </a:t>
            </a:r>
            <a:r>
              <a:rPr lang="bg-BG" sz="1600" b="1" dirty="0" smtClean="0">
                <a:latin typeface="Segoe UI" panose="020B0502040204020203" pitchFamily="34" charset="0"/>
                <a:cs typeface="Segoe UI" panose="020B0502040204020203" pitchFamily="34" charset="0"/>
              </a:rPr>
              <a:t>дистанционно наблюдение на автоматично ограничени работни зони на равнище разпределение чрез разгръщането на частна 5</a:t>
            </a:r>
            <a:r>
              <a:rPr lang="en-US" sz="1600" b="1" dirty="0" smtClean="0">
                <a:latin typeface="Segoe UI" panose="020B0502040204020203" pitchFamily="34" charset="0"/>
                <a:cs typeface="Segoe UI" panose="020B0502040204020203" pitchFamily="34" charset="0"/>
              </a:rPr>
              <a:t>G </a:t>
            </a:r>
            <a:r>
              <a:rPr lang="bg-BG" sz="1600" b="1" dirty="0" smtClean="0">
                <a:latin typeface="Segoe UI" panose="020B0502040204020203" pitchFamily="34" charset="0"/>
                <a:cs typeface="Segoe UI" panose="020B0502040204020203" pitchFamily="34" charset="0"/>
              </a:rPr>
              <a:t>мрежа </a:t>
            </a:r>
            <a:r>
              <a:rPr lang="bg-BG" sz="1600" dirty="0" smtClean="0">
                <a:latin typeface="Segoe UI" panose="020B0502040204020203" pitchFamily="34" charset="0"/>
                <a:cs typeface="Segoe UI" panose="020B0502040204020203" pitchFamily="34" charset="0"/>
              </a:rPr>
              <a:t>могат да повишат личната безопасност и ефективност на персонала и да намалят разходите за инспекции на разпределителните мрежови активи</a:t>
            </a:r>
            <a:r>
              <a:rPr lang="en-US" sz="1600" dirty="0" smtClean="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a:p>
            <a:pPr algn="just">
              <a:lnSpc>
                <a:spcPts val="1900"/>
              </a:lnSpc>
            </a:pPr>
            <a:endParaRPr lang="en-US" sz="1600" dirty="0">
              <a:latin typeface="Segoe UI" panose="020B0502040204020203" pitchFamily="34" charset="0"/>
              <a:cs typeface="Segoe UI" panose="020B0502040204020203" pitchFamily="34" charset="0"/>
            </a:endParaRPr>
          </a:p>
          <a:p>
            <a:pPr marL="285750" indent="-285750" algn="just">
              <a:lnSpc>
                <a:spcPts val="19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Предотвратяване излагането на персонала по техническа поддръжка на опасни работни условия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височинно катерене за инспекции на електрически стълбове/мачти, трудни наземни обходи, опасности от поражения от електрически дъги и т.н</a:t>
            </a:r>
            <a:r>
              <a:rPr lang="en-US" sz="1600" dirty="0" smtClean="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a:t>
            </a:r>
          </a:p>
          <a:p>
            <a:pPr algn="just">
              <a:lnSpc>
                <a:spcPts val="1900"/>
              </a:lnSpc>
            </a:pPr>
            <a:endParaRPr lang="en-US" sz="1600" dirty="0">
              <a:latin typeface="Segoe UI" panose="020B0502040204020203" pitchFamily="34" charset="0"/>
              <a:cs typeface="Segoe UI" panose="020B0502040204020203" pitchFamily="34" charset="0"/>
            </a:endParaRPr>
          </a:p>
          <a:p>
            <a:pPr marL="285750" indent="-285750" algn="just">
              <a:lnSpc>
                <a:spcPts val="1900"/>
              </a:lnSpc>
              <a:buFont typeface="Wingdings" panose="05000000000000000000" pitchFamily="2" charset="2"/>
              <a:buChar char="Ø"/>
            </a:pPr>
            <a:r>
              <a:rPr lang="bg-BG" sz="1600" dirty="0">
                <a:latin typeface="Segoe UI" panose="020B0502040204020203" pitchFamily="34" charset="0"/>
                <a:cs typeface="Segoe UI" panose="020B0502040204020203" pitchFamily="34" charset="0"/>
              </a:rPr>
              <a:t>В</a:t>
            </a:r>
            <a:r>
              <a:rPr lang="bg-BG" sz="1600" dirty="0" smtClean="0">
                <a:latin typeface="Segoe UI" panose="020B0502040204020203" pitchFamily="34" charset="0"/>
                <a:cs typeface="Segoe UI" panose="020B0502040204020203" pitchFamily="34" charset="0"/>
              </a:rPr>
              <a:t>исоконадеждно дистанционно </a:t>
            </a:r>
            <a:r>
              <a:rPr lang="bg-BG" sz="1600" dirty="0">
                <a:latin typeface="Segoe UI" panose="020B0502040204020203" pitchFamily="34" charset="0"/>
                <a:cs typeface="Segoe UI" panose="020B0502040204020203" pitchFamily="34" charset="0"/>
              </a:rPr>
              <a:t>наблюдение </a:t>
            </a:r>
            <a:r>
              <a:rPr lang="bg-BG" sz="1600" dirty="0" smtClean="0">
                <a:latin typeface="Segoe UI" panose="020B0502040204020203" pitchFamily="34" charset="0"/>
                <a:cs typeface="Segoe UI" panose="020B0502040204020203" pitchFamily="34" charset="0"/>
              </a:rPr>
              <a:t>и поддържане на предварително определени </a:t>
            </a:r>
            <a:r>
              <a:rPr lang="bg-BG" sz="1600" dirty="0">
                <a:latin typeface="Segoe UI" panose="020B0502040204020203" pitchFamily="34" charset="0"/>
                <a:cs typeface="Segoe UI" panose="020B0502040204020203" pitchFamily="34" charset="0"/>
              </a:rPr>
              <a:t>работни </a:t>
            </a:r>
            <a:r>
              <a:rPr lang="bg-BG" sz="1600" dirty="0" smtClean="0">
                <a:latin typeface="Segoe UI" panose="020B0502040204020203" pitchFamily="34" charset="0"/>
                <a:cs typeface="Segoe UI" panose="020B0502040204020203" pitchFamily="34" charset="0"/>
              </a:rPr>
              <a:t>зони в разпределителни </a:t>
            </a:r>
            <a:r>
              <a:rPr lang="bg-BG" sz="1600" dirty="0">
                <a:latin typeface="Segoe UI" panose="020B0502040204020203" pitchFamily="34" charset="0"/>
                <a:cs typeface="Segoe UI" panose="020B0502040204020203" pitchFamily="34" charset="0"/>
              </a:rPr>
              <a:t>подстанции от </a:t>
            </a:r>
            <a:r>
              <a:rPr lang="bg-BG" sz="1600" dirty="0" smtClean="0">
                <a:latin typeface="Segoe UI" panose="020B0502040204020203" pitchFamily="34" charset="0"/>
                <a:cs typeface="Segoe UI" panose="020B0502040204020203" pitchFamily="34" charset="0"/>
              </a:rPr>
              <a:t>командни центрове </a:t>
            </a:r>
            <a:r>
              <a:rPr lang="bg-BG" sz="1600" dirty="0">
                <a:latin typeface="Segoe UI" panose="020B0502040204020203" pitchFamily="34" charset="0"/>
                <a:cs typeface="Segoe UI" panose="020B0502040204020203" pitchFamily="34" charset="0"/>
              </a:rPr>
              <a:t>с </a:t>
            </a:r>
            <a:r>
              <a:rPr lang="bg-BG" sz="1600" dirty="0" smtClean="0">
                <a:latin typeface="Segoe UI" panose="020B0502040204020203" pitchFamily="34" charset="0"/>
                <a:cs typeface="Segoe UI" panose="020B0502040204020203" pitchFamily="34" charset="0"/>
              </a:rPr>
              <a:t>оглед превенция на риска, ефективни и краткотрайни процедури по инспекция и техническо обслужване без компромиси с качеството</a:t>
            </a:r>
            <a:endParaRPr lang="en-US" sz="1600" dirty="0">
              <a:latin typeface="Segoe UI" panose="020B0502040204020203" pitchFamily="34" charset="0"/>
              <a:cs typeface="Segoe UI" panose="020B0502040204020203" pitchFamily="34" charset="0"/>
            </a:endParaRPr>
          </a:p>
          <a:p>
            <a:pPr marL="285750" indent="-285750" algn="just">
              <a:lnSpc>
                <a:spcPts val="1900"/>
              </a:lnSpc>
              <a:buFont typeface="Wingdings" panose="05000000000000000000" pitchFamily="2" charset="2"/>
              <a:buChar char="Ø"/>
            </a:pPr>
            <a:endParaRPr lang="en-US" sz="1600" dirty="0">
              <a:latin typeface="Segoe UI" panose="020B0502040204020203" pitchFamily="34" charset="0"/>
              <a:cs typeface="Segoe UI" panose="020B0502040204020203" pitchFamily="34" charset="0"/>
            </a:endParaRPr>
          </a:p>
          <a:p>
            <a:pPr marL="285750" indent="-285750" algn="just">
              <a:lnSpc>
                <a:spcPts val="19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Широкоспектърната </a:t>
            </a:r>
            <a:r>
              <a:rPr lang="en-US" sz="1600" dirty="0" smtClean="0">
                <a:latin typeface="Segoe UI" panose="020B0502040204020203" pitchFamily="34" charset="0"/>
                <a:cs typeface="Segoe UI" panose="020B0502040204020203" pitchFamily="34" charset="0"/>
              </a:rPr>
              <a:t>5G</a:t>
            </a:r>
            <a:r>
              <a:rPr lang="bg-BG" sz="1600" dirty="0" smtClean="0">
                <a:latin typeface="Segoe UI" panose="020B0502040204020203" pitchFamily="34" charset="0"/>
                <a:cs typeface="Segoe UI" panose="020B0502040204020203" pitchFamily="34" charset="0"/>
              </a:rPr>
              <a:t> мобилна комуникация </a:t>
            </a:r>
            <a:r>
              <a:rPr lang="en-US" sz="1600" dirty="0">
                <a:latin typeface="Segoe UI" panose="020B0502040204020203" pitchFamily="34" charset="0"/>
                <a:cs typeface="Segoe UI" panose="020B0502040204020203" pitchFamily="34" charset="0"/>
              </a:rPr>
              <a:t>(</a:t>
            </a:r>
            <a:r>
              <a:rPr lang="en-US" sz="1600" dirty="0" smtClean="0">
                <a:latin typeface="Segoe UI" panose="020B0502040204020203" pitchFamily="34" charset="0"/>
                <a:cs typeface="Segoe UI" panose="020B0502040204020203" pitchFamily="34" charset="0"/>
              </a:rPr>
              <a:t>eMBB) </a:t>
            </a:r>
            <a:r>
              <a:rPr lang="bg-BG" sz="1600" dirty="0" smtClean="0">
                <a:latin typeface="Segoe UI" panose="020B0502040204020203" pitchFamily="34" charset="0"/>
                <a:cs typeface="Segoe UI" panose="020B0502040204020203" pitchFamily="34" charset="0"/>
              </a:rPr>
              <a:t>ще позволи широколентов обмен на данни между мрежовите устройства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датчици и </a:t>
            </a:r>
            <a:r>
              <a:rPr lang="en-US" sz="1600" dirty="0" smtClean="0">
                <a:latin typeface="Segoe UI" panose="020B0502040204020203" pitchFamily="34" charset="0"/>
                <a:cs typeface="Segoe UI" panose="020B0502040204020203" pitchFamily="34" charset="0"/>
              </a:rPr>
              <a:t>HD </a:t>
            </a:r>
            <a:r>
              <a:rPr lang="bg-BG" sz="1600" dirty="0" smtClean="0">
                <a:latin typeface="Segoe UI" panose="020B0502040204020203" pitchFamily="34" charset="0"/>
                <a:cs typeface="Segoe UI" panose="020B0502040204020203" pitchFamily="34" charset="0"/>
              </a:rPr>
              <a:t>камери</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и облачната платформа, където данните ще бъдат обработвани от</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алгоритми за изкуствен интелект и машинно обучение и от интерфейсни модули за автоматична оценка на състоянието на оборудването и автоматично определяне на работни зони за дистанционна инспекция </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497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latin typeface="Segoe UI Light" panose="020B0502040204020203" pitchFamily="34" charset="0"/>
                <a:cs typeface="Segoe UI Light" panose="020B0502040204020203" pitchFamily="34" charset="0"/>
              </a:rPr>
              <a:t>Схема на ПС</a:t>
            </a:r>
            <a:r>
              <a:rPr lang="en-US" dirty="0" smtClean="0">
                <a:latin typeface="Segoe UI Light" panose="020B0502040204020203" pitchFamily="34" charset="0"/>
                <a:cs typeface="Segoe UI Light" panose="020B0502040204020203" pitchFamily="34" charset="0"/>
              </a:rPr>
              <a:t>2</a:t>
            </a:r>
            <a:endParaRPr lang="en-US" dirty="0">
              <a:latin typeface="Segoe UI Light" panose="020B0502040204020203" pitchFamily="34" charset="0"/>
              <a:cs typeface="Segoe UI Light" panose="020B0502040204020203"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638800" y="1771073"/>
            <a:ext cx="6324600" cy="39624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7516" y="1752600"/>
            <a:ext cx="5606084" cy="3886200"/>
          </a:xfrm>
          <a:prstGeom prst="rect">
            <a:avLst/>
          </a:prstGeom>
        </p:spPr>
      </p:pic>
    </p:spTree>
    <p:extLst>
      <p:ext uri="{BB962C8B-B14F-4D97-AF65-F5344CB8AC3E}">
        <p14:creationId xmlns:p14="http://schemas.microsoft.com/office/powerpoint/2010/main" val="230148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latin typeface="Segoe UI Light" panose="020B0502040204020203" pitchFamily="34" charset="0"/>
                <a:cs typeface="Segoe UI Light" panose="020B0502040204020203" pitchFamily="34" charset="0"/>
              </a:rPr>
              <a:t>ПС</a:t>
            </a:r>
            <a:r>
              <a:rPr lang="en-US" dirty="0" smtClean="0">
                <a:latin typeface="Segoe UI Light" panose="020B0502040204020203" pitchFamily="34" charset="0"/>
                <a:cs typeface="Segoe UI Light" panose="020B0502040204020203" pitchFamily="34" charset="0"/>
              </a:rPr>
              <a:t>2 – </a:t>
            </a:r>
            <a:r>
              <a:rPr lang="bg-BG" dirty="0" smtClean="0">
                <a:latin typeface="Segoe UI Light" panose="020B0502040204020203" pitchFamily="34" charset="0"/>
                <a:cs typeface="Segoe UI Light" panose="020B0502040204020203" pitchFamily="34" charset="0"/>
              </a:rPr>
              <a:t>пространствена схема</a:t>
            </a:r>
            <a:endParaRPr lang="en-US" dirty="0">
              <a:latin typeface="Segoe UI Light" panose="020B0502040204020203" pitchFamily="34" charset="0"/>
              <a:cs typeface="Segoe UI Light" panose="020B0502040204020203" pitchFamily="34" charset="0"/>
            </a:endParaRPr>
          </a:p>
        </p:txBody>
      </p:sp>
      <p:sp>
        <p:nvSpPr>
          <p:cNvPr id="4" name="Content Placeholder 3"/>
          <p:cNvSpPr>
            <a:spLocks noGrp="1"/>
          </p:cNvSpPr>
          <p:nvPr>
            <p:ph sz="half" idx="3"/>
          </p:nvPr>
        </p:nvSpPr>
        <p:spPr>
          <a:xfrm>
            <a:off x="6553200" y="2102346"/>
            <a:ext cx="5301281" cy="3724096"/>
          </a:xfrm>
        </p:spPr>
        <p:txBody>
          <a:bodyPr/>
          <a:lstStyle/>
          <a:p>
            <a:pPr algn="just"/>
            <a:r>
              <a:rPr lang="en-US" sz="1600" spc="5" dirty="0" smtClean="0">
                <a:latin typeface="Segoe UI" panose="020B0502040204020203" pitchFamily="34" charset="0"/>
                <a:cs typeface="Segoe UI" panose="020B0502040204020203" pitchFamily="34" charset="0"/>
              </a:rPr>
              <a:t>(</a:t>
            </a:r>
            <a:r>
              <a:rPr lang="bg-BG" sz="1600" spc="-10" dirty="0" smtClean="0">
                <a:latin typeface="Segoe UI" panose="020B0502040204020203" pitchFamily="34" charset="0"/>
                <a:cs typeface="Segoe UI" panose="020B0502040204020203" pitchFamily="34" charset="0"/>
              </a:rPr>
              <a:t>ПС</a:t>
            </a:r>
            <a:r>
              <a:rPr lang="en-US" sz="1600" spc="-15" dirty="0" smtClean="0">
                <a:latin typeface="Segoe UI" panose="020B0502040204020203" pitchFamily="34" charset="0"/>
                <a:cs typeface="Segoe UI" panose="020B0502040204020203" pitchFamily="34" charset="0"/>
              </a:rPr>
              <a:t>#</a:t>
            </a:r>
            <a:r>
              <a:rPr lang="en-US" sz="1600" spc="-5" dirty="0" smtClean="0">
                <a:latin typeface="Segoe UI" panose="020B0502040204020203" pitchFamily="34" charset="0"/>
                <a:cs typeface="Segoe UI" panose="020B0502040204020203" pitchFamily="34" charset="0"/>
              </a:rPr>
              <a:t>2</a:t>
            </a:r>
            <a:r>
              <a:rPr lang="en-US" sz="1600" spc="-5" dirty="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 </a:t>
            </a:r>
            <a:r>
              <a:rPr lang="en-US" sz="1600" spc="5" dirty="0" smtClean="0">
                <a:latin typeface="Segoe UI" panose="020B0502040204020203" pitchFamily="34" charset="0"/>
                <a:cs typeface="Segoe UI" panose="020B0502040204020203" pitchFamily="34" charset="0"/>
              </a:rPr>
              <a:t>(</a:t>
            </a:r>
            <a:r>
              <a:rPr lang="bg-BG" sz="1600" spc="5" dirty="0" smtClean="0">
                <a:latin typeface="Segoe UI" panose="020B0502040204020203" pitchFamily="34" charset="0"/>
                <a:cs typeface="Segoe UI" panose="020B0502040204020203" pitchFamily="34" charset="0"/>
              </a:rPr>
              <a:t>Безопасност на ОРС</a:t>
            </a:r>
            <a:r>
              <a:rPr lang="en-US" sz="1600" spc="-15" dirty="0" smtClean="0">
                <a:latin typeface="Segoe UI" panose="020B0502040204020203" pitchFamily="34" charset="0"/>
                <a:cs typeface="Segoe UI" panose="020B0502040204020203" pitchFamily="34" charset="0"/>
              </a:rPr>
              <a:t>)</a:t>
            </a:r>
            <a:endParaRPr lang="bg-BG" sz="1600" spc="-15" dirty="0" smtClean="0">
              <a:latin typeface="Segoe UI" panose="020B0502040204020203" pitchFamily="34" charset="0"/>
              <a:cs typeface="Segoe UI" panose="020B0502040204020203" pitchFamily="34" charset="0"/>
            </a:endParaRPr>
          </a:p>
          <a:p>
            <a:pPr algn="just"/>
            <a:endParaRPr lang="en-US" sz="1600" dirty="0">
              <a:latin typeface="Segoe UI" panose="020B0502040204020203" pitchFamily="34" charset="0"/>
              <a:cs typeface="Segoe UI" panose="020B0502040204020203" pitchFamily="34" charset="0"/>
            </a:endParaRPr>
          </a:p>
          <a:p>
            <a:pPr algn="just"/>
            <a:r>
              <a:rPr lang="bg-BG" sz="1600" dirty="0" smtClean="0">
                <a:latin typeface="Segoe UI" panose="020B0502040204020203" pitchFamily="34" charset="0"/>
                <a:cs typeface="Segoe UI" panose="020B0502040204020203" pitchFamily="34" charset="0"/>
              </a:rPr>
              <a:t>Дистанционна инспекция на автоматично ограничени работни зони на ниво разпределение – природен парк Гараф, Барселона, Испания</a:t>
            </a:r>
            <a:r>
              <a:rPr lang="en-US" sz="1600" spc="-5" dirty="0" smtClean="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a:p>
            <a:pPr algn="just"/>
            <a:endParaRPr lang="en-US" sz="1600" spc="-10" dirty="0" smtClean="0">
              <a:latin typeface="Segoe UI" panose="020B0502040204020203" pitchFamily="34" charset="0"/>
              <a:cs typeface="Segoe UI" panose="020B0502040204020203" pitchFamily="34" charset="0"/>
            </a:endParaRPr>
          </a:p>
          <a:p>
            <a:pPr algn="just"/>
            <a:r>
              <a:rPr lang="bg-BG" sz="1600" spc="-10" dirty="0" smtClean="0">
                <a:latin typeface="Segoe UI" panose="020B0502040204020203" pitchFamily="34" charset="0"/>
                <a:cs typeface="Segoe UI" panose="020B0502040204020203" pitchFamily="34" charset="0"/>
              </a:rPr>
              <a:t>Система за следене на безопасността на персонала по техническа поддръжка в подстанции ВН, използваща частна 5</a:t>
            </a:r>
            <a:r>
              <a:rPr lang="en-US" sz="1600" spc="-10" dirty="0" smtClean="0">
                <a:latin typeface="Segoe UI" panose="020B0502040204020203" pitchFamily="34" charset="0"/>
                <a:cs typeface="Segoe UI" panose="020B0502040204020203" pitchFamily="34" charset="0"/>
              </a:rPr>
              <a:t>G </a:t>
            </a:r>
            <a:r>
              <a:rPr lang="bg-BG" sz="1600" spc="-10" dirty="0" smtClean="0">
                <a:latin typeface="Segoe UI" panose="020B0502040204020203" pitchFamily="34" charset="0"/>
                <a:cs typeface="Segoe UI" panose="020B0502040204020203" pitchFamily="34" charset="0"/>
              </a:rPr>
              <a:t>мрежа. Камери за триизмерно заснемане с висока резолюция и вграден софтуер за изкуствен интелект ще асистират на работниците по време на дейностите по техническа поддръжка, като не им позволяват да навлизат във виртуално очертаната опасна зона около съоръженията под напрежение</a:t>
            </a:r>
            <a:r>
              <a:rPr lang="en-US" sz="1600" spc="-5" dirty="0" smtClean="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6" name="object 5"/>
          <p:cNvSpPr/>
          <p:nvPr/>
        </p:nvSpPr>
        <p:spPr>
          <a:xfrm>
            <a:off x="496824" y="1981200"/>
            <a:ext cx="5827776" cy="3925366"/>
          </a:xfrm>
          <a:prstGeom prst="rect">
            <a:avLst/>
          </a:prstGeom>
          <a:blipFill>
            <a:blip r:embed="rId2" cstate="print"/>
            <a:stretch>
              <a:fillRect/>
            </a:stretch>
          </a:blipFill>
        </p:spPr>
        <p:txBody>
          <a:bodyPr wrap="square" lIns="0" tIns="0" rIns="0" bIns="0" rtlCol="0"/>
          <a:lstStyle/>
          <a:p>
            <a:endParaRPr/>
          </a:p>
        </p:txBody>
      </p:sp>
      <p:sp>
        <p:nvSpPr>
          <p:cNvPr id="7" name="object 6"/>
          <p:cNvSpPr txBox="1"/>
          <p:nvPr/>
        </p:nvSpPr>
        <p:spPr>
          <a:xfrm>
            <a:off x="609600" y="1981200"/>
            <a:ext cx="1585976" cy="553998"/>
          </a:xfrm>
          <a:prstGeom prst="rect">
            <a:avLst/>
          </a:prstGeom>
        </p:spPr>
        <p:txBody>
          <a:bodyPr vert="horz" wrap="square" lIns="0" tIns="0" rIns="0" bIns="0" rtlCol="0">
            <a:spAutoFit/>
          </a:bodyPr>
          <a:lstStyle/>
          <a:p>
            <a:pPr marL="53340" marR="5080" indent="-41275" algn="ctr">
              <a:lnSpc>
                <a:spcPct val="100000"/>
              </a:lnSpc>
            </a:pPr>
            <a:r>
              <a:rPr lang="bg-BG" sz="1200" spc="10" dirty="0" smtClean="0">
                <a:solidFill>
                  <a:srgbClr val="385071"/>
                </a:solidFill>
                <a:latin typeface="Segoe UI Light"/>
                <a:cs typeface="Segoe UI Light"/>
              </a:rPr>
              <a:t>Умни камери с интегриран софтуер за </a:t>
            </a:r>
            <a:r>
              <a:rPr lang="bg-BG" sz="1200" dirty="0" smtClean="0">
                <a:latin typeface="Segoe UI Light"/>
                <a:cs typeface="Segoe UI Light"/>
              </a:rPr>
              <a:t>изкуствен интелект</a:t>
            </a:r>
            <a:endParaRPr lang="bg-BG" sz="1200" spc="10" dirty="0" smtClean="0">
              <a:solidFill>
                <a:srgbClr val="385071"/>
              </a:solidFill>
              <a:latin typeface="Segoe UI Light"/>
              <a:cs typeface="Segoe UI Light"/>
            </a:endParaRPr>
          </a:p>
        </p:txBody>
      </p:sp>
      <p:sp>
        <p:nvSpPr>
          <p:cNvPr id="8" name="object 6"/>
          <p:cNvSpPr txBox="1"/>
          <p:nvPr/>
        </p:nvSpPr>
        <p:spPr>
          <a:xfrm>
            <a:off x="3194812" y="5539200"/>
            <a:ext cx="1585976" cy="252000"/>
          </a:xfrm>
          <a:prstGeom prst="rect">
            <a:avLst/>
          </a:prstGeom>
          <a:solidFill>
            <a:schemeClr val="bg1"/>
          </a:solidFill>
        </p:spPr>
        <p:txBody>
          <a:bodyPr vert="horz" wrap="square" lIns="0" tIns="0" rIns="0" bIns="0" rtlCol="0">
            <a:spAutoFit/>
          </a:bodyPr>
          <a:lstStyle/>
          <a:p>
            <a:pPr marL="53340" marR="5080" indent="-41275" algn="ctr">
              <a:lnSpc>
                <a:spcPct val="100000"/>
              </a:lnSpc>
            </a:pPr>
            <a:r>
              <a:rPr lang="bg-BG" sz="1400" b="1" spc="10" dirty="0" smtClean="0">
                <a:solidFill>
                  <a:srgbClr val="E1DC0E"/>
                </a:solidFill>
                <a:latin typeface="Arial Narrow" panose="020B0606020202030204" pitchFamily="34" charset="0"/>
                <a:cs typeface="Segoe UI Light"/>
              </a:rPr>
              <a:t>Работна зона</a:t>
            </a:r>
          </a:p>
        </p:txBody>
      </p:sp>
      <p:sp>
        <p:nvSpPr>
          <p:cNvPr id="9" name="object 6"/>
          <p:cNvSpPr txBox="1"/>
          <p:nvPr/>
        </p:nvSpPr>
        <p:spPr>
          <a:xfrm>
            <a:off x="4691888" y="5539200"/>
            <a:ext cx="1632712" cy="430887"/>
          </a:xfrm>
          <a:prstGeom prst="rect">
            <a:avLst/>
          </a:prstGeom>
          <a:solidFill>
            <a:schemeClr val="bg1"/>
          </a:solidFill>
        </p:spPr>
        <p:txBody>
          <a:bodyPr vert="horz" wrap="square" lIns="0" tIns="0" rIns="0" bIns="0" rtlCol="0">
            <a:spAutoFit/>
          </a:bodyPr>
          <a:lstStyle/>
          <a:p>
            <a:pPr marL="53340" marR="5080" indent="-41275" algn="ctr">
              <a:lnSpc>
                <a:spcPct val="100000"/>
              </a:lnSpc>
            </a:pPr>
            <a:r>
              <a:rPr lang="bg-BG" sz="1400" b="1" spc="10" dirty="0" smtClean="0">
                <a:solidFill>
                  <a:srgbClr val="D61010"/>
                </a:solidFill>
                <a:latin typeface="Arial Narrow" panose="020B0606020202030204" pitchFamily="34" charset="0"/>
                <a:cs typeface="Segoe UI Light"/>
              </a:rPr>
              <a:t>Виртуално забранена зона </a:t>
            </a:r>
          </a:p>
        </p:txBody>
      </p:sp>
    </p:spTree>
    <p:extLst>
      <p:ext uri="{BB962C8B-B14F-4D97-AF65-F5344CB8AC3E}">
        <p14:creationId xmlns:p14="http://schemas.microsoft.com/office/powerpoint/2010/main" val="95138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Практически сценарий 3</a:t>
            </a:r>
            <a:endParaRPr lang="en-US" dirty="0"/>
          </a:p>
        </p:txBody>
      </p:sp>
      <p:sp>
        <p:nvSpPr>
          <p:cNvPr id="3" name="Text Placeholder 2"/>
          <p:cNvSpPr>
            <a:spLocks noGrp="1"/>
          </p:cNvSpPr>
          <p:nvPr>
            <p:ph type="body" idx="1"/>
          </p:nvPr>
        </p:nvSpPr>
        <p:spPr>
          <a:xfrm>
            <a:off x="337517" y="1371601"/>
            <a:ext cx="11623385" cy="5333999"/>
          </a:xfrm>
        </p:spPr>
        <p:txBody>
          <a:bodyPr/>
          <a:lstStyle/>
          <a:p>
            <a:r>
              <a:rPr lang="bg-BG" sz="2400" dirty="0" smtClean="0">
                <a:latin typeface="Segoe UI" panose="020B0502040204020203" pitchFamily="34" charset="0"/>
                <a:cs typeface="Segoe UI" panose="020B0502040204020203" pitchFamily="34" charset="0"/>
              </a:rPr>
              <a:t>Мониторинг с милисекундно времезакъснение на разпределена възобновяема генерация </a:t>
            </a:r>
            <a:r>
              <a:rPr lang="en-US" sz="2400" dirty="0" smtClean="0">
                <a:latin typeface="Segoe UI" panose="020B0502040204020203" pitchFamily="34" charset="0"/>
                <a:cs typeface="Segoe UI" panose="020B0502040204020203" pitchFamily="34" charset="0"/>
              </a:rPr>
              <a:t>(</a:t>
            </a:r>
            <a:r>
              <a:rPr lang="bg-BG" sz="2400" dirty="0" smtClean="0">
                <a:latin typeface="Segoe UI" panose="020B0502040204020203" pitchFamily="34" charset="0"/>
                <a:cs typeface="Segoe UI" panose="020B0502040204020203" pitchFamily="34" charset="0"/>
              </a:rPr>
              <a:t>ВяЕЦ на </a:t>
            </a:r>
            <a:r>
              <a:rPr lang="en-US" sz="2400" dirty="0" smtClean="0">
                <a:latin typeface="Segoe UI" panose="020B0502040204020203" pitchFamily="34" charset="0"/>
                <a:cs typeface="Segoe UI" panose="020B0502040204020203" pitchFamily="34" charset="0"/>
              </a:rPr>
              <a:t>EE, </a:t>
            </a:r>
            <a:r>
              <a:rPr lang="bg-BG" sz="2400" dirty="0" smtClean="0">
                <a:latin typeface="Segoe UI" panose="020B0502040204020203" pitchFamily="34" charset="0"/>
                <a:cs typeface="Segoe UI" panose="020B0502040204020203" pitchFamily="34" charset="0"/>
              </a:rPr>
              <a:t>ОПС</a:t>
            </a:r>
            <a:r>
              <a:rPr lang="en-US" sz="2400" dirty="0" smtClean="0">
                <a:latin typeface="Segoe UI" panose="020B0502040204020203" pitchFamily="34" charset="0"/>
                <a:cs typeface="Segoe UI" panose="020B0502040204020203" pitchFamily="34" charset="0"/>
              </a:rPr>
              <a:t>/</a:t>
            </a:r>
            <a:r>
              <a:rPr lang="bg-BG" sz="2400" dirty="0" smtClean="0">
                <a:latin typeface="Segoe UI" panose="020B0502040204020203" pitchFamily="34" charset="0"/>
                <a:cs typeface="Segoe UI" panose="020B0502040204020203" pitchFamily="34" charset="0"/>
              </a:rPr>
              <a:t>ОРС</a:t>
            </a:r>
            <a:r>
              <a:rPr lang="en-US" sz="2400" dirty="0" smtClean="0">
                <a:latin typeface="Segoe UI" panose="020B0502040204020203" pitchFamily="34" charset="0"/>
                <a:cs typeface="Segoe UI" panose="020B0502040204020203" pitchFamily="34" charset="0"/>
              </a:rPr>
              <a:t>, </a:t>
            </a:r>
            <a:r>
              <a:rPr lang="bg-BG" sz="2400" dirty="0" smtClean="0">
                <a:latin typeface="Segoe UI" panose="020B0502040204020203" pitchFamily="34" charset="0"/>
                <a:cs typeface="Segoe UI" panose="020B0502040204020203" pitchFamily="34" charset="0"/>
              </a:rPr>
              <a:t>България</a:t>
            </a:r>
            <a:r>
              <a:rPr lang="en-US" sz="2400" dirty="0" smtClean="0">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pPr algn="just">
              <a:lnSpc>
                <a:spcPts val="1700"/>
              </a:lnSpc>
            </a:pPr>
            <a:r>
              <a:rPr lang="bg-BG" sz="1600" dirty="0" smtClean="0">
                <a:latin typeface="Segoe UI" panose="020B0502040204020203" pitchFamily="34" charset="0"/>
                <a:cs typeface="Segoe UI" panose="020B0502040204020203" pitchFamily="34" charset="0"/>
              </a:rPr>
              <a:t>Предвид очакването към 2050 г. повечето от</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електроенергията в световен мащаб да се произвежда от ВЕИ</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този пилотен сценарий ще</a:t>
            </a:r>
            <a:r>
              <a:rPr lang="en-US" sz="1600" dirty="0" smtClean="0">
                <a:latin typeface="Segoe UI" panose="020B0502040204020203" pitchFamily="34" charset="0"/>
                <a:cs typeface="Segoe UI" panose="020B0502040204020203" pitchFamily="34" charset="0"/>
              </a:rPr>
              <a:t> </a:t>
            </a:r>
            <a:r>
              <a:rPr lang="bg-BG" sz="1600" b="1" dirty="0" smtClean="0">
                <a:latin typeface="Segoe UI" panose="020B0502040204020203" pitchFamily="34" charset="0"/>
                <a:cs typeface="Segoe UI" panose="020B0502040204020203" pitchFamily="34" charset="0"/>
              </a:rPr>
              <a:t>демонстрира свързването на хиляди децентрализирани възобновяеми генериращи блокове СрН и ВН и техните инвертори към платформа с инсталирани </a:t>
            </a:r>
            <a:r>
              <a:rPr lang="en-US" sz="1600" b="1" dirty="0" smtClean="0">
                <a:latin typeface="Segoe UI" panose="020B0502040204020203" pitchFamily="34" charset="0"/>
                <a:cs typeface="Segoe UI" panose="020B0502040204020203" pitchFamily="34" charset="0"/>
              </a:rPr>
              <a:t>5G </a:t>
            </a:r>
            <a:r>
              <a:rPr lang="bg-BG" sz="1600" b="1" dirty="0" smtClean="0">
                <a:latin typeface="Segoe UI" panose="020B0502040204020203" pitchFamily="34" charset="0"/>
                <a:cs typeface="Segoe UI" panose="020B0502040204020203" pitchFamily="34" charset="0"/>
              </a:rPr>
              <a:t>комуникационни протоколи, чрез която ОПС/ОРС ще могат да ги агрегират и управляват в милисекунден времеви порядък</a:t>
            </a:r>
            <a:r>
              <a:rPr lang="bg-BG" sz="1600" dirty="0" smtClean="0">
                <a:latin typeface="Segoe UI" panose="020B0502040204020203" pitchFamily="34" charset="0"/>
                <a:cs typeface="Segoe UI" panose="020B0502040204020203" pitchFamily="34" charset="0"/>
              </a:rPr>
              <a:t>, позволявайки на собствениците на възобновяеми енергийни активи</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Да използват бързи, реалновременни, облачно базирани решения за оптимизирано планиране, отговарящо в максимална степен на нуждите на системата</a:t>
            </a: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Да наблюдават и ребалансират мрежата, като използват адаптивността на своите децентрализирани енергийни източници, като ВяЕЦ, ВЕЦ, съхраняващи съоръжения и диспечируеми товари, според стимулите на пазарите за мрежови услуги и съгласно бизнес модели, включващи например агрегатори, доставчици, собственици на съхраняващи съоръжения </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a:latin typeface="Segoe UI" panose="020B0502040204020203" pitchFamily="34" charset="0"/>
                <a:cs typeface="Segoe UI" panose="020B0502040204020203" pitchFamily="34" charset="0"/>
              </a:rPr>
              <a:t>Д</a:t>
            </a:r>
            <a:r>
              <a:rPr lang="bg-BG" sz="1600" dirty="0" smtClean="0">
                <a:latin typeface="Segoe UI" panose="020B0502040204020203" pitchFamily="34" charset="0"/>
                <a:cs typeface="Segoe UI" panose="020B0502040204020203" pitchFamily="34" charset="0"/>
              </a:rPr>
              <a:t>а покрият завишените изисквания към индустриалните приложения, особено по отношение на общо времезакъснение, разполагаемост, надеждност, честотни, амплитудни и </a:t>
            </a:r>
            <a:r>
              <a:rPr lang="bg-BG" sz="1600" dirty="0">
                <a:latin typeface="Segoe UI" panose="020B0502040204020203" pitchFamily="34" charset="0"/>
                <a:cs typeface="Segoe UI" panose="020B0502040204020203" pitchFamily="34" charset="0"/>
              </a:rPr>
              <a:t>фазови колебания, </a:t>
            </a:r>
            <a:r>
              <a:rPr lang="bg-BG" sz="1600" dirty="0" smtClean="0">
                <a:latin typeface="Segoe UI" panose="020B0502040204020203" pitchFamily="34" charset="0"/>
                <a:cs typeface="Segoe UI" panose="020B0502040204020203" pitchFamily="34" charset="0"/>
              </a:rPr>
              <a:t>използвайки </a:t>
            </a:r>
            <a:r>
              <a:rPr lang="en-US" sz="1600" dirty="0">
                <a:latin typeface="Segoe UI" panose="020B0502040204020203" pitchFamily="34" charset="0"/>
                <a:cs typeface="Segoe UI" panose="020B0502040204020203" pitchFamily="34" charset="0"/>
              </a:rPr>
              <a:t>Smart5Grid</a:t>
            </a:r>
            <a:r>
              <a:rPr lang="bg-BG" sz="1600" dirty="0">
                <a:latin typeface="Segoe UI" panose="020B0502040204020203" pitchFamily="34" charset="0"/>
                <a:cs typeface="Segoe UI" panose="020B0502040204020203" pitchFamily="34" charset="0"/>
              </a:rPr>
              <a:t> платформата и съответните мрежови приложения и </a:t>
            </a:r>
            <a:r>
              <a:rPr lang="bg-BG" sz="1600" dirty="0" smtClean="0">
                <a:latin typeface="Segoe UI" panose="020B0502040204020203" pitchFamily="34" charset="0"/>
                <a:cs typeface="Segoe UI" panose="020B0502040204020203" pitchFamily="34" charset="0"/>
              </a:rPr>
              <a:t>протоколи </a:t>
            </a:r>
            <a:endParaRPr lang="en-US" sz="1600" dirty="0" smtClean="0">
              <a:latin typeface="Segoe UI" panose="020B0502040204020203" pitchFamily="34" charset="0"/>
              <a:cs typeface="Segoe UI" panose="020B0502040204020203" pitchFamily="34" charset="0"/>
            </a:endParaRPr>
          </a:p>
          <a:p>
            <a:pPr algn="just">
              <a:lnSpc>
                <a:spcPts val="1700"/>
              </a:lnSpc>
            </a:pPr>
            <a:endParaRPr lang="en-US" sz="1600" dirty="0" smtClean="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Да използват потенциала на следващото поколение хардуерни и софтуерни решения с ултра бърза комуникация, обезпечаващи гладката интеграция на все повече ВЕИ в интелигентните мрежи</a:t>
            </a:r>
            <a:endParaRPr lang="en-US" sz="1600" dirty="0"/>
          </a:p>
          <a:p>
            <a:pPr algn="just"/>
            <a:endParaRPr lang="en-US" dirty="0"/>
          </a:p>
        </p:txBody>
      </p:sp>
    </p:spTree>
    <p:extLst>
      <p:ext uri="{BB962C8B-B14F-4D97-AF65-F5344CB8AC3E}">
        <p14:creationId xmlns:p14="http://schemas.microsoft.com/office/powerpoint/2010/main" val="400145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7517" y="508933"/>
            <a:ext cx="11516964" cy="553998"/>
          </a:xfrm>
        </p:spPr>
        <p:txBody>
          <a:bodyPr/>
          <a:lstStyle/>
          <a:p>
            <a:r>
              <a:rPr lang="bg-BG" dirty="0" smtClean="0">
                <a:latin typeface="Segoe UI Light" panose="020B0502040204020203" pitchFamily="34" charset="0"/>
                <a:cs typeface="Segoe UI Light" panose="020B0502040204020203" pitchFamily="34" charset="0"/>
              </a:rPr>
              <a:t>Схема на ПС3</a:t>
            </a:r>
            <a:endParaRPr lang="en-US" dirty="0">
              <a:latin typeface="Segoe UI Light" panose="020B0502040204020203" pitchFamily="34" charset="0"/>
              <a:cs typeface="Segoe UI Light" panose="020B0502040204020203" pitchFamily="34" charset="0"/>
            </a:endParaRPr>
          </a:p>
        </p:txBody>
      </p:sp>
      <p:sp>
        <p:nvSpPr>
          <p:cNvPr id="12" name="Rectangle 11"/>
          <p:cNvSpPr/>
          <p:nvPr/>
        </p:nvSpPr>
        <p:spPr>
          <a:xfrm>
            <a:off x="428625" y="5460930"/>
            <a:ext cx="10191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3962400" y="5276640"/>
            <a:ext cx="1066800" cy="29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962400" y="5105400"/>
            <a:ext cx="990600" cy="276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133600" y="990600"/>
            <a:ext cx="8229600" cy="5333999"/>
          </a:xfrm>
          <a:prstGeom prst="rect">
            <a:avLst/>
          </a:prstGeom>
        </p:spPr>
      </p:pic>
    </p:spTree>
    <p:extLst>
      <p:ext uri="{BB962C8B-B14F-4D97-AF65-F5344CB8AC3E}">
        <p14:creationId xmlns:p14="http://schemas.microsoft.com/office/powerpoint/2010/main" val="138263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Практически сценарий 4</a:t>
            </a:r>
            <a:r>
              <a:rPr lang="en-US" dirty="0" smtClean="0"/>
              <a:t>  </a:t>
            </a:r>
            <a:endParaRPr lang="en-US" dirty="0"/>
          </a:p>
        </p:txBody>
      </p:sp>
      <p:sp>
        <p:nvSpPr>
          <p:cNvPr id="3" name="Text Placeholder 2"/>
          <p:cNvSpPr>
            <a:spLocks noGrp="1"/>
          </p:cNvSpPr>
          <p:nvPr>
            <p:ph type="body" idx="1"/>
          </p:nvPr>
        </p:nvSpPr>
        <p:spPr>
          <a:xfrm>
            <a:off x="419099" y="1371601"/>
            <a:ext cx="11353800" cy="5257799"/>
          </a:xfrm>
        </p:spPr>
        <p:txBody>
          <a:bodyPr/>
          <a:lstStyle/>
          <a:p>
            <a:r>
              <a:rPr lang="bg-BG" dirty="0">
                <a:latin typeface="Segoe UI" panose="020B0502040204020203" pitchFamily="34" charset="0"/>
                <a:cs typeface="Segoe UI" panose="020B0502040204020203" pitchFamily="34" charset="0"/>
              </a:rPr>
              <a:t>Междусистемен мониторинг </a:t>
            </a:r>
            <a:r>
              <a:rPr lang="bg-BG" dirty="0" smtClean="0">
                <a:latin typeface="Segoe UI" panose="020B0502040204020203" pitchFamily="34" charset="0"/>
                <a:cs typeface="Segoe UI" panose="020B0502040204020203" pitchFamily="34" charset="0"/>
              </a:rPr>
              <a:t>на </a:t>
            </a:r>
            <a:r>
              <a:rPr lang="bg-BG" dirty="0">
                <a:latin typeface="Segoe UI" panose="020B0502040204020203" pitchFamily="34" charset="0"/>
                <a:cs typeface="Segoe UI" panose="020B0502040204020203" pitchFamily="34" charset="0"/>
              </a:rPr>
              <a:t>големи синхронно свързани </a:t>
            </a:r>
            <a:r>
              <a:rPr lang="bg-BG" dirty="0" smtClean="0">
                <a:latin typeface="Segoe UI" panose="020B0502040204020203" pitchFamily="34" charset="0"/>
                <a:cs typeface="Segoe UI" panose="020B0502040204020203" pitchFamily="34" charset="0"/>
              </a:rPr>
              <a:t>електропреносни </a:t>
            </a:r>
            <a:r>
              <a:rPr lang="bg-BG" dirty="0">
                <a:latin typeface="Segoe UI" panose="020B0502040204020203" pitchFamily="34" charset="0"/>
                <a:cs typeface="Segoe UI" panose="020B0502040204020203" pitchFamily="34" charset="0"/>
              </a:rPr>
              <a:t>мрежи </a:t>
            </a:r>
            <a:r>
              <a:rPr lang="en-US" dirty="0" smtClean="0">
                <a:latin typeface="Segoe UI" panose="020B0502040204020203" pitchFamily="34" charset="0"/>
                <a:cs typeface="Segoe UI" panose="020B0502040204020203" pitchFamily="34" charset="0"/>
              </a:rPr>
              <a:t>(</a:t>
            </a:r>
            <a:r>
              <a:rPr lang="bg-BG" dirty="0" smtClean="0">
                <a:latin typeface="Segoe UI" panose="020B0502040204020203" pitchFamily="34" charset="0"/>
                <a:cs typeface="Segoe UI" panose="020B0502040204020203" pitchFamily="34" charset="0"/>
              </a:rPr>
              <a:t>ЕСО</a:t>
            </a:r>
            <a:r>
              <a:rPr lang="en-US" dirty="0" smtClean="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IPTO, BG-GR) </a:t>
            </a:r>
          </a:p>
          <a:p>
            <a:endParaRPr lang="en-US" dirty="0">
              <a:latin typeface="Segoe UI" panose="020B0502040204020203" pitchFamily="34" charset="0"/>
              <a:cs typeface="Segoe UI" panose="020B0502040204020203" pitchFamily="34" charset="0"/>
            </a:endParaRPr>
          </a:p>
          <a:p>
            <a:pPr algn="just">
              <a:lnSpc>
                <a:spcPts val="1700"/>
              </a:lnSpc>
            </a:pPr>
            <a:r>
              <a:rPr lang="bg-BG" sz="1600" dirty="0" smtClean="0">
                <a:latin typeface="Segoe UI" panose="020B0502040204020203" pitchFamily="34" charset="0"/>
                <a:cs typeface="Segoe UI" panose="020B0502040204020203" pitchFamily="34" charset="0"/>
              </a:rPr>
              <a:t>Пилотн</a:t>
            </a:r>
            <a:r>
              <a:rPr lang="bg-BG" sz="1600" dirty="0">
                <a:latin typeface="Segoe UI" panose="020B0502040204020203" pitchFamily="34" charset="0"/>
                <a:cs typeface="Segoe UI" panose="020B0502040204020203" pitchFamily="34" charset="0"/>
              </a:rPr>
              <a:t>а</a:t>
            </a:r>
            <a:r>
              <a:rPr lang="en-US" sz="1600" dirty="0" smtClean="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Smart5Grid </a:t>
            </a:r>
            <a:r>
              <a:rPr lang="bg-BG" sz="1600" b="1" dirty="0" smtClean="0">
                <a:latin typeface="Segoe UI" panose="020B0502040204020203" pitchFamily="34" charset="0"/>
                <a:cs typeface="Segoe UI" panose="020B0502040204020203" pitchFamily="34" charset="0"/>
              </a:rPr>
              <a:t>демонстрация на </a:t>
            </a:r>
            <a:r>
              <a:rPr lang="bg-BG" sz="1600" b="1" dirty="0">
                <a:latin typeface="Segoe UI" panose="020B0502040204020203" pitchFamily="34" charset="0"/>
                <a:cs typeface="Segoe UI" panose="020B0502040204020203" pitchFamily="34" charset="0"/>
              </a:rPr>
              <a:t>възможностите за междусистемно наблюдение </a:t>
            </a:r>
            <a:r>
              <a:rPr lang="bg-BG" sz="1600" b="1" dirty="0" smtClean="0">
                <a:latin typeface="Segoe UI" panose="020B0502040204020203" pitchFamily="34" charset="0"/>
                <a:cs typeface="Segoe UI" panose="020B0502040204020203" pitchFamily="34" charset="0"/>
              </a:rPr>
              <a:t>на синхронно свързани преносни мрежи чрез 5</a:t>
            </a:r>
            <a:r>
              <a:rPr lang="en-US" sz="1600" b="1" dirty="0" smtClean="0">
                <a:latin typeface="Segoe UI" panose="020B0502040204020203" pitchFamily="34" charset="0"/>
                <a:cs typeface="Segoe UI" panose="020B0502040204020203" pitchFamily="34" charset="0"/>
              </a:rPr>
              <a:t>G </a:t>
            </a:r>
            <a:r>
              <a:rPr lang="bg-BG" sz="1600" b="1" dirty="0" smtClean="0">
                <a:latin typeface="Segoe UI" panose="020B0502040204020203" pitchFamily="34" charset="0"/>
                <a:cs typeface="Segoe UI" panose="020B0502040204020203" pitchFamily="34" charset="0"/>
              </a:rPr>
              <a:t>комуникация с облачно базирани виртуални </a:t>
            </a:r>
            <a:r>
              <a:rPr lang="bg-BG" sz="1600" b="1" dirty="0">
                <a:latin typeface="Segoe UI" panose="020B0502040204020203" pitchFamily="34" charset="0"/>
                <a:cs typeface="Segoe UI" panose="020B0502040204020203" pitchFamily="34" charset="0"/>
              </a:rPr>
              <a:t>концентратори на векторни данни </a:t>
            </a:r>
            <a:r>
              <a:rPr lang="en-US" sz="1600" b="1" dirty="0" smtClean="0">
                <a:latin typeface="Segoe UI" panose="020B0502040204020203" pitchFamily="34" charset="0"/>
                <a:cs typeface="Segoe UI" panose="020B0502040204020203" pitchFamily="34" charset="0"/>
              </a:rPr>
              <a:t>(vPDC)</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от управлявани от ОПС РЕР НН до управлявани от ОПС преносни мрежи ВН</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както и трансгранично координиране на сигурността между ОПС на България и Гърция</a:t>
            </a:r>
            <a:endParaRPr lang="en-US" sz="1600" dirty="0">
              <a:latin typeface="Segoe UI" panose="020B0502040204020203" pitchFamily="34" charset="0"/>
              <a:cs typeface="Segoe UI" panose="020B0502040204020203" pitchFamily="34" charset="0"/>
            </a:endParaRPr>
          </a:p>
          <a:p>
            <a:pPr algn="just">
              <a:lnSpc>
                <a:spcPts val="1700"/>
              </a:lnSpc>
            </a:pPr>
            <a:r>
              <a:rPr lang="en-US" sz="1600" dirty="0">
                <a:latin typeface="Segoe UI" panose="020B0502040204020203" pitchFamily="34" charset="0"/>
                <a:cs typeface="Segoe UI" panose="020B0502040204020203" pitchFamily="34" charset="0"/>
              </a:rPr>
              <a:t>    </a:t>
            </a:r>
          </a:p>
          <a:p>
            <a:pPr marL="285750" indent="-285750" algn="just">
              <a:lnSpc>
                <a:spcPts val="1700"/>
              </a:lnSpc>
              <a:buFont typeface="Wingdings" panose="05000000000000000000" pitchFamily="2" charset="2"/>
              <a:buChar char="Ø"/>
            </a:pPr>
            <a:r>
              <a:rPr lang="en-US" sz="1600" dirty="0" smtClean="0">
                <a:latin typeface="Segoe UI" panose="020B0502040204020203" pitchFamily="34" charset="0"/>
                <a:cs typeface="Segoe UI" panose="020B0502040204020203" pitchFamily="34" charset="0"/>
              </a:rPr>
              <a:t>URLL</a:t>
            </a:r>
            <a:r>
              <a:rPr lang="bg-BG" sz="1600" dirty="0" smtClean="0">
                <a:latin typeface="Segoe UI" panose="020B0502040204020203" pitchFamily="34" charset="0"/>
                <a:cs typeface="Segoe UI" panose="020B0502040204020203" pitchFamily="34" charset="0"/>
              </a:rPr>
              <a:t> обмен на данни през</a:t>
            </a:r>
            <a:r>
              <a:rPr lang="en-US" sz="1600" dirty="0" smtClean="0">
                <a:latin typeface="Segoe UI" panose="020B0502040204020203" pitchFamily="34" charset="0"/>
                <a:cs typeface="Segoe UI" panose="020B0502040204020203" pitchFamily="34" charset="0"/>
              </a:rPr>
              <a:t> Smart5Grid</a:t>
            </a:r>
            <a:r>
              <a:rPr lang="bg-BG" sz="1600" dirty="0" smtClean="0">
                <a:latin typeface="Segoe UI" panose="020B0502040204020203" pitchFamily="34" charset="0"/>
                <a:cs typeface="Segoe UI" panose="020B0502040204020203" pitchFamily="34" charset="0"/>
              </a:rPr>
              <a:t> платформата за прецизни междусистемни измервания за противодействие на междузонови </a:t>
            </a:r>
            <a:r>
              <a:rPr lang="bg-BG" sz="1600" i="1" dirty="0" smtClean="0">
                <a:latin typeface="Segoe UI" panose="020B0502040204020203" pitchFamily="34" charset="0"/>
                <a:cs typeface="Segoe UI" panose="020B0502040204020203" pitchFamily="34" charset="0"/>
              </a:rPr>
              <a:t>честотни и мощностни колебания</a:t>
            </a:r>
            <a:r>
              <a:rPr lang="en-US" sz="1600" i="1" dirty="0" smtClean="0">
                <a:latin typeface="Segoe UI" panose="020B0502040204020203" pitchFamily="34" charset="0"/>
                <a:cs typeface="Segoe UI" panose="020B0502040204020203" pitchFamily="34" charset="0"/>
              </a:rPr>
              <a:t>,</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допринасяйки за ефективна поддръжка на стабилността и надеждността на мрежите на равнище ОПС, ОПС-ОПС и ОПС-ОРС </a:t>
            </a:r>
            <a:r>
              <a:rPr lang="en-US" sz="1600" dirty="0" smtClean="0">
                <a:latin typeface="Segoe UI" panose="020B0502040204020203" pitchFamily="34" charset="0"/>
                <a:cs typeface="Segoe UI" panose="020B0502040204020203" pitchFamily="34" charset="0"/>
              </a:rPr>
              <a:t> </a:t>
            </a:r>
            <a:endParaRPr lang="bg-BG" sz="1600" dirty="0">
              <a:latin typeface="Segoe UI" panose="020B0502040204020203" pitchFamily="34" charset="0"/>
              <a:cs typeface="Segoe UI" panose="020B0502040204020203" pitchFamily="34" charset="0"/>
            </a:endParaRP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Реалновременна </a:t>
            </a:r>
            <a:r>
              <a:rPr lang="en-US" sz="1600" dirty="0" smtClean="0">
                <a:latin typeface="Segoe UI" panose="020B0502040204020203" pitchFamily="34" charset="0"/>
                <a:cs typeface="Segoe UI" panose="020B0502040204020203" pitchFamily="34" charset="0"/>
              </a:rPr>
              <a:t>5G </a:t>
            </a:r>
            <a:r>
              <a:rPr lang="bg-BG" sz="1600" dirty="0" smtClean="0">
                <a:latin typeface="Segoe UI" panose="020B0502040204020203" pitchFamily="34" charset="0"/>
                <a:cs typeface="Segoe UI" panose="020B0502040204020203" pitchFamily="34" charset="0"/>
              </a:rPr>
              <a:t>инфраструктура за свеждане до минимум на времезадръжката при преноса на данни от инсталирани в двете ЕЕС синхронизирани регистратори на векторни данни </a:t>
            </a:r>
            <a:r>
              <a:rPr lang="en-US" sz="1600" dirty="0" smtClean="0">
                <a:latin typeface="Segoe UI" panose="020B0502040204020203" pitchFamily="34" charset="0"/>
                <a:cs typeface="Segoe UI" panose="020B0502040204020203" pitchFamily="34" charset="0"/>
              </a:rPr>
              <a:t>(PMUs)</a:t>
            </a:r>
            <a:r>
              <a:rPr lang="bg-BG" sz="1600" dirty="0" smtClean="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ток, напрежение, фазова разлика, скорост на промяна на честотата</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избягвайки конвенционалната двуслойна комуникационна инфраструктура с присъщите й времезакъснения от </a:t>
            </a:r>
            <a:r>
              <a:rPr lang="en-US" sz="1600" dirty="0" smtClean="0">
                <a:latin typeface="Segoe UI" panose="020B0502040204020203" pitchFamily="34" charset="0"/>
                <a:cs typeface="Segoe UI" panose="020B0502040204020203" pitchFamily="34" charset="0"/>
              </a:rPr>
              <a:t>50-130 msec</a:t>
            </a:r>
            <a:r>
              <a:rPr lang="bg-BG" sz="1600" dirty="0" smtClean="0">
                <a:latin typeface="Segoe UI" panose="020B0502040204020203" pitchFamily="34" charset="0"/>
                <a:cs typeface="Segoe UI" panose="020B0502040204020203" pitchFamily="34" charset="0"/>
              </a:rPr>
              <a:t> и гарантирайки минимална загуба, повреда или интерференция на данни</a:t>
            </a:r>
          </a:p>
          <a:p>
            <a:pPr algn="just">
              <a:lnSpc>
                <a:spcPts val="1700"/>
              </a:lnSpc>
            </a:pPr>
            <a:endParaRPr lang="en-US" sz="1600" dirty="0">
              <a:latin typeface="Segoe UI" panose="020B0502040204020203" pitchFamily="34" charset="0"/>
              <a:cs typeface="Segoe UI" panose="020B0502040204020203" pitchFamily="34" charset="0"/>
            </a:endParaRPr>
          </a:p>
          <a:p>
            <a:pPr marL="285750" indent="-285750" algn="just">
              <a:lnSpc>
                <a:spcPts val="1700"/>
              </a:lnSpc>
              <a:buFont typeface="Wingdings" panose="05000000000000000000" pitchFamily="2" charset="2"/>
              <a:buChar char="Ø"/>
            </a:pPr>
            <a:r>
              <a:rPr lang="bg-BG" sz="1600" dirty="0" smtClean="0">
                <a:latin typeface="Segoe UI" panose="020B0502040204020203" pitchFamily="34" charset="0"/>
                <a:cs typeface="Segoe UI" panose="020B0502040204020203" pitchFamily="34" charset="0"/>
              </a:rPr>
              <a:t>Мрежово приложение за виртуален концентратор на векторни данни </a:t>
            </a:r>
            <a:r>
              <a:rPr lang="en-US" sz="1600" dirty="0" smtClean="0">
                <a:latin typeface="Segoe UI" panose="020B0502040204020203" pitchFamily="34" charset="0"/>
                <a:cs typeface="Segoe UI" panose="020B0502040204020203" pitchFamily="34" charset="0"/>
              </a:rPr>
              <a:t>(vPDC)</a:t>
            </a:r>
            <a:r>
              <a:rPr lang="bg-BG" sz="1600" dirty="0" smtClean="0">
                <a:latin typeface="Segoe UI" panose="020B0502040204020203" pitchFamily="34" charset="0"/>
                <a:cs typeface="Segoe UI" panose="020B0502040204020203" pitchFamily="34" charset="0"/>
              </a:rPr>
              <a:t>, позволяващо сравнението на различни измервани променливи от различни регистратори</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както за реалновременни, така и за исторически данни</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реалновременно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РВ</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наблюдение на засечени от регистраторите събития</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моментни снимки</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на такива събития с различни нива на дискретизация и детайлизация</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РВ управление на скоростта на промяна на честотата </a:t>
            </a:r>
            <a:r>
              <a:rPr lang="en-US" sz="1600" dirty="0" smtClean="0">
                <a:latin typeface="Segoe UI" panose="020B0502040204020203" pitchFamily="34" charset="0"/>
                <a:cs typeface="Segoe UI" panose="020B0502040204020203" pitchFamily="34" charset="0"/>
              </a:rPr>
              <a:t>(ROCOF) </a:t>
            </a:r>
            <a:r>
              <a:rPr lang="bg-BG" sz="1600" dirty="0" smtClean="0">
                <a:latin typeface="Segoe UI" panose="020B0502040204020203" pitchFamily="34" charset="0"/>
                <a:cs typeface="Segoe UI" panose="020B0502040204020203" pitchFamily="34" charset="0"/>
              </a:rPr>
              <a:t>в цялата наблюдавана мрежа</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РВ конфигуриране на измерванията на напреженовата амплитуда и фазова разлика в преносната и разпределителната мрежи</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конфигуриране чрез </a:t>
            </a:r>
            <a:r>
              <a:rPr lang="en-US" sz="1600" dirty="0" smtClean="0">
                <a:latin typeface="Segoe UI" panose="020B0502040204020203" pitchFamily="34" charset="0"/>
                <a:cs typeface="Segoe UI" panose="020B0502040204020203" pitchFamily="34" charset="0"/>
              </a:rPr>
              <a:t>vPDC </a:t>
            </a:r>
            <a:r>
              <a:rPr lang="bg-BG" sz="1600" dirty="0" smtClean="0">
                <a:latin typeface="Segoe UI" panose="020B0502040204020203" pitchFamily="34" charset="0"/>
                <a:cs typeface="Segoe UI" panose="020B0502040204020203" pitchFamily="34" charset="0"/>
              </a:rPr>
              <a:t>между ОПС-ОРС за поддържане стабилността на националната ЕЕС </a:t>
            </a:r>
            <a:endParaRPr lang="en-US" sz="1600" dirty="0">
              <a:latin typeface="Segoe UI" panose="020B0502040204020203" pitchFamily="34" charset="0"/>
              <a:cs typeface="Segoe UI" panose="020B0502040204020203" pitchFamily="34" charset="0"/>
            </a:endParaRPr>
          </a:p>
          <a:p>
            <a:pPr algn="just"/>
            <a:endParaRPr lang="en-US" dirty="0"/>
          </a:p>
        </p:txBody>
      </p:sp>
    </p:spTree>
    <p:extLst>
      <p:ext uri="{BB962C8B-B14F-4D97-AF65-F5344CB8AC3E}">
        <p14:creationId xmlns:p14="http://schemas.microsoft.com/office/powerpoint/2010/main" val="351042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latin typeface="Segoe UI Light" panose="020B0502040204020203" pitchFamily="34" charset="0"/>
                <a:cs typeface="Segoe UI Light" panose="020B0502040204020203" pitchFamily="34" charset="0"/>
              </a:rPr>
              <a:t>Схема на ПС4</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728299" y="1527175"/>
            <a:ext cx="5105400" cy="4292600"/>
          </a:xfrm>
          <a:prstGeom prst="rect">
            <a:avLst/>
          </a:prstGeom>
        </p:spPr>
      </p:pic>
      <p:pic>
        <p:nvPicPr>
          <p:cNvPr id="3" name="Picture 2"/>
          <p:cNvPicPr>
            <a:picLocks noChangeAspect="1"/>
          </p:cNvPicPr>
          <p:nvPr/>
        </p:nvPicPr>
        <p:blipFill>
          <a:blip r:embed="rId3"/>
          <a:stretch>
            <a:fillRect/>
          </a:stretch>
        </p:blipFill>
        <p:spPr>
          <a:xfrm>
            <a:off x="-6927" y="1403350"/>
            <a:ext cx="6458665" cy="4540250"/>
          </a:xfrm>
          <a:prstGeom prst="rect">
            <a:avLst/>
          </a:prstGeom>
        </p:spPr>
      </p:pic>
    </p:spTree>
    <p:extLst>
      <p:ext uri="{BB962C8B-B14F-4D97-AF65-F5344CB8AC3E}">
        <p14:creationId xmlns:p14="http://schemas.microsoft.com/office/powerpoint/2010/main" val="322865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Иновативни аспекти </a:t>
            </a:r>
            <a:endParaRPr lang="en-US" dirty="0"/>
          </a:p>
        </p:txBody>
      </p:sp>
      <p:sp>
        <p:nvSpPr>
          <p:cNvPr id="3" name="Text Placeholder 2"/>
          <p:cNvSpPr>
            <a:spLocks noGrp="1"/>
          </p:cNvSpPr>
          <p:nvPr>
            <p:ph type="body" idx="1"/>
          </p:nvPr>
        </p:nvSpPr>
        <p:spPr>
          <a:xfrm>
            <a:off x="340015" y="1779925"/>
            <a:ext cx="11514466" cy="3970318"/>
          </a:xfrm>
        </p:spPr>
        <p:txBody>
          <a:bodyPr/>
          <a:lstStyle/>
          <a:p>
            <a:pPr algn="just"/>
            <a:r>
              <a:rPr lang="en-GB" sz="1600" b="1" dirty="0">
                <a:latin typeface="Segoe UI" panose="020B0502040204020203" pitchFamily="34" charset="0"/>
                <a:cs typeface="Segoe UI" panose="020B0502040204020203" pitchFamily="34" charset="0"/>
              </a:rPr>
              <a:t>Smart5Grid</a:t>
            </a:r>
            <a:r>
              <a:rPr lang="en-GB"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ще</a:t>
            </a:r>
            <a:r>
              <a:rPr lang="en-GB" sz="1600" dirty="0" smtClean="0">
                <a:latin typeface="Segoe UI" panose="020B0502040204020203" pitchFamily="34" charset="0"/>
                <a:cs typeface="Segoe UI" panose="020B0502040204020203" pitchFamily="34" charset="0"/>
              </a:rPr>
              <a:t> </a:t>
            </a:r>
            <a:r>
              <a:rPr lang="bg-BG" sz="1600" b="1" dirty="0" smtClean="0">
                <a:latin typeface="Segoe UI" panose="020B0502040204020203" pitchFamily="34" charset="0"/>
                <a:cs typeface="Segoe UI" panose="020B0502040204020203" pitchFamily="34" charset="0"/>
              </a:rPr>
              <a:t>оптимизира значително общата мрежова латентност и скорост на обмен на данни </a:t>
            </a:r>
            <a:r>
              <a:rPr lang="bg-BG" sz="1600" dirty="0" smtClean="0">
                <a:latin typeface="Segoe UI" panose="020B0502040204020203" pitchFamily="34" charset="0"/>
                <a:cs typeface="Segoe UI" panose="020B0502040204020203" pitchFamily="34" charset="0"/>
              </a:rPr>
              <a:t>и ще</a:t>
            </a:r>
            <a:r>
              <a:rPr lang="en-GB" sz="1600" dirty="0" smtClean="0">
                <a:latin typeface="Segoe UI" panose="020B0502040204020203" pitchFamily="34" charset="0"/>
                <a:cs typeface="Segoe UI" panose="020B0502040204020203" pitchFamily="34" charset="0"/>
              </a:rPr>
              <a:t> </a:t>
            </a:r>
            <a:r>
              <a:rPr lang="bg-BG" sz="1600" b="1" dirty="0" smtClean="0">
                <a:latin typeface="Segoe UI" panose="020B0502040204020203" pitchFamily="34" charset="0"/>
                <a:cs typeface="Segoe UI" panose="020B0502040204020203" pitchFamily="34" charset="0"/>
              </a:rPr>
              <a:t>осигури висока степен на надеждност и разполагаемост, гарантирано качество на услугите и безпрецедентна гъвкавост</a:t>
            </a:r>
            <a:r>
              <a:rPr lang="en-GB"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        В допълнение</a:t>
            </a:r>
            <a:r>
              <a:rPr lang="en-GB" sz="1600" dirty="0" smtClean="0">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Smart5Grid </a:t>
            </a:r>
            <a:r>
              <a:rPr lang="bg-BG" sz="1600" dirty="0" smtClean="0">
                <a:latin typeface="Segoe UI" panose="020B0502040204020203" pitchFamily="34" charset="0"/>
                <a:cs typeface="Segoe UI" panose="020B0502040204020203" pitchFamily="34" charset="0"/>
              </a:rPr>
              <a:t>ще използва няколко архитектурни характеристики, свойствени за принципите на мрежовата софтуеризация</a:t>
            </a:r>
            <a:r>
              <a:rPr lang="en-GB" sz="1600" dirty="0" smtClean="0">
                <a:latin typeface="Segoe UI" panose="020B0502040204020203" pitchFamily="34" charset="0"/>
                <a:cs typeface="Segoe UI" panose="020B0502040204020203" pitchFamily="34" charset="0"/>
              </a:rPr>
              <a:t>: </a:t>
            </a:r>
            <a:endParaRPr lang="en-GB" sz="1600" dirty="0">
              <a:latin typeface="Segoe UI" panose="020B0502040204020203" pitchFamily="34" charset="0"/>
              <a:cs typeface="Segoe UI" panose="020B0502040204020203" pitchFamily="34" charset="0"/>
            </a:endParaRPr>
          </a:p>
          <a:p>
            <a:pPr algn="just"/>
            <a:endParaRPr lang="en-GB"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bg-BG" sz="1600" dirty="0" smtClean="0">
                <a:latin typeface="Segoe UI" panose="020B0502040204020203" pitchFamily="34" charset="0"/>
                <a:cs typeface="Segoe UI" panose="020B0502040204020203" pitchFamily="34" charset="0"/>
              </a:rPr>
              <a:t>Разгръщане на </a:t>
            </a:r>
            <a:r>
              <a:rPr lang="bg-BG" sz="1600" b="1" dirty="0" smtClean="0">
                <a:latin typeface="Segoe UI" panose="020B0502040204020203" pitchFamily="34" charset="0"/>
                <a:cs typeface="Segoe UI" panose="020B0502040204020203" pitchFamily="34" charset="0"/>
              </a:rPr>
              <a:t>Предлагаща услуги архитектура</a:t>
            </a:r>
            <a:r>
              <a:rPr lang="en-GB" sz="1600" b="1" dirty="0" smtClean="0">
                <a:latin typeface="Segoe UI" panose="020B0502040204020203" pitchFamily="34" charset="0"/>
                <a:cs typeface="Segoe UI" panose="020B0502040204020203" pitchFamily="34" charset="0"/>
              </a:rPr>
              <a:t> </a:t>
            </a:r>
            <a:r>
              <a:rPr lang="en-GB" sz="1600" dirty="0">
                <a:latin typeface="Segoe UI" panose="020B0502040204020203" pitchFamily="34" charset="0"/>
                <a:cs typeface="Segoe UI" panose="020B0502040204020203" pitchFamily="34" charset="0"/>
              </a:rPr>
              <a:t>(</a:t>
            </a:r>
            <a:r>
              <a:rPr lang="en-GB" sz="1600" b="1" dirty="0">
                <a:latin typeface="Segoe UI" panose="020B0502040204020203" pitchFamily="34" charset="0"/>
                <a:cs typeface="Segoe UI" panose="020B0502040204020203" pitchFamily="34" charset="0"/>
              </a:rPr>
              <a:t>SBA</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r>
              <a:rPr lang="bg-BG" sz="1600" b="1" dirty="0" smtClean="0">
                <a:latin typeface="Segoe UI" panose="020B0502040204020203" pitchFamily="34" charset="0"/>
                <a:cs typeface="Segoe UI" panose="020B0502040204020203" pitchFamily="34" charset="0"/>
              </a:rPr>
              <a:t>Функционално разделяне на Безжичната мрежа с радиодостъп</a:t>
            </a:r>
            <a:r>
              <a:rPr lang="en-GB" sz="1600" b="1" dirty="0" smtClean="0">
                <a:latin typeface="Segoe UI" panose="020B0502040204020203" pitchFamily="34" charset="0"/>
                <a:cs typeface="Segoe UI" panose="020B0502040204020203" pitchFamily="34" charset="0"/>
              </a:rPr>
              <a:t> </a:t>
            </a:r>
            <a:r>
              <a:rPr lang="en-GB" sz="1600" b="1" dirty="0">
                <a:latin typeface="Segoe UI" panose="020B0502040204020203" pitchFamily="34" charset="0"/>
                <a:cs typeface="Segoe UI" panose="020B0502040204020203" pitchFamily="34" charset="0"/>
              </a:rPr>
              <a:t>(RAN</a:t>
            </a:r>
            <a:r>
              <a:rPr lang="en-GB" sz="1600" b="1" dirty="0" smtClean="0">
                <a:latin typeface="Segoe UI" panose="020B0502040204020203" pitchFamily="34" charset="0"/>
                <a:cs typeface="Segoe UI" panose="020B0502040204020203" pitchFamily="34" charset="0"/>
              </a:rPr>
              <a:t>)</a:t>
            </a:r>
            <a:endParaRPr lang="en-GB" sz="1600" b="1" dirty="0">
              <a:latin typeface="Segoe UI" panose="020B0502040204020203" pitchFamily="34" charset="0"/>
              <a:cs typeface="Segoe UI" panose="020B0502040204020203" pitchFamily="34" charset="0"/>
            </a:endParaRPr>
          </a:p>
          <a:p>
            <a:endParaRPr lang="en-GB" sz="1600" b="1" dirty="0">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ü"/>
            </a:pPr>
            <a:r>
              <a:rPr lang="bg-BG" sz="1600" b="1" dirty="0" smtClean="0">
                <a:latin typeface="Segoe UI" panose="020B0502040204020203" pitchFamily="34" charset="0"/>
                <a:cs typeface="Segoe UI" panose="020B0502040204020203" pitchFamily="34" charset="0"/>
              </a:rPr>
              <a:t>Периферни изчислителни ресурси </a:t>
            </a:r>
            <a:r>
              <a:rPr lang="en-GB" sz="1600" b="1" dirty="0" smtClean="0">
                <a:latin typeface="Segoe UI" panose="020B0502040204020203" pitchFamily="34" charset="0"/>
                <a:cs typeface="Segoe UI" panose="020B0502040204020203" pitchFamily="34" charset="0"/>
              </a:rPr>
              <a:t>(</a:t>
            </a:r>
            <a:r>
              <a:rPr lang="en-GB" sz="1600" b="1" dirty="0">
                <a:latin typeface="Segoe UI" panose="020B0502040204020203" pitchFamily="34" charset="0"/>
                <a:cs typeface="Segoe UI" panose="020B0502040204020203" pitchFamily="34" charset="0"/>
              </a:rPr>
              <a:t>MEC) </a:t>
            </a:r>
            <a:r>
              <a:rPr lang="bg-BG" sz="1600" dirty="0" smtClean="0">
                <a:latin typeface="Segoe UI" panose="020B0502040204020203" pitchFamily="34" charset="0"/>
                <a:cs typeface="Segoe UI" panose="020B0502040204020203" pitchFamily="34" charset="0"/>
              </a:rPr>
              <a:t>и </a:t>
            </a:r>
            <a:r>
              <a:rPr lang="bg-BG" sz="1600" b="1" dirty="0" smtClean="0">
                <a:latin typeface="Segoe UI" panose="020B0502040204020203" pitchFamily="34" charset="0"/>
                <a:cs typeface="Segoe UI" panose="020B0502040204020203" pitchFamily="34" charset="0"/>
              </a:rPr>
              <a:t>целево мрежово фрагментиране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т</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е</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обособяване на множество виртуални мрежи, използващи една и съща физическа инфраструктура, за различни</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мрежови приложения</a:t>
            </a:r>
            <a:r>
              <a:rPr lang="en-US"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или разпределено управление на мрежови ресурси </a:t>
            </a:r>
            <a:r>
              <a:rPr lang="en-GB"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хардуер и софтуер</a:t>
            </a:r>
            <a:r>
              <a:rPr lang="en-GB" sz="1600" dirty="0" smtClean="0">
                <a:latin typeface="Segoe UI" panose="020B0502040204020203" pitchFamily="34" charset="0"/>
                <a:cs typeface="Segoe UI" panose="020B0502040204020203" pitchFamily="34" charset="0"/>
              </a:rPr>
              <a:t>) </a:t>
            </a:r>
            <a:endParaRPr lang="en-GB" sz="1600" dirty="0">
              <a:latin typeface="Segoe UI" panose="020B0502040204020203" pitchFamily="34" charset="0"/>
              <a:cs typeface="Segoe UI" panose="020B0502040204020203" pitchFamily="34" charset="0"/>
            </a:endParaRPr>
          </a:p>
          <a:p>
            <a:endParaRPr lang="en-GB" sz="1600" dirty="0">
              <a:latin typeface="Segoe UI" panose="020B0502040204020203" pitchFamily="34" charset="0"/>
              <a:cs typeface="Segoe UI" panose="020B0502040204020203" pitchFamily="34" charset="0"/>
            </a:endParaRPr>
          </a:p>
          <a:p>
            <a:pPr marL="285750" indent="-285750" algn="just">
              <a:buFont typeface="Wingdings" panose="05000000000000000000" pitchFamily="2" charset="2"/>
              <a:buChar char="ü"/>
            </a:pPr>
            <a:r>
              <a:rPr lang="bg-BG" sz="1600" dirty="0" smtClean="0">
                <a:latin typeface="Segoe UI" panose="020B0502040204020203" pitchFamily="34" charset="0"/>
                <a:cs typeface="Segoe UI" panose="020B0502040204020203" pitchFamily="34" charset="0"/>
              </a:rPr>
              <a:t>Управление на услуги на база </a:t>
            </a:r>
            <a:r>
              <a:rPr lang="en-GB" sz="1600" dirty="0" smtClean="0">
                <a:latin typeface="Segoe UI" panose="020B0502040204020203" pitchFamily="34" charset="0"/>
                <a:cs typeface="Segoe UI" panose="020B0502040204020203" pitchFamily="34" charset="0"/>
              </a:rPr>
              <a:t>eMMB</a:t>
            </a:r>
            <a:r>
              <a:rPr lang="en-GB" sz="1600" dirty="0">
                <a:latin typeface="Segoe UI" panose="020B0502040204020203" pitchFamily="34" charset="0"/>
                <a:cs typeface="Segoe UI" panose="020B0502040204020203" pitchFamily="34" charset="0"/>
              </a:rPr>
              <a:t>, URLLC </a:t>
            </a:r>
            <a:r>
              <a:rPr lang="bg-BG" sz="1600" dirty="0">
                <a:latin typeface="Segoe UI" panose="020B0502040204020203" pitchFamily="34" charset="0"/>
                <a:cs typeface="Segoe UI" panose="020B0502040204020203" pitchFamily="34" charset="0"/>
              </a:rPr>
              <a:t>и</a:t>
            </a:r>
            <a:r>
              <a:rPr lang="en-GB" sz="1600" dirty="0" smtClean="0">
                <a:latin typeface="Segoe UI" panose="020B0502040204020203" pitchFamily="34" charset="0"/>
                <a:cs typeface="Segoe UI" panose="020B0502040204020203" pitchFamily="34" charset="0"/>
              </a:rPr>
              <a:t> mMTC </a:t>
            </a:r>
            <a:r>
              <a:rPr lang="bg-BG" sz="1600" dirty="0" smtClean="0">
                <a:latin typeface="Segoe UI" panose="020B0502040204020203" pitchFamily="34" charset="0"/>
                <a:cs typeface="Segoe UI" panose="020B0502040204020203" pitchFamily="34" charset="0"/>
              </a:rPr>
              <a:t>плюс конфигурации на фрагментиране, приспособени за различни практически сценарии и използващи една и съща мрежова инфраструктура </a:t>
            </a:r>
            <a:r>
              <a:rPr lang="en-GB" sz="1600" dirty="0" smtClean="0">
                <a:latin typeface="Segoe UI" panose="020B0502040204020203" pitchFamily="34" charset="0"/>
                <a:cs typeface="Segoe UI" panose="020B0502040204020203" pitchFamily="34" charset="0"/>
              </a:rPr>
              <a:t> </a:t>
            </a:r>
            <a:endParaRPr lang="en-GB" sz="16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91057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059" y="4114800"/>
            <a:ext cx="1074420" cy="29718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805939" y="4125467"/>
            <a:ext cx="784860" cy="2773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371857" y="3453383"/>
            <a:ext cx="2313940" cy="492443"/>
          </a:xfrm>
          <a:prstGeom prst="rect">
            <a:avLst/>
          </a:prstGeom>
          <a:ln w="3175">
            <a:solidFill>
              <a:srgbClr val="B1BBCB"/>
            </a:solidFill>
          </a:ln>
        </p:spPr>
        <p:txBody>
          <a:bodyPr vert="horz" wrap="square" lIns="0" tIns="0" rIns="0" bIns="0" rtlCol="0">
            <a:spAutoFit/>
          </a:bodyPr>
          <a:lstStyle/>
          <a:p>
            <a:pPr marL="110489" marR="0" lvl="0" indent="0" algn="l" defTabSz="914400" rtl="0" eaLnBrk="1" fontAlgn="auto" latinLnBrk="0" hangingPunct="1">
              <a:lnSpc>
                <a:spcPct val="100000"/>
              </a:lnSpc>
              <a:spcBef>
                <a:spcPts val="0"/>
              </a:spcBef>
              <a:spcAft>
                <a:spcPts val="0"/>
              </a:spcAft>
              <a:buClrTx/>
              <a:buSzTx/>
              <a:buFontTx/>
              <a:buNone/>
              <a:tabLst/>
              <a:defRPr/>
            </a:pPr>
            <a:r>
              <a:rPr kumimoji="0" lang="bg-BG" sz="1600" b="1" i="0" u="none" strike="noStrike" kern="1200" cap="none" spc="-10" normalizeH="0" baseline="0" noProof="0" dirty="0" smtClean="0">
                <a:ln>
                  <a:noFill/>
                </a:ln>
                <a:solidFill>
                  <a:srgbClr val="374D80"/>
                </a:solidFill>
                <a:effectLst/>
                <a:uLnTx/>
                <a:uFillTx/>
                <a:latin typeface="Segoe UI Semibold"/>
                <a:ea typeface="+mn-ea"/>
                <a:cs typeface="Segoe UI Semibold"/>
              </a:rPr>
              <a:t>Технологични компании</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5" name="object 5"/>
          <p:cNvSpPr txBox="1"/>
          <p:nvPr/>
        </p:nvSpPr>
        <p:spPr>
          <a:xfrm>
            <a:off x="6573011" y="2055874"/>
            <a:ext cx="5329555" cy="246221"/>
          </a:xfrm>
          <a:prstGeom prst="rect">
            <a:avLst/>
          </a:prstGeom>
          <a:ln w="3175">
            <a:solidFill>
              <a:srgbClr val="B1BBCB"/>
            </a:solidFill>
          </a:ln>
        </p:spPr>
        <p:txBody>
          <a:bodyPr vert="horz" wrap="square" lIns="0" tIns="0" rIns="0" bIns="0" rtlCol="0">
            <a:spAutoFit/>
          </a:bodyPr>
          <a:lstStyle/>
          <a:p>
            <a:pPr marL="127000" marR="0" lvl="0" indent="0" algn="l" defTabSz="914400" rtl="0" eaLnBrk="1" fontAlgn="auto" latinLnBrk="0" hangingPunct="1">
              <a:lnSpc>
                <a:spcPct val="100000"/>
              </a:lnSpc>
              <a:spcBef>
                <a:spcPts val="0"/>
              </a:spcBef>
              <a:spcAft>
                <a:spcPts val="0"/>
              </a:spcAft>
              <a:buClrTx/>
              <a:buSzTx/>
              <a:buFontTx/>
              <a:buNone/>
              <a:tabLst/>
              <a:defRPr/>
            </a:pPr>
            <a:r>
              <a:rPr lang="bg-BG" sz="1600" b="1" spc="-20" noProof="0" dirty="0" smtClean="0">
                <a:solidFill>
                  <a:srgbClr val="374D80"/>
                </a:solidFill>
                <a:latin typeface="Segoe UI Semibold"/>
                <a:cs typeface="Segoe UI Semibold"/>
              </a:rPr>
              <a:t>Малки и средни предприятия</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6" name="object 6"/>
          <p:cNvSpPr/>
          <p:nvPr/>
        </p:nvSpPr>
        <p:spPr>
          <a:xfrm>
            <a:off x="8125968" y="3861815"/>
            <a:ext cx="1539240" cy="49530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701028" y="3976115"/>
            <a:ext cx="1277112" cy="38252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9813035" y="3910584"/>
            <a:ext cx="1903476" cy="339851"/>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6658356" y="2449067"/>
            <a:ext cx="1001268" cy="120091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85347" y="2552700"/>
            <a:ext cx="929640" cy="993648"/>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9323831" y="2670048"/>
            <a:ext cx="1143000" cy="758951"/>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978140" y="2654807"/>
            <a:ext cx="1027176" cy="787908"/>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0131552" y="4568952"/>
            <a:ext cx="1583435" cy="461772"/>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8525256" y="4668011"/>
            <a:ext cx="1237487" cy="263651"/>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6749795" y="4681728"/>
            <a:ext cx="1406652" cy="236219"/>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6701028" y="5410200"/>
            <a:ext cx="1895855" cy="437388"/>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180319" y="5420867"/>
            <a:ext cx="1534668" cy="417575"/>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8734043" y="5242559"/>
            <a:ext cx="1309116" cy="774192"/>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69847" y="2695955"/>
            <a:ext cx="925068" cy="336803"/>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373379" y="2055878"/>
            <a:ext cx="2312035" cy="246221"/>
          </a:xfrm>
          <a:prstGeom prst="rect">
            <a:avLst/>
          </a:prstGeom>
          <a:ln w="3175">
            <a:solidFill>
              <a:srgbClr val="B1BBCB"/>
            </a:solidFill>
          </a:ln>
        </p:spPr>
        <p:txBody>
          <a:bodyPr vert="horz" wrap="square" lIns="0" tIns="0" rIns="0" bIns="0" rtlCol="0">
            <a:spAutoFit/>
          </a:bodyPr>
          <a:lstStyle/>
          <a:p>
            <a:pPr marL="232410" marR="0" lvl="0" indent="0" algn="l" defTabSz="914400" rtl="0" eaLnBrk="1" fontAlgn="auto" latinLnBrk="0" hangingPunct="1">
              <a:lnSpc>
                <a:spcPct val="100000"/>
              </a:lnSpc>
              <a:spcBef>
                <a:spcPts val="0"/>
              </a:spcBef>
              <a:spcAft>
                <a:spcPts val="0"/>
              </a:spcAft>
              <a:buClrTx/>
              <a:buSzTx/>
              <a:buFontTx/>
              <a:buNone/>
              <a:tabLst/>
              <a:defRPr/>
            </a:pPr>
            <a:r>
              <a:rPr lang="bg-BG" sz="1600" b="1" spc="-10" noProof="0" dirty="0" smtClean="0">
                <a:solidFill>
                  <a:srgbClr val="374D80"/>
                </a:solidFill>
                <a:latin typeface="Segoe UI Semibold"/>
                <a:cs typeface="Segoe UI Semibold"/>
              </a:rPr>
              <a:t>Координатор</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21" name="object 21"/>
          <p:cNvSpPr txBox="1"/>
          <p:nvPr/>
        </p:nvSpPr>
        <p:spPr>
          <a:xfrm>
            <a:off x="2849880" y="4867657"/>
            <a:ext cx="3569335" cy="246221"/>
          </a:xfrm>
          <a:prstGeom prst="rect">
            <a:avLst/>
          </a:prstGeom>
          <a:ln w="3175">
            <a:solidFill>
              <a:srgbClr val="B1BBCB"/>
            </a:solidFill>
          </a:ln>
        </p:spPr>
        <p:txBody>
          <a:bodyPr vert="horz" wrap="square" lIns="0" tIns="0" rIns="0" bIns="0" rtlCol="0">
            <a:spAutoFit/>
          </a:bodyPr>
          <a:lstStyle/>
          <a:p>
            <a:pPr marL="135890" marR="0" lvl="0" indent="0" algn="l" defTabSz="914400" rtl="0" eaLnBrk="1" fontAlgn="auto" latinLnBrk="0" hangingPunct="1">
              <a:lnSpc>
                <a:spcPct val="100000"/>
              </a:lnSpc>
              <a:spcBef>
                <a:spcPts val="0"/>
              </a:spcBef>
              <a:spcAft>
                <a:spcPts val="0"/>
              </a:spcAft>
              <a:buClrTx/>
              <a:buSzTx/>
              <a:buFontTx/>
              <a:buNone/>
              <a:tabLst/>
              <a:defRPr/>
            </a:pPr>
            <a:r>
              <a:rPr lang="bg-BG" sz="1600" b="1" spc="-15" dirty="0" smtClean="0">
                <a:solidFill>
                  <a:srgbClr val="374D80"/>
                </a:solidFill>
                <a:latin typeface="Segoe UI Semibold"/>
                <a:cs typeface="Segoe UI Semibold"/>
              </a:rPr>
              <a:t>ОПС</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22" name="object 22"/>
          <p:cNvSpPr/>
          <p:nvPr/>
        </p:nvSpPr>
        <p:spPr>
          <a:xfrm>
            <a:off x="4910328" y="5460491"/>
            <a:ext cx="1143000" cy="301752"/>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3212592" y="5503164"/>
            <a:ext cx="1403604" cy="239268"/>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84631" y="5366003"/>
            <a:ext cx="2060448" cy="240792"/>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83108" y="5658611"/>
            <a:ext cx="1877568" cy="277368"/>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txBox="1"/>
          <p:nvPr/>
        </p:nvSpPr>
        <p:spPr>
          <a:xfrm>
            <a:off x="376425" y="4867657"/>
            <a:ext cx="2308860" cy="246221"/>
          </a:xfrm>
          <a:prstGeom prst="rect">
            <a:avLst/>
          </a:prstGeom>
          <a:ln w="3175">
            <a:solidFill>
              <a:srgbClr val="B1BBCB"/>
            </a:solidFill>
          </a:ln>
        </p:spPr>
        <p:txBody>
          <a:bodyPr vert="horz" wrap="square" lIns="0" tIns="0" rIns="0" bIns="0" rtlCol="0">
            <a:spAutoFit/>
          </a:bodyPr>
          <a:lstStyle/>
          <a:p>
            <a:pPr marL="106680" marR="0" lvl="0" indent="0" algn="l" defTabSz="914400" rtl="0" eaLnBrk="1" fontAlgn="auto" latinLnBrk="0" hangingPunct="1">
              <a:lnSpc>
                <a:spcPct val="100000"/>
              </a:lnSpc>
              <a:spcBef>
                <a:spcPts val="0"/>
              </a:spcBef>
              <a:spcAft>
                <a:spcPts val="0"/>
              </a:spcAft>
              <a:buClrTx/>
              <a:buSzTx/>
              <a:buFontTx/>
              <a:buNone/>
              <a:tabLst/>
              <a:defRPr/>
            </a:pPr>
            <a:r>
              <a:rPr lang="bg-BG" sz="1600" b="1" spc="-20" dirty="0" smtClean="0">
                <a:solidFill>
                  <a:srgbClr val="374D80"/>
                </a:solidFill>
                <a:latin typeface="Segoe UI Semibold"/>
                <a:cs typeface="Segoe UI Semibold"/>
              </a:rPr>
              <a:t>ОРС</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27" name="object 27"/>
          <p:cNvSpPr txBox="1"/>
          <p:nvPr/>
        </p:nvSpPr>
        <p:spPr>
          <a:xfrm>
            <a:off x="480059" y="6151528"/>
            <a:ext cx="2544979" cy="1692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smtClean="0">
                <a:ln>
                  <a:noFill/>
                </a:ln>
                <a:solidFill>
                  <a:srgbClr val="4965AC"/>
                </a:solidFill>
                <a:effectLst/>
                <a:uLnTx/>
                <a:uFillTx/>
                <a:latin typeface="Segoe UI Semilight"/>
                <a:ea typeface="+mn-ea"/>
                <a:cs typeface="Segoe UI Semilight"/>
              </a:rPr>
              <a:t>(</a:t>
            </a:r>
            <a:r>
              <a:rPr lang="bg-BG" sz="1100" noProof="0" dirty="0" smtClean="0">
                <a:solidFill>
                  <a:srgbClr val="4965AC"/>
                </a:solidFill>
                <a:latin typeface="Segoe UI Semilight"/>
                <a:cs typeface="Segoe UI Semilight"/>
              </a:rPr>
              <a:t>Свързани трети страни на </a:t>
            </a:r>
            <a:r>
              <a:rPr kumimoji="0" sz="1100" b="0" i="0" u="none" strike="noStrike" kern="1200" cap="none" spc="-5" normalizeH="0" baseline="0" noProof="0" dirty="0" smtClean="0">
                <a:ln>
                  <a:noFill/>
                </a:ln>
                <a:solidFill>
                  <a:srgbClr val="4965AC"/>
                </a:solidFill>
                <a:effectLst/>
                <a:uLnTx/>
                <a:uFillTx/>
                <a:latin typeface="Segoe UI Semilight"/>
                <a:ea typeface="+mn-ea"/>
                <a:cs typeface="Segoe UI Semilight"/>
              </a:rPr>
              <a:t>E</a:t>
            </a:r>
            <a:r>
              <a:rPr kumimoji="0" sz="1100" b="0" i="0" u="none" strike="noStrike" kern="1200" cap="none" spc="0" normalizeH="0" baseline="0" noProof="0" dirty="0" smtClean="0">
                <a:ln>
                  <a:noFill/>
                </a:ln>
                <a:solidFill>
                  <a:srgbClr val="4965AC"/>
                </a:solidFill>
                <a:effectLst/>
                <a:uLnTx/>
                <a:uFillTx/>
                <a:latin typeface="Segoe UI Semilight"/>
                <a:ea typeface="+mn-ea"/>
                <a:cs typeface="Segoe UI Semilight"/>
              </a:rPr>
              <a:t>n</a:t>
            </a:r>
            <a:r>
              <a:rPr kumimoji="0" sz="1100" b="0" i="0" u="none" strike="noStrike" kern="1200" cap="none" spc="-5" normalizeH="0" baseline="0" noProof="0" dirty="0" smtClean="0">
                <a:ln>
                  <a:noFill/>
                </a:ln>
                <a:solidFill>
                  <a:srgbClr val="4965AC"/>
                </a:solidFill>
                <a:effectLst/>
                <a:uLnTx/>
                <a:uFillTx/>
                <a:latin typeface="Segoe UI Semilight"/>
                <a:ea typeface="+mn-ea"/>
                <a:cs typeface="Segoe UI Semilight"/>
              </a:rPr>
              <a:t>e</a:t>
            </a:r>
            <a:r>
              <a:rPr kumimoji="0" sz="1100" b="0" i="0" u="none" strike="noStrike" kern="1200" cap="none" spc="0" normalizeH="0" baseline="0" noProof="0" dirty="0" smtClean="0">
                <a:ln>
                  <a:noFill/>
                </a:ln>
                <a:solidFill>
                  <a:srgbClr val="4965AC"/>
                </a:solidFill>
                <a:effectLst/>
                <a:uLnTx/>
                <a:uFillTx/>
                <a:latin typeface="Segoe UI Semilight"/>
                <a:ea typeface="+mn-ea"/>
                <a:cs typeface="Segoe UI Semilight"/>
              </a:rPr>
              <a:t>l</a:t>
            </a:r>
            <a:r>
              <a:rPr kumimoji="0" sz="1100" b="0" i="0" u="none" strike="noStrike" kern="1200" cap="none" spc="0" normalizeH="0" baseline="0" noProof="0" dirty="0" smtClean="0">
                <a:ln>
                  <a:noFill/>
                </a:ln>
                <a:solidFill>
                  <a:srgbClr val="4965AC"/>
                </a:solidFill>
                <a:effectLst/>
                <a:uLnTx/>
                <a:uFillTx/>
                <a:latin typeface="Times New Roman"/>
                <a:ea typeface="+mn-ea"/>
                <a:cs typeface="Times New Roman"/>
              </a:rPr>
              <a:t> </a:t>
            </a:r>
            <a:r>
              <a:rPr kumimoji="0" sz="1100" b="0" i="0" u="none" strike="noStrike" kern="1200" cap="none" spc="-5" normalizeH="0" baseline="0" noProof="0" dirty="0">
                <a:ln>
                  <a:noFill/>
                </a:ln>
                <a:solidFill>
                  <a:srgbClr val="4965AC"/>
                </a:solidFill>
                <a:effectLst/>
                <a:uLnTx/>
                <a:uFillTx/>
                <a:latin typeface="Segoe UI Semilight"/>
                <a:ea typeface="+mn-ea"/>
                <a:cs typeface="Segoe UI Semilight"/>
              </a:rPr>
              <a:t>G</a:t>
            </a:r>
            <a:r>
              <a:rPr kumimoji="0" sz="1100" b="0" i="0" u="none" strike="noStrike" kern="1200" cap="none" spc="0" normalizeH="0" baseline="0" noProof="0" dirty="0">
                <a:ln>
                  <a:noFill/>
                </a:ln>
                <a:solidFill>
                  <a:srgbClr val="4965AC"/>
                </a:solidFill>
                <a:effectLst/>
                <a:uLnTx/>
                <a:uFillTx/>
                <a:latin typeface="Segoe UI Semilight"/>
                <a:ea typeface="+mn-ea"/>
                <a:cs typeface="Segoe UI Semilight"/>
              </a:rPr>
              <a:t>I</a:t>
            </a:r>
            <a:r>
              <a:rPr kumimoji="0" sz="1100" b="0" i="0" u="none" strike="noStrike" kern="1200" cap="none" spc="5" normalizeH="0" baseline="0" noProof="0" dirty="0">
                <a:ln>
                  <a:noFill/>
                </a:ln>
                <a:solidFill>
                  <a:srgbClr val="4965AC"/>
                </a:solidFill>
                <a:effectLst/>
                <a:uLnTx/>
                <a:uFillTx/>
                <a:latin typeface="Segoe UI Semilight"/>
                <a:ea typeface="+mn-ea"/>
                <a:cs typeface="Segoe UI Semilight"/>
              </a:rPr>
              <a:t>&amp;</a:t>
            </a:r>
            <a:r>
              <a:rPr kumimoji="0" sz="1100" b="0" i="0" u="none" strike="noStrike" kern="1200" cap="none" spc="0" normalizeH="0" baseline="0" noProof="0" dirty="0">
                <a:ln>
                  <a:noFill/>
                </a:ln>
                <a:solidFill>
                  <a:srgbClr val="4965AC"/>
                </a:solidFill>
                <a:effectLst/>
                <a:uLnTx/>
                <a:uFillTx/>
                <a:latin typeface="Segoe UI Semilight"/>
                <a:ea typeface="+mn-ea"/>
                <a:cs typeface="Segoe UI Semilight"/>
              </a:rPr>
              <a:t>N)</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8" name="object 28"/>
          <p:cNvSpPr txBox="1"/>
          <p:nvPr/>
        </p:nvSpPr>
        <p:spPr>
          <a:xfrm>
            <a:off x="2833116" y="3453383"/>
            <a:ext cx="3586479" cy="492443"/>
          </a:xfrm>
          <a:prstGeom prst="rect">
            <a:avLst/>
          </a:prstGeom>
          <a:ln w="3175">
            <a:solidFill>
              <a:srgbClr val="B1BBCB"/>
            </a:solidFill>
          </a:ln>
        </p:spPr>
        <p:txBody>
          <a:bodyPr vert="horz" wrap="square" lIns="0" tIns="0" rIns="0" bIns="0" rtlCol="0">
            <a:spAutoFit/>
          </a:bodyPr>
          <a:lstStyle/>
          <a:p>
            <a:pPr marL="194310" marR="0" lvl="0" indent="0" algn="l" defTabSz="914400" rtl="0" eaLnBrk="1" fontAlgn="auto" latinLnBrk="0" hangingPunct="1">
              <a:lnSpc>
                <a:spcPct val="100000"/>
              </a:lnSpc>
              <a:spcBef>
                <a:spcPts val="0"/>
              </a:spcBef>
              <a:spcAft>
                <a:spcPts val="0"/>
              </a:spcAft>
              <a:buClrTx/>
              <a:buSzTx/>
              <a:buFontTx/>
              <a:buNone/>
              <a:tabLst/>
              <a:defRPr/>
            </a:pPr>
            <a:r>
              <a:rPr lang="bg-BG" sz="1600" b="1" spc="-15" dirty="0" smtClean="0">
                <a:solidFill>
                  <a:srgbClr val="374D80"/>
                </a:solidFill>
                <a:latin typeface="Segoe UI Semibold"/>
                <a:cs typeface="Segoe UI Semibold"/>
              </a:rPr>
              <a:t>Университети</a:t>
            </a:r>
            <a:r>
              <a:rPr kumimoji="0" sz="1600" b="1" i="0" u="none" strike="noStrike" kern="1200" cap="none" spc="-15" normalizeH="0" baseline="0" noProof="0" dirty="0" smtClean="0">
                <a:ln>
                  <a:noFill/>
                </a:ln>
                <a:solidFill>
                  <a:srgbClr val="374D80"/>
                </a:solidFill>
                <a:effectLst/>
                <a:uLnTx/>
                <a:uFillTx/>
                <a:latin typeface="Segoe UI Semibold"/>
                <a:ea typeface="+mn-ea"/>
                <a:cs typeface="Segoe UI Semibold"/>
              </a:rPr>
              <a:t>/</a:t>
            </a:r>
            <a:r>
              <a:rPr lang="bg-BG" sz="1600" b="1" spc="-50" dirty="0" smtClean="0">
                <a:solidFill>
                  <a:srgbClr val="374D80"/>
                </a:solidFill>
                <a:latin typeface="Segoe UI Semibold"/>
                <a:cs typeface="Segoe UI Semibold"/>
              </a:rPr>
              <a:t>изследователски центрове </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29" name="object 29"/>
          <p:cNvSpPr/>
          <p:nvPr/>
        </p:nvSpPr>
        <p:spPr>
          <a:xfrm>
            <a:off x="3028188" y="4139184"/>
            <a:ext cx="819911" cy="242316"/>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4006596" y="4090415"/>
            <a:ext cx="1339596" cy="355092"/>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5564123" y="3986784"/>
            <a:ext cx="746760" cy="530351"/>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2813304" y="2055877"/>
            <a:ext cx="3606165" cy="246221"/>
          </a:xfrm>
          <a:prstGeom prst="rect">
            <a:avLst/>
          </a:prstGeom>
          <a:ln w="3175">
            <a:solidFill>
              <a:srgbClr val="B1BBCB"/>
            </a:solidFill>
          </a:ln>
        </p:spPr>
        <p:txBody>
          <a:bodyPr vert="horz" wrap="square" lIns="0" tIns="0" rIns="0" bIns="0" rtlCol="0">
            <a:spAutoFit/>
          </a:bodyPr>
          <a:lstStyle/>
          <a:p>
            <a:pPr marL="203200" marR="0" lvl="0" indent="0" algn="l" defTabSz="914400" rtl="0" eaLnBrk="1" fontAlgn="auto" latinLnBrk="0" hangingPunct="1">
              <a:lnSpc>
                <a:spcPct val="100000"/>
              </a:lnSpc>
              <a:spcBef>
                <a:spcPts val="0"/>
              </a:spcBef>
              <a:spcAft>
                <a:spcPts val="0"/>
              </a:spcAft>
              <a:buClrTx/>
              <a:buSzTx/>
              <a:buFontTx/>
              <a:buNone/>
              <a:tabLst/>
              <a:defRPr/>
            </a:pPr>
            <a:r>
              <a:rPr lang="bg-BG" sz="1600" b="1" spc="-15" noProof="0" dirty="0" smtClean="0">
                <a:solidFill>
                  <a:srgbClr val="374D80"/>
                </a:solidFill>
                <a:latin typeface="Segoe UI Semibold"/>
                <a:cs typeface="Segoe UI Semibold"/>
              </a:rPr>
              <a:t>Телекомуникационни компании</a:t>
            </a:r>
            <a:endParaRPr kumimoji="0" sz="1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33" name="object 33"/>
          <p:cNvSpPr/>
          <p:nvPr/>
        </p:nvSpPr>
        <p:spPr>
          <a:xfrm>
            <a:off x="2945892" y="2630423"/>
            <a:ext cx="769619" cy="539496"/>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3881628" y="2636520"/>
            <a:ext cx="1057656" cy="531876"/>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105401" y="2882840"/>
            <a:ext cx="1203960" cy="272796"/>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txBox="1">
            <a:spLocks noGrp="1"/>
          </p:cNvSpPr>
          <p:nvPr>
            <p:ph type="title"/>
          </p:nvPr>
        </p:nvSpPr>
        <p:spPr>
          <a:xfrm>
            <a:off x="337517" y="508933"/>
            <a:ext cx="11516964" cy="833562"/>
          </a:xfrm>
          <a:prstGeom prst="rect">
            <a:avLst/>
          </a:prstGeom>
        </p:spPr>
        <p:txBody>
          <a:bodyPr vert="horz" wrap="square" lIns="0" tIns="0" rIns="0" bIns="0" rtlCol="0">
            <a:spAutoFit/>
          </a:bodyPr>
          <a:lstStyle/>
          <a:p>
            <a:pPr marL="12700">
              <a:lnSpc>
                <a:spcPts val="4220"/>
              </a:lnSpc>
            </a:pPr>
            <a:r>
              <a:rPr lang="bg-BG" spc="-5" dirty="0" smtClean="0"/>
              <a:t>Консорциум</a:t>
            </a:r>
            <a:endParaRPr dirty="0" smtClean="0"/>
          </a:p>
          <a:p>
            <a:pPr marL="12700">
              <a:lnSpc>
                <a:spcPts val="2300"/>
              </a:lnSpc>
            </a:pPr>
            <a:r>
              <a:rPr sz="2000" b="0" dirty="0" smtClean="0">
                <a:latin typeface="Segoe UI Semilight" panose="020B0402040204020203" pitchFamily="34" charset="0"/>
                <a:cs typeface="Segoe UI Semilight" panose="020B0402040204020203" pitchFamily="34" charset="0"/>
              </a:rPr>
              <a:t>24</a:t>
            </a:r>
            <a:r>
              <a:rPr sz="2000" b="0" spc="45" dirty="0" smtClean="0">
                <a:latin typeface="Segoe UI Semilight" panose="020B0402040204020203" pitchFamily="34" charset="0"/>
                <a:cs typeface="Segoe UI Semilight" panose="020B0402040204020203" pitchFamily="34" charset="0"/>
              </a:rPr>
              <a:t> </a:t>
            </a:r>
            <a:r>
              <a:rPr lang="bg-BG" sz="2000" b="0" spc="-30" dirty="0" smtClean="0">
                <a:latin typeface="Segoe UI Semilight" panose="020B0402040204020203" pitchFamily="34" charset="0"/>
                <a:cs typeface="Segoe UI Semilight" panose="020B0402040204020203" pitchFamily="34" charset="0"/>
              </a:rPr>
              <a:t>партньори</a:t>
            </a:r>
            <a:r>
              <a:rPr sz="2000" b="0" dirty="0" smtClean="0">
                <a:latin typeface="Segoe UI Semilight" panose="020B0402040204020203" pitchFamily="34" charset="0"/>
                <a:cs typeface="Segoe UI Semilight" panose="020B0402040204020203" pitchFamily="34" charset="0"/>
              </a:rPr>
              <a:t>,</a:t>
            </a:r>
            <a:r>
              <a:rPr sz="2000" b="0" spc="20" dirty="0" smtClean="0">
                <a:latin typeface="Segoe UI Semilight" panose="020B0402040204020203" pitchFamily="34" charset="0"/>
                <a:cs typeface="Segoe UI Semilight" panose="020B0402040204020203" pitchFamily="34" charset="0"/>
              </a:rPr>
              <a:t> </a:t>
            </a:r>
            <a:r>
              <a:rPr sz="2000" b="0" dirty="0" smtClean="0">
                <a:latin typeface="Segoe UI Semilight" panose="020B0402040204020203" pitchFamily="34" charset="0"/>
                <a:cs typeface="Segoe UI Semilight" panose="020B0402040204020203" pitchFamily="34" charset="0"/>
              </a:rPr>
              <a:t>2</a:t>
            </a:r>
            <a:r>
              <a:rPr sz="2000" b="0" spc="35" dirty="0" smtClean="0">
                <a:latin typeface="Segoe UI Semilight" panose="020B0402040204020203" pitchFamily="34" charset="0"/>
                <a:cs typeface="Segoe UI Semilight" panose="020B0402040204020203" pitchFamily="34" charset="0"/>
              </a:rPr>
              <a:t> </a:t>
            </a:r>
            <a:r>
              <a:rPr lang="bg-BG" sz="2000" b="0" spc="35" dirty="0" smtClean="0">
                <a:latin typeface="Segoe UI Semilight" panose="020B0402040204020203" pitchFamily="34" charset="0"/>
                <a:cs typeface="Segoe UI Semilight" panose="020B0402040204020203" pitchFamily="34" charset="0"/>
              </a:rPr>
              <a:t>свързани трети страни</a:t>
            </a:r>
            <a:r>
              <a:rPr sz="2000" b="0" dirty="0" smtClean="0">
                <a:latin typeface="Segoe UI Semilight" panose="020B0402040204020203" pitchFamily="34" charset="0"/>
                <a:cs typeface="Segoe UI Semilight" panose="020B0402040204020203" pitchFamily="34" charset="0"/>
              </a:rPr>
              <a:t>,</a:t>
            </a:r>
            <a:r>
              <a:rPr sz="2000" b="0" spc="10" dirty="0" smtClean="0">
                <a:latin typeface="Segoe UI Semilight" panose="020B0402040204020203" pitchFamily="34" charset="0"/>
                <a:cs typeface="Segoe UI Semilight" panose="020B0402040204020203" pitchFamily="34" charset="0"/>
              </a:rPr>
              <a:t> </a:t>
            </a:r>
            <a:r>
              <a:rPr sz="2000" b="0" dirty="0" smtClean="0">
                <a:latin typeface="Segoe UI Semilight" panose="020B0402040204020203" pitchFamily="34" charset="0"/>
                <a:cs typeface="Segoe UI Semilight" panose="020B0402040204020203" pitchFamily="34" charset="0"/>
              </a:rPr>
              <a:t>13</a:t>
            </a:r>
            <a:r>
              <a:rPr sz="2000" b="0" spc="45" dirty="0" smtClean="0">
                <a:latin typeface="Segoe UI Semilight" panose="020B0402040204020203" pitchFamily="34" charset="0"/>
                <a:cs typeface="Segoe UI Semilight" panose="020B0402040204020203" pitchFamily="34" charset="0"/>
              </a:rPr>
              <a:t> </a:t>
            </a:r>
            <a:r>
              <a:rPr lang="bg-BG" sz="2000" b="0" spc="-5" dirty="0" smtClean="0">
                <a:latin typeface="Segoe UI Semilight" panose="020B0402040204020203" pitchFamily="34" charset="0"/>
                <a:cs typeface="Segoe UI Semilight" panose="020B0402040204020203" pitchFamily="34" charset="0"/>
              </a:rPr>
              <a:t>малки и средни предприятия</a:t>
            </a:r>
            <a:endParaRPr sz="2000" dirty="0">
              <a:latin typeface="Segoe UI Semilight" panose="020B0402040204020203" pitchFamily="34" charset="0"/>
              <a:cs typeface="Segoe UI Semilight" panose="020B0402040204020203" pitchFamily="34" charset="0"/>
            </a:endParaRPr>
          </a:p>
        </p:txBody>
      </p:sp>
      <p:pic>
        <p:nvPicPr>
          <p:cNvPr id="38" name="Picture 37">
            <a:extLst>
              <a:ext uri="{FF2B5EF4-FFF2-40B4-BE49-F238E27FC236}">
                <a16:creationId xmlns:a16="http://schemas.microsoft.com/office/drawing/2014/main" id="{55310007-C9C7-47A1-9A16-00B958E189C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841137" y="2458786"/>
            <a:ext cx="1706222" cy="539496"/>
          </a:xfrm>
          <a:prstGeom prst="rect">
            <a:avLst/>
          </a:prstGeom>
        </p:spPr>
      </p:pic>
    </p:spTree>
    <p:extLst>
      <p:ext uri="{BB962C8B-B14F-4D97-AF65-F5344CB8AC3E}">
        <p14:creationId xmlns:p14="http://schemas.microsoft.com/office/powerpoint/2010/main" val="171020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3160" y="5225796"/>
            <a:ext cx="4264660" cy="607695"/>
          </a:xfrm>
          <a:custGeom>
            <a:avLst/>
            <a:gdLst/>
            <a:ahLst/>
            <a:cxnLst/>
            <a:rect l="l" t="t" r="r" b="b"/>
            <a:pathLst>
              <a:path w="4264659" h="607695">
                <a:moveTo>
                  <a:pt x="0" y="0"/>
                </a:moveTo>
                <a:lnTo>
                  <a:pt x="4264152" y="607477"/>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549895" y="2759963"/>
            <a:ext cx="672465" cy="935355"/>
          </a:xfrm>
          <a:custGeom>
            <a:avLst/>
            <a:gdLst/>
            <a:ahLst/>
            <a:cxnLst/>
            <a:rect l="l" t="t" r="r" b="b"/>
            <a:pathLst>
              <a:path w="672465" h="935354">
                <a:moveTo>
                  <a:pt x="672084" y="935101"/>
                </a:moveTo>
                <a:lnTo>
                  <a:pt x="0" y="0"/>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9855708" y="2409444"/>
            <a:ext cx="1379220" cy="1495425"/>
          </a:xfrm>
          <a:custGeom>
            <a:avLst/>
            <a:gdLst/>
            <a:ahLst/>
            <a:cxnLst/>
            <a:rect l="l" t="t" r="r" b="b"/>
            <a:pathLst>
              <a:path w="1379220" h="1495425">
                <a:moveTo>
                  <a:pt x="1378839" y="1494917"/>
                </a:moveTo>
                <a:lnTo>
                  <a:pt x="0" y="0"/>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906000" y="4000500"/>
            <a:ext cx="1270000" cy="1257300"/>
          </a:xfrm>
          <a:custGeom>
            <a:avLst/>
            <a:gdLst/>
            <a:ahLst/>
            <a:cxnLst/>
            <a:rect l="l" t="t" r="r" b="b"/>
            <a:pathLst>
              <a:path w="1270000" h="1257300">
                <a:moveTo>
                  <a:pt x="0" y="1257300"/>
                </a:moveTo>
                <a:lnTo>
                  <a:pt x="1270000" y="0"/>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95757" y="4328159"/>
            <a:ext cx="850900" cy="551815"/>
          </a:xfrm>
          <a:custGeom>
            <a:avLst/>
            <a:gdLst/>
            <a:ahLst/>
            <a:cxnLst/>
            <a:rect l="l" t="t" r="r" b="b"/>
            <a:pathLst>
              <a:path w="850900" h="551814">
                <a:moveTo>
                  <a:pt x="0" y="0"/>
                </a:moveTo>
                <a:lnTo>
                  <a:pt x="850390" y="551815"/>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109474" y="3125723"/>
            <a:ext cx="760730" cy="572770"/>
          </a:xfrm>
          <a:custGeom>
            <a:avLst/>
            <a:gdLst/>
            <a:ahLst/>
            <a:cxnLst/>
            <a:rect l="l" t="t" r="r" b="b"/>
            <a:pathLst>
              <a:path w="760730" h="572770">
                <a:moveTo>
                  <a:pt x="0" y="572643"/>
                </a:moveTo>
                <a:lnTo>
                  <a:pt x="760727" y="0"/>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337517" y="508933"/>
            <a:ext cx="11516964" cy="833562"/>
          </a:xfrm>
          <a:prstGeom prst="rect">
            <a:avLst/>
          </a:prstGeom>
        </p:spPr>
        <p:txBody>
          <a:bodyPr vert="horz" wrap="square" lIns="0" tIns="0" rIns="0" bIns="0" rtlCol="0">
            <a:spAutoFit/>
          </a:bodyPr>
          <a:lstStyle/>
          <a:p>
            <a:pPr marL="12700">
              <a:lnSpc>
                <a:spcPts val="4220"/>
              </a:lnSpc>
            </a:pPr>
            <a:r>
              <a:rPr lang="bg-BG" spc="-114" dirty="0" smtClean="0"/>
              <a:t>Структура на проекта </a:t>
            </a:r>
            <a:endParaRPr spc="-5" dirty="0"/>
          </a:p>
          <a:p>
            <a:pPr marL="12700">
              <a:lnSpc>
                <a:spcPts val="2300"/>
              </a:lnSpc>
            </a:pPr>
            <a:r>
              <a:rPr lang="bg-BG" sz="2000" b="0" spc="-5" dirty="0" smtClean="0">
                <a:latin typeface="Segoe UI Semilight" panose="020B0402040204020203" pitchFamily="34" charset="0"/>
                <a:cs typeface="Segoe UI Semilight" panose="020B0402040204020203" pitchFamily="34" charset="0"/>
              </a:rPr>
              <a:t>Обща схема </a:t>
            </a:r>
            <a:endParaRPr sz="2000" dirty="0">
              <a:latin typeface="Segoe UI Semilight" panose="020B0402040204020203" pitchFamily="34" charset="0"/>
              <a:cs typeface="Segoe UI Semilight" panose="020B0402040204020203" pitchFamily="34" charset="0"/>
            </a:endParaRPr>
          </a:p>
        </p:txBody>
      </p:sp>
      <p:sp>
        <p:nvSpPr>
          <p:cNvPr id="9" name="object 9"/>
          <p:cNvSpPr/>
          <p:nvPr/>
        </p:nvSpPr>
        <p:spPr>
          <a:xfrm>
            <a:off x="2412492" y="3125723"/>
            <a:ext cx="760730" cy="432434"/>
          </a:xfrm>
          <a:custGeom>
            <a:avLst/>
            <a:gdLst/>
            <a:ahLst/>
            <a:cxnLst/>
            <a:rect l="l" t="t" r="r" b="b"/>
            <a:pathLst>
              <a:path w="760730" h="432435">
                <a:moveTo>
                  <a:pt x="0" y="0"/>
                </a:moveTo>
                <a:lnTo>
                  <a:pt x="760730" y="431927"/>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488692" y="4507991"/>
            <a:ext cx="684530" cy="372110"/>
          </a:xfrm>
          <a:custGeom>
            <a:avLst/>
            <a:gdLst/>
            <a:ahLst/>
            <a:cxnLst/>
            <a:rect l="l" t="t" r="r" b="b"/>
            <a:pathLst>
              <a:path w="684530" h="372110">
                <a:moveTo>
                  <a:pt x="684276" y="0"/>
                </a:moveTo>
                <a:lnTo>
                  <a:pt x="0" y="371983"/>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123944" y="4507991"/>
            <a:ext cx="2394585" cy="1146175"/>
          </a:xfrm>
          <a:custGeom>
            <a:avLst/>
            <a:gdLst/>
            <a:ahLst/>
            <a:cxnLst/>
            <a:rect l="l" t="t" r="r" b="b"/>
            <a:pathLst>
              <a:path w="2394584" h="1146175">
                <a:moveTo>
                  <a:pt x="0" y="0"/>
                </a:moveTo>
                <a:lnTo>
                  <a:pt x="2394458" y="1145691"/>
                </a:lnTo>
              </a:path>
            </a:pathLst>
          </a:custGeom>
          <a:ln w="9144">
            <a:solidFill>
              <a:srgbClr val="7F7F7F"/>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2976372" y="1473707"/>
            <a:ext cx="7376160" cy="46603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757172" y="2471927"/>
            <a:ext cx="768350" cy="767080"/>
          </a:xfrm>
          <a:custGeom>
            <a:avLst/>
            <a:gdLst/>
            <a:ahLst/>
            <a:cxnLst/>
            <a:rect l="l" t="t" r="r" b="b"/>
            <a:pathLst>
              <a:path w="768350" h="767080">
                <a:moveTo>
                  <a:pt x="655605" y="654319"/>
                </a:moveTo>
                <a:lnTo>
                  <a:pt x="112490" y="654319"/>
                </a:lnTo>
                <a:lnTo>
                  <a:pt x="134119" y="674316"/>
                </a:lnTo>
                <a:lnTo>
                  <a:pt x="181754" y="709153"/>
                </a:lnTo>
                <a:lnTo>
                  <a:pt x="234565" y="736455"/>
                </a:lnTo>
                <a:lnTo>
                  <a:pt x="291761" y="755434"/>
                </a:lnTo>
                <a:lnTo>
                  <a:pt x="352551" y="765301"/>
                </a:lnTo>
                <a:lnTo>
                  <a:pt x="384048" y="766572"/>
                </a:lnTo>
                <a:lnTo>
                  <a:pt x="415544" y="765301"/>
                </a:lnTo>
                <a:lnTo>
                  <a:pt x="476334" y="755434"/>
                </a:lnTo>
                <a:lnTo>
                  <a:pt x="533530" y="736455"/>
                </a:lnTo>
                <a:lnTo>
                  <a:pt x="586341" y="709153"/>
                </a:lnTo>
                <a:lnTo>
                  <a:pt x="633976" y="674316"/>
                </a:lnTo>
                <a:lnTo>
                  <a:pt x="655605" y="654319"/>
                </a:lnTo>
                <a:close/>
              </a:path>
              <a:path w="768350" h="767080">
                <a:moveTo>
                  <a:pt x="725226" y="207132"/>
                </a:moveTo>
                <a:lnTo>
                  <a:pt x="42869" y="207132"/>
                </a:lnTo>
                <a:lnTo>
                  <a:pt x="30182" y="234082"/>
                </a:lnTo>
                <a:lnTo>
                  <a:pt x="11162" y="291169"/>
                </a:lnTo>
                <a:lnTo>
                  <a:pt x="1273" y="351847"/>
                </a:lnTo>
                <a:lnTo>
                  <a:pt x="0" y="383286"/>
                </a:lnTo>
                <a:lnTo>
                  <a:pt x="1273" y="414724"/>
                </a:lnTo>
                <a:lnTo>
                  <a:pt x="11162" y="475402"/>
                </a:lnTo>
                <a:lnTo>
                  <a:pt x="30182" y="532489"/>
                </a:lnTo>
                <a:lnTo>
                  <a:pt x="57542" y="585196"/>
                </a:lnTo>
                <a:lnTo>
                  <a:pt x="92451" y="632735"/>
                </a:lnTo>
                <a:lnTo>
                  <a:pt x="675644" y="632735"/>
                </a:lnTo>
                <a:lnTo>
                  <a:pt x="710553" y="585196"/>
                </a:lnTo>
                <a:lnTo>
                  <a:pt x="737913" y="532489"/>
                </a:lnTo>
                <a:lnTo>
                  <a:pt x="756933" y="475402"/>
                </a:lnTo>
                <a:lnTo>
                  <a:pt x="766822" y="414724"/>
                </a:lnTo>
                <a:lnTo>
                  <a:pt x="768096" y="383286"/>
                </a:lnTo>
                <a:lnTo>
                  <a:pt x="766822" y="351847"/>
                </a:lnTo>
                <a:lnTo>
                  <a:pt x="756933" y="291169"/>
                </a:lnTo>
                <a:lnTo>
                  <a:pt x="737913" y="234082"/>
                </a:lnTo>
                <a:lnTo>
                  <a:pt x="725226" y="207132"/>
                </a:lnTo>
                <a:close/>
              </a:path>
              <a:path w="768350" h="767080">
                <a:moveTo>
                  <a:pt x="693993" y="156911"/>
                </a:moveTo>
                <a:lnTo>
                  <a:pt x="74102" y="156911"/>
                </a:lnTo>
                <a:lnTo>
                  <a:pt x="57542" y="181375"/>
                </a:lnTo>
                <a:lnTo>
                  <a:pt x="710553" y="181375"/>
                </a:lnTo>
                <a:lnTo>
                  <a:pt x="693993" y="156911"/>
                </a:lnTo>
                <a:close/>
              </a:path>
              <a:path w="768350" h="767080">
                <a:moveTo>
                  <a:pt x="384048" y="0"/>
                </a:moveTo>
                <a:lnTo>
                  <a:pt x="321756" y="5015"/>
                </a:lnTo>
                <a:lnTo>
                  <a:pt x="262664" y="19537"/>
                </a:lnTo>
                <a:lnTo>
                  <a:pt x="207561" y="42776"/>
                </a:lnTo>
                <a:lnTo>
                  <a:pt x="157240" y="73944"/>
                </a:lnTo>
                <a:lnTo>
                  <a:pt x="112490" y="112252"/>
                </a:lnTo>
                <a:lnTo>
                  <a:pt x="92451" y="133836"/>
                </a:lnTo>
                <a:lnTo>
                  <a:pt x="675644" y="133836"/>
                </a:lnTo>
                <a:lnTo>
                  <a:pt x="633976" y="92255"/>
                </a:lnTo>
                <a:lnTo>
                  <a:pt x="586341" y="57418"/>
                </a:lnTo>
                <a:lnTo>
                  <a:pt x="533530" y="30116"/>
                </a:lnTo>
                <a:lnTo>
                  <a:pt x="476334" y="11137"/>
                </a:lnTo>
                <a:lnTo>
                  <a:pt x="415544" y="1270"/>
                </a:lnTo>
                <a:lnTo>
                  <a:pt x="384048" y="0"/>
                </a:lnTo>
                <a:close/>
              </a:path>
            </a:pathLst>
          </a:custGeom>
          <a:solidFill>
            <a:srgbClr val="4965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833372" y="4767071"/>
            <a:ext cx="768350" cy="769620"/>
          </a:xfrm>
          <a:custGeom>
            <a:avLst/>
            <a:gdLst/>
            <a:ahLst/>
            <a:cxnLst/>
            <a:rect l="l" t="t" r="r" b="b"/>
            <a:pathLst>
              <a:path w="768350" h="769620">
                <a:moveTo>
                  <a:pt x="384048" y="0"/>
                </a:moveTo>
                <a:lnTo>
                  <a:pt x="321756" y="5037"/>
                </a:lnTo>
                <a:lnTo>
                  <a:pt x="262664" y="19623"/>
                </a:lnTo>
                <a:lnTo>
                  <a:pt x="207561" y="42961"/>
                </a:lnTo>
                <a:lnTo>
                  <a:pt x="157240" y="74261"/>
                </a:lnTo>
                <a:lnTo>
                  <a:pt x="112490" y="112728"/>
                </a:lnTo>
                <a:lnTo>
                  <a:pt x="74102" y="157569"/>
                </a:lnTo>
                <a:lnTo>
                  <a:pt x="42869" y="207991"/>
                </a:lnTo>
                <a:lnTo>
                  <a:pt x="19580" y="263200"/>
                </a:lnTo>
                <a:lnTo>
                  <a:pt x="5026" y="322404"/>
                </a:lnTo>
                <a:lnTo>
                  <a:pt x="0" y="384810"/>
                </a:lnTo>
                <a:lnTo>
                  <a:pt x="1273" y="416363"/>
                </a:lnTo>
                <a:lnTo>
                  <a:pt x="11162" y="477266"/>
                </a:lnTo>
                <a:lnTo>
                  <a:pt x="30182" y="534572"/>
                </a:lnTo>
                <a:lnTo>
                  <a:pt x="57542" y="587487"/>
                </a:lnTo>
                <a:lnTo>
                  <a:pt x="92451" y="635218"/>
                </a:lnTo>
                <a:lnTo>
                  <a:pt x="134119" y="676971"/>
                </a:lnTo>
                <a:lnTo>
                  <a:pt x="181754" y="711953"/>
                </a:lnTo>
                <a:lnTo>
                  <a:pt x="234565" y="739372"/>
                </a:lnTo>
                <a:lnTo>
                  <a:pt x="291761" y="758433"/>
                </a:lnTo>
                <a:lnTo>
                  <a:pt x="352551" y="768343"/>
                </a:lnTo>
                <a:lnTo>
                  <a:pt x="384048" y="769620"/>
                </a:lnTo>
                <a:lnTo>
                  <a:pt x="415544" y="768343"/>
                </a:lnTo>
                <a:lnTo>
                  <a:pt x="476334" y="758433"/>
                </a:lnTo>
                <a:lnTo>
                  <a:pt x="533530" y="739372"/>
                </a:lnTo>
                <a:lnTo>
                  <a:pt x="586341" y="711953"/>
                </a:lnTo>
                <a:lnTo>
                  <a:pt x="633976" y="676971"/>
                </a:lnTo>
                <a:lnTo>
                  <a:pt x="675644" y="635218"/>
                </a:lnTo>
                <a:lnTo>
                  <a:pt x="710553" y="587487"/>
                </a:lnTo>
                <a:lnTo>
                  <a:pt x="737913" y="534572"/>
                </a:lnTo>
                <a:lnTo>
                  <a:pt x="756933" y="477266"/>
                </a:lnTo>
                <a:lnTo>
                  <a:pt x="766822" y="416363"/>
                </a:lnTo>
                <a:lnTo>
                  <a:pt x="768096" y="384810"/>
                </a:lnTo>
                <a:lnTo>
                  <a:pt x="766822" y="353256"/>
                </a:lnTo>
                <a:lnTo>
                  <a:pt x="756933" y="292353"/>
                </a:lnTo>
                <a:lnTo>
                  <a:pt x="737913" y="235047"/>
                </a:lnTo>
                <a:lnTo>
                  <a:pt x="710553" y="182132"/>
                </a:lnTo>
                <a:lnTo>
                  <a:pt x="675644" y="134401"/>
                </a:lnTo>
                <a:lnTo>
                  <a:pt x="633976" y="92648"/>
                </a:lnTo>
                <a:lnTo>
                  <a:pt x="586341" y="57666"/>
                </a:lnTo>
                <a:lnTo>
                  <a:pt x="533530" y="30247"/>
                </a:lnTo>
                <a:lnTo>
                  <a:pt x="476334" y="11186"/>
                </a:lnTo>
                <a:lnTo>
                  <a:pt x="415544" y="1276"/>
                </a:lnTo>
                <a:lnTo>
                  <a:pt x="384048" y="0"/>
                </a:lnTo>
                <a:close/>
              </a:path>
            </a:pathLst>
          </a:custGeom>
          <a:solidFill>
            <a:srgbClr val="4965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933955" y="2597318"/>
            <a:ext cx="454659" cy="455295"/>
          </a:xfrm>
          <a:custGeom>
            <a:avLst/>
            <a:gdLst/>
            <a:ahLst/>
            <a:cxnLst/>
            <a:rect l="l" t="t" r="r" b="b"/>
            <a:pathLst>
              <a:path w="454660" h="455294">
                <a:moveTo>
                  <a:pt x="0" y="342477"/>
                </a:moveTo>
                <a:lnTo>
                  <a:pt x="109" y="454745"/>
                </a:lnTo>
                <a:lnTo>
                  <a:pt x="112767" y="454737"/>
                </a:lnTo>
                <a:lnTo>
                  <a:pt x="0" y="342477"/>
                </a:lnTo>
                <a:close/>
              </a:path>
              <a:path w="454660" h="455294">
                <a:moveTo>
                  <a:pt x="350393" y="186648"/>
                </a:moveTo>
                <a:lnTo>
                  <a:pt x="142875" y="390102"/>
                </a:lnTo>
                <a:lnTo>
                  <a:pt x="186084" y="433311"/>
                </a:lnTo>
                <a:lnTo>
                  <a:pt x="411480" y="208365"/>
                </a:lnTo>
                <a:lnTo>
                  <a:pt x="399124" y="205605"/>
                </a:lnTo>
                <a:lnTo>
                  <a:pt x="387337" y="202562"/>
                </a:lnTo>
                <a:lnTo>
                  <a:pt x="375753" y="198805"/>
                </a:lnTo>
                <a:lnTo>
                  <a:pt x="364005" y="193907"/>
                </a:lnTo>
                <a:lnTo>
                  <a:pt x="351726" y="187436"/>
                </a:lnTo>
                <a:lnTo>
                  <a:pt x="350393" y="186648"/>
                </a:lnTo>
                <a:close/>
              </a:path>
              <a:path w="454660" h="455294">
                <a:moveTo>
                  <a:pt x="289924" y="132957"/>
                </a:moveTo>
                <a:lnTo>
                  <a:pt x="82296" y="329523"/>
                </a:lnTo>
                <a:lnTo>
                  <a:pt x="125523" y="372245"/>
                </a:lnTo>
                <a:lnTo>
                  <a:pt x="329184" y="168995"/>
                </a:lnTo>
                <a:lnTo>
                  <a:pt x="317485" y="161475"/>
                </a:lnTo>
                <a:lnTo>
                  <a:pt x="308523" y="153160"/>
                </a:lnTo>
                <a:lnTo>
                  <a:pt x="307467" y="151977"/>
                </a:lnTo>
                <a:lnTo>
                  <a:pt x="298240" y="141544"/>
                </a:lnTo>
                <a:lnTo>
                  <a:pt x="289924" y="132957"/>
                </a:lnTo>
                <a:close/>
              </a:path>
              <a:path w="454660" h="455294">
                <a:moveTo>
                  <a:pt x="246888" y="43773"/>
                </a:moveTo>
                <a:lnTo>
                  <a:pt x="25908" y="268944"/>
                </a:lnTo>
                <a:lnTo>
                  <a:pt x="65060" y="312278"/>
                </a:lnTo>
                <a:lnTo>
                  <a:pt x="268605" y="104352"/>
                </a:lnTo>
                <a:lnTo>
                  <a:pt x="263440" y="91959"/>
                </a:lnTo>
                <a:lnTo>
                  <a:pt x="258474" y="80212"/>
                </a:lnTo>
                <a:lnTo>
                  <a:pt x="253935" y="68690"/>
                </a:lnTo>
                <a:lnTo>
                  <a:pt x="250051" y="56972"/>
                </a:lnTo>
                <a:lnTo>
                  <a:pt x="247052" y="44635"/>
                </a:lnTo>
                <a:lnTo>
                  <a:pt x="246888" y="43773"/>
                </a:lnTo>
                <a:close/>
              </a:path>
              <a:path w="454660" h="455294">
                <a:moveTo>
                  <a:pt x="310044" y="0"/>
                </a:moveTo>
                <a:lnTo>
                  <a:pt x="277876" y="23280"/>
                </a:lnTo>
                <a:lnTo>
                  <a:pt x="276471" y="32248"/>
                </a:lnTo>
                <a:lnTo>
                  <a:pt x="276679" y="42218"/>
                </a:lnTo>
                <a:lnTo>
                  <a:pt x="292534" y="88331"/>
                </a:lnTo>
                <a:lnTo>
                  <a:pt x="318643" y="124169"/>
                </a:lnTo>
                <a:lnTo>
                  <a:pt x="357466" y="154753"/>
                </a:lnTo>
                <a:lnTo>
                  <a:pt x="393193" y="172978"/>
                </a:lnTo>
                <a:lnTo>
                  <a:pt x="423142" y="178252"/>
                </a:lnTo>
                <a:lnTo>
                  <a:pt x="431378" y="177030"/>
                </a:lnTo>
                <a:lnTo>
                  <a:pt x="454493" y="147419"/>
                </a:lnTo>
                <a:lnTo>
                  <a:pt x="454486" y="137852"/>
                </a:lnTo>
                <a:lnTo>
                  <a:pt x="439370" y="92873"/>
                </a:lnTo>
                <a:lnTo>
                  <a:pt x="413640" y="55779"/>
                </a:lnTo>
                <a:lnTo>
                  <a:pt x="376688" y="24686"/>
                </a:lnTo>
                <a:lnTo>
                  <a:pt x="340964" y="5911"/>
                </a:lnTo>
                <a:lnTo>
                  <a:pt x="31004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1712975" y="3354091"/>
            <a:ext cx="884498" cy="338554"/>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bg-BG" sz="1100" spc="-5" dirty="0" smtClean="0">
                <a:solidFill>
                  <a:srgbClr val="385071"/>
                </a:solidFill>
                <a:latin typeface="Segoe UI Semilight"/>
                <a:cs typeface="Segoe UI Semilight"/>
              </a:rPr>
              <a:t>Практически сценарии</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7" name="object 17"/>
          <p:cNvSpPr txBox="1"/>
          <p:nvPr/>
        </p:nvSpPr>
        <p:spPr>
          <a:xfrm>
            <a:off x="1259203" y="5667491"/>
            <a:ext cx="1914019" cy="507831"/>
          </a:xfrm>
          <a:prstGeom prst="rect">
            <a:avLst/>
          </a:prstGeom>
        </p:spPr>
        <p:txBody>
          <a:bodyPr vert="horz" wrap="square" lIns="0" tIns="0" rIns="0" bIns="0" rtlCol="0">
            <a:spAutoFit/>
          </a:bodyPr>
          <a:lstStyle/>
          <a:p>
            <a:pPr marL="129539" marR="5080" lvl="0" indent="-117475" algn="l"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srgbClr val="385071"/>
                </a:solidFill>
                <a:effectLst/>
                <a:uLnTx/>
                <a:uFillTx/>
                <a:latin typeface="Segoe UI Semilight"/>
                <a:ea typeface="+mn-ea"/>
                <a:cs typeface="Segoe UI Semilight"/>
              </a:rPr>
              <a:t>   Архитектурни и технически</a:t>
            </a:r>
            <a:r>
              <a:rPr kumimoji="0" lang="bg-BG" sz="1100" b="0" i="0" u="none" strike="noStrike" kern="1200" cap="none" spc="0" normalizeH="0" noProof="0" dirty="0" smtClean="0">
                <a:ln>
                  <a:noFill/>
                </a:ln>
                <a:solidFill>
                  <a:srgbClr val="385071"/>
                </a:solidFill>
                <a:effectLst/>
                <a:uLnTx/>
                <a:uFillTx/>
                <a:latin typeface="Segoe UI Semilight"/>
                <a:ea typeface="+mn-ea"/>
                <a:cs typeface="Segoe UI Semilight"/>
              </a:rPr>
              <a:t> </a:t>
            </a:r>
            <a:r>
              <a:rPr kumimoji="0" lang="bg-BG" sz="1100" b="0" i="0" u="none" strike="noStrike" kern="1200" cap="none" spc="0" normalizeH="0" baseline="0" noProof="0" dirty="0" smtClean="0">
                <a:ln>
                  <a:noFill/>
                </a:ln>
                <a:solidFill>
                  <a:srgbClr val="385071"/>
                </a:solidFill>
                <a:effectLst/>
                <a:uLnTx/>
                <a:uFillTx/>
                <a:latin typeface="Segoe UI Semilight"/>
                <a:ea typeface="+mn-ea"/>
                <a:cs typeface="Segoe UI Semilight"/>
              </a:rPr>
              <a:t>изисквания за отворена </a:t>
            </a:r>
            <a:r>
              <a:rPr kumimoji="0" sz="1100" b="0" i="0" u="none" strike="noStrike" kern="1200" cap="none" spc="-10" normalizeH="0" baseline="0" noProof="0" dirty="0" smtClean="0">
                <a:ln>
                  <a:noFill/>
                </a:ln>
                <a:solidFill>
                  <a:srgbClr val="385071"/>
                </a:solidFill>
                <a:effectLst/>
                <a:uLnTx/>
                <a:uFillTx/>
                <a:latin typeface="Segoe UI Semilight"/>
                <a:ea typeface="+mn-ea"/>
                <a:cs typeface="Segoe UI Semilight"/>
              </a:rPr>
              <a:t>5</a:t>
            </a:r>
            <a:r>
              <a:rPr kumimoji="0" sz="1100" b="0" i="0" u="none" strike="noStrike" kern="1200" cap="none" spc="0" normalizeH="0" baseline="0" noProof="0" dirty="0" smtClean="0">
                <a:ln>
                  <a:noFill/>
                </a:ln>
                <a:solidFill>
                  <a:srgbClr val="385071"/>
                </a:solidFill>
                <a:effectLst/>
                <a:uLnTx/>
                <a:uFillTx/>
                <a:latin typeface="Segoe UI Semilight"/>
                <a:ea typeface="+mn-ea"/>
                <a:cs typeface="Segoe UI Semilight"/>
              </a:rPr>
              <a:t>G</a:t>
            </a:r>
            <a:r>
              <a:rPr kumimoji="0" lang="bg-BG" sz="1100" b="0" i="0" u="none" strike="noStrike" kern="1200" cap="none" spc="0" normalizeH="0" baseline="0" noProof="0" dirty="0" smtClean="0">
                <a:ln>
                  <a:noFill/>
                </a:ln>
                <a:solidFill>
                  <a:srgbClr val="385071"/>
                </a:solidFill>
                <a:effectLst/>
                <a:uLnTx/>
                <a:uFillTx/>
                <a:latin typeface="Segoe UI Semilight"/>
                <a:ea typeface="+mn-ea"/>
                <a:cs typeface="Segoe UI Semilight"/>
              </a:rPr>
              <a:t> платформа </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8" name="object 18"/>
          <p:cNvSpPr txBox="1"/>
          <p:nvPr/>
        </p:nvSpPr>
        <p:spPr>
          <a:xfrm>
            <a:off x="2751578" y="4800600"/>
            <a:ext cx="1793875" cy="507831"/>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Интегрирана</a:t>
            </a:r>
            <a:r>
              <a:rPr kumimoji="0" sz="1100" b="0" i="0" u="none" strike="noStrike" kern="1200" cap="none" spc="15" normalizeH="0" baseline="0" noProof="0" dirty="0" smtClean="0">
                <a:ln>
                  <a:noFill/>
                </a:ln>
                <a:solidFill>
                  <a:srgbClr val="385071"/>
                </a:solidFill>
                <a:effectLst/>
                <a:uLnTx/>
                <a:uFillTx/>
                <a:latin typeface="Times New Roman"/>
                <a:ea typeface="+mn-ea"/>
                <a:cs typeface="Times New Roman"/>
              </a:rPr>
              <a:t> </a:t>
            </a:r>
            <a:r>
              <a:rPr kumimoji="0" sz="1100" b="0" i="0" u="none" strike="noStrike" kern="1200" cap="none" spc="-10" normalizeH="0" baseline="0" noProof="0" dirty="0">
                <a:ln>
                  <a:noFill/>
                </a:ln>
                <a:solidFill>
                  <a:srgbClr val="385071"/>
                </a:solidFill>
                <a:effectLst/>
                <a:uLnTx/>
                <a:uFillTx/>
                <a:latin typeface="Segoe UI Semilight"/>
                <a:ea typeface="+mn-ea"/>
                <a:cs typeface="Segoe UI Semilight"/>
              </a:rPr>
              <a:t>5</a:t>
            </a:r>
            <a:r>
              <a:rPr kumimoji="0" sz="1100" b="0" i="0" u="none" strike="noStrike" kern="1200" cap="none" spc="0" normalizeH="0" baseline="0" noProof="0" dirty="0">
                <a:ln>
                  <a:noFill/>
                </a:ln>
                <a:solidFill>
                  <a:srgbClr val="385071"/>
                </a:solidFill>
                <a:effectLst/>
                <a:uLnTx/>
                <a:uFillTx/>
                <a:latin typeface="Segoe UI Semilight"/>
                <a:ea typeface="+mn-ea"/>
                <a:cs typeface="Segoe UI Semilight"/>
              </a:rPr>
              <a:t>G</a:t>
            </a:r>
            <a:r>
              <a:rPr kumimoji="0" sz="1100" b="0" i="0" u="none" strike="noStrike" kern="1200" cap="none" spc="30" normalizeH="0" baseline="0" noProof="0" dirty="0">
                <a:ln>
                  <a:noFill/>
                </a:ln>
                <a:solidFill>
                  <a:srgbClr val="385071"/>
                </a:solidFill>
                <a:effectLst/>
                <a:uLnTx/>
                <a:uFillTx/>
                <a:latin typeface="Times New Roman"/>
                <a:ea typeface="+mn-ea"/>
                <a:cs typeface="Times New Roman"/>
              </a:rPr>
              <a:t> </a:t>
            </a:r>
            <a:r>
              <a:rPr lang="bg-BG" sz="1100" dirty="0" smtClean="0">
                <a:solidFill>
                  <a:srgbClr val="385071"/>
                </a:solidFill>
                <a:latin typeface="Segoe UI Semilight"/>
                <a:cs typeface="Segoe UI Semilight"/>
              </a:rPr>
              <a:t>мрежова архитектура и отворени хранилища</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9" name="object 19"/>
          <p:cNvSpPr txBox="1"/>
          <p:nvPr/>
        </p:nvSpPr>
        <p:spPr>
          <a:xfrm>
            <a:off x="5033132" y="4515017"/>
            <a:ext cx="1813047" cy="507831"/>
          </a:xfrm>
          <a:prstGeom prst="rect">
            <a:avLst/>
          </a:prstGeom>
        </p:spPr>
        <p:txBody>
          <a:bodyPr vert="horz" wrap="square" lIns="0" tIns="0" rIns="0" bIns="0" rtlCol="0">
            <a:spAutoFit/>
          </a:bodyPr>
          <a:lstStyle/>
          <a:p>
            <a:pPr marL="189230" marR="5080" lvl="0" indent="-177165" algn="ctr"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srgbClr val="385071"/>
                </a:solidFill>
                <a:effectLst/>
                <a:uLnTx/>
                <a:uFillTx/>
                <a:latin typeface="Segoe UI Semilight"/>
                <a:ea typeface="+mn-ea"/>
                <a:cs typeface="Segoe UI Semilight"/>
              </a:rPr>
              <a:t>     Технологична зрялост</a:t>
            </a:r>
            <a:r>
              <a:rPr kumimoji="0" lang="bg-BG" sz="1100" b="0" i="0" u="none" strike="noStrike" kern="1200" cap="none" spc="0" normalizeH="0" noProof="0" dirty="0" smtClean="0">
                <a:ln>
                  <a:noFill/>
                </a:ln>
                <a:solidFill>
                  <a:srgbClr val="385071"/>
                </a:solidFill>
                <a:effectLst/>
                <a:uLnTx/>
                <a:uFillTx/>
                <a:latin typeface="Segoe UI Semilight"/>
                <a:ea typeface="+mn-ea"/>
                <a:cs typeface="Segoe UI Semilight"/>
              </a:rPr>
              <a:t> и разгръщане на мрежови приложения </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0" name="object 20"/>
          <p:cNvSpPr txBox="1"/>
          <p:nvPr/>
        </p:nvSpPr>
        <p:spPr>
          <a:xfrm>
            <a:off x="4038600" y="2409444"/>
            <a:ext cx="1548130" cy="846386"/>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Платформа за автоматично тестване и валидиране на виртуализирани мрежови функции</a:t>
            </a:r>
            <a:r>
              <a:rPr kumimoji="0" lang="bg-BG" sz="1100" b="0" i="0" u="none" strike="noStrike" kern="1200" cap="none" spc="0" normalizeH="0" noProof="0" dirty="0" smtClean="0">
                <a:ln>
                  <a:noFill/>
                </a:ln>
                <a:solidFill>
                  <a:srgbClr val="385071"/>
                </a:solidFill>
                <a:effectLst/>
                <a:uLnTx/>
                <a:uFillTx/>
                <a:latin typeface="Segoe UI Semilight"/>
                <a:ea typeface="+mn-ea"/>
                <a:cs typeface="Segoe UI Semilight"/>
              </a:rPr>
              <a:t> </a:t>
            </a:r>
            <a:r>
              <a:rPr kumimoji="0" lang="en-US" sz="1100" b="0" i="0" u="none" strike="noStrike" kern="1200" cap="none" spc="0" normalizeH="0" noProof="0" dirty="0" smtClean="0">
                <a:ln>
                  <a:noFill/>
                </a:ln>
                <a:solidFill>
                  <a:srgbClr val="385071"/>
                </a:solidFill>
                <a:effectLst/>
                <a:uLnTx/>
                <a:uFillTx/>
                <a:latin typeface="Segoe UI Semilight"/>
                <a:ea typeface="+mn-ea"/>
                <a:cs typeface="Segoe UI Semilight"/>
              </a:rPr>
              <a:t>(</a:t>
            </a:r>
            <a:r>
              <a:rPr kumimoji="0" sz="1100" b="0" i="0" u="none" strike="noStrike" kern="1200" cap="none" spc="0" normalizeH="0" baseline="0" noProof="0" dirty="0" smtClean="0">
                <a:ln>
                  <a:noFill/>
                </a:ln>
                <a:solidFill>
                  <a:srgbClr val="385071"/>
                </a:solidFill>
                <a:effectLst/>
                <a:uLnTx/>
                <a:uFillTx/>
                <a:latin typeface="Segoe UI Semilight"/>
                <a:ea typeface="+mn-ea"/>
                <a:cs typeface="Segoe UI Semilight"/>
              </a:rPr>
              <a:t>NFV</a:t>
            </a:r>
            <a:r>
              <a:rPr kumimoji="0" lang="en-US" sz="1100" b="0" i="0" u="none" strike="noStrike" kern="1200" cap="none" spc="0" normalizeH="0" baseline="0" noProof="0" dirty="0" smtClean="0">
                <a:ln>
                  <a:noFill/>
                </a:ln>
                <a:solidFill>
                  <a:srgbClr val="385071"/>
                </a:solidFill>
                <a:effectLst/>
                <a:uLnTx/>
                <a:uFillTx/>
                <a:latin typeface="Segoe UI Semilight"/>
                <a:ea typeface="+mn-ea"/>
                <a:cs typeface="Segoe UI Semilight"/>
              </a:rPr>
              <a:t>) </a:t>
            </a:r>
            <a:r>
              <a:rPr kumimoji="0" lang="bg-BG" sz="1100" b="0" i="0" u="none" strike="noStrike" kern="1200" cap="none" spc="0" normalizeH="0" baseline="0" noProof="0" dirty="0" smtClean="0">
                <a:ln>
                  <a:noFill/>
                </a:ln>
                <a:solidFill>
                  <a:srgbClr val="385071"/>
                </a:solidFill>
                <a:effectLst/>
                <a:uLnTx/>
                <a:uFillTx/>
                <a:latin typeface="Segoe UI Semilight"/>
                <a:ea typeface="+mn-ea"/>
                <a:cs typeface="Segoe UI Semilight"/>
              </a:rPr>
              <a:t> </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1" name="object 21"/>
          <p:cNvSpPr txBox="1"/>
          <p:nvPr/>
        </p:nvSpPr>
        <p:spPr>
          <a:xfrm>
            <a:off x="6296655" y="6258192"/>
            <a:ext cx="1544701" cy="338554"/>
          </a:xfrm>
          <a:prstGeom prst="rect">
            <a:avLst/>
          </a:prstGeom>
        </p:spPr>
        <p:txBody>
          <a:bodyPr vert="horz" wrap="square" lIns="0" tIns="0" rIns="0" bIns="0" rtlCol="0">
            <a:spAutoFit/>
          </a:bodyPr>
          <a:lstStyle/>
          <a:p>
            <a:pPr marL="12700" marR="5080" lvl="0" indent="137160"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Четири комплексни</a:t>
            </a:r>
            <a:r>
              <a:rPr kumimoji="0" sz="1100" b="0" i="0" u="none" strike="noStrike" kern="1200" cap="none" spc="0" normalizeH="0" baseline="0" noProof="0" dirty="0" smtClean="0">
                <a:ln>
                  <a:noFill/>
                </a:ln>
                <a:solidFill>
                  <a:srgbClr val="385071"/>
                </a:solidFill>
                <a:effectLst/>
                <a:uLnTx/>
                <a:uFillTx/>
                <a:latin typeface="Times New Roman"/>
                <a:ea typeface="+mn-ea"/>
                <a:cs typeface="Times New Roman"/>
              </a:rPr>
              <a:t> </a:t>
            </a:r>
            <a:r>
              <a:rPr kumimoji="0" sz="1100" b="0" i="0" u="none" strike="noStrike" kern="1200" cap="none" spc="-10" normalizeH="0" baseline="0" noProof="0" dirty="0">
                <a:ln>
                  <a:noFill/>
                </a:ln>
                <a:solidFill>
                  <a:srgbClr val="385071"/>
                </a:solidFill>
                <a:effectLst/>
                <a:uLnTx/>
                <a:uFillTx/>
                <a:latin typeface="Segoe UI Semilight"/>
                <a:ea typeface="+mn-ea"/>
                <a:cs typeface="Segoe UI Semilight"/>
              </a:rPr>
              <a:t>5</a:t>
            </a:r>
            <a:r>
              <a:rPr kumimoji="0" sz="1100" b="0" i="0" u="none" strike="noStrike" kern="1200" cap="none" spc="0" normalizeH="0" baseline="0" noProof="0" dirty="0">
                <a:ln>
                  <a:noFill/>
                </a:ln>
                <a:solidFill>
                  <a:srgbClr val="385071"/>
                </a:solidFill>
                <a:effectLst/>
                <a:uLnTx/>
                <a:uFillTx/>
                <a:latin typeface="Segoe UI Semilight"/>
                <a:ea typeface="+mn-ea"/>
                <a:cs typeface="Segoe UI Semilight"/>
              </a:rPr>
              <a:t>G</a:t>
            </a:r>
            <a:r>
              <a:rPr kumimoji="0" sz="1100" b="0" i="0" u="none" strike="noStrike" kern="1200" cap="none" spc="0" normalizeH="0" baseline="0" noProof="0" dirty="0">
                <a:ln>
                  <a:noFill/>
                </a:ln>
                <a:solidFill>
                  <a:srgbClr val="385071"/>
                </a:solidFill>
                <a:effectLst/>
                <a:uLnTx/>
                <a:uFillTx/>
                <a:latin typeface="Times New Roman"/>
                <a:ea typeface="+mn-ea"/>
                <a:cs typeface="Times New Roman"/>
              </a:rPr>
              <a:t> </a:t>
            </a:r>
            <a:r>
              <a:rPr kumimoji="0" lang="bg-BG" sz="1100" b="0" i="0" u="none" strike="noStrike" kern="1200" cap="none" spc="0" normalizeH="0" baseline="0" noProof="0" dirty="0" smtClean="0">
                <a:ln>
                  <a:noFill/>
                </a:ln>
                <a:solidFill>
                  <a:srgbClr val="385071"/>
                </a:solidFill>
                <a:effectLst/>
                <a:uLnTx/>
                <a:uFillTx/>
                <a:latin typeface="Segoe UI Semilight"/>
                <a:ea typeface="+mn-ea"/>
                <a:cs typeface="Segoe UI Semilight"/>
              </a:rPr>
              <a:t>демонстрации</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2" name="object 22"/>
          <p:cNvSpPr txBox="1"/>
          <p:nvPr/>
        </p:nvSpPr>
        <p:spPr>
          <a:xfrm>
            <a:off x="7841356" y="4748822"/>
            <a:ext cx="1241176" cy="338554"/>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bg-BG" sz="1100" noProof="0" dirty="0" smtClean="0">
                <a:solidFill>
                  <a:srgbClr val="385071"/>
                </a:solidFill>
                <a:latin typeface="Segoe UI Semilight"/>
                <a:cs typeface="Segoe UI Semilight"/>
              </a:rPr>
              <a:t>Разпространение на влиянието </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3" name="object 23"/>
          <p:cNvSpPr txBox="1"/>
          <p:nvPr/>
        </p:nvSpPr>
        <p:spPr>
          <a:xfrm>
            <a:off x="9260832" y="2905418"/>
            <a:ext cx="1008380" cy="677108"/>
          </a:xfrm>
          <a:prstGeom prst="rect">
            <a:avLst/>
          </a:prstGeom>
        </p:spPr>
        <p:txBody>
          <a:bodyPr vert="horz" wrap="square" lIns="0" tIns="0" rIns="0" bIns="0" rtlCol="0">
            <a:spAutoFit/>
          </a:bodyPr>
          <a:lstStyle/>
          <a:p>
            <a:pPr marL="12700" marR="5080" lvl="0" indent="17780"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Пазарен анализ, бизнес модели и използване</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4" name="object 24"/>
          <p:cNvSpPr txBox="1"/>
          <p:nvPr/>
        </p:nvSpPr>
        <p:spPr>
          <a:xfrm>
            <a:off x="9072872" y="5891169"/>
            <a:ext cx="1384300" cy="507831"/>
          </a:xfrm>
          <a:prstGeom prst="rect">
            <a:avLst/>
          </a:prstGeom>
        </p:spPr>
        <p:txBody>
          <a:bodyPr vert="horz" wrap="square" lIns="0" tIns="0" rIns="0" bIns="0" rtlCol="0">
            <a:spAutoFit/>
          </a:bodyPr>
          <a:lstStyle/>
          <a:p>
            <a:pPr marL="38100" marR="5080" lvl="0" indent="-26034"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Взаимодействие и координация с програмата</a:t>
            </a:r>
            <a:r>
              <a:rPr kumimoji="0" sz="1100" b="0" i="0" u="none" strike="noStrike" kern="1200" cap="none" spc="25" normalizeH="0" baseline="0" noProof="0" dirty="0" smtClean="0">
                <a:ln>
                  <a:noFill/>
                </a:ln>
                <a:solidFill>
                  <a:srgbClr val="385071"/>
                </a:solidFill>
                <a:effectLst/>
                <a:uLnTx/>
                <a:uFillTx/>
                <a:latin typeface="Times New Roman"/>
                <a:ea typeface="+mn-ea"/>
                <a:cs typeface="Times New Roman"/>
              </a:rPr>
              <a:t> </a:t>
            </a:r>
            <a:r>
              <a:rPr kumimoji="0" sz="1100" b="0" i="0" u="none" strike="noStrike" kern="1200" cap="none" spc="-10" normalizeH="0" baseline="0" noProof="0" dirty="0" smtClean="0">
                <a:ln>
                  <a:noFill/>
                </a:ln>
                <a:solidFill>
                  <a:srgbClr val="385071"/>
                </a:solidFill>
                <a:effectLst/>
                <a:uLnTx/>
                <a:uFillTx/>
                <a:latin typeface="Segoe UI Semilight"/>
                <a:ea typeface="+mn-ea"/>
                <a:cs typeface="Segoe UI Semilight"/>
              </a:rPr>
              <a:t>5</a:t>
            </a:r>
            <a:r>
              <a:rPr kumimoji="0" sz="1100" b="0" i="0" u="none" strike="noStrike" kern="1200" cap="none" spc="-5" normalizeH="0" baseline="0" noProof="0" dirty="0" smtClean="0">
                <a:ln>
                  <a:noFill/>
                </a:ln>
                <a:solidFill>
                  <a:srgbClr val="385071"/>
                </a:solidFill>
                <a:effectLst/>
                <a:uLnTx/>
                <a:uFillTx/>
                <a:latin typeface="Segoe UI Semilight"/>
                <a:ea typeface="+mn-ea"/>
                <a:cs typeface="Segoe UI Semilight"/>
              </a:rPr>
              <a:t>G</a:t>
            </a:r>
            <a:r>
              <a:rPr kumimoji="0" sz="1100" b="0" i="0" u="none" strike="noStrike" kern="1200" cap="none" spc="0" normalizeH="0" baseline="0" noProof="0" dirty="0" smtClean="0">
                <a:ln>
                  <a:noFill/>
                </a:ln>
                <a:solidFill>
                  <a:srgbClr val="385071"/>
                </a:solidFill>
                <a:effectLst/>
                <a:uLnTx/>
                <a:uFillTx/>
                <a:latin typeface="Segoe UI Semilight"/>
                <a:ea typeface="+mn-ea"/>
                <a:cs typeface="Segoe UI Semilight"/>
              </a:rPr>
              <a:t>-PPP</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5" name="object 25"/>
          <p:cNvSpPr txBox="1"/>
          <p:nvPr/>
        </p:nvSpPr>
        <p:spPr>
          <a:xfrm>
            <a:off x="6728840" y="1400850"/>
            <a:ext cx="1005840" cy="507831"/>
          </a:xfrm>
          <a:prstGeom prst="rect">
            <a:avLst/>
          </a:prstGeom>
        </p:spPr>
        <p:txBody>
          <a:bodyPr vert="horz" wrap="square" lIns="0" tIns="0" rIns="0" bIns="0" rtlCol="0">
            <a:spAutoFit/>
          </a:bodyPr>
          <a:lstStyle/>
          <a:p>
            <a:pPr marL="12700" marR="5080" lvl="0" indent="-1270"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Пътна карта за експерименти от трети страни </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6" name="object 26"/>
          <p:cNvSpPr/>
          <p:nvPr/>
        </p:nvSpPr>
        <p:spPr>
          <a:xfrm>
            <a:off x="1900427" y="4908803"/>
            <a:ext cx="370205" cy="370205"/>
          </a:xfrm>
          <a:custGeom>
            <a:avLst/>
            <a:gdLst/>
            <a:ahLst/>
            <a:cxnLst/>
            <a:rect l="l" t="t" r="r" b="b"/>
            <a:pathLst>
              <a:path w="370205" h="370204">
                <a:moveTo>
                  <a:pt x="245178" y="309754"/>
                </a:moveTo>
                <a:lnTo>
                  <a:pt x="120768" y="309754"/>
                </a:lnTo>
                <a:lnTo>
                  <a:pt x="132060" y="314552"/>
                </a:lnTo>
                <a:lnTo>
                  <a:pt x="144589" y="318436"/>
                </a:lnTo>
                <a:lnTo>
                  <a:pt x="146557" y="370077"/>
                </a:lnTo>
                <a:lnTo>
                  <a:pt x="227189" y="370078"/>
                </a:lnTo>
                <a:lnTo>
                  <a:pt x="227203" y="318897"/>
                </a:lnTo>
                <a:lnTo>
                  <a:pt x="234442" y="315087"/>
                </a:lnTo>
                <a:lnTo>
                  <a:pt x="241935" y="311404"/>
                </a:lnTo>
                <a:lnTo>
                  <a:pt x="245178" y="309754"/>
                </a:lnTo>
                <a:close/>
              </a:path>
              <a:path w="370205" h="370204">
                <a:moveTo>
                  <a:pt x="84328" y="25654"/>
                </a:moveTo>
                <a:lnTo>
                  <a:pt x="27439" y="82415"/>
                </a:lnTo>
                <a:lnTo>
                  <a:pt x="62154" y="117145"/>
                </a:lnTo>
                <a:lnTo>
                  <a:pt x="57520" y="129082"/>
                </a:lnTo>
                <a:lnTo>
                  <a:pt x="52858" y="140831"/>
                </a:lnTo>
                <a:lnTo>
                  <a:pt x="3" y="144652"/>
                </a:lnTo>
                <a:lnTo>
                  <a:pt x="0" y="225284"/>
                </a:lnTo>
                <a:lnTo>
                  <a:pt x="51307" y="225298"/>
                </a:lnTo>
                <a:lnTo>
                  <a:pt x="54632" y="237100"/>
                </a:lnTo>
                <a:lnTo>
                  <a:pt x="59994" y="248922"/>
                </a:lnTo>
                <a:lnTo>
                  <a:pt x="31235" y="283825"/>
                </a:lnTo>
                <a:lnTo>
                  <a:pt x="27431" y="287528"/>
                </a:lnTo>
                <a:lnTo>
                  <a:pt x="31114" y="293243"/>
                </a:lnTo>
                <a:lnTo>
                  <a:pt x="78605" y="340733"/>
                </a:lnTo>
                <a:lnTo>
                  <a:pt x="84328" y="344424"/>
                </a:lnTo>
                <a:lnTo>
                  <a:pt x="87892" y="340733"/>
                </a:lnTo>
                <a:lnTo>
                  <a:pt x="120768" y="309754"/>
                </a:lnTo>
                <a:lnTo>
                  <a:pt x="245178" y="309754"/>
                </a:lnTo>
                <a:lnTo>
                  <a:pt x="249174" y="307721"/>
                </a:lnTo>
                <a:lnTo>
                  <a:pt x="324407" y="307721"/>
                </a:lnTo>
                <a:lnTo>
                  <a:pt x="338962" y="293243"/>
                </a:lnTo>
                <a:lnTo>
                  <a:pt x="344424" y="287528"/>
                </a:lnTo>
                <a:lnTo>
                  <a:pt x="325186" y="269242"/>
                </a:lnTo>
                <a:lnTo>
                  <a:pt x="189405" y="269242"/>
                </a:lnTo>
                <a:lnTo>
                  <a:pt x="174195" y="268066"/>
                </a:lnTo>
                <a:lnTo>
                  <a:pt x="134931" y="251651"/>
                </a:lnTo>
                <a:lnTo>
                  <a:pt x="108935" y="220329"/>
                </a:lnTo>
                <a:lnTo>
                  <a:pt x="101341" y="193976"/>
                </a:lnTo>
                <a:lnTo>
                  <a:pt x="102367" y="177799"/>
                </a:lnTo>
                <a:lnTo>
                  <a:pt x="117994" y="137257"/>
                </a:lnTo>
                <a:lnTo>
                  <a:pt x="148235" y="111158"/>
                </a:lnTo>
                <a:lnTo>
                  <a:pt x="173840" y="103342"/>
                </a:lnTo>
                <a:lnTo>
                  <a:pt x="324556" y="103342"/>
                </a:lnTo>
                <a:lnTo>
                  <a:pt x="338692" y="86429"/>
                </a:lnTo>
                <a:lnTo>
                  <a:pt x="344424" y="82423"/>
                </a:lnTo>
                <a:lnTo>
                  <a:pt x="338963" y="78613"/>
                </a:lnTo>
                <a:lnTo>
                  <a:pt x="322892" y="62029"/>
                </a:lnTo>
                <a:lnTo>
                  <a:pt x="249374" y="62029"/>
                </a:lnTo>
                <a:lnTo>
                  <a:pt x="249114" y="61917"/>
                </a:lnTo>
                <a:lnTo>
                  <a:pt x="121519" y="61917"/>
                </a:lnTo>
                <a:lnTo>
                  <a:pt x="88101" y="29547"/>
                </a:lnTo>
                <a:lnTo>
                  <a:pt x="84328" y="25654"/>
                </a:lnTo>
                <a:close/>
              </a:path>
              <a:path w="370205" h="370204">
                <a:moveTo>
                  <a:pt x="324407" y="307721"/>
                </a:moveTo>
                <a:lnTo>
                  <a:pt x="249174" y="307721"/>
                </a:lnTo>
                <a:lnTo>
                  <a:pt x="287524" y="344421"/>
                </a:lnTo>
                <a:lnTo>
                  <a:pt x="291218" y="340733"/>
                </a:lnTo>
                <a:lnTo>
                  <a:pt x="324407" y="307721"/>
                </a:lnTo>
                <a:close/>
              </a:path>
              <a:path w="370205" h="370204">
                <a:moveTo>
                  <a:pt x="324556" y="103342"/>
                </a:moveTo>
                <a:lnTo>
                  <a:pt x="173840" y="103342"/>
                </a:lnTo>
                <a:lnTo>
                  <a:pt x="190520" y="104243"/>
                </a:lnTo>
                <a:lnTo>
                  <a:pt x="205856" y="107269"/>
                </a:lnTo>
                <a:lnTo>
                  <a:pt x="242748" y="127341"/>
                </a:lnTo>
                <a:lnTo>
                  <a:pt x="263768" y="160200"/>
                </a:lnTo>
                <a:lnTo>
                  <a:pt x="267589" y="184912"/>
                </a:lnTo>
                <a:lnTo>
                  <a:pt x="266347" y="199402"/>
                </a:lnTo>
                <a:lnTo>
                  <a:pt x="249384" y="237527"/>
                </a:lnTo>
                <a:lnTo>
                  <a:pt x="216910" y="262732"/>
                </a:lnTo>
                <a:lnTo>
                  <a:pt x="189405" y="269242"/>
                </a:lnTo>
                <a:lnTo>
                  <a:pt x="325186" y="269242"/>
                </a:lnTo>
                <a:lnTo>
                  <a:pt x="305946" y="250954"/>
                </a:lnTo>
                <a:lnTo>
                  <a:pt x="312629" y="239429"/>
                </a:lnTo>
                <a:lnTo>
                  <a:pt x="316709" y="227823"/>
                </a:lnTo>
                <a:lnTo>
                  <a:pt x="364617" y="227203"/>
                </a:lnTo>
                <a:lnTo>
                  <a:pt x="370078" y="227203"/>
                </a:lnTo>
                <a:lnTo>
                  <a:pt x="370078" y="146571"/>
                </a:lnTo>
                <a:lnTo>
                  <a:pt x="316869" y="146558"/>
                </a:lnTo>
                <a:lnTo>
                  <a:pt x="313542" y="134756"/>
                </a:lnTo>
                <a:lnTo>
                  <a:pt x="308179" y="122935"/>
                </a:lnTo>
                <a:lnTo>
                  <a:pt x="324556" y="103342"/>
                </a:lnTo>
                <a:close/>
              </a:path>
              <a:path w="370205" h="370204">
                <a:moveTo>
                  <a:pt x="287528" y="25654"/>
                </a:moveTo>
                <a:lnTo>
                  <a:pt x="282194" y="29337"/>
                </a:lnTo>
                <a:lnTo>
                  <a:pt x="249374" y="62029"/>
                </a:lnTo>
                <a:lnTo>
                  <a:pt x="322892" y="62029"/>
                </a:lnTo>
                <a:lnTo>
                  <a:pt x="291230" y="29357"/>
                </a:lnTo>
                <a:lnTo>
                  <a:pt x="287528" y="25654"/>
                </a:lnTo>
                <a:close/>
              </a:path>
              <a:path w="370205" h="370204">
                <a:moveTo>
                  <a:pt x="144656" y="0"/>
                </a:moveTo>
                <a:lnTo>
                  <a:pt x="144653" y="51307"/>
                </a:lnTo>
                <a:lnTo>
                  <a:pt x="132444" y="56615"/>
                </a:lnTo>
                <a:lnTo>
                  <a:pt x="121519" y="61917"/>
                </a:lnTo>
                <a:lnTo>
                  <a:pt x="249114" y="61917"/>
                </a:lnTo>
                <a:lnTo>
                  <a:pt x="238299" y="57238"/>
                </a:lnTo>
                <a:lnTo>
                  <a:pt x="226059" y="52327"/>
                </a:lnTo>
                <a:lnTo>
                  <a:pt x="223520" y="1"/>
                </a:lnTo>
                <a:lnTo>
                  <a:pt x="14465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2252472" y="4875279"/>
            <a:ext cx="276225" cy="274320"/>
          </a:xfrm>
          <a:custGeom>
            <a:avLst/>
            <a:gdLst/>
            <a:ahLst/>
            <a:cxnLst/>
            <a:rect l="l" t="t" r="r" b="b"/>
            <a:pathLst>
              <a:path w="276225" h="274320">
                <a:moveTo>
                  <a:pt x="181982" y="229701"/>
                </a:moveTo>
                <a:lnTo>
                  <a:pt x="89675" y="229701"/>
                </a:lnTo>
                <a:lnTo>
                  <a:pt x="95504" y="232152"/>
                </a:lnTo>
                <a:lnTo>
                  <a:pt x="102362" y="234692"/>
                </a:lnTo>
                <a:lnTo>
                  <a:pt x="109220" y="236216"/>
                </a:lnTo>
                <a:lnTo>
                  <a:pt x="109220" y="272811"/>
                </a:lnTo>
                <a:lnTo>
                  <a:pt x="169069" y="274184"/>
                </a:lnTo>
                <a:lnTo>
                  <a:pt x="169282" y="237593"/>
                </a:lnTo>
                <a:lnTo>
                  <a:pt x="174625" y="233422"/>
                </a:lnTo>
                <a:lnTo>
                  <a:pt x="180213" y="230628"/>
                </a:lnTo>
                <a:lnTo>
                  <a:pt x="181982" y="229701"/>
                </a:lnTo>
                <a:close/>
              </a:path>
              <a:path w="276225" h="274320">
                <a:moveTo>
                  <a:pt x="62865" y="19046"/>
                </a:moveTo>
                <a:lnTo>
                  <a:pt x="20588" y="60943"/>
                </a:lnTo>
                <a:lnTo>
                  <a:pt x="23114" y="63750"/>
                </a:lnTo>
                <a:lnTo>
                  <a:pt x="46089" y="86600"/>
                </a:lnTo>
                <a:lnTo>
                  <a:pt x="43561" y="93595"/>
                </a:lnTo>
                <a:lnTo>
                  <a:pt x="41021" y="100453"/>
                </a:lnTo>
                <a:lnTo>
                  <a:pt x="38227" y="107184"/>
                </a:lnTo>
                <a:lnTo>
                  <a:pt x="0" y="107184"/>
                </a:lnTo>
                <a:lnTo>
                  <a:pt x="0" y="166677"/>
                </a:lnTo>
                <a:lnTo>
                  <a:pt x="38226" y="166874"/>
                </a:lnTo>
                <a:lnTo>
                  <a:pt x="39497" y="173732"/>
                </a:lnTo>
                <a:lnTo>
                  <a:pt x="42291" y="180463"/>
                </a:lnTo>
                <a:lnTo>
                  <a:pt x="46355" y="187321"/>
                </a:lnTo>
                <a:lnTo>
                  <a:pt x="20447" y="212975"/>
                </a:lnTo>
                <a:lnTo>
                  <a:pt x="23114" y="217166"/>
                </a:lnTo>
                <a:lnTo>
                  <a:pt x="58075" y="251877"/>
                </a:lnTo>
                <a:lnTo>
                  <a:pt x="62865" y="255139"/>
                </a:lnTo>
                <a:lnTo>
                  <a:pt x="65405" y="252345"/>
                </a:lnTo>
                <a:lnTo>
                  <a:pt x="89675" y="229701"/>
                </a:lnTo>
                <a:lnTo>
                  <a:pt x="181982" y="229701"/>
                </a:lnTo>
                <a:lnTo>
                  <a:pt x="185547" y="227834"/>
                </a:lnTo>
                <a:lnTo>
                  <a:pt x="241692" y="227834"/>
                </a:lnTo>
                <a:lnTo>
                  <a:pt x="251994" y="217642"/>
                </a:lnTo>
                <a:lnTo>
                  <a:pt x="256540" y="212975"/>
                </a:lnTo>
                <a:lnTo>
                  <a:pt x="240832" y="198102"/>
                </a:lnTo>
                <a:lnTo>
                  <a:pt x="150749" y="198102"/>
                </a:lnTo>
                <a:lnTo>
                  <a:pt x="133561" y="197218"/>
                </a:lnTo>
                <a:lnTo>
                  <a:pt x="94241" y="179938"/>
                </a:lnTo>
                <a:lnTo>
                  <a:pt x="75947" y="147263"/>
                </a:lnTo>
                <a:lnTo>
                  <a:pt x="77097" y="130589"/>
                </a:lnTo>
                <a:lnTo>
                  <a:pt x="95913" y="92788"/>
                </a:lnTo>
                <a:lnTo>
                  <a:pt x="130723" y="76337"/>
                </a:lnTo>
                <a:lnTo>
                  <a:pt x="239758" y="76337"/>
                </a:lnTo>
                <a:lnTo>
                  <a:pt x="252005" y="64215"/>
                </a:lnTo>
                <a:lnTo>
                  <a:pt x="256540" y="61083"/>
                </a:lnTo>
                <a:lnTo>
                  <a:pt x="252476" y="58289"/>
                </a:lnTo>
                <a:lnTo>
                  <a:pt x="240622" y="46097"/>
                </a:lnTo>
                <a:lnTo>
                  <a:pt x="90043" y="46097"/>
                </a:lnTo>
                <a:lnTo>
                  <a:pt x="65875" y="22178"/>
                </a:lnTo>
                <a:lnTo>
                  <a:pt x="62865" y="19046"/>
                </a:lnTo>
                <a:close/>
              </a:path>
              <a:path w="276225" h="274320">
                <a:moveTo>
                  <a:pt x="241692" y="227834"/>
                </a:moveTo>
                <a:lnTo>
                  <a:pt x="185547" y="227834"/>
                </a:lnTo>
                <a:lnTo>
                  <a:pt x="214120" y="255138"/>
                </a:lnTo>
                <a:lnTo>
                  <a:pt x="241692" y="227834"/>
                </a:lnTo>
                <a:close/>
              </a:path>
              <a:path w="276225" h="274320">
                <a:moveTo>
                  <a:pt x="239758" y="76337"/>
                </a:moveTo>
                <a:lnTo>
                  <a:pt x="130723" y="76337"/>
                </a:lnTo>
                <a:lnTo>
                  <a:pt x="146916" y="77692"/>
                </a:lnTo>
                <a:lnTo>
                  <a:pt x="161332" y="81867"/>
                </a:lnTo>
                <a:lnTo>
                  <a:pt x="191748" y="108027"/>
                </a:lnTo>
                <a:lnTo>
                  <a:pt x="199263" y="137029"/>
                </a:lnTo>
                <a:lnTo>
                  <a:pt x="197598" y="151362"/>
                </a:lnTo>
                <a:lnTo>
                  <a:pt x="175673" y="186088"/>
                </a:lnTo>
                <a:lnTo>
                  <a:pt x="150749" y="198102"/>
                </a:lnTo>
                <a:lnTo>
                  <a:pt x="240832" y="198102"/>
                </a:lnTo>
                <a:lnTo>
                  <a:pt x="227839" y="185798"/>
                </a:lnTo>
                <a:lnTo>
                  <a:pt x="231902" y="180463"/>
                </a:lnTo>
                <a:lnTo>
                  <a:pt x="234696" y="173732"/>
                </a:lnTo>
                <a:lnTo>
                  <a:pt x="235966" y="168271"/>
                </a:lnTo>
                <a:lnTo>
                  <a:pt x="275717" y="168271"/>
                </a:lnTo>
                <a:lnTo>
                  <a:pt x="275717" y="108778"/>
                </a:lnTo>
                <a:lnTo>
                  <a:pt x="235968" y="108581"/>
                </a:lnTo>
                <a:lnTo>
                  <a:pt x="234696" y="101723"/>
                </a:lnTo>
                <a:lnTo>
                  <a:pt x="231902" y="94992"/>
                </a:lnTo>
                <a:lnTo>
                  <a:pt x="227838" y="88134"/>
                </a:lnTo>
                <a:lnTo>
                  <a:pt x="239758" y="76337"/>
                </a:lnTo>
                <a:close/>
              </a:path>
              <a:path w="276225" h="274320">
                <a:moveTo>
                  <a:pt x="107844" y="0"/>
                </a:moveTo>
                <a:lnTo>
                  <a:pt x="107701" y="36591"/>
                </a:lnTo>
                <a:lnTo>
                  <a:pt x="101092" y="40763"/>
                </a:lnTo>
                <a:lnTo>
                  <a:pt x="95504" y="43303"/>
                </a:lnTo>
                <a:lnTo>
                  <a:pt x="90043" y="46097"/>
                </a:lnTo>
                <a:lnTo>
                  <a:pt x="240622" y="46097"/>
                </a:lnTo>
                <a:lnTo>
                  <a:pt x="240170" y="45632"/>
                </a:lnTo>
                <a:lnTo>
                  <a:pt x="186017" y="45632"/>
                </a:lnTo>
                <a:lnTo>
                  <a:pt x="180213" y="43303"/>
                </a:lnTo>
                <a:lnTo>
                  <a:pt x="173355" y="40763"/>
                </a:lnTo>
                <a:lnTo>
                  <a:pt x="166497" y="37969"/>
                </a:lnTo>
                <a:lnTo>
                  <a:pt x="166497" y="1374"/>
                </a:lnTo>
                <a:lnTo>
                  <a:pt x="107844" y="0"/>
                </a:lnTo>
                <a:close/>
              </a:path>
              <a:path w="276225" h="274320">
                <a:moveTo>
                  <a:pt x="214122" y="19046"/>
                </a:moveTo>
                <a:lnTo>
                  <a:pt x="210185" y="21713"/>
                </a:lnTo>
                <a:lnTo>
                  <a:pt x="186017" y="45632"/>
                </a:lnTo>
                <a:lnTo>
                  <a:pt x="240170" y="45632"/>
                </a:lnTo>
                <a:lnTo>
                  <a:pt x="216916" y="21713"/>
                </a:lnTo>
                <a:lnTo>
                  <a:pt x="214122" y="1904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2115311" y="5225796"/>
            <a:ext cx="276225" cy="276225"/>
          </a:xfrm>
          <a:custGeom>
            <a:avLst/>
            <a:gdLst/>
            <a:ahLst/>
            <a:cxnLst/>
            <a:rect l="l" t="t" r="r" b="b"/>
            <a:pathLst>
              <a:path w="276225" h="276225">
                <a:moveTo>
                  <a:pt x="181963" y="230985"/>
                </a:moveTo>
                <a:lnTo>
                  <a:pt x="89666" y="230985"/>
                </a:lnTo>
                <a:lnTo>
                  <a:pt x="95504" y="233426"/>
                </a:lnTo>
                <a:lnTo>
                  <a:pt x="102362" y="235966"/>
                </a:lnTo>
                <a:lnTo>
                  <a:pt x="109220" y="237490"/>
                </a:lnTo>
                <a:lnTo>
                  <a:pt x="109220" y="275717"/>
                </a:lnTo>
                <a:lnTo>
                  <a:pt x="169070" y="275717"/>
                </a:lnTo>
                <a:lnTo>
                  <a:pt x="169291" y="237490"/>
                </a:lnTo>
                <a:lnTo>
                  <a:pt x="174625" y="234696"/>
                </a:lnTo>
                <a:lnTo>
                  <a:pt x="180213" y="231902"/>
                </a:lnTo>
                <a:lnTo>
                  <a:pt x="181963" y="230985"/>
                </a:lnTo>
                <a:close/>
              </a:path>
              <a:path w="276225" h="276225">
                <a:moveTo>
                  <a:pt x="62865" y="19050"/>
                </a:moveTo>
                <a:lnTo>
                  <a:pt x="20595" y="61192"/>
                </a:lnTo>
                <a:lnTo>
                  <a:pt x="23114" y="64135"/>
                </a:lnTo>
                <a:lnTo>
                  <a:pt x="46082" y="87103"/>
                </a:lnTo>
                <a:lnTo>
                  <a:pt x="43561" y="94234"/>
                </a:lnTo>
                <a:lnTo>
                  <a:pt x="41021" y="101092"/>
                </a:lnTo>
                <a:lnTo>
                  <a:pt x="38227" y="107696"/>
                </a:lnTo>
                <a:lnTo>
                  <a:pt x="0" y="107696"/>
                </a:lnTo>
                <a:lnTo>
                  <a:pt x="0" y="167546"/>
                </a:lnTo>
                <a:lnTo>
                  <a:pt x="38226" y="167767"/>
                </a:lnTo>
                <a:lnTo>
                  <a:pt x="39497" y="174625"/>
                </a:lnTo>
                <a:lnTo>
                  <a:pt x="42291" y="181483"/>
                </a:lnTo>
                <a:lnTo>
                  <a:pt x="46355" y="188341"/>
                </a:lnTo>
                <a:lnTo>
                  <a:pt x="23386" y="211309"/>
                </a:lnTo>
                <a:lnTo>
                  <a:pt x="20447" y="214122"/>
                </a:lnTo>
                <a:lnTo>
                  <a:pt x="23114" y="218440"/>
                </a:lnTo>
                <a:lnTo>
                  <a:pt x="58067" y="253268"/>
                </a:lnTo>
                <a:lnTo>
                  <a:pt x="62865" y="256540"/>
                </a:lnTo>
                <a:lnTo>
                  <a:pt x="65405" y="253746"/>
                </a:lnTo>
                <a:lnTo>
                  <a:pt x="89666" y="230985"/>
                </a:lnTo>
                <a:lnTo>
                  <a:pt x="181963" y="230985"/>
                </a:lnTo>
                <a:lnTo>
                  <a:pt x="185547" y="229108"/>
                </a:lnTo>
                <a:lnTo>
                  <a:pt x="241731" y="229108"/>
                </a:lnTo>
                <a:lnTo>
                  <a:pt x="251986" y="218926"/>
                </a:lnTo>
                <a:lnTo>
                  <a:pt x="256540" y="214122"/>
                </a:lnTo>
                <a:lnTo>
                  <a:pt x="240758" y="199178"/>
                </a:lnTo>
                <a:lnTo>
                  <a:pt x="151007" y="199178"/>
                </a:lnTo>
                <a:lnTo>
                  <a:pt x="133812" y="198317"/>
                </a:lnTo>
                <a:lnTo>
                  <a:pt x="94464" y="181101"/>
                </a:lnTo>
                <a:lnTo>
                  <a:pt x="76025" y="148503"/>
                </a:lnTo>
                <a:lnTo>
                  <a:pt x="77129" y="131684"/>
                </a:lnTo>
                <a:lnTo>
                  <a:pt x="95651" y="93574"/>
                </a:lnTo>
                <a:lnTo>
                  <a:pt x="130058" y="76802"/>
                </a:lnTo>
                <a:lnTo>
                  <a:pt x="239742" y="76802"/>
                </a:lnTo>
                <a:lnTo>
                  <a:pt x="251995" y="64612"/>
                </a:lnTo>
                <a:lnTo>
                  <a:pt x="256540" y="61341"/>
                </a:lnTo>
                <a:lnTo>
                  <a:pt x="252476" y="58547"/>
                </a:lnTo>
                <a:lnTo>
                  <a:pt x="240663" y="46355"/>
                </a:lnTo>
                <a:lnTo>
                  <a:pt x="90043" y="46355"/>
                </a:lnTo>
                <a:lnTo>
                  <a:pt x="65885" y="22321"/>
                </a:lnTo>
                <a:lnTo>
                  <a:pt x="62865" y="19050"/>
                </a:lnTo>
                <a:close/>
              </a:path>
              <a:path w="276225" h="276225">
                <a:moveTo>
                  <a:pt x="241731" y="229108"/>
                </a:moveTo>
                <a:lnTo>
                  <a:pt x="185547" y="229108"/>
                </a:lnTo>
                <a:lnTo>
                  <a:pt x="214120" y="256538"/>
                </a:lnTo>
                <a:lnTo>
                  <a:pt x="233288" y="237490"/>
                </a:lnTo>
                <a:lnTo>
                  <a:pt x="241731" y="229108"/>
                </a:lnTo>
                <a:close/>
              </a:path>
              <a:path w="276225" h="276225">
                <a:moveTo>
                  <a:pt x="239742" y="76802"/>
                </a:moveTo>
                <a:lnTo>
                  <a:pt x="130058" y="76802"/>
                </a:lnTo>
                <a:lnTo>
                  <a:pt x="146356" y="78112"/>
                </a:lnTo>
                <a:lnTo>
                  <a:pt x="160844" y="82217"/>
                </a:lnTo>
                <a:lnTo>
                  <a:pt x="191443" y="108097"/>
                </a:lnTo>
                <a:lnTo>
                  <a:pt x="199263" y="137795"/>
                </a:lnTo>
                <a:lnTo>
                  <a:pt x="197608" y="152146"/>
                </a:lnTo>
                <a:lnTo>
                  <a:pt x="175807" y="187020"/>
                </a:lnTo>
                <a:lnTo>
                  <a:pt x="151007" y="199178"/>
                </a:lnTo>
                <a:lnTo>
                  <a:pt x="240758" y="199178"/>
                </a:lnTo>
                <a:lnTo>
                  <a:pt x="227839" y="186945"/>
                </a:lnTo>
                <a:lnTo>
                  <a:pt x="231902" y="181483"/>
                </a:lnTo>
                <a:lnTo>
                  <a:pt x="234696" y="174625"/>
                </a:lnTo>
                <a:lnTo>
                  <a:pt x="235966" y="169291"/>
                </a:lnTo>
                <a:lnTo>
                  <a:pt x="275717" y="169291"/>
                </a:lnTo>
                <a:lnTo>
                  <a:pt x="275717" y="109440"/>
                </a:lnTo>
                <a:lnTo>
                  <a:pt x="235968" y="109220"/>
                </a:lnTo>
                <a:lnTo>
                  <a:pt x="234696" y="102362"/>
                </a:lnTo>
                <a:lnTo>
                  <a:pt x="231902" y="95504"/>
                </a:lnTo>
                <a:lnTo>
                  <a:pt x="227838" y="88646"/>
                </a:lnTo>
                <a:lnTo>
                  <a:pt x="239742" y="76802"/>
                </a:lnTo>
                <a:close/>
              </a:path>
              <a:path w="276225" h="276225">
                <a:moveTo>
                  <a:pt x="107844" y="0"/>
                </a:moveTo>
                <a:lnTo>
                  <a:pt x="107695" y="38227"/>
                </a:lnTo>
                <a:lnTo>
                  <a:pt x="101092" y="41021"/>
                </a:lnTo>
                <a:lnTo>
                  <a:pt x="95504" y="43561"/>
                </a:lnTo>
                <a:lnTo>
                  <a:pt x="90043" y="46355"/>
                </a:lnTo>
                <a:lnTo>
                  <a:pt x="240663" y="46355"/>
                </a:lnTo>
                <a:lnTo>
                  <a:pt x="240200" y="45877"/>
                </a:lnTo>
                <a:lnTo>
                  <a:pt x="186027" y="45877"/>
                </a:lnTo>
                <a:lnTo>
                  <a:pt x="180213" y="43561"/>
                </a:lnTo>
                <a:lnTo>
                  <a:pt x="173355" y="41021"/>
                </a:lnTo>
                <a:lnTo>
                  <a:pt x="166497" y="38227"/>
                </a:lnTo>
                <a:lnTo>
                  <a:pt x="166497" y="0"/>
                </a:lnTo>
                <a:lnTo>
                  <a:pt x="107844" y="0"/>
                </a:lnTo>
                <a:close/>
              </a:path>
              <a:path w="276225" h="276225">
                <a:moveTo>
                  <a:pt x="214122" y="19050"/>
                </a:moveTo>
                <a:lnTo>
                  <a:pt x="210184" y="21844"/>
                </a:lnTo>
                <a:lnTo>
                  <a:pt x="186027" y="45877"/>
                </a:lnTo>
                <a:lnTo>
                  <a:pt x="240200" y="45877"/>
                </a:lnTo>
                <a:lnTo>
                  <a:pt x="216916" y="21844"/>
                </a:lnTo>
                <a:lnTo>
                  <a:pt x="214122" y="1905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402337" y="3633218"/>
            <a:ext cx="768350" cy="765175"/>
          </a:xfrm>
          <a:custGeom>
            <a:avLst/>
            <a:gdLst/>
            <a:ahLst/>
            <a:cxnLst/>
            <a:rect l="l" t="t" r="r" b="b"/>
            <a:pathLst>
              <a:path w="768350" h="765175">
                <a:moveTo>
                  <a:pt x="0" y="765045"/>
                </a:moveTo>
                <a:lnTo>
                  <a:pt x="768097" y="765045"/>
                </a:lnTo>
                <a:lnTo>
                  <a:pt x="768097" y="0"/>
                </a:lnTo>
                <a:lnTo>
                  <a:pt x="0" y="0"/>
                </a:lnTo>
                <a:lnTo>
                  <a:pt x="0" y="765045"/>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txBox="1"/>
          <p:nvPr/>
        </p:nvSpPr>
        <p:spPr>
          <a:xfrm>
            <a:off x="531063" y="4515017"/>
            <a:ext cx="510540" cy="1692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1100" spc="-5" dirty="0" smtClean="0">
                <a:solidFill>
                  <a:srgbClr val="385071"/>
                </a:solidFill>
                <a:latin typeface="Segoe UI Semilight"/>
                <a:cs typeface="Segoe UI Semilight"/>
              </a:rPr>
              <a:t>Начало</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31" name="object 31"/>
          <p:cNvSpPr/>
          <p:nvPr/>
        </p:nvSpPr>
        <p:spPr>
          <a:xfrm>
            <a:off x="632459" y="3822951"/>
            <a:ext cx="306705" cy="372110"/>
          </a:xfrm>
          <a:custGeom>
            <a:avLst/>
            <a:gdLst/>
            <a:ahLst/>
            <a:cxnLst/>
            <a:rect l="l" t="t" r="r" b="b"/>
            <a:pathLst>
              <a:path w="306705" h="372110">
                <a:moveTo>
                  <a:pt x="19716" y="0"/>
                </a:moveTo>
                <a:lnTo>
                  <a:pt x="9631" y="1945"/>
                </a:lnTo>
                <a:lnTo>
                  <a:pt x="3120" y="9242"/>
                </a:lnTo>
                <a:lnTo>
                  <a:pt x="184" y="20972"/>
                </a:lnTo>
                <a:lnTo>
                  <a:pt x="0" y="345442"/>
                </a:lnTo>
                <a:lnTo>
                  <a:pt x="1729" y="358838"/>
                </a:lnTo>
                <a:lnTo>
                  <a:pt x="6919" y="367967"/>
                </a:lnTo>
                <a:lnTo>
                  <a:pt x="15567" y="372040"/>
                </a:lnTo>
                <a:lnTo>
                  <a:pt x="27674" y="370264"/>
                </a:lnTo>
                <a:lnTo>
                  <a:pt x="296724" y="202313"/>
                </a:lnTo>
                <a:lnTo>
                  <a:pt x="306616" y="191010"/>
                </a:lnTo>
                <a:lnTo>
                  <a:pt x="306616" y="179834"/>
                </a:lnTo>
                <a:lnTo>
                  <a:pt x="296724" y="168658"/>
                </a:lnTo>
                <a:lnTo>
                  <a:pt x="33376" y="4320"/>
                </a:lnTo>
                <a:lnTo>
                  <a:pt x="1971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0817352" y="3537203"/>
            <a:ext cx="841375" cy="840105"/>
          </a:xfrm>
          <a:custGeom>
            <a:avLst/>
            <a:gdLst/>
            <a:ahLst/>
            <a:cxnLst/>
            <a:rect l="l" t="t" r="r" b="b"/>
            <a:pathLst>
              <a:path w="841375" h="840104">
                <a:moveTo>
                  <a:pt x="829022" y="318958"/>
                </a:moveTo>
                <a:lnTo>
                  <a:pt x="12225" y="318958"/>
                </a:lnTo>
                <a:lnTo>
                  <a:pt x="5505" y="351753"/>
                </a:lnTo>
                <a:lnTo>
                  <a:pt x="1394" y="385424"/>
                </a:lnTo>
                <a:lnTo>
                  <a:pt x="0" y="419862"/>
                </a:lnTo>
                <a:lnTo>
                  <a:pt x="1394" y="454299"/>
                </a:lnTo>
                <a:lnTo>
                  <a:pt x="12225" y="520765"/>
                </a:lnTo>
                <a:lnTo>
                  <a:pt x="33057" y="583299"/>
                </a:lnTo>
                <a:lnTo>
                  <a:pt x="63024" y="641035"/>
                </a:lnTo>
                <a:lnTo>
                  <a:pt x="101258" y="693111"/>
                </a:lnTo>
                <a:lnTo>
                  <a:pt x="146895" y="738661"/>
                </a:lnTo>
                <a:lnTo>
                  <a:pt x="199066" y="776823"/>
                </a:lnTo>
                <a:lnTo>
                  <a:pt x="256907" y="806731"/>
                </a:lnTo>
                <a:lnTo>
                  <a:pt x="319550" y="827522"/>
                </a:lnTo>
                <a:lnTo>
                  <a:pt x="386129" y="838332"/>
                </a:lnTo>
                <a:lnTo>
                  <a:pt x="420624" y="839724"/>
                </a:lnTo>
                <a:lnTo>
                  <a:pt x="455118" y="838332"/>
                </a:lnTo>
                <a:lnTo>
                  <a:pt x="521697" y="827522"/>
                </a:lnTo>
                <a:lnTo>
                  <a:pt x="584340" y="806731"/>
                </a:lnTo>
                <a:lnTo>
                  <a:pt x="642181" y="776823"/>
                </a:lnTo>
                <a:lnTo>
                  <a:pt x="694352" y="738661"/>
                </a:lnTo>
                <a:lnTo>
                  <a:pt x="739989" y="693111"/>
                </a:lnTo>
                <a:lnTo>
                  <a:pt x="778223" y="641035"/>
                </a:lnTo>
                <a:lnTo>
                  <a:pt x="808190" y="583299"/>
                </a:lnTo>
                <a:lnTo>
                  <a:pt x="829022" y="520765"/>
                </a:lnTo>
                <a:lnTo>
                  <a:pt x="839853" y="454299"/>
                </a:lnTo>
                <a:lnTo>
                  <a:pt x="841248" y="419862"/>
                </a:lnTo>
                <a:lnTo>
                  <a:pt x="839853" y="385424"/>
                </a:lnTo>
                <a:lnTo>
                  <a:pt x="835742" y="351753"/>
                </a:lnTo>
                <a:lnTo>
                  <a:pt x="829022" y="318958"/>
                </a:lnTo>
                <a:close/>
              </a:path>
              <a:path w="841375" h="840104">
                <a:moveTo>
                  <a:pt x="778223" y="198688"/>
                </a:moveTo>
                <a:lnTo>
                  <a:pt x="63024" y="198688"/>
                </a:lnTo>
                <a:lnTo>
                  <a:pt x="46953" y="226903"/>
                </a:lnTo>
                <a:lnTo>
                  <a:pt x="33057" y="256424"/>
                </a:lnTo>
                <a:lnTo>
                  <a:pt x="21445" y="287145"/>
                </a:lnTo>
                <a:lnTo>
                  <a:pt x="819802" y="287145"/>
                </a:lnTo>
                <a:lnTo>
                  <a:pt x="808190" y="256424"/>
                </a:lnTo>
                <a:lnTo>
                  <a:pt x="794294" y="226903"/>
                </a:lnTo>
                <a:lnTo>
                  <a:pt x="778223" y="198688"/>
                </a:lnTo>
                <a:close/>
              </a:path>
              <a:path w="841375" h="840104">
                <a:moveTo>
                  <a:pt x="420624" y="0"/>
                </a:moveTo>
                <a:lnTo>
                  <a:pt x="352401" y="5494"/>
                </a:lnTo>
                <a:lnTo>
                  <a:pt x="287682" y="21403"/>
                </a:lnTo>
                <a:lnTo>
                  <a:pt x="227332" y="46860"/>
                </a:lnTo>
                <a:lnTo>
                  <a:pt x="172218" y="81003"/>
                </a:lnTo>
                <a:lnTo>
                  <a:pt x="123205" y="122967"/>
                </a:lnTo>
                <a:lnTo>
                  <a:pt x="101258" y="146612"/>
                </a:lnTo>
                <a:lnTo>
                  <a:pt x="739989" y="146612"/>
                </a:lnTo>
                <a:lnTo>
                  <a:pt x="694352" y="101062"/>
                </a:lnTo>
                <a:lnTo>
                  <a:pt x="642181" y="62900"/>
                </a:lnTo>
                <a:lnTo>
                  <a:pt x="584340" y="32992"/>
                </a:lnTo>
                <a:lnTo>
                  <a:pt x="521697" y="12201"/>
                </a:lnTo>
                <a:lnTo>
                  <a:pt x="455118" y="1391"/>
                </a:lnTo>
                <a:lnTo>
                  <a:pt x="420624"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txBox="1"/>
          <p:nvPr/>
        </p:nvSpPr>
        <p:spPr>
          <a:xfrm>
            <a:off x="10719305" y="4459518"/>
            <a:ext cx="1033144" cy="507831"/>
          </a:xfrm>
          <a:prstGeom prst="rect">
            <a:avLst/>
          </a:prstGeom>
        </p:spPr>
        <p:txBody>
          <a:bodyPr vert="horz" wrap="square" lIns="0" tIns="0" rIns="0" bIns="0" rtlCol="0">
            <a:spAutoFit/>
          </a:bodyPr>
          <a:lstStyle/>
          <a:p>
            <a:pPr marL="12700" marR="5080" lvl="0" indent="86360" algn="ctr" defTabSz="914400" rtl="0" eaLnBrk="1" fontAlgn="auto" latinLnBrk="0" hangingPunct="1">
              <a:lnSpc>
                <a:spcPct val="100000"/>
              </a:lnSpc>
              <a:spcBef>
                <a:spcPts val="0"/>
              </a:spcBef>
              <a:spcAft>
                <a:spcPts val="0"/>
              </a:spcAft>
              <a:buClrTx/>
              <a:buSzTx/>
              <a:buFontTx/>
              <a:buNone/>
              <a:tabLst/>
              <a:defRPr/>
            </a:pPr>
            <a:r>
              <a:rPr lang="bg-BG" sz="1100" dirty="0" smtClean="0">
                <a:solidFill>
                  <a:srgbClr val="385071"/>
                </a:solidFill>
                <a:latin typeface="Segoe UI Semilight"/>
                <a:cs typeface="Segoe UI Semilight"/>
              </a:rPr>
              <a:t>Постигане на цели и резултати </a:t>
            </a:r>
            <a:endParaRPr kumimoji="0" sz="11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34" name="object 34"/>
          <p:cNvSpPr/>
          <p:nvPr/>
        </p:nvSpPr>
        <p:spPr>
          <a:xfrm>
            <a:off x="10972800" y="4067555"/>
            <a:ext cx="231140" cy="233045"/>
          </a:xfrm>
          <a:custGeom>
            <a:avLst/>
            <a:gdLst/>
            <a:ahLst/>
            <a:cxnLst/>
            <a:rect l="l" t="t" r="r" b="b"/>
            <a:pathLst>
              <a:path w="231140" h="233045">
                <a:moveTo>
                  <a:pt x="205855" y="133985"/>
                </a:moveTo>
                <a:lnTo>
                  <a:pt x="109601" y="133985"/>
                </a:lnTo>
                <a:lnTo>
                  <a:pt x="173101" y="232537"/>
                </a:lnTo>
                <a:lnTo>
                  <a:pt x="205855" y="133985"/>
                </a:lnTo>
                <a:close/>
              </a:path>
              <a:path w="231140" h="233045">
                <a:moveTo>
                  <a:pt x="63373" y="0"/>
                </a:moveTo>
                <a:lnTo>
                  <a:pt x="0" y="168656"/>
                </a:lnTo>
                <a:lnTo>
                  <a:pt x="109601" y="133985"/>
                </a:lnTo>
                <a:lnTo>
                  <a:pt x="205855" y="133985"/>
                </a:lnTo>
                <a:lnTo>
                  <a:pt x="231013" y="58293"/>
                </a:lnTo>
                <a:lnTo>
                  <a:pt x="173101" y="6223"/>
                </a:lnTo>
                <a:lnTo>
                  <a:pt x="6337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10972800" y="4067555"/>
            <a:ext cx="231140" cy="233045"/>
          </a:xfrm>
          <a:custGeom>
            <a:avLst/>
            <a:gdLst/>
            <a:ahLst/>
            <a:cxnLst/>
            <a:rect l="l" t="t" r="r" b="b"/>
            <a:pathLst>
              <a:path w="231140" h="233045">
                <a:moveTo>
                  <a:pt x="205855" y="133985"/>
                </a:moveTo>
                <a:lnTo>
                  <a:pt x="109601" y="133985"/>
                </a:lnTo>
                <a:lnTo>
                  <a:pt x="173101" y="232537"/>
                </a:lnTo>
                <a:lnTo>
                  <a:pt x="205855" y="133985"/>
                </a:lnTo>
                <a:close/>
              </a:path>
              <a:path w="231140" h="233045">
                <a:moveTo>
                  <a:pt x="63373" y="0"/>
                </a:moveTo>
                <a:lnTo>
                  <a:pt x="0" y="168656"/>
                </a:lnTo>
                <a:lnTo>
                  <a:pt x="109601" y="133985"/>
                </a:lnTo>
                <a:lnTo>
                  <a:pt x="205855" y="133985"/>
                </a:lnTo>
                <a:lnTo>
                  <a:pt x="231013" y="58293"/>
                </a:lnTo>
                <a:lnTo>
                  <a:pt x="173101" y="6223"/>
                </a:lnTo>
                <a:lnTo>
                  <a:pt x="6337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11271504" y="4067555"/>
            <a:ext cx="231140" cy="233045"/>
          </a:xfrm>
          <a:custGeom>
            <a:avLst/>
            <a:gdLst/>
            <a:ahLst/>
            <a:cxnLst/>
            <a:rect l="l" t="t" r="r" b="b"/>
            <a:pathLst>
              <a:path w="231140" h="233045">
                <a:moveTo>
                  <a:pt x="173101" y="0"/>
                </a:moveTo>
                <a:lnTo>
                  <a:pt x="57912" y="6223"/>
                </a:lnTo>
                <a:lnTo>
                  <a:pt x="0" y="58293"/>
                </a:lnTo>
                <a:lnTo>
                  <a:pt x="63373" y="232537"/>
                </a:lnTo>
                <a:lnTo>
                  <a:pt x="121285" y="133985"/>
                </a:lnTo>
                <a:lnTo>
                  <a:pt x="219107" y="133985"/>
                </a:lnTo>
                <a:lnTo>
                  <a:pt x="173101" y="0"/>
                </a:lnTo>
                <a:close/>
              </a:path>
              <a:path w="231140" h="233045">
                <a:moveTo>
                  <a:pt x="219107" y="133985"/>
                </a:moveTo>
                <a:lnTo>
                  <a:pt x="121285" y="133985"/>
                </a:lnTo>
                <a:lnTo>
                  <a:pt x="231013" y="168656"/>
                </a:lnTo>
                <a:lnTo>
                  <a:pt x="219107" y="13398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11271504" y="4067555"/>
            <a:ext cx="231140" cy="233045"/>
          </a:xfrm>
          <a:custGeom>
            <a:avLst/>
            <a:gdLst/>
            <a:ahLst/>
            <a:cxnLst/>
            <a:rect l="l" t="t" r="r" b="b"/>
            <a:pathLst>
              <a:path w="231140" h="233045">
                <a:moveTo>
                  <a:pt x="173101" y="0"/>
                </a:moveTo>
                <a:lnTo>
                  <a:pt x="57912" y="6223"/>
                </a:lnTo>
                <a:lnTo>
                  <a:pt x="0" y="58293"/>
                </a:lnTo>
                <a:lnTo>
                  <a:pt x="63373" y="232537"/>
                </a:lnTo>
                <a:lnTo>
                  <a:pt x="121285" y="133985"/>
                </a:lnTo>
                <a:lnTo>
                  <a:pt x="219107" y="133985"/>
                </a:lnTo>
                <a:lnTo>
                  <a:pt x="173101" y="0"/>
                </a:lnTo>
                <a:close/>
              </a:path>
              <a:path w="231140" h="233045">
                <a:moveTo>
                  <a:pt x="219107" y="133985"/>
                </a:moveTo>
                <a:lnTo>
                  <a:pt x="121285" y="133985"/>
                </a:lnTo>
                <a:lnTo>
                  <a:pt x="231013" y="168656"/>
                </a:lnTo>
                <a:lnTo>
                  <a:pt x="219107" y="13398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10991145" y="3604318"/>
            <a:ext cx="502284" cy="496570"/>
          </a:xfrm>
          <a:custGeom>
            <a:avLst/>
            <a:gdLst/>
            <a:ahLst/>
            <a:cxnLst/>
            <a:rect l="l" t="t" r="r" b="b"/>
            <a:pathLst>
              <a:path w="502284" h="496570">
                <a:moveTo>
                  <a:pt x="248043" y="0"/>
                </a:moveTo>
                <a:lnTo>
                  <a:pt x="172732" y="63381"/>
                </a:lnTo>
                <a:lnTo>
                  <a:pt x="69031" y="69664"/>
                </a:lnTo>
                <a:lnTo>
                  <a:pt x="63442" y="173169"/>
                </a:lnTo>
                <a:lnTo>
                  <a:pt x="0" y="248285"/>
                </a:lnTo>
                <a:lnTo>
                  <a:pt x="63385" y="323468"/>
                </a:lnTo>
                <a:lnTo>
                  <a:pt x="69030" y="427041"/>
                </a:lnTo>
                <a:lnTo>
                  <a:pt x="172661" y="433264"/>
                </a:lnTo>
                <a:lnTo>
                  <a:pt x="247911" y="496078"/>
                </a:lnTo>
                <a:lnTo>
                  <a:pt x="323222" y="433317"/>
                </a:lnTo>
                <a:lnTo>
                  <a:pt x="426916" y="427041"/>
                </a:lnTo>
                <a:lnTo>
                  <a:pt x="429321" y="387037"/>
                </a:lnTo>
                <a:lnTo>
                  <a:pt x="247973" y="387037"/>
                </a:lnTo>
                <a:lnTo>
                  <a:pt x="233487" y="386249"/>
                </a:lnTo>
                <a:lnTo>
                  <a:pt x="192741" y="375115"/>
                </a:lnTo>
                <a:lnTo>
                  <a:pt x="157797" y="352605"/>
                </a:lnTo>
                <a:lnTo>
                  <a:pt x="130884" y="321013"/>
                </a:lnTo>
                <a:lnTo>
                  <a:pt x="114232" y="282629"/>
                </a:lnTo>
                <a:lnTo>
                  <a:pt x="109933" y="254398"/>
                </a:lnTo>
                <a:lnTo>
                  <a:pt x="110655" y="238231"/>
                </a:lnTo>
                <a:lnTo>
                  <a:pt x="121174" y="194364"/>
                </a:lnTo>
                <a:lnTo>
                  <a:pt x="142597" y="158379"/>
                </a:lnTo>
                <a:lnTo>
                  <a:pt x="172832" y="131474"/>
                </a:lnTo>
                <a:lnTo>
                  <a:pt x="209789" y="114851"/>
                </a:lnTo>
                <a:lnTo>
                  <a:pt x="237129" y="110072"/>
                </a:lnTo>
                <a:lnTo>
                  <a:pt x="429346" y="110072"/>
                </a:lnTo>
                <a:lnTo>
                  <a:pt x="426916" y="69664"/>
                </a:lnTo>
                <a:lnTo>
                  <a:pt x="323285" y="63441"/>
                </a:lnTo>
                <a:lnTo>
                  <a:pt x="248043" y="0"/>
                </a:lnTo>
                <a:close/>
              </a:path>
              <a:path w="502284" h="496570">
                <a:moveTo>
                  <a:pt x="429346" y="110072"/>
                </a:moveTo>
                <a:lnTo>
                  <a:pt x="237129" y="110072"/>
                </a:lnTo>
                <a:lnTo>
                  <a:pt x="252923" y="110665"/>
                </a:lnTo>
                <a:lnTo>
                  <a:pt x="268133" y="112558"/>
                </a:lnTo>
                <a:lnTo>
                  <a:pt x="309669" y="125531"/>
                </a:lnTo>
                <a:lnTo>
                  <a:pt x="343830" y="148373"/>
                </a:lnTo>
                <a:lnTo>
                  <a:pt x="369025" y="179704"/>
                </a:lnTo>
                <a:lnTo>
                  <a:pt x="383666" y="218144"/>
                </a:lnTo>
                <a:lnTo>
                  <a:pt x="386779" y="247039"/>
                </a:lnTo>
                <a:lnTo>
                  <a:pt x="386003" y="261647"/>
                </a:lnTo>
                <a:lnTo>
                  <a:pt x="375018" y="302719"/>
                </a:lnTo>
                <a:lnTo>
                  <a:pt x="352788" y="337963"/>
                </a:lnTo>
                <a:lnTo>
                  <a:pt x="321552" y="365192"/>
                </a:lnTo>
                <a:lnTo>
                  <a:pt x="283547" y="382218"/>
                </a:lnTo>
                <a:lnTo>
                  <a:pt x="247973" y="387037"/>
                </a:lnTo>
                <a:lnTo>
                  <a:pt x="429321" y="387037"/>
                </a:lnTo>
                <a:lnTo>
                  <a:pt x="433139" y="323537"/>
                </a:lnTo>
                <a:lnTo>
                  <a:pt x="502227" y="248353"/>
                </a:lnTo>
                <a:lnTo>
                  <a:pt x="433139" y="173168"/>
                </a:lnTo>
                <a:lnTo>
                  <a:pt x="429346" y="11007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11192256" y="3771900"/>
            <a:ext cx="69850" cy="154940"/>
          </a:xfrm>
          <a:custGeom>
            <a:avLst/>
            <a:gdLst/>
            <a:ahLst/>
            <a:cxnLst/>
            <a:rect l="l" t="t" r="r" b="b"/>
            <a:pathLst>
              <a:path w="69850" h="154939">
                <a:moveTo>
                  <a:pt x="69469" y="34290"/>
                </a:moveTo>
                <a:lnTo>
                  <a:pt x="34417" y="34290"/>
                </a:lnTo>
                <a:lnTo>
                  <a:pt x="34417" y="154813"/>
                </a:lnTo>
                <a:lnTo>
                  <a:pt x="69469" y="154813"/>
                </a:lnTo>
                <a:lnTo>
                  <a:pt x="69469" y="34290"/>
                </a:lnTo>
                <a:close/>
              </a:path>
              <a:path w="69850" h="154939">
                <a:moveTo>
                  <a:pt x="69469" y="0"/>
                </a:moveTo>
                <a:lnTo>
                  <a:pt x="40513" y="0"/>
                </a:lnTo>
                <a:lnTo>
                  <a:pt x="0" y="22606"/>
                </a:lnTo>
                <a:lnTo>
                  <a:pt x="6223" y="45847"/>
                </a:lnTo>
                <a:lnTo>
                  <a:pt x="34417" y="34290"/>
                </a:lnTo>
                <a:lnTo>
                  <a:pt x="69469" y="34290"/>
                </a:lnTo>
                <a:lnTo>
                  <a:pt x="6946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11192256" y="3771900"/>
            <a:ext cx="69850" cy="154940"/>
          </a:xfrm>
          <a:custGeom>
            <a:avLst/>
            <a:gdLst/>
            <a:ahLst/>
            <a:cxnLst/>
            <a:rect l="l" t="t" r="r" b="b"/>
            <a:pathLst>
              <a:path w="69850" h="154939">
                <a:moveTo>
                  <a:pt x="69469" y="34290"/>
                </a:moveTo>
                <a:lnTo>
                  <a:pt x="34417" y="34290"/>
                </a:lnTo>
                <a:lnTo>
                  <a:pt x="34417" y="154813"/>
                </a:lnTo>
                <a:lnTo>
                  <a:pt x="69469" y="154813"/>
                </a:lnTo>
                <a:lnTo>
                  <a:pt x="69469" y="34290"/>
                </a:lnTo>
                <a:close/>
              </a:path>
              <a:path w="69850" h="154939">
                <a:moveTo>
                  <a:pt x="69469" y="0"/>
                </a:moveTo>
                <a:lnTo>
                  <a:pt x="40513" y="0"/>
                </a:lnTo>
                <a:lnTo>
                  <a:pt x="0" y="22606"/>
                </a:lnTo>
                <a:lnTo>
                  <a:pt x="6223" y="45847"/>
                </a:lnTo>
                <a:lnTo>
                  <a:pt x="34417" y="34290"/>
                </a:lnTo>
                <a:lnTo>
                  <a:pt x="69469" y="34290"/>
                </a:lnTo>
                <a:lnTo>
                  <a:pt x="6946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65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68579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0" y="0"/>
            <a:ext cx="12192000" cy="6858000"/>
          </a:xfrm>
          <a:custGeom>
            <a:avLst/>
            <a:gdLst/>
            <a:ahLst/>
            <a:cxnLst/>
            <a:rect l="l" t="t" r="r" b="b"/>
            <a:pathLst>
              <a:path w="12192000" h="6858000">
                <a:moveTo>
                  <a:pt x="0" y="6858000"/>
                </a:moveTo>
                <a:lnTo>
                  <a:pt x="12192000" y="6858000"/>
                </a:lnTo>
              </a:path>
              <a:path w="12192000" h="6858000">
                <a:moveTo>
                  <a:pt x="0" y="0"/>
                </a:moveTo>
                <a:lnTo>
                  <a:pt x="0" y="6858000"/>
                </a:lnTo>
              </a:path>
            </a:pathLst>
          </a:custGeom>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572000" y="6019800"/>
            <a:ext cx="7221854" cy="692497"/>
          </a:xfrm>
          <a:prstGeom prst="rect">
            <a:avLst/>
          </a:prstGeom>
        </p:spPr>
        <p:txBody>
          <a:bodyPr vert="horz" wrap="square" lIns="0" tIns="0" rIns="0" bIns="0" rtlCol="0">
            <a:spAutoFit/>
          </a:bodyPr>
          <a:lstStyle/>
          <a:p>
            <a:pPr marL="355600" marR="0" lvl="0" indent="-342900" algn="l" defTabSz="914400" rtl="0" eaLnBrk="1" fontAlgn="auto" latinLnBrk="0" hangingPunct="1">
              <a:lnSpc>
                <a:spcPts val="2735"/>
              </a:lnSpc>
              <a:spcBef>
                <a:spcPts val="0"/>
              </a:spcBef>
              <a:spcAft>
                <a:spcPts val="0"/>
              </a:spcAft>
              <a:buClr>
                <a:srgbClr val="FFFFFF"/>
              </a:buClr>
              <a:buSzTx/>
              <a:buFont typeface="Arial"/>
              <a:buChar char="•"/>
              <a:tabLst>
                <a:tab pos="355600" algn="l"/>
              </a:tabLst>
              <a:defRPr/>
            </a:pPr>
            <a:r>
              <a:rPr kumimoji="0" lang="bg-BG" sz="2400" b="1" i="0" u="none" strike="noStrike" kern="1200" cap="none" spc="-5" normalizeH="0" baseline="0" noProof="0" dirty="0" smtClean="0">
                <a:ln>
                  <a:noFill/>
                </a:ln>
                <a:solidFill>
                  <a:srgbClr val="FFFFFF"/>
                </a:solidFill>
                <a:effectLst/>
                <a:uLnTx/>
                <a:uFillTx/>
                <a:latin typeface="Segoe UI Semibold"/>
                <a:ea typeface="+mn-ea"/>
                <a:cs typeface="Segoe UI Semibold"/>
              </a:rPr>
              <a:t>Отворено хранилище за </a:t>
            </a:r>
            <a:r>
              <a:rPr lang="bg-BG" sz="2400" b="1" spc="-5" dirty="0" smtClean="0">
                <a:solidFill>
                  <a:srgbClr val="FFFFFF"/>
                </a:solidFill>
                <a:latin typeface="Segoe UI Semibold"/>
                <a:cs typeface="Segoe UI Semibold"/>
              </a:rPr>
              <a:t>мрежови приложения</a:t>
            </a:r>
            <a:endParaRPr lang="bg-BG" sz="2400" b="1" spc="65" dirty="0">
              <a:solidFill>
                <a:srgbClr val="FFFFFF"/>
              </a:solidFill>
              <a:latin typeface="Times New Roman"/>
              <a:cs typeface="Times New Roman"/>
            </a:endParaRPr>
          </a:p>
          <a:p>
            <a:pPr marL="355600" marR="0" lvl="0" indent="-342900" algn="l" defTabSz="914400" rtl="0" eaLnBrk="1" fontAlgn="auto" latinLnBrk="0" hangingPunct="1">
              <a:lnSpc>
                <a:spcPts val="2735"/>
              </a:lnSpc>
              <a:spcBef>
                <a:spcPts val="0"/>
              </a:spcBef>
              <a:spcAft>
                <a:spcPts val="0"/>
              </a:spcAft>
              <a:buClr>
                <a:srgbClr val="FFFFFF"/>
              </a:buClr>
              <a:buSzTx/>
              <a:buFont typeface="Arial"/>
              <a:buChar char="•"/>
              <a:tabLst>
                <a:tab pos="355600" algn="l"/>
              </a:tabLst>
              <a:defRPr/>
            </a:pPr>
            <a:r>
              <a:rPr lang="bg-BG" sz="2400" b="1" spc="-5" dirty="0" smtClean="0">
                <a:solidFill>
                  <a:srgbClr val="FFFFFF"/>
                </a:solidFill>
                <a:latin typeface="Segoe UI Semibold"/>
                <a:cs typeface="Segoe UI Semibold"/>
              </a:rPr>
              <a:t>Тестова среда</a:t>
            </a:r>
            <a:endParaRPr kumimoji="0" sz="24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Tree>
    <p:extLst>
      <p:ext uri="{BB962C8B-B14F-4D97-AF65-F5344CB8AC3E}">
        <p14:creationId xmlns:p14="http://schemas.microsoft.com/office/powerpoint/2010/main" val="375882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517" y="508933"/>
            <a:ext cx="11516964" cy="833562"/>
          </a:xfrm>
          <a:prstGeom prst="rect">
            <a:avLst/>
          </a:prstGeom>
        </p:spPr>
        <p:txBody>
          <a:bodyPr vert="horz" wrap="square" lIns="0" tIns="0" rIns="0" bIns="0" rtlCol="0">
            <a:spAutoFit/>
          </a:bodyPr>
          <a:lstStyle/>
          <a:p>
            <a:pPr marL="12700">
              <a:lnSpc>
                <a:spcPts val="4220"/>
              </a:lnSpc>
            </a:pPr>
            <a:r>
              <a:rPr lang="bg-BG" spc="-5" dirty="0" smtClean="0"/>
              <a:t>Заключения</a:t>
            </a:r>
            <a:endParaRPr spc="-5" dirty="0"/>
          </a:p>
          <a:p>
            <a:pPr marL="12700">
              <a:lnSpc>
                <a:spcPts val="2300"/>
              </a:lnSpc>
            </a:pPr>
            <a:r>
              <a:rPr lang="bg-BG" sz="2000" b="0" spc="-5" dirty="0" smtClean="0">
                <a:latin typeface="Segoe UI Semilight" panose="020B0402040204020203" pitchFamily="34" charset="0"/>
                <a:cs typeface="Segoe UI Semilight" panose="020B0402040204020203" pitchFamily="34" charset="0"/>
              </a:rPr>
              <a:t>Основни елементи и очаквани резултати от проекта </a:t>
            </a:r>
            <a:endParaRPr sz="2000" dirty="0">
              <a:latin typeface="Segoe UI Semilight" panose="020B0402040204020203" pitchFamily="34" charset="0"/>
              <a:cs typeface="Segoe UI Semilight" panose="020B0402040204020203" pitchFamily="34" charset="0"/>
            </a:endParaRPr>
          </a:p>
        </p:txBody>
      </p:sp>
      <p:sp>
        <p:nvSpPr>
          <p:cNvPr id="3" name="object 3"/>
          <p:cNvSpPr/>
          <p:nvPr/>
        </p:nvSpPr>
        <p:spPr>
          <a:xfrm>
            <a:off x="920497" y="3544839"/>
            <a:ext cx="993775" cy="970915"/>
          </a:xfrm>
          <a:custGeom>
            <a:avLst/>
            <a:gdLst/>
            <a:ahLst/>
            <a:cxnLst/>
            <a:rect l="l" t="t" r="r" b="b"/>
            <a:pathLst>
              <a:path w="993775" h="970914">
                <a:moveTo>
                  <a:pt x="948434" y="248396"/>
                </a:moveTo>
                <a:lnTo>
                  <a:pt x="45173" y="248396"/>
                </a:lnTo>
                <a:lnTo>
                  <a:pt x="30969" y="250672"/>
                </a:lnTo>
                <a:lnTo>
                  <a:pt x="2395" y="278962"/>
                </a:lnTo>
                <a:lnTo>
                  <a:pt x="0" y="383778"/>
                </a:lnTo>
                <a:lnTo>
                  <a:pt x="2275" y="398000"/>
                </a:lnTo>
                <a:lnTo>
                  <a:pt x="30554" y="426572"/>
                </a:lnTo>
                <a:lnTo>
                  <a:pt x="90347" y="428990"/>
                </a:lnTo>
                <a:lnTo>
                  <a:pt x="90347" y="925560"/>
                </a:lnTo>
                <a:lnTo>
                  <a:pt x="108619" y="961917"/>
                </a:lnTo>
                <a:lnTo>
                  <a:pt x="858137" y="970772"/>
                </a:lnTo>
                <a:lnTo>
                  <a:pt x="872354" y="968502"/>
                </a:lnTo>
                <a:lnTo>
                  <a:pt x="900924" y="940239"/>
                </a:lnTo>
                <a:lnTo>
                  <a:pt x="903346" y="925560"/>
                </a:lnTo>
                <a:lnTo>
                  <a:pt x="135468" y="925560"/>
                </a:lnTo>
                <a:lnTo>
                  <a:pt x="135468" y="428990"/>
                </a:lnTo>
                <a:lnTo>
                  <a:pt x="948434" y="428990"/>
                </a:lnTo>
                <a:lnTo>
                  <a:pt x="962651" y="426720"/>
                </a:lnTo>
                <a:lnTo>
                  <a:pt x="991221" y="398457"/>
                </a:lnTo>
                <a:lnTo>
                  <a:pt x="993643" y="383778"/>
                </a:lnTo>
                <a:lnTo>
                  <a:pt x="45173" y="383778"/>
                </a:lnTo>
                <a:lnTo>
                  <a:pt x="45173" y="293481"/>
                </a:lnTo>
                <a:lnTo>
                  <a:pt x="993646" y="293481"/>
                </a:lnTo>
                <a:lnTo>
                  <a:pt x="991370" y="279307"/>
                </a:lnTo>
                <a:lnTo>
                  <a:pt x="985027" y="266980"/>
                </a:lnTo>
                <a:lnTo>
                  <a:pt x="975341" y="257232"/>
                </a:lnTo>
                <a:lnTo>
                  <a:pt x="963039" y="250794"/>
                </a:lnTo>
                <a:lnTo>
                  <a:pt x="948845" y="248397"/>
                </a:lnTo>
                <a:lnTo>
                  <a:pt x="948434" y="248396"/>
                </a:lnTo>
                <a:close/>
              </a:path>
              <a:path w="993775" h="970914">
                <a:moveTo>
                  <a:pt x="903349" y="428990"/>
                </a:moveTo>
                <a:lnTo>
                  <a:pt x="858137" y="428990"/>
                </a:lnTo>
                <a:lnTo>
                  <a:pt x="858137" y="925560"/>
                </a:lnTo>
                <a:lnTo>
                  <a:pt x="903346" y="925560"/>
                </a:lnTo>
                <a:lnTo>
                  <a:pt x="903349" y="428990"/>
                </a:lnTo>
                <a:close/>
              </a:path>
              <a:path w="993775" h="970914">
                <a:moveTo>
                  <a:pt x="361313" y="519287"/>
                </a:moveTo>
                <a:lnTo>
                  <a:pt x="324997" y="537594"/>
                </a:lnTo>
                <a:lnTo>
                  <a:pt x="316180" y="609584"/>
                </a:lnTo>
                <a:lnTo>
                  <a:pt x="318459" y="623769"/>
                </a:lnTo>
                <a:lnTo>
                  <a:pt x="346794" y="652286"/>
                </a:lnTo>
                <a:lnTo>
                  <a:pt x="361313" y="654669"/>
                </a:lnTo>
                <a:lnTo>
                  <a:pt x="632331" y="654669"/>
                </a:lnTo>
                <a:lnTo>
                  <a:pt x="668615" y="636344"/>
                </a:lnTo>
                <a:lnTo>
                  <a:pt x="677415" y="609584"/>
                </a:lnTo>
                <a:lnTo>
                  <a:pt x="361313" y="609584"/>
                </a:lnTo>
                <a:lnTo>
                  <a:pt x="361313" y="564372"/>
                </a:lnTo>
                <a:lnTo>
                  <a:pt x="677416" y="564372"/>
                </a:lnTo>
                <a:lnTo>
                  <a:pt x="675135" y="550179"/>
                </a:lnTo>
                <a:lnTo>
                  <a:pt x="668782" y="537840"/>
                </a:lnTo>
                <a:lnTo>
                  <a:pt x="659091" y="528088"/>
                </a:lnTo>
                <a:lnTo>
                  <a:pt x="646797" y="521659"/>
                </a:lnTo>
                <a:lnTo>
                  <a:pt x="632635" y="519288"/>
                </a:lnTo>
                <a:lnTo>
                  <a:pt x="361313" y="519287"/>
                </a:lnTo>
                <a:close/>
              </a:path>
              <a:path w="993775" h="970914">
                <a:moveTo>
                  <a:pt x="677416" y="564372"/>
                </a:moveTo>
                <a:lnTo>
                  <a:pt x="632331" y="564372"/>
                </a:lnTo>
                <a:lnTo>
                  <a:pt x="632331" y="609584"/>
                </a:lnTo>
                <a:lnTo>
                  <a:pt x="677415" y="609584"/>
                </a:lnTo>
                <a:lnTo>
                  <a:pt x="677416" y="564372"/>
                </a:lnTo>
                <a:close/>
              </a:path>
              <a:path w="993775" h="970914">
                <a:moveTo>
                  <a:pt x="993646" y="293481"/>
                </a:moveTo>
                <a:lnTo>
                  <a:pt x="948434" y="293481"/>
                </a:lnTo>
                <a:lnTo>
                  <a:pt x="948434" y="383778"/>
                </a:lnTo>
                <a:lnTo>
                  <a:pt x="993643" y="383778"/>
                </a:lnTo>
                <a:lnTo>
                  <a:pt x="993646" y="293481"/>
                </a:lnTo>
                <a:close/>
              </a:path>
              <a:path w="993775" h="970914">
                <a:moveTo>
                  <a:pt x="350839" y="0"/>
                </a:moveTo>
                <a:lnTo>
                  <a:pt x="305718" y="13054"/>
                </a:lnTo>
                <a:lnTo>
                  <a:pt x="156869" y="248396"/>
                </a:lnTo>
                <a:lnTo>
                  <a:pt x="209078" y="248396"/>
                </a:lnTo>
                <a:lnTo>
                  <a:pt x="313322" y="67802"/>
                </a:lnTo>
                <a:lnTo>
                  <a:pt x="320944" y="58005"/>
                </a:lnTo>
                <a:lnTo>
                  <a:pt x="330577" y="50848"/>
                </a:lnTo>
                <a:lnTo>
                  <a:pt x="341591" y="46506"/>
                </a:lnTo>
                <a:lnTo>
                  <a:pt x="353354" y="45153"/>
                </a:lnTo>
                <a:lnTo>
                  <a:pt x="454930" y="45153"/>
                </a:lnTo>
                <a:lnTo>
                  <a:pt x="397635" y="12049"/>
                </a:lnTo>
                <a:lnTo>
                  <a:pt x="386333" y="6533"/>
                </a:lnTo>
                <a:lnTo>
                  <a:pt x="374661" y="2715"/>
                </a:lnTo>
                <a:lnTo>
                  <a:pt x="362777" y="552"/>
                </a:lnTo>
                <a:lnTo>
                  <a:pt x="350839" y="0"/>
                </a:lnTo>
                <a:close/>
              </a:path>
              <a:path w="993775" h="970914">
                <a:moveTo>
                  <a:pt x="262115" y="246745"/>
                </a:moveTo>
                <a:lnTo>
                  <a:pt x="261198" y="248396"/>
                </a:lnTo>
                <a:lnTo>
                  <a:pt x="264918" y="248396"/>
                </a:lnTo>
                <a:lnTo>
                  <a:pt x="262115" y="246745"/>
                </a:lnTo>
                <a:close/>
              </a:path>
              <a:path w="993775" h="970914">
                <a:moveTo>
                  <a:pt x="454930" y="45153"/>
                </a:moveTo>
                <a:lnTo>
                  <a:pt x="353354" y="45153"/>
                </a:lnTo>
                <a:lnTo>
                  <a:pt x="365235" y="46965"/>
                </a:lnTo>
                <a:lnTo>
                  <a:pt x="453261" y="96377"/>
                </a:lnTo>
                <a:lnTo>
                  <a:pt x="365504" y="248396"/>
                </a:lnTo>
                <a:lnTo>
                  <a:pt x="417701" y="248396"/>
                </a:lnTo>
                <a:lnTo>
                  <a:pt x="492377" y="118983"/>
                </a:lnTo>
                <a:lnTo>
                  <a:pt x="582708" y="118983"/>
                </a:lnTo>
                <a:lnTo>
                  <a:pt x="454930" y="45153"/>
                </a:lnTo>
                <a:close/>
              </a:path>
              <a:path w="993775" h="970914">
                <a:moveTo>
                  <a:pt x="582708" y="118983"/>
                </a:moveTo>
                <a:lnTo>
                  <a:pt x="492377" y="118983"/>
                </a:lnTo>
                <a:lnTo>
                  <a:pt x="716532" y="248396"/>
                </a:lnTo>
                <a:lnTo>
                  <a:pt x="806829" y="248396"/>
                </a:lnTo>
                <a:lnTo>
                  <a:pt x="748917" y="214868"/>
                </a:lnTo>
                <a:lnTo>
                  <a:pt x="756156" y="212836"/>
                </a:lnTo>
                <a:lnTo>
                  <a:pt x="749601" y="188325"/>
                </a:lnTo>
                <a:lnTo>
                  <a:pt x="702816" y="188325"/>
                </a:lnTo>
                <a:lnTo>
                  <a:pt x="647571" y="156321"/>
                </a:lnTo>
                <a:lnTo>
                  <a:pt x="645539" y="148955"/>
                </a:lnTo>
                <a:lnTo>
                  <a:pt x="732788" y="125587"/>
                </a:lnTo>
                <a:lnTo>
                  <a:pt x="745631" y="124045"/>
                </a:lnTo>
                <a:lnTo>
                  <a:pt x="822618" y="124045"/>
                </a:lnTo>
                <a:lnTo>
                  <a:pt x="821569" y="122013"/>
                </a:lnTo>
                <a:lnTo>
                  <a:pt x="819501" y="119110"/>
                </a:lnTo>
                <a:lnTo>
                  <a:pt x="582928" y="119110"/>
                </a:lnTo>
                <a:lnTo>
                  <a:pt x="582708" y="118983"/>
                </a:lnTo>
                <a:close/>
              </a:path>
              <a:path w="993775" h="970914">
                <a:moveTo>
                  <a:pt x="822618" y="124045"/>
                </a:moveTo>
                <a:lnTo>
                  <a:pt x="745631" y="124045"/>
                </a:lnTo>
                <a:lnTo>
                  <a:pt x="757954" y="126092"/>
                </a:lnTo>
                <a:lnTo>
                  <a:pt x="769116" y="131352"/>
                </a:lnTo>
                <a:lnTo>
                  <a:pt x="778476" y="139452"/>
                </a:lnTo>
                <a:lnTo>
                  <a:pt x="785393" y="150016"/>
                </a:lnTo>
                <a:lnTo>
                  <a:pt x="812417" y="248396"/>
                </a:lnTo>
                <a:lnTo>
                  <a:pt x="859280" y="248396"/>
                </a:lnTo>
                <a:lnTo>
                  <a:pt x="831721" y="145780"/>
                </a:lnTo>
                <a:lnTo>
                  <a:pt x="827440" y="133383"/>
                </a:lnTo>
                <a:lnTo>
                  <a:pt x="822618" y="124045"/>
                </a:lnTo>
                <a:close/>
              </a:path>
              <a:path w="993775" h="970914">
                <a:moveTo>
                  <a:pt x="307290" y="168513"/>
                </a:moveTo>
                <a:lnTo>
                  <a:pt x="284707" y="207629"/>
                </a:lnTo>
                <a:lnTo>
                  <a:pt x="323850" y="230235"/>
                </a:lnTo>
                <a:lnTo>
                  <a:pt x="346392" y="191119"/>
                </a:lnTo>
                <a:lnTo>
                  <a:pt x="307290" y="168513"/>
                </a:lnTo>
                <a:close/>
              </a:path>
              <a:path w="993775" h="970914">
                <a:moveTo>
                  <a:pt x="744472" y="169148"/>
                </a:moveTo>
                <a:lnTo>
                  <a:pt x="700911" y="180959"/>
                </a:lnTo>
                <a:lnTo>
                  <a:pt x="702816" y="188325"/>
                </a:lnTo>
                <a:lnTo>
                  <a:pt x="749601" y="188325"/>
                </a:lnTo>
                <a:lnTo>
                  <a:pt x="744472" y="169148"/>
                </a:lnTo>
                <a:close/>
              </a:path>
              <a:path w="993775" h="970914">
                <a:moveTo>
                  <a:pt x="352423" y="90281"/>
                </a:moveTo>
                <a:lnTo>
                  <a:pt x="329882" y="129397"/>
                </a:lnTo>
                <a:lnTo>
                  <a:pt x="368933" y="152003"/>
                </a:lnTo>
                <a:lnTo>
                  <a:pt x="391539" y="112887"/>
                </a:lnTo>
                <a:lnTo>
                  <a:pt x="352423" y="90281"/>
                </a:lnTo>
                <a:close/>
              </a:path>
              <a:path w="993775" h="970914">
                <a:moveTo>
                  <a:pt x="749524" y="79039"/>
                </a:moveTo>
                <a:lnTo>
                  <a:pt x="736751" y="79253"/>
                </a:lnTo>
                <a:lnTo>
                  <a:pt x="723842" y="81335"/>
                </a:lnTo>
                <a:lnTo>
                  <a:pt x="582928" y="119110"/>
                </a:lnTo>
                <a:lnTo>
                  <a:pt x="819501" y="119110"/>
                </a:lnTo>
                <a:lnTo>
                  <a:pt x="785415" y="88676"/>
                </a:lnTo>
                <a:lnTo>
                  <a:pt x="749524" y="79039"/>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05204" y="3713352"/>
            <a:ext cx="62230" cy="62230"/>
          </a:xfrm>
          <a:custGeom>
            <a:avLst/>
            <a:gdLst/>
            <a:ahLst/>
            <a:cxnLst/>
            <a:rect l="l" t="t" r="r" b="b"/>
            <a:pathLst>
              <a:path w="62230" h="62229">
                <a:moveTo>
                  <a:pt x="61685" y="22606"/>
                </a:moveTo>
                <a:lnTo>
                  <a:pt x="22583" y="0"/>
                </a:lnTo>
                <a:lnTo>
                  <a:pt x="0" y="39116"/>
                </a:lnTo>
                <a:lnTo>
                  <a:pt x="39142" y="61722"/>
                </a:lnTo>
                <a:lnTo>
                  <a:pt x="61685" y="22606"/>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250379" y="3635121"/>
            <a:ext cx="62230" cy="62230"/>
          </a:xfrm>
          <a:custGeom>
            <a:avLst/>
            <a:gdLst/>
            <a:ahLst/>
            <a:cxnLst/>
            <a:rect l="l" t="t" r="r" b="b"/>
            <a:pathLst>
              <a:path w="62230" h="62229">
                <a:moveTo>
                  <a:pt x="61657" y="22606"/>
                </a:moveTo>
                <a:lnTo>
                  <a:pt x="22541" y="0"/>
                </a:lnTo>
                <a:lnTo>
                  <a:pt x="0" y="39116"/>
                </a:lnTo>
                <a:lnTo>
                  <a:pt x="39051" y="61722"/>
                </a:lnTo>
                <a:lnTo>
                  <a:pt x="61657" y="22606"/>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965671" y="3838321"/>
            <a:ext cx="903605" cy="90805"/>
          </a:xfrm>
          <a:custGeom>
            <a:avLst/>
            <a:gdLst/>
            <a:ahLst/>
            <a:cxnLst/>
            <a:rect l="l" t="t" r="r" b="b"/>
            <a:pathLst>
              <a:path w="903605" h="90804">
                <a:moveTo>
                  <a:pt x="903260" y="90297"/>
                </a:moveTo>
                <a:lnTo>
                  <a:pt x="0" y="90297"/>
                </a:lnTo>
                <a:lnTo>
                  <a:pt x="0" y="0"/>
                </a:lnTo>
                <a:lnTo>
                  <a:pt x="903260" y="0"/>
                </a:lnTo>
                <a:lnTo>
                  <a:pt x="903260" y="90297"/>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055965" y="3973829"/>
            <a:ext cx="723265" cy="496570"/>
          </a:xfrm>
          <a:custGeom>
            <a:avLst/>
            <a:gdLst/>
            <a:ahLst/>
            <a:cxnLst/>
            <a:rect l="l" t="t" r="r" b="b"/>
            <a:pathLst>
              <a:path w="723264" h="496570">
                <a:moveTo>
                  <a:pt x="722669" y="496570"/>
                </a:moveTo>
                <a:lnTo>
                  <a:pt x="0" y="496570"/>
                </a:lnTo>
                <a:lnTo>
                  <a:pt x="0" y="0"/>
                </a:lnTo>
                <a:lnTo>
                  <a:pt x="722669" y="0"/>
                </a:lnTo>
                <a:lnTo>
                  <a:pt x="722669" y="496570"/>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129576" y="3589993"/>
            <a:ext cx="244475" cy="203835"/>
          </a:xfrm>
          <a:custGeom>
            <a:avLst/>
            <a:gdLst/>
            <a:ahLst/>
            <a:cxnLst/>
            <a:rect l="l" t="t" r="r" b="b"/>
            <a:pathLst>
              <a:path w="244475" h="203835">
                <a:moveTo>
                  <a:pt x="104244" y="22648"/>
                </a:moveTo>
                <a:lnTo>
                  <a:pt x="111865" y="12851"/>
                </a:lnTo>
                <a:lnTo>
                  <a:pt x="121499" y="5694"/>
                </a:lnTo>
                <a:lnTo>
                  <a:pt x="132512" y="1352"/>
                </a:lnTo>
                <a:lnTo>
                  <a:pt x="144275" y="0"/>
                </a:lnTo>
                <a:lnTo>
                  <a:pt x="156156" y="1811"/>
                </a:lnTo>
                <a:lnTo>
                  <a:pt x="244182" y="51223"/>
                </a:lnTo>
                <a:lnTo>
                  <a:pt x="156425" y="203242"/>
                </a:lnTo>
                <a:lnTo>
                  <a:pt x="55839" y="203242"/>
                </a:lnTo>
                <a:lnTo>
                  <a:pt x="53036" y="201591"/>
                </a:lnTo>
                <a:lnTo>
                  <a:pt x="52119" y="203242"/>
                </a:lnTo>
                <a:lnTo>
                  <a:pt x="0" y="203242"/>
                </a:lnTo>
                <a:lnTo>
                  <a:pt x="104244" y="22648"/>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338199" y="3663822"/>
            <a:ext cx="299085" cy="129539"/>
          </a:xfrm>
          <a:custGeom>
            <a:avLst/>
            <a:gdLst/>
            <a:ahLst/>
            <a:cxnLst/>
            <a:rect l="l" t="t" r="r" b="b"/>
            <a:pathLst>
              <a:path w="299085" h="129539">
                <a:moveTo>
                  <a:pt x="298831" y="129413"/>
                </a:moveTo>
                <a:lnTo>
                  <a:pt x="0" y="129413"/>
                </a:lnTo>
                <a:lnTo>
                  <a:pt x="74676" y="0"/>
                </a:lnTo>
                <a:lnTo>
                  <a:pt x="298831" y="129413"/>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566037" y="3668885"/>
            <a:ext cx="167005" cy="124460"/>
          </a:xfrm>
          <a:custGeom>
            <a:avLst/>
            <a:gdLst/>
            <a:ahLst/>
            <a:cxnLst/>
            <a:rect l="l" t="t" r="r" b="b"/>
            <a:pathLst>
              <a:path w="167005" h="124460">
                <a:moveTo>
                  <a:pt x="87249" y="1541"/>
                </a:moveTo>
                <a:lnTo>
                  <a:pt x="132936" y="15406"/>
                </a:lnTo>
                <a:lnTo>
                  <a:pt x="166878" y="124350"/>
                </a:lnTo>
                <a:lnTo>
                  <a:pt x="161290" y="124350"/>
                </a:lnTo>
                <a:lnTo>
                  <a:pt x="103378" y="90822"/>
                </a:lnTo>
                <a:lnTo>
                  <a:pt x="110617" y="88790"/>
                </a:lnTo>
                <a:lnTo>
                  <a:pt x="98933" y="45102"/>
                </a:lnTo>
                <a:lnTo>
                  <a:pt x="55372" y="56913"/>
                </a:lnTo>
                <a:lnTo>
                  <a:pt x="57277" y="64279"/>
                </a:lnTo>
                <a:lnTo>
                  <a:pt x="2032" y="32275"/>
                </a:lnTo>
                <a:lnTo>
                  <a:pt x="0" y="24909"/>
                </a:lnTo>
                <a:lnTo>
                  <a:pt x="87249" y="1541"/>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920497" y="3544839"/>
            <a:ext cx="993775" cy="970915"/>
          </a:xfrm>
          <a:custGeom>
            <a:avLst/>
            <a:gdLst/>
            <a:ahLst/>
            <a:cxnLst/>
            <a:rect l="l" t="t" r="r" b="b"/>
            <a:pathLst>
              <a:path w="993775" h="970914">
                <a:moveTo>
                  <a:pt x="948434" y="248396"/>
                </a:moveTo>
                <a:lnTo>
                  <a:pt x="859280" y="248396"/>
                </a:lnTo>
                <a:lnTo>
                  <a:pt x="831721" y="145780"/>
                </a:lnTo>
                <a:lnTo>
                  <a:pt x="827440" y="133383"/>
                </a:lnTo>
                <a:lnTo>
                  <a:pt x="796030" y="95002"/>
                </a:lnTo>
                <a:lnTo>
                  <a:pt x="749524" y="79039"/>
                </a:lnTo>
                <a:lnTo>
                  <a:pt x="736751" y="79253"/>
                </a:lnTo>
                <a:lnTo>
                  <a:pt x="723842" y="81335"/>
                </a:lnTo>
                <a:lnTo>
                  <a:pt x="582928" y="119110"/>
                </a:lnTo>
                <a:lnTo>
                  <a:pt x="397635" y="12049"/>
                </a:lnTo>
                <a:lnTo>
                  <a:pt x="386333" y="6533"/>
                </a:lnTo>
                <a:lnTo>
                  <a:pt x="374661" y="2715"/>
                </a:lnTo>
                <a:lnTo>
                  <a:pt x="362777" y="552"/>
                </a:lnTo>
                <a:lnTo>
                  <a:pt x="350839" y="0"/>
                </a:lnTo>
                <a:lnTo>
                  <a:pt x="339006" y="1016"/>
                </a:lnTo>
                <a:lnTo>
                  <a:pt x="295887" y="19919"/>
                </a:lnTo>
                <a:lnTo>
                  <a:pt x="156869" y="248396"/>
                </a:lnTo>
                <a:lnTo>
                  <a:pt x="45173" y="248396"/>
                </a:lnTo>
                <a:lnTo>
                  <a:pt x="8845" y="266688"/>
                </a:lnTo>
                <a:lnTo>
                  <a:pt x="0" y="383778"/>
                </a:lnTo>
                <a:lnTo>
                  <a:pt x="2275" y="398000"/>
                </a:lnTo>
                <a:lnTo>
                  <a:pt x="30554" y="426572"/>
                </a:lnTo>
                <a:lnTo>
                  <a:pt x="90347" y="428990"/>
                </a:lnTo>
                <a:lnTo>
                  <a:pt x="90347" y="925560"/>
                </a:lnTo>
                <a:lnTo>
                  <a:pt x="108619" y="961917"/>
                </a:lnTo>
                <a:lnTo>
                  <a:pt x="858137" y="970772"/>
                </a:lnTo>
                <a:lnTo>
                  <a:pt x="872354" y="968502"/>
                </a:lnTo>
                <a:lnTo>
                  <a:pt x="900924" y="940239"/>
                </a:lnTo>
                <a:lnTo>
                  <a:pt x="903349" y="428990"/>
                </a:lnTo>
                <a:lnTo>
                  <a:pt x="948434" y="428990"/>
                </a:lnTo>
                <a:lnTo>
                  <a:pt x="984767" y="410731"/>
                </a:lnTo>
                <a:lnTo>
                  <a:pt x="993646" y="293481"/>
                </a:lnTo>
                <a:lnTo>
                  <a:pt x="991370" y="279307"/>
                </a:lnTo>
                <a:lnTo>
                  <a:pt x="985027" y="266980"/>
                </a:lnTo>
                <a:lnTo>
                  <a:pt x="975341" y="257232"/>
                </a:lnTo>
                <a:lnTo>
                  <a:pt x="963039" y="250794"/>
                </a:lnTo>
                <a:lnTo>
                  <a:pt x="948845" y="248397"/>
                </a:lnTo>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281811" y="4109211"/>
            <a:ext cx="271145" cy="45720"/>
          </a:xfrm>
          <a:custGeom>
            <a:avLst/>
            <a:gdLst/>
            <a:ahLst/>
            <a:cxnLst/>
            <a:rect l="l" t="t" r="r" b="b"/>
            <a:pathLst>
              <a:path w="271144" h="45720">
                <a:moveTo>
                  <a:pt x="0" y="0"/>
                </a:moveTo>
                <a:lnTo>
                  <a:pt x="271018" y="0"/>
                </a:lnTo>
                <a:lnTo>
                  <a:pt x="271018" y="45212"/>
                </a:lnTo>
                <a:lnTo>
                  <a:pt x="0" y="45212"/>
                </a:lnTo>
                <a:lnTo>
                  <a:pt x="0" y="0"/>
                </a:lnTo>
                <a:close/>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36677" y="4064127"/>
            <a:ext cx="361315" cy="135890"/>
          </a:xfrm>
          <a:custGeom>
            <a:avLst/>
            <a:gdLst/>
            <a:ahLst/>
            <a:cxnLst/>
            <a:rect l="l" t="t" r="r" b="b"/>
            <a:pathLst>
              <a:path w="361315" h="135889">
                <a:moveTo>
                  <a:pt x="45133" y="135382"/>
                </a:moveTo>
                <a:lnTo>
                  <a:pt x="316151" y="135382"/>
                </a:lnTo>
                <a:lnTo>
                  <a:pt x="330343" y="133100"/>
                </a:lnTo>
                <a:lnTo>
                  <a:pt x="358863" y="104763"/>
                </a:lnTo>
                <a:lnTo>
                  <a:pt x="361236" y="45085"/>
                </a:lnTo>
                <a:lnTo>
                  <a:pt x="358955" y="30892"/>
                </a:lnTo>
                <a:lnTo>
                  <a:pt x="330617" y="2372"/>
                </a:lnTo>
                <a:lnTo>
                  <a:pt x="45133" y="0"/>
                </a:lnTo>
                <a:lnTo>
                  <a:pt x="30923" y="2278"/>
                </a:lnTo>
                <a:lnTo>
                  <a:pt x="2382" y="30590"/>
                </a:lnTo>
                <a:lnTo>
                  <a:pt x="0" y="90297"/>
                </a:lnTo>
                <a:lnTo>
                  <a:pt x="2278" y="104482"/>
                </a:lnTo>
                <a:lnTo>
                  <a:pt x="8627" y="116817"/>
                </a:lnTo>
                <a:lnTo>
                  <a:pt x="18316" y="126567"/>
                </a:lnTo>
                <a:lnTo>
                  <a:pt x="30613" y="132999"/>
                </a:lnTo>
                <a:lnTo>
                  <a:pt x="44788" y="135380"/>
                </a:lnTo>
              </a:path>
            </a:pathLst>
          </a:custGeom>
          <a:ln w="12192">
            <a:solidFill>
              <a:srgbClr val="3850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869999" y="4724400"/>
            <a:ext cx="1096010" cy="86177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400" spc="-5" dirty="0" smtClean="0">
                <a:solidFill>
                  <a:prstClr val="black"/>
                </a:solidFill>
                <a:latin typeface="Segoe UI Semilight"/>
                <a:cs typeface="Segoe UI Semilight"/>
              </a:rPr>
              <a:t>Отворено хранилище за мрежови приложения </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5" name="object 15"/>
          <p:cNvSpPr txBox="1"/>
          <p:nvPr/>
        </p:nvSpPr>
        <p:spPr>
          <a:xfrm>
            <a:off x="2473830" y="4741862"/>
            <a:ext cx="1723389" cy="820738"/>
          </a:xfrm>
          <a:prstGeom prst="rect">
            <a:avLst/>
          </a:prstGeom>
        </p:spPr>
        <p:txBody>
          <a:bodyPr vert="horz" wrap="square" lIns="0" tIns="0" rIns="0" bIns="0" rtlCol="0">
            <a:spAutoFit/>
          </a:bodyPr>
          <a:lstStyle/>
          <a:p>
            <a:pPr marL="12700" marR="5080" lvl="0" indent="0" algn="ctr" defTabSz="914400" rtl="0" eaLnBrk="1" fontAlgn="auto" latinLnBrk="0" hangingPunct="1">
              <a:lnSpc>
                <a:spcPts val="1600"/>
              </a:lnSpc>
              <a:spcBef>
                <a:spcPts val="0"/>
              </a:spcBef>
              <a:spcAft>
                <a:spcPts val="0"/>
              </a:spcAft>
              <a:buClrTx/>
              <a:buSzTx/>
              <a:buFontTx/>
              <a:buNone/>
              <a:tabLst/>
              <a:defRPr/>
            </a:pPr>
            <a:r>
              <a:rPr lang="bg-BG" sz="1400" spc="-5" dirty="0" smtClean="0">
                <a:solidFill>
                  <a:prstClr val="black"/>
                </a:solidFill>
                <a:latin typeface="Segoe UI Semilight"/>
                <a:cs typeface="Segoe UI Semilight"/>
              </a:rPr>
              <a:t>Платформа за автоматично тестване и валидиране на </a:t>
            </a:r>
            <a:r>
              <a:rPr kumimoji="0" sz="1400" b="0" i="0" u="none" strike="noStrike" kern="1200" cap="none" spc="-5" normalizeH="0" baseline="0" noProof="0" dirty="0" smtClean="0">
                <a:ln>
                  <a:noFill/>
                </a:ln>
                <a:solidFill>
                  <a:prstClr val="black"/>
                </a:solidFill>
                <a:effectLst/>
                <a:uLnTx/>
                <a:uFillTx/>
                <a:latin typeface="Segoe UI Semilight"/>
                <a:ea typeface="+mn-ea"/>
                <a:cs typeface="Segoe UI Semilight"/>
              </a:rPr>
              <a:t>N</a:t>
            </a:r>
            <a:r>
              <a:rPr kumimoji="0" sz="1400" b="0" i="0" u="none" strike="noStrike" kern="1200" cap="none" spc="0" normalizeH="0" baseline="0" noProof="0" dirty="0" smtClean="0">
                <a:ln>
                  <a:noFill/>
                </a:ln>
                <a:solidFill>
                  <a:prstClr val="black"/>
                </a:solidFill>
                <a:effectLst/>
                <a:uLnTx/>
                <a:uFillTx/>
                <a:latin typeface="Segoe UI Semilight"/>
                <a:ea typeface="+mn-ea"/>
                <a:cs typeface="Segoe UI Semilight"/>
              </a:rPr>
              <a:t>FV</a:t>
            </a:r>
            <a:r>
              <a:rPr kumimoji="0" sz="1400" b="0" i="0" u="none" strike="noStrike" kern="1200" cap="none" spc="35" normalizeH="0" baseline="0" noProof="0" dirty="0" smtClean="0">
                <a:ln>
                  <a:noFill/>
                </a:ln>
                <a:solidFill>
                  <a:prstClr val="black"/>
                </a:solidFill>
                <a:effectLst/>
                <a:uLnTx/>
                <a:uFillTx/>
                <a:latin typeface="Times New Roman"/>
                <a:ea typeface="+mn-ea"/>
                <a:cs typeface="Times New Roman"/>
              </a:rPr>
              <a:t> </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6" name="object 16"/>
          <p:cNvSpPr/>
          <p:nvPr/>
        </p:nvSpPr>
        <p:spPr>
          <a:xfrm>
            <a:off x="10000488" y="3703320"/>
            <a:ext cx="1172845" cy="653415"/>
          </a:xfrm>
          <a:custGeom>
            <a:avLst/>
            <a:gdLst/>
            <a:ahLst/>
            <a:cxnLst/>
            <a:rect l="l" t="t" r="r" b="b"/>
            <a:pathLst>
              <a:path w="1172845" h="653414">
                <a:moveTo>
                  <a:pt x="438912" y="457835"/>
                </a:moveTo>
                <a:lnTo>
                  <a:pt x="396896" y="466751"/>
                </a:lnTo>
                <a:lnTo>
                  <a:pt x="363752" y="491013"/>
                </a:lnTo>
                <a:lnTo>
                  <a:pt x="343215" y="526886"/>
                </a:lnTo>
                <a:lnTo>
                  <a:pt x="338370" y="555408"/>
                </a:lnTo>
                <a:lnTo>
                  <a:pt x="339426" y="571187"/>
                </a:lnTo>
                <a:lnTo>
                  <a:pt x="354255" y="611161"/>
                </a:lnTo>
                <a:lnTo>
                  <a:pt x="383536" y="638708"/>
                </a:lnTo>
                <a:lnTo>
                  <a:pt x="423363" y="652049"/>
                </a:lnTo>
                <a:lnTo>
                  <a:pt x="438308" y="653032"/>
                </a:lnTo>
                <a:lnTo>
                  <a:pt x="452583" y="652033"/>
                </a:lnTo>
                <a:lnTo>
                  <a:pt x="491160" y="637781"/>
                </a:lnTo>
                <a:lnTo>
                  <a:pt x="519353" y="608711"/>
                </a:lnTo>
                <a:lnTo>
                  <a:pt x="438912" y="608711"/>
                </a:lnTo>
                <a:lnTo>
                  <a:pt x="423289" y="606478"/>
                </a:lnTo>
                <a:lnTo>
                  <a:pt x="410304" y="600328"/>
                </a:lnTo>
                <a:lnTo>
                  <a:pt x="400166" y="591081"/>
                </a:lnTo>
                <a:lnTo>
                  <a:pt x="393082" y="579555"/>
                </a:lnTo>
                <a:lnTo>
                  <a:pt x="389260" y="566571"/>
                </a:lnTo>
                <a:lnTo>
                  <a:pt x="390480" y="551068"/>
                </a:lnTo>
                <a:lnTo>
                  <a:pt x="411143" y="516484"/>
                </a:lnTo>
                <a:lnTo>
                  <a:pt x="437309" y="508149"/>
                </a:lnTo>
                <a:lnTo>
                  <a:pt x="518547" y="508149"/>
                </a:lnTo>
                <a:lnTo>
                  <a:pt x="518042" y="507064"/>
                </a:lnTo>
                <a:lnTo>
                  <a:pt x="491637" y="475986"/>
                </a:lnTo>
                <a:lnTo>
                  <a:pt x="456437" y="459660"/>
                </a:lnTo>
                <a:lnTo>
                  <a:pt x="443462" y="457956"/>
                </a:lnTo>
                <a:lnTo>
                  <a:pt x="438912" y="457835"/>
                </a:lnTo>
                <a:close/>
              </a:path>
              <a:path w="1172845" h="653414">
                <a:moveTo>
                  <a:pt x="899624" y="549535"/>
                </a:moveTo>
                <a:lnTo>
                  <a:pt x="846950" y="549535"/>
                </a:lnTo>
                <a:lnTo>
                  <a:pt x="846370" y="555408"/>
                </a:lnTo>
                <a:lnTo>
                  <a:pt x="855514" y="599130"/>
                </a:lnTo>
                <a:lnTo>
                  <a:pt x="880411" y="631017"/>
                </a:lnTo>
                <a:lnTo>
                  <a:pt x="917157" y="649291"/>
                </a:lnTo>
                <a:lnTo>
                  <a:pt x="946308" y="653032"/>
                </a:lnTo>
                <a:lnTo>
                  <a:pt x="961614" y="652100"/>
                </a:lnTo>
                <a:lnTo>
                  <a:pt x="1002232" y="638778"/>
                </a:lnTo>
                <a:lnTo>
                  <a:pt x="1031835" y="611394"/>
                </a:lnTo>
                <a:lnTo>
                  <a:pt x="1033359" y="608711"/>
                </a:lnTo>
                <a:lnTo>
                  <a:pt x="946912" y="608711"/>
                </a:lnTo>
                <a:lnTo>
                  <a:pt x="933722" y="606478"/>
                </a:lnTo>
                <a:lnTo>
                  <a:pt x="921285" y="600328"/>
                </a:lnTo>
                <a:lnTo>
                  <a:pt x="910498" y="591081"/>
                </a:lnTo>
                <a:lnTo>
                  <a:pt x="902259" y="579555"/>
                </a:lnTo>
                <a:lnTo>
                  <a:pt x="897467" y="566571"/>
                </a:lnTo>
                <a:lnTo>
                  <a:pt x="899049" y="551094"/>
                </a:lnTo>
                <a:lnTo>
                  <a:pt x="899624" y="549535"/>
                </a:lnTo>
                <a:close/>
              </a:path>
              <a:path w="1172845" h="653414">
                <a:moveTo>
                  <a:pt x="518547" y="508149"/>
                </a:moveTo>
                <a:lnTo>
                  <a:pt x="437309" y="508149"/>
                </a:lnTo>
                <a:lnTo>
                  <a:pt x="451292" y="510666"/>
                </a:lnTo>
                <a:lnTo>
                  <a:pt x="463225" y="517546"/>
                </a:lnTo>
                <a:lnTo>
                  <a:pt x="472663" y="527743"/>
                </a:lnTo>
                <a:lnTo>
                  <a:pt x="479159" y="540209"/>
                </a:lnTo>
                <a:lnTo>
                  <a:pt x="482267" y="553899"/>
                </a:lnTo>
                <a:lnTo>
                  <a:pt x="480587" y="569585"/>
                </a:lnTo>
                <a:lnTo>
                  <a:pt x="457764" y="603470"/>
                </a:lnTo>
                <a:lnTo>
                  <a:pt x="438912" y="608711"/>
                </a:lnTo>
                <a:lnTo>
                  <a:pt x="519353" y="608711"/>
                </a:lnTo>
                <a:lnTo>
                  <a:pt x="519457" y="608565"/>
                </a:lnTo>
                <a:lnTo>
                  <a:pt x="525735" y="595927"/>
                </a:lnTo>
                <a:lnTo>
                  <a:pt x="530125" y="581993"/>
                </a:lnTo>
                <a:lnTo>
                  <a:pt x="532441" y="566853"/>
                </a:lnTo>
                <a:lnTo>
                  <a:pt x="531529" y="550235"/>
                </a:lnTo>
                <a:lnTo>
                  <a:pt x="528723" y="534665"/>
                </a:lnTo>
                <a:lnTo>
                  <a:pt x="524177" y="520242"/>
                </a:lnTo>
                <a:lnTo>
                  <a:pt x="518547" y="508149"/>
                </a:lnTo>
                <a:close/>
              </a:path>
              <a:path w="1172845" h="653414">
                <a:moveTo>
                  <a:pt x="1044899" y="549535"/>
                </a:moveTo>
                <a:lnTo>
                  <a:pt x="996148" y="549535"/>
                </a:lnTo>
                <a:lnTo>
                  <a:pt x="994683" y="565444"/>
                </a:lnTo>
                <a:lnTo>
                  <a:pt x="989725" y="579446"/>
                </a:lnTo>
                <a:lnTo>
                  <a:pt x="960886" y="606145"/>
                </a:lnTo>
                <a:lnTo>
                  <a:pt x="946912" y="608711"/>
                </a:lnTo>
                <a:lnTo>
                  <a:pt x="1033359" y="608711"/>
                </a:lnTo>
                <a:lnTo>
                  <a:pt x="1038574" y="599525"/>
                </a:lnTo>
                <a:lnTo>
                  <a:pt x="1043504" y="586424"/>
                </a:lnTo>
                <a:lnTo>
                  <a:pt x="1046481" y="572172"/>
                </a:lnTo>
                <a:lnTo>
                  <a:pt x="1045787" y="555256"/>
                </a:lnTo>
                <a:lnTo>
                  <a:pt x="1044899" y="549535"/>
                </a:lnTo>
                <a:close/>
              </a:path>
              <a:path w="1172845" h="653414">
                <a:moveTo>
                  <a:pt x="992676" y="540778"/>
                </a:moveTo>
                <a:lnTo>
                  <a:pt x="902858" y="540778"/>
                </a:lnTo>
                <a:lnTo>
                  <a:pt x="899624" y="549535"/>
                </a:lnTo>
                <a:lnTo>
                  <a:pt x="996148" y="549535"/>
                </a:lnTo>
                <a:lnTo>
                  <a:pt x="992676" y="540778"/>
                </a:lnTo>
                <a:close/>
              </a:path>
              <a:path w="1172845" h="653414">
                <a:moveTo>
                  <a:pt x="946912" y="457835"/>
                </a:moveTo>
                <a:lnTo>
                  <a:pt x="904896" y="466751"/>
                </a:lnTo>
                <a:lnTo>
                  <a:pt x="871752" y="491013"/>
                </a:lnTo>
                <a:lnTo>
                  <a:pt x="851215" y="526886"/>
                </a:lnTo>
                <a:lnTo>
                  <a:pt x="847815" y="540778"/>
                </a:lnTo>
                <a:lnTo>
                  <a:pt x="902858" y="540778"/>
                </a:lnTo>
                <a:lnTo>
                  <a:pt x="904150" y="537279"/>
                </a:lnTo>
                <a:lnTo>
                  <a:pt x="912060" y="525601"/>
                </a:lnTo>
                <a:lnTo>
                  <a:pt x="922065" y="516537"/>
                </a:lnTo>
                <a:lnTo>
                  <a:pt x="933454" y="510562"/>
                </a:lnTo>
                <a:lnTo>
                  <a:pt x="945514" y="508153"/>
                </a:lnTo>
                <a:lnTo>
                  <a:pt x="1031646" y="508153"/>
                </a:lnTo>
                <a:lnTo>
                  <a:pt x="1026596" y="499526"/>
                </a:lnTo>
                <a:lnTo>
                  <a:pt x="998153" y="472058"/>
                </a:lnTo>
                <a:lnTo>
                  <a:pt x="961082" y="458798"/>
                </a:lnTo>
                <a:lnTo>
                  <a:pt x="947339" y="457835"/>
                </a:lnTo>
                <a:lnTo>
                  <a:pt x="946912" y="457835"/>
                </a:lnTo>
                <a:close/>
              </a:path>
              <a:path w="1172845" h="653414">
                <a:moveTo>
                  <a:pt x="1031646" y="508153"/>
                </a:moveTo>
                <a:lnTo>
                  <a:pt x="945514" y="508153"/>
                </a:lnTo>
                <a:lnTo>
                  <a:pt x="959137" y="510372"/>
                </a:lnTo>
                <a:lnTo>
                  <a:pt x="971831" y="516484"/>
                </a:lnTo>
                <a:lnTo>
                  <a:pt x="982769" y="525619"/>
                </a:lnTo>
                <a:lnTo>
                  <a:pt x="991148" y="536924"/>
                </a:lnTo>
                <a:lnTo>
                  <a:pt x="992676" y="540778"/>
                </a:lnTo>
                <a:lnTo>
                  <a:pt x="1043540" y="540778"/>
                </a:lnTo>
                <a:lnTo>
                  <a:pt x="1043337" y="539469"/>
                </a:lnTo>
                <a:lnTo>
                  <a:pt x="1039247" y="524876"/>
                </a:lnTo>
                <a:lnTo>
                  <a:pt x="1033628" y="511540"/>
                </a:lnTo>
                <a:lnTo>
                  <a:pt x="1031646" y="508153"/>
                </a:lnTo>
                <a:close/>
              </a:path>
              <a:path w="1172845" h="653414">
                <a:moveTo>
                  <a:pt x="1172718" y="427163"/>
                </a:moveTo>
                <a:lnTo>
                  <a:pt x="442740" y="427163"/>
                </a:lnTo>
                <a:lnTo>
                  <a:pt x="456608" y="428449"/>
                </a:lnTo>
                <a:lnTo>
                  <a:pt x="469940" y="431324"/>
                </a:lnTo>
                <a:lnTo>
                  <a:pt x="506136" y="448502"/>
                </a:lnTo>
                <a:lnTo>
                  <a:pt x="535372" y="476447"/>
                </a:lnTo>
                <a:lnTo>
                  <a:pt x="556039" y="512508"/>
                </a:lnTo>
                <a:lnTo>
                  <a:pt x="564261" y="539750"/>
                </a:lnTo>
                <a:lnTo>
                  <a:pt x="822442" y="532801"/>
                </a:lnTo>
                <a:lnTo>
                  <a:pt x="835703" y="494302"/>
                </a:lnTo>
                <a:lnTo>
                  <a:pt x="860826" y="462317"/>
                </a:lnTo>
                <a:lnTo>
                  <a:pt x="895189" y="439365"/>
                </a:lnTo>
                <a:lnTo>
                  <a:pt x="936169" y="427964"/>
                </a:lnTo>
                <a:lnTo>
                  <a:pt x="950846" y="427166"/>
                </a:lnTo>
                <a:lnTo>
                  <a:pt x="1172718" y="427166"/>
                </a:lnTo>
                <a:close/>
              </a:path>
              <a:path w="1172845" h="653414">
                <a:moveTo>
                  <a:pt x="1172718" y="427166"/>
                </a:moveTo>
                <a:lnTo>
                  <a:pt x="950846" y="427166"/>
                </a:lnTo>
                <a:lnTo>
                  <a:pt x="964863" y="428462"/>
                </a:lnTo>
                <a:lnTo>
                  <a:pt x="978509" y="431345"/>
                </a:lnTo>
                <a:lnTo>
                  <a:pt x="1016112" y="448535"/>
                </a:lnTo>
                <a:lnTo>
                  <a:pt x="1046379" y="476475"/>
                </a:lnTo>
                <a:lnTo>
                  <a:pt x="1066313" y="512522"/>
                </a:lnTo>
                <a:lnTo>
                  <a:pt x="1072381" y="539749"/>
                </a:lnTo>
                <a:lnTo>
                  <a:pt x="1132609" y="539625"/>
                </a:lnTo>
                <a:lnTo>
                  <a:pt x="1165234" y="519571"/>
                </a:lnTo>
                <a:lnTo>
                  <a:pt x="1172718" y="489327"/>
                </a:lnTo>
                <a:lnTo>
                  <a:pt x="1172718" y="427166"/>
                </a:lnTo>
                <a:close/>
              </a:path>
              <a:path w="1172845" h="653414">
                <a:moveTo>
                  <a:pt x="1172718" y="389636"/>
                </a:moveTo>
                <a:lnTo>
                  <a:pt x="200279" y="389638"/>
                </a:lnTo>
                <a:lnTo>
                  <a:pt x="200434" y="494339"/>
                </a:lnTo>
                <a:lnTo>
                  <a:pt x="203416" y="510024"/>
                </a:lnTo>
                <a:lnTo>
                  <a:pt x="209816" y="522656"/>
                </a:lnTo>
                <a:lnTo>
                  <a:pt x="219143" y="531986"/>
                </a:lnTo>
                <a:lnTo>
                  <a:pt x="230903" y="537767"/>
                </a:lnTo>
                <a:lnTo>
                  <a:pt x="244606" y="539749"/>
                </a:lnTo>
                <a:lnTo>
                  <a:pt x="309800" y="527766"/>
                </a:lnTo>
                <a:lnTo>
                  <a:pt x="314165" y="514923"/>
                </a:lnTo>
                <a:lnTo>
                  <a:pt x="319629" y="502618"/>
                </a:lnTo>
                <a:lnTo>
                  <a:pt x="342284" y="469779"/>
                </a:lnTo>
                <a:lnTo>
                  <a:pt x="373631" y="444853"/>
                </a:lnTo>
                <a:lnTo>
                  <a:pt x="412768" y="430148"/>
                </a:lnTo>
                <a:lnTo>
                  <a:pt x="442740" y="427163"/>
                </a:lnTo>
                <a:lnTo>
                  <a:pt x="1172718" y="427163"/>
                </a:lnTo>
                <a:lnTo>
                  <a:pt x="1172718" y="389636"/>
                </a:lnTo>
                <a:close/>
              </a:path>
              <a:path w="1172845" h="653414">
                <a:moveTo>
                  <a:pt x="244602" y="0"/>
                </a:moveTo>
                <a:lnTo>
                  <a:pt x="208223" y="18123"/>
                </a:lnTo>
                <a:lnTo>
                  <a:pt x="200279" y="56260"/>
                </a:lnTo>
                <a:lnTo>
                  <a:pt x="5971" y="75818"/>
                </a:lnTo>
                <a:lnTo>
                  <a:pt x="344424" y="119380"/>
                </a:lnTo>
                <a:lnTo>
                  <a:pt x="0" y="156845"/>
                </a:lnTo>
                <a:lnTo>
                  <a:pt x="344424" y="201168"/>
                </a:lnTo>
                <a:lnTo>
                  <a:pt x="0" y="231902"/>
                </a:lnTo>
                <a:lnTo>
                  <a:pt x="200278" y="270256"/>
                </a:lnTo>
                <a:lnTo>
                  <a:pt x="200279" y="364095"/>
                </a:lnTo>
                <a:lnTo>
                  <a:pt x="1172718" y="364109"/>
                </a:lnTo>
                <a:lnTo>
                  <a:pt x="1172718" y="327799"/>
                </a:lnTo>
                <a:lnTo>
                  <a:pt x="1171515" y="313630"/>
                </a:lnTo>
                <a:lnTo>
                  <a:pt x="1167848" y="301626"/>
                </a:lnTo>
                <a:lnTo>
                  <a:pt x="1161625" y="291021"/>
                </a:lnTo>
                <a:lnTo>
                  <a:pt x="1159906" y="289052"/>
                </a:lnTo>
                <a:lnTo>
                  <a:pt x="890651" y="289052"/>
                </a:lnTo>
                <a:lnTo>
                  <a:pt x="883920" y="282194"/>
                </a:lnTo>
                <a:lnTo>
                  <a:pt x="883920" y="138176"/>
                </a:lnTo>
                <a:lnTo>
                  <a:pt x="1009400" y="138176"/>
                </a:lnTo>
                <a:lnTo>
                  <a:pt x="971677" y="100584"/>
                </a:lnTo>
                <a:lnTo>
                  <a:pt x="924462" y="81818"/>
                </a:lnTo>
                <a:lnTo>
                  <a:pt x="834390" y="81788"/>
                </a:lnTo>
                <a:lnTo>
                  <a:pt x="834390" y="45574"/>
                </a:lnTo>
                <a:lnTo>
                  <a:pt x="814907" y="9936"/>
                </a:lnTo>
                <a:lnTo>
                  <a:pt x="788883" y="230"/>
                </a:lnTo>
                <a:lnTo>
                  <a:pt x="244602" y="0"/>
                </a:lnTo>
                <a:close/>
              </a:path>
              <a:path w="1172845" h="653414">
                <a:moveTo>
                  <a:pt x="1009400" y="138176"/>
                </a:moveTo>
                <a:lnTo>
                  <a:pt x="934085" y="138176"/>
                </a:lnTo>
                <a:lnTo>
                  <a:pt x="1078975" y="276209"/>
                </a:lnTo>
                <a:lnTo>
                  <a:pt x="1084961" y="282194"/>
                </a:lnTo>
                <a:lnTo>
                  <a:pt x="1078992" y="289052"/>
                </a:lnTo>
                <a:lnTo>
                  <a:pt x="1159906" y="289052"/>
                </a:lnTo>
                <a:lnTo>
                  <a:pt x="1153922" y="282194"/>
                </a:lnTo>
                <a:lnTo>
                  <a:pt x="1009400" y="138176"/>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3575303" y="4120896"/>
            <a:ext cx="179705" cy="185420"/>
          </a:xfrm>
          <a:custGeom>
            <a:avLst/>
            <a:gdLst/>
            <a:ahLst/>
            <a:cxnLst/>
            <a:rect l="l" t="t" r="r" b="b"/>
            <a:pathLst>
              <a:path w="179704" h="185420">
                <a:moveTo>
                  <a:pt x="151892" y="0"/>
                </a:moveTo>
                <a:lnTo>
                  <a:pt x="146685" y="0"/>
                </a:lnTo>
                <a:lnTo>
                  <a:pt x="5221" y="38350"/>
                </a:lnTo>
                <a:lnTo>
                  <a:pt x="5207" y="43561"/>
                </a:lnTo>
                <a:lnTo>
                  <a:pt x="5207" y="87122"/>
                </a:lnTo>
                <a:lnTo>
                  <a:pt x="11049" y="87122"/>
                </a:lnTo>
                <a:lnTo>
                  <a:pt x="11049" y="125476"/>
                </a:lnTo>
                <a:lnTo>
                  <a:pt x="5207" y="125476"/>
                </a:lnTo>
                <a:lnTo>
                  <a:pt x="5207" y="169037"/>
                </a:lnTo>
                <a:lnTo>
                  <a:pt x="0" y="169037"/>
                </a:lnTo>
                <a:lnTo>
                  <a:pt x="0" y="185293"/>
                </a:lnTo>
                <a:lnTo>
                  <a:pt x="179197" y="185293"/>
                </a:lnTo>
                <a:lnTo>
                  <a:pt x="179197" y="120269"/>
                </a:lnTo>
                <a:lnTo>
                  <a:pt x="173990" y="114427"/>
                </a:lnTo>
                <a:lnTo>
                  <a:pt x="173990" y="76708"/>
                </a:lnTo>
                <a:lnTo>
                  <a:pt x="168148" y="70866"/>
                </a:lnTo>
                <a:lnTo>
                  <a:pt x="168148" y="43561"/>
                </a:lnTo>
                <a:lnTo>
                  <a:pt x="162941" y="38354"/>
                </a:lnTo>
                <a:lnTo>
                  <a:pt x="162941" y="27305"/>
                </a:lnTo>
                <a:lnTo>
                  <a:pt x="157099" y="22098"/>
                </a:lnTo>
                <a:lnTo>
                  <a:pt x="157099" y="5842"/>
                </a:lnTo>
                <a:lnTo>
                  <a:pt x="151892" y="5842"/>
                </a:lnTo>
                <a:lnTo>
                  <a:pt x="151892"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3489960" y="3898391"/>
            <a:ext cx="222250" cy="240665"/>
          </a:xfrm>
          <a:custGeom>
            <a:avLst/>
            <a:gdLst/>
            <a:ahLst/>
            <a:cxnLst/>
            <a:rect l="l" t="t" r="r" b="b"/>
            <a:pathLst>
              <a:path w="222250" h="240664">
                <a:moveTo>
                  <a:pt x="210820" y="152654"/>
                </a:moveTo>
                <a:lnTo>
                  <a:pt x="43307" y="152654"/>
                </a:lnTo>
                <a:lnTo>
                  <a:pt x="43307" y="157861"/>
                </a:lnTo>
                <a:lnTo>
                  <a:pt x="48514" y="157861"/>
                </a:lnTo>
                <a:lnTo>
                  <a:pt x="48514" y="169037"/>
                </a:lnTo>
                <a:lnTo>
                  <a:pt x="54356" y="169037"/>
                </a:lnTo>
                <a:lnTo>
                  <a:pt x="54356" y="174244"/>
                </a:lnTo>
                <a:lnTo>
                  <a:pt x="59563" y="180086"/>
                </a:lnTo>
                <a:lnTo>
                  <a:pt x="59563" y="185293"/>
                </a:lnTo>
                <a:lnTo>
                  <a:pt x="65278" y="190500"/>
                </a:lnTo>
                <a:lnTo>
                  <a:pt x="65278" y="196469"/>
                </a:lnTo>
                <a:lnTo>
                  <a:pt x="70485" y="201676"/>
                </a:lnTo>
                <a:lnTo>
                  <a:pt x="70485" y="212725"/>
                </a:lnTo>
                <a:lnTo>
                  <a:pt x="75692" y="212725"/>
                </a:lnTo>
                <a:lnTo>
                  <a:pt x="75692" y="229108"/>
                </a:lnTo>
                <a:lnTo>
                  <a:pt x="81534" y="229108"/>
                </a:lnTo>
                <a:lnTo>
                  <a:pt x="81534" y="234315"/>
                </a:lnTo>
                <a:lnTo>
                  <a:pt x="86614" y="240157"/>
                </a:lnTo>
                <a:lnTo>
                  <a:pt x="216662" y="185293"/>
                </a:lnTo>
                <a:lnTo>
                  <a:pt x="221869" y="185293"/>
                </a:lnTo>
                <a:lnTo>
                  <a:pt x="221869" y="174244"/>
                </a:lnTo>
                <a:lnTo>
                  <a:pt x="216662" y="174244"/>
                </a:lnTo>
                <a:lnTo>
                  <a:pt x="216662" y="163195"/>
                </a:lnTo>
                <a:lnTo>
                  <a:pt x="210820" y="163195"/>
                </a:lnTo>
                <a:lnTo>
                  <a:pt x="210820" y="152654"/>
                </a:lnTo>
                <a:close/>
              </a:path>
              <a:path w="222250" h="240664">
                <a:moveTo>
                  <a:pt x="205740" y="141605"/>
                </a:moveTo>
                <a:lnTo>
                  <a:pt x="38100" y="141605"/>
                </a:lnTo>
                <a:lnTo>
                  <a:pt x="38100" y="152654"/>
                </a:lnTo>
                <a:lnTo>
                  <a:pt x="205740" y="152654"/>
                </a:lnTo>
                <a:lnTo>
                  <a:pt x="205740" y="141605"/>
                </a:lnTo>
                <a:close/>
              </a:path>
              <a:path w="222250" h="240664">
                <a:moveTo>
                  <a:pt x="200533" y="130556"/>
                </a:moveTo>
                <a:lnTo>
                  <a:pt x="27178" y="130556"/>
                </a:lnTo>
                <a:lnTo>
                  <a:pt x="27178" y="136398"/>
                </a:lnTo>
                <a:lnTo>
                  <a:pt x="33020" y="136398"/>
                </a:lnTo>
                <a:lnTo>
                  <a:pt x="33020" y="141605"/>
                </a:lnTo>
                <a:lnTo>
                  <a:pt x="200533" y="141605"/>
                </a:lnTo>
                <a:lnTo>
                  <a:pt x="200533" y="130556"/>
                </a:lnTo>
                <a:close/>
              </a:path>
              <a:path w="222250" h="240664">
                <a:moveTo>
                  <a:pt x="81534" y="0"/>
                </a:moveTo>
                <a:lnTo>
                  <a:pt x="75692" y="0"/>
                </a:lnTo>
                <a:lnTo>
                  <a:pt x="75692" y="5207"/>
                </a:lnTo>
                <a:lnTo>
                  <a:pt x="6" y="97908"/>
                </a:lnTo>
                <a:lnTo>
                  <a:pt x="0" y="103759"/>
                </a:lnTo>
                <a:lnTo>
                  <a:pt x="5842" y="103759"/>
                </a:lnTo>
                <a:lnTo>
                  <a:pt x="5842" y="108966"/>
                </a:lnTo>
                <a:lnTo>
                  <a:pt x="11049" y="108966"/>
                </a:lnTo>
                <a:lnTo>
                  <a:pt x="11049" y="114173"/>
                </a:lnTo>
                <a:lnTo>
                  <a:pt x="16129" y="114173"/>
                </a:lnTo>
                <a:lnTo>
                  <a:pt x="16129" y="120015"/>
                </a:lnTo>
                <a:lnTo>
                  <a:pt x="21971" y="125349"/>
                </a:lnTo>
                <a:lnTo>
                  <a:pt x="21971" y="130556"/>
                </a:lnTo>
                <a:lnTo>
                  <a:pt x="194691" y="130556"/>
                </a:lnTo>
                <a:lnTo>
                  <a:pt x="194691" y="125349"/>
                </a:lnTo>
                <a:lnTo>
                  <a:pt x="189484" y="125349"/>
                </a:lnTo>
                <a:lnTo>
                  <a:pt x="189484" y="120015"/>
                </a:lnTo>
                <a:lnTo>
                  <a:pt x="183642" y="114173"/>
                </a:lnTo>
                <a:lnTo>
                  <a:pt x="178562" y="103759"/>
                </a:lnTo>
                <a:lnTo>
                  <a:pt x="178562" y="97917"/>
                </a:lnTo>
                <a:lnTo>
                  <a:pt x="173355" y="97917"/>
                </a:lnTo>
                <a:lnTo>
                  <a:pt x="173355" y="92710"/>
                </a:lnTo>
                <a:lnTo>
                  <a:pt x="168148" y="92710"/>
                </a:lnTo>
                <a:lnTo>
                  <a:pt x="168148" y="86741"/>
                </a:lnTo>
                <a:lnTo>
                  <a:pt x="162306" y="81534"/>
                </a:lnTo>
                <a:lnTo>
                  <a:pt x="157226" y="76327"/>
                </a:lnTo>
                <a:lnTo>
                  <a:pt x="157226" y="70485"/>
                </a:lnTo>
                <a:lnTo>
                  <a:pt x="151384" y="70485"/>
                </a:lnTo>
                <a:lnTo>
                  <a:pt x="151384" y="65278"/>
                </a:lnTo>
                <a:lnTo>
                  <a:pt x="146177" y="65278"/>
                </a:lnTo>
                <a:lnTo>
                  <a:pt x="146177" y="60071"/>
                </a:lnTo>
                <a:lnTo>
                  <a:pt x="140970" y="60071"/>
                </a:lnTo>
                <a:lnTo>
                  <a:pt x="140970" y="54102"/>
                </a:lnTo>
                <a:lnTo>
                  <a:pt x="135128" y="54102"/>
                </a:lnTo>
                <a:lnTo>
                  <a:pt x="135128" y="48895"/>
                </a:lnTo>
                <a:lnTo>
                  <a:pt x="130048" y="48895"/>
                </a:lnTo>
                <a:lnTo>
                  <a:pt x="130048" y="43688"/>
                </a:lnTo>
                <a:lnTo>
                  <a:pt x="124841" y="37846"/>
                </a:lnTo>
                <a:lnTo>
                  <a:pt x="118999" y="37846"/>
                </a:lnTo>
                <a:lnTo>
                  <a:pt x="118999" y="32639"/>
                </a:lnTo>
                <a:lnTo>
                  <a:pt x="113792" y="32639"/>
                </a:lnTo>
                <a:lnTo>
                  <a:pt x="113792" y="26797"/>
                </a:lnTo>
                <a:lnTo>
                  <a:pt x="108077" y="26797"/>
                </a:lnTo>
                <a:lnTo>
                  <a:pt x="108077" y="21590"/>
                </a:lnTo>
                <a:lnTo>
                  <a:pt x="102870" y="21590"/>
                </a:lnTo>
                <a:lnTo>
                  <a:pt x="102870" y="16256"/>
                </a:lnTo>
                <a:lnTo>
                  <a:pt x="97663" y="16256"/>
                </a:lnTo>
                <a:lnTo>
                  <a:pt x="97663" y="10414"/>
                </a:lnTo>
                <a:lnTo>
                  <a:pt x="91821" y="10414"/>
                </a:lnTo>
                <a:lnTo>
                  <a:pt x="86614" y="5207"/>
                </a:lnTo>
                <a:lnTo>
                  <a:pt x="81534" y="5207"/>
                </a:lnTo>
                <a:lnTo>
                  <a:pt x="81534"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314700" y="3819144"/>
            <a:ext cx="71120" cy="101600"/>
          </a:xfrm>
          <a:custGeom>
            <a:avLst/>
            <a:gdLst/>
            <a:ahLst/>
            <a:cxnLst/>
            <a:rect l="l" t="t" r="r" b="b"/>
            <a:pathLst>
              <a:path w="71120" h="101600">
                <a:moveTo>
                  <a:pt x="60452" y="0"/>
                </a:moveTo>
                <a:lnTo>
                  <a:pt x="0" y="0"/>
                </a:lnTo>
                <a:lnTo>
                  <a:pt x="0" y="96393"/>
                </a:lnTo>
                <a:lnTo>
                  <a:pt x="11176" y="96393"/>
                </a:lnTo>
                <a:lnTo>
                  <a:pt x="11176" y="101473"/>
                </a:lnTo>
                <a:lnTo>
                  <a:pt x="21717" y="101473"/>
                </a:lnTo>
                <a:lnTo>
                  <a:pt x="70984" y="5732"/>
                </a:lnTo>
                <a:lnTo>
                  <a:pt x="60452" y="5715"/>
                </a:lnTo>
                <a:lnTo>
                  <a:pt x="60452"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3441201" y="3845052"/>
            <a:ext cx="90805" cy="136525"/>
          </a:xfrm>
          <a:custGeom>
            <a:avLst/>
            <a:gdLst/>
            <a:ahLst/>
            <a:cxnLst/>
            <a:rect l="l" t="t" r="r" b="b"/>
            <a:pathLst>
              <a:path w="90804" h="136525">
                <a:moveTo>
                  <a:pt x="31994" y="0"/>
                </a:moveTo>
                <a:lnTo>
                  <a:pt x="26787" y="0"/>
                </a:lnTo>
                <a:lnTo>
                  <a:pt x="0" y="120098"/>
                </a:lnTo>
                <a:lnTo>
                  <a:pt x="5070" y="120142"/>
                </a:lnTo>
                <a:lnTo>
                  <a:pt x="10912" y="125349"/>
                </a:lnTo>
                <a:lnTo>
                  <a:pt x="15992" y="125349"/>
                </a:lnTo>
                <a:lnTo>
                  <a:pt x="15992" y="131318"/>
                </a:lnTo>
                <a:lnTo>
                  <a:pt x="21707" y="131318"/>
                </a:lnTo>
                <a:lnTo>
                  <a:pt x="26787" y="136525"/>
                </a:lnTo>
                <a:lnTo>
                  <a:pt x="26787" y="131318"/>
                </a:lnTo>
                <a:lnTo>
                  <a:pt x="90733" y="38571"/>
                </a:lnTo>
                <a:lnTo>
                  <a:pt x="90795" y="32639"/>
                </a:lnTo>
                <a:lnTo>
                  <a:pt x="90795" y="27432"/>
                </a:lnTo>
                <a:lnTo>
                  <a:pt x="80508" y="27432"/>
                </a:lnTo>
                <a:lnTo>
                  <a:pt x="80508" y="21590"/>
                </a:lnTo>
                <a:lnTo>
                  <a:pt x="69713" y="21590"/>
                </a:lnTo>
                <a:lnTo>
                  <a:pt x="69713" y="16383"/>
                </a:lnTo>
                <a:lnTo>
                  <a:pt x="58791" y="16383"/>
                </a:lnTo>
                <a:lnTo>
                  <a:pt x="58791" y="11049"/>
                </a:lnTo>
                <a:lnTo>
                  <a:pt x="47996" y="11049"/>
                </a:lnTo>
                <a:lnTo>
                  <a:pt x="47996" y="5842"/>
                </a:lnTo>
                <a:lnTo>
                  <a:pt x="37709" y="5842"/>
                </a:lnTo>
                <a:lnTo>
                  <a:pt x="31994"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3078480" y="3819144"/>
            <a:ext cx="205104" cy="141605"/>
          </a:xfrm>
          <a:custGeom>
            <a:avLst/>
            <a:gdLst/>
            <a:ahLst/>
            <a:cxnLst/>
            <a:rect l="l" t="t" r="r" b="b"/>
            <a:pathLst>
              <a:path w="205104" h="141604">
                <a:moveTo>
                  <a:pt x="199263" y="0"/>
                </a:moveTo>
                <a:lnTo>
                  <a:pt x="188976" y="0"/>
                </a:lnTo>
                <a:lnTo>
                  <a:pt x="183134" y="5842"/>
                </a:lnTo>
                <a:lnTo>
                  <a:pt x="156083" y="5842"/>
                </a:lnTo>
                <a:lnTo>
                  <a:pt x="150876" y="11049"/>
                </a:lnTo>
                <a:lnTo>
                  <a:pt x="134747" y="11049"/>
                </a:lnTo>
                <a:lnTo>
                  <a:pt x="129032" y="16129"/>
                </a:lnTo>
                <a:lnTo>
                  <a:pt x="118618" y="16129"/>
                </a:lnTo>
                <a:lnTo>
                  <a:pt x="112903" y="21971"/>
                </a:lnTo>
                <a:lnTo>
                  <a:pt x="102489" y="21971"/>
                </a:lnTo>
                <a:lnTo>
                  <a:pt x="96774" y="27178"/>
                </a:lnTo>
                <a:lnTo>
                  <a:pt x="91567" y="27178"/>
                </a:lnTo>
                <a:lnTo>
                  <a:pt x="86487" y="33020"/>
                </a:lnTo>
                <a:lnTo>
                  <a:pt x="75438" y="33020"/>
                </a:lnTo>
                <a:lnTo>
                  <a:pt x="75438" y="38227"/>
                </a:lnTo>
                <a:lnTo>
                  <a:pt x="64516" y="38227"/>
                </a:lnTo>
                <a:lnTo>
                  <a:pt x="59309" y="43307"/>
                </a:lnTo>
                <a:lnTo>
                  <a:pt x="54229" y="43307"/>
                </a:lnTo>
                <a:lnTo>
                  <a:pt x="48387" y="48514"/>
                </a:lnTo>
                <a:lnTo>
                  <a:pt x="43180" y="48514"/>
                </a:lnTo>
                <a:lnTo>
                  <a:pt x="37465" y="54356"/>
                </a:lnTo>
                <a:lnTo>
                  <a:pt x="32258" y="59563"/>
                </a:lnTo>
                <a:lnTo>
                  <a:pt x="27051" y="59563"/>
                </a:lnTo>
                <a:lnTo>
                  <a:pt x="21336" y="65405"/>
                </a:lnTo>
                <a:lnTo>
                  <a:pt x="16129" y="65405"/>
                </a:lnTo>
                <a:lnTo>
                  <a:pt x="16129" y="70485"/>
                </a:lnTo>
                <a:lnTo>
                  <a:pt x="10922" y="70485"/>
                </a:lnTo>
                <a:lnTo>
                  <a:pt x="10922" y="75692"/>
                </a:lnTo>
                <a:lnTo>
                  <a:pt x="0" y="75692"/>
                </a:lnTo>
                <a:lnTo>
                  <a:pt x="0" y="86741"/>
                </a:lnTo>
                <a:lnTo>
                  <a:pt x="37276" y="135011"/>
                </a:lnTo>
                <a:lnTo>
                  <a:pt x="37465" y="141097"/>
                </a:lnTo>
                <a:lnTo>
                  <a:pt x="43180" y="141097"/>
                </a:lnTo>
                <a:lnTo>
                  <a:pt x="43180" y="135255"/>
                </a:lnTo>
                <a:lnTo>
                  <a:pt x="48387" y="135255"/>
                </a:lnTo>
                <a:lnTo>
                  <a:pt x="54229" y="130048"/>
                </a:lnTo>
                <a:lnTo>
                  <a:pt x="64516" y="130048"/>
                </a:lnTo>
                <a:lnTo>
                  <a:pt x="64516" y="124968"/>
                </a:lnTo>
                <a:lnTo>
                  <a:pt x="75438" y="124968"/>
                </a:lnTo>
                <a:lnTo>
                  <a:pt x="75438" y="119126"/>
                </a:lnTo>
                <a:lnTo>
                  <a:pt x="86487" y="119126"/>
                </a:lnTo>
                <a:lnTo>
                  <a:pt x="86487" y="113919"/>
                </a:lnTo>
                <a:lnTo>
                  <a:pt x="102489" y="113919"/>
                </a:lnTo>
                <a:lnTo>
                  <a:pt x="102489" y="108077"/>
                </a:lnTo>
                <a:lnTo>
                  <a:pt x="123825" y="108077"/>
                </a:lnTo>
                <a:lnTo>
                  <a:pt x="123825" y="102870"/>
                </a:lnTo>
                <a:lnTo>
                  <a:pt x="145796" y="102870"/>
                </a:lnTo>
                <a:lnTo>
                  <a:pt x="150876" y="97663"/>
                </a:lnTo>
                <a:lnTo>
                  <a:pt x="205105" y="97663"/>
                </a:lnTo>
                <a:lnTo>
                  <a:pt x="205105" y="91948"/>
                </a:lnTo>
                <a:lnTo>
                  <a:pt x="199272" y="5980"/>
                </a:lnTo>
                <a:lnTo>
                  <a:pt x="199263"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2938272" y="3927347"/>
            <a:ext cx="150495" cy="191770"/>
          </a:xfrm>
          <a:custGeom>
            <a:avLst/>
            <a:gdLst/>
            <a:ahLst/>
            <a:cxnLst/>
            <a:rect l="l" t="t" r="r" b="b"/>
            <a:pathLst>
              <a:path w="150494" h="191770">
                <a:moveTo>
                  <a:pt x="58420" y="147574"/>
                </a:moveTo>
                <a:lnTo>
                  <a:pt x="5080" y="147574"/>
                </a:lnTo>
                <a:lnTo>
                  <a:pt x="5080" y="158750"/>
                </a:lnTo>
                <a:lnTo>
                  <a:pt x="0" y="158750"/>
                </a:lnTo>
                <a:lnTo>
                  <a:pt x="0" y="175006"/>
                </a:lnTo>
                <a:lnTo>
                  <a:pt x="31299" y="190965"/>
                </a:lnTo>
                <a:lnTo>
                  <a:pt x="37211" y="191389"/>
                </a:lnTo>
                <a:lnTo>
                  <a:pt x="37211" y="186182"/>
                </a:lnTo>
                <a:lnTo>
                  <a:pt x="42418" y="186182"/>
                </a:lnTo>
                <a:lnTo>
                  <a:pt x="42418" y="175006"/>
                </a:lnTo>
                <a:lnTo>
                  <a:pt x="48133" y="175006"/>
                </a:lnTo>
                <a:lnTo>
                  <a:pt x="48133" y="163957"/>
                </a:lnTo>
                <a:lnTo>
                  <a:pt x="53340" y="163957"/>
                </a:lnTo>
                <a:lnTo>
                  <a:pt x="53340" y="158750"/>
                </a:lnTo>
                <a:lnTo>
                  <a:pt x="58420" y="153543"/>
                </a:lnTo>
                <a:lnTo>
                  <a:pt x="58420" y="147574"/>
                </a:lnTo>
                <a:close/>
              </a:path>
              <a:path w="150494" h="191770">
                <a:moveTo>
                  <a:pt x="112395" y="82296"/>
                </a:moveTo>
                <a:lnTo>
                  <a:pt x="37211" y="82296"/>
                </a:lnTo>
                <a:lnTo>
                  <a:pt x="37211" y="87503"/>
                </a:lnTo>
                <a:lnTo>
                  <a:pt x="32131" y="93345"/>
                </a:lnTo>
                <a:lnTo>
                  <a:pt x="32131" y="98679"/>
                </a:lnTo>
                <a:lnTo>
                  <a:pt x="26289" y="103886"/>
                </a:lnTo>
                <a:lnTo>
                  <a:pt x="26289" y="109728"/>
                </a:lnTo>
                <a:lnTo>
                  <a:pt x="21209" y="114935"/>
                </a:lnTo>
                <a:lnTo>
                  <a:pt x="21209" y="120777"/>
                </a:lnTo>
                <a:lnTo>
                  <a:pt x="15367" y="120777"/>
                </a:lnTo>
                <a:lnTo>
                  <a:pt x="15367" y="131318"/>
                </a:lnTo>
                <a:lnTo>
                  <a:pt x="10287" y="136525"/>
                </a:lnTo>
                <a:lnTo>
                  <a:pt x="10287" y="147574"/>
                </a:lnTo>
                <a:lnTo>
                  <a:pt x="64262" y="147574"/>
                </a:lnTo>
                <a:lnTo>
                  <a:pt x="64262" y="142367"/>
                </a:lnTo>
                <a:lnTo>
                  <a:pt x="69342" y="136525"/>
                </a:lnTo>
                <a:lnTo>
                  <a:pt x="69342" y="131318"/>
                </a:lnTo>
                <a:lnTo>
                  <a:pt x="74422" y="126111"/>
                </a:lnTo>
                <a:lnTo>
                  <a:pt x="80264" y="120777"/>
                </a:lnTo>
                <a:lnTo>
                  <a:pt x="80264" y="114935"/>
                </a:lnTo>
                <a:lnTo>
                  <a:pt x="85344" y="114935"/>
                </a:lnTo>
                <a:lnTo>
                  <a:pt x="85344" y="109728"/>
                </a:lnTo>
                <a:lnTo>
                  <a:pt x="91186" y="109728"/>
                </a:lnTo>
                <a:lnTo>
                  <a:pt x="91186" y="103886"/>
                </a:lnTo>
                <a:lnTo>
                  <a:pt x="96266" y="103886"/>
                </a:lnTo>
                <a:lnTo>
                  <a:pt x="96266" y="98679"/>
                </a:lnTo>
                <a:lnTo>
                  <a:pt x="101473" y="98679"/>
                </a:lnTo>
                <a:lnTo>
                  <a:pt x="101473" y="93345"/>
                </a:lnTo>
                <a:lnTo>
                  <a:pt x="107188" y="93345"/>
                </a:lnTo>
                <a:lnTo>
                  <a:pt x="107188" y="87503"/>
                </a:lnTo>
                <a:lnTo>
                  <a:pt x="112395" y="87503"/>
                </a:lnTo>
                <a:lnTo>
                  <a:pt x="112395" y="82296"/>
                </a:lnTo>
                <a:close/>
              </a:path>
              <a:path w="150494" h="191770">
                <a:moveTo>
                  <a:pt x="128397" y="65913"/>
                </a:moveTo>
                <a:lnTo>
                  <a:pt x="48133" y="65913"/>
                </a:lnTo>
                <a:lnTo>
                  <a:pt x="48133" y="71247"/>
                </a:lnTo>
                <a:lnTo>
                  <a:pt x="42418" y="77089"/>
                </a:lnTo>
                <a:lnTo>
                  <a:pt x="42418" y="82296"/>
                </a:lnTo>
                <a:lnTo>
                  <a:pt x="117475" y="82296"/>
                </a:lnTo>
                <a:lnTo>
                  <a:pt x="117475" y="77089"/>
                </a:lnTo>
                <a:lnTo>
                  <a:pt x="123317" y="77089"/>
                </a:lnTo>
                <a:lnTo>
                  <a:pt x="123317" y="71247"/>
                </a:lnTo>
                <a:lnTo>
                  <a:pt x="128397" y="71247"/>
                </a:lnTo>
                <a:lnTo>
                  <a:pt x="128397" y="65913"/>
                </a:lnTo>
                <a:close/>
              </a:path>
              <a:path w="150494" h="191770">
                <a:moveTo>
                  <a:pt x="107188" y="0"/>
                </a:moveTo>
                <a:lnTo>
                  <a:pt x="101473" y="0"/>
                </a:lnTo>
                <a:lnTo>
                  <a:pt x="101473" y="5842"/>
                </a:lnTo>
                <a:lnTo>
                  <a:pt x="96266" y="5842"/>
                </a:lnTo>
                <a:lnTo>
                  <a:pt x="96266" y="11049"/>
                </a:lnTo>
                <a:lnTo>
                  <a:pt x="91186" y="11049"/>
                </a:lnTo>
                <a:lnTo>
                  <a:pt x="91186" y="17018"/>
                </a:lnTo>
                <a:lnTo>
                  <a:pt x="85344" y="22225"/>
                </a:lnTo>
                <a:lnTo>
                  <a:pt x="80264" y="27432"/>
                </a:lnTo>
                <a:lnTo>
                  <a:pt x="74422" y="33274"/>
                </a:lnTo>
                <a:lnTo>
                  <a:pt x="74422" y="38481"/>
                </a:lnTo>
                <a:lnTo>
                  <a:pt x="69342" y="38481"/>
                </a:lnTo>
                <a:lnTo>
                  <a:pt x="69342" y="43815"/>
                </a:lnTo>
                <a:lnTo>
                  <a:pt x="64262" y="43815"/>
                </a:lnTo>
                <a:lnTo>
                  <a:pt x="64262" y="49657"/>
                </a:lnTo>
                <a:lnTo>
                  <a:pt x="58420" y="49657"/>
                </a:lnTo>
                <a:lnTo>
                  <a:pt x="58420" y="54864"/>
                </a:lnTo>
                <a:lnTo>
                  <a:pt x="53340" y="60071"/>
                </a:lnTo>
                <a:lnTo>
                  <a:pt x="53340" y="65913"/>
                </a:lnTo>
                <a:lnTo>
                  <a:pt x="134239" y="65913"/>
                </a:lnTo>
                <a:lnTo>
                  <a:pt x="134239" y="60071"/>
                </a:lnTo>
                <a:lnTo>
                  <a:pt x="139319" y="60071"/>
                </a:lnTo>
                <a:lnTo>
                  <a:pt x="139319" y="54864"/>
                </a:lnTo>
                <a:lnTo>
                  <a:pt x="150241" y="54864"/>
                </a:lnTo>
                <a:lnTo>
                  <a:pt x="150241" y="43815"/>
                </a:lnTo>
                <a:lnTo>
                  <a:pt x="112464" y="80"/>
                </a:lnTo>
                <a:lnTo>
                  <a:pt x="107188"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2915411" y="4139183"/>
            <a:ext cx="48260" cy="167005"/>
          </a:xfrm>
          <a:custGeom>
            <a:avLst/>
            <a:gdLst/>
            <a:ahLst/>
            <a:cxnLst/>
            <a:rect l="l" t="t" r="r" b="b"/>
            <a:pathLst>
              <a:path w="48260" h="167004">
                <a:moveTo>
                  <a:pt x="10922" y="0"/>
                </a:moveTo>
                <a:lnTo>
                  <a:pt x="10922" y="5207"/>
                </a:lnTo>
                <a:lnTo>
                  <a:pt x="5080" y="5207"/>
                </a:lnTo>
                <a:lnTo>
                  <a:pt x="5080" y="32258"/>
                </a:lnTo>
                <a:lnTo>
                  <a:pt x="0" y="37338"/>
                </a:lnTo>
                <a:lnTo>
                  <a:pt x="0" y="139954"/>
                </a:lnTo>
                <a:lnTo>
                  <a:pt x="5080" y="145034"/>
                </a:lnTo>
                <a:lnTo>
                  <a:pt x="5080" y="167005"/>
                </a:lnTo>
                <a:lnTo>
                  <a:pt x="26924" y="167005"/>
                </a:lnTo>
                <a:lnTo>
                  <a:pt x="26924" y="80645"/>
                </a:lnTo>
                <a:lnTo>
                  <a:pt x="32131" y="75438"/>
                </a:lnTo>
                <a:lnTo>
                  <a:pt x="32131" y="53467"/>
                </a:lnTo>
                <a:lnTo>
                  <a:pt x="37211" y="48387"/>
                </a:lnTo>
                <a:lnTo>
                  <a:pt x="37211" y="32258"/>
                </a:lnTo>
                <a:lnTo>
                  <a:pt x="43053" y="26416"/>
                </a:lnTo>
                <a:lnTo>
                  <a:pt x="43053" y="16129"/>
                </a:lnTo>
                <a:lnTo>
                  <a:pt x="48133" y="10287"/>
                </a:lnTo>
                <a:lnTo>
                  <a:pt x="43053" y="10287"/>
                </a:lnTo>
                <a:lnTo>
                  <a:pt x="43053" y="5207"/>
                </a:lnTo>
                <a:lnTo>
                  <a:pt x="16014" y="2"/>
                </a:lnTo>
                <a:lnTo>
                  <a:pt x="10922"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3216919" y="3753611"/>
            <a:ext cx="247015" cy="546735"/>
          </a:xfrm>
          <a:custGeom>
            <a:avLst/>
            <a:gdLst/>
            <a:ahLst/>
            <a:cxnLst/>
            <a:rect l="l" t="t" r="r" b="b"/>
            <a:pathLst>
              <a:path w="247014" h="546735">
                <a:moveTo>
                  <a:pt x="240655" y="0"/>
                </a:moveTo>
                <a:lnTo>
                  <a:pt x="229479" y="0"/>
                </a:lnTo>
                <a:lnTo>
                  <a:pt x="224272" y="5207"/>
                </a:lnTo>
                <a:lnTo>
                  <a:pt x="191760" y="75691"/>
                </a:lnTo>
                <a:lnTo>
                  <a:pt x="142879" y="172819"/>
                </a:lnTo>
                <a:lnTo>
                  <a:pt x="6467" y="449326"/>
                </a:lnTo>
                <a:lnTo>
                  <a:pt x="2039" y="460565"/>
                </a:lnTo>
                <a:lnTo>
                  <a:pt x="0" y="472313"/>
                </a:lnTo>
                <a:lnTo>
                  <a:pt x="197" y="484245"/>
                </a:lnTo>
                <a:lnTo>
                  <a:pt x="20323" y="527367"/>
                </a:lnTo>
                <a:lnTo>
                  <a:pt x="64141" y="546416"/>
                </a:lnTo>
                <a:lnTo>
                  <a:pt x="78263" y="545177"/>
                </a:lnTo>
                <a:lnTo>
                  <a:pt x="115125" y="528603"/>
                </a:lnTo>
                <a:lnTo>
                  <a:pt x="73734" y="508833"/>
                </a:lnTo>
                <a:lnTo>
                  <a:pt x="59763" y="506527"/>
                </a:lnTo>
                <a:lnTo>
                  <a:pt x="48262" y="499552"/>
                </a:lnTo>
                <a:lnTo>
                  <a:pt x="40903" y="487959"/>
                </a:lnTo>
                <a:lnTo>
                  <a:pt x="42289" y="470929"/>
                </a:lnTo>
                <a:lnTo>
                  <a:pt x="48037" y="457776"/>
                </a:lnTo>
                <a:lnTo>
                  <a:pt x="56849" y="448850"/>
                </a:lnTo>
                <a:lnTo>
                  <a:pt x="67426" y="444499"/>
                </a:lnTo>
                <a:lnTo>
                  <a:pt x="71745" y="444119"/>
                </a:lnTo>
                <a:lnTo>
                  <a:pt x="147662" y="444119"/>
                </a:lnTo>
                <a:lnTo>
                  <a:pt x="202809" y="194945"/>
                </a:lnTo>
                <a:lnTo>
                  <a:pt x="229461" y="86815"/>
                </a:lnTo>
                <a:lnTo>
                  <a:pt x="246463" y="16272"/>
                </a:lnTo>
                <a:lnTo>
                  <a:pt x="246497" y="5207"/>
                </a:lnTo>
                <a:lnTo>
                  <a:pt x="240655" y="0"/>
                </a:lnTo>
                <a:close/>
              </a:path>
              <a:path w="247014" h="546735">
                <a:moveTo>
                  <a:pt x="147662" y="444119"/>
                </a:moveTo>
                <a:lnTo>
                  <a:pt x="71745" y="444119"/>
                </a:lnTo>
                <a:lnTo>
                  <a:pt x="84897" y="447494"/>
                </a:lnTo>
                <a:lnTo>
                  <a:pt x="96019" y="456239"/>
                </a:lnTo>
                <a:lnTo>
                  <a:pt x="103024" y="468283"/>
                </a:lnTo>
                <a:lnTo>
                  <a:pt x="101188" y="486509"/>
                </a:lnTo>
                <a:lnTo>
                  <a:pt x="94709" y="498910"/>
                </a:lnTo>
                <a:lnTo>
                  <a:pt x="85064" y="506136"/>
                </a:lnTo>
                <a:lnTo>
                  <a:pt x="73734" y="508833"/>
                </a:lnTo>
                <a:lnTo>
                  <a:pt x="131265" y="508833"/>
                </a:lnTo>
                <a:lnTo>
                  <a:pt x="131689" y="503047"/>
                </a:lnTo>
                <a:lnTo>
                  <a:pt x="131689" y="497967"/>
                </a:lnTo>
                <a:lnTo>
                  <a:pt x="136896" y="492760"/>
                </a:lnTo>
                <a:lnTo>
                  <a:pt x="147662" y="444119"/>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8200644" y="3702375"/>
            <a:ext cx="859155" cy="646430"/>
          </a:xfrm>
          <a:custGeom>
            <a:avLst/>
            <a:gdLst/>
            <a:ahLst/>
            <a:cxnLst/>
            <a:rect l="l" t="t" r="r" b="b"/>
            <a:pathLst>
              <a:path w="859154" h="646429">
                <a:moveTo>
                  <a:pt x="353596" y="576580"/>
                </a:moveTo>
                <a:lnTo>
                  <a:pt x="246280" y="576580"/>
                </a:lnTo>
                <a:lnTo>
                  <a:pt x="244762" y="585470"/>
                </a:lnTo>
                <a:lnTo>
                  <a:pt x="242462" y="595630"/>
                </a:lnTo>
                <a:lnTo>
                  <a:pt x="240921" y="604520"/>
                </a:lnTo>
                <a:lnTo>
                  <a:pt x="241681" y="615950"/>
                </a:lnTo>
                <a:lnTo>
                  <a:pt x="246283" y="628650"/>
                </a:lnTo>
                <a:lnTo>
                  <a:pt x="256079" y="637540"/>
                </a:lnTo>
                <a:lnTo>
                  <a:pt x="266675" y="643890"/>
                </a:lnTo>
                <a:lnTo>
                  <a:pt x="277776" y="646430"/>
                </a:lnTo>
                <a:lnTo>
                  <a:pt x="289090" y="646430"/>
                </a:lnTo>
                <a:lnTo>
                  <a:pt x="330617" y="631190"/>
                </a:lnTo>
                <a:lnTo>
                  <a:pt x="355030" y="591820"/>
                </a:lnTo>
                <a:lnTo>
                  <a:pt x="354678" y="580390"/>
                </a:lnTo>
                <a:lnTo>
                  <a:pt x="353596" y="576580"/>
                </a:lnTo>
                <a:close/>
              </a:path>
              <a:path w="859154" h="646429">
                <a:moveTo>
                  <a:pt x="591845" y="308610"/>
                </a:moveTo>
                <a:lnTo>
                  <a:pt x="147863" y="308610"/>
                </a:lnTo>
                <a:lnTo>
                  <a:pt x="159520" y="311150"/>
                </a:lnTo>
                <a:lnTo>
                  <a:pt x="170839" y="314960"/>
                </a:lnTo>
                <a:lnTo>
                  <a:pt x="181681" y="320040"/>
                </a:lnTo>
                <a:lnTo>
                  <a:pt x="191910" y="326390"/>
                </a:lnTo>
                <a:lnTo>
                  <a:pt x="201388" y="334010"/>
                </a:lnTo>
                <a:lnTo>
                  <a:pt x="208331" y="346710"/>
                </a:lnTo>
                <a:lnTo>
                  <a:pt x="213945" y="356870"/>
                </a:lnTo>
                <a:lnTo>
                  <a:pt x="216615" y="369570"/>
                </a:lnTo>
                <a:lnTo>
                  <a:pt x="228007" y="375920"/>
                </a:lnTo>
                <a:lnTo>
                  <a:pt x="238465" y="383540"/>
                </a:lnTo>
                <a:lnTo>
                  <a:pt x="247396" y="392430"/>
                </a:lnTo>
                <a:lnTo>
                  <a:pt x="259521" y="402590"/>
                </a:lnTo>
                <a:lnTo>
                  <a:pt x="267847" y="414020"/>
                </a:lnTo>
                <a:lnTo>
                  <a:pt x="272707" y="424180"/>
                </a:lnTo>
                <a:lnTo>
                  <a:pt x="274433" y="435610"/>
                </a:lnTo>
                <a:lnTo>
                  <a:pt x="286777" y="438150"/>
                </a:lnTo>
                <a:lnTo>
                  <a:pt x="318143" y="466090"/>
                </a:lnTo>
                <a:lnTo>
                  <a:pt x="331301" y="499110"/>
                </a:lnTo>
                <a:lnTo>
                  <a:pt x="344059" y="502920"/>
                </a:lnTo>
                <a:lnTo>
                  <a:pt x="373847" y="529590"/>
                </a:lnTo>
                <a:lnTo>
                  <a:pt x="391884" y="574040"/>
                </a:lnTo>
                <a:lnTo>
                  <a:pt x="391958" y="586740"/>
                </a:lnTo>
                <a:lnTo>
                  <a:pt x="390294" y="598170"/>
                </a:lnTo>
                <a:lnTo>
                  <a:pt x="398005" y="607060"/>
                </a:lnTo>
                <a:lnTo>
                  <a:pt x="406084" y="617220"/>
                </a:lnTo>
                <a:lnTo>
                  <a:pt x="417096" y="627380"/>
                </a:lnTo>
                <a:lnTo>
                  <a:pt x="429128" y="632460"/>
                </a:lnTo>
                <a:lnTo>
                  <a:pt x="441347" y="635000"/>
                </a:lnTo>
                <a:lnTo>
                  <a:pt x="452921" y="633730"/>
                </a:lnTo>
                <a:lnTo>
                  <a:pt x="463017" y="628650"/>
                </a:lnTo>
                <a:lnTo>
                  <a:pt x="471898" y="618490"/>
                </a:lnTo>
                <a:lnTo>
                  <a:pt x="477150" y="605790"/>
                </a:lnTo>
                <a:lnTo>
                  <a:pt x="478963" y="593090"/>
                </a:lnTo>
                <a:lnTo>
                  <a:pt x="477524" y="581660"/>
                </a:lnTo>
                <a:lnTo>
                  <a:pt x="473020" y="571500"/>
                </a:lnTo>
                <a:lnTo>
                  <a:pt x="461645" y="566420"/>
                </a:lnTo>
                <a:lnTo>
                  <a:pt x="444925" y="547370"/>
                </a:lnTo>
                <a:lnTo>
                  <a:pt x="432462" y="532130"/>
                </a:lnTo>
                <a:lnTo>
                  <a:pt x="423833" y="520700"/>
                </a:lnTo>
                <a:lnTo>
                  <a:pt x="418617" y="513080"/>
                </a:lnTo>
                <a:lnTo>
                  <a:pt x="416393" y="508000"/>
                </a:lnTo>
                <a:lnTo>
                  <a:pt x="416739" y="504190"/>
                </a:lnTo>
                <a:lnTo>
                  <a:pt x="530974" y="504190"/>
                </a:lnTo>
                <a:lnTo>
                  <a:pt x="512166" y="482600"/>
                </a:lnTo>
                <a:lnTo>
                  <a:pt x="501201" y="469900"/>
                </a:lnTo>
                <a:lnTo>
                  <a:pt x="493343" y="461010"/>
                </a:lnTo>
                <a:lnTo>
                  <a:pt x="488104" y="453390"/>
                </a:lnTo>
                <a:lnTo>
                  <a:pt x="484999" y="449580"/>
                </a:lnTo>
                <a:lnTo>
                  <a:pt x="483541" y="445770"/>
                </a:lnTo>
                <a:lnTo>
                  <a:pt x="599543" y="445770"/>
                </a:lnTo>
                <a:lnTo>
                  <a:pt x="586788" y="431800"/>
                </a:lnTo>
                <a:lnTo>
                  <a:pt x="559972" y="400050"/>
                </a:lnTo>
                <a:lnTo>
                  <a:pt x="559891" y="396240"/>
                </a:lnTo>
                <a:lnTo>
                  <a:pt x="561296" y="393700"/>
                </a:lnTo>
                <a:lnTo>
                  <a:pt x="672086" y="393700"/>
                </a:lnTo>
                <a:lnTo>
                  <a:pt x="657158" y="378460"/>
                </a:lnTo>
                <a:lnTo>
                  <a:pt x="639088" y="359410"/>
                </a:lnTo>
                <a:lnTo>
                  <a:pt x="623809" y="342900"/>
                </a:lnTo>
                <a:lnTo>
                  <a:pt x="611034" y="328930"/>
                </a:lnTo>
                <a:lnTo>
                  <a:pt x="600475" y="317500"/>
                </a:lnTo>
                <a:lnTo>
                  <a:pt x="591845" y="308610"/>
                </a:lnTo>
                <a:close/>
              </a:path>
              <a:path w="859154" h="646429">
                <a:moveTo>
                  <a:pt x="530974" y="504190"/>
                </a:moveTo>
                <a:lnTo>
                  <a:pt x="424372" y="504190"/>
                </a:lnTo>
                <a:lnTo>
                  <a:pt x="429596" y="508000"/>
                </a:lnTo>
                <a:lnTo>
                  <a:pt x="436592" y="514350"/>
                </a:lnTo>
                <a:lnTo>
                  <a:pt x="445985" y="524510"/>
                </a:lnTo>
                <a:lnTo>
                  <a:pt x="458402" y="538480"/>
                </a:lnTo>
                <a:lnTo>
                  <a:pt x="474467" y="556260"/>
                </a:lnTo>
                <a:lnTo>
                  <a:pt x="490982" y="572770"/>
                </a:lnTo>
                <a:lnTo>
                  <a:pt x="501003" y="580390"/>
                </a:lnTo>
                <a:lnTo>
                  <a:pt x="512327" y="584200"/>
                </a:lnTo>
                <a:lnTo>
                  <a:pt x="524044" y="582930"/>
                </a:lnTo>
                <a:lnTo>
                  <a:pt x="535241" y="577850"/>
                </a:lnTo>
                <a:lnTo>
                  <a:pt x="544294" y="567690"/>
                </a:lnTo>
                <a:lnTo>
                  <a:pt x="549631" y="554990"/>
                </a:lnTo>
                <a:lnTo>
                  <a:pt x="551453" y="542290"/>
                </a:lnTo>
                <a:lnTo>
                  <a:pt x="549961" y="530860"/>
                </a:lnTo>
                <a:lnTo>
                  <a:pt x="545357" y="520700"/>
                </a:lnTo>
                <a:lnTo>
                  <a:pt x="530974" y="504190"/>
                </a:lnTo>
                <a:close/>
              </a:path>
              <a:path w="859154" h="646429">
                <a:moveTo>
                  <a:pt x="293261" y="515620"/>
                </a:moveTo>
                <a:lnTo>
                  <a:pt x="194356" y="515620"/>
                </a:lnTo>
                <a:lnTo>
                  <a:pt x="190176" y="524510"/>
                </a:lnTo>
                <a:lnTo>
                  <a:pt x="186137" y="533400"/>
                </a:lnTo>
                <a:lnTo>
                  <a:pt x="183684" y="543560"/>
                </a:lnTo>
                <a:lnTo>
                  <a:pt x="184262" y="554990"/>
                </a:lnTo>
                <a:lnTo>
                  <a:pt x="189317" y="566420"/>
                </a:lnTo>
                <a:lnTo>
                  <a:pt x="200213" y="575310"/>
                </a:lnTo>
                <a:lnTo>
                  <a:pt x="212123" y="579120"/>
                </a:lnTo>
                <a:lnTo>
                  <a:pt x="224282" y="580390"/>
                </a:lnTo>
                <a:lnTo>
                  <a:pt x="235923" y="579120"/>
                </a:lnTo>
                <a:lnTo>
                  <a:pt x="246280" y="576580"/>
                </a:lnTo>
                <a:lnTo>
                  <a:pt x="353596" y="576580"/>
                </a:lnTo>
                <a:lnTo>
                  <a:pt x="321827" y="541020"/>
                </a:lnTo>
                <a:lnTo>
                  <a:pt x="298904" y="537210"/>
                </a:lnTo>
                <a:lnTo>
                  <a:pt x="288290" y="537210"/>
                </a:lnTo>
                <a:lnTo>
                  <a:pt x="292332" y="525780"/>
                </a:lnTo>
                <a:lnTo>
                  <a:pt x="293261" y="515620"/>
                </a:lnTo>
                <a:close/>
              </a:path>
              <a:path w="859154" h="646429">
                <a:moveTo>
                  <a:pt x="599543" y="445770"/>
                </a:moveTo>
                <a:lnTo>
                  <a:pt x="486582" y="445770"/>
                </a:lnTo>
                <a:lnTo>
                  <a:pt x="490801" y="448310"/>
                </a:lnTo>
                <a:lnTo>
                  <a:pt x="496317" y="453390"/>
                </a:lnTo>
                <a:lnTo>
                  <a:pt x="503249" y="461010"/>
                </a:lnTo>
                <a:lnTo>
                  <a:pt x="511717" y="469900"/>
                </a:lnTo>
                <a:lnTo>
                  <a:pt x="521840" y="480060"/>
                </a:lnTo>
                <a:lnTo>
                  <a:pt x="533737" y="492760"/>
                </a:lnTo>
                <a:lnTo>
                  <a:pt x="573609" y="525780"/>
                </a:lnTo>
                <a:lnTo>
                  <a:pt x="596965" y="532130"/>
                </a:lnTo>
                <a:lnTo>
                  <a:pt x="607001" y="530860"/>
                </a:lnTo>
                <a:lnTo>
                  <a:pt x="615610" y="527050"/>
                </a:lnTo>
                <a:lnTo>
                  <a:pt x="621472" y="516890"/>
                </a:lnTo>
                <a:lnTo>
                  <a:pt x="625907" y="505460"/>
                </a:lnTo>
                <a:lnTo>
                  <a:pt x="628274" y="494030"/>
                </a:lnTo>
                <a:lnTo>
                  <a:pt x="627929" y="482600"/>
                </a:lnTo>
                <a:lnTo>
                  <a:pt x="624229" y="471170"/>
                </a:lnTo>
                <a:lnTo>
                  <a:pt x="603021" y="449580"/>
                </a:lnTo>
                <a:lnTo>
                  <a:pt x="599543" y="445770"/>
                </a:lnTo>
                <a:close/>
              </a:path>
              <a:path w="859154" h="646429">
                <a:moveTo>
                  <a:pt x="241202" y="458470"/>
                </a:moveTo>
                <a:lnTo>
                  <a:pt x="132187" y="458470"/>
                </a:lnTo>
                <a:lnTo>
                  <a:pt x="133180" y="467360"/>
                </a:lnTo>
                <a:lnTo>
                  <a:pt x="131700" y="476250"/>
                </a:lnTo>
                <a:lnTo>
                  <a:pt x="153618" y="516890"/>
                </a:lnTo>
                <a:lnTo>
                  <a:pt x="164952" y="519430"/>
                </a:lnTo>
                <a:lnTo>
                  <a:pt x="175916" y="518160"/>
                </a:lnTo>
                <a:lnTo>
                  <a:pt x="185916" y="516890"/>
                </a:lnTo>
                <a:lnTo>
                  <a:pt x="194356" y="515620"/>
                </a:lnTo>
                <a:lnTo>
                  <a:pt x="293261" y="515620"/>
                </a:lnTo>
                <a:lnTo>
                  <a:pt x="271506" y="480060"/>
                </a:lnTo>
                <a:lnTo>
                  <a:pt x="248345" y="472440"/>
                </a:lnTo>
                <a:lnTo>
                  <a:pt x="242140" y="461010"/>
                </a:lnTo>
                <a:lnTo>
                  <a:pt x="241202" y="458470"/>
                </a:lnTo>
                <a:close/>
              </a:path>
              <a:path w="859154" h="646429">
                <a:moveTo>
                  <a:pt x="672086" y="393700"/>
                </a:moveTo>
                <a:lnTo>
                  <a:pt x="561296" y="393700"/>
                </a:lnTo>
                <a:lnTo>
                  <a:pt x="627380" y="450850"/>
                </a:lnTo>
                <a:lnTo>
                  <a:pt x="627380" y="458470"/>
                </a:lnTo>
                <a:lnTo>
                  <a:pt x="637890" y="464820"/>
                </a:lnTo>
                <a:lnTo>
                  <a:pt x="649490" y="468630"/>
                </a:lnTo>
                <a:lnTo>
                  <a:pt x="661330" y="467360"/>
                </a:lnTo>
                <a:lnTo>
                  <a:pt x="672560" y="462280"/>
                </a:lnTo>
                <a:lnTo>
                  <a:pt x="681539" y="449580"/>
                </a:lnTo>
                <a:lnTo>
                  <a:pt x="686862" y="436880"/>
                </a:lnTo>
                <a:lnTo>
                  <a:pt x="688720" y="425450"/>
                </a:lnTo>
                <a:lnTo>
                  <a:pt x="687303" y="414020"/>
                </a:lnTo>
                <a:lnTo>
                  <a:pt x="682803" y="405130"/>
                </a:lnTo>
                <a:lnTo>
                  <a:pt x="678307" y="400050"/>
                </a:lnTo>
                <a:lnTo>
                  <a:pt x="672086" y="393700"/>
                </a:lnTo>
                <a:close/>
              </a:path>
              <a:path w="859154" h="646429">
                <a:moveTo>
                  <a:pt x="135719" y="353060"/>
                </a:moveTo>
                <a:lnTo>
                  <a:pt x="96009" y="369570"/>
                </a:lnTo>
                <a:lnTo>
                  <a:pt x="75038" y="411480"/>
                </a:lnTo>
                <a:lnTo>
                  <a:pt x="73436" y="424180"/>
                </a:lnTo>
                <a:lnTo>
                  <a:pt x="74111" y="436880"/>
                </a:lnTo>
                <a:lnTo>
                  <a:pt x="77474" y="447040"/>
                </a:lnTo>
                <a:lnTo>
                  <a:pt x="89835" y="457200"/>
                </a:lnTo>
                <a:lnTo>
                  <a:pt x="101660" y="461010"/>
                </a:lnTo>
                <a:lnTo>
                  <a:pt x="112776" y="462280"/>
                </a:lnTo>
                <a:lnTo>
                  <a:pt x="123010" y="461010"/>
                </a:lnTo>
                <a:lnTo>
                  <a:pt x="132187" y="458470"/>
                </a:lnTo>
                <a:lnTo>
                  <a:pt x="241202" y="458470"/>
                </a:lnTo>
                <a:lnTo>
                  <a:pt x="221978" y="424180"/>
                </a:lnTo>
                <a:lnTo>
                  <a:pt x="189520" y="411480"/>
                </a:lnTo>
                <a:lnTo>
                  <a:pt x="187024" y="401320"/>
                </a:lnTo>
                <a:lnTo>
                  <a:pt x="168390" y="365760"/>
                </a:lnTo>
                <a:lnTo>
                  <a:pt x="146768" y="354330"/>
                </a:lnTo>
                <a:lnTo>
                  <a:pt x="135719" y="353060"/>
                </a:lnTo>
                <a:close/>
              </a:path>
              <a:path w="859154" h="646429">
                <a:moveTo>
                  <a:pt x="10" y="52070"/>
                </a:moveTo>
                <a:lnTo>
                  <a:pt x="0" y="364490"/>
                </a:lnTo>
                <a:lnTo>
                  <a:pt x="13942" y="368300"/>
                </a:lnTo>
                <a:lnTo>
                  <a:pt x="23434" y="372110"/>
                </a:lnTo>
                <a:lnTo>
                  <a:pt x="34066" y="375920"/>
                </a:lnTo>
                <a:lnTo>
                  <a:pt x="44279" y="367030"/>
                </a:lnTo>
                <a:lnTo>
                  <a:pt x="52570" y="358140"/>
                </a:lnTo>
                <a:lnTo>
                  <a:pt x="60161" y="347980"/>
                </a:lnTo>
                <a:lnTo>
                  <a:pt x="68277" y="337820"/>
                </a:lnTo>
                <a:lnTo>
                  <a:pt x="100581" y="316230"/>
                </a:lnTo>
                <a:lnTo>
                  <a:pt x="136003" y="308610"/>
                </a:lnTo>
                <a:lnTo>
                  <a:pt x="591845" y="308610"/>
                </a:lnTo>
                <a:lnTo>
                  <a:pt x="584857" y="300990"/>
                </a:lnTo>
                <a:lnTo>
                  <a:pt x="579222" y="294640"/>
                </a:lnTo>
                <a:lnTo>
                  <a:pt x="574654" y="290830"/>
                </a:lnTo>
                <a:lnTo>
                  <a:pt x="570865" y="285750"/>
                </a:lnTo>
                <a:lnTo>
                  <a:pt x="567567" y="281940"/>
                </a:lnTo>
                <a:lnTo>
                  <a:pt x="564473" y="279400"/>
                </a:lnTo>
                <a:lnTo>
                  <a:pt x="561296" y="275590"/>
                </a:lnTo>
                <a:lnTo>
                  <a:pt x="557747" y="271780"/>
                </a:lnTo>
                <a:lnTo>
                  <a:pt x="554943" y="269240"/>
                </a:lnTo>
                <a:lnTo>
                  <a:pt x="334737" y="269240"/>
                </a:lnTo>
                <a:lnTo>
                  <a:pt x="318975" y="267970"/>
                </a:lnTo>
                <a:lnTo>
                  <a:pt x="279319" y="251460"/>
                </a:lnTo>
                <a:lnTo>
                  <a:pt x="253629" y="219710"/>
                </a:lnTo>
                <a:lnTo>
                  <a:pt x="245861" y="194310"/>
                </a:lnTo>
                <a:lnTo>
                  <a:pt x="246308" y="176530"/>
                </a:lnTo>
                <a:lnTo>
                  <a:pt x="256299" y="135890"/>
                </a:lnTo>
                <a:lnTo>
                  <a:pt x="290584" y="101600"/>
                </a:lnTo>
                <a:lnTo>
                  <a:pt x="303770" y="92710"/>
                </a:lnTo>
                <a:lnTo>
                  <a:pt x="128153" y="92710"/>
                </a:lnTo>
                <a:lnTo>
                  <a:pt x="118489" y="91440"/>
                </a:lnTo>
                <a:lnTo>
                  <a:pt x="105907" y="87630"/>
                </a:lnTo>
                <a:lnTo>
                  <a:pt x="88496" y="82550"/>
                </a:lnTo>
                <a:lnTo>
                  <a:pt x="10" y="52070"/>
                </a:lnTo>
                <a:close/>
              </a:path>
              <a:path w="859154" h="646429">
                <a:moveTo>
                  <a:pt x="858647" y="144780"/>
                </a:moveTo>
                <a:lnTo>
                  <a:pt x="510526" y="144780"/>
                </a:lnTo>
                <a:lnTo>
                  <a:pt x="517787" y="147320"/>
                </a:lnTo>
                <a:lnTo>
                  <a:pt x="525113" y="152400"/>
                </a:lnTo>
                <a:lnTo>
                  <a:pt x="534162" y="161290"/>
                </a:lnTo>
                <a:lnTo>
                  <a:pt x="538248" y="166370"/>
                </a:lnTo>
                <a:lnTo>
                  <a:pt x="543090" y="171450"/>
                </a:lnTo>
                <a:lnTo>
                  <a:pt x="549559" y="177800"/>
                </a:lnTo>
                <a:lnTo>
                  <a:pt x="557478" y="185420"/>
                </a:lnTo>
                <a:lnTo>
                  <a:pt x="566669" y="195580"/>
                </a:lnTo>
                <a:lnTo>
                  <a:pt x="576953" y="205740"/>
                </a:lnTo>
                <a:lnTo>
                  <a:pt x="588152" y="217170"/>
                </a:lnTo>
                <a:lnTo>
                  <a:pt x="600089" y="229870"/>
                </a:lnTo>
                <a:lnTo>
                  <a:pt x="612585" y="242570"/>
                </a:lnTo>
                <a:lnTo>
                  <a:pt x="625461" y="256540"/>
                </a:lnTo>
                <a:lnTo>
                  <a:pt x="651646" y="281940"/>
                </a:lnTo>
                <a:lnTo>
                  <a:pt x="664597" y="295910"/>
                </a:lnTo>
                <a:lnTo>
                  <a:pt x="677217" y="308610"/>
                </a:lnTo>
                <a:lnTo>
                  <a:pt x="689327" y="320040"/>
                </a:lnTo>
                <a:lnTo>
                  <a:pt x="700750" y="331470"/>
                </a:lnTo>
                <a:lnTo>
                  <a:pt x="740551" y="364490"/>
                </a:lnTo>
                <a:lnTo>
                  <a:pt x="752716" y="367030"/>
                </a:lnTo>
                <a:lnTo>
                  <a:pt x="764916" y="367030"/>
                </a:lnTo>
                <a:lnTo>
                  <a:pt x="776464" y="365760"/>
                </a:lnTo>
                <a:lnTo>
                  <a:pt x="786668" y="364490"/>
                </a:lnTo>
                <a:lnTo>
                  <a:pt x="794841" y="364490"/>
                </a:lnTo>
                <a:lnTo>
                  <a:pt x="798515" y="363220"/>
                </a:lnTo>
                <a:lnTo>
                  <a:pt x="804007" y="363220"/>
                </a:lnTo>
                <a:lnTo>
                  <a:pt x="814042" y="360680"/>
                </a:lnTo>
                <a:lnTo>
                  <a:pt x="831346" y="355600"/>
                </a:lnTo>
                <a:lnTo>
                  <a:pt x="858647" y="349250"/>
                </a:lnTo>
                <a:lnTo>
                  <a:pt x="858647" y="144780"/>
                </a:lnTo>
                <a:close/>
              </a:path>
              <a:path w="859154" h="646429">
                <a:moveTo>
                  <a:pt x="489224" y="204470"/>
                </a:moveTo>
                <a:lnTo>
                  <a:pt x="481172" y="205740"/>
                </a:lnTo>
                <a:lnTo>
                  <a:pt x="470336" y="210820"/>
                </a:lnTo>
                <a:lnTo>
                  <a:pt x="455125" y="219710"/>
                </a:lnTo>
                <a:lnTo>
                  <a:pt x="444391" y="223520"/>
                </a:lnTo>
                <a:lnTo>
                  <a:pt x="432922" y="227330"/>
                </a:lnTo>
                <a:lnTo>
                  <a:pt x="409154" y="240030"/>
                </a:lnTo>
                <a:lnTo>
                  <a:pt x="397543" y="246380"/>
                </a:lnTo>
                <a:lnTo>
                  <a:pt x="386574" y="252730"/>
                </a:lnTo>
                <a:lnTo>
                  <a:pt x="370219" y="259080"/>
                </a:lnTo>
                <a:lnTo>
                  <a:pt x="355737" y="264160"/>
                </a:lnTo>
                <a:lnTo>
                  <a:pt x="343714" y="267970"/>
                </a:lnTo>
                <a:lnTo>
                  <a:pt x="334737" y="269240"/>
                </a:lnTo>
                <a:lnTo>
                  <a:pt x="554943" y="269240"/>
                </a:lnTo>
                <a:lnTo>
                  <a:pt x="553541" y="267970"/>
                </a:lnTo>
                <a:lnTo>
                  <a:pt x="542003" y="256540"/>
                </a:lnTo>
                <a:lnTo>
                  <a:pt x="534096" y="247650"/>
                </a:lnTo>
                <a:lnTo>
                  <a:pt x="524382" y="238760"/>
                </a:lnTo>
                <a:lnTo>
                  <a:pt x="512572" y="226060"/>
                </a:lnTo>
                <a:lnTo>
                  <a:pt x="503333" y="214630"/>
                </a:lnTo>
                <a:lnTo>
                  <a:pt x="496081" y="207010"/>
                </a:lnTo>
                <a:lnTo>
                  <a:pt x="489224" y="204470"/>
                </a:lnTo>
                <a:close/>
              </a:path>
              <a:path w="859154" h="646429">
                <a:moveTo>
                  <a:pt x="548374" y="0"/>
                </a:moveTo>
                <a:lnTo>
                  <a:pt x="538740" y="2540"/>
                </a:lnTo>
                <a:lnTo>
                  <a:pt x="528672" y="5080"/>
                </a:lnTo>
                <a:lnTo>
                  <a:pt x="517597" y="10160"/>
                </a:lnTo>
                <a:lnTo>
                  <a:pt x="510084" y="15240"/>
                </a:lnTo>
                <a:lnTo>
                  <a:pt x="501637" y="20320"/>
                </a:lnTo>
                <a:lnTo>
                  <a:pt x="492352" y="26670"/>
                </a:lnTo>
                <a:lnTo>
                  <a:pt x="448763" y="52070"/>
                </a:lnTo>
                <a:lnTo>
                  <a:pt x="436733" y="58420"/>
                </a:lnTo>
                <a:lnTo>
                  <a:pt x="424444" y="66040"/>
                </a:lnTo>
                <a:lnTo>
                  <a:pt x="399468" y="80010"/>
                </a:lnTo>
                <a:lnTo>
                  <a:pt x="386973" y="87630"/>
                </a:lnTo>
                <a:lnTo>
                  <a:pt x="374603" y="93980"/>
                </a:lnTo>
                <a:lnTo>
                  <a:pt x="362454" y="101600"/>
                </a:lnTo>
                <a:lnTo>
                  <a:pt x="350621" y="107950"/>
                </a:lnTo>
                <a:lnTo>
                  <a:pt x="339201" y="114300"/>
                </a:lnTo>
                <a:lnTo>
                  <a:pt x="298315" y="140970"/>
                </a:lnTo>
                <a:lnTo>
                  <a:pt x="281309" y="176530"/>
                </a:lnTo>
                <a:lnTo>
                  <a:pt x="283194" y="190500"/>
                </a:lnTo>
                <a:lnTo>
                  <a:pt x="306314" y="224790"/>
                </a:lnTo>
                <a:lnTo>
                  <a:pt x="332652" y="233680"/>
                </a:lnTo>
                <a:lnTo>
                  <a:pt x="342435" y="231140"/>
                </a:lnTo>
                <a:lnTo>
                  <a:pt x="354650" y="224790"/>
                </a:lnTo>
                <a:lnTo>
                  <a:pt x="376759" y="212090"/>
                </a:lnTo>
                <a:lnTo>
                  <a:pt x="386861" y="208280"/>
                </a:lnTo>
                <a:lnTo>
                  <a:pt x="397990" y="201930"/>
                </a:lnTo>
                <a:lnTo>
                  <a:pt x="409901" y="195580"/>
                </a:lnTo>
                <a:lnTo>
                  <a:pt x="422347" y="189230"/>
                </a:lnTo>
                <a:lnTo>
                  <a:pt x="460436" y="166370"/>
                </a:lnTo>
                <a:lnTo>
                  <a:pt x="489572" y="151130"/>
                </a:lnTo>
                <a:lnTo>
                  <a:pt x="501673" y="147320"/>
                </a:lnTo>
                <a:lnTo>
                  <a:pt x="510526" y="144780"/>
                </a:lnTo>
                <a:lnTo>
                  <a:pt x="858647" y="144780"/>
                </a:lnTo>
                <a:lnTo>
                  <a:pt x="858647" y="110490"/>
                </a:lnTo>
                <a:lnTo>
                  <a:pt x="716121" y="110490"/>
                </a:lnTo>
                <a:lnTo>
                  <a:pt x="705364" y="109220"/>
                </a:lnTo>
                <a:lnTo>
                  <a:pt x="692862" y="102870"/>
                </a:lnTo>
                <a:lnTo>
                  <a:pt x="690776" y="101600"/>
                </a:lnTo>
                <a:lnTo>
                  <a:pt x="686483" y="97790"/>
                </a:lnTo>
                <a:lnTo>
                  <a:pt x="680160" y="92710"/>
                </a:lnTo>
                <a:lnTo>
                  <a:pt x="671984" y="86360"/>
                </a:lnTo>
                <a:lnTo>
                  <a:pt x="638123" y="55880"/>
                </a:lnTo>
                <a:lnTo>
                  <a:pt x="624317" y="44450"/>
                </a:lnTo>
                <a:lnTo>
                  <a:pt x="593995" y="16510"/>
                </a:lnTo>
                <a:lnTo>
                  <a:pt x="558144" y="1270"/>
                </a:lnTo>
                <a:lnTo>
                  <a:pt x="548374" y="0"/>
                </a:lnTo>
                <a:close/>
              </a:path>
              <a:path w="859154" h="646429">
                <a:moveTo>
                  <a:pt x="858647" y="82550"/>
                </a:moveTo>
                <a:lnTo>
                  <a:pt x="854138" y="82550"/>
                </a:lnTo>
                <a:lnTo>
                  <a:pt x="846383" y="85090"/>
                </a:lnTo>
                <a:lnTo>
                  <a:pt x="835573" y="86360"/>
                </a:lnTo>
                <a:lnTo>
                  <a:pt x="822349" y="90170"/>
                </a:lnTo>
                <a:lnTo>
                  <a:pt x="807354" y="92710"/>
                </a:lnTo>
                <a:lnTo>
                  <a:pt x="791229" y="96520"/>
                </a:lnTo>
                <a:lnTo>
                  <a:pt x="774616" y="99060"/>
                </a:lnTo>
                <a:lnTo>
                  <a:pt x="758158" y="102870"/>
                </a:lnTo>
                <a:lnTo>
                  <a:pt x="742494" y="105410"/>
                </a:lnTo>
                <a:lnTo>
                  <a:pt x="728268" y="107950"/>
                </a:lnTo>
                <a:lnTo>
                  <a:pt x="716121" y="110490"/>
                </a:lnTo>
                <a:lnTo>
                  <a:pt x="858647" y="110490"/>
                </a:lnTo>
                <a:lnTo>
                  <a:pt x="858647" y="82550"/>
                </a:lnTo>
                <a:close/>
              </a:path>
              <a:path w="859154" h="646429">
                <a:moveTo>
                  <a:pt x="350417" y="2540"/>
                </a:moveTo>
                <a:lnTo>
                  <a:pt x="331903" y="2540"/>
                </a:lnTo>
                <a:lnTo>
                  <a:pt x="318343" y="3810"/>
                </a:lnTo>
                <a:lnTo>
                  <a:pt x="258067" y="22860"/>
                </a:lnTo>
                <a:lnTo>
                  <a:pt x="214012" y="45720"/>
                </a:lnTo>
                <a:lnTo>
                  <a:pt x="178969" y="68580"/>
                </a:lnTo>
                <a:lnTo>
                  <a:pt x="164181" y="77470"/>
                </a:lnTo>
                <a:lnTo>
                  <a:pt x="128153" y="92710"/>
                </a:lnTo>
                <a:lnTo>
                  <a:pt x="303770" y="92710"/>
                </a:lnTo>
                <a:lnTo>
                  <a:pt x="317902" y="83820"/>
                </a:lnTo>
                <a:lnTo>
                  <a:pt x="332412" y="74930"/>
                </a:lnTo>
                <a:lnTo>
                  <a:pt x="346735" y="67310"/>
                </a:lnTo>
                <a:lnTo>
                  <a:pt x="360301" y="59690"/>
                </a:lnTo>
                <a:lnTo>
                  <a:pt x="372545" y="52070"/>
                </a:lnTo>
                <a:lnTo>
                  <a:pt x="382898" y="46990"/>
                </a:lnTo>
                <a:lnTo>
                  <a:pt x="390793" y="41910"/>
                </a:lnTo>
                <a:lnTo>
                  <a:pt x="372912" y="7620"/>
                </a:lnTo>
                <a:lnTo>
                  <a:pt x="363524" y="3810"/>
                </a:lnTo>
                <a:lnTo>
                  <a:pt x="350417" y="254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6320624" y="3678940"/>
            <a:ext cx="787400" cy="783590"/>
          </a:xfrm>
          <a:custGeom>
            <a:avLst/>
            <a:gdLst/>
            <a:ahLst/>
            <a:cxnLst/>
            <a:rect l="l" t="t" r="r" b="b"/>
            <a:pathLst>
              <a:path w="787400" h="783589">
                <a:moveTo>
                  <a:pt x="511098" y="0"/>
                </a:moveTo>
                <a:lnTo>
                  <a:pt x="473953" y="10818"/>
                </a:lnTo>
                <a:lnTo>
                  <a:pt x="424751" y="58136"/>
                </a:lnTo>
                <a:lnTo>
                  <a:pt x="405844" y="91693"/>
                </a:lnTo>
                <a:lnTo>
                  <a:pt x="404289" y="104673"/>
                </a:lnTo>
                <a:lnTo>
                  <a:pt x="405526" y="118010"/>
                </a:lnTo>
                <a:lnTo>
                  <a:pt x="409140" y="130173"/>
                </a:lnTo>
                <a:lnTo>
                  <a:pt x="47028" y="288539"/>
                </a:lnTo>
                <a:lnTo>
                  <a:pt x="15921" y="312417"/>
                </a:lnTo>
                <a:lnTo>
                  <a:pt x="706" y="350689"/>
                </a:lnTo>
                <a:lnTo>
                  <a:pt x="0" y="364727"/>
                </a:lnTo>
                <a:lnTo>
                  <a:pt x="1036" y="377571"/>
                </a:lnTo>
                <a:lnTo>
                  <a:pt x="20885" y="417979"/>
                </a:lnTo>
                <a:lnTo>
                  <a:pt x="366433" y="759963"/>
                </a:lnTo>
                <a:lnTo>
                  <a:pt x="399550" y="779438"/>
                </a:lnTo>
                <a:lnTo>
                  <a:pt x="423964" y="783331"/>
                </a:lnTo>
                <a:lnTo>
                  <a:pt x="430060" y="783331"/>
                </a:lnTo>
                <a:lnTo>
                  <a:pt x="476291" y="764638"/>
                </a:lnTo>
                <a:lnTo>
                  <a:pt x="499255" y="733055"/>
                </a:lnTo>
                <a:lnTo>
                  <a:pt x="500583" y="729737"/>
                </a:lnTo>
                <a:lnTo>
                  <a:pt x="423202" y="729737"/>
                </a:lnTo>
                <a:lnTo>
                  <a:pt x="416471" y="728975"/>
                </a:lnTo>
                <a:lnTo>
                  <a:pt x="410375" y="726689"/>
                </a:lnTo>
                <a:lnTo>
                  <a:pt x="405041" y="721355"/>
                </a:lnTo>
                <a:lnTo>
                  <a:pt x="60744" y="381503"/>
                </a:lnTo>
                <a:lnTo>
                  <a:pt x="54248" y="371033"/>
                </a:lnTo>
                <a:lnTo>
                  <a:pt x="52958" y="358383"/>
                </a:lnTo>
                <a:lnTo>
                  <a:pt x="58271" y="346214"/>
                </a:lnTo>
                <a:lnTo>
                  <a:pt x="68264" y="338029"/>
                </a:lnTo>
                <a:lnTo>
                  <a:pt x="237018" y="270379"/>
                </a:lnTo>
                <a:lnTo>
                  <a:pt x="393687" y="270379"/>
                </a:lnTo>
                <a:lnTo>
                  <a:pt x="383239" y="268802"/>
                </a:lnTo>
                <a:lnTo>
                  <a:pt x="360330" y="265782"/>
                </a:lnTo>
                <a:lnTo>
                  <a:pt x="323673" y="261044"/>
                </a:lnTo>
                <a:lnTo>
                  <a:pt x="311075" y="259238"/>
                </a:lnTo>
                <a:lnTo>
                  <a:pt x="298555" y="257285"/>
                </a:lnTo>
                <a:lnTo>
                  <a:pt x="286131" y="255134"/>
                </a:lnTo>
                <a:lnTo>
                  <a:pt x="508800" y="161666"/>
                </a:lnTo>
                <a:lnTo>
                  <a:pt x="457238" y="110231"/>
                </a:lnTo>
                <a:lnTo>
                  <a:pt x="457238" y="101976"/>
                </a:lnTo>
                <a:lnTo>
                  <a:pt x="501180" y="58161"/>
                </a:lnTo>
                <a:lnTo>
                  <a:pt x="506514" y="52827"/>
                </a:lnTo>
                <a:lnTo>
                  <a:pt x="591171" y="52827"/>
                </a:lnTo>
                <a:lnTo>
                  <a:pt x="557949" y="19680"/>
                </a:lnTo>
                <a:lnTo>
                  <a:pt x="547806" y="11564"/>
                </a:lnTo>
                <a:lnTo>
                  <a:pt x="536479" y="5411"/>
                </a:lnTo>
                <a:lnTo>
                  <a:pt x="524175" y="1473"/>
                </a:lnTo>
                <a:lnTo>
                  <a:pt x="511098" y="0"/>
                </a:lnTo>
                <a:close/>
              </a:path>
              <a:path w="787400" h="783589">
                <a:moveTo>
                  <a:pt x="393687" y="270379"/>
                </a:moveTo>
                <a:lnTo>
                  <a:pt x="237018" y="270379"/>
                </a:lnTo>
                <a:lnTo>
                  <a:pt x="254049" y="275528"/>
                </a:lnTo>
                <a:lnTo>
                  <a:pt x="305142" y="286037"/>
                </a:lnTo>
                <a:lnTo>
                  <a:pt x="373265" y="295002"/>
                </a:lnTo>
                <a:lnTo>
                  <a:pt x="390296" y="297499"/>
                </a:lnTo>
                <a:lnTo>
                  <a:pt x="441389" y="308380"/>
                </a:lnTo>
                <a:lnTo>
                  <a:pt x="492481" y="327992"/>
                </a:lnTo>
                <a:lnTo>
                  <a:pt x="526542" y="348231"/>
                </a:lnTo>
                <a:lnTo>
                  <a:pt x="560604" y="375821"/>
                </a:lnTo>
                <a:lnTo>
                  <a:pt x="577634" y="392806"/>
                </a:lnTo>
                <a:lnTo>
                  <a:pt x="449745" y="712338"/>
                </a:lnTo>
                <a:lnTo>
                  <a:pt x="441718" y="722771"/>
                </a:lnTo>
                <a:lnTo>
                  <a:pt x="430419" y="728873"/>
                </a:lnTo>
                <a:lnTo>
                  <a:pt x="427774" y="728975"/>
                </a:lnTo>
                <a:lnTo>
                  <a:pt x="425488" y="729737"/>
                </a:lnTo>
                <a:lnTo>
                  <a:pt x="500583" y="729737"/>
                </a:lnTo>
                <a:lnTo>
                  <a:pt x="643394" y="373120"/>
                </a:lnTo>
                <a:lnTo>
                  <a:pt x="585255" y="373120"/>
                </a:lnTo>
                <a:lnTo>
                  <a:pt x="588302" y="364866"/>
                </a:lnTo>
                <a:lnTo>
                  <a:pt x="551475" y="332978"/>
                </a:lnTo>
                <a:lnTo>
                  <a:pt x="514714" y="309195"/>
                </a:lnTo>
                <a:lnTo>
                  <a:pt x="478189" y="292122"/>
                </a:lnTo>
                <a:lnTo>
                  <a:pt x="430152" y="277388"/>
                </a:lnTo>
                <a:lnTo>
                  <a:pt x="394840" y="270553"/>
                </a:lnTo>
                <a:lnTo>
                  <a:pt x="393687" y="270379"/>
                </a:lnTo>
                <a:close/>
              </a:path>
              <a:path w="787400" h="783589">
                <a:moveTo>
                  <a:pt x="718453" y="370835"/>
                </a:moveTo>
                <a:lnTo>
                  <a:pt x="644309" y="370835"/>
                </a:lnTo>
                <a:lnTo>
                  <a:pt x="655344" y="377092"/>
                </a:lnTo>
                <a:lnTo>
                  <a:pt x="667554" y="380901"/>
                </a:lnTo>
                <a:lnTo>
                  <a:pt x="680646" y="382261"/>
                </a:lnTo>
                <a:lnTo>
                  <a:pt x="694015" y="380957"/>
                </a:lnTo>
                <a:lnTo>
                  <a:pt x="706445" y="377222"/>
                </a:lnTo>
                <a:lnTo>
                  <a:pt x="717804" y="371331"/>
                </a:lnTo>
                <a:lnTo>
                  <a:pt x="718453" y="370835"/>
                </a:lnTo>
                <a:close/>
              </a:path>
              <a:path w="787400" h="783589">
                <a:moveTo>
                  <a:pt x="623871" y="276483"/>
                </a:moveTo>
                <a:lnTo>
                  <a:pt x="585255" y="373120"/>
                </a:lnTo>
                <a:lnTo>
                  <a:pt x="643394" y="373120"/>
                </a:lnTo>
                <a:lnTo>
                  <a:pt x="644309" y="370835"/>
                </a:lnTo>
                <a:lnTo>
                  <a:pt x="718453" y="370835"/>
                </a:lnTo>
                <a:lnTo>
                  <a:pt x="727959" y="363558"/>
                </a:lnTo>
                <a:lnTo>
                  <a:pt x="761730" y="329306"/>
                </a:lnTo>
                <a:lnTo>
                  <a:pt x="676821" y="329306"/>
                </a:lnTo>
                <a:lnTo>
                  <a:pt x="671487" y="324099"/>
                </a:lnTo>
                <a:lnTo>
                  <a:pt x="623871" y="276483"/>
                </a:lnTo>
                <a:close/>
              </a:path>
              <a:path w="787400" h="783589">
                <a:moveTo>
                  <a:pt x="591171" y="52827"/>
                </a:moveTo>
                <a:lnTo>
                  <a:pt x="514769" y="52827"/>
                </a:lnTo>
                <a:lnTo>
                  <a:pt x="520115" y="58173"/>
                </a:lnTo>
                <a:lnTo>
                  <a:pt x="729018" y="266695"/>
                </a:lnTo>
                <a:lnTo>
                  <a:pt x="734352" y="271902"/>
                </a:lnTo>
                <a:lnTo>
                  <a:pt x="734352" y="281046"/>
                </a:lnTo>
                <a:lnTo>
                  <a:pt x="729018" y="285491"/>
                </a:lnTo>
                <a:lnTo>
                  <a:pt x="690423" y="324086"/>
                </a:lnTo>
                <a:lnTo>
                  <a:pt x="685076" y="329306"/>
                </a:lnTo>
                <a:lnTo>
                  <a:pt x="761730" y="329306"/>
                </a:lnTo>
                <a:lnTo>
                  <a:pt x="766842" y="324122"/>
                </a:lnTo>
                <a:lnTo>
                  <a:pt x="775306" y="314033"/>
                </a:lnTo>
                <a:lnTo>
                  <a:pt x="781678" y="302781"/>
                </a:lnTo>
                <a:lnTo>
                  <a:pt x="785747" y="290565"/>
                </a:lnTo>
                <a:lnTo>
                  <a:pt x="787302" y="277584"/>
                </a:lnTo>
                <a:lnTo>
                  <a:pt x="786017" y="263993"/>
                </a:lnTo>
                <a:lnTo>
                  <a:pt x="782330" y="251350"/>
                </a:lnTo>
                <a:lnTo>
                  <a:pt x="776510" y="239948"/>
                </a:lnTo>
                <a:lnTo>
                  <a:pt x="768826" y="230082"/>
                </a:lnTo>
                <a:lnTo>
                  <a:pt x="591171" y="52827"/>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6698107" y="4030761"/>
            <a:ext cx="133985" cy="134620"/>
          </a:xfrm>
          <a:custGeom>
            <a:avLst/>
            <a:gdLst/>
            <a:ahLst/>
            <a:cxnLst/>
            <a:rect l="l" t="t" r="r" b="b"/>
            <a:pathLst>
              <a:path w="133984" h="134620">
                <a:moveTo>
                  <a:pt x="80002" y="0"/>
                </a:moveTo>
                <a:lnTo>
                  <a:pt x="34102" y="9783"/>
                </a:lnTo>
                <a:lnTo>
                  <a:pt x="6644" y="37276"/>
                </a:lnTo>
                <a:lnTo>
                  <a:pt x="0" y="61971"/>
                </a:lnTo>
                <a:lnTo>
                  <a:pt x="1401" y="77561"/>
                </a:lnTo>
                <a:lnTo>
                  <a:pt x="20623" y="115005"/>
                </a:lnTo>
                <a:lnTo>
                  <a:pt x="56107" y="133444"/>
                </a:lnTo>
                <a:lnTo>
                  <a:pt x="66928" y="134330"/>
                </a:lnTo>
                <a:lnTo>
                  <a:pt x="81233" y="132778"/>
                </a:lnTo>
                <a:lnTo>
                  <a:pt x="94486" y="128336"/>
                </a:lnTo>
                <a:lnTo>
                  <a:pt x="106360" y="121325"/>
                </a:lnTo>
                <a:lnTo>
                  <a:pt x="116530" y="112066"/>
                </a:lnTo>
                <a:lnTo>
                  <a:pt x="121713" y="104942"/>
                </a:lnTo>
                <a:lnTo>
                  <a:pt x="79699" y="104942"/>
                </a:lnTo>
                <a:lnTo>
                  <a:pt x="61828" y="104115"/>
                </a:lnTo>
                <a:lnTo>
                  <a:pt x="47554" y="99717"/>
                </a:lnTo>
                <a:lnTo>
                  <a:pt x="36904" y="92347"/>
                </a:lnTo>
                <a:lnTo>
                  <a:pt x="29905" y="82601"/>
                </a:lnTo>
                <a:lnTo>
                  <a:pt x="26582" y="71078"/>
                </a:lnTo>
                <a:lnTo>
                  <a:pt x="28665" y="55463"/>
                </a:lnTo>
                <a:lnTo>
                  <a:pt x="34783" y="42646"/>
                </a:lnTo>
                <a:lnTo>
                  <a:pt x="44187" y="33139"/>
                </a:lnTo>
                <a:lnTo>
                  <a:pt x="56128" y="27452"/>
                </a:lnTo>
                <a:lnTo>
                  <a:pt x="66928" y="25999"/>
                </a:lnTo>
                <a:lnTo>
                  <a:pt x="119110" y="25999"/>
                </a:lnTo>
                <a:lnTo>
                  <a:pt x="114094" y="19311"/>
                </a:lnTo>
                <a:lnTo>
                  <a:pt x="104119" y="10494"/>
                </a:lnTo>
                <a:lnTo>
                  <a:pt x="92661" y="3995"/>
                </a:lnTo>
                <a:lnTo>
                  <a:pt x="80002" y="0"/>
                </a:lnTo>
                <a:close/>
              </a:path>
              <a:path w="133984" h="134620">
                <a:moveTo>
                  <a:pt x="119110" y="25999"/>
                </a:moveTo>
                <a:lnTo>
                  <a:pt x="66928" y="25999"/>
                </a:lnTo>
                <a:lnTo>
                  <a:pt x="81182" y="28535"/>
                </a:lnTo>
                <a:lnTo>
                  <a:pt x="93191" y="35512"/>
                </a:lnTo>
                <a:lnTo>
                  <a:pt x="102068" y="45983"/>
                </a:lnTo>
                <a:lnTo>
                  <a:pt x="106925" y="59002"/>
                </a:lnTo>
                <a:lnTo>
                  <a:pt x="105172" y="75504"/>
                </a:lnTo>
                <a:lnTo>
                  <a:pt x="99595" y="88869"/>
                </a:lnTo>
                <a:lnTo>
                  <a:pt x="90877" y="98787"/>
                </a:lnTo>
                <a:lnTo>
                  <a:pt x="79699" y="104942"/>
                </a:lnTo>
                <a:lnTo>
                  <a:pt x="121713" y="104942"/>
                </a:lnTo>
                <a:lnTo>
                  <a:pt x="124667" y="100881"/>
                </a:lnTo>
                <a:lnTo>
                  <a:pt x="130448" y="88091"/>
                </a:lnTo>
                <a:lnTo>
                  <a:pt x="133543" y="74016"/>
                </a:lnTo>
                <a:lnTo>
                  <a:pt x="132312" y="57798"/>
                </a:lnTo>
                <a:lnTo>
                  <a:pt x="128472" y="43150"/>
                </a:lnTo>
                <a:lnTo>
                  <a:pt x="122306" y="30259"/>
                </a:lnTo>
                <a:lnTo>
                  <a:pt x="119110" y="25999"/>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7050370" y="3598164"/>
            <a:ext cx="133985" cy="133350"/>
          </a:xfrm>
          <a:custGeom>
            <a:avLst/>
            <a:gdLst/>
            <a:ahLst/>
            <a:cxnLst/>
            <a:rect l="l" t="t" r="r" b="b"/>
            <a:pathLst>
              <a:path w="133984" h="133350">
                <a:moveTo>
                  <a:pt x="67090" y="0"/>
                </a:moveTo>
                <a:lnTo>
                  <a:pt x="27020" y="13006"/>
                </a:lnTo>
                <a:lnTo>
                  <a:pt x="2954" y="45996"/>
                </a:lnTo>
                <a:lnTo>
                  <a:pt x="0" y="59870"/>
                </a:lnTo>
                <a:lnTo>
                  <a:pt x="1274" y="75932"/>
                </a:lnTo>
                <a:lnTo>
                  <a:pt x="19754" y="114006"/>
                </a:lnTo>
                <a:lnTo>
                  <a:pt x="54423" y="132932"/>
                </a:lnTo>
                <a:lnTo>
                  <a:pt x="71483" y="132033"/>
                </a:lnTo>
                <a:lnTo>
                  <a:pt x="86725" y="128645"/>
                </a:lnTo>
                <a:lnTo>
                  <a:pt x="100035" y="123022"/>
                </a:lnTo>
                <a:lnTo>
                  <a:pt x="111301" y="115415"/>
                </a:lnTo>
                <a:lnTo>
                  <a:pt x="119326" y="107188"/>
                </a:lnTo>
                <a:lnTo>
                  <a:pt x="67090" y="107188"/>
                </a:lnTo>
                <a:lnTo>
                  <a:pt x="52945" y="104677"/>
                </a:lnTo>
                <a:lnTo>
                  <a:pt x="40998" y="97738"/>
                </a:lnTo>
                <a:lnTo>
                  <a:pt x="32138" y="87259"/>
                </a:lnTo>
                <a:lnTo>
                  <a:pt x="27252" y="74127"/>
                </a:lnTo>
                <a:lnTo>
                  <a:pt x="29029" y="57817"/>
                </a:lnTo>
                <a:lnTo>
                  <a:pt x="34707" y="44598"/>
                </a:lnTo>
                <a:lnTo>
                  <a:pt x="43572" y="34815"/>
                </a:lnTo>
                <a:lnTo>
                  <a:pt x="54911" y="28812"/>
                </a:lnTo>
                <a:lnTo>
                  <a:pt x="121317" y="28812"/>
                </a:lnTo>
                <a:lnTo>
                  <a:pt x="112378" y="18213"/>
                </a:lnTo>
                <a:lnTo>
                  <a:pt x="101669" y="9862"/>
                </a:lnTo>
                <a:lnTo>
                  <a:pt x="89436" y="3901"/>
                </a:lnTo>
                <a:lnTo>
                  <a:pt x="75996" y="597"/>
                </a:lnTo>
                <a:lnTo>
                  <a:pt x="67090" y="0"/>
                </a:lnTo>
                <a:close/>
              </a:path>
              <a:path w="133984" h="133350">
                <a:moveTo>
                  <a:pt x="121317" y="28812"/>
                </a:moveTo>
                <a:lnTo>
                  <a:pt x="54911" y="28812"/>
                </a:lnTo>
                <a:lnTo>
                  <a:pt x="72565" y="29794"/>
                </a:lnTo>
                <a:lnTo>
                  <a:pt x="86665" y="34451"/>
                </a:lnTo>
                <a:lnTo>
                  <a:pt x="97118" y="42105"/>
                </a:lnTo>
                <a:lnTo>
                  <a:pt x="103836" y="52081"/>
                </a:lnTo>
                <a:lnTo>
                  <a:pt x="106727" y="63702"/>
                </a:lnTo>
                <a:lnTo>
                  <a:pt x="104422" y="79002"/>
                </a:lnTo>
                <a:lnTo>
                  <a:pt x="97936" y="91604"/>
                </a:lnTo>
                <a:lnTo>
                  <a:pt x="88136" y="100873"/>
                </a:lnTo>
                <a:lnTo>
                  <a:pt x="75887" y="106172"/>
                </a:lnTo>
                <a:lnTo>
                  <a:pt x="67090" y="107188"/>
                </a:lnTo>
                <a:lnTo>
                  <a:pt x="119326" y="107188"/>
                </a:lnTo>
                <a:lnTo>
                  <a:pt x="120411" y="106075"/>
                </a:lnTo>
                <a:lnTo>
                  <a:pt x="127252" y="95256"/>
                </a:lnTo>
                <a:lnTo>
                  <a:pt x="131712" y="83208"/>
                </a:lnTo>
                <a:lnTo>
                  <a:pt x="133677" y="70184"/>
                </a:lnTo>
                <a:lnTo>
                  <a:pt x="132214" y="54940"/>
                </a:lnTo>
                <a:lnTo>
                  <a:pt x="127966" y="41019"/>
                </a:lnTo>
                <a:lnTo>
                  <a:pt x="121317" y="28812"/>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6534911" y="4004272"/>
            <a:ext cx="107314" cy="104139"/>
          </a:xfrm>
          <a:custGeom>
            <a:avLst/>
            <a:gdLst/>
            <a:ahLst/>
            <a:cxnLst/>
            <a:rect l="l" t="t" r="r" b="b"/>
            <a:pathLst>
              <a:path w="107315" h="104139">
                <a:moveTo>
                  <a:pt x="63235" y="0"/>
                </a:moveTo>
                <a:lnTo>
                  <a:pt x="19958" y="12619"/>
                </a:lnTo>
                <a:lnTo>
                  <a:pt x="0" y="52996"/>
                </a:lnTo>
                <a:lnTo>
                  <a:pt x="1947" y="67056"/>
                </a:lnTo>
                <a:lnTo>
                  <a:pt x="7449" y="79720"/>
                </a:lnTo>
                <a:lnTo>
                  <a:pt x="15992" y="90465"/>
                </a:lnTo>
                <a:lnTo>
                  <a:pt x="27063" y="98768"/>
                </a:lnTo>
                <a:lnTo>
                  <a:pt x="40152" y="104105"/>
                </a:lnTo>
                <a:lnTo>
                  <a:pt x="57995" y="103345"/>
                </a:lnTo>
                <a:lnTo>
                  <a:pt x="73275" y="99701"/>
                </a:lnTo>
                <a:lnTo>
                  <a:pt x="85905" y="93553"/>
                </a:lnTo>
                <a:lnTo>
                  <a:pt x="95797" y="85278"/>
                </a:lnTo>
                <a:lnTo>
                  <a:pt x="101191" y="77629"/>
                </a:lnTo>
                <a:lnTo>
                  <a:pt x="64337" y="77629"/>
                </a:lnTo>
                <a:lnTo>
                  <a:pt x="46920" y="76524"/>
                </a:lnTo>
                <a:lnTo>
                  <a:pt x="35003" y="70585"/>
                </a:lnTo>
                <a:lnTo>
                  <a:pt x="28520" y="61125"/>
                </a:lnTo>
                <a:lnTo>
                  <a:pt x="30351" y="44327"/>
                </a:lnTo>
                <a:lnTo>
                  <a:pt x="37168" y="32907"/>
                </a:lnTo>
                <a:lnTo>
                  <a:pt x="47564" y="26968"/>
                </a:lnTo>
                <a:lnTo>
                  <a:pt x="54483" y="26072"/>
                </a:lnTo>
                <a:lnTo>
                  <a:pt x="98501" y="26072"/>
                </a:lnTo>
                <a:lnTo>
                  <a:pt x="95035" y="19809"/>
                </a:lnTo>
                <a:lnTo>
                  <a:pt x="86092" y="10323"/>
                </a:lnTo>
                <a:lnTo>
                  <a:pt x="75356" y="3672"/>
                </a:lnTo>
                <a:lnTo>
                  <a:pt x="63235" y="0"/>
                </a:lnTo>
                <a:close/>
              </a:path>
              <a:path w="107315" h="104139">
                <a:moveTo>
                  <a:pt x="98501" y="26072"/>
                </a:moveTo>
                <a:lnTo>
                  <a:pt x="54483" y="26072"/>
                </a:lnTo>
                <a:lnTo>
                  <a:pt x="67833" y="29776"/>
                </a:lnTo>
                <a:lnTo>
                  <a:pt x="77441" y="39541"/>
                </a:lnTo>
                <a:lnTo>
                  <a:pt x="77357" y="57934"/>
                </a:lnTo>
                <a:lnTo>
                  <a:pt x="72550" y="70487"/>
                </a:lnTo>
                <a:lnTo>
                  <a:pt x="64337" y="77629"/>
                </a:lnTo>
                <a:lnTo>
                  <a:pt x="101191" y="77629"/>
                </a:lnTo>
                <a:lnTo>
                  <a:pt x="102865" y="75254"/>
                </a:lnTo>
                <a:lnTo>
                  <a:pt x="107022" y="63860"/>
                </a:lnTo>
                <a:lnTo>
                  <a:pt x="105908" y="46720"/>
                </a:lnTo>
                <a:lnTo>
                  <a:pt x="101776" y="31989"/>
                </a:lnTo>
                <a:lnTo>
                  <a:pt x="98501" y="26072"/>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6643116" y="4192524"/>
            <a:ext cx="55244" cy="53340"/>
          </a:xfrm>
          <a:custGeom>
            <a:avLst/>
            <a:gdLst/>
            <a:ahLst/>
            <a:cxnLst/>
            <a:rect l="l" t="t" r="r" b="b"/>
            <a:pathLst>
              <a:path w="55245" h="53339">
                <a:moveTo>
                  <a:pt x="27242" y="0"/>
                </a:moveTo>
                <a:lnTo>
                  <a:pt x="13501" y="3698"/>
                </a:lnTo>
                <a:lnTo>
                  <a:pt x="3723" y="13256"/>
                </a:lnTo>
                <a:lnTo>
                  <a:pt x="0" y="26669"/>
                </a:lnTo>
                <a:lnTo>
                  <a:pt x="6" y="27240"/>
                </a:lnTo>
                <a:lnTo>
                  <a:pt x="3959" y="40437"/>
                </a:lnTo>
                <a:lnTo>
                  <a:pt x="13903" y="49786"/>
                </a:lnTo>
                <a:lnTo>
                  <a:pt x="27901" y="53335"/>
                </a:lnTo>
                <a:lnTo>
                  <a:pt x="41512" y="49540"/>
                </a:lnTo>
                <a:lnTo>
                  <a:pt x="51183" y="39905"/>
                </a:lnTo>
                <a:lnTo>
                  <a:pt x="54861" y="26329"/>
                </a:lnTo>
                <a:lnTo>
                  <a:pt x="50992" y="13025"/>
                </a:lnTo>
                <a:lnTo>
                  <a:pt x="41110" y="3586"/>
                </a:lnTo>
                <a:lnTo>
                  <a:pt x="27242"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7075932" y="3787140"/>
            <a:ext cx="55244" cy="53340"/>
          </a:xfrm>
          <a:custGeom>
            <a:avLst/>
            <a:gdLst/>
            <a:ahLst/>
            <a:cxnLst/>
            <a:rect l="l" t="t" r="r" b="b"/>
            <a:pathLst>
              <a:path w="55245" h="53339">
                <a:moveTo>
                  <a:pt x="27242" y="0"/>
                </a:moveTo>
                <a:lnTo>
                  <a:pt x="13501" y="3698"/>
                </a:lnTo>
                <a:lnTo>
                  <a:pt x="3723" y="13256"/>
                </a:lnTo>
                <a:lnTo>
                  <a:pt x="0" y="26669"/>
                </a:lnTo>
                <a:lnTo>
                  <a:pt x="6" y="27240"/>
                </a:lnTo>
                <a:lnTo>
                  <a:pt x="3959" y="40437"/>
                </a:lnTo>
                <a:lnTo>
                  <a:pt x="13903" y="49786"/>
                </a:lnTo>
                <a:lnTo>
                  <a:pt x="27901" y="53335"/>
                </a:lnTo>
                <a:lnTo>
                  <a:pt x="41512" y="49540"/>
                </a:lnTo>
                <a:lnTo>
                  <a:pt x="51183" y="39905"/>
                </a:lnTo>
                <a:lnTo>
                  <a:pt x="54861" y="26329"/>
                </a:lnTo>
                <a:lnTo>
                  <a:pt x="50992" y="13025"/>
                </a:lnTo>
                <a:lnTo>
                  <a:pt x="41110" y="3586"/>
                </a:lnTo>
                <a:lnTo>
                  <a:pt x="27242"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txBox="1"/>
          <p:nvPr/>
        </p:nvSpPr>
        <p:spPr>
          <a:xfrm>
            <a:off x="6065650" y="4724400"/>
            <a:ext cx="1401950" cy="646331"/>
          </a:xfrm>
          <a:prstGeom prst="rect">
            <a:avLst/>
          </a:prstGeom>
        </p:spPr>
        <p:txBody>
          <a:bodyPr vert="horz" wrap="square" lIns="0" tIns="0" rIns="0" bIns="0" rtlCol="0">
            <a:spAutoFit/>
          </a:bodyPr>
          <a:lstStyle/>
          <a:p>
            <a:pPr marL="12700" marR="5080" lvl="0" indent="-1905" algn="ctr" defTabSz="914400" rtl="0" eaLnBrk="1" fontAlgn="auto" latinLnBrk="0" hangingPunct="1">
              <a:lnSpc>
                <a:spcPct val="100000"/>
              </a:lnSpc>
              <a:spcBef>
                <a:spcPts val="0"/>
              </a:spcBef>
              <a:spcAft>
                <a:spcPts val="0"/>
              </a:spcAft>
              <a:buClrTx/>
              <a:buSzTx/>
              <a:buFontTx/>
              <a:buNone/>
              <a:tabLst/>
              <a:defRPr/>
            </a:pPr>
            <a:r>
              <a:rPr lang="bg-BG" sz="1400" spc="-45" dirty="0" smtClean="0">
                <a:solidFill>
                  <a:prstClr val="black"/>
                </a:solidFill>
                <a:latin typeface="Segoe UI Semilight"/>
                <a:cs typeface="Segoe UI Semilight"/>
              </a:rPr>
              <a:t>Пътна карта за експерименти от трети страни </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33" name="object 33"/>
          <p:cNvSpPr txBox="1"/>
          <p:nvPr/>
        </p:nvSpPr>
        <p:spPr>
          <a:xfrm>
            <a:off x="10124682" y="4724400"/>
            <a:ext cx="1457718" cy="430887"/>
          </a:xfrm>
          <a:prstGeom prst="rect">
            <a:avLst/>
          </a:prstGeom>
        </p:spPr>
        <p:txBody>
          <a:bodyPr vert="horz" wrap="square" lIns="0" tIns="0" rIns="0" bIns="0" rtlCol="0">
            <a:spAutoFit/>
          </a:bodyPr>
          <a:lstStyle/>
          <a:p>
            <a:pPr marL="38100" marR="0" lvl="0" indent="0" algn="l" defTabSz="914400" rtl="0" eaLnBrk="1" fontAlgn="auto" latinLnBrk="0" hangingPunct="1">
              <a:lnSpc>
                <a:spcPct val="100000"/>
              </a:lnSpc>
              <a:spcBef>
                <a:spcPts val="0"/>
              </a:spcBef>
              <a:spcAft>
                <a:spcPts val="0"/>
              </a:spcAft>
              <a:buClrTx/>
              <a:buSzTx/>
              <a:buFontTx/>
              <a:buNone/>
              <a:tabLst/>
              <a:defRPr/>
            </a:pPr>
            <a:r>
              <a:rPr kumimoji="0" lang="bg-BG" sz="1400" b="0" i="0" u="none" strike="noStrike" kern="1200" cap="none" spc="0" normalizeH="0" baseline="0" noProof="0" dirty="0" smtClean="0">
                <a:ln>
                  <a:noFill/>
                </a:ln>
                <a:solidFill>
                  <a:prstClr val="black"/>
                </a:solidFill>
                <a:effectLst/>
                <a:uLnTx/>
                <a:uFillTx/>
                <a:latin typeface="Segoe UI Semilight"/>
                <a:ea typeface="+mn-ea"/>
                <a:cs typeface="Segoe UI Semilight"/>
              </a:rPr>
              <a:t>Постигане на цели и резултати</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34" name="object 34"/>
          <p:cNvSpPr txBox="1"/>
          <p:nvPr/>
        </p:nvSpPr>
        <p:spPr>
          <a:xfrm>
            <a:off x="7754879" y="4724400"/>
            <a:ext cx="1753235" cy="646331"/>
          </a:xfrm>
          <a:prstGeom prst="rect">
            <a:avLst/>
          </a:prstGeom>
        </p:spPr>
        <p:txBody>
          <a:bodyPr vert="horz" wrap="square" lIns="0" tIns="0" rIns="0" bIns="0" rtlCol="0">
            <a:spAutoFit/>
          </a:bodyPr>
          <a:lstStyle/>
          <a:p>
            <a:pPr marL="38100" marR="5080" lvl="0" indent="-26034" algn="ctr">
              <a:defRPr/>
            </a:pPr>
            <a:r>
              <a:rPr lang="ru-RU" sz="1400" dirty="0">
                <a:latin typeface="Segoe UI Semilight"/>
                <a:cs typeface="Segoe UI Semilight"/>
              </a:rPr>
              <a:t>Взаимодействие и координация с програмата</a:t>
            </a:r>
            <a:r>
              <a:rPr lang="ru-RU" sz="1400" spc="25" dirty="0">
                <a:latin typeface="Times New Roman"/>
                <a:cs typeface="Times New Roman"/>
              </a:rPr>
              <a:t> </a:t>
            </a:r>
            <a:r>
              <a:rPr lang="ru-RU" sz="1400" spc="-10" dirty="0">
                <a:latin typeface="Segoe UI Semilight"/>
                <a:cs typeface="Segoe UI Semilight"/>
              </a:rPr>
              <a:t>5</a:t>
            </a:r>
            <a:r>
              <a:rPr lang="ru-RU" sz="1400" spc="-5" dirty="0">
                <a:latin typeface="Segoe UI Semilight"/>
                <a:cs typeface="Segoe UI Semilight"/>
              </a:rPr>
              <a:t>G</a:t>
            </a:r>
            <a:r>
              <a:rPr lang="ru-RU" sz="1400" dirty="0">
                <a:latin typeface="Segoe UI Semilight"/>
                <a:cs typeface="Segoe UI Semilight"/>
              </a:rPr>
              <a:t>-PPP</a:t>
            </a:r>
          </a:p>
        </p:txBody>
      </p:sp>
      <p:sp>
        <p:nvSpPr>
          <p:cNvPr id="35" name="object 35"/>
          <p:cNvSpPr/>
          <p:nvPr/>
        </p:nvSpPr>
        <p:spPr>
          <a:xfrm>
            <a:off x="4732020" y="3627120"/>
            <a:ext cx="600710" cy="805180"/>
          </a:xfrm>
          <a:custGeom>
            <a:avLst/>
            <a:gdLst/>
            <a:ahLst/>
            <a:cxnLst/>
            <a:rect l="l" t="t" r="r" b="b"/>
            <a:pathLst>
              <a:path w="600710" h="805179">
                <a:moveTo>
                  <a:pt x="300990" y="0"/>
                </a:moveTo>
                <a:lnTo>
                  <a:pt x="251331" y="4088"/>
                </a:lnTo>
                <a:lnTo>
                  <a:pt x="204532" y="15865"/>
                </a:lnTo>
                <a:lnTo>
                  <a:pt x="161150" y="34602"/>
                </a:lnTo>
                <a:lnTo>
                  <a:pt x="121743" y="59566"/>
                </a:lnTo>
                <a:lnTo>
                  <a:pt x="86868" y="90027"/>
                </a:lnTo>
                <a:lnTo>
                  <a:pt x="57082" y="125254"/>
                </a:lnTo>
                <a:lnTo>
                  <a:pt x="32945" y="164517"/>
                </a:lnTo>
                <a:lnTo>
                  <a:pt x="15014" y="207085"/>
                </a:lnTo>
                <a:lnTo>
                  <a:pt x="3846" y="252226"/>
                </a:lnTo>
                <a:lnTo>
                  <a:pt x="0" y="299212"/>
                </a:lnTo>
                <a:lnTo>
                  <a:pt x="37" y="323417"/>
                </a:lnTo>
                <a:lnTo>
                  <a:pt x="1015" y="365721"/>
                </a:lnTo>
                <a:lnTo>
                  <a:pt x="8126" y="419599"/>
                </a:lnTo>
                <a:lnTo>
                  <a:pt x="27427" y="471088"/>
                </a:lnTo>
                <a:lnTo>
                  <a:pt x="50077" y="509143"/>
                </a:lnTo>
                <a:lnTo>
                  <a:pt x="82659" y="553721"/>
                </a:lnTo>
                <a:lnTo>
                  <a:pt x="126980" y="607857"/>
                </a:lnTo>
                <a:lnTo>
                  <a:pt x="154106" y="639458"/>
                </a:lnTo>
                <a:lnTo>
                  <a:pt x="184845" y="674586"/>
                </a:lnTo>
                <a:lnTo>
                  <a:pt x="300990" y="804926"/>
                </a:lnTo>
                <a:lnTo>
                  <a:pt x="303162" y="802466"/>
                </a:lnTo>
                <a:lnTo>
                  <a:pt x="332160" y="768595"/>
                </a:lnTo>
                <a:lnTo>
                  <a:pt x="365729" y="727711"/>
                </a:lnTo>
                <a:lnTo>
                  <a:pt x="406491" y="675707"/>
                </a:lnTo>
                <a:lnTo>
                  <a:pt x="450850" y="615600"/>
                </a:lnTo>
                <a:lnTo>
                  <a:pt x="473254" y="583452"/>
                </a:lnTo>
                <a:lnTo>
                  <a:pt x="495208" y="550411"/>
                </a:lnTo>
                <a:lnTo>
                  <a:pt x="516263" y="516854"/>
                </a:lnTo>
                <a:lnTo>
                  <a:pt x="522779" y="505714"/>
                </a:lnTo>
                <a:lnTo>
                  <a:pt x="300990" y="505714"/>
                </a:lnTo>
                <a:lnTo>
                  <a:pt x="284240" y="505018"/>
                </a:lnTo>
                <a:lnTo>
                  <a:pt x="236216" y="495039"/>
                </a:lnTo>
                <a:lnTo>
                  <a:pt x="192726" y="474410"/>
                </a:lnTo>
                <a:lnTo>
                  <a:pt x="155305" y="444658"/>
                </a:lnTo>
                <a:lnTo>
                  <a:pt x="125487" y="407311"/>
                </a:lnTo>
                <a:lnTo>
                  <a:pt x="104808" y="363896"/>
                </a:lnTo>
                <a:lnTo>
                  <a:pt x="94804" y="315941"/>
                </a:lnTo>
                <a:lnTo>
                  <a:pt x="94107" y="299212"/>
                </a:lnTo>
                <a:lnTo>
                  <a:pt x="94804" y="283985"/>
                </a:lnTo>
                <a:lnTo>
                  <a:pt x="104808" y="239671"/>
                </a:lnTo>
                <a:lnTo>
                  <a:pt x="120723" y="206605"/>
                </a:lnTo>
                <a:lnTo>
                  <a:pt x="470971" y="206605"/>
                </a:lnTo>
                <a:lnTo>
                  <a:pt x="466312" y="198758"/>
                </a:lnTo>
                <a:lnTo>
                  <a:pt x="125487" y="198758"/>
                </a:lnTo>
                <a:lnTo>
                  <a:pt x="134486" y="186177"/>
                </a:lnTo>
                <a:lnTo>
                  <a:pt x="144445" y="174233"/>
                </a:lnTo>
                <a:lnTo>
                  <a:pt x="179502" y="142858"/>
                </a:lnTo>
                <a:lnTo>
                  <a:pt x="221140" y="119528"/>
                </a:lnTo>
                <a:lnTo>
                  <a:pt x="267823" y="105984"/>
                </a:lnTo>
                <a:lnTo>
                  <a:pt x="300990" y="103251"/>
                </a:lnTo>
                <a:lnTo>
                  <a:pt x="522845" y="103251"/>
                </a:lnTo>
                <a:lnTo>
                  <a:pt x="510524" y="90027"/>
                </a:lnTo>
                <a:lnTo>
                  <a:pt x="475236" y="59566"/>
                </a:lnTo>
                <a:lnTo>
                  <a:pt x="435906" y="34602"/>
                </a:lnTo>
                <a:lnTo>
                  <a:pt x="393267" y="15865"/>
                </a:lnTo>
                <a:lnTo>
                  <a:pt x="348050" y="4088"/>
                </a:lnTo>
                <a:lnTo>
                  <a:pt x="324705" y="1037"/>
                </a:lnTo>
                <a:lnTo>
                  <a:pt x="300990" y="0"/>
                </a:lnTo>
                <a:close/>
              </a:path>
              <a:path w="600710" h="805179">
                <a:moveTo>
                  <a:pt x="569539" y="416862"/>
                </a:moveTo>
                <a:lnTo>
                  <a:pt x="459967" y="416862"/>
                </a:lnTo>
                <a:lnTo>
                  <a:pt x="457544" y="420510"/>
                </a:lnTo>
                <a:lnTo>
                  <a:pt x="447881" y="432978"/>
                </a:lnTo>
                <a:lnTo>
                  <a:pt x="414168" y="465431"/>
                </a:lnTo>
                <a:lnTo>
                  <a:pt x="374725" y="489271"/>
                </a:lnTo>
                <a:lnTo>
                  <a:pt x="331296" y="502970"/>
                </a:lnTo>
                <a:lnTo>
                  <a:pt x="300990" y="505714"/>
                </a:lnTo>
                <a:lnTo>
                  <a:pt x="522779" y="505714"/>
                </a:lnTo>
                <a:lnTo>
                  <a:pt x="535970" y="483159"/>
                </a:lnTo>
                <a:lnTo>
                  <a:pt x="553878" y="449703"/>
                </a:lnTo>
                <a:lnTo>
                  <a:pt x="569539" y="416862"/>
                </a:lnTo>
                <a:close/>
              </a:path>
              <a:path w="600710" h="805179">
                <a:moveTo>
                  <a:pt x="584626" y="206605"/>
                </a:moveTo>
                <a:lnTo>
                  <a:pt x="470971" y="206605"/>
                </a:lnTo>
                <a:lnTo>
                  <a:pt x="474120" y="211910"/>
                </a:lnTo>
                <a:lnTo>
                  <a:pt x="480905" y="225569"/>
                </a:lnTo>
                <a:lnTo>
                  <a:pt x="494467" y="268943"/>
                </a:lnTo>
                <a:lnTo>
                  <a:pt x="497205" y="299212"/>
                </a:lnTo>
                <a:lnTo>
                  <a:pt x="496509" y="315941"/>
                </a:lnTo>
                <a:lnTo>
                  <a:pt x="486601" y="363896"/>
                </a:lnTo>
                <a:lnTo>
                  <a:pt x="466312" y="407311"/>
                </a:lnTo>
                <a:lnTo>
                  <a:pt x="573426" y="407311"/>
                </a:lnTo>
                <a:lnTo>
                  <a:pt x="582502" y="385016"/>
                </a:lnTo>
                <a:lnTo>
                  <a:pt x="592317" y="354540"/>
                </a:lnTo>
                <a:lnTo>
                  <a:pt x="598537" y="325813"/>
                </a:lnTo>
                <a:lnTo>
                  <a:pt x="600710" y="299212"/>
                </a:lnTo>
                <a:lnTo>
                  <a:pt x="599670" y="275534"/>
                </a:lnTo>
                <a:lnTo>
                  <a:pt x="596614" y="252226"/>
                </a:lnTo>
                <a:lnTo>
                  <a:pt x="591632" y="229379"/>
                </a:lnTo>
                <a:lnTo>
                  <a:pt x="584815" y="207085"/>
                </a:lnTo>
                <a:lnTo>
                  <a:pt x="584626" y="206605"/>
                </a:lnTo>
                <a:close/>
              </a:path>
              <a:path w="600710" h="805179">
                <a:moveTo>
                  <a:pt x="295783" y="206605"/>
                </a:moveTo>
                <a:lnTo>
                  <a:pt x="254233" y="215897"/>
                </a:lnTo>
                <a:lnTo>
                  <a:pt x="221605" y="239366"/>
                </a:lnTo>
                <a:lnTo>
                  <a:pt x="201884" y="275778"/>
                </a:lnTo>
                <a:lnTo>
                  <a:pt x="197876" y="306635"/>
                </a:lnTo>
                <a:lnTo>
                  <a:pt x="199910" y="320914"/>
                </a:lnTo>
                <a:lnTo>
                  <a:pt x="216789" y="359046"/>
                </a:lnTo>
                <a:lnTo>
                  <a:pt x="246880" y="387157"/>
                </a:lnTo>
                <a:lnTo>
                  <a:pt x="286385" y="401435"/>
                </a:lnTo>
                <a:lnTo>
                  <a:pt x="300990" y="402463"/>
                </a:lnTo>
                <a:lnTo>
                  <a:pt x="308581" y="402169"/>
                </a:lnTo>
                <a:lnTo>
                  <a:pt x="346421" y="390169"/>
                </a:lnTo>
                <a:lnTo>
                  <a:pt x="374342" y="362593"/>
                </a:lnTo>
                <a:lnTo>
                  <a:pt x="390357" y="322200"/>
                </a:lnTo>
                <a:lnTo>
                  <a:pt x="393438" y="289513"/>
                </a:lnTo>
                <a:lnTo>
                  <a:pt x="391257" y="274992"/>
                </a:lnTo>
                <a:lnTo>
                  <a:pt x="373810" y="238617"/>
                </a:lnTo>
                <a:lnTo>
                  <a:pt x="341391" y="214983"/>
                </a:lnTo>
                <a:lnTo>
                  <a:pt x="295783" y="206605"/>
                </a:lnTo>
                <a:close/>
              </a:path>
              <a:path w="600710" h="805179">
                <a:moveTo>
                  <a:pt x="522845" y="103251"/>
                </a:moveTo>
                <a:lnTo>
                  <a:pt x="300990" y="103251"/>
                </a:lnTo>
                <a:lnTo>
                  <a:pt x="316235" y="103945"/>
                </a:lnTo>
                <a:lnTo>
                  <a:pt x="331296" y="105984"/>
                </a:lnTo>
                <a:lnTo>
                  <a:pt x="374725" y="119528"/>
                </a:lnTo>
                <a:lnTo>
                  <a:pt x="414168" y="142858"/>
                </a:lnTo>
                <a:lnTo>
                  <a:pt x="447881" y="174233"/>
                </a:lnTo>
                <a:lnTo>
                  <a:pt x="466312" y="198758"/>
                </a:lnTo>
                <a:lnTo>
                  <a:pt x="581524" y="198758"/>
                </a:lnTo>
                <a:lnTo>
                  <a:pt x="554276" y="144427"/>
                </a:lnTo>
                <a:lnTo>
                  <a:pt x="526423" y="107090"/>
                </a:lnTo>
                <a:lnTo>
                  <a:pt x="522845" y="103251"/>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txBox="1"/>
          <p:nvPr/>
        </p:nvSpPr>
        <p:spPr>
          <a:xfrm>
            <a:off x="4419600" y="4737556"/>
            <a:ext cx="164605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1400" spc="-20" dirty="0" smtClean="0">
                <a:solidFill>
                  <a:prstClr val="black"/>
                </a:solidFill>
                <a:latin typeface="Segoe UI Semilight"/>
                <a:cs typeface="Segoe UI Semilight"/>
              </a:rPr>
              <a:t>Четири комплексни</a:t>
            </a:r>
            <a:endParaRPr kumimoji="0" sz="1400" b="0" i="0" u="none" strike="noStrike" kern="1200" cap="none" spc="0" normalizeH="0" baseline="0" noProof="0" dirty="0">
              <a:ln>
                <a:noFill/>
              </a:ln>
              <a:solidFill>
                <a:prstClr val="black"/>
              </a:solidFill>
              <a:effectLst/>
              <a:uLnTx/>
              <a:uFillTx/>
              <a:latin typeface="Segoe UI Semilight"/>
              <a:cs typeface="Segoe UI Semilight"/>
            </a:endParaRPr>
          </a:p>
        </p:txBody>
      </p:sp>
      <p:sp>
        <p:nvSpPr>
          <p:cNvPr id="37" name="object 37"/>
          <p:cNvSpPr txBox="1"/>
          <p:nvPr/>
        </p:nvSpPr>
        <p:spPr>
          <a:xfrm>
            <a:off x="4572000" y="4822527"/>
            <a:ext cx="1033783" cy="359073"/>
          </a:xfrm>
          <a:prstGeom prst="rect">
            <a:avLst/>
          </a:prstGeom>
        </p:spPr>
        <p:txBody>
          <a:bodyPr vert="horz" wrap="square" lIns="0" tIns="0" rIns="0" bIns="0" rtlCol="0">
            <a:spAutoFit/>
          </a:bodyPr>
          <a:lstStyle/>
          <a:p>
            <a:pPr marL="1270" marR="0" lvl="0" indent="0" algn="ctr" defTabSz="914400" rtl="0" eaLnBrk="1" fontAlgn="auto" latinLnBrk="0" hangingPunct="1">
              <a:lnSpc>
                <a:spcPts val="1405"/>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Segoe UI Semilight"/>
              <a:cs typeface="Segoe UI Semilight"/>
            </a:endParaRPr>
          </a:p>
          <a:p>
            <a:pPr marL="0" marR="0" lvl="0" indent="0" algn="ctr" defTabSz="914400" rtl="0" eaLnBrk="1" fontAlgn="auto" latinLnBrk="0" hangingPunct="1">
              <a:lnSpc>
                <a:spcPts val="1405"/>
              </a:lnSpc>
              <a:spcBef>
                <a:spcPts val="0"/>
              </a:spcBef>
              <a:spcAft>
                <a:spcPts val="0"/>
              </a:spcAft>
              <a:buClrTx/>
              <a:buSzTx/>
              <a:buFontTx/>
              <a:buNone/>
              <a:tabLst/>
              <a:defRPr/>
            </a:pPr>
            <a:r>
              <a:rPr lang="bg-BG" sz="1400" spc="-20" dirty="0" smtClean="0">
                <a:solidFill>
                  <a:prstClr val="black"/>
                </a:solidFill>
                <a:latin typeface="Segoe UI Semilight"/>
                <a:cs typeface="Segoe UI Semilight"/>
              </a:rPr>
              <a:t>практически</a:t>
            </a:r>
            <a:endParaRPr kumimoji="0" sz="1400" b="0" i="0" u="none" strike="noStrike" kern="1200" cap="none" spc="0" normalizeH="0" baseline="0" noProof="0" dirty="0">
              <a:ln>
                <a:noFill/>
              </a:ln>
              <a:solidFill>
                <a:prstClr val="black"/>
              </a:solidFill>
              <a:effectLst/>
              <a:uLnTx/>
              <a:uFillTx/>
              <a:latin typeface="Segoe UI Semilight"/>
              <a:cs typeface="Segoe UI Semilight"/>
            </a:endParaRPr>
          </a:p>
        </p:txBody>
      </p:sp>
      <p:sp>
        <p:nvSpPr>
          <p:cNvPr id="38" name="object 38"/>
          <p:cNvSpPr txBox="1"/>
          <p:nvPr/>
        </p:nvSpPr>
        <p:spPr>
          <a:xfrm>
            <a:off x="4419600" y="5181600"/>
            <a:ext cx="1455927"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1400" spc="-15" dirty="0" smtClean="0">
                <a:solidFill>
                  <a:prstClr val="black"/>
                </a:solidFill>
                <a:latin typeface="Segoe UI Semilight"/>
                <a:cs typeface="Segoe UI Semilight"/>
              </a:rPr>
              <a:t>5</a:t>
            </a:r>
            <a:r>
              <a:rPr lang="en-US" sz="1400" spc="-15" dirty="0" smtClean="0">
                <a:solidFill>
                  <a:prstClr val="black"/>
                </a:solidFill>
                <a:latin typeface="Segoe UI Semilight"/>
                <a:cs typeface="Segoe UI Semilight"/>
              </a:rPr>
              <a:t>G </a:t>
            </a:r>
            <a:r>
              <a:rPr lang="bg-BG" sz="1400" spc="-15" dirty="0" smtClean="0">
                <a:solidFill>
                  <a:prstClr val="black"/>
                </a:solidFill>
                <a:latin typeface="Segoe UI Semilight"/>
                <a:cs typeface="Segoe UI Semilight"/>
              </a:rPr>
              <a:t>демонстрации</a:t>
            </a:r>
            <a:endParaRPr kumimoji="0" sz="1400" b="0" i="0" u="none" strike="noStrike" kern="1200" cap="none" spc="0" normalizeH="0" baseline="0" noProof="0" dirty="0">
              <a:ln>
                <a:noFill/>
              </a:ln>
              <a:solidFill>
                <a:prstClr val="black"/>
              </a:solidFill>
              <a:effectLst/>
              <a:uLnTx/>
              <a:uFillTx/>
              <a:latin typeface="Segoe UI Semilight"/>
              <a:cs typeface="Segoe UI Semilight"/>
            </a:endParaRPr>
          </a:p>
        </p:txBody>
      </p:sp>
    </p:spTree>
    <p:extLst>
      <p:ext uri="{BB962C8B-B14F-4D97-AF65-F5344CB8AC3E}">
        <p14:creationId xmlns:p14="http://schemas.microsoft.com/office/powerpoint/2010/main" val="89036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517" y="508933"/>
            <a:ext cx="11516964" cy="833562"/>
          </a:xfrm>
          <a:prstGeom prst="rect">
            <a:avLst/>
          </a:prstGeom>
        </p:spPr>
        <p:txBody>
          <a:bodyPr vert="horz" wrap="square" lIns="0" tIns="0" rIns="0" bIns="0" rtlCol="0">
            <a:spAutoFit/>
          </a:bodyPr>
          <a:lstStyle/>
          <a:p>
            <a:pPr marL="12700">
              <a:lnSpc>
                <a:spcPts val="4220"/>
              </a:lnSpc>
            </a:pPr>
            <a:r>
              <a:rPr lang="bg-BG" spc="-5" dirty="0" smtClean="0"/>
              <a:t>Последвайте ни</a:t>
            </a:r>
            <a:r>
              <a:rPr spc="-5" dirty="0" smtClean="0"/>
              <a:t>!</a:t>
            </a:r>
            <a:endParaRPr spc="-5" dirty="0"/>
          </a:p>
          <a:p>
            <a:pPr marL="12700">
              <a:lnSpc>
                <a:spcPts val="2300"/>
              </a:lnSpc>
            </a:pPr>
            <a:r>
              <a:rPr lang="bg-BG" sz="2000" b="0" spc="-5" dirty="0" smtClean="0">
                <a:latin typeface="Segoe UI Semilight" panose="020B0402040204020203" pitchFamily="34" charset="0"/>
                <a:cs typeface="Segoe UI Semilight" panose="020B0402040204020203" pitchFamily="34" charset="0"/>
              </a:rPr>
              <a:t>Вижте нашите канали </a:t>
            </a:r>
            <a:endParaRPr sz="2000" dirty="0">
              <a:latin typeface="Segoe UI Semilight" panose="020B0402040204020203" pitchFamily="34" charset="0"/>
              <a:cs typeface="Segoe UI Semilight" panose="020B0402040204020203" pitchFamily="34" charset="0"/>
            </a:endParaRPr>
          </a:p>
        </p:txBody>
      </p:sp>
      <p:sp>
        <p:nvSpPr>
          <p:cNvPr id="3" name="object 3"/>
          <p:cNvSpPr/>
          <p:nvPr/>
        </p:nvSpPr>
        <p:spPr>
          <a:xfrm>
            <a:off x="4602479" y="5493660"/>
            <a:ext cx="125730" cy="572135"/>
          </a:xfrm>
          <a:custGeom>
            <a:avLst/>
            <a:gdLst/>
            <a:ahLst/>
            <a:cxnLst/>
            <a:rect l="l" t="t" r="r" b="b"/>
            <a:pathLst>
              <a:path w="125729" h="572135">
                <a:moveTo>
                  <a:pt x="44438" y="0"/>
                </a:moveTo>
                <a:lnTo>
                  <a:pt x="11798" y="20497"/>
                </a:lnTo>
                <a:lnTo>
                  <a:pt x="327" y="64392"/>
                </a:lnTo>
                <a:lnTo>
                  <a:pt x="3243" y="78999"/>
                </a:lnTo>
                <a:lnTo>
                  <a:pt x="28685" y="108874"/>
                </a:lnTo>
                <a:lnTo>
                  <a:pt x="57955" y="115064"/>
                </a:lnTo>
                <a:lnTo>
                  <a:pt x="75669" y="113664"/>
                </a:lnTo>
                <a:lnTo>
                  <a:pt x="112734" y="94691"/>
                </a:lnTo>
                <a:lnTo>
                  <a:pt x="125222" y="57001"/>
                </a:lnTo>
                <a:lnTo>
                  <a:pt x="124323" y="45758"/>
                </a:lnTo>
                <a:lnTo>
                  <a:pt x="95907" y="8688"/>
                </a:lnTo>
                <a:lnTo>
                  <a:pt x="44438" y="0"/>
                </a:lnTo>
                <a:close/>
              </a:path>
              <a:path w="125729" h="572135">
                <a:moveTo>
                  <a:pt x="125138" y="173178"/>
                </a:moveTo>
                <a:lnTo>
                  <a:pt x="0" y="173178"/>
                </a:lnTo>
                <a:lnTo>
                  <a:pt x="0" y="572062"/>
                </a:lnTo>
                <a:lnTo>
                  <a:pt x="125222" y="572062"/>
                </a:lnTo>
                <a:lnTo>
                  <a:pt x="125138" y="173178"/>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799076" y="5661661"/>
            <a:ext cx="379730" cy="412115"/>
          </a:xfrm>
          <a:custGeom>
            <a:avLst/>
            <a:gdLst/>
            <a:ahLst/>
            <a:cxnLst/>
            <a:rect l="l" t="t" r="r" b="b"/>
            <a:pathLst>
              <a:path w="379729" h="412114">
                <a:moveTo>
                  <a:pt x="371529" y="106251"/>
                </a:moveTo>
                <a:lnTo>
                  <a:pt x="209573" y="106251"/>
                </a:lnTo>
                <a:lnTo>
                  <a:pt x="222785" y="110749"/>
                </a:lnTo>
                <a:lnTo>
                  <a:pt x="233097" y="118119"/>
                </a:lnTo>
                <a:lnTo>
                  <a:pt x="249794" y="154375"/>
                </a:lnTo>
                <a:lnTo>
                  <a:pt x="252222" y="411666"/>
                </a:lnTo>
                <a:lnTo>
                  <a:pt x="379730" y="411661"/>
                </a:lnTo>
                <a:lnTo>
                  <a:pt x="379534" y="163628"/>
                </a:lnTo>
                <a:lnTo>
                  <a:pt x="378341" y="144944"/>
                </a:lnTo>
                <a:lnTo>
                  <a:pt x="376097" y="127392"/>
                </a:lnTo>
                <a:lnTo>
                  <a:pt x="372837" y="110973"/>
                </a:lnTo>
                <a:lnTo>
                  <a:pt x="371529" y="106251"/>
                </a:lnTo>
                <a:close/>
              </a:path>
              <a:path w="379729" h="412114">
                <a:moveTo>
                  <a:pt x="102742" y="10630"/>
                </a:moveTo>
                <a:lnTo>
                  <a:pt x="0" y="13222"/>
                </a:lnTo>
                <a:lnTo>
                  <a:pt x="5" y="154375"/>
                </a:lnTo>
                <a:lnTo>
                  <a:pt x="103" y="411666"/>
                </a:lnTo>
                <a:lnTo>
                  <a:pt x="126111" y="411643"/>
                </a:lnTo>
                <a:lnTo>
                  <a:pt x="126115" y="172068"/>
                </a:lnTo>
                <a:lnTo>
                  <a:pt x="126644" y="162525"/>
                </a:lnTo>
                <a:lnTo>
                  <a:pt x="151688" y="121333"/>
                </a:lnTo>
                <a:lnTo>
                  <a:pt x="191414" y="106970"/>
                </a:lnTo>
                <a:lnTo>
                  <a:pt x="209573" y="106251"/>
                </a:lnTo>
                <a:lnTo>
                  <a:pt x="371529" y="106251"/>
                </a:lnTo>
                <a:lnTo>
                  <a:pt x="368600" y="95686"/>
                </a:lnTo>
                <a:lnTo>
                  <a:pt x="363421" y="81531"/>
                </a:lnTo>
                <a:lnTo>
                  <a:pt x="357336" y="68509"/>
                </a:lnTo>
                <a:lnTo>
                  <a:pt x="351444" y="58434"/>
                </a:lnTo>
                <a:lnTo>
                  <a:pt x="114427" y="58434"/>
                </a:lnTo>
                <a:lnTo>
                  <a:pt x="102742" y="10630"/>
                </a:lnTo>
                <a:close/>
              </a:path>
              <a:path w="379729" h="412114">
                <a:moveTo>
                  <a:pt x="241141" y="0"/>
                </a:moveTo>
                <a:lnTo>
                  <a:pt x="189722" y="6895"/>
                </a:lnTo>
                <a:lnTo>
                  <a:pt x="150319" y="23597"/>
                </a:lnTo>
                <a:lnTo>
                  <a:pt x="118431" y="51707"/>
                </a:lnTo>
                <a:lnTo>
                  <a:pt x="114427" y="58434"/>
                </a:lnTo>
                <a:lnTo>
                  <a:pt x="351444" y="58434"/>
                </a:lnTo>
                <a:lnTo>
                  <a:pt x="324679" y="27743"/>
                </a:lnTo>
                <a:lnTo>
                  <a:pt x="280470" y="5095"/>
                </a:lnTo>
                <a:lnTo>
                  <a:pt x="241141"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864352" y="5483352"/>
            <a:ext cx="323850" cy="599440"/>
          </a:xfrm>
          <a:custGeom>
            <a:avLst/>
            <a:gdLst/>
            <a:ahLst/>
            <a:cxnLst/>
            <a:rect l="l" t="t" r="r" b="b"/>
            <a:pathLst>
              <a:path w="323850" h="599439">
                <a:moveTo>
                  <a:pt x="323340" y="0"/>
                </a:moveTo>
                <a:lnTo>
                  <a:pt x="219451" y="479"/>
                </a:lnTo>
                <a:lnTo>
                  <a:pt x="178946" y="11353"/>
                </a:lnTo>
                <a:lnTo>
                  <a:pt x="146516" y="34660"/>
                </a:lnTo>
                <a:lnTo>
                  <a:pt x="122693" y="67871"/>
                </a:lnTo>
                <a:lnTo>
                  <a:pt x="108009" y="108456"/>
                </a:lnTo>
                <a:lnTo>
                  <a:pt x="102997" y="153886"/>
                </a:lnTo>
                <a:lnTo>
                  <a:pt x="102996" y="212077"/>
                </a:lnTo>
                <a:lnTo>
                  <a:pt x="0" y="212093"/>
                </a:lnTo>
                <a:lnTo>
                  <a:pt x="0" y="306195"/>
                </a:lnTo>
                <a:lnTo>
                  <a:pt x="102997" y="306195"/>
                </a:lnTo>
                <a:lnTo>
                  <a:pt x="103002" y="599133"/>
                </a:lnTo>
                <a:lnTo>
                  <a:pt x="208534" y="599133"/>
                </a:lnTo>
                <a:lnTo>
                  <a:pt x="208534" y="306195"/>
                </a:lnTo>
                <a:lnTo>
                  <a:pt x="323342" y="306179"/>
                </a:lnTo>
                <a:lnTo>
                  <a:pt x="323341" y="212077"/>
                </a:lnTo>
                <a:lnTo>
                  <a:pt x="208534" y="212077"/>
                </a:lnTo>
                <a:lnTo>
                  <a:pt x="208846" y="135313"/>
                </a:lnTo>
                <a:lnTo>
                  <a:pt x="213294" y="119051"/>
                </a:lnTo>
                <a:lnTo>
                  <a:pt x="221324" y="109297"/>
                </a:lnTo>
                <a:lnTo>
                  <a:pt x="230764" y="106047"/>
                </a:lnTo>
                <a:lnTo>
                  <a:pt x="323342" y="106047"/>
                </a:lnTo>
                <a:lnTo>
                  <a:pt x="323340"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457169" y="5596481"/>
            <a:ext cx="460375" cy="372110"/>
          </a:xfrm>
          <a:custGeom>
            <a:avLst/>
            <a:gdLst/>
            <a:ahLst/>
            <a:cxnLst/>
            <a:rect l="l" t="t" r="r" b="b"/>
            <a:pathLst>
              <a:path w="460375" h="372110">
                <a:moveTo>
                  <a:pt x="14756" y="133425"/>
                </a:moveTo>
                <a:lnTo>
                  <a:pt x="23846" y="172182"/>
                </a:lnTo>
                <a:lnTo>
                  <a:pt x="48168" y="205199"/>
                </a:lnTo>
                <a:lnTo>
                  <a:pt x="83302" y="226742"/>
                </a:lnTo>
                <a:lnTo>
                  <a:pt x="87019" y="230263"/>
                </a:lnTo>
                <a:lnTo>
                  <a:pt x="50824" y="230263"/>
                </a:lnTo>
                <a:lnTo>
                  <a:pt x="54800" y="242136"/>
                </a:lnTo>
                <a:lnTo>
                  <a:pt x="78751" y="272376"/>
                </a:lnTo>
                <a:lnTo>
                  <a:pt x="116384" y="290392"/>
                </a:lnTo>
                <a:lnTo>
                  <a:pt x="131002" y="292758"/>
                </a:lnTo>
                <a:lnTo>
                  <a:pt x="121822" y="300837"/>
                </a:lnTo>
                <a:lnTo>
                  <a:pt x="78711" y="326588"/>
                </a:lnTo>
                <a:lnTo>
                  <a:pt x="39884" y="336231"/>
                </a:lnTo>
                <a:lnTo>
                  <a:pt x="0" y="337087"/>
                </a:lnTo>
                <a:lnTo>
                  <a:pt x="11113" y="343547"/>
                </a:lnTo>
                <a:lnTo>
                  <a:pt x="57512" y="362161"/>
                </a:lnTo>
                <a:lnTo>
                  <a:pt x="107898" y="370779"/>
                </a:lnTo>
                <a:lnTo>
                  <a:pt x="134951" y="371992"/>
                </a:lnTo>
                <a:lnTo>
                  <a:pt x="161656" y="370953"/>
                </a:lnTo>
                <a:lnTo>
                  <a:pt x="210875" y="362974"/>
                </a:lnTo>
                <a:lnTo>
                  <a:pt x="254525" y="347925"/>
                </a:lnTo>
                <a:lnTo>
                  <a:pt x="292632" y="326765"/>
                </a:lnTo>
                <a:lnTo>
                  <a:pt x="325221" y="300453"/>
                </a:lnTo>
                <a:lnTo>
                  <a:pt x="352317" y="269946"/>
                </a:lnTo>
                <a:lnTo>
                  <a:pt x="373944" y="236205"/>
                </a:lnTo>
                <a:lnTo>
                  <a:pt x="390128" y="200186"/>
                </a:lnTo>
                <a:lnTo>
                  <a:pt x="400892" y="162849"/>
                </a:lnTo>
                <a:lnTo>
                  <a:pt x="403598" y="147648"/>
                </a:lnTo>
                <a:lnTo>
                  <a:pt x="55004" y="147648"/>
                </a:lnTo>
                <a:lnTo>
                  <a:pt x="43985" y="143986"/>
                </a:lnTo>
                <a:lnTo>
                  <a:pt x="33106" y="140861"/>
                </a:lnTo>
                <a:lnTo>
                  <a:pt x="20273" y="136026"/>
                </a:lnTo>
                <a:lnTo>
                  <a:pt x="14756" y="133425"/>
                </a:lnTo>
                <a:close/>
              </a:path>
              <a:path w="460375" h="372110">
                <a:moveTo>
                  <a:pt x="34222" y="20602"/>
                </a:moveTo>
                <a:lnTo>
                  <a:pt x="27249" y="31522"/>
                </a:lnTo>
                <a:lnTo>
                  <a:pt x="21318" y="43188"/>
                </a:lnTo>
                <a:lnTo>
                  <a:pt x="17003" y="55374"/>
                </a:lnTo>
                <a:lnTo>
                  <a:pt x="14880" y="67851"/>
                </a:lnTo>
                <a:lnTo>
                  <a:pt x="15806" y="80187"/>
                </a:lnTo>
                <a:lnTo>
                  <a:pt x="29094" y="117588"/>
                </a:lnTo>
                <a:lnTo>
                  <a:pt x="55004" y="147648"/>
                </a:lnTo>
                <a:lnTo>
                  <a:pt x="403598" y="147648"/>
                </a:lnTo>
                <a:lnTo>
                  <a:pt x="404250" y="143986"/>
                </a:lnTo>
                <a:lnTo>
                  <a:pt x="406262" y="125152"/>
                </a:lnTo>
                <a:lnTo>
                  <a:pt x="406610" y="115457"/>
                </a:lnTo>
                <a:lnTo>
                  <a:pt x="219353" y="115457"/>
                </a:lnTo>
                <a:lnTo>
                  <a:pt x="219353" y="115225"/>
                </a:lnTo>
                <a:lnTo>
                  <a:pt x="174449" y="109877"/>
                </a:lnTo>
                <a:lnTo>
                  <a:pt x="136474" y="98600"/>
                </a:lnTo>
                <a:lnTo>
                  <a:pt x="101351" y="81530"/>
                </a:lnTo>
                <a:lnTo>
                  <a:pt x="69744" y="58920"/>
                </a:lnTo>
                <a:lnTo>
                  <a:pt x="42319" y="31029"/>
                </a:lnTo>
                <a:lnTo>
                  <a:pt x="34222" y="20602"/>
                </a:lnTo>
                <a:close/>
              </a:path>
              <a:path w="460375" h="372110">
                <a:moveTo>
                  <a:pt x="323953" y="0"/>
                </a:moveTo>
                <a:lnTo>
                  <a:pt x="279730" y="8597"/>
                </a:lnTo>
                <a:lnTo>
                  <a:pt x="245574" y="32163"/>
                </a:lnTo>
                <a:lnTo>
                  <a:pt x="224587" y="66511"/>
                </a:lnTo>
                <a:lnTo>
                  <a:pt x="219361" y="105433"/>
                </a:lnTo>
                <a:lnTo>
                  <a:pt x="219353" y="115225"/>
                </a:lnTo>
                <a:lnTo>
                  <a:pt x="228370" y="115457"/>
                </a:lnTo>
                <a:lnTo>
                  <a:pt x="406610" y="115457"/>
                </a:lnTo>
                <a:lnTo>
                  <a:pt x="406921" y="106778"/>
                </a:lnTo>
                <a:lnTo>
                  <a:pt x="406932" y="97488"/>
                </a:lnTo>
                <a:lnTo>
                  <a:pt x="418827" y="89419"/>
                </a:lnTo>
                <a:lnTo>
                  <a:pt x="428549" y="81971"/>
                </a:lnTo>
                <a:lnTo>
                  <a:pt x="436860" y="74384"/>
                </a:lnTo>
                <a:lnTo>
                  <a:pt x="444520" y="65901"/>
                </a:lnTo>
                <a:lnTo>
                  <a:pt x="447271" y="62310"/>
                </a:lnTo>
                <a:lnTo>
                  <a:pt x="411737" y="62310"/>
                </a:lnTo>
                <a:lnTo>
                  <a:pt x="419943" y="55624"/>
                </a:lnTo>
                <a:lnTo>
                  <a:pt x="428367" y="46586"/>
                </a:lnTo>
                <a:lnTo>
                  <a:pt x="435701" y="35266"/>
                </a:lnTo>
                <a:lnTo>
                  <a:pt x="436555" y="32928"/>
                </a:lnTo>
                <a:lnTo>
                  <a:pt x="393541" y="32928"/>
                </a:lnTo>
                <a:lnTo>
                  <a:pt x="382777" y="26105"/>
                </a:lnTo>
                <a:lnTo>
                  <a:pt x="371527" y="19136"/>
                </a:lnTo>
                <a:lnTo>
                  <a:pt x="359906" y="12530"/>
                </a:lnTo>
                <a:lnTo>
                  <a:pt x="348028" y="6798"/>
                </a:lnTo>
                <a:lnTo>
                  <a:pt x="336006" y="2451"/>
                </a:lnTo>
                <a:lnTo>
                  <a:pt x="323953" y="0"/>
                </a:lnTo>
                <a:close/>
              </a:path>
              <a:path w="460375" h="372110">
                <a:moveTo>
                  <a:pt x="460018" y="44566"/>
                </a:moveTo>
                <a:lnTo>
                  <a:pt x="447771" y="50573"/>
                </a:lnTo>
                <a:lnTo>
                  <a:pt x="435594" y="55950"/>
                </a:lnTo>
                <a:lnTo>
                  <a:pt x="423559" y="60071"/>
                </a:lnTo>
                <a:lnTo>
                  <a:pt x="411737" y="62310"/>
                </a:lnTo>
                <a:lnTo>
                  <a:pt x="447271" y="62310"/>
                </a:lnTo>
                <a:lnTo>
                  <a:pt x="452287" y="55763"/>
                </a:lnTo>
                <a:lnTo>
                  <a:pt x="460018" y="44566"/>
                </a:lnTo>
                <a:close/>
              </a:path>
              <a:path w="460375" h="372110">
                <a:moveTo>
                  <a:pt x="429305" y="21200"/>
                </a:moveTo>
                <a:lnTo>
                  <a:pt x="417756" y="23348"/>
                </a:lnTo>
                <a:lnTo>
                  <a:pt x="405873" y="27487"/>
                </a:lnTo>
                <a:lnTo>
                  <a:pt x="393541" y="32928"/>
                </a:lnTo>
                <a:lnTo>
                  <a:pt x="436555" y="32928"/>
                </a:lnTo>
                <a:lnTo>
                  <a:pt x="440639" y="21732"/>
                </a:lnTo>
                <a:lnTo>
                  <a:pt x="429305" y="2120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871716" y="5492496"/>
            <a:ext cx="568960" cy="581025"/>
          </a:xfrm>
          <a:custGeom>
            <a:avLst/>
            <a:gdLst/>
            <a:ahLst/>
            <a:cxnLst/>
            <a:rect l="l" t="t" r="r" b="b"/>
            <a:pathLst>
              <a:path w="568959" h="581025">
                <a:moveTo>
                  <a:pt x="2" y="260971"/>
                </a:moveTo>
                <a:lnTo>
                  <a:pt x="0" y="485796"/>
                </a:lnTo>
                <a:lnTo>
                  <a:pt x="8933" y="527843"/>
                </a:lnTo>
                <a:lnTo>
                  <a:pt x="33368" y="561630"/>
                </a:lnTo>
                <a:lnTo>
                  <a:pt x="69755" y="579632"/>
                </a:lnTo>
                <a:lnTo>
                  <a:pt x="485648" y="580831"/>
                </a:lnTo>
                <a:lnTo>
                  <a:pt x="499450" y="579453"/>
                </a:lnTo>
                <a:lnTo>
                  <a:pt x="535369" y="561006"/>
                </a:lnTo>
                <a:lnTo>
                  <a:pt x="559804" y="526946"/>
                </a:lnTo>
                <a:lnTo>
                  <a:pt x="567791" y="462703"/>
                </a:lnTo>
                <a:lnTo>
                  <a:pt x="295693" y="462703"/>
                </a:lnTo>
                <a:lnTo>
                  <a:pt x="280006" y="462139"/>
                </a:lnTo>
                <a:lnTo>
                  <a:pt x="235341" y="453485"/>
                </a:lnTo>
                <a:lnTo>
                  <a:pt x="195260" y="435507"/>
                </a:lnTo>
                <a:lnTo>
                  <a:pt x="161040" y="409647"/>
                </a:lnTo>
                <a:lnTo>
                  <a:pt x="133955" y="377351"/>
                </a:lnTo>
                <a:lnTo>
                  <a:pt x="115279" y="340060"/>
                </a:lnTo>
                <a:lnTo>
                  <a:pt x="106288" y="299219"/>
                </a:lnTo>
                <a:lnTo>
                  <a:pt x="105664" y="285066"/>
                </a:lnTo>
                <a:lnTo>
                  <a:pt x="111177" y="272535"/>
                </a:lnTo>
                <a:lnTo>
                  <a:pt x="117614" y="262714"/>
                </a:lnTo>
                <a:lnTo>
                  <a:pt x="2" y="260971"/>
                </a:lnTo>
                <a:close/>
              </a:path>
              <a:path w="568959" h="581025">
                <a:moveTo>
                  <a:pt x="450852" y="260971"/>
                </a:moveTo>
                <a:lnTo>
                  <a:pt x="461599" y="283595"/>
                </a:lnTo>
                <a:lnTo>
                  <a:pt x="461645" y="285066"/>
                </a:lnTo>
                <a:lnTo>
                  <a:pt x="461025" y="299400"/>
                </a:lnTo>
                <a:lnTo>
                  <a:pt x="452159" y="340737"/>
                </a:lnTo>
                <a:lnTo>
                  <a:pt x="433901" y="378416"/>
                </a:lnTo>
                <a:lnTo>
                  <a:pt x="407687" y="410944"/>
                </a:lnTo>
                <a:lnTo>
                  <a:pt x="374956" y="436830"/>
                </a:lnTo>
                <a:lnTo>
                  <a:pt x="337146" y="454580"/>
                </a:lnTo>
                <a:lnTo>
                  <a:pt x="295693" y="462703"/>
                </a:lnTo>
                <a:lnTo>
                  <a:pt x="567791" y="462703"/>
                </a:lnTo>
                <a:lnTo>
                  <a:pt x="568578" y="260987"/>
                </a:lnTo>
                <a:lnTo>
                  <a:pt x="450852" y="260971"/>
                </a:lnTo>
                <a:close/>
              </a:path>
              <a:path w="568959" h="581025">
                <a:moveTo>
                  <a:pt x="297403" y="178692"/>
                </a:moveTo>
                <a:lnTo>
                  <a:pt x="250502" y="185655"/>
                </a:lnTo>
                <a:lnTo>
                  <a:pt x="213591" y="205753"/>
                </a:lnTo>
                <a:lnTo>
                  <a:pt x="188521" y="236313"/>
                </a:lnTo>
                <a:lnTo>
                  <a:pt x="177144" y="274657"/>
                </a:lnTo>
                <a:lnTo>
                  <a:pt x="177928" y="290731"/>
                </a:lnTo>
                <a:lnTo>
                  <a:pt x="190194" y="333363"/>
                </a:lnTo>
                <a:lnTo>
                  <a:pt x="215036" y="365908"/>
                </a:lnTo>
                <a:lnTo>
                  <a:pt x="249501" y="386178"/>
                </a:lnTo>
                <a:lnTo>
                  <a:pt x="276364" y="391790"/>
                </a:lnTo>
                <a:lnTo>
                  <a:pt x="292352" y="390937"/>
                </a:lnTo>
                <a:lnTo>
                  <a:pt x="334576" y="378128"/>
                </a:lnTo>
                <a:lnTo>
                  <a:pt x="366454" y="352477"/>
                </a:lnTo>
                <a:lnTo>
                  <a:pt x="385758" y="317238"/>
                </a:lnTo>
                <a:lnTo>
                  <a:pt x="390652" y="285066"/>
                </a:lnTo>
                <a:lnTo>
                  <a:pt x="389673" y="270119"/>
                </a:lnTo>
                <a:lnTo>
                  <a:pt x="375993" y="229918"/>
                </a:lnTo>
                <a:lnTo>
                  <a:pt x="348816" y="199215"/>
                </a:lnTo>
                <a:lnTo>
                  <a:pt x="311508" y="181273"/>
                </a:lnTo>
                <a:lnTo>
                  <a:pt x="297403" y="178692"/>
                </a:lnTo>
                <a:close/>
              </a:path>
              <a:path w="568959" h="581025">
                <a:moveTo>
                  <a:pt x="485648" y="0"/>
                </a:moveTo>
                <a:lnTo>
                  <a:pt x="82931" y="0"/>
                </a:lnTo>
                <a:lnTo>
                  <a:pt x="68815" y="1414"/>
                </a:lnTo>
                <a:lnTo>
                  <a:pt x="32655" y="20204"/>
                </a:lnTo>
                <a:lnTo>
                  <a:pt x="8534" y="54456"/>
                </a:lnTo>
                <a:lnTo>
                  <a:pt x="0" y="190019"/>
                </a:lnTo>
                <a:lnTo>
                  <a:pt x="141858" y="190044"/>
                </a:lnTo>
                <a:lnTo>
                  <a:pt x="150410" y="179032"/>
                </a:lnTo>
                <a:lnTo>
                  <a:pt x="159464" y="168977"/>
                </a:lnTo>
                <a:lnTo>
                  <a:pt x="189599" y="144471"/>
                </a:lnTo>
                <a:lnTo>
                  <a:pt x="224113" y="128282"/>
                </a:lnTo>
                <a:lnTo>
                  <a:pt x="262902" y="120192"/>
                </a:lnTo>
                <a:lnTo>
                  <a:pt x="276765" y="119257"/>
                </a:lnTo>
                <a:lnTo>
                  <a:pt x="439110" y="119257"/>
                </a:lnTo>
                <a:lnTo>
                  <a:pt x="438912" y="119114"/>
                </a:lnTo>
                <a:lnTo>
                  <a:pt x="438912" y="71427"/>
                </a:lnTo>
                <a:lnTo>
                  <a:pt x="443587" y="58114"/>
                </a:lnTo>
                <a:lnTo>
                  <a:pt x="454505" y="49598"/>
                </a:lnTo>
                <a:lnTo>
                  <a:pt x="509748" y="48133"/>
                </a:lnTo>
                <a:lnTo>
                  <a:pt x="556502" y="48133"/>
                </a:lnTo>
                <a:lnTo>
                  <a:pt x="552675" y="40984"/>
                </a:lnTo>
                <a:lnTo>
                  <a:pt x="523669" y="11307"/>
                </a:lnTo>
                <a:lnTo>
                  <a:pt x="498520" y="1227"/>
                </a:lnTo>
                <a:lnTo>
                  <a:pt x="485648" y="0"/>
                </a:lnTo>
                <a:close/>
              </a:path>
              <a:path w="568959" h="581025">
                <a:moveTo>
                  <a:pt x="439110" y="119257"/>
                </a:moveTo>
                <a:lnTo>
                  <a:pt x="276765" y="119257"/>
                </a:lnTo>
                <a:lnTo>
                  <a:pt x="291818" y="119627"/>
                </a:lnTo>
                <a:lnTo>
                  <a:pt x="306180" y="120807"/>
                </a:lnTo>
                <a:lnTo>
                  <a:pt x="345395" y="129275"/>
                </a:lnTo>
                <a:lnTo>
                  <a:pt x="389629" y="152323"/>
                </a:lnTo>
                <a:lnTo>
                  <a:pt x="417694" y="178667"/>
                </a:lnTo>
                <a:lnTo>
                  <a:pt x="426217" y="189210"/>
                </a:lnTo>
                <a:lnTo>
                  <a:pt x="568578" y="190044"/>
                </a:lnTo>
                <a:lnTo>
                  <a:pt x="568578" y="129819"/>
                </a:lnTo>
                <a:lnTo>
                  <a:pt x="462080" y="129819"/>
                </a:lnTo>
                <a:lnTo>
                  <a:pt x="446348" y="124505"/>
                </a:lnTo>
                <a:lnTo>
                  <a:pt x="439110" y="119257"/>
                </a:lnTo>
                <a:close/>
              </a:path>
              <a:path w="568959" h="581025">
                <a:moveTo>
                  <a:pt x="556502" y="48133"/>
                </a:moveTo>
                <a:lnTo>
                  <a:pt x="509748" y="48133"/>
                </a:lnTo>
                <a:lnTo>
                  <a:pt x="520248" y="54814"/>
                </a:lnTo>
                <a:lnTo>
                  <a:pt x="521842" y="70346"/>
                </a:lnTo>
                <a:lnTo>
                  <a:pt x="521843" y="129819"/>
                </a:lnTo>
                <a:lnTo>
                  <a:pt x="568578" y="129819"/>
                </a:lnTo>
                <a:lnTo>
                  <a:pt x="568579" y="95021"/>
                </a:lnTo>
                <a:lnTo>
                  <a:pt x="567507" y="80869"/>
                </a:lnTo>
                <a:lnTo>
                  <a:pt x="564396" y="66944"/>
                </a:lnTo>
                <a:lnTo>
                  <a:pt x="559401" y="53548"/>
                </a:lnTo>
                <a:lnTo>
                  <a:pt x="556502" y="48133"/>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8125968" y="5494020"/>
            <a:ext cx="624840" cy="579120"/>
          </a:xfrm>
          <a:custGeom>
            <a:avLst/>
            <a:gdLst/>
            <a:ahLst/>
            <a:cxnLst/>
            <a:rect l="l" t="t" r="r" b="b"/>
            <a:pathLst>
              <a:path w="624840" h="579120">
                <a:moveTo>
                  <a:pt x="528320" y="0"/>
                </a:moveTo>
                <a:lnTo>
                  <a:pt x="85541" y="616"/>
                </a:lnTo>
                <a:lnTo>
                  <a:pt x="45824" y="14352"/>
                </a:lnTo>
                <a:lnTo>
                  <a:pt x="16239" y="42890"/>
                </a:lnTo>
                <a:lnTo>
                  <a:pt x="1094" y="81922"/>
                </a:lnTo>
                <a:lnTo>
                  <a:pt x="0" y="96520"/>
                </a:lnTo>
                <a:lnTo>
                  <a:pt x="616" y="493570"/>
                </a:lnTo>
                <a:lnTo>
                  <a:pt x="14352" y="533277"/>
                </a:lnTo>
                <a:lnTo>
                  <a:pt x="42890" y="562869"/>
                </a:lnTo>
                <a:lnTo>
                  <a:pt x="81922" y="578024"/>
                </a:lnTo>
                <a:lnTo>
                  <a:pt x="96520" y="579120"/>
                </a:lnTo>
                <a:lnTo>
                  <a:pt x="539298" y="578503"/>
                </a:lnTo>
                <a:lnTo>
                  <a:pt x="579015" y="564758"/>
                </a:lnTo>
                <a:lnTo>
                  <a:pt x="608600" y="536212"/>
                </a:lnTo>
                <a:lnTo>
                  <a:pt x="623745" y="497188"/>
                </a:lnTo>
                <a:lnTo>
                  <a:pt x="624840" y="482600"/>
                </a:lnTo>
                <a:lnTo>
                  <a:pt x="624223" y="85541"/>
                </a:lnTo>
                <a:lnTo>
                  <a:pt x="610487" y="45824"/>
                </a:lnTo>
                <a:lnTo>
                  <a:pt x="581949" y="16239"/>
                </a:lnTo>
                <a:lnTo>
                  <a:pt x="542917" y="1094"/>
                </a:lnTo>
                <a:lnTo>
                  <a:pt x="528320" y="0"/>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311895" y="5600700"/>
            <a:ext cx="253365" cy="364490"/>
          </a:xfrm>
          <a:custGeom>
            <a:avLst/>
            <a:gdLst/>
            <a:ahLst/>
            <a:cxnLst/>
            <a:rect l="l" t="t" r="r" b="b"/>
            <a:pathLst>
              <a:path w="253365" h="364489">
                <a:moveTo>
                  <a:pt x="0" y="0"/>
                </a:moveTo>
                <a:lnTo>
                  <a:pt x="0" y="364237"/>
                </a:lnTo>
                <a:lnTo>
                  <a:pt x="252984" y="182115"/>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4472178" y="4396615"/>
            <a:ext cx="3246120" cy="5334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000" b="1" i="0" u="none" strike="noStrike" kern="1200" cap="none" spc="-30" normalizeH="0" baseline="0" noProof="0" dirty="0">
                <a:ln>
                  <a:noFill/>
                </a:ln>
                <a:solidFill>
                  <a:srgbClr val="7F7F7F"/>
                </a:solidFill>
                <a:effectLst/>
                <a:uLnTx/>
                <a:uFillTx/>
                <a:latin typeface="Segoe UI Semibold"/>
                <a:ea typeface="+mn-ea"/>
                <a:cs typeface="Segoe UI Semibold"/>
              </a:rPr>
              <a:t>sma</a:t>
            </a:r>
            <a:r>
              <a:rPr kumimoji="0" sz="4000" b="1" i="0" u="none" strike="noStrike" kern="1200" cap="none" spc="110" normalizeH="0" baseline="0" noProof="0" dirty="0">
                <a:ln>
                  <a:noFill/>
                </a:ln>
                <a:solidFill>
                  <a:srgbClr val="7F7F7F"/>
                </a:solidFill>
                <a:effectLst/>
                <a:uLnTx/>
                <a:uFillTx/>
                <a:latin typeface="Segoe UI Semibold"/>
                <a:ea typeface="+mn-ea"/>
                <a:cs typeface="Segoe UI Semibold"/>
              </a:rPr>
              <a:t>r</a:t>
            </a:r>
            <a:r>
              <a:rPr kumimoji="0" sz="4000" b="1" i="0" u="none" strike="noStrike" kern="1200" cap="none" spc="-25" normalizeH="0" baseline="0" noProof="0" dirty="0">
                <a:ln>
                  <a:noFill/>
                </a:ln>
                <a:solidFill>
                  <a:srgbClr val="7F7F7F"/>
                </a:solidFill>
                <a:effectLst/>
                <a:uLnTx/>
                <a:uFillTx/>
                <a:latin typeface="Segoe UI Semibold"/>
                <a:ea typeface="+mn-ea"/>
                <a:cs typeface="Segoe UI Semibold"/>
              </a:rPr>
              <a:t>t5grid.eu</a:t>
            </a:r>
            <a:endParaRPr kumimoji="0" sz="4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1" name="object 11"/>
          <p:cNvSpPr/>
          <p:nvPr/>
        </p:nvSpPr>
        <p:spPr>
          <a:xfrm>
            <a:off x="4268723" y="4288589"/>
            <a:ext cx="200025" cy="795655"/>
          </a:xfrm>
          <a:custGeom>
            <a:avLst/>
            <a:gdLst/>
            <a:ahLst/>
            <a:cxnLst/>
            <a:rect l="l" t="t" r="r" b="b"/>
            <a:pathLst>
              <a:path w="200025" h="795654">
                <a:moveTo>
                  <a:pt x="199644" y="795474"/>
                </a:moveTo>
                <a:lnTo>
                  <a:pt x="158858" y="795125"/>
                </a:lnTo>
                <a:lnTo>
                  <a:pt x="103281" y="793402"/>
                </a:lnTo>
                <a:lnTo>
                  <a:pt x="56942" y="790454"/>
                </a:lnTo>
                <a:lnTo>
                  <a:pt x="14417" y="785037"/>
                </a:lnTo>
                <a:lnTo>
                  <a:pt x="0" y="16583"/>
                </a:lnTo>
                <a:lnTo>
                  <a:pt x="1060" y="14865"/>
                </a:lnTo>
                <a:lnTo>
                  <a:pt x="46825" y="5896"/>
                </a:lnTo>
                <a:lnTo>
                  <a:pt x="90320" y="2672"/>
                </a:lnTo>
                <a:lnTo>
                  <a:pt x="143783" y="610"/>
                </a:lnTo>
                <a:lnTo>
                  <a:pt x="163330" y="222"/>
                </a:lnTo>
                <a:lnTo>
                  <a:pt x="183565" y="0"/>
                </a:lnTo>
              </a:path>
            </a:pathLst>
          </a:custGeom>
          <a:ln w="762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690104" y="4288536"/>
            <a:ext cx="228600" cy="795655"/>
          </a:xfrm>
          <a:custGeom>
            <a:avLst/>
            <a:gdLst/>
            <a:ahLst/>
            <a:cxnLst/>
            <a:rect l="l" t="t" r="r" b="b"/>
            <a:pathLst>
              <a:path w="228600" h="795654">
                <a:moveTo>
                  <a:pt x="0" y="795527"/>
                </a:moveTo>
                <a:lnTo>
                  <a:pt x="40949" y="795223"/>
                </a:lnTo>
                <a:lnTo>
                  <a:pt x="79502" y="794346"/>
                </a:lnTo>
                <a:lnTo>
                  <a:pt x="131442" y="792070"/>
                </a:lnTo>
                <a:lnTo>
                  <a:pt x="174396" y="788802"/>
                </a:lnTo>
                <a:lnTo>
                  <a:pt x="213959" y="783207"/>
                </a:lnTo>
                <a:lnTo>
                  <a:pt x="228600" y="19049"/>
                </a:lnTo>
                <a:lnTo>
                  <a:pt x="227672" y="17318"/>
                </a:lnTo>
                <a:lnTo>
                  <a:pt x="187046" y="8086"/>
                </a:lnTo>
                <a:lnTo>
                  <a:pt x="147792" y="4509"/>
                </a:lnTo>
                <a:lnTo>
                  <a:pt x="98788" y="1862"/>
                </a:lnTo>
                <a:lnTo>
                  <a:pt x="42191" y="322"/>
                </a:lnTo>
                <a:lnTo>
                  <a:pt x="22011" y="86"/>
                </a:lnTo>
                <a:lnTo>
                  <a:pt x="1307" y="0"/>
                </a:lnTo>
              </a:path>
            </a:pathLst>
          </a:custGeom>
          <a:ln w="762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7918704" y="4686300"/>
            <a:ext cx="4272915" cy="0"/>
          </a:xfrm>
          <a:custGeom>
            <a:avLst/>
            <a:gdLst/>
            <a:ahLst/>
            <a:cxnLst/>
            <a:rect l="l" t="t" r="r" b="b"/>
            <a:pathLst>
              <a:path w="4272915">
                <a:moveTo>
                  <a:pt x="0" y="0"/>
                </a:moveTo>
                <a:lnTo>
                  <a:pt x="4272915" y="0"/>
                </a:lnTo>
              </a:path>
            </a:pathLst>
          </a:custGeom>
          <a:ln w="762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0" y="4686300"/>
            <a:ext cx="4269105" cy="0"/>
          </a:xfrm>
          <a:custGeom>
            <a:avLst/>
            <a:gdLst/>
            <a:ahLst/>
            <a:cxnLst/>
            <a:rect l="l" t="t" r="r" b="b"/>
            <a:pathLst>
              <a:path w="4269105">
                <a:moveTo>
                  <a:pt x="0" y="0"/>
                </a:moveTo>
                <a:lnTo>
                  <a:pt x="4268851" y="0"/>
                </a:lnTo>
              </a:path>
            </a:pathLst>
          </a:custGeom>
          <a:ln w="76200">
            <a:solidFill>
              <a:srgbClr val="7F7F7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p:cNvSpPr txBox="1"/>
          <p:nvPr/>
        </p:nvSpPr>
        <p:spPr>
          <a:xfrm>
            <a:off x="260604" y="2077992"/>
            <a:ext cx="7543800" cy="2308324"/>
          </a:xfrm>
          <a:prstGeom prst="rect">
            <a:avLst/>
          </a:prstGeom>
          <a:noFill/>
        </p:spPr>
        <p:txBody>
          <a:bodyPr wrap="square" rtlCol="0">
            <a:spAutoFit/>
          </a:bodyPr>
          <a:lstStyle/>
          <a:p>
            <a:r>
              <a:rPr lang="en-US" dirty="0" smtClean="0">
                <a:hlinkClick r:id="rId3"/>
              </a:rPr>
              <a:t>www.smart5grid.eu</a:t>
            </a:r>
            <a:r>
              <a:rPr lang="en-US" dirty="0" smtClean="0"/>
              <a:t> </a:t>
            </a:r>
          </a:p>
          <a:p>
            <a:r>
              <a:rPr lang="en-US" dirty="0">
                <a:hlinkClick r:id="rId4"/>
              </a:rPr>
              <a:t>Smart5Grid (@smart5grid) / Twitter</a:t>
            </a:r>
            <a:endParaRPr lang="en-US" dirty="0" smtClean="0">
              <a:hlinkClick r:id="rId5"/>
            </a:endParaRPr>
          </a:p>
          <a:p>
            <a:endParaRPr lang="en-US" dirty="0">
              <a:hlinkClick r:id="rId5"/>
            </a:endParaRPr>
          </a:p>
          <a:p>
            <a:r>
              <a:rPr lang="en-US" dirty="0" smtClean="0">
                <a:hlinkClick r:id="rId5"/>
              </a:rPr>
              <a:t>www.eso.bg</a:t>
            </a:r>
            <a:endParaRPr lang="bg-BG" dirty="0" smtClean="0"/>
          </a:p>
          <a:p>
            <a:r>
              <a:rPr lang="en-US" dirty="0">
                <a:hlinkClick r:id="rId6"/>
              </a:rPr>
              <a:t>ESO, Electricity System Operator EAD (@ESO84942397) / Twitter</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64154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rgbClr val="5959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0430471" y="451497"/>
            <a:ext cx="1453692" cy="85851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838200" y="3431309"/>
            <a:ext cx="8686800" cy="83099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5400" b="1" spc="-50" noProof="0" dirty="0" smtClean="0">
                <a:solidFill>
                  <a:srgbClr val="FFFFFF"/>
                </a:solidFill>
                <a:latin typeface="Segoe UI Semibold"/>
                <a:cs typeface="Segoe UI Semibold"/>
              </a:rPr>
              <a:t>Благодаря за вниманието</a:t>
            </a:r>
            <a:r>
              <a:rPr kumimoji="0" sz="5400" b="1" i="0" u="none" strike="noStrike" kern="1200" cap="none" spc="-5" normalizeH="0" baseline="0" noProof="0" dirty="0" smtClean="0">
                <a:ln>
                  <a:noFill/>
                </a:ln>
                <a:solidFill>
                  <a:srgbClr val="FFFFFF"/>
                </a:solidFill>
                <a:effectLst/>
                <a:uLnTx/>
                <a:uFillTx/>
                <a:latin typeface="Segoe UI Semibold"/>
                <a:cs typeface="Segoe UI Semibold"/>
              </a:rPr>
              <a:t>!</a:t>
            </a:r>
            <a:endParaRPr kumimoji="0" sz="5400" b="0" i="0" u="none" strike="noStrike" kern="1200" cap="none" spc="0" normalizeH="0" baseline="0" noProof="0" dirty="0">
              <a:ln>
                <a:noFill/>
              </a:ln>
              <a:solidFill>
                <a:prstClr val="black"/>
              </a:solidFill>
              <a:effectLst/>
              <a:uLnTx/>
              <a:uFillTx/>
              <a:latin typeface="Segoe UI Semibold"/>
              <a:cs typeface="Segoe UI Semibold"/>
            </a:endParaRPr>
          </a:p>
        </p:txBody>
      </p:sp>
      <p:sp>
        <p:nvSpPr>
          <p:cNvPr id="5" name="object 5"/>
          <p:cNvSpPr/>
          <p:nvPr/>
        </p:nvSpPr>
        <p:spPr>
          <a:xfrm>
            <a:off x="925065" y="4433318"/>
            <a:ext cx="8156575" cy="94615"/>
          </a:xfrm>
          <a:custGeom>
            <a:avLst/>
            <a:gdLst/>
            <a:ahLst/>
            <a:cxnLst/>
            <a:rect l="l" t="t" r="r" b="b"/>
            <a:pathLst>
              <a:path w="8156575" h="94614">
                <a:moveTo>
                  <a:pt x="0" y="94485"/>
                </a:moveTo>
                <a:lnTo>
                  <a:pt x="8156448" y="94485"/>
                </a:lnTo>
                <a:lnTo>
                  <a:pt x="8156448" y="0"/>
                </a:lnTo>
                <a:lnTo>
                  <a:pt x="0" y="0"/>
                </a:lnTo>
                <a:lnTo>
                  <a:pt x="0" y="9448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838200" y="5412356"/>
            <a:ext cx="5181600" cy="923330"/>
          </a:xfrm>
          <a:prstGeom prst="rect">
            <a:avLst/>
          </a:prstGeom>
          <a:noFill/>
        </p:spPr>
        <p:txBody>
          <a:bodyPr wrap="square" rtlCol="0">
            <a:spAutoFit/>
          </a:bodyPr>
          <a:lstStyle/>
          <a:p>
            <a:r>
              <a:rPr lang="bg-BG" dirty="0" smtClean="0">
                <a:solidFill>
                  <a:schemeClr val="bg1"/>
                </a:solidFill>
                <a:latin typeface="Segoe UI Light" panose="020B0502040204020203" pitchFamily="34" charset="0"/>
                <a:cs typeface="Segoe UI Light" panose="020B0502040204020203" pitchFamily="34" charset="0"/>
              </a:rPr>
              <a:t>Екип на </a:t>
            </a:r>
            <a:r>
              <a:rPr lang="bg-BG" b="1" dirty="0" smtClean="0">
                <a:solidFill>
                  <a:schemeClr val="bg1"/>
                </a:solidFill>
                <a:latin typeface="Segoe UI Light" panose="020B0502040204020203" pitchFamily="34" charset="0"/>
                <a:cs typeface="Segoe UI Light" panose="020B0502040204020203" pitchFamily="34" charset="0"/>
              </a:rPr>
              <a:t>ЕСО ЕАД </a:t>
            </a:r>
            <a:r>
              <a:rPr lang="bg-BG" dirty="0" smtClean="0">
                <a:solidFill>
                  <a:schemeClr val="bg1"/>
                </a:solidFill>
                <a:latin typeface="Segoe UI Light" panose="020B0502040204020203" pitchFamily="34" charset="0"/>
                <a:cs typeface="Segoe UI Light" panose="020B0502040204020203" pitchFamily="34" charset="0"/>
              </a:rPr>
              <a:t>по </a:t>
            </a:r>
            <a:r>
              <a:rPr lang="en-US" b="1" dirty="0" smtClean="0">
                <a:solidFill>
                  <a:schemeClr val="bg1"/>
                </a:solidFill>
                <a:latin typeface="Segoe UI Light" panose="020B0502040204020203" pitchFamily="34" charset="0"/>
                <a:cs typeface="Segoe UI Light" panose="020B0502040204020203" pitchFamily="34" charset="0"/>
              </a:rPr>
              <a:t>Smart5Grid</a:t>
            </a:r>
            <a:r>
              <a:rPr lang="bg-BG" dirty="0" smtClean="0">
                <a:solidFill>
                  <a:schemeClr val="bg1"/>
                </a:solidFill>
                <a:latin typeface="Segoe UI Light" panose="020B0502040204020203" pitchFamily="34" charset="0"/>
                <a:cs typeface="Segoe UI Light" panose="020B0502040204020203" pitchFamily="34" charset="0"/>
              </a:rPr>
              <a:t>                                     инж. Красимир Влъчков</a:t>
            </a:r>
          </a:p>
          <a:p>
            <a:r>
              <a:rPr lang="bg-BG" dirty="0" smtClean="0">
                <a:solidFill>
                  <a:schemeClr val="bg1"/>
                </a:solidFill>
                <a:latin typeface="Segoe UI Light" panose="020B0502040204020203" pitchFamily="34" charset="0"/>
                <a:cs typeface="Segoe UI Light" panose="020B0502040204020203" pitchFamily="34" charset="0"/>
              </a:rPr>
              <a:t>инж. Даниел Шангов</a:t>
            </a:r>
            <a:endParaRPr lang="en-US"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13631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6324600" y="3444557"/>
            <a:ext cx="5867399" cy="3413443"/>
          </a:xfrm>
          <a:prstGeom prst="rect">
            <a:avLst/>
          </a:prstGeom>
        </p:spPr>
      </p:pic>
      <p:sp>
        <p:nvSpPr>
          <p:cNvPr id="3" name="object 3"/>
          <p:cNvSpPr/>
          <p:nvPr/>
        </p:nvSpPr>
        <p:spPr>
          <a:xfrm>
            <a:off x="5234940" y="1258823"/>
            <a:ext cx="6957059" cy="3167380"/>
          </a:xfrm>
          <a:custGeom>
            <a:avLst/>
            <a:gdLst/>
            <a:ahLst/>
            <a:cxnLst/>
            <a:rect l="l" t="t" r="r" b="b"/>
            <a:pathLst>
              <a:path w="6957059" h="3167379">
                <a:moveTo>
                  <a:pt x="0" y="3166872"/>
                </a:moveTo>
                <a:lnTo>
                  <a:pt x="6957059" y="3166872"/>
                </a:lnTo>
              </a:path>
              <a:path w="6957059" h="3167379">
                <a:moveTo>
                  <a:pt x="6957059" y="0"/>
                </a:moveTo>
                <a:lnTo>
                  <a:pt x="0" y="0"/>
                </a:lnTo>
                <a:lnTo>
                  <a:pt x="0" y="3166872"/>
                </a:lnTo>
              </a:path>
            </a:pathLst>
          </a:custGeom>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0433418" y="452754"/>
            <a:ext cx="1447723" cy="85523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234940" y="365759"/>
            <a:ext cx="2109470" cy="1668780"/>
          </a:xfrm>
          <a:custGeom>
            <a:avLst/>
            <a:gdLst/>
            <a:ahLst/>
            <a:cxnLst/>
            <a:rect l="l" t="t" r="r" b="b"/>
            <a:pathLst>
              <a:path w="2109470" h="1668780">
                <a:moveTo>
                  <a:pt x="1800320" y="1424416"/>
                </a:moveTo>
                <a:lnTo>
                  <a:pt x="308895" y="1424416"/>
                </a:lnTo>
                <a:lnTo>
                  <a:pt x="368289" y="1467948"/>
                </a:lnTo>
                <a:lnTo>
                  <a:pt x="431779" y="1507809"/>
                </a:lnTo>
                <a:lnTo>
                  <a:pt x="499095" y="1543784"/>
                </a:lnTo>
                <a:lnTo>
                  <a:pt x="569964" y="1575658"/>
                </a:lnTo>
                <a:lnTo>
                  <a:pt x="644116" y="1603218"/>
                </a:lnTo>
                <a:lnTo>
                  <a:pt x="721278" y="1626248"/>
                </a:lnTo>
                <a:lnTo>
                  <a:pt x="801180" y="1644533"/>
                </a:lnTo>
                <a:lnTo>
                  <a:pt x="883550" y="1657860"/>
                </a:lnTo>
                <a:lnTo>
                  <a:pt x="968116" y="1666014"/>
                </a:lnTo>
                <a:lnTo>
                  <a:pt x="1054608" y="1668780"/>
                </a:lnTo>
                <a:lnTo>
                  <a:pt x="1141099" y="1666014"/>
                </a:lnTo>
                <a:lnTo>
                  <a:pt x="1225665" y="1657860"/>
                </a:lnTo>
                <a:lnTo>
                  <a:pt x="1308035" y="1644533"/>
                </a:lnTo>
                <a:lnTo>
                  <a:pt x="1387937" y="1626248"/>
                </a:lnTo>
                <a:lnTo>
                  <a:pt x="1465099" y="1603218"/>
                </a:lnTo>
                <a:lnTo>
                  <a:pt x="1539251" y="1575658"/>
                </a:lnTo>
                <a:lnTo>
                  <a:pt x="1610120" y="1543784"/>
                </a:lnTo>
                <a:lnTo>
                  <a:pt x="1677436" y="1507809"/>
                </a:lnTo>
                <a:lnTo>
                  <a:pt x="1740926" y="1467948"/>
                </a:lnTo>
                <a:lnTo>
                  <a:pt x="1800320" y="1424416"/>
                </a:lnTo>
                <a:close/>
              </a:path>
              <a:path w="2109470" h="1668780">
                <a:moveTo>
                  <a:pt x="1951206" y="1273938"/>
                </a:moveTo>
                <a:lnTo>
                  <a:pt x="158009" y="1273938"/>
                </a:lnTo>
                <a:lnTo>
                  <a:pt x="203484" y="1327196"/>
                </a:lnTo>
                <a:lnTo>
                  <a:pt x="1905731" y="1327196"/>
                </a:lnTo>
                <a:lnTo>
                  <a:pt x="1951206" y="1273938"/>
                </a:lnTo>
                <a:close/>
              </a:path>
              <a:path w="2109470" h="1668780">
                <a:moveTo>
                  <a:pt x="2026336" y="1159198"/>
                </a:moveTo>
                <a:lnTo>
                  <a:pt x="82879" y="1159198"/>
                </a:lnTo>
                <a:lnTo>
                  <a:pt x="117717" y="1217867"/>
                </a:lnTo>
                <a:lnTo>
                  <a:pt x="1991498" y="1217867"/>
                </a:lnTo>
                <a:lnTo>
                  <a:pt x="2026336" y="1159198"/>
                </a:lnTo>
                <a:close/>
              </a:path>
              <a:path w="2109470" h="1668780">
                <a:moveTo>
                  <a:pt x="2109216" y="834390"/>
                </a:moveTo>
                <a:lnTo>
                  <a:pt x="0" y="834390"/>
                </a:lnTo>
                <a:lnTo>
                  <a:pt x="3496" y="902831"/>
                </a:lnTo>
                <a:lnTo>
                  <a:pt x="13803" y="969747"/>
                </a:lnTo>
                <a:lnTo>
                  <a:pt x="30650" y="1034923"/>
                </a:lnTo>
                <a:lnTo>
                  <a:pt x="53766" y="1098145"/>
                </a:lnTo>
                <a:lnTo>
                  <a:pt x="2055449" y="1098145"/>
                </a:lnTo>
                <a:lnTo>
                  <a:pt x="2078565" y="1034923"/>
                </a:lnTo>
                <a:lnTo>
                  <a:pt x="2095412" y="969747"/>
                </a:lnTo>
                <a:lnTo>
                  <a:pt x="2105719" y="902831"/>
                </a:lnTo>
                <a:lnTo>
                  <a:pt x="2109216" y="834390"/>
                </a:lnTo>
                <a:close/>
              </a:path>
              <a:path w="2109470" h="1668780">
                <a:moveTo>
                  <a:pt x="2078565" y="633856"/>
                </a:moveTo>
                <a:lnTo>
                  <a:pt x="30650" y="633856"/>
                </a:lnTo>
                <a:lnTo>
                  <a:pt x="13803" y="699032"/>
                </a:lnTo>
                <a:lnTo>
                  <a:pt x="2095412" y="699032"/>
                </a:lnTo>
                <a:lnTo>
                  <a:pt x="2078565" y="633856"/>
                </a:lnTo>
                <a:close/>
              </a:path>
              <a:path w="2109470" h="1668780">
                <a:moveTo>
                  <a:pt x="1800320" y="244363"/>
                </a:moveTo>
                <a:lnTo>
                  <a:pt x="308895" y="244363"/>
                </a:lnTo>
                <a:lnTo>
                  <a:pt x="253870" y="291352"/>
                </a:lnTo>
                <a:lnTo>
                  <a:pt x="203484" y="341583"/>
                </a:lnTo>
                <a:lnTo>
                  <a:pt x="158009" y="394841"/>
                </a:lnTo>
                <a:lnTo>
                  <a:pt x="117717" y="450912"/>
                </a:lnTo>
                <a:lnTo>
                  <a:pt x="82879" y="509581"/>
                </a:lnTo>
                <a:lnTo>
                  <a:pt x="53766" y="570634"/>
                </a:lnTo>
                <a:lnTo>
                  <a:pt x="2055449" y="570634"/>
                </a:lnTo>
                <a:lnTo>
                  <a:pt x="2026336" y="509581"/>
                </a:lnTo>
                <a:lnTo>
                  <a:pt x="1991498" y="450912"/>
                </a:lnTo>
                <a:lnTo>
                  <a:pt x="1951206" y="394841"/>
                </a:lnTo>
                <a:lnTo>
                  <a:pt x="1905731" y="341583"/>
                </a:lnTo>
                <a:lnTo>
                  <a:pt x="1855345" y="291352"/>
                </a:lnTo>
                <a:lnTo>
                  <a:pt x="1800320" y="244363"/>
                </a:lnTo>
                <a:close/>
              </a:path>
              <a:path w="2109470" h="1668780">
                <a:moveTo>
                  <a:pt x="1054608" y="0"/>
                </a:moveTo>
                <a:lnTo>
                  <a:pt x="968116" y="2765"/>
                </a:lnTo>
                <a:lnTo>
                  <a:pt x="883550" y="10919"/>
                </a:lnTo>
                <a:lnTo>
                  <a:pt x="801180" y="24246"/>
                </a:lnTo>
                <a:lnTo>
                  <a:pt x="721278" y="42531"/>
                </a:lnTo>
                <a:lnTo>
                  <a:pt x="644116" y="65561"/>
                </a:lnTo>
                <a:lnTo>
                  <a:pt x="569964" y="93121"/>
                </a:lnTo>
                <a:lnTo>
                  <a:pt x="499095" y="124995"/>
                </a:lnTo>
                <a:lnTo>
                  <a:pt x="431779" y="160970"/>
                </a:lnTo>
                <a:lnTo>
                  <a:pt x="368289" y="200831"/>
                </a:lnTo>
                <a:lnTo>
                  <a:pt x="1740926" y="200831"/>
                </a:lnTo>
                <a:lnTo>
                  <a:pt x="1677436" y="160970"/>
                </a:lnTo>
                <a:lnTo>
                  <a:pt x="1610120" y="124995"/>
                </a:lnTo>
                <a:lnTo>
                  <a:pt x="1539251" y="93121"/>
                </a:lnTo>
                <a:lnTo>
                  <a:pt x="1465099" y="65561"/>
                </a:lnTo>
                <a:lnTo>
                  <a:pt x="1387937" y="42531"/>
                </a:lnTo>
                <a:lnTo>
                  <a:pt x="1308035" y="24246"/>
                </a:lnTo>
                <a:lnTo>
                  <a:pt x="1225665" y="10919"/>
                </a:lnTo>
                <a:lnTo>
                  <a:pt x="1141099" y="2765"/>
                </a:lnTo>
                <a:lnTo>
                  <a:pt x="105460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337517" y="508933"/>
            <a:ext cx="9785043" cy="833562"/>
          </a:xfrm>
          <a:prstGeom prst="rect">
            <a:avLst/>
          </a:prstGeom>
        </p:spPr>
        <p:txBody>
          <a:bodyPr vert="horz" wrap="square" lIns="0" tIns="0" rIns="0" bIns="0" rtlCol="0">
            <a:spAutoFit/>
          </a:bodyPr>
          <a:lstStyle/>
          <a:p>
            <a:pPr marL="12700">
              <a:lnSpc>
                <a:spcPts val="4220"/>
              </a:lnSpc>
            </a:pPr>
            <a:r>
              <a:rPr spc="-5" dirty="0"/>
              <a:t>Sma</a:t>
            </a:r>
            <a:r>
              <a:rPr spc="105" dirty="0"/>
              <a:t>r</a:t>
            </a:r>
            <a:r>
              <a:rPr spc="-5" dirty="0"/>
              <a:t>t5Grid</a:t>
            </a:r>
          </a:p>
          <a:p>
            <a:pPr marL="12700">
              <a:lnSpc>
                <a:spcPts val="2300"/>
              </a:lnSpc>
            </a:pPr>
            <a:r>
              <a:rPr lang="bg-BG" sz="2000" b="0" dirty="0" smtClean="0">
                <a:latin typeface="Segoe UI Semilight" panose="020B0402040204020203" pitchFamily="34" charset="0"/>
                <a:cs typeface="Segoe UI Semilight" panose="020B0402040204020203" pitchFamily="34" charset="0"/>
              </a:rPr>
              <a:t>Демонстрация на 5</a:t>
            </a:r>
            <a:r>
              <a:rPr lang="en-US" sz="2000" b="0" dirty="0" smtClean="0">
                <a:latin typeface="Segoe UI Semilight" panose="020B0402040204020203" pitchFamily="34" charset="0"/>
                <a:cs typeface="Segoe UI Semilight" panose="020B0402040204020203" pitchFamily="34" charset="0"/>
              </a:rPr>
              <a:t>G </a:t>
            </a:r>
            <a:r>
              <a:rPr lang="bg-BG" sz="2000" b="0" dirty="0" smtClean="0">
                <a:latin typeface="Segoe UI Semilight" panose="020B0402040204020203" pitchFamily="34" charset="0"/>
                <a:cs typeface="Segoe UI Semilight" panose="020B0402040204020203" pitchFamily="34" charset="0"/>
              </a:rPr>
              <a:t>решения за интелигентни енергийни мрежи на бъдещето </a:t>
            </a:r>
            <a:endParaRPr sz="2000" dirty="0">
              <a:latin typeface="Segoe UI Semilight" panose="020B0402040204020203" pitchFamily="34" charset="0"/>
              <a:cs typeface="Segoe UI Semilight" panose="020B0402040204020203" pitchFamily="34" charset="0"/>
            </a:endParaRPr>
          </a:p>
        </p:txBody>
      </p:sp>
      <p:sp>
        <p:nvSpPr>
          <p:cNvPr id="10" name="object 10"/>
          <p:cNvSpPr txBox="1"/>
          <p:nvPr/>
        </p:nvSpPr>
        <p:spPr>
          <a:xfrm>
            <a:off x="659993" y="2057400"/>
            <a:ext cx="8556625" cy="95410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6200" noProof="0" dirty="0" smtClean="0">
                <a:solidFill>
                  <a:srgbClr val="7F7F7F"/>
                </a:solidFill>
                <a:latin typeface="Segoe UI Semilight"/>
                <a:cs typeface="Segoe UI Semilight"/>
              </a:rPr>
              <a:t>ОБЩА  ИНФОРМАЦИЯ</a:t>
            </a:r>
            <a:endParaRPr kumimoji="0" sz="62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1" name="object 11"/>
          <p:cNvSpPr/>
          <p:nvPr/>
        </p:nvSpPr>
        <p:spPr>
          <a:xfrm>
            <a:off x="598934" y="2985514"/>
            <a:ext cx="2672080" cy="128270"/>
          </a:xfrm>
          <a:custGeom>
            <a:avLst/>
            <a:gdLst/>
            <a:ahLst/>
            <a:cxnLst/>
            <a:rect l="l" t="t" r="r" b="b"/>
            <a:pathLst>
              <a:path w="2672079" h="128269">
                <a:moveTo>
                  <a:pt x="0" y="128017"/>
                </a:moveTo>
                <a:lnTo>
                  <a:pt x="2671572" y="128017"/>
                </a:lnTo>
                <a:lnTo>
                  <a:pt x="2671572" y="0"/>
                </a:lnTo>
                <a:lnTo>
                  <a:pt x="0" y="0"/>
                </a:lnTo>
                <a:lnTo>
                  <a:pt x="0" y="128017"/>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598934" y="2985514"/>
            <a:ext cx="2672080" cy="128270"/>
          </a:xfrm>
          <a:custGeom>
            <a:avLst/>
            <a:gdLst/>
            <a:ahLst/>
            <a:cxnLst/>
            <a:rect l="l" t="t" r="r" b="b"/>
            <a:pathLst>
              <a:path w="2672079" h="128269">
                <a:moveTo>
                  <a:pt x="0" y="128017"/>
                </a:moveTo>
                <a:lnTo>
                  <a:pt x="2671572" y="128017"/>
                </a:lnTo>
                <a:lnTo>
                  <a:pt x="2671572" y="0"/>
                </a:lnTo>
                <a:lnTo>
                  <a:pt x="0" y="0"/>
                </a:lnTo>
                <a:lnTo>
                  <a:pt x="0" y="128017"/>
                </a:lnTo>
                <a:close/>
              </a:path>
            </a:pathLst>
          </a:custGeom>
          <a:ln w="12192">
            <a:solidFill>
              <a:srgbClr val="3448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txBox="1"/>
          <p:nvPr/>
        </p:nvSpPr>
        <p:spPr>
          <a:xfrm>
            <a:off x="892248" y="3219213"/>
            <a:ext cx="2308152" cy="1664110"/>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2000" spc="-10" noProof="0" dirty="0" smtClean="0">
                <a:solidFill>
                  <a:srgbClr val="385071"/>
                </a:solidFill>
                <a:latin typeface="Segoe UI Semilight"/>
                <a:cs typeface="Segoe UI Semilight"/>
              </a:rPr>
              <a:t>КОНСОРЦИУМ</a:t>
            </a:r>
            <a:endParaRPr kumimoji="0" sz="2000" b="0" i="0" u="none" strike="noStrike" kern="1200" cap="none" spc="0" normalizeH="0" baseline="0" noProof="0" dirty="0">
              <a:ln>
                <a:noFill/>
              </a:ln>
              <a:solidFill>
                <a:prstClr val="black"/>
              </a:solidFill>
              <a:effectLst/>
              <a:uLnTx/>
              <a:uFillTx/>
              <a:latin typeface="Segoe UI Semilight"/>
              <a:ea typeface="+mn-ea"/>
              <a:cs typeface="Segoe UI Semilight"/>
            </a:endParaRPr>
          </a:p>
          <a:p>
            <a:pPr marL="216535" marR="0" lvl="0" indent="0" algn="just" defTabSz="914400" rtl="0" eaLnBrk="1" fontAlgn="auto" latinLnBrk="0" hangingPunct="1">
              <a:lnSpc>
                <a:spcPct val="100000"/>
              </a:lnSpc>
              <a:spcBef>
                <a:spcPts val="1395"/>
              </a:spcBef>
              <a:spcAft>
                <a:spcPts val="0"/>
              </a:spcAft>
              <a:buClrTx/>
              <a:buSzTx/>
              <a:buFontTx/>
              <a:buNone/>
              <a:tabLst/>
              <a:defRPr/>
            </a:pPr>
            <a:r>
              <a:rPr kumimoji="0" sz="2000" b="1" i="0" u="none" strike="noStrike" kern="1200" cap="none" spc="-5" normalizeH="0" baseline="0" noProof="0" dirty="0">
                <a:ln>
                  <a:noFill/>
                </a:ln>
                <a:solidFill>
                  <a:srgbClr val="385071"/>
                </a:solidFill>
                <a:effectLst/>
                <a:uLnTx/>
                <a:uFillTx/>
                <a:latin typeface="Segoe UI Semibold"/>
                <a:ea typeface="+mn-ea"/>
                <a:cs typeface="Segoe UI Semibold"/>
              </a:rPr>
              <a:t>2</a:t>
            </a:r>
            <a:r>
              <a:rPr kumimoji="0" sz="2000" b="1" i="0" u="none" strike="noStrike" kern="1200" cap="none" spc="0" normalizeH="0" baseline="0" noProof="0" dirty="0">
                <a:ln>
                  <a:noFill/>
                </a:ln>
                <a:solidFill>
                  <a:srgbClr val="385071"/>
                </a:solidFill>
                <a:effectLst/>
                <a:uLnTx/>
                <a:uFillTx/>
                <a:latin typeface="Segoe UI Semibold"/>
                <a:ea typeface="+mn-ea"/>
                <a:cs typeface="Segoe UI Semibold"/>
              </a:rPr>
              <a:t>4</a:t>
            </a:r>
            <a:r>
              <a:rPr kumimoji="0" sz="2000" b="1" i="0" u="none" strike="noStrike" kern="1200" cap="none" spc="40" normalizeH="0" baseline="0" noProof="0" dirty="0">
                <a:ln>
                  <a:noFill/>
                </a:ln>
                <a:solidFill>
                  <a:srgbClr val="385071"/>
                </a:solidFill>
                <a:effectLst/>
                <a:uLnTx/>
                <a:uFillTx/>
                <a:latin typeface="Times New Roman"/>
                <a:ea typeface="+mn-ea"/>
                <a:cs typeface="Times New Roman"/>
              </a:rPr>
              <a:t> </a:t>
            </a:r>
            <a:r>
              <a:rPr lang="bg-BG" sz="2000" b="1" spc="-10" dirty="0" smtClean="0">
                <a:solidFill>
                  <a:srgbClr val="385071"/>
                </a:solidFill>
                <a:latin typeface="Segoe UI Semibold"/>
                <a:cs typeface="Segoe UI Semibold"/>
              </a:rPr>
              <a:t>ЕВРОПЕЙСКИ</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a:p>
            <a:pPr marL="184785" marR="175895" lvl="0" indent="20320" algn="just" defTabSz="914400" rtl="0" eaLnBrk="1" fontAlgn="auto" latinLnBrk="0" hangingPunct="1">
              <a:lnSpc>
                <a:spcPct val="106500"/>
              </a:lnSpc>
              <a:spcBef>
                <a:spcPts val="85"/>
              </a:spcBef>
              <a:spcAft>
                <a:spcPts val="0"/>
              </a:spcAft>
              <a:buClrTx/>
              <a:buSzTx/>
              <a:buFontTx/>
              <a:buNone/>
              <a:tabLst/>
              <a:defRPr/>
            </a:pPr>
            <a:r>
              <a:rPr lang="bg-BG" sz="2800" b="1" spc="-195" noProof="0" dirty="0" smtClean="0">
                <a:solidFill>
                  <a:srgbClr val="385071"/>
                </a:solidFill>
                <a:latin typeface="Segoe UI Semibold"/>
                <a:cs typeface="Segoe UI Semibold"/>
              </a:rPr>
              <a:t>ПАРТНЬОРИ</a:t>
            </a:r>
            <a:r>
              <a:rPr kumimoji="0" sz="2800" b="1" i="0" u="none" strike="noStrike" kern="1200" cap="none" spc="-10" normalizeH="0" baseline="0" noProof="0" dirty="0" smtClean="0">
                <a:ln>
                  <a:noFill/>
                </a:ln>
                <a:solidFill>
                  <a:srgbClr val="385071"/>
                </a:solidFill>
                <a:effectLst/>
                <a:uLnTx/>
                <a:uFillTx/>
                <a:latin typeface="Times New Roman"/>
                <a:ea typeface="+mn-ea"/>
                <a:cs typeface="Times New Roman"/>
              </a:rPr>
              <a:t> </a:t>
            </a:r>
            <a:r>
              <a:rPr kumimoji="0" lang="bg-BG" sz="2800" b="1" i="0" u="none" strike="noStrike" kern="1200" cap="none" spc="-10" normalizeH="0" baseline="0" noProof="0" dirty="0" smtClean="0">
                <a:ln>
                  <a:noFill/>
                </a:ln>
                <a:solidFill>
                  <a:srgbClr val="385071"/>
                </a:solidFill>
                <a:effectLst/>
                <a:uLnTx/>
                <a:uFillTx/>
                <a:latin typeface="Times New Roman"/>
                <a:ea typeface="+mn-ea"/>
                <a:cs typeface="Times New Roman"/>
              </a:rPr>
              <a:t>                     </a:t>
            </a:r>
            <a:r>
              <a:rPr kumimoji="0" sz="2400" b="1" i="0" u="none" strike="noStrike" kern="1200" cap="none" spc="0" normalizeH="0" baseline="0" noProof="0" dirty="0" smtClean="0">
                <a:ln>
                  <a:noFill/>
                </a:ln>
                <a:solidFill>
                  <a:srgbClr val="385071"/>
                </a:solidFill>
                <a:effectLst/>
                <a:uLnTx/>
                <a:uFillTx/>
                <a:latin typeface="Segoe UI Semibold"/>
                <a:ea typeface="+mn-ea"/>
                <a:cs typeface="Segoe UI Semibold"/>
              </a:rPr>
              <a:t>7</a:t>
            </a:r>
            <a:r>
              <a:rPr kumimoji="0" sz="2400" b="1" i="0" u="none" strike="noStrike" kern="1200" cap="none" spc="55" normalizeH="0" baseline="0" noProof="0" dirty="0" smtClean="0">
                <a:ln>
                  <a:noFill/>
                </a:ln>
                <a:solidFill>
                  <a:srgbClr val="385071"/>
                </a:solidFill>
                <a:effectLst/>
                <a:uLnTx/>
                <a:uFillTx/>
                <a:latin typeface="Times New Roman"/>
                <a:ea typeface="+mn-ea"/>
                <a:cs typeface="Times New Roman"/>
              </a:rPr>
              <a:t> </a:t>
            </a:r>
            <a:r>
              <a:rPr lang="bg-BG" sz="2400" b="1" spc="-15" dirty="0" smtClean="0">
                <a:solidFill>
                  <a:srgbClr val="385071"/>
                </a:solidFill>
                <a:latin typeface="Segoe UI Semibold"/>
                <a:cs typeface="Segoe UI Semibold"/>
              </a:rPr>
              <a:t>ДЧ НА ЕС</a:t>
            </a:r>
            <a:endParaRPr kumimoji="0" sz="24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4" name="object 14"/>
          <p:cNvSpPr/>
          <p:nvPr/>
        </p:nvSpPr>
        <p:spPr>
          <a:xfrm>
            <a:off x="3567684" y="2985514"/>
            <a:ext cx="2673350" cy="128270"/>
          </a:xfrm>
          <a:custGeom>
            <a:avLst/>
            <a:gdLst/>
            <a:ahLst/>
            <a:cxnLst/>
            <a:rect l="l" t="t" r="r" b="b"/>
            <a:pathLst>
              <a:path w="2673350" h="128269">
                <a:moveTo>
                  <a:pt x="0" y="128017"/>
                </a:moveTo>
                <a:lnTo>
                  <a:pt x="2673096" y="128017"/>
                </a:lnTo>
                <a:lnTo>
                  <a:pt x="2673096" y="0"/>
                </a:lnTo>
                <a:lnTo>
                  <a:pt x="0" y="0"/>
                </a:lnTo>
                <a:lnTo>
                  <a:pt x="0" y="128017"/>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567684" y="2985514"/>
            <a:ext cx="2673350" cy="128270"/>
          </a:xfrm>
          <a:custGeom>
            <a:avLst/>
            <a:gdLst/>
            <a:ahLst/>
            <a:cxnLst/>
            <a:rect l="l" t="t" r="r" b="b"/>
            <a:pathLst>
              <a:path w="2673350" h="128269">
                <a:moveTo>
                  <a:pt x="0" y="128017"/>
                </a:moveTo>
                <a:lnTo>
                  <a:pt x="2673096" y="128017"/>
                </a:lnTo>
                <a:lnTo>
                  <a:pt x="2673096" y="0"/>
                </a:lnTo>
                <a:lnTo>
                  <a:pt x="0" y="0"/>
                </a:lnTo>
                <a:lnTo>
                  <a:pt x="0" y="128017"/>
                </a:lnTo>
                <a:close/>
              </a:path>
            </a:pathLst>
          </a:custGeom>
          <a:ln w="12192">
            <a:solidFill>
              <a:srgbClr val="3448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3789844" y="3219213"/>
            <a:ext cx="2546479" cy="913070"/>
          </a:xfrm>
          <a:prstGeom prst="rect">
            <a:avLst/>
          </a:prstGeom>
        </p:spPr>
        <p:txBody>
          <a:bodyPr vert="horz" wrap="square" lIns="0" tIns="0" rIns="0" bIns="0" rtlCol="0">
            <a:spAutoFit/>
          </a:bodyPr>
          <a:lstStyle/>
          <a:p>
            <a:pPr marL="11430" marR="0" lvl="0" indent="0" algn="ctr" defTabSz="914400" rtl="0" eaLnBrk="1" fontAlgn="auto" latinLnBrk="0" hangingPunct="1">
              <a:lnSpc>
                <a:spcPct val="100000"/>
              </a:lnSpc>
              <a:spcBef>
                <a:spcPts val="0"/>
              </a:spcBef>
              <a:spcAft>
                <a:spcPts val="0"/>
              </a:spcAft>
              <a:buClrTx/>
              <a:buSzTx/>
              <a:buFontTx/>
              <a:buNone/>
              <a:tabLst/>
              <a:defRPr/>
            </a:pPr>
            <a:r>
              <a:rPr lang="bg-BG" sz="2000" dirty="0" smtClean="0">
                <a:solidFill>
                  <a:srgbClr val="385071"/>
                </a:solidFill>
                <a:latin typeface="Segoe UI Semilight"/>
                <a:cs typeface="Segoe UI Semilight"/>
              </a:rPr>
              <a:t>ПРОДЪЛЖИТЕЛНОСТ</a:t>
            </a:r>
            <a:endParaRPr kumimoji="0" sz="2000" b="0" i="0" u="none" strike="noStrike" kern="1200" cap="none" spc="0" normalizeH="0" baseline="0" noProof="0" dirty="0">
              <a:ln>
                <a:noFill/>
              </a:ln>
              <a:solidFill>
                <a:prstClr val="black"/>
              </a:solidFill>
              <a:effectLst/>
              <a:uLnTx/>
              <a:uFillTx/>
              <a:latin typeface="Segoe UI Semilight"/>
              <a:ea typeface="+mn-ea"/>
              <a:cs typeface="Segoe UI Semilight"/>
            </a:endParaRPr>
          </a:p>
          <a:p>
            <a:pPr marL="0" marR="0" lvl="0" indent="0" algn="ctr" defTabSz="914400" rtl="0" eaLnBrk="1" fontAlgn="auto" latinLnBrk="0" hangingPunct="1">
              <a:lnSpc>
                <a:spcPct val="100000"/>
              </a:lnSpc>
              <a:spcBef>
                <a:spcPts val="395"/>
              </a:spcBef>
              <a:spcAft>
                <a:spcPts val="0"/>
              </a:spcAft>
              <a:buClrTx/>
              <a:buSzTx/>
              <a:buFontTx/>
              <a:buNone/>
              <a:tabLst/>
              <a:defRPr/>
            </a:pPr>
            <a:r>
              <a:rPr kumimoji="0" sz="3600" b="1" i="0" u="none" strike="noStrike" kern="1200" cap="none" spc="0" normalizeH="0" baseline="0" noProof="0" dirty="0">
                <a:ln>
                  <a:noFill/>
                </a:ln>
                <a:solidFill>
                  <a:srgbClr val="385071"/>
                </a:solidFill>
                <a:effectLst/>
                <a:uLnTx/>
                <a:uFillTx/>
                <a:latin typeface="Segoe UI Semibold"/>
                <a:ea typeface="+mn-ea"/>
                <a:cs typeface="Segoe UI Semibold"/>
              </a:rPr>
              <a:t>3</a:t>
            </a:r>
            <a:r>
              <a:rPr kumimoji="0" sz="3600" b="1" i="0" u="none" strike="noStrike" kern="1200" cap="none" spc="85" normalizeH="0" baseline="0" noProof="0" dirty="0">
                <a:ln>
                  <a:noFill/>
                </a:ln>
                <a:solidFill>
                  <a:srgbClr val="385071"/>
                </a:solidFill>
                <a:effectLst/>
                <a:uLnTx/>
                <a:uFillTx/>
                <a:latin typeface="Times New Roman"/>
                <a:ea typeface="+mn-ea"/>
                <a:cs typeface="Times New Roman"/>
              </a:rPr>
              <a:t> </a:t>
            </a:r>
            <a:r>
              <a:rPr lang="bg-BG" sz="3600" b="1" spc="-30" dirty="0" smtClean="0">
                <a:solidFill>
                  <a:srgbClr val="385071"/>
                </a:solidFill>
                <a:latin typeface="Segoe UI Semibold"/>
                <a:cs typeface="Segoe UI Semibold"/>
              </a:rPr>
              <a:t>ГОДИНИ</a:t>
            </a:r>
            <a:endParaRPr kumimoji="0" sz="3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7" name="object 17"/>
          <p:cNvSpPr/>
          <p:nvPr/>
        </p:nvSpPr>
        <p:spPr>
          <a:xfrm>
            <a:off x="6583680" y="2985514"/>
            <a:ext cx="2673350" cy="128270"/>
          </a:xfrm>
          <a:custGeom>
            <a:avLst/>
            <a:gdLst/>
            <a:ahLst/>
            <a:cxnLst/>
            <a:rect l="l" t="t" r="r" b="b"/>
            <a:pathLst>
              <a:path w="2673350" h="128269">
                <a:moveTo>
                  <a:pt x="0" y="128017"/>
                </a:moveTo>
                <a:lnTo>
                  <a:pt x="2673096" y="128017"/>
                </a:lnTo>
                <a:lnTo>
                  <a:pt x="2673096" y="0"/>
                </a:lnTo>
                <a:lnTo>
                  <a:pt x="0" y="0"/>
                </a:lnTo>
                <a:lnTo>
                  <a:pt x="0" y="128017"/>
                </a:lnTo>
                <a:close/>
              </a:path>
            </a:pathLst>
          </a:custGeom>
          <a:solidFill>
            <a:srgbClr val="3850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6583680" y="2985514"/>
            <a:ext cx="2673350" cy="128270"/>
          </a:xfrm>
          <a:custGeom>
            <a:avLst/>
            <a:gdLst/>
            <a:ahLst/>
            <a:cxnLst/>
            <a:rect l="l" t="t" r="r" b="b"/>
            <a:pathLst>
              <a:path w="2673350" h="128269">
                <a:moveTo>
                  <a:pt x="0" y="128017"/>
                </a:moveTo>
                <a:lnTo>
                  <a:pt x="2673096" y="128017"/>
                </a:lnTo>
                <a:lnTo>
                  <a:pt x="2673096" y="0"/>
                </a:lnTo>
                <a:lnTo>
                  <a:pt x="0" y="0"/>
                </a:lnTo>
                <a:lnTo>
                  <a:pt x="0" y="128017"/>
                </a:lnTo>
                <a:close/>
              </a:path>
            </a:pathLst>
          </a:custGeom>
          <a:ln w="12192">
            <a:solidFill>
              <a:srgbClr val="34487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p:nvPr/>
        </p:nvSpPr>
        <p:spPr>
          <a:xfrm>
            <a:off x="7080631" y="3219213"/>
            <a:ext cx="1707514" cy="913070"/>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2000" spc="-90" dirty="0" smtClean="0">
                <a:solidFill>
                  <a:srgbClr val="385071"/>
                </a:solidFill>
                <a:latin typeface="Segoe UI Semilight"/>
                <a:cs typeface="Segoe UI Semilight"/>
              </a:rPr>
              <a:t>ОБЩ БЮДЖЕТ</a:t>
            </a:r>
            <a:endParaRPr kumimoji="0" sz="2000" b="0" i="0" u="none" strike="noStrike" kern="1200" cap="none" spc="0" normalizeH="0" baseline="0" noProof="0" dirty="0">
              <a:ln>
                <a:noFill/>
              </a:ln>
              <a:solidFill>
                <a:prstClr val="black"/>
              </a:solidFill>
              <a:effectLst/>
              <a:uLnTx/>
              <a:uFillTx/>
              <a:latin typeface="Segoe UI Semilight"/>
              <a:ea typeface="+mn-ea"/>
              <a:cs typeface="Segoe UI Semilight"/>
            </a:endParaRPr>
          </a:p>
          <a:p>
            <a:pPr marL="0" marR="5715" lvl="0" indent="0" algn="ctr" defTabSz="914400" rtl="0" eaLnBrk="1" fontAlgn="auto" latinLnBrk="0" hangingPunct="1">
              <a:lnSpc>
                <a:spcPct val="100000"/>
              </a:lnSpc>
              <a:spcBef>
                <a:spcPts val="395"/>
              </a:spcBef>
              <a:spcAft>
                <a:spcPts val="0"/>
              </a:spcAft>
              <a:buClrTx/>
              <a:buSzTx/>
              <a:buFontTx/>
              <a:buNone/>
              <a:tabLst/>
              <a:defRPr/>
            </a:pPr>
            <a:r>
              <a:rPr kumimoji="0" sz="3600" b="1" i="0" u="none" strike="noStrike" kern="1200" cap="none" spc="0" normalizeH="0" baseline="0" noProof="0" dirty="0">
                <a:ln>
                  <a:noFill/>
                </a:ln>
                <a:solidFill>
                  <a:srgbClr val="385071"/>
                </a:solidFill>
                <a:effectLst/>
                <a:uLnTx/>
                <a:uFillTx/>
                <a:latin typeface="Segoe UI Semibold"/>
                <a:ea typeface="+mn-ea"/>
                <a:cs typeface="Segoe UI Semibold"/>
              </a:rPr>
              <a:t>8M€</a:t>
            </a:r>
            <a:endParaRPr kumimoji="0" sz="36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Tree>
    <p:extLst>
      <p:ext uri="{BB962C8B-B14F-4D97-AF65-F5344CB8AC3E}">
        <p14:creationId xmlns:p14="http://schemas.microsoft.com/office/powerpoint/2010/main" val="166135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4091" y="1944136"/>
            <a:ext cx="4486656" cy="399897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5608320" y="2109216"/>
            <a:ext cx="5620512" cy="307238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5900928" y="4218432"/>
            <a:ext cx="341375" cy="92659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txBox="1"/>
          <p:nvPr/>
        </p:nvSpPr>
        <p:spPr>
          <a:xfrm>
            <a:off x="11745976" y="6408723"/>
            <a:ext cx="181610" cy="229870"/>
          </a:xfrm>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150" b="0" i="0" u="none" strike="noStrike" kern="1200" cap="none" spc="15" normalizeH="0" baseline="0" noProof="0" dirty="0">
                <a:ln>
                  <a:noFill/>
                </a:ln>
                <a:solidFill>
                  <a:srgbClr val="A1A1A5"/>
                </a:solidFill>
                <a:effectLst/>
                <a:uLnTx/>
                <a:uFillTx/>
                <a:latin typeface="Times New Roman"/>
                <a:ea typeface="+mn-ea"/>
                <a:cs typeface="Times New Roman"/>
              </a:rPr>
              <a:pPr marL="25400" marR="0" lvl="0" indent="0" algn="l" defTabSz="914400" rtl="0" eaLnBrk="1" fontAlgn="auto" latinLnBrk="0" hangingPunct="1">
                <a:lnSpc>
                  <a:spcPct val="100000"/>
                </a:lnSpc>
                <a:spcBef>
                  <a:spcPts val="0"/>
                </a:spcBef>
                <a:spcAft>
                  <a:spcPts val="0"/>
                </a:spcAft>
                <a:buClrTx/>
                <a:buSzTx/>
                <a:buFontTx/>
                <a:buNone/>
                <a:tabLst/>
                <a:defRPr/>
              </a:pPr>
              <a:t>4</a:t>
            </a:fld>
            <a:endParaRPr kumimoji="0" sz="11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 name="object 6"/>
          <p:cNvSpPr txBox="1"/>
          <p:nvPr/>
        </p:nvSpPr>
        <p:spPr>
          <a:xfrm>
            <a:off x="341745" y="1447800"/>
            <a:ext cx="11838571" cy="130035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dirty="0" smtClean="0">
                <a:solidFill>
                  <a:srgbClr val="9A9A9C"/>
                </a:solidFill>
                <a:latin typeface="Seguoe"/>
                <a:cs typeface="Arial"/>
              </a:rPr>
              <a:t>ЕНЕРГИЙНА ВЕРТИКАЛА</a:t>
            </a:r>
            <a:endParaRPr kumimoji="0" sz="1800" i="0" u="none" strike="noStrike" kern="1200" cap="none" spc="0" normalizeH="0" baseline="0" noProof="0" dirty="0">
              <a:ln>
                <a:noFill/>
              </a:ln>
              <a:solidFill>
                <a:prstClr val="black"/>
              </a:solidFill>
              <a:effectLst/>
              <a:uLnTx/>
              <a:uFillTx/>
              <a:latin typeface="Seguoe"/>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38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tab pos="740410" algn="l"/>
              </a:tabLst>
              <a:defRPr/>
            </a:pPr>
            <a:r>
              <a:rPr kumimoji="0" sz="650" b="0" i="0" u="none" strike="noStrike" kern="1200" cap="none" spc="0" normalizeH="0" baseline="0" noProof="0" dirty="0">
                <a:ln>
                  <a:noFill/>
                </a:ln>
                <a:solidFill>
                  <a:srgbClr val="42413F"/>
                </a:solidFill>
                <a:effectLst/>
                <a:uLnTx/>
                <a:uFillTx/>
                <a:latin typeface="Arial"/>
                <a:ea typeface="+mn-ea"/>
                <a:cs typeface="Arial"/>
              </a:rPr>
              <a:t>	</a:t>
            </a:r>
            <a:r>
              <a:rPr kumimoji="0" sz="2800" b="0" i="0" u="none" strike="noStrike" kern="1200" cap="none" spc="1580" normalizeH="0" baseline="0" noProof="0" dirty="0">
                <a:ln>
                  <a:noFill/>
                </a:ln>
                <a:solidFill>
                  <a:srgbClr val="629CA5"/>
                </a:solidFill>
                <a:effectLst/>
                <a:uLnTx/>
                <a:uFillTx/>
                <a:latin typeface="Arial"/>
                <a:ea typeface="+mn-ea"/>
                <a:cs typeface="Arial"/>
              </a:rPr>
              <a:t>I</a:t>
            </a:r>
            <a:endParaRPr kumimoji="0"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txBox="1"/>
          <p:nvPr/>
        </p:nvSpPr>
        <p:spPr>
          <a:xfrm>
            <a:off x="4420806" y="3627473"/>
            <a:ext cx="937387" cy="270202"/>
          </a:xfrm>
          <a:prstGeom prst="rect">
            <a:avLst/>
          </a:prstGeom>
        </p:spPr>
        <p:txBody>
          <a:bodyPr vert="horz" wrap="square" lIns="0" tIns="0" rIns="0" bIns="0" rtlCol="0">
            <a:spAutoFit/>
          </a:bodyPr>
          <a:lstStyle/>
          <a:p>
            <a:pPr marL="24765" marR="0" lvl="0" indent="0" algn="l" defTabSz="914400" rtl="0" eaLnBrk="1" fontAlgn="auto" latinLnBrk="0" hangingPunct="1">
              <a:lnSpc>
                <a:spcPts val="1110"/>
              </a:lnSpc>
              <a:spcBef>
                <a:spcPts val="0"/>
              </a:spcBef>
              <a:spcAft>
                <a:spcPts val="0"/>
              </a:spcAft>
              <a:buClrTx/>
              <a:buSzTx/>
              <a:buFontTx/>
              <a:buNone/>
              <a:tabLst/>
              <a:defRPr/>
            </a:pPr>
            <a:r>
              <a:rPr kumimoji="0" lang="en-US" sz="800" b="0" i="0" u="none" strike="noStrike" kern="1200" cap="none" spc="15" normalizeH="0" baseline="0" noProof="0" dirty="0" smtClean="0">
                <a:ln>
                  <a:noFill/>
                </a:ln>
                <a:solidFill>
                  <a:srgbClr val="231F21"/>
                </a:solidFill>
                <a:effectLst/>
                <a:uLnTx/>
                <a:uFillTx/>
                <a:latin typeface="Seguoe"/>
                <a:ea typeface="+mn-ea"/>
                <a:cs typeface="Times New Roman"/>
              </a:rPr>
              <a:t>Distribution Transformer</a:t>
            </a:r>
            <a:endParaRPr kumimoji="0" sz="800" b="0" i="0" u="none" strike="noStrike" kern="1200" cap="none" spc="0" normalizeH="0" baseline="0" noProof="0" dirty="0">
              <a:ln>
                <a:noFill/>
              </a:ln>
              <a:solidFill>
                <a:prstClr val="black"/>
              </a:solidFill>
              <a:effectLst/>
              <a:uLnTx/>
              <a:uFillTx/>
              <a:latin typeface="Seguoe"/>
              <a:ea typeface="+mn-ea"/>
              <a:cs typeface="Times New Roman"/>
            </a:endParaRPr>
          </a:p>
        </p:txBody>
      </p:sp>
      <p:sp>
        <p:nvSpPr>
          <p:cNvPr id="8" name="object 8"/>
          <p:cNvSpPr txBox="1"/>
          <p:nvPr/>
        </p:nvSpPr>
        <p:spPr>
          <a:xfrm>
            <a:off x="4114291" y="4395160"/>
            <a:ext cx="479425" cy="1460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50" b="0" i="0" u="none" strike="noStrike" kern="1200" cap="none" spc="5" normalizeH="0" baseline="0" noProof="0" dirty="0">
                <a:ln>
                  <a:noFill/>
                </a:ln>
                <a:solidFill>
                  <a:srgbClr val="231F21"/>
                </a:solidFill>
                <a:effectLst/>
                <a:uLnTx/>
                <a:uFillTx/>
                <a:latin typeface="Times New Roman"/>
                <a:ea typeface="+mn-ea"/>
                <a:cs typeface="Times New Roman"/>
              </a:rPr>
              <a:t>S</a:t>
            </a:r>
            <a:r>
              <a:rPr kumimoji="0" sz="950" b="0" i="0" u="none" strike="noStrike" kern="1200" cap="none" spc="50" normalizeH="0" baseline="0" noProof="0" dirty="0">
                <a:ln>
                  <a:noFill/>
                </a:ln>
                <a:solidFill>
                  <a:srgbClr val="231F21"/>
                </a:solidFill>
                <a:effectLst/>
                <a:uLnTx/>
                <a:uFillTx/>
                <a:latin typeface="Times New Roman"/>
                <a:ea typeface="+mn-ea"/>
                <a:cs typeface="Times New Roman"/>
              </a:rPr>
              <a:t>w</a:t>
            </a:r>
            <a:r>
              <a:rPr kumimoji="0" sz="950" b="0" i="0" u="none" strike="noStrike" kern="1200" cap="none" spc="-10" normalizeH="0" baseline="0" noProof="0" dirty="0">
                <a:ln>
                  <a:noFill/>
                </a:ln>
                <a:solidFill>
                  <a:srgbClr val="42413F"/>
                </a:solidFill>
                <a:effectLst/>
                <a:uLnTx/>
                <a:uFillTx/>
                <a:latin typeface="Times New Roman"/>
                <a:ea typeface="+mn-ea"/>
                <a:cs typeface="Times New Roman"/>
              </a:rPr>
              <a:t>i</a:t>
            </a:r>
            <a:r>
              <a:rPr kumimoji="0" sz="950" b="0" i="0" u="none" strike="noStrike" kern="1200" cap="none" spc="-5" normalizeH="0" baseline="0" noProof="0" dirty="0">
                <a:ln>
                  <a:noFill/>
                </a:ln>
                <a:solidFill>
                  <a:srgbClr val="42413F"/>
                </a:solidFill>
                <a:effectLst/>
                <a:uLnTx/>
                <a:uFillTx/>
                <a:latin typeface="Times New Roman"/>
                <a:ea typeface="+mn-ea"/>
                <a:cs typeface="Times New Roman"/>
              </a:rPr>
              <a:t>t</a:t>
            </a:r>
            <a:r>
              <a:rPr kumimoji="0" sz="950" b="0" i="0" u="none" strike="noStrike" kern="1200" cap="none" spc="25" normalizeH="0" baseline="0" noProof="0" dirty="0">
                <a:ln>
                  <a:noFill/>
                </a:ln>
                <a:solidFill>
                  <a:srgbClr val="231F21"/>
                </a:solidFill>
                <a:effectLst/>
                <a:uLnTx/>
                <a:uFillTx/>
                <a:latin typeface="Times New Roman"/>
                <a:ea typeface="+mn-ea"/>
                <a:cs typeface="Times New Roman"/>
              </a:rPr>
              <a:t>c</a:t>
            </a:r>
            <a:r>
              <a:rPr kumimoji="0" sz="950" b="0" i="0" u="none" strike="noStrike" kern="1200" cap="none" spc="10" normalizeH="0" baseline="0" noProof="0" dirty="0">
                <a:ln>
                  <a:noFill/>
                </a:ln>
                <a:solidFill>
                  <a:srgbClr val="42413F"/>
                </a:solidFill>
                <a:effectLst/>
                <a:uLnTx/>
                <a:uFillTx/>
                <a:latin typeface="Times New Roman"/>
                <a:ea typeface="+mn-ea"/>
                <a:cs typeface="Times New Roman"/>
              </a:rPr>
              <a:t>hes</a:t>
            </a:r>
            <a:endParaRPr kumimoji="0" sz="95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4224020" y="5806383"/>
            <a:ext cx="561975" cy="1460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50" b="0" i="0" u="none" strike="noStrike" kern="1200" cap="none" spc="10" normalizeH="0" baseline="0" noProof="0" dirty="0">
                <a:ln>
                  <a:noFill/>
                </a:ln>
                <a:solidFill>
                  <a:srgbClr val="312F2F"/>
                </a:solidFill>
                <a:effectLst/>
                <a:uLnTx/>
                <a:uFillTx/>
                <a:latin typeface="Times New Roman"/>
                <a:ea typeface="+mn-ea"/>
                <a:cs typeface="Times New Roman"/>
              </a:rPr>
              <a:t>consumers</a:t>
            </a: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 name="object 10"/>
          <p:cNvSpPr txBox="1"/>
          <p:nvPr/>
        </p:nvSpPr>
        <p:spPr>
          <a:xfrm>
            <a:off x="1143000" y="6128189"/>
            <a:ext cx="3890900" cy="26161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1700" dirty="0" smtClean="0">
                <a:solidFill>
                  <a:prstClr val="black"/>
                </a:solidFill>
                <a:latin typeface="Seguoe"/>
                <a:cs typeface="Arial"/>
              </a:rPr>
              <a:t>Конвенционална мрежа</a:t>
            </a:r>
            <a:endParaRPr kumimoji="0" sz="1700" b="0" i="0" u="none" strike="noStrike" kern="1200" cap="none" spc="0" normalizeH="0" baseline="0" noProof="0" dirty="0">
              <a:ln>
                <a:noFill/>
              </a:ln>
              <a:solidFill>
                <a:prstClr val="black"/>
              </a:solidFill>
              <a:effectLst/>
              <a:uLnTx/>
              <a:uFillTx/>
              <a:latin typeface="Seguoe"/>
              <a:ea typeface="+mn-ea"/>
              <a:cs typeface="Arial"/>
            </a:endParaRPr>
          </a:p>
        </p:txBody>
      </p:sp>
      <p:sp>
        <p:nvSpPr>
          <p:cNvPr id="12" name="object 12"/>
          <p:cNvSpPr txBox="1"/>
          <p:nvPr/>
        </p:nvSpPr>
        <p:spPr>
          <a:xfrm>
            <a:off x="11856211" y="2709429"/>
            <a:ext cx="326390" cy="1040765"/>
          </a:xfrm>
          <a:prstGeom prst="rect">
            <a:avLst/>
          </a:prstGeom>
        </p:spPr>
        <p:txBody>
          <a:bodyPr vert="horz" wrap="square" lIns="0" tIns="0" rIns="0" bIns="0" rtlCol="0">
            <a:spAutoFit/>
          </a:bodyPr>
          <a:lstStyle/>
          <a:p>
            <a:pPr marL="12700" marR="5080" lvl="0" indent="0" algn="just" defTabSz="914400" rtl="0" eaLnBrk="1" fontAlgn="auto" latinLnBrk="0" hangingPunct="1">
              <a:lnSpc>
                <a:spcPct val="76200"/>
              </a:lnSpc>
              <a:spcBef>
                <a:spcPts val="0"/>
              </a:spcBef>
              <a:spcAft>
                <a:spcPts val="0"/>
              </a:spcAft>
              <a:buClrTx/>
              <a:buSzTx/>
              <a:buFontTx/>
              <a:buNone/>
              <a:tabLst/>
              <a:defRPr/>
            </a:pPr>
            <a:r>
              <a:rPr kumimoji="0" sz="2900" b="0" i="0" u="none" strike="noStrike" kern="1200" cap="none" spc="1545" normalizeH="0" baseline="0" noProof="0" dirty="0">
                <a:ln>
                  <a:noFill/>
                </a:ln>
                <a:solidFill>
                  <a:srgbClr val="9A9A9C"/>
                </a:solidFill>
                <a:effectLst/>
                <a:uLnTx/>
                <a:uFillTx/>
                <a:latin typeface="Arial"/>
                <a:ea typeface="+mn-ea"/>
                <a:cs typeface="Arial"/>
              </a:rPr>
              <a:t>I </a:t>
            </a:r>
            <a:r>
              <a:rPr kumimoji="0" sz="2800" b="0" i="0" u="none" strike="noStrike" kern="1200" cap="none" spc="1580" normalizeH="0" baseline="0" noProof="0" dirty="0">
                <a:ln>
                  <a:noFill/>
                </a:ln>
                <a:solidFill>
                  <a:srgbClr val="2D56A1"/>
                </a:solidFill>
                <a:effectLst/>
                <a:uLnTx/>
                <a:uFillTx/>
                <a:latin typeface="Arial"/>
                <a:ea typeface="+mn-ea"/>
                <a:cs typeface="Arial"/>
              </a:rPr>
              <a:t>I </a:t>
            </a:r>
            <a:r>
              <a:rPr kumimoji="0" sz="2800" b="0" i="0" u="none" strike="noStrike" kern="1200" cap="none" spc="1580" normalizeH="0" baseline="0" noProof="0" dirty="0">
                <a:ln>
                  <a:noFill/>
                </a:ln>
                <a:solidFill>
                  <a:srgbClr val="1FA852"/>
                </a:solidFill>
                <a:effectLst/>
                <a:uLnTx/>
                <a:uFillTx/>
                <a:latin typeface="Arial"/>
                <a:ea typeface="+mn-ea"/>
                <a:cs typeface="Arial"/>
              </a:rPr>
              <a:t>I</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10539856" y="2766616"/>
            <a:ext cx="1423544" cy="205184"/>
          </a:xfrm>
          <a:prstGeom prst="rect">
            <a:avLst/>
          </a:prstGeom>
        </p:spPr>
        <p:txBody>
          <a:bodyPr vert="horz" wrap="square" lIns="0" tIns="0" rIns="0" bIns="0" rtlCol="0">
            <a:spAutoFit/>
          </a:bodyPr>
          <a:lstStyle/>
          <a:p>
            <a:pPr marL="12700" marR="5080" lvl="0" indent="575945" algn="l" defTabSz="914400" rtl="0" eaLnBrk="1" fontAlgn="auto" latinLnBrk="0" hangingPunct="1">
              <a:lnSpc>
                <a:spcPts val="770"/>
              </a:lnSpc>
              <a:spcBef>
                <a:spcPts val="0"/>
              </a:spcBef>
              <a:spcAft>
                <a:spcPts val="0"/>
              </a:spcAft>
              <a:buClrTx/>
              <a:buSzTx/>
              <a:buFontTx/>
              <a:buNone/>
              <a:tabLst/>
              <a:defRPr/>
            </a:pPr>
            <a:r>
              <a:rPr kumimoji="0" sz="650" b="0" i="0" u="none" strike="noStrike" kern="1200" cap="none" spc="-70" normalizeH="0" baseline="0" noProof="0" dirty="0">
                <a:ln>
                  <a:noFill/>
                </a:ln>
                <a:solidFill>
                  <a:srgbClr val="231F21"/>
                </a:solidFill>
                <a:effectLst/>
                <a:uLnTx/>
                <a:uFillTx/>
                <a:latin typeface="Seguoe"/>
                <a:ea typeface="+mn-ea"/>
                <a:cs typeface="Arial"/>
              </a:rPr>
              <a:t>P</a:t>
            </a:r>
            <a:r>
              <a:rPr kumimoji="0" sz="650" b="0" i="0" u="none" strike="noStrike" kern="1200" cap="none" spc="-65" normalizeH="0" baseline="0" noProof="0" dirty="0">
                <a:ln>
                  <a:noFill/>
                </a:ln>
                <a:solidFill>
                  <a:srgbClr val="231F21"/>
                </a:solidFill>
                <a:effectLst/>
                <a:uLnTx/>
                <a:uFillTx/>
                <a:latin typeface="Seguoe"/>
                <a:ea typeface="+mn-ea"/>
                <a:cs typeface="Arial"/>
              </a:rPr>
              <a:t>o</a:t>
            </a:r>
            <a:r>
              <a:rPr kumimoji="0" sz="650" b="0" i="0" u="none" strike="noStrike" kern="1200" cap="none" spc="-45" normalizeH="0" baseline="0" noProof="0" dirty="0">
                <a:ln>
                  <a:noFill/>
                </a:ln>
                <a:solidFill>
                  <a:srgbClr val="42413F"/>
                </a:solidFill>
                <a:effectLst/>
                <a:uLnTx/>
                <a:uFillTx/>
                <a:latin typeface="Seguoe"/>
                <a:ea typeface="+mn-ea"/>
                <a:cs typeface="Arial"/>
              </a:rPr>
              <a:t>w</a:t>
            </a:r>
            <a:r>
              <a:rPr kumimoji="0" sz="650" b="0" i="0" u="none" strike="noStrike" kern="1200" cap="none" spc="-25" normalizeH="0" baseline="0" noProof="0" dirty="0">
                <a:ln>
                  <a:noFill/>
                </a:ln>
                <a:solidFill>
                  <a:srgbClr val="42413F"/>
                </a:solidFill>
                <a:effectLst/>
                <a:uLnTx/>
                <a:uFillTx/>
                <a:latin typeface="Seguoe"/>
                <a:ea typeface="+mn-ea"/>
                <a:cs typeface="Arial"/>
              </a:rPr>
              <a:t>e</a:t>
            </a:r>
            <a:r>
              <a:rPr kumimoji="0" sz="650" b="0" i="0" u="none" strike="noStrike" kern="1200" cap="none" spc="30" normalizeH="0" baseline="0" noProof="0" dirty="0">
                <a:ln>
                  <a:noFill/>
                </a:ln>
                <a:solidFill>
                  <a:srgbClr val="595759"/>
                </a:solidFill>
                <a:effectLst/>
                <a:uLnTx/>
                <a:uFillTx/>
                <a:latin typeface="Seguoe"/>
                <a:ea typeface="+mn-ea"/>
                <a:cs typeface="Arial"/>
              </a:rPr>
              <a:t>r</a:t>
            </a:r>
            <a:r>
              <a:rPr kumimoji="0" sz="650" b="0" i="0" u="none" strike="noStrike" kern="1200" cap="none" spc="0" normalizeH="0" baseline="0" noProof="0" dirty="0">
                <a:ln>
                  <a:noFill/>
                </a:ln>
                <a:solidFill>
                  <a:srgbClr val="595759"/>
                </a:solidFill>
                <a:effectLst/>
                <a:uLnTx/>
                <a:uFillTx/>
                <a:latin typeface="Seguoe"/>
                <a:ea typeface="+mn-ea"/>
                <a:cs typeface="Arial"/>
              </a:rPr>
              <a:t> </a:t>
            </a:r>
            <a:r>
              <a:rPr kumimoji="0" lang="en-US" sz="650" b="0" i="0" u="none" strike="noStrike" kern="1200" cap="none" spc="0" normalizeH="0" baseline="0" noProof="0" dirty="0" smtClean="0">
                <a:ln>
                  <a:noFill/>
                </a:ln>
                <a:solidFill>
                  <a:srgbClr val="595759"/>
                </a:solidFill>
                <a:effectLst/>
                <a:uLnTx/>
                <a:uFillTx/>
                <a:latin typeface="Seguoe"/>
                <a:ea typeface="+mn-ea"/>
                <a:cs typeface="Arial"/>
              </a:rPr>
              <a:t>transmission</a:t>
            </a:r>
            <a:r>
              <a:rPr kumimoji="0" sz="650" b="0" i="0" u="none" strike="noStrike" kern="1200" cap="none" spc="0" normalizeH="0" baseline="0" noProof="0" dirty="0" smtClean="0">
                <a:ln>
                  <a:noFill/>
                </a:ln>
                <a:solidFill>
                  <a:srgbClr val="42413F"/>
                </a:solidFill>
                <a:effectLst/>
                <a:uLnTx/>
                <a:uFillTx/>
                <a:latin typeface="Seguoe"/>
                <a:ea typeface="+mn-ea"/>
                <a:cs typeface="Arial"/>
              </a:rPr>
              <a:t> </a:t>
            </a:r>
            <a:r>
              <a:rPr kumimoji="0" sz="650" b="0" i="0" u="none" strike="noStrike" kern="1200" cap="none" spc="-45" normalizeH="0" baseline="0" noProof="0" dirty="0">
                <a:ln>
                  <a:noFill/>
                </a:ln>
                <a:solidFill>
                  <a:srgbClr val="9A9A9C"/>
                </a:solidFill>
                <a:effectLst/>
                <a:uLnTx/>
                <a:uFillTx/>
                <a:latin typeface="Seguoe"/>
                <a:ea typeface="+mn-ea"/>
                <a:cs typeface="Arial"/>
              </a:rPr>
              <a:t>Tran&gt;mission</a:t>
            </a:r>
            <a:r>
              <a:rPr kumimoji="0" sz="650" b="0" i="0" u="none" strike="noStrike" kern="1200" cap="none" spc="15" normalizeH="0" baseline="0" noProof="0" dirty="0">
                <a:ln>
                  <a:noFill/>
                </a:ln>
                <a:solidFill>
                  <a:srgbClr val="9A9A9C"/>
                </a:solidFill>
                <a:effectLst/>
                <a:uLnTx/>
                <a:uFillTx/>
                <a:latin typeface="Seguoe"/>
                <a:ea typeface="+mn-ea"/>
                <a:cs typeface="Arial"/>
              </a:rPr>
              <a:t> </a:t>
            </a:r>
            <a:r>
              <a:rPr kumimoji="0" sz="650" b="0" i="0" u="none" strike="noStrike" kern="1200" cap="none" spc="-40" normalizeH="0" baseline="0" noProof="0" dirty="0">
                <a:ln>
                  <a:noFill/>
                </a:ln>
                <a:solidFill>
                  <a:srgbClr val="9A9A9C"/>
                </a:solidFill>
                <a:effectLst/>
                <a:uLnTx/>
                <a:uFillTx/>
                <a:latin typeface="Seguoe"/>
                <a:ea typeface="+mn-ea"/>
                <a:cs typeface="Arial"/>
              </a:rPr>
              <a:t>System </a:t>
            </a:r>
            <a:r>
              <a:rPr kumimoji="0" sz="650" b="0" i="0" u="none" strike="noStrike" kern="1200" cap="none" spc="-20" normalizeH="0" baseline="0" noProof="0" dirty="0">
                <a:ln>
                  <a:noFill/>
                </a:ln>
                <a:solidFill>
                  <a:srgbClr val="9A9A9C"/>
                </a:solidFill>
                <a:effectLst/>
                <a:uLnTx/>
                <a:uFillTx/>
                <a:latin typeface="Seguoe"/>
                <a:ea typeface="+mn-ea"/>
                <a:cs typeface="Arial"/>
              </a:rPr>
              <a:t>Operator</a:t>
            </a:r>
            <a:r>
              <a:rPr kumimoji="0" sz="650" b="0" i="0" u="none" strike="noStrike" kern="1200" cap="none" spc="20" normalizeH="0" baseline="0" noProof="0" dirty="0">
                <a:ln>
                  <a:noFill/>
                </a:ln>
                <a:solidFill>
                  <a:srgbClr val="9A9A9C"/>
                </a:solidFill>
                <a:effectLst/>
                <a:uLnTx/>
                <a:uFillTx/>
                <a:latin typeface="Seguoe"/>
                <a:ea typeface="+mn-ea"/>
                <a:cs typeface="Arial"/>
              </a:rPr>
              <a:t> </a:t>
            </a:r>
            <a:r>
              <a:rPr kumimoji="0" sz="650" b="0" i="0" u="none" strike="noStrike" kern="1200" cap="none" spc="-40" normalizeH="0" baseline="0" noProof="0" dirty="0">
                <a:ln>
                  <a:noFill/>
                </a:ln>
                <a:solidFill>
                  <a:srgbClr val="9A9A9C"/>
                </a:solidFill>
                <a:effectLst/>
                <a:uLnTx/>
                <a:uFillTx/>
                <a:latin typeface="Seguoe"/>
                <a:ea typeface="+mn-ea"/>
                <a:cs typeface="Arial"/>
              </a:rPr>
              <a:t>(</a:t>
            </a:r>
            <a:r>
              <a:rPr kumimoji="0" sz="650" b="0" i="0" u="none" strike="noStrike" kern="1200" cap="none" spc="-85" normalizeH="0" baseline="0" noProof="0" dirty="0">
                <a:ln>
                  <a:noFill/>
                </a:ln>
                <a:solidFill>
                  <a:srgbClr val="9A9A9C"/>
                </a:solidFill>
                <a:effectLst/>
                <a:uLnTx/>
                <a:uFillTx/>
                <a:latin typeface="Seguoe"/>
                <a:ea typeface="+mn-ea"/>
                <a:cs typeface="Arial"/>
              </a:rPr>
              <a:t>TSO</a:t>
            </a:r>
            <a:r>
              <a:rPr kumimoji="0" sz="650" b="0" i="0" u="none" strike="noStrike" kern="1200" cap="none" spc="-40" normalizeH="0" baseline="0" noProof="0" dirty="0">
                <a:ln>
                  <a:noFill/>
                </a:ln>
                <a:solidFill>
                  <a:srgbClr val="9A9A9C"/>
                </a:solidFill>
                <a:effectLst/>
                <a:uLnTx/>
                <a:uFillTx/>
                <a:latin typeface="Seguoe"/>
                <a:ea typeface="+mn-ea"/>
                <a:cs typeface="Arial"/>
              </a:rPr>
              <a:t>)</a:t>
            </a:r>
            <a:endParaRPr kumimoji="0" sz="650" b="0" i="0" u="none" strike="noStrike" kern="1200" cap="none" spc="0" normalizeH="0" baseline="0" noProof="0" dirty="0">
              <a:ln>
                <a:noFill/>
              </a:ln>
              <a:solidFill>
                <a:prstClr val="black"/>
              </a:solidFill>
              <a:effectLst/>
              <a:uLnTx/>
              <a:uFillTx/>
              <a:latin typeface="Seguoe"/>
              <a:ea typeface="+mn-ea"/>
              <a:cs typeface="Arial"/>
            </a:endParaRPr>
          </a:p>
        </p:txBody>
      </p:sp>
      <p:sp>
        <p:nvSpPr>
          <p:cNvPr id="14" name="object 14"/>
          <p:cNvSpPr txBox="1"/>
          <p:nvPr/>
        </p:nvSpPr>
        <p:spPr>
          <a:xfrm>
            <a:off x="10575480" y="3073491"/>
            <a:ext cx="1263650" cy="205740"/>
          </a:xfrm>
          <a:prstGeom prst="rect">
            <a:avLst/>
          </a:prstGeom>
        </p:spPr>
        <p:txBody>
          <a:bodyPr vert="horz" wrap="square" lIns="0" tIns="0" rIns="0" bIns="0" rtlCol="0">
            <a:spAutoFit/>
          </a:bodyPr>
          <a:lstStyle/>
          <a:p>
            <a:pPr marL="12700" marR="5080" lvl="0" indent="584835" algn="l" defTabSz="914400" rtl="0" eaLnBrk="1" fontAlgn="auto" latinLnBrk="0" hangingPunct="1">
              <a:lnSpc>
                <a:spcPts val="770"/>
              </a:lnSpc>
              <a:spcBef>
                <a:spcPts val="0"/>
              </a:spcBef>
              <a:spcAft>
                <a:spcPts val="0"/>
              </a:spcAft>
              <a:buClrTx/>
              <a:buSzTx/>
              <a:buFontTx/>
              <a:buNone/>
              <a:tabLst/>
              <a:defRPr/>
            </a:pPr>
            <a:r>
              <a:rPr kumimoji="0" sz="650" b="0" i="0" u="none" strike="noStrike" kern="1200" cap="none" spc="0" normalizeH="0" baseline="0" noProof="0" dirty="0" smtClean="0">
                <a:ln>
                  <a:noFill/>
                </a:ln>
                <a:solidFill>
                  <a:srgbClr val="42413F"/>
                </a:solidFill>
                <a:effectLst/>
                <a:uLnTx/>
                <a:uFillTx/>
                <a:latin typeface="Arial"/>
                <a:ea typeface="+mn-ea"/>
                <a:cs typeface="Arial"/>
              </a:rPr>
              <a:t>Po</a:t>
            </a:r>
            <a:r>
              <a:rPr kumimoji="0" lang="en-US" sz="650" b="0" i="0" u="none" strike="noStrike" kern="1200" cap="none" spc="0" normalizeH="0" baseline="0" noProof="0" dirty="0" smtClean="0">
                <a:ln>
                  <a:noFill/>
                </a:ln>
                <a:solidFill>
                  <a:srgbClr val="42413F"/>
                </a:solidFill>
                <a:effectLst/>
                <a:uLnTx/>
                <a:uFillTx/>
                <a:latin typeface="Arial"/>
                <a:ea typeface="+mn-ea"/>
                <a:cs typeface="Arial"/>
              </a:rPr>
              <a:t>wer distribution</a:t>
            </a:r>
            <a:r>
              <a:rPr kumimoji="0" sz="650" b="0" i="0" u="none" strike="noStrike" kern="1200" cap="none" spc="0" normalizeH="0" baseline="0" noProof="0" dirty="0" smtClean="0">
                <a:ln>
                  <a:noFill/>
                </a:ln>
                <a:solidFill>
                  <a:srgbClr val="595759"/>
                </a:solidFill>
                <a:effectLst/>
                <a:uLnTx/>
                <a:uFillTx/>
                <a:latin typeface="Arial"/>
                <a:ea typeface="+mn-ea"/>
                <a:cs typeface="Arial"/>
              </a:rPr>
              <a:t> </a:t>
            </a:r>
            <a:r>
              <a:rPr kumimoji="0" sz="650" b="0" i="0" u="none" strike="noStrike" kern="1200" cap="none" spc="-25" normalizeH="0" baseline="0" noProof="0" dirty="0">
                <a:ln>
                  <a:noFill/>
                </a:ln>
                <a:solidFill>
                  <a:srgbClr val="9A9A9C"/>
                </a:solidFill>
                <a:effectLst/>
                <a:uLnTx/>
                <a:uFillTx/>
                <a:latin typeface="Arial"/>
                <a:ea typeface="+mn-ea"/>
                <a:cs typeface="Arial"/>
              </a:rPr>
              <a:t>D</a:t>
            </a:r>
            <a:r>
              <a:rPr kumimoji="0" sz="650" b="0" i="0" u="none" strike="noStrike" kern="1200" cap="none" spc="-45" normalizeH="0" baseline="0" noProof="0" dirty="0">
                <a:ln>
                  <a:noFill/>
                </a:ln>
                <a:solidFill>
                  <a:srgbClr val="9A9A9C"/>
                </a:solidFill>
                <a:effectLst/>
                <a:uLnTx/>
                <a:uFillTx/>
                <a:latin typeface="Arial"/>
                <a:ea typeface="+mn-ea"/>
                <a:cs typeface="Arial"/>
              </a:rPr>
              <a:t>i</a:t>
            </a:r>
            <a:r>
              <a:rPr kumimoji="0" sz="650" b="0" i="0" u="none" strike="noStrike" kern="1200" cap="none" spc="-10" normalizeH="0" baseline="0" noProof="0" dirty="0">
                <a:ln>
                  <a:noFill/>
                </a:ln>
                <a:solidFill>
                  <a:srgbClr val="9A9A9C"/>
                </a:solidFill>
                <a:effectLst/>
                <a:uLnTx/>
                <a:uFillTx/>
                <a:latin typeface="Arial"/>
                <a:ea typeface="+mn-ea"/>
                <a:cs typeface="Arial"/>
              </a:rPr>
              <a:t>stribut!on</a:t>
            </a:r>
            <a:r>
              <a:rPr kumimoji="0" sz="650" b="0" i="0" u="none" strike="noStrike" kern="1200" cap="none" spc="-25" normalizeH="0" baseline="0" noProof="0" dirty="0">
                <a:ln>
                  <a:noFill/>
                </a:ln>
                <a:solidFill>
                  <a:srgbClr val="9A9A9C"/>
                </a:solidFill>
                <a:effectLst/>
                <a:uLnTx/>
                <a:uFillTx/>
                <a:latin typeface="Arial"/>
                <a:ea typeface="+mn-ea"/>
                <a:cs typeface="Arial"/>
              </a:rPr>
              <a:t> </a:t>
            </a:r>
            <a:r>
              <a:rPr kumimoji="0" sz="650" b="0" i="0" u="none" strike="noStrike" kern="1200" cap="none" spc="-40" normalizeH="0" baseline="0" noProof="0" dirty="0">
                <a:ln>
                  <a:noFill/>
                </a:ln>
                <a:solidFill>
                  <a:srgbClr val="9A9A9C"/>
                </a:solidFill>
                <a:effectLst/>
                <a:uLnTx/>
                <a:uFillTx/>
                <a:latin typeface="Arial"/>
                <a:ea typeface="+mn-ea"/>
                <a:cs typeface="Arial"/>
              </a:rPr>
              <a:t>System</a:t>
            </a:r>
            <a:r>
              <a:rPr kumimoji="0" sz="650" b="0" i="0" u="none" strike="noStrike" kern="1200" cap="none" spc="5" normalizeH="0" baseline="0" noProof="0" dirty="0">
                <a:ln>
                  <a:noFill/>
                </a:ln>
                <a:solidFill>
                  <a:srgbClr val="9A9A9C"/>
                </a:solidFill>
                <a:effectLst/>
                <a:uLnTx/>
                <a:uFillTx/>
                <a:latin typeface="Arial"/>
                <a:ea typeface="+mn-ea"/>
                <a:cs typeface="Arial"/>
              </a:rPr>
              <a:t> </a:t>
            </a:r>
            <a:r>
              <a:rPr kumimoji="0" sz="650" b="0" i="0" u="none" strike="noStrike" kern="1200" cap="none" spc="-30" normalizeH="0" baseline="0" noProof="0" dirty="0">
                <a:ln>
                  <a:noFill/>
                </a:ln>
                <a:solidFill>
                  <a:srgbClr val="9A9A9C"/>
                </a:solidFill>
                <a:effectLst/>
                <a:uLnTx/>
                <a:uFillTx/>
                <a:latin typeface="Arial"/>
                <a:ea typeface="+mn-ea"/>
                <a:cs typeface="Arial"/>
              </a:rPr>
              <a:t>Operator</a:t>
            </a:r>
            <a:r>
              <a:rPr kumimoji="0" sz="650" b="0" i="0" u="none" strike="noStrike" kern="1200" cap="none" spc="50" normalizeH="0" baseline="0" noProof="0" dirty="0">
                <a:ln>
                  <a:noFill/>
                </a:ln>
                <a:solidFill>
                  <a:srgbClr val="9A9A9C"/>
                </a:solidFill>
                <a:effectLst/>
                <a:uLnTx/>
                <a:uFillTx/>
                <a:latin typeface="Arial"/>
                <a:ea typeface="+mn-ea"/>
                <a:cs typeface="Arial"/>
              </a:rPr>
              <a:t> </a:t>
            </a:r>
            <a:r>
              <a:rPr kumimoji="0" sz="650" b="0" i="0" u="none" strike="noStrike" kern="1200" cap="none" spc="-35" normalizeH="0" baseline="0" noProof="0" dirty="0">
                <a:ln>
                  <a:noFill/>
                </a:ln>
                <a:solidFill>
                  <a:srgbClr val="9A9A9C"/>
                </a:solidFill>
                <a:effectLst/>
                <a:uLnTx/>
                <a:uFillTx/>
                <a:latin typeface="Arial"/>
                <a:ea typeface="+mn-ea"/>
                <a:cs typeface="Arial"/>
              </a:rPr>
              <a:t>(</a:t>
            </a:r>
            <a:r>
              <a:rPr kumimoji="0" sz="650" b="0" i="0" u="none" strike="noStrike" kern="1200" cap="none" spc="-75" normalizeH="0" baseline="0" noProof="0" dirty="0">
                <a:ln>
                  <a:noFill/>
                </a:ln>
                <a:solidFill>
                  <a:srgbClr val="9A9A9C"/>
                </a:solidFill>
                <a:effectLst/>
                <a:uLnTx/>
                <a:uFillTx/>
                <a:latin typeface="Arial"/>
                <a:ea typeface="+mn-ea"/>
                <a:cs typeface="Arial"/>
              </a:rPr>
              <a:t>DSO</a:t>
            </a:r>
            <a:r>
              <a:rPr kumimoji="0" sz="650" b="0" i="0" u="none" strike="noStrike" kern="1200" cap="none" spc="-35" normalizeH="0" baseline="0" noProof="0" dirty="0">
                <a:ln>
                  <a:noFill/>
                </a:ln>
                <a:solidFill>
                  <a:srgbClr val="9A9A9C"/>
                </a:solidFill>
                <a:effectLst/>
                <a:uLnTx/>
                <a:uFillTx/>
                <a:latin typeface="Arial"/>
                <a:ea typeface="+mn-ea"/>
                <a:cs typeface="Arial"/>
              </a:rPr>
              <a:t>)</a:t>
            </a:r>
            <a:endParaRPr kumimoji="0" sz="65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15"/>
          <p:cNvSpPr txBox="1"/>
          <p:nvPr/>
        </p:nvSpPr>
        <p:spPr>
          <a:xfrm>
            <a:off x="11125200" y="3376216"/>
            <a:ext cx="704087" cy="205184"/>
          </a:xfrm>
          <a:prstGeom prst="rect">
            <a:avLst/>
          </a:prstGeom>
        </p:spPr>
        <p:txBody>
          <a:bodyPr vert="horz" wrap="square" lIns="0" tIns="0" rIns="0" bIns="0" rtlCol="0">
            <a:spAutoFit/>
          </a:bodyPr>
          <a:lstStyle/>
          <a:p>
            <a:pPr marL="259079"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50" normalizeH="0" baseline="0" noProof="0" dirty="0" smtClean="0">
                <a:ln>
                  <a:noFill/>
                </a:ln>
                <a:solidFill>
                  <a:srgbClr val="42413F"/>
                </a:solidFill>
                <a:effectLst/>
                <a:uLnTx/>
                <a:uFillTx/>
                <a:latin typeface="Arial" panose="020B0604020202020204" pitchFamily="34" charset="0"/>
                <a:ea typeface="+mn-ea"/>
                <a:cs typeface="Arial" panose="020B0604020202020204" pitchFamily="34" charset="0"/>
              </a:rPr>
              <a:t>     </a:t>
            </a:r>
            <a:r>
              <a:rPr kumimoji="0" sz="650" b="0" i="0" u="none" strike="noStrike" kern="1200" cap="none" spc="-50" normalizeH="0" baseline="0" noProof="0" dirty="0" smtClean="0">
                <a:ln>
                  <a:noFill/>
                </a:ln>
                <a:solidFill>
                  <a:srgbClr val="42413F"/>
                </a:solidFill>
                <a:effectLst/>
                <a:uLnTx/>
                <a:uFillTx/>
                <a:latin typeface="Arial" panose="020B0604020202020204" pitchFamily="34" charset="0"/>
                <a:ea typeface="+mn-ea"/>
                <a:cs typeface="Arial" panose="020B0604020202020204" pitchFamily="34" charset="0"/>
              </a:rPr>
              <a:t>Cus</a:t>
            </a:r>
            <a:r>
              <a:rPr kumimoji="0" sz="650" b="0" i="0" u="none" strike="noStrike" kern="1200" cap="none" spc="-40" normalizeH="0" baseline="0" noProof="0" dirty="0" smtClean="0">
                <a:ln>
                  <a:noFill/>
                </a:ln>
                <a:solidFill>
                  <a:srgbClr val="42413F"/>
                </a:solidFill>
                <a:effectLst/>
                <a:uLnTx/>
                <a:uFillTx/>
                <a:latin typeface="Arial" panose="020B0604020202020204" pitchFamily="34" charset="0"/>
                <a:ea typeface="+mn-ea"/>
                <a:cs typeface="Arial" panose="020B0604020202020204" pitchFamily="34" charset="0"/>
              </a:rPr>
              <a:t>t</a:t>
            </a:r>
            <a:r>
              <a:rPr kumimoji="0" sz="650" b="0" i="0" u="none" strike="noStrike" kern="1200" cap="none" spc="15" normalizeH="0" baseline="0" noProof="0" dirty="0" smtClean="0">
                <a:ln>
                  <a:noFill/>
                </a:ln>
                <a:solidFill>
                  <a:srgbClr val="595759"/>
                </a:solidFill>
                <a:effectLst/>
                <a:uLnTx/>
                <a:uFillTx/>
                <a:latin typeface="Arial" panose="020B0604020202020204" pitchFamily="34" charset="0"/>
                <a:ea typeface="+mn-ea"/>
                <a:cs typeface="Arial" panose="020B0604020202020204" pitchFamily="34" charset="0"/>
              </a:rPr>
              <a:t>o</a:t>
            </a:r>
            <a:r>
              <a:rPr kumimoji="0" sz="650" b="0" i="0" u="none" strike="noStrike" kern="1200" cap="none" spc="-50" normalizeH="0" baseline="0" noProof="0" dirty="0" smtClean="0">
                <a:ln>
                  <a:noFill/>
                </a:ln>
                <a:solidFill>
                  <a:srgbClr val="42413F"/>
                </a:solidFill>
                <a:effectLst/>
                <a:uLnTx/>
                <a:uFillTx/>
                <a:latin typeface="Arial" panose="020B0604020202020204" pitchFamily="34" charset="0"/>
                <a:ea typeface="+mn-ea"/>
                <a:cs typeface="Arial" panose="020B0604020202020204" pitchFamily="34" charset="0"/>
              </a:rPr>
              <a:t>me</a:t>
            </a:r>
            <a:r>
              <a:rPr kumimoji="0" sz="650" b="0" i="0" u="none" strike="noStrike" kern="1200" cap="none" spc="20" normalizeH="0" baseline="0" noProof="0" dirty="0" smtClean="0">
                <a:ln>
                  <a:noFill/>
                </a:ln>
                <a:solidFill>
                  <a:srgbClr val="595759"/>
                </a:solidFill>
                <a:effectLst/>
                <a:uLnTx/>
                <a:uFillTx/>
                <a:latin typeface="Arial" panose="020B0604020202020204" pitchFamily="34" charset="0"/>
                <a:ea typeface="+mn-ea"/>
                <a:cs typeface="Arial" panose="020B0604020202020204" pitchFamily="34" charset="0"/>
              </a:rPr>
              <a:t>r</a:t>
            </a:r>
            <a:endParaRPr kumimoji="0" sz="6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ts val="750"/>
              </a:lnSpc>
              <a:spcBef>
                <a:spcPts val="0"/>
              </a:spcBef>
              <a:spcAft>
                <a:spcPts val="0"/>
              </a:spcAft>
              <a:buClrTx/>
              <a:buSzTx/>
              <a:buFontTx/>
              <a:buNone/>
              <a:tabLst/>
              <a:defRPr/>
            </a:pPr>
            <a:r>
              <a:rPr kumimoji="0" sz="650" b="0" i="0" u="none" strike="noStrike" kern="1200" cap="none" spc="-35" normalizeH="0" baseline="0" noProof="0" dirty="0">
                <a:ln>
                  <a:noFill/>
                </a:ln>
                <a:solidFill>
                  <a:srgbClr val="9A9A9C"/>
                </a:solidFill>
                <a:effectLst/>
                <a:uLnTx/>
                <a:uFillTx/>
                <a:latin typeface="Arial" panose="020B0604020202020204" pitchFamily="34" charset="0"/>
                <a:ea typeface="+mn-ea"/>
                <a:cs typeface="Arial" panose="020B0604020202020204" pitchFamily="34" charset="0"/>
              </a:rPr>
              <a:t>Ma</a:t>
            </a:r>
            <a:r>
              <a:rPr kumimoji="0" sz="650" b="0" i="0" u="none" strike="noStrike" kern="1200" cap="none" spc="-80" normalizeH="0" baseline="0" noProof="0" dirty="0">
                <a:ln>
                  <a:noFill/>
                </a:ln>
                <a:solidFill>
                  <a:srgbClr val="9A9A9C"/>
                </a:solidFill>
                <a:effectLst/>
                <a:uLnTx/>
                <a:uFillTx/>
                <a:latin typeface="Arial" panose="020B0604020202020204" pitchFamily="34" charset="0"/>
                <a:ea typeface="+mn-ea"/>
                <a:cs typeface="Arial" panose="020B0604020202020204" pitchFamily="34" charset="0"/>
              </a:rPr>
              <a:t> </a:t>
            </a:r>
            <a:r>
              <a:rPr kumimoji="0" sz="650" b="0" i="0" u="none" strike="noStrike" kern="1200" cap="none" spc="-5" normalizeH="0" baseline="0" noProof="0" dirty="0">
                <a:ln>
                  <a:noFill/>
                </a:ln>
                <a:solidFill>
                  <a:srgbClr val="807E7C"/>
                </a:solidFill>
                <a:effectLst/>
                <a:uLnTx/>
                <a:uFillTx/>
                <a:latin typeface="Arial" panose="020B0604020202020204" pitchFamily="34" charset="0"/>
                <a:ea typeface="+mn-ea"/>
                <a:cs typeface="Arial" panose="020B0604020202020204" pitchFamily="34" charset="0"/>
              </a:rPr>
              <a:t>r</a:t>
            </a:r>
            <a:r>
              <a:rPr kumimoji="0" sz="650" b="0" i="0" u="none" strike="noStrike" kern="1200" cap="none" spc="-10" normalizeH="0" baseline="0" noProof="0" dirty="0">
                <a:ln>
                  <a:noFill/>
                </a:ln>
                <a:solidFill>
                  <a:srgbClr val="9A9A9C"/>
                </a:solidFill>
                <a:effectLst/>
                <a:uLnTx/>
                <a:uFillTx/>
                <a:latin typeface="Arial" panose="020B0604020202020204" pitchFamily="34" charset="0"/>
                <a:ea typeface="+mn-ea"/>
                <a:cs typeface="Arial" panose="020B0604020202020204" pitchFamily="34" charset="0"/>
              </a:rPr>
              <a:t>ket</a:t>
            </a:r>
            <a:r>
              <a:rPr kumimoji="0" sz="650" b="0" i="0" u="none" strike="noStrike" kern="1200" cap="none" spc="65" normalizeH="0" baseline="0" noProof="0" dirty="0">
                <a:ln>
                  <a:noFill/>
                </a:ln>
                <a:solidFill>
                  <a:srgbClr val="9A9A9C"/>
                </a:solidFill>
                <a:effectLst/>
                <a:uLnTx/>
                <a:uFillTx/>
                <a:latin typeface="Arial" panose="020B0604020202020204" pitchFamily="34" charset="0"/>
                <a:ea typeface="+mn-ea"/>
                <a:cs typeface="Arial" panose="020B0604020202020204" pitchFamily="34" charset="0"/>
              </a:rPr>
              <a:t> </a:t>
            </a:r>
            <a:r>
              <a:rPr kumimoji="0" sz="650" b="0" i="0" u="none" strike="noStrike" kern="1200" cap="none" spc="5" normalizeH="0" baseline="0" noProof="0" dirty="0">
                <a:ln>
                  <a:noFill/>
                </a:ln>
                <a:solidFill>
                  <a:srgbClr val="9A9A9C"/>
                </a:solidFill>
                <a:effectLst/>
                <a:uLnTx/>
                <a:uFillTx/>
                <a:latin typeface="Arial" panose="020B0604020202020204" pitchFamily="34" charset="0"/>
                <a:ea typeface="+mn-ea"/>
                <a:cs typeface="Arial" panose="020B0604020202020204" pitchFamily="34" charset="0"/>
              </a:rPr>
              <a:t>Operators</a:t>
            </a:r>
            <a:endParaRPr kumimoji="0" sz="6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object 16"/>
          <p:cNvSpPr txBox="1"/>
          <p:nvPr/>
        </p:nvSpPr>
        <p:spPr>
          <a:xfrm>
            <a:off x="6263132" y="3784128"/>
            <a:ext cx="131445" cy="4552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50" b="1" i="1" u="none" strike="noStrike" kern="1200" cap="none" spc="-110" normalizeH="0" baseline="0" noProof="0" dirty="0">
                <a:ln>
                  <a:noFill/>
                </a:ln>
                <a:solidFill>
                  <a:srgbClr val="9A95BA"/>
                </a:solidFill>
                <a:effectLst/>
                <a:uLnTx/>
                <a:uFillTx/>
                <a:latin typeface="Times New Roman"/>
                <a:ea typeface="+mn-ea"/>
                <a:cs typeface="Times New Roman"/>
              </a:rPr>
              <a:t>t</a:t>
            </a:r>
            <a:endParaRPr kumimoji="0" sz="16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1350" b="0" i="0" u="none" strike="noStrike" kern="1200" cap="none" spc="455" normalizeH="0" baseline="0" noProof="0" dirty="0">
                <a:ln>
                  <a:noFill/>
                </a:ln>
                <a:solidFill>
                  <a:srgbClr val="9A95BA"/>
                </a:solidFill>
                <a:effectLst/>
                <a:uLnTx/>
                <a:uFillTx/>
                <a:latin typeface="Arial"/>
                <a:ea typeface="+mn-ea"/>
                <a:cs typeface="Arial"/>
              </a:rPr>
              <a:t>I</a:t>
            </a:r>
            <a:endParaRPr kumimoji="0" sz="135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10737595" y="3952094"/>
            <a:ext cx="1263650" cy="2857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50" b="1" i="0" u="none" strike="noStrike" kern="1200" cap="none" spc="459" normalizeH="0" baseline="0" noProof="0" dirty="0">
                <a:ln>
                  <a:noFill/>
                </a:ln>
                <a:solidFill>
                  <a:srgbClr val="CA282F"/>
                </a:solidFill>
                <a:effectLst/>
                <a:uLnTx/>
                <a:uFillTx/>
                <a:latin typeface="Arial"/>
                <a:ea typeface="+mn-ea"/>
                <a:cs typeface="Arial"/>
              </a:rPr>
              <a:t>r</a:t>
            </a:r>
            <a:r>
              <a:rPr kumimoji="0" sz="2050" b="1" i="0" u="none" strike="noStrike" kern="1200" cap="none" spc="-30" normalizeH="0" baseline="0" noProof="0" dirty="0">
                <a:ln>
                  <a:noFill/>
                </a:ln>
                <a:solidFill>
                  <a:srgbClr val="CA282F"/>
                </a:solidFill>
                <a:effectLst/>
                <a:uLnTx/>
                <a:uFillTx/>
                <a:latin typeface="Arial"/>
                <a:ea typeface="+mn-ea"/>
                <a:cs typeface="Arial"/>
              </a:rPr>
              <a:t> </a:t>
            </a:r>
            <a:r>
              <a:rPr kumimoji="0" sz="2050" b="1" i="0" u="none" strike="noStrike" kern="1200" cap="none" spc="480" normalizeH="0" baseline="0" noProof="0" dirty="0">
                <a:ln>
                  <a:noFill/>
                </a:ln>
                <a:solidFill>
                  <a:srgbClr val="CA282F"/>
                </a:solidFill>
                <a:effectLst/>
                <a:uLnTx/>
                <a:uFillTx/>
                <a:latin typeface="Arial"/>
                <a:ea typeface="+mn-ea"/>
                <a:cs typeface="Arial"/>
              </a:rPr>
              <a:t>-</a:t>
            </a:r>
            <a:r>
              <a:rPr kumimoji="0" sz="2050" b="1" i="0" u="none" strike="noStrike" kern="1200" cap="none" spc="-60" normalizeH="0" baseline="0" noProof="0" dirty="0">
                <a:ln>
                  <a:noFill/>
                </a:ln>
                <a:solidFill>
                  <a:srgbClr val="CA282F"/>
                </a:solidFill>
                <a:effectLst/>
                <a:uLnTx/>
                <a:uFillTx/>
                <a:latin typeface="Arial"/>
                <a:ea typeface="+mn-ea"/>
                <a:cs typeface="Arial"/>
              </a:rPr>
              <a:t> </a:t>
            </a:r>
            <a:r>
              <a:rPr kumimoji="0" sz="2050" b="1" i="0" u="none" strike="noStrike" kern="1200" cap="none" spc="455" normalizeH="0" baseline="0" noProof="0" dirty="0">
                <a:ln>
                  <a:noFill/>
                </a:ln>
                <a:solidFill>
                  <a:srgbClr val="CA282F"/>
                </a:solidFill>
                <a:effectLst/>
                <a:uLnTx/>
                <a:uFillTx/>
                <a:latin typeface="Arial"/>
                <a:ea typeface="+mn-ea"/>
                <a:cs typeface="Arial"/>
              </a:rPr>
              <a:t>-</a:t>
            </a:r>
            <a:r>
              <a:rPr kumimoji="0" sz="2050" b="1" i="0" u="none" strike="noStrike" kern="1200" cap="none" spc="-55" normalizeH="0" baseline="0" noProof="0" dirty="0">
                <a:ln>
                  <a:noFill/>
                </a:ln>
                <a:solidFill>
                  <a:srgbClr val="CA282F"/>
                </a:solidFill>
                <a:effectLst/>
                <a:uLnTx/>
                <a:uFillTx/>
                <a:latin typeface="Arial"/>
                <a:ea typeface="+mn-ea"/>
                <a:cs typeface="Arial"/>
              </a:rPr>
              <a:t> </a:t>
            </a:r>
            <a:r>
              <a:rPr kumimoji="0" sz="2050" b="1" i="0" u="none" strike="noStrike" kern="1200" cap="none" spc="545" normalizeH="0" baseline="0" noProof="0" dirty="0">
                <a:ln>
                  <a:noFill/>
                </a:ln>
                <a:solidFill>
                  <a:srgbClr val="CA282F"/>
                </a:solidFill>
                <a:effectLst/>
                <a:uLnTx/>
                <a:uFillTx/>
                <a:latin typeface="Arial"/>
                <a:ea typeface="+mn-ea"/>
                <a:cs typeface="Arial"/>
              </a:rPr>
              <a:t>-</a:t>
            </a:r>
            <a:r>
              <a:rPr kumimoji="0" sz="2050" b="1" i="0" u="none" strike="noStrike" kern="1200" cap="none" spc="-75" normalizeH="0" baseline="0" noProof="0" dirty="0">
                <a:ln>
                  <a:noFill/>
                </a:ln>
                <a:solidFill>
                  <a:srgbClr val="CA282F"/>
                </a:solidFill>
                <a:effectLst/>
                <a:uLnTx/>
                <a:uFillTx/>
                <a:latin typeface="Arial"/>
                <a:ea typeface="+mn-ea"/>
                <a:cs typeface="Arial"/>
              </a:rPr>
              <a:t> </a:t>
            </a:r>
            <a:r>
              <a:rPr kumimoji="0" sz="2050" b="1" i="0" u="none" strike="noStrike" kern="1200" cap="none" spc="455" normalizeH="0" baseline="0" noProof="0" dirty="0">
                <a:ln>
                  <a:noFill/>
                </a:ln>
                <a:solidFill>
                  <a:srgbClr val="CA282F"/>
                </a:solidFill>
                <a:effectLst/>
                <a:uLnTx/>
                <a:uFillTx/>
                <a:latin typeface="Arial"/>
                <a:ea typeface="+mn-ea"/>
                <a:cs typeface="Arial"/>
              </a:rPr>
              <a:t>-</a:t>
            </a:r>
            <a:r>
              <a:rPr kumimoji="0" sz="2050" b="1" i="0" u="none" strike="noStrike" kern="1200" cap="none" spc="-55" normalizeH="0" baseline="0" noProof="0" dirty="0">
                <a:ln>
                  <a:noFill/>
                </a:ln>
                <a:solidFill>
                  <a:srgbClr val="CA282F"/>
                </a:solidFill>
                <a:effectLst/>
                <a:uLnTx/>
                <a:uFillTx/>
                <a:latin typeface="Arial"/>
                <a:ea typeface="+mn-ea"/>
                <a:cs typeface="Arial"/>
              </a:rPr>
              <a:t> </a:t>
            </a:r>
            <a:r>
              <a:rPr kumimoji="0" sz="2050" b="1" i="0" u="none" strike="noStrike" kern="1200" cap="none" spc="545" normalizeH="0" baseline="0" noProof="0" dirty="0">
                <a:ln>
                  <a:noFill/>
                </a:ln>
                <a:solidFill>
                  <a:srgbClr val="CA282F"/>
                </a:solidFill>
                <a:effectLst/>
                <a:uLnTx/>
                <a:uFillTx/>
                <a:latin typeface="Arial"/>
                <a:ea typeface="+mn-ea"/>
                <a:cs typeface="Arial"/>
              </a:rPr>
              <a:t>-</a:t>
            </a:r>
            <a:endParaRPr kumimoji="0" sz="205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11947652" y="4147001"/>
            <a:ext cx="122555" cy="4279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330" normalizeH="0" baseline="0" noProof="0" dirty="0">
                <a:ln>
                  <a:noFill/>
                </a:ln>
                <a:solidFill>
                  <a:srgbClr val="CA282F"/>
                </a:solidFill>
                <a:effectLst/>
                <a:uLnTx/>
                <a:uFillTx/>
                <a:latin typeface="Arial"/>
                <a:ea typeface="+mn-ea"/>
                <a:cs typeface="Arial"/>
              </a:rPr>
              <a:t>1</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350" b="0" i="0" u="none" strike="noStrike" kern="1200" cap="none" spc="385" normalizeH="0" baseline="0" noProof="0" dirty="0">
                <a:ln>
                  <a:noFill/>
                </a:ln>
                <a:solidFill>
                  <a:srgbClr val="CA282F"/>
                </a:solidFill>
                <a:effectLst/>
                <a:uLnTx/>
                <a:uFillTx/>
                <a:latin typeface="Arial"/>
                <a:ea typeface="+mn-ea"/>
                <a:cs typeface="Arial"/>
              </a:rPr>
              <a:t>I</a:t>
            </a:r>
            <a:endParaRPr kumimoji="0" sz="135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txBox="1"/>
          <p:nvPr/>
        </p:nvSpPr>
        <p:spPr>
          <a:xfrm>
            <a:off x="10737595" y="4294256"/>
            <a:ext cx="113664" cy="2095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50" b="0" i="0" u="none" strike="noStrike" kern="1200" cap="none" spc="285" normalizeH="0" baseline="0" noProof="0" dirty="0">
                <a:ln>
                  <a:noFill/>
                </a:ln>
                <a:solidFill>
                  <a:srgbClr val="CA282F"/>
                </a:solidFill>
                <a:effectLst/>
                <a:uLnTx/>
                <a:uFillTx/>
                <a:latin typeface="Arial"/>
                <a:ea typeface="+mn-ea"/>
                <a:cs typeface="Arial"/>
              </a:rPr>
              <a:t>I</a:t>
            </a:r>
            <a:endParaRPr kumimoji="0" sz="145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txBox="1"/>
          <p:nvPr/>
        </p:nvSpPr>
        <p:spPr>
          <a:xfrm>
            <a:off x="11706859" y="4576697"/>
            <a:ext cx="363220" cy="2159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185" normalizeH="0" baseline="0" noProof="0" dirty="0">
                <a:ln>
                  <a:noFill/>
                </a:ln>
                <a:solidFill>
                  <a:srgbClr val="629CA5"/>
                </a:solidFill>
                <a:effectLst/>
                <a:uLnTx/>
                <a:uFillTx/>
                <a:latin typeface="Times New Roman"/>
                <a:ea typeface="+mn-ea"/>
                <a:cs typeface="Times New Roman"/>
              </a:rPr>
              <a:t>.&amp; </a:t>
            </a:r>
            <a:r>
              <a:rPr kumimoji="0" sz="1500" b="0" i="0" u="none" strike="noStrike" kern="1200" cap="none" spc="-45" normalizeH="0" baseline="0" noProof="0" dirty="0">
                <a:ln>
                  <a:noFill/>
                </a:ln>
                <a:solidFill>
                  <a:srgbClr val="629CA5"/>
                </a:solidFill>
                <a:effectLst/>
                <a:uLnTx/>
                <a:uFillTx/>
                <a:latin typeface="Times New Roman"/>
                <a:ea typeface="+mn-ea"/>
                <a:cs typeface="Times New Roman"/>
              </a:rPr>
              <a:t> </a:t>
            </a:r>
            <a:r>
              <a:rPr kumimoji="0" sz="1450" b="0" i="0" u="none" strike="noStrike" kern="1200" cap="none" spc="355" normalizeH="0" baseline="0" noProof="0" dirty="0">
                <a:ln>
                  <a:noFill/>
                </a:ln>
                <a:solidFill>
                  <a:srgbClr val="CA282F"/>
                </a:solidFill>
                <a:effectLst/>
                <a:uLnTx/>
                <a:uFillTx/>
                <a:latin typeface="Arial"/>
                <a:ea typeface="+mn-ea"/>
                <a:cs typeface="Arial"/>
              </a:rPr>
              <a:t>I</a:t>
            </a:r>
            <a:endParaRPr kumimoji="0" sz="145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11947652" y="4824608"/>
            <a:ext cx="122555" cy="2095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50" b="0" i="0" u="none" strike="noStrike" kern="1200" cap="none" spc="355" normalizeH="0" baseline="0" noProof="0" dirty="0">
                <a:ln>
                  <a:noFill/>
                </a:ln>
                <a:solidFill>
                  <a:srgbClr val="CA282F"/>
                </a:solidFill>
                <a:effectLst/>
                <a:uLnTx/>
                <a:uFillTx/>
                <a:latin typeface="Arial"/>
                <a:ea typeface="+mn-ea"/>
                <a:cs typeface="Arial"/>
              </a:rPr>
              <a:t>I</a:t>
            </a:r>
            <a:endParaRPr kumimoji="0" sz="145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10737595" y="5013584"/>
            <a:ext cx="113664" cy="2095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50" b="0" i="0" u="none" strike="noStrike" kern="1200" cap="none" spc="285" normalizeH="0" baseline="0" noProof="0" dirty="0">
                <a:ln>
                  <a:noFill/>
                </a:ln>
                <a:solidFill>
                  <a:srgbClr val="CA282F"/>
                </a:solidFill>
                <a:effectLst/>
                <a:uLnTx/>
                <a:uFillTx/>
                <a:latin typeface="Arial"/>
                <a:ea typeface="+mn-ea"/>
                <a:cs typeface="Arial"/>
              </a:rPr>
              <a:t>I</a:t>
            </a:r>
            <a:endParaRPr kumimoji="0" sz="145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11947652" y="5013584"/>
            <a:ext cx="122555" cy="2095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50" b="0" i="0" u="none" strike="noStrike" kern="1200" cap="none" spc="355" normalizeH="0" baseline="0" noProof="0" dirty="0">
                <a:ln>
                  <a:noFill/>
                </a:ln>
                <a:solidFill>
                  <a:srgbClr val="CA282F"/>
                </a:solidFill>
                <a:effectLst/>
                <a:uLnTx/>
                <a:uFillTx/>
                <a:latin typeface="Arial"/>
                <a:ea typeface="+mn-ea"/>
                <a:cs typeface="Arial"/>
              </a:rPr>
              <a:t>I</a:t>
            </a:r>
            <a:endParaRPr kumimoji="0" sz="145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10737595" y="5129408"/>
            <a:ext cx="104775" cy="2095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50" b="0" i="0" u="none" strike="noStrike" kern="1200" cap="none" spc="215" normalizeH="0" baseline="0" noProof="0" dirty="0">
                <a:ln>
                  <a:noFill/>
                </a:ln>
                <a:solidFill>
                  <a:srgbClr val="CA282F"/>
                </a:solidFill>
                <a:effectLst/>
                <a:uLnTx/>
                <a:uFillTx/>
                <a:latin typeface="Arial"/>
                <a:ea typeface="+mn-ea"/>
                <a:cs typeface="Arial"/>
              </a:rPr>
              <a:t>I</a:t>
            </a:r>
            <a:endParaRPr kumimoji="0" sz="145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11341100" y="5196299"/>
            <a:ext cx="551815"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5" normalizeH="0" baseline="0" noProof="0" dirty="0">
                <a:ln>
                  <a:noFill/>
                </a:ln>
                <a:solidFill>
                  <a:srgbClr val="231F21"/>
                </a:solidFill>
                <a:effectLst/>
                <a:uLnTx/>
                <a:uFillTx/>
                <a:latin typeface="Arial"/>
                <a:ea typeface="+mn-ea"/>
                <a:cs typeface="Arial"/>
              </a:rPr>
              <a:t>Ag</a:t>
            </a:r>
            <a:r>
              <a:rPr kumimoji="0" sz="800" b="0" i="0" u="none" strike="noStrike" kern="1200" cap="none" spc="10" normalizeH="0" baseline="0" noProof="0" dirty="0">
                <a:ln>
                  <a:noFill/>
                </a:ln>
                <a:solidFill>
                  <a:srgbClr val="231F21"/>
                </a:solidFill>
                <a:effectLst/>
                <a:uLnTx/>
                <a:uFillTx/>
                <a:latin typeface="Arial"/>
                <a:ea typeface="+mn-ea"/>
                <a:cs typeface="Arial"/>
              </a:rPr>
              <a:t>g</a:t>
            </a:r>
            <a:r>
              <a:rPr kumimoji="0" sz="800" b="0" i="0" u="none" strike="noStrike" kern="1200" cap="none" spc="-130" normalizeH="0" baseline="0" noProof="0" dirty="0">
                <a:ln>
                  <a:noFill/>
                </a:ln>
                <a:solidFill>
                  <a:srgbClr val="231F21"/>
                </a:solidFill>
                <a:effectLst/>
                <a:uLnTx/>
                <a:uFillTx/>
                <a:latin typeface="Arial"/>
                <a:ea typeface="+mn-ea"/>
                <a:cs typeface="Arial"/>
              </a:rPr>
              <a:t> </a:t>
            </a:r>
            <a:r>
              <a:rPr kumimoji="0" sz="800" b="0" i="0" u="none" strike="noStrike" kern="1200" cap="none" spc="5" normalizeH="0" baseline="0" noProof="0" dirty="0">
                <a:ln>
                  <a:noFill/>
                </a:ln>
                <a:solidFill>
                  <a:srgbClr val="42413F"/>
                </a:solidFill>
                <a:effectLst/>
                <a:uLnTx/>
                <a:uFillTx/>
                <a:latin typeface="Arial"/>
                <a:ea typeface="+mn-ea"/>
                <a:cs typeface="Arial"/>
              </a:rPr>
              <a:t>reg</a:t>
            </a:r>
            <a:r>
              <a:rPr kumimoji="0" sz="800" b="0" i="0" u="none" strike="noStrike" kern="1200" cap="none" spc="0" normalizeH="0" baseline="0" noProof="0" dirty="0">
                <a:ln>
                  <a:noFill/>
                </a:ln>
                <a:solidFill>
                  <a:srgbClr val="42413F"/>
                </a:solidFill>
                <a:effectLst/>
                <a:uLnTx/>
                <a:uFillTx/>
                <a:latin typeface="Arial"/>
                <a:ea typeface="+mn-ea"/>
                <a:cs typeface="Arial"/>
              </a:rPr>
              <a:t>ator</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10835131" y="4870031"/>
            <a:ext cx="1206500" cy="4953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3700" b="0" i="0" u="none" strike="noStrike" kern="1200" cap="none" spc="-985" normalizeH="0" baseline="0" noProof="0" dirty="0">
                <a:ln>
                  <a:noFill/>
                </a:ln>
                <a:solidFill>
                  <a:srgbClr val="CA282F"/>
                </a:solidFill>
                <a:effectLst/>
                <a:uLnTx/>
                <a:uFillTx/>
                <a:latin typeface="Times New Roman"/>
                <a:ea typeface="+mn-ea"/>
                <a:cs typeface="Times New Roman"/>
              </a:rPr>
              <a:t>_</a:t>
            </a:r>
            <a:r>
              <a:rPr kumimoji="0" sz="3700" b="0" i="0" u="none" strike="noStrike" kern="1200" cap="none" spc="-140" normalizeH="0" baseline="0" noProof="0" dirty="0">
                <a:ln>
                  <a:noFill/>
                </a:ln>
                <a:solidFill>
                  <a:srgbClr val="CA282F"/>
                </a:solidFill>
                <a:effectLst/>
                <a:uLnTx/>
                <a:uFillTx/>
                <a:latin typeface="Times New Roman"/>
                <a:ea typeface="+mn-ea"/>
                <a:cs typeface="Times New Roman"/>
              </a:rPr>
              <a:t> </a:t>
            </a:r>
            <a:r>
              <a:rPr kumimoji="0" sz="3700" b="0" i="0" u="none" strike="noStrike" kern="1200" cap="none" spc="-910" normalizeH="0" baseline="0" noProof="0" dirty="0">
                <a:ln>
                  <a:noFill/>
                </a:ln>
                <a:solidFill>
                  <a:srgbClr val="CA282F"/>
                </a:solidFill>
                <a:effectLst/>
                <a:uLnTx/>
                <a:uFillTx/>
                <a:latin typeface="Times New Roman"/>
                <a:ea typeface="+mn-ea"/>
                <a:cs typeface="Times New Roman"/>
              </a:rPr>
              <a:t>_</a:t>
            </a:r>
            <a:r>
              <a:rPr kumimoji="0" sz="3700" b="0" i="0" u="none" strike="noStrike" kern="1200" cap="none" spc="-215" normalizeH="0" baseline="0" noProof="0" dirty="0">
                <a:ln>
                  <a:noFill/>
                </a:ln>
                <a:solidFill>
                  <a:srgbClr val="CA282F"/>
                </a:solidFill>
                <a:effectLst/>
                <a:uLnTx/>
                <a:uFillTx/>
                <a:latin typeface="Times New Roman"/>
                <a:ea typeface="+mn-ea"/>
                <a:cs typeface="Times New Roman"/>
              </a:rPr>
              <a:t> </a:t>
            </a:r>
            <a:r>
              <a:rPr kumimoji="0" sz="3700" b="0" i="0" u="none" strike="noStrike" kern="1200" cap="none" spc="-910" normalizeH="0" baseline="0" noProof="0" dirty="0">
                <a:ln>
                  <a:noFill/>
                </a:ln>
                <a:solidFill>
                  <a:srgbClr val="CA282F"/>
                </a:solidFill>
                <a:effectLst/>
                <a:uLnTx/>
                <a:uFillTx/>
                <a:latin typeface="Times New Roman"/>
                <a:ea typeface="+mn-ea"/>
                <a:cs typeface="Times New Roman"/>
              </a:rPr>
              <a:t>_</a:t>
            </a:r>
            <a:r>
              <a:rPr kumimoji="0" sz="3700" b="0" i="0" u="none" strike="noStrike" kern="1200" cap="none" spc="-145" normalizeH="0" baseline="0" noProof="0" dirty="0">
                <a:ln>
                  <a:noFill/>
                </a:ln>
                <a:solidFill>
                  <a:srgbClr val="CA282F"/>
                </a:solidFill>
                <a:effectLst/>
                <a:uLnTx/>
                <a:uFillTx/>
                <a:latin typeface="Times New Roman"/>
                <a:ea typeface="+mn-ea"/>
                <a:cs typeface="Times New Roman"/>
              </a:rPr>
              <a:t> </a:t>
            </a:r>
            <a:r>
              <a:rPr kumimoji="0" sz="3700" b="0" i="0" u="none" strike="noStrike" kern="1200" cap="none" spc="-985" normalizeH="0" baseline="0" noProof="0" dirty="0">
                <a:ln>
                  <a:noFill/>
                </a:ln>
                <a:solidFill>
                  <a:srgbClr val="CA282F"/>
                </a:solidFill>
                <a:effectLst/>
                <a:uLnTx/>
                <a:uFillTx/>
                <a:latin typeface="Times New Roman"/>
                <a:ea typeface="+mn-ea"/>
                <a:cs typeface="Times New Roman"/>
              </a:rPr>
              <a:t>_</a:t>
            </a:r>
            <a:r>
              <a:rPr kumimoji="0" sz="3700" b="0" i="0" u="none" strike="noStrike" kern="1200" cap="none" spc="-140" normalizeH="0" baseline="0" noProof="0" dirty="0">
                <a:ln>
                  <a:noFill/>
                </a:ln>
                <a:solidFill>
                  <a:srgbClr val="CA282F"/>
                </a:solidFill>
                <a:effectLst/>
                <a:uLnTx/>
                <a:uFillTx/>
                <a:latin typeface="Times New Roman"/>
                <a:ea typeface="+mn-ea"/>
                <a:cs typeface="Times New Roman"/>
              </a:rPr>
              <a:t> </a:t>
            </a:r>
            <a:r>
              <a:rPr kumimoji="0" sz="3700" b="0" i="0" u="none" strike="noStrike" kern="1200" cap="none" spc="-910" normalizeH="0" baseline="0" noProof="0" dirty="0">
                <a:ln>
                  <a:noFill/>
                </a:ln>
                <a:solidFill>
                  <a:srgbClr val="CA282F"/>
                </a:solidFill>
                <a:effectLst/>
                <a:uLnTx/>
                <a:uFillTx/>
                <a:latin typeface="Times New Roman"/>
                <a:ea typeface="+mn-ea"/>
                <a:cs typeface="Times New Roman"/>
              </a:rPr>
              <a:t>_</a:t>
            </a:r>
            <a:r>
              <a:rPr kumimoji="0" sz="3700" b="0" i="0" u="none" strike="noStrike" kern="1200" cap="none" spc="-215" normalizeH="0" baseline="0" noProof="0" dirty="0">
                <a:ln>
                  <a:noFill/>
                </a:ln>
                <a:solidFill>
                  <a:srgbClr val="CA282F"/>
                </a:solidFill>
                <a:effectLst/>
                <a:uLnTx/>
                <a:uFillTx/>
                <a:latin typeface="Times New Roman"/>
                <a:ea typeface="+mn-ea"/>
                <a:cs typeface="Times New Roman"/>
              </a:rPr>
              <a:t> </a:t>
            </a:r>
            <a:r>
              <a:rPr kumimoji="0" sz="3350" b="0" i="0" u="none" strike="noStrike" kern="1200" cap="none" spc="-470" normalizeH="0" baseline="0" noProof="0" dirty="0">
                <a:ln>
                  <a:noFill/>
                </a:ln>
                <a:solidFill>
                  <a:srgbClr val="CA282F"/>
                </a:solidFill>
                <a:effectLst/>
                <a:uLnTx/>
                <a:uFillTx/>
                <a:latin typeface="Arial"/>
                <a:ea typeface="+mn-ea"/>
                <a:cs typeface="Arial"/>
              </a:rPr>
              <a:t>..</a:t>
            </a:r>
            <a:endParaRPr kumimoji="0" sz="335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p:nvPr/>
        </p:nvSpPr>
        <p:spPr>
          <a:xfrm>
            <a:off x="8407031" y="6128189"/>
            <a:ext cx="2568255" cy="26161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1700" dirty="0" smtClean="0">
                <a:solidFill>
                  <a:srgbClr val="231F21"/>
                </a:solidFill>
                <a:latin typeface="Seguoe"/>
                <a:cs typeface="Arial"/>
              </a:rPr>
              <a:t>Интелигентна мрежа</a:t>
            </a:r>
            <a:endParaRPr kumimoji="0" sz="1700" b="0" i="0" u="none" strike="noStrike" kern="1200" cap="none" spc="0" normalizeH="0" baseline="0" noProof="0" dirty="0">
              <a:ln>
                <a:noFill/>
              </a:ln>
              <a:solidFill>
                <a:prstClr val="black"/>
              </a:solidFill>
              <a:effectLst/>
              <a:uLnTx/>
              <a:uFillTx/>
              <a:latin typeface="Seguoe"/>
              <a:ea typeface="+mn-ea"/>
              <a:cs typeface="Arial"/>
            </a:endParaRPr>
          </a:p>
        </p:txBody>
      </p:sp>
      <p:sp>
        <p:nvSpPr>
          <p:cNvPr id="31" name="object 13"/>
          <p:cNvSpPr txBox="1"/>
          <p:nvPr/>
        </p:nvSpPr>
        <p:spPr>
          <a:xfrm>
            <a:off x="10539856" y="2466700"/>
            <a:ext cx="1423544" cy="205184"/>
          </a:xfrm>
          <a:prstGeom prst="rect">
            <a:avLst/>
          </a:prstGeom>
        </p:spPr>
        <p:txBody>
          <a:bodyPr vert="horz" wrap="square" lIns="0" tIns="0" rIns="0" bIns="0" rtlCol="0">
            <a:spAutoFit/>
          </a:bodyPr>
          <a:lstStyle/>
          <a:p>
            <a:pPr marL="12700" marR="5080" lvl="0" indent="575945" algn="l" defTabSz="914400" rtl="0" eaLnBrk="1" fontAlgn="auto" latinLnBrk="0" hangingPunct="1">
              <a:lnSpc>
                <a:spcPts val="770"/>
              </a:lnSpc>
              <a:spcBef>
                <a:spcPts val="0"/>
              </a:spcBef>
              <a:spcAft>
                <a:spcPts val="0"/>
              </a:spcAft>
              <a:buClrTx/>
              <a:buSzTx/>
              <a:buFontTx/>
              <a:buNone/>
              <a:tabLst/>
              <a:defRPr/>
            </a:pPr>
            <a:r>
              <a:rPr kumimoji="0" sz="650" b="0" i="0" u="none" strike="noStrike" kern="1200" cap="none" spc="-70" normalizeH="0" baseline="0" noProof="0" dirty="0">
                <a:ln>
                  <a:noFill/>
                </a:ln>
                <a:solidFill>
                  <a:srgbClr val="231F21"/>
                </a:solidFill>
                <a:effectLst/>
                <a:uLnTx/>
                <a:uFillTx/>
                <a:latin typeface="Seguoe"/>
                <a:ea typeface="+mn-ea"/>
                <a:cs typeface="Arial"/>
              </a:rPr>
              <a:t>P</a:t>
            </a:r>
            <a:r>
              <a:rPr kumimoji="0" sz="650" b="0" i="0" u="none" strike="noStrike" kern="1200" cap="none" spc="-65" normalizeH="0" baseline="0" noProof="0" dirty="0">
                <a:ln>
                  <a:noFill/>
                </a:ln>
                <a:solidFill>
                  <a:srgbClr val="231F21"/>
                </a:solidFill>
                <a:effectLst/>
                <a:uLnTx/>
                <a:uFillTx/>
                <a:latin typeface="Seguoe"/>
                <a:ea typeface="+mn-ea"/>
                <a:cs typeface="Arial"/>
              </a:rPr>
              <a:t>o</a:t>
            </a:r>
            <a:r>
              <a:rPr kumimoji="0" sz="650" b="0" i="0" u="none" strike="noStrike" kern="1200" cap="none" spc="-45" normalizeH="0" baseline="0" noProof="0" dirty="0">
                <a:ln>
                  <a:noFill/>
                </a:ln>
                <a:solidFill>
                  <a:srgbClr val="42413F"/>
                </a:solidFill>
                <a:effectLst/>
                <a:uLnTx/>
                <a:uFillTx/>
                <a:latin typeface="Seguoe"/>
                <a:ea typeface="+mn-ea"/>
                <a:cs typeface="Arial"/>
              </a:rPr>
              <a:t>w</a:t>
            </a:r>
            <a:r>
              <a:rPr kumimoji="0" sz="650" b="0" i="0" u="none" strike="noStrike" kern="1200" cap="none" spc="-25" normalizeH="0" baseline="0" noProof="0" dirty="0">
                <a:ln>
                  <a:noFill/>
                </a:ln>
                <a:solidFill>
                  <a:srgbClr val="42413F"/>
                </a:solidFill>
                <a:effectLst/>
                <a:uLnTx/>
                <a:uFillTx/>
                <a:latin typeface="Seguoe"/>
                <a:ea typeface="+mn-ea"/>
                <a:cs typeface="Arial"/>
              </a:rPr>
              <a:t>e</a:t>
            </a:r>
            <a:r>
              <a:rPr kumimoji="0" sz="650" b="0" i="0" u="none" strike="noStrike" kern="1200" cap="none" spc="30" normalizeH="0" baseline="0" noProof="0" dirty="0">
                <a:ln>
                  <a:noFill/>
                </a:ln>
                <a:solidFill>
                  <a:srgbClr val="595759"/>
                </a:solidFill>
                <a:effectLst/>
                <a:uLnTx/>
                <a:uFillTx/>
                <a:latin typeface="Seguoe"/>
                <a:ea typeface="+mn-ea"/>
                <a:cs typeface="Arial"/>
              </a:rPr>
              <a:t>r</a:t>
            </a:r>
            <a:r>
              <a:rPr kumimoji="0" sz="650" b="0" i="0" u="none" strike="noStrike" kern="1200" cap="none" spc="0" normalizeH="0" baseline="0" noProof="0" dirty="0">
                <a:ln>
                  <a:noFill/>
                </a:ln>
                <a:solidFill>
                  <a:srgbClr val="595759"/>
                </a:solidFill>
                <a:effectLst/>
                <a:uLnTx/>
                <a:uFillTx/>
                <a:latin typeface="Seguoe"/>
                <a:ea typeface="+mn-ea"/>
                <a:cs typeface="Arial"/>
              </a:rPr>
              <a:t> </a:t>
            </a:r>
            <a:r>
              <a:rPr kumimoji="0" lang="en-US" sz="650" b="0" i="0" u="none" strike="noStrike" kern="1200" cap="none" spc="0" normalizeH="0" baseline="0" noProof="0" dirty="0" smtClean="0">
                <a:ln>
                  <a:noFill/>
                </a:ln>
                <a:solidFill>
                  <a:srgbClr val="595759"/>
                </a:solidFill>
                <a:effectLst/>
                <a:uLnTx/>
                <a:uFillTx/>
                <a:latin typeface="Seguoe"/>
                <a:ea typeface="+mn-ea"/>
                <a:cs typeface="Arial"/>
              </a:rPr>
              <a:t>transmission</a:t>
            </a:r>
            <a:r>
              <a:rPr kumimoji="0" sz="650" b="0" i="0" u="none" strike="noStrike" kern="1200" cap="none" spc="0" normalizeH="0" baseline="0" noProof="0" dirty="0" smtClean="0">
                <a:ln>
                  <a:noFill/>
                </a:ln>
                <a:solidFill>
                  <a:srgbClr val="42413F"/>
                </a:solidFill>
                <a:effectLst/>
                <a:uLnTx/>
                <a:uFillTx/>
                <a:latin typeface="Seguoe"/>
                <a:ea typeface="+mn-ea"/>
                <a:cs typeface="Arial"/>
              </a:rPr>
              <a:t> </a:t>
            </a:r>
            <a:r>
              <a:rPr kumimoji="0" sz="650" b="0" i="0" u="none" strike="noStrike" kern="1200" cap="none" spc="-45" normalizeH="0" baseline="0" noProof="0" dirty="0">
                <a:ln>
                  <a:noFill/>
                </a:ln>
                <a:solidFill>
                  <a:srgbClr val="9A9A9C"/>
                </a:solidFill>
                <a:effectLst/>
                <a:uLnTx/>
                <a:uFillTx/>
                <a:latin typeface="Seguoe"/>
                <a:ea typeface="+mn-ea"/>
                <a:cs typeface="Arial"/>
              </a:rPr>
              <a:t>Tran&gt;mission</a:t>
            </a:r>
            <a:r>
              <a:rPr kumimoji="0" sz="650" b="0" i="0" u="none" strike="noStrike" kern="1200" cap="none" spc="15" normalizeH="0" baseline="0" noProof="0" dirty="0">
                <a:ln>
                  <a:noFill/>
                </a:ln>
                <a:solidFill>
                  <a:srgbClr val="9A9A9C"/>
                </a:solidFill>
                <a:effectLst/>
                <a:uLnTx/>
                <a:uFillTx/>
                <a:latin typeface="Seguoe"/>
                <a:ea typeface="+mn-ea"/>
                <a:cs typeface="Arial"/>
              </a:rPr>
              <a:t> </a:t>
            </a:r>
            <a:r>
              <a:rPr kumimoji="0" sz="650" b="0" i="0" u="none" strike="noStrike" kern="1200" cap="none" spc="-40" normalizeH="0" baseline="0" noProof="0" dirty="0">
                <a:ln>
                  <a:noFill/>
                </a:ln>
                <a:solidFill>
                  <a:srgbClr val="9A9A9C"/>
                </a:solidFill>
                <a:effectLst/>
                <a:uLnTx/>
                <a:uFillTx/>
                <a:latin typeface="Seguoe"/>
                <a:ea typeface="+mn-ea"/>
                <a:cs typeface="Arial"/>
              </a:rPr>
              <a:t>System </a:t>
            </a:r>
            <a:r>
              <a:rPr kumimoji="0" sz="650" b="0" i="0" u="none" strike="noStrike" kern="1200" cap="none" spc="-20" normalizeH="0" baseline="0" noProof="0" dirty="0">
                <a:ln>
                  <a:noFill/>
                </a:ln>
                <a:solidFill>
                  <a:srgbClr val="9A9A9C"/>
                </a:solidFill>
                <a:effectLst/>
                <a:uLnTx/>
                <a:uFillTx/>
                <a:latin typeface="Seguoe"/>
                <a:ea typeface="+mn-ea"/>
                <a:cs typeface="Arial"/>
              </a:rPr>
              <a:t>Operator</a:t>
            </a:r>
            <a:r>
              <a:rPr kumimoji="0" sz="650" b="0" i="0" u="none" strike="noStrike" kern="1200" cap="none" spc="20" normalizeH="0" baseline="0" noProof="0" dirty="0">
                <a:ln>
                  <a:noFill/>
                </a:ln>
                <a:solidFill>
                  <a:srgbClr val="9A9A9C"/>
                </a:solidFill>
                <a:effectLst/>
                <a:uLnTx/>
                <a:uFillTx/>
                <a:latin typeface="Seguoe"/>
                <a:ea typeface="+mn-ea"/>
                <a:cs typeface="Arial"/>
              </a:rPr>
              <a:t> </a:t>
            </a:r>
            <a:r>
              <a:rPr kumimoji="0" sz="650" b="0" i="0" u="none" strike="noStrike" kern="1200" cap="none" spc="-40" normalizeH="0" baseline="0" noProof="0" dirty="0">
                <a:ln>
                  <a:noFill/>
                </a:ln>
                <a:solidFill>
                  <a:srgbClr val="9A9A9C"/>
                </a:solidFill>
                <a:effectLst/>
                <a:uLnTx/>
                <a:uFillTx/>
                <a:latin typeface="Seguoe"/>
                <a:ea typeface="+mn-ea"/>
                <a:cs typeface="Arial"/>
              </a:rPr>
              <a:t>(</a:t>
            </a:r>
            <a:r>
              <a:rPr kumimoji="0" sz="650" b="0" i="0" u="none" strike="noStrike" kern="1200" cap="none" spc="-85" normalizeH="0" baseline="0" noProof="0" dirty="0">
                <a:ln>
                  <a:noFill/>
                </a:ln>
                <a:solidFill>
                  <a:srgbClr val="9A9A9C"/>
                </a:solidFill>
                <a:effectLst/>
                <a:uLnTx/>
                <a:uFillTx/>
                <a:latin typeface="Seguoe"/>
                <a:ea typeface="+mn-ea"/>
                <a:cs typeface="Arial"/>
              </a:rPr>
              <a:t>TSO</a:t>
            </a:r>
            <a:r>
              <a:rPr kumimoji="0" sz="650" b="0" i="0" u="none" strike="noStrike" kern="1200" cap="none" spc="-40" normalizeH="0" baseline="0" noProof="0" dirty="0">
                <a:ln>
                  <a:noFill/>
                </a:ln>
                <a:solidFill>
                  <a:srgbClr val="9A9A9C"/>
                </a:solidFill>
                <a:effectLst/>
                <a:uLnTx/>
                <a:uFillTx/>
                <a:latin typeface="Seguoe"/>
                <a:ea typeface="+mn-ea"/>
                <a:cs typeface="Arial"/>
              </a:rPr>
              <a:t>)</a:t>
            </a:r>
            <a:endParaRPr kumimoji="0" sz="650" b="0" i="0" u="none" strike="noStrike" kern="1200" cap="none" spc="0" normalizeH="0" baseline="0" noProof="0" dirty="0">
              <a:ln>
                <a:noFill/>
              </a:ln>
              <a:solidFill>
                <a:prstClr val="black"/>
              </a:solidFill>
              <a:effectLst/>
              <a:uLnTx/>
              <a:uFillTx/>
              <a:latin typeface="Seguoe"/>
              <a:ea typeface="+mn-ea"/>
              <a:cs typeface="Arial"/>
            </a:endParaRPr>
          </a:p>
        </p:txBody>
      </p:sp>
      <p:sp>
        <p:nvSpPr>
          <p:cNvPr id="32" name="object 6"/>
          <p:cNvSpPr txBox="1">
            <a:spLocks/>
          </p:cNvSpPr>
          <p:nvPr/>
        </p:nvSpPr>
        <p:spPr>
          <a:xfrm>
            <a:off x="337517" y="508933"/>
            <a:ext cx="11516964" cy="833562"/>
          </a:xfrm>
          <a:prstGeom prst="rect">
            <a:avLst/>
          </a:prstGeom>
        </p:spPr>
        <p:txBody>
          <a:bodyPr vert="horz" wrap="square" lIns="0" tIns="0" rIns="0" bIns="0" rtlCol="0">
            <a:spAutoFit/>
          </a:bodyPr>
          <a:lstStyle>
            <a:lvl1pPr>
              <a:defRPr>
                <a:latin typeface="+mj-lt"/>
                <a:ea typeface="+mj-ea"/>
                <a:cs typeface="+mj-cs"/>
              </a:defRPr>
            </a:lvl1pPr>
          </a:lstStyle>
          <a:p>
            <a:pPr marL="12700" lvl="0">
              <a:lnSpc>
                <a:spcPts val="4220"/>
              </a:lnSpc>
            </a:pPr>
            <a:r>
              <a:rPr lang="ru-RU" sz="3600" b="1" kern="0" spc="-5" dirty="0">
                <a:solidFill>
                  <a:prstClr val="black"/>
                </a:solidFill>
                <a:latin typeface="Segoe UI Semibold"/>
                <a:cs typeface="Segoe UI Semibold"/>
              </a:rPr>
              <a:t>Sma</a:t>
            </a:r>
            <a:r>
              <a:rPr lang="ru-RU" sz="3600" b="1" kern="0" spc="105" dirty="0">
                <a:solidFill>
                  <a:prstClr val="black"/>
                </a:solidFill>
                <a:latin typeface="Segoe UI Semibold"/>
                <a:cs typeface="Segoe UI Semibold"/>
              </a:rPr>
              <a:t>r</a:t>
            </a:r>
            <a:r>
              <a:rPr lang="ru-RU" sz="3600" b="1" kern="0" spc="-5" dirty="0">
                <a:solidFill>
                  <a:prstClr val="black"/>
                </a:solidFill>
                <a:latin typeface="Segoe UI Semibold"/>
                <a:cs typeface="Segoe UI Semibold"/>
              </a:rPr>
              <a:t>t5Grid</a:t>
            </a:r>
          </a:p>
          <a:p>
            <a:pPr marL="12700" lvl="0">
              <a:lnSpc>
                <a:spcPts val="2300"/>
              </a:lnSpc>
            </a:pPr>
            <a:r>
              <a:rPr lang="ru-RU" sz="2000" kern="0" dirty="0">
                <a:solidFill>
                  <a:prstClr val="black"/>
                </a:solidFill>
                <a:latin typeface="Segoe UI Semilight" panose="020B0402040204020203" pitchFamily="34" charset="0"/>
                <a:cs typeface="Segoe UI Semilight" panose="020B0402040204020203" pitchFamily="34" charset="0"/>
              </a:rPr>
              <a:t>Демонстрация на 5G решения за интелигентни енергийни мрежи на бъдещето </a:t>
            </a:r>
            <a:endParaRPr kumimoji="0" lang="en-US" sz="20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9925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20596"/>
            <a:ext cx="5934455" cy="434187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37517" y="1447800"/>
            <a:ext cx="11309350" cy="276999"/>
          </a:xfrm>
          <a:prstGeom prst="rect">
            <a:avLst/>
          </a:prstGeom>
        </p:spPr>
        <p:txBody>
          <a:bodyPr vert="horz" wrap="square" lIns="0" tIns="0" rIns="0" bIns="0" rtlCol="0">
            <a:spAutoFit/>
          </a:bodyPr>
          <a:lstStyle/>
          <a:p>
            <a:pPr marL="12700">
              <a:lnSpc>
                <a:spcPct val="100000"/>
              </a:lnSpc>
            </a:pPr>
            <a:r>
              <a:rPr lang="bg-BG" spc="125" dirty="0" smtClean="0">
                <a:solidFill>
                  <a:srgbClr val="7F7F7F"/>
                </a:solidFill>
                <a:latin typeface="Segoe "/>
                <a:cs typeface="Arial Narrow"/>
              </a:rPr>
              <a:t>ЕНЕРГИЙНА ВЕРТИКАЛА</a:t>
            </a:r>
            <a:r>
              <a:rPr spc="35" dirty="0" smtClean="0">
                <a:solidFill>
                  <a:srgbClr val="7F7F7F"/>
                </a:solidFill>
                <a:latin typeface="Segoe "/>
                <a:cs typeface="Times New Roman"/>
              </a:rPr>
              <a:t> </a:t>
            </a:r>
            <a:r>
              <a:rPr b="1" spc="145" dirty="0">
                <a:solidFill>
                  <a:srgbClr val="7F7F7F"/>
                </a:solidFill>
                <a:latin typeface="Segoe "/>
                <a:cs typeface="Arial Narrow"/>
              </a:rPr>
              <a:t>–</a:t>
            </a:r>
            <a:r>
              <a:rPr b="1" spc="130" dirty="0">
                <a:solidFill>
                  <a:srgbClr val="7F7F7F"/>
                </a:solidFill>
                <a:latin typeface="Segoe "/>
                <a:cs typeface="Arial Narrow"/>
              </a:rPr>
              <a:t> </a:t>
            </a:r>
            <a:r>
              <a:rPr lang="bg-BG" spc="275" dirty="0" smtClean="0">
                <a:solidFill>
                  <a:srgbClr val="7F7F7F"/>
                </a:solidFill>
                <a:latin typeface="Segoe "/>
                <a:cs typeface="Arial Narrow"/>
              </a:rPr>
              <a:t>МОДЕЛ</a:t>
            </a:r>
            <a:r>
              <a:rPr lang="en-US" spc="275" dirty="0">
                <a:solidFill>
                  <a:srgbClr val="7F7F7F"/>
                </a:solidFill>
                <a:latin typeface="Segoe "/>
                <a:cs typeface="Arial Narrow"/>
              </a:rPr>
              <a:t> </a:t>
            </a:r>
            <a:r>
              <a:rPr lang="bg-BG" spc="490" dirty="0" smtClean="0">
                <a:solidFill>
                  <a:srgbClr val="7F7F7F"/>
                </a:solidFill>
                <a:latin typeface="Segoe "/>
                <a:cs typeface="Arial Narrow"/>
              </a:rPr>
              <a:t>и</a:t>
            </a:r>
            <a:r>
              <a:rPr lang="bg-BG" spc="125" dirty="0" smtClean="0">
                <a:solidFill>
                  <a:srgbClr val="7F7F7F"/>
                </a:solidFill>
                <a:latin typeface="Segoe "/>
                <a:cs typeface="Arial Narrow"/>
              </a:rPr>
              <a:t> ОБЩА АРХИТЕКТУРА НА </a:t>
            </a:r>
            <a:r>
              <a:rPr lang="en-US" spc="125" dirty="0" smtClean="0">
                <a:solidFill>
                  <a:srgbClr val="7F7F7F"/>
                </a:solidFill>
                <a:latin typeface="Segoe "/>
                <a:cs typeface="Arial Narrow"/>
              </a:rPr>
              <a:t>Smart5Grid</a:t>
            </a:r>
            <a:endParaRPr dirty="0">
              <a:latin typeface="Segoe "/>
              <a:cs typeface="Arial Narrow"/>
            </a:endParaRPr>
          </a:p>
        </p:txBody>
      </p:sp>
      <p:sp>
        <p:nvSpPr>
          <p:cNvPr id="5" name="object 5"/>
          <p:cNvSpPr txBox="1"/>
          <p:nvPr/>
        </p:nvSpPr>
        <p:spPr>
          <a:xfrm>
            <a:off x="401221" y="6068169"/>
            <a:ext cx="7572734" cy="184666"/>
          </a:xfrm>
          <a:prstGeom prst="rect">
            <a:avLst/>
          </a:prstGeom>
        </p:spPr>
        <p:txBody>
          <a:bodyPr vert="horz" wrap="square" lIns="0" tIns="0" rIns="0" bIns="0" rtlCol="0">
            <a:spAutoFit/>
          </a:bodyPr>
          <a:lstStyle/>
          <a:p>
            <a:pPr marL="12700">
              <a:lnSpc>
                <a:spcPct val="100000"/>
              </a:lnSpc>
            </a:pPr>
            <a:r>
              <a:rPr lang="bg-BG" sz="1200" dirty="0" smtClean="0">
                <a:solidFill>
                  <a:srgbClr val="385071"/>
                </a:solidFill>
                <a:latin typeface="Segoe UI Light"/>
                <a:cs typeface="Segoe UI Light"/>
              </a:rPr>
              <a:t>Източник</a:t>
            </a:r>
            <a:r>
              <a:rPr sz="1200" b="0" dirty="0" smtClean="0">
                <a:solidFill>
                  <a:srgbClr val="385071"/>
                </a:solidFill>
                <a:latin typeface="Segoe UI Light"/>
                <a:cs typeface="Segoe UI Light"/>
              </a:rPr>
              <a:t>:</a:t>
            </a:r>
            <a:r>
              <a:rPr sz="1200" b="0" spc="20" dirty="0" smtClean="0">
                <a:solidFill>
                  <a:srgbClr val="385071"/>
                </a:solidFill>
                <a:latin typeface="Times New Roman"/>
                <a:cs typeface="Times New Roman"/>
              </a:rPr>
              <a:t> </a:t>
            </a:r>
            <a:r>
              <a:rPr sz="1200" b="0" dirty="0">
                <a:solidFill>
                  <a:srgbClr val="385071"/>
                </a:solidFill>
                <a:latin typeface="Segoe UI Light"/>
                <a:cs typeface="Segoe UI Light"/>
              </a:rPr>
              <a:t>,</a:t>
            </a:r>
            <a:r>
              <a:rPr sz="1200" b="0" spc="20" dirty="0">
                <a:solidFill>
                  <a:srgbClr val="385071"/>
                </a:solidFill>
                <a:latin typeface="Times New Roman"/>
                <a:cs typeface="Times New Roman"/>
              </a:rPr>
              <a:t> </a:t>
            </a:r>
            <a:r>
              <a:rPr sz="1200" b="0" spc="-5" dirty="0">
                <a:solidFill>
                  <a:srgbClr val="385071"/>
                </a:solidFill>
                <a:latin typeface="Segoe UI Light"/>
                <a:cs typeface="Segoe UI Light"/>
              </a:rPr>
              <a:t>CE</a:t>
            </a:r>
            <a:r>
              <a:rPr sz="1200" b="0" dirty="0">
                <a:solidFill>
                  <a:srgbClr val="385071"/>
                </a:solidFill>
                <a:latin typeface="Segoe UI Light"/>
                <a:cs typeface="Segoe UI Light"/>
              </a:rPr>
              <a:t>N</a:t>
            </a:r>
            <a:r>
              <a:rPr sz="1200" b="0" spc="-5" dirty="0">
                <a:solidFill>
                  <a:srgbClr val="385071"/>
                </a:solidFill>
                <a:latin typeface="Segoe UI Light"/>
                <a:cs typeface="Segoe UI Light"/>
              </a:rPr>
              <a:t>-CENELE</a:t>
            </a:r>
            <a:r>
              <a:rPr sz="1200" b="0" dirty="0">
                <a:solidFill>
                  <a:srgbClr val="385071"/>
                </a:solidFill>
                <a:latin typeface="Segoe UI Light"/>
                <a:cs typeface="Segoe UI Light"/>
              </a:rPr>
              <a:t>C</a:t>
            </a:r>
            <a:r>
              <a:rPr sz="1200" b="0" spc="-5" dirty="0">
                <a:solidFill>
                  <a:srgbClr val="385071"/>
                </a:solidFill>
                <a:latin typeface="Segoe UI Light"/>
                <a:cs typeface="Segoe UI Light"/>
              </a:rPr>
              <a:t>-</a:t>
            </a:r>
            <a:r>
              <a:rPr sz="1200" b="0" dirty="0">
                <a:solidFill>
                  <a:srgbClr val="385071"/>
                </a:solidFill>
                <a:latin typeface="Segoe UI Light"/>
                <a:cs typeface="Segoe UI Light"/>
              </a:rPr>
              <a:t>ETSI,</a:t>
            </a:r>
            <a:r>
              <a:rPr sz="1200" b="0" spc="30" dirty="0">
                <a:solidFill>
                  <a:srgbClr val="385071"/>
                </a:solidFill>
                <a:latin typeface="Times New Roman"/>
                <a:cs typeface="Times New Roman"/>
              </a:rPr>
              <a:t> </a:t>
            </a:r>
            <a:r>
              <a:rPr sz="1200" b="0" spc="-10" dirty="0">
                <a:solidFill>
                  <a:srgbClr val="385071"/>
                </a:solidFill>
                <a:latin typeface="Segoe UI Light"/>
                <a:cs typeface="Segoe UI Light"/>
              </a:rPr>
              <a:t>Sm</a:t>
            </a:r>
            <a:r>
              <a:rPr sz="1200" b="0" spc="-15" dirty="0">
                <a:solidFill>
                  <a:srgbClr val="385071"/>
                </a:solidFill>
                <a:latin typeface="Segoe UI Light"/>
                <a:cs typeface="Segoe UI Light"/>
              </a:rPr>
              <a:t>a</a:t>
            </a:r>
            <a:r>
              <a:rPr sz="1200" b="0" spc="45" dirty="0">
                <a:solidFill>
                  <a:srgbClr val="385071"/>
                </a:solidFill>
                <a:latin typeface="Segoe UI Light"/>
                <a:cs typeface="Segoe UI Light"/>
              </a:rPr>
              <a:t>r</a:t>
            </a:r>
            <a:r>
              <a:rPr sz="1200" b="0" spc="-5" dirty="0">
                <a:solidFill>
                  <a:srgbClr val="385071"/>
                </a:solidFill>
                <a:latin typeface="Segoe UI Light"/>
                <a:cs typeface="Segoe UI Light"/>
              </a:rPr>
              <a:t>t</a:t>
            </a:r>
            <a:r>
              <a:rPr sz="1200" b="0" spc="45" dirty="0">
                <a:solidFill>
                  <a:srgbClr val="385071"/>
                </a:solidFill>
                <a:latin typeface="Times New Roman"/>
                <a:cs typeface="Times New Roman"/>
              </a:rPr>
              <a:t> </a:t>
            </a:r>
            <a:r>
              <a:rPr sz="1200" b="0" dirty="0">
                <a:solidFill>
                  <a:srgbClr val="385071"/>
                </a:solidFill>
                <a:latin typeface="Segoe UI Light"/>
                <a:cs typeface="Segoe UI Light"/>
              </a:rPr>
              <a:t>Gr</a:t>
            </a:r>
            <a:r>
              <a:rPr sz="1200" b="0" spc="5" dirty="0">
                <a:solidFill>
                  <a:srgbClr val="385071"/>
                </a:solidFill>
                <a:latin typeface="Segoe UI Light"/>
                <a:cs typeface="Segoe UI Light"/>
              </a:rPr>
              <a:t>i</a:t>
            </a:r>
            <a:r>
              <a:rPr sz="1200" b="0" dirty="0">
                <a:solidFill>
                  <a:srgbClr val="385071"/>
                </a:solidFill>
                <a:latin typeface="Segoe UI Light"/>
                <a:cs typeface="Segoe UI Light"/>
              </a:rPr>
              <a:t>d</a:t>
            </a:r>
            <a:r>
              <a:rPr sz="1200" b="0" spc="20" dirty="0">
                <a:solidFill>
                  <a:srgbClr val="385071"/>
                </a:solidFill>
                <a:latin typeface="Times New Roman"/>
                <a:cs typeface="Times New Roman"/>
              </a:rPr>
              <a:t> </a:t>
            </a:r>
            <a:r>
              <a:rPr sz="1200" b="0" spc="-5" dirty="0">
                <a:solidFill>
                  <a:srgbClr val="385071"/>
                </a:solidFill>
                <a:latin typeface="Segoe UI Light"/>
                <a:cs typeface="Segoe UI Light"/>
              </a:rPr>
              <a:t>Coo</a:t>
            </a:r>
            <a:r>
              <a:rPr sz="1200" b="0" spc="-30" dirty="0">
                <a:solidFill>
                  <a:srgbClr val="385071"/>
                </a:solidFill>
                <a:latin typeface="Segoe UI Light"/>
                <a:cs typeface="Segoe UI Light"/>
              </a:rPr>
              <a:t>r</a:t>
            </a:r>
            <a:r>
              <a:rPr sz="1200" b="0" dirty="0">
                <a:solidFill>
                  <a:srgbClr val="385071"/>
                </a:solidFill>
                <a:latin typeface="Segoe UI Light"/>
                <a:cs typeface="Segoe UI Light"/>
              </a:rPr>
              <a:t>din</a:t>
            </a:r>
            <a:r>
              <a:rPr sz="1200" b="0" spc="-5" dirty="0">
                <a:solidFill>
                  <a:srgbClr val="385071"/>
                </a:solidFill>
                <a:latin typeface="Segoe UI Light"/>
                <a:cs typeface="Segoe UI Light"/>
              </a:rPr>
              <a:t>at</a:t>
            </a:r>
            <a:r>
              <a:rPr sz="1200" b="0" dirty="0">
                <a:solidFill>
                  <a:srgbClr val="385071"/>
                </a:solidFill>
                <a:latin typeface="Segoe UI Light"/>
                <a:cs typeface="Segoe UI Light"/>
              </a:rPr>
              <a:t>ion</a:t>
            </a:r>
            <a:r>
              <a:rPr sz="1200" b="0" spc="25" dirty="0">
                <a:solidFill>
                  <a:srgbClr val="385071"/>
                </a:solidFill>
                <a:latin typeface="Times New Roman"/>
                <a:cs typeface="Times New Roman"/>
              </a:rPr>
              <a:t> </a:t>
            </a:r>
            <a:r>
              <a:rPr sz="1200" b="0" dirty="0">
                <a:solidFill>
                  <a:srgbClr val="385071"/>
                </a:solidFill>
                <a:latin typeface="Segoe UI Light"/>
                <a:cs typeface="Segoe UI Light"/>
              </a:rPr>
              <a:t>G</a:t>
            </a:r>
            <a:r>
              <a:rPr sz="1200" b="0" spc="-25" dirty="0">
                <a:solidFill>
                  <a:srgbClr val="385071"/>
                </a:solidFill>
                <a:latin typeface="Segoe UI Light"/>
                <a:cs typeface="Segoe UI Light"/>
              </a:rPr>
              <a:t>r</a:t>
            </a:r>
            <a:r>
              <a:rPr sz="1200" b="0" dirty="0">
                <a:solidFill>
                  <a:srgbClr val="385071"/>
                </a:solidFill>
                <a:latin typeface="Segoe UI Light"/>
                <a:cs typeface="Segoe UI Light"/>
              </a:rPr>
              <a:t>ou</a:t>
            </a:r>
            <a:r>
              <a:rPr sz="1200" b="0" spc="-5" dirty="0">
                <a:solidFill>
                  <a:srgbClr val="385071"/>
                </a:solidFill>
                <a:latin typeface="Segoe UI Light"/>
                <a:cs typeface="Segoe UI Light"/>
              </a:rPr>
              <a:t>p</a:t>
            </a:r>
            <a:r>
              <a:rPr sz="1200" b="0" dirty="0">
                <a:solidFill>
                  <a:srgbClr val="385071"/>
                </a:solidFill>
                <a:latin typeface="Segoe UI Light"/>
                <a:cs typeface="Segoe UI Light"/>
              </a:rPr>
              <a:t>,</a:t>
            </a:r>
            <a:r>
              <a:rPr sz="1200" b="0" spc="30" dirty="0">
                <a:solidFill>
                  <a:srgbClr val="385071"/>
                </a:solidFill>
                <a:latin typeface="Times New Roman"/>
                <a:cs typeface="Times New Roman"/>
              </a:rPr>
              <a:t> </a:t>
            </a:r>
            <a:r>
              <a:rPr sz="1200" b="0" i="1" dirty="0">
                <a:solidFill>
                  <a:srgbClr val="385071"/>
                </a:solidFill>
                <a:latin typeface="Segoe UI Light"/>
                <a:cs typeface="Segoe UI Light"/>
              </a:rPr>
              <a:t>Sma</a:t>
            </a:r>
            <a:r>
              <a:rPr sz="1200" b="0" i="1" spc="15" dirty="0">
                <a:solidFill>
                  <a:srgbClr val="385071"/>
                </a:solidFill>
                <a:latin typeface="Segoe UI Light"/>
                <a:cs typeface="Segoe UI Light"/>
              </a:rPr>
              <a:t>r</a:t>
            </a:r>
            <a:r>
              <a:rPr sz="1200" b="0" i="1" spc="-5" dirty="0">
                <a:solidFill>
                  <a:srgbClr val="385071"/>
                </a:solidFill>
                <a:latin typeface="Segoe UI Light"/>
                <a:cs typeface="Segoe UI Light"/>
              </a:rPr>
              <a:t>t</a:t>
            </a:r>
            <a:r>
              <a:rPr sz="1200" b="0" i="1" spc="25" dirty="0">
                <a:solidFill>
                  <a:srgbClr val="385071"/>
                </a:solidFill>
                <a:latin typeface="Times New Roman"/>
                <a:cs typeface="Times New Roman"/>
              </a:rPr>
              <a:t> </a:t>
            </a:r>
            <a:r>
              <a:rPr sz="1200" b="0" i="1" spc="-15" dirty="0">
                <a:solidFill>
                  <a:srgbClr val="385071"/>
                </a:solidFill>
                <a:latin typeface="Segoe UI Light"/>
                <a:cs typeface="Segoe UI Light"/>
              </a:rPr>
              <a:t>Gr</a:t>
            </a:r>
            <a:r>
              <a:rPr sz="1200" b="0" i="1" spc="-5" dirty="0">
                <a:solidFill>
                  <a:srgbClr val="385071"/>
                </a:solidFill>
                <a:latin typeface="Segoe UI Light"/>
                <a:cs typeface="Segoe UI Light"/>
              </a:rPr>
              <a:t>id</a:t>
            </a:r>
            <a:r>
              <a:rPr sz="1200" b="0" i="1" spc="30" dirty="0">
                <a:solidFill>
                  <a:srgbClr val="385071"/>
                </a:solidFill>
                <a:latin typeface="Times New Roman"/>
                <a:cs typeface="Times New Roman"/>
              </a:rPr>
              <a:t> </a:t>
            </a:r>
            <a:r>
              <a:rPr sz="1200" b="0" i="1" dirty="0">
                <a:solidFill>
                  <a:srgbClr val="385071"/>
                </a:solidFill>
                <a:latin typeface="Segoe UI Light"/>
                <a:cs typeface="Segoe UI Light"/>
              </a:rPr>
              <a:t>R</a:t>
            </a:r>
            <a:r>
              <a:rPr sz="1200" b="0" i="1" spc="-10" dirty="0">
                <a:solidFill>
                  <a:srgbClr val="385071"/>
                </a:solidFill>
                <a:latin typeface="Segoe UI Light"/>
                <a:cs typeface="Segoe UI Light"/>
              </a:rPr>
              <a:t>e</a:t>
            </a:r>
            <a:r>
              <a:rPr sz="1200" b="0" i="1" dirty="0">
                <a:solidFill>
                  <a:srgbClr val="385071"/>
                </a:solidFill>
                <a:latin typeface="Segoe UI Light"/>
                <a:cs typeface="Segoe UI Light"/>
              </a:rPr>
              <a:t>f</a:t>
            </a:r>
            <a:r>
              <a:rPr sz="1200" b="0" i="1" spc="-10" dirty="0">
                <a:solidFill>
                  <a:srgbClr val="385071"/>
                </a:solidFill>
                <a:latin typeface="Segoe UI Light"/>
                <a:cs typeface="Segoe UI Light"/>
              </a:rPr>
              <a:t>e</a:t>
            </a:r>
            <a:r>
              <a:rPr sz="1200" b="0" i="1" spc="-20" dirty="0">
                <a:solidFill>
                  <a:srgbClr val="385071"/>
                </a:solidFill>
                <a:latin typeface="Segoe UI Light"/>
                <a:cs typeface="Segoe UI Light"/>
              </a:rPr>
              <a:t>r</a:t>
            </a:r>
            <a:r>
              <a:rPr sz="1200" b="0" i="1" spc="-10" dirty="0">
                <a:solidFill>
                  <a:srgbClr val="385071"/>
                </a:solidFill>
                <a:latin typeface="Segoe UI Light"/>
                <a:cs typeface="Segoe UI Light"/>
              </a:rPr>
              <a:t>ence</a:t>
            </a:r>
            <a:r>
              <a:rPr sz="1200" b="0" i="1" spc="35" dirty="0">
                <a:solidFill>
                  <a:srgbClr val="385071"/>
                </a:solidFill>
                <a:latin typeface="Times New Roman"/>
                <a:cs typeface="Times New Roman"/>
              </a:rPr>
              <a:t> </a:t>
            </a:r>
            <a:r>
              <a:rPr sz="1200" b="0" i="1" spc="-10" dirty="0">
                <a:solidFill>
                  <a:srgbClr val="385071"/>
                </a:solidFill>
                <a:latin typeface="Segoe UI Light"/>
                <a:cs typeface="Segoe UI Light"/>
              </a:rPr>
              <a:t>A</a:t>
            </a:r>
            <a:r>
              <a:rPr sz="1200" b="0" i="1" spc="-25" dirty="0">
                <a:solidFill>
                  <a:srgbClr val="385071"/>
                </a:solidFill>
                <a:latin typeface="Segoe UI Light"/>
                <a:cs typeface="Segoe UI Light"/>
              </a:rPr>
              <a:t>r</a:t>
            </a:r>
            <a:r>
              <a:rPr sz="1200" b="0" i="1" spc="-5" dirty="0">
                <a:solidFill>
                  <a:srgbClr val="385071"/>
                </a:solidFill>
                <a:latin typeface="Segoe UI Light"/>
                <a:cs typeface="Segoe UI Light"/>
              </a:rPr>
              <a:t>c</a:t>
            </a:r>
            <a:r>
              <a:rPr sz="1200" b="0" i="1" dirty="0">
                <a:solidFill>
                  <a:srgbClr val="385071"/>
                </a:solidFill>
                <a:latin typeface="Segoe UI Light"/>
                <a:cs typeface="Segoe UI Light"/>
              </a:rPr>
              <a:t>h</a:t>
            </a:r>
            <a:r>
              <a:rPr sz="1200" b="0" i="1" spc="-5" dirty="0">
                <a:solidFill>
                  <a:srgbClr val="385071"/>
                </a:solidFill>
                <a:latin typeface="Segoe UI Light"/>
                <a:cs typeface="Segoe UI Light"/>
              </a:rPr>
              <a:t>itect</a:t>
            </a:r>
            <a:r>
              <a:rPr sz="1200" b="0" i="1" dirty="0">
                <a:solidFill>
                  <a:srgbClr val="385071"/>
                </a:solidFill>
                <a:latin typeface="Segoe UI Light"/>
                <a:cs typeface="Segoe UI Light"/>
              </a:rPr>
              <a:t>u</a:t>
            </a:r>
            <a:r>
              <a:rPr sz="1200" b="0" i="1" spc="-20" dirty="0">
                <a:solidFill>
                  <a:srgbClr val="385071"/>
                </a:solidFill>
                <a:latin typeface="Segoe UI Light"/>
                <a:cs typeface="Segoe UI Light"/>
              </a:rPr>
              <a:t>r</a:t>
            </a:r>
            <a:r>
              <a:rPr sz="1200" b="0" i="1" spc="-5" dirty="0">
                <a:solidFill>
                  <a:srgbClr val="385071"/>
                </a:solidFill>
                <a:latin typeface="Segoe UI Light"/>
                <a:cs typeface="Segoe UI Light"/>
              </a:rPr>
              <a:t>e</a:t>
            </a:r>
            <a:r>
              <a:rPr sz="1200" b="0" dirty="0">
                <a:solidFill>
                  <a:srgbClr val="385071"/>
                </a:solidFill>
                <a:latin typeface="Segoe UI Light"/>
                <a:cs typeface="Segoe UI Light"/>
              </a:rPr>
              <a:t>,</a:t>
            </a:r>
            <a:r>
              <a:rPr sz="1200" b="0" spc="30" dirty="0">
                <a:solidFill>
                  <a:srgbClr val="385071"/>
                </a:solidFill>
                <a:latin typeface="Times New Roman"/>
                <a:cs typeface="Times New Roman"/>
              </a:rPr>
              <a:t> </a:t>
            </a:r>
            <a:r>
              <a:rPr sz="1200" b="0" spc="-195" dirty="0">
                <a:solidFill>
                  <a:srgbClr val="385071"/>
                </a:solidFill>
                <a:latin typeface="Segoe UI Light"/>
                <a:cs typeface="Segoe UI Light"/>
              </a:rPr>
              <a:t>T</a:t>
            </a:r>
            <a:r>
              <a:rPr sz="1200" b="0" spc="-20" dirty="0">
                <a:solidFill>
                  <a:srgbClr val="385071"/>
                </a:solidFill>
                <a:latin typeface="Segoe UI Light"/>
                <a:cs typeface="Segoe UI Light"/>
              </a:rPr>
              <a:t>e</a:t>
            </a:r>
            <a:r>
              <a:rPr sz="1200" b="0" spc="-15" dirty="0">
                <a:solidFill>
                  <a:srgbClr val="385071"/>
                </a:solidFill>
                <a:latin typeface="Segoe UI Light"/>
                <a:cs typeface="Segoe UI Light"/>
              </a:rPr>
              <a:t>c</a:t>
            </a:r>
            <a:r>
              <a:rPr sz="1200" b="0" dirty="0">
                <a:solidFill>
                  <a:srgbClr val="385071"/>
                </a:solidFill>
                <a:latin typeface="Segoe UI Light"/>
                <a:cs typeface="Segoe UI Light"/>
              </a:rPr>
              <a:t>h.</a:t>
            </a:r>
            <a:r>
              <a:rPr sz="1200" b="0" spc="20" dirty="0">
                <a:solidFill>
                  <a:srgbClr val="385071"/>
                </a:solidFill>
                <a:latin typeface="Times New Roman"/>
                <a:cs typeface="Times New Roman"/>
              </a:rPr>
              <a:t> </a:t>
            </a:r>
            <a:r>
              <a:rPr sz="1200" b="0" dirty="0">
                <a:solidFill>
                  <a:srgbClr val="385071"/>
                </a:solidFill>
                <a:latin typeface="Segoe UI Light"/>
                <a:cs typeface="Segoe UI Light"/>
              </a:rPr>
              <a:t>R</a:t>
            </a:r>
            <a:r>
              <a:rPr sz="1200" b="0" spc="-20" dirty="0">
                <a:solidFill>
                  <a:srgbClr val="385071"/>
                </a:solidFill>
                <a:latin typeface="Segoe UI Light"/>
                <a:cs typeface="Segoe UI Light"/>
              </a:rPr>
              <a:t>e</a:t>
            </a:r>
            <a:r>
              <a:rPr sz="1200" b="0" dirty="0">
                <a:solidFill>
                  <a:srgbClr val="385071"/>
                </a:solidFill>
                <a:latin typeface="Segoe UI Light"/>
                <a:cs typeface="Segoe UI Light"/>
              </a:rPr>
              <a:t>p.,</a:t>
            </a:r>
            <a:r>
              <a:rPr sz="1200" b="0" spc="5" dirty="0">
                <a:solidFill>
                  <a:srgbClr val="385071"/>
                </a:solidFill>
                <a:latin typeface="Times New Roman"/>
                <a:cs typeface="Times New Roman"/>
              </a:rPr>
              <a:t> </a:t>
            </a:r>
            <a:r>
              <a:rPr sz="1200" b="0" dirty="0">
                <a:solidFill>
                  <a:srgbClr val="385071"/>
                </a:solidFill>
                <a:latin typeface="Segoe UI Light"/>
                <a:cs typeface="Segoe UI Light"/>
              </a:rPr>
              <a:t>2012</a:t>
            </a:r>
            <a:endParaRPr sz="1200" dirty="0">
              <a:latin typeface="Segoe UI Light"/>
              <a:cs typeface="Segoe UI Light"/>
            </a:endParaRPr>
          </a:p>
        </p:txBody>
      </p:sp>
      <p:sp>
        <p:nvSpPr>
          <p:cNvPr id="6" name="object 6"/>
          <p:cNvSpPr txBox="1"/>
          <p:nvPr/>
        </p:nvSpPr>
        <p:spPr>
          <a:xfrm>
            <a:off x="535333" y="2362405"/>
            <a:ext cx="1061085" cy="254000"/>
          </a:xfrm>
          <a:prstGeom prst="rect">
            <a:avLst/>
          </a:prstGeom>
        </p:spPr>
        <p:txBody>
          <a:bodyPr vert="horz" wrap="square" lIns="0" tIns="0" rIns="0" bIns="0" rtlCol="0">
            <a:spAutoFit/>
          </a:bodyPr>
          <a:lstStyle/>
          <a:p>
            <a:pPr marL="12700">
              <a:lnSpc>
                <a:spcPct val="100000"/>
              </a:lnSpc>
            </a:pPr>
            <a:r>
              <a:rPr sz="1800" b="0" spc="-5" dirty="0">
                <a:latin typeface="Segoe UI Light"/>
                <a:cs typeface="Segoe UI Light"/>
              </a:rPr>
              <a:t>Sma</a:t>
            </a:r>
            <a:r>
              <a:rPr sz="1800" b="0" spc="90" dirty="0">
                <a:latin typeface="Segoe UI Light"/>
                <a:cs typeface="Segoe UI Light"/>
              </a:rPr>
              <a:t>r</a:t>
            </a:r>
            <a:r>
              <a:rPr sz="1800" b="0" spc="-10" dirty="0">
                <a:latin typeface="Segoe UI Light"/>
                <a:cs typeface="Segoe UI Light"/>
              </a:rPr>
              <a:t>t</a:t>
            </a:r>
            <a:r>
              <a:rPr sz="1800" b="0" spc="35" dirty="0">
                <a:latin typeface="Times New Roman"/>
                <a:cs typeface="Times New Roman"/>
              </a:rPr>
              <a:t> </a:t>
            </a:r>
            <a:r>
              <a:rPr sz="1800" b="0" dirty="0">
                <a:latin typeface="Segoe UI Light"/>
                <a:cs typeface="Segoe UI Light"/>
              </a:rPr>
              <a:t>Gr</a:t>
            </a:r>
            <a:r>
              <a:rPr sz="1800" b="0" spc="5" dirty="0">
                <a:latin typeface="Segoe UI Light"/>
                <a:cs typeface="Segoe UI Light"/>
              </a:rPr>
              <a:t>i</a:t>
            </a:r>
            <a:r>
              <a:rPr sz="1800" b="0" dirty="0">
                <a:latin typeface="Segoe UI Light"/>
                <a:cs typeface="Segoe UI Light"/>
              </a:rPr>
              <a:t>d</a:t>
            </a:r>
            <a:endParaRPr sz="1800" dirty="0">
              <a:latin typeface="Segoe UI Light"/>
              <a:cs typeface="Segoe UI Light"/>
            </a:endParaRPr>
          </a:p>
        </p:txBody>
      </p:sp>
      <p:sp>
        <p:nvSpPr>
          <p:cNvPr id="7" name="object 7"/>
          <p:cNvSpPr/>
          <p:nvPr/>
        </p:nvSpPr>
        <p:spPr>
          <a:xfrm>
            <a:off x="7476743" y="2116836"/>
            <a:ext cx="4392167" cy="321868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973955" y="5641492"/>
            <a:ext cx="3363595" cy="276999"/>
          </a:xfrm>
          <a:prstGeom prst="rect">
            <a:avLst/>
          </a:prstGeom>
        </p:spPr>
        <p:txBody>
          <a:bodyPr vert="horz" wrap="square" lIns="0" tIns="0" rIns="0" bIns="0" rtlCol="0">
            <a:spAutoFit/>
          </a:bodyPr>
          <a:lstStyle/>
          <a:p>
            <a:pPr marL="12700">
              <a:lnSpc>
                <a:spcPct val="100000"/>
              </a:lnSpc>
            </a:pPr>
            <a:r>
              <a:rPr lang="bg-BG" spc="-5" dirty="0" smtClean="0">
                <a:latin typeface="Segoe UI Light"/>
                <a:cs typeface="Segoe UI Light"/>
              </a:rPr>
              <a:t>Обща архитектура на </a:t>
            </a:r>
            <a:r>
              <a:rPr sz="1800" b="0" spc="-5" dirty="0" smtClean="0">
                <a:latin typeface="Segoe UI Light"/>
                <a:cs typeface="Segoe UI Light"/>
              </a:rPr>
              <a:t>Sma</a:t>
            </a:r>
            <a:r>
              <a:rPr sz="1800" b="0" spc="85" dirty="0" smtClean="0">
                <a:latin typeface="Segoe UI Light"/>
                <a:cs typeface="Segoe UI Light"/>
              </a:rPr>
              <a:t>r</a:t>
            </a:r>
            <a:r>
              <a:rPr sz="1800" b="0" spc="-10" dirty="0" smtClean="0">
                <a:latin typeface="Segoe UI Light"/>
                <a:cs typeface="Segoe UI Light"/>
              </a:rPr>
              <a:t>t</a:t>
            </a:r>
            <a:r>
              <a:rPr sz="1800" b="0" spc="-5" dirty="0" smtClean="0">
                <a:latin typeface="Segoe UI Light"/>
                <a:cs typeface="Segoe UI Light"/>
              </a:rPr>
              <a:t>5Gri</a:t>
            </a:r>
            <a:r>
              <a:rPr sz="1800" b="0" dirty="0" smtClean="0">
                <a:latin typeface="Segoe UI Light"/>
                <a:cs typeface="Segoe UI Light"/>
              </a:rPr>
              <a:t>d</a:t>
            </a:r>
            <a:r>
              <a:rPr sz="1800" b="0" spc="50" dirty="0" smtClean="0">
                <a:latin typeface="Times New Roman"/>
                <a:cs typeface="Times New Roman"/>
              </a:rPr>
              <a:t> </a:t>
            </a:r>
            <a:endParaRPr sz="1800" dirty="0">
              <a:latin typeface="Segoe UI Light"/>
              <a:cs typeface="Segoe UI Light"/>
            </a:endParaRPr>
          </a:p>
        </p:txBody>
      </p:sp>
      <p:sp>
        <p:nvSpPr>
          <p:cNvPr id="9" name="object 9"/>
          <p:cNvSpPr/>
          <p:nvPr/>
        </p:nvSpPr>
        <p:spPr>
          <a:xfrm>
            <a:off x="6030467" y="4898135"/>
            <a:ext cx="1240790" cy="233679"/>
          </a:xfrm>
          <a:custGeom>
            <a:avLst/>
            <a:gdLst/>
            <a:ahLst/>
            <a:cxnLst/>
            <a:rect l="l" t="t" r="r" b="b"/>
            <a:pathLst>
              <a:path w="1240790" h="233679">
                <a:moveTo>
                  <a:pt x="1123949" y="0"/>
                </a:moveTo>
                <a:lnTo>
                  <a:pt x="1123949" y="58292"/>
                </a:lnTo>
                <a:lnTo>
                  <a:pt x="0" y="58292"/>
                </a:lnTo>
                <a:lnTo>
                  <a:pt x="0" y="174878"/>
                </a:lnTo>
                <a:lnTo>
                  <a:pt x="1123949" y="174878"/>
                </a:lnTo>
                <a:lnTo>
                  <a:pt x="1123949" y="233171"/>
                </a:lnTo>
                <a:lnTo>
                  <a:pt x="1240535" y="116585"/>
                </a:lnTo>
                <a:lnTo>
                  <a:pt x="1123949" y="0"/>
                </a:lnTo>
                <a:close/>
              </a:path>
            </a:pathLst>
          </a:custGeom>
          <a:solidFill>
            <a:srgbClr val="4965AC"/>
          </a:solidFill>
        </p:spPr>
        <p:txBody>
          <a:bodyPr wrap="square" lIns="0" tIns="0" rIns="0" bIns="0" rtlCol="0"/>
          <a:lstStyle/>
          <a:p>
            <a:endParaRPr/>
          </a:p>
        </p:txBody>
      </p:sp>
      <p:sp>
        <p:nvSpPr>
          <p:cNvPr id="10" name="object 10"/>
          <p:cNvSpPr/>
          <p:nvPr/>
        </p:nvSpPr>
        <p:spPr>
          <a:xfrm>
            <a:off x="6030467" y="4898135"/>
            <a:ext cx="1240790" cy="233679"/>
          </a:xfrm>
          <a:custGeom>
            <a:avLst/>
            <a:gdLst/>
            <a:ahLst/>
            <a:cxnLst/>
            <a:rect l="l" t="t" r="r" b="b"/>
            <a:pathLst>
              <a:path w="1240790" h="233679">
                <a:moveTo>
                  <a:pt x="0" y="58292"/>
                </a:moveTo>
                <a:lnTo>
                  <a:pt x="1123949" y="58292"/>
                </a:lnTo>
                <a:lnTo>
                  <a:pt x="1123949" y="0"/>
                </a:lnTo>
                <a:lnTo>
                  <a:pt x="1240535" y="116585"/>
                </a:lnTo>
                <a:lnTo>
                  <a:pt x="1123949" y="233171"/>
                </a:lnTo>
                <a:lnTo>
                  <a:pt x="1123949" y="174878"/>
                </a:lnTo>
                <a:lnTo>
                  <a:pt x="0" y="174878"/>
                </a:lnTo>
                <a:lnTo>
                  <a:pt x="0" y="58292"/>
                </a:lnTo>
                <a:close/>
              </a:path>
            </a:pathLst>
          </a:custGeom>
          <a:ln w="12700">
            <a:solidFill>
              <a:srgbClr val="34487C"/>
            </a:solidFill>
          </a:ln>
        </p:spPr>
        <p:txBody>
          <a:bodyPr wrap="square" lIns="0" tIns="0" rIns="0" bIns="0" rtlCol="0"/>
          <a:lstStyle/>
          <a:p>
            <a:endParaRPr/>
          </a:p>
        </p:txBody>
      </p:sp>
      <p:sp>
        <p:nvSpPr>
          <p:cNvPr id="11" name="object 11"/>
          <p:cNvSpPr/>
          <p:nvPr/>
        </p:nvSpPr>
        <p:spPr>
          <a:xfrm>
            <a:off x="5631179" y="2932176"/>
            <a:ext cx="330200" cy="1283335"/>
          </a:xfrm>
          <a:custGeom>
            <a:avLst/>
            <a:gdLst/>
            <a:ahLst/>
            <a:cxnLst/>
            <a:rect l="l" t="t" r="r" b="b"/>
            <a:pathLst>
              <a:path w="330200" h="1283335">
                <a:moveTo>
                  <a:pt x="0" y="0"/>
                </a:moveTo>
                <a:lnTo>
                  <a:pt x="40218" y="778"/>
                </a:lnTo>
                <a:lnTo>
                  <a:pt x="93927" y="4586"/>
                </a:lnTo>
                <a:lnTo>
                  <a:pt x="136486" y="11029"/>
                </a:lnTo>
                <a:lnTo>
                  <a:pt x="172835" y="25987"/>
                </a:lnTo>
                <a:lnTo>
                  <a:pt x="173735" y="612647"/>
                </a:lnTo>
                <a:lnTo>
                  <a:pt x="174926" y="616058"/>
                </a:lnTo>
                <a:lnTo>
                  <a:pt x="212565" y="630903"/>
                </a:lnTo>
                <a:lnTo>
                  <a:pt x="255687" y="637243"/>
                </a:lnTo>
                <a:lnTo>
                  <a:pt x="309802" y="640922"/>
                </a:lnTo>
                <a:lnTo>
                  <a:pt x="329660" y="641453"/>
                </a:lnTo>
                <a:lnTo>
                  <a:pt x="310925" y="641731"/>
                </a:lnTo>
                <a:lnTo>
                  <a:pt x="257209" y="645217"/>
                </a:lnTo>
                <a:lnTo>
                  <a:pt x="212222" y="652054"/>
                </a:lnTo>
                <a:lnTo>
                  <a:pt x="174089" y="668692"/>
                </a:lnTo>
                <a:lnTo>
                  <a:pt x="173735" y="1254251"/>
                </a:lnTo>
                <a:lnTo>
                  <a:pt x="172545" y="1257662"/>
                </a:lnTo>
                <a:lnTo>
                  <a:pt x="134906" y="1272507"/>
                </a:lnTo>
                <a:lnTo>
                  <a:pt x="91783" y="1278847"/>
                </a:lnTo>
                <a:lnTo>
                  <a:pt x="37669" y="1282526"/>
                </a:lnTo>
                <a:lnTo>
                  <a:pt x="17811" y="1283057"/>
                </a:lnTo>
              </a:path>
            </a:pathLst>
          </a:custGeom>
          <a:ln w="6349">
            <a:solidFill>
              <a:srgbClr val="4965AC"/>
            </a:solidFill>
          </a:ln>
        </p:spPr>
        <p:txBody>
          <a:bodyPr wrap="square" lIns="0" tIns="0" rIns="0" bIns="0" rtlCol="0"/>
          <a:lstStyle/>
          <a:p>
            <a:endParaRPr/>
          </a:p>
        </p:txBody>
      </p:sp>
      <p:sp>
        <p:nvSpPr>
          <p:cNvPr id="12" name="object 12"/>
          <p:cNvSpPr/>
          <p:nvPr/>
        </p:nvSpPr>
        <p:spPr>
          <a:xfrm>
            <a:off x="6182867" y="3706367"/>
            <a:ext cx="1088390" cy="231775"/>
          </a:xfrm>
          <a:custGeom>
            <a:avLst/>
            <a:gdLst/>
            <a:ahLst/>
            <a:cxnLst/>
            <a:rect l="l" t="t" r="r" b="b"/>
            <a:pathLst>
              <a:path w="1088390" h="231775">
                <a:moveTo>
                  <a:pt x="972311" y="0"/>
                </a:moveTo>
                <a:lnTo>
                  <a:pt x="972311" y="57911"/>
                </a:lnTo>
                <a:lnTo>
                  <a:pt x="0" y="57911"/>
                </a:lnTo>
                <a:lnTo>
                  <a:pt x="0" y="173735"/>
                </a:lnTo>
                <a:lnTo>
                  <a:pt x="972311" y="173735"/>
                </a:lnTo>
                <a:lnTo>
                  <a:pt x="972311" y="231647"/>
                </a:lnTo>
                <a:lnTo>
                  <a:pt x="1088135" y="115823"/>
                </a:lnTo>
                <a:lnTo>
                  <a:pt x="972311" y="0"/>
                </a:lnTo>
                <a:close/>
              </a:path>
            </a:pathLst>
          </a:custGeom>
          <a:solidFill>
            <a:srgbClr val="4965AC"/>
          </a:solidFill>
        </p:spPr>
        <p:txBody>
          <a:bodyPr wrap="square" lIns="0" tIns="0" rIns="0" bIns="0" rtlCol="0"/>
          <a:lstStyle/>
          <a:p>
            <a:endParaRPr/>
          </a:p>
        </p:txBody>
      </p:sp>
      <p:sp>
        <p:nvSpPr>
          <p:cNvPr id="13" name="object 13"/>
          <p:cNvSpPr/>
          <p:nvPr/>
        </p:nvSpPr>
        <p:spPr>
          <a:xfrm>
            <a:off x="6182867" y="3706367"/>
            <a:ext cx="1088390" cy="231775"/>
          </a:xfrm>
          <a:custGeom>
            <a:avLst/>
            <a:gdLst/>
            <a:ahLst/>
            <a:cxnLst/>
            <a:rect l="l" t="t" r="r" b="b"/>
            <a:pathLst>
              <a:path w="1088390" h="231775">
                <a:moveTo>
                  <a:pt x="0" y="57911"/>
                </a:moveTo>
                <a:lnTo>
                  <a:pt x="972311" y="57911"/>
                </a:lnTo>
                <a:lnTo>
                  <a:pt x="972311" y="0"/>
                </a:lnTo>
                <a:lnTo>
                  <a:pt x="1088135" y="115823"/>
                </a:lnTo>
                <a:lnTo>
                  <a:pt x="972311" y="231647"/>
                </a:lnTo>
                <a:lnTo>
                  <a:pt x="972311" y="173735"/>
                </a:lnTo>
                <a:lnTo>
                  <a:pt x="0" y="173735"/>
                </a:lnTo>
                <a:lnTo>
                  <a:pt x="0" y="57911"/>
                </a:lnTo>
                <a:close/>
              </a:path>
            </a:pathLst>
          </a:custGeom>
          <a:ln w="12700">
            <a:solidFill>
              <a:srgbClr val="34487C"/>
            </a:solidFill>
          </a:ln>
        </p:spPr>
        <p:txBody>
          <a:bodyPr wrap="square" lIns="0" tIns="0" rIns="0" bIns="0" rtlCol="0"/>
          <a:lstStyle/>
          <a:p>
            <a:endParaRPr/>
          </a:p>
        </p:txBody>
      </p:sp>
      <p:sp>
        <p:nvSpPr>
          <p:cNvPr id="14" name="object 14"/>
          <p:cNvSpPr/>
          <p:nvPr/>
        </p:nvSpPr>
        <p:spPr>
          <a:xfrm>
            <a:off x="5791200" y="2359152"/>
            <a:ext cx="228600" cy="775970"/>
          </a:xfrm>
          <a:custGeom>
            <a:avLst/>
            <a:gdLst/>
            <a:ahLst/>
            <a:cxnLst/>
            <a:rect l="l" t="t" r="r" b="b"/>
            <a:pathLst>
              <a:path w="228600" h="775969">
                <a:moveTo>
                  <a:pt x="0" y="0"/>
                </a:moveTo>
                <a:lnTo>
                  <a:pt x="39480" y="1108"/>
                </a:lnTo>
                <a:lnTo>
                  <a:pt x="87591" y="6348"/>
                </a:lnTo>
                <a:lnTo>
                  <a:pt x="119633" y="382402"/>
                </a:lnTo>
                <a:lnTo>
                  <a:pt x="121349" y="385790"/>
                </a:lnTo>
                <a:lnTo>
                  <a:pt x="157798" y="397007"/>
                </a:lnTo>
                <a:lnTo>
                  <a:pt x="208270" y="401661"/>
                </a:lnTo>
                <a:lnTo>
                  <a:pt x="227990" y="402248"/>
                </a:lnTo>
                <a:lnTo>
                  <a:pt x="209179" y="402619"/>
                </a:lnTo>
                <a:lnTo>
                  <a:pt x="158128" y="407334"/>
                </a:lnTo>
                <a:lnTo>
                  <a:pt x="120586" y="419731"/>
                </a:lnTo>
                <a:lnTo>
                  <a:pt x="119633" y="755782"/>
                </a:lnTo>
                <a:lnTo>
                  <a:pt x="117918" y="759170"/>
                </a:lnTo>
                <a:lnTo>
                  <a:pt x="81469" y="770387"/>
                </a:lnTo>
                <a:lnTo>
                  <a:pt x="30997" y="775041"/>
                </a:lnTo>
                <a:lnTo>
                  <a:pt x="11277" y="775628"/>
                </a:lnTo>
              </a:path>
            </a:pathLst>
          </a:custGeom>
          <a:ln w="6349">
            <a:solidFill>
              <a:srgbClr val="4965AC"/>
            </a:solidFill>
          </a:ln>
        </p:spPr>
        <p:txBody>
          <a:bodyPr wrap="square" lIns="0" tIns="0" rIns="0" bIns="0" rtlCol="0"/>
          <a:lstStyle/>
          <a:p>
            <a:endParaRPr/>
          </a:p>
        </p:txBody>
      </p:sp>
      <p:sp>
        <p:nvSpPr>
          <p:cNvPr id="15" name="object 15"/>
          <p:cNvSpPr/>
          <p:nvPr/>
        </p:nvSpPr>
        <p:spPr>
          <a:xfrm>
            <a:off x="6291071" y="2636520"/>
            <a:ext cx="948055" cy="238125"/>
          </a:xfrm>
          <a:custGeom>
            <a:avLst/>
            <a:gdLst/>
            <a:ahLst/>
            <a:cxnLst/>
            <a:rect l="l" t="t" r="r" b="b"/>
            <a:pathLst>
              <a:path w="948054" h="238125">
                <a:moveTo>
                  <a:pt x="829055" y="0"/>
                </a:moveTo>
                <a:lnTo>
                  <a:pt x="829055" y="59435"/>
                </a:lnTo>
                <a:lnTo>
                  <a:pt x="0" y="59435"/>
                </a:lnTo>
                <a:lnTo>
                  <a:pt x="0" y="178307"/>
                </a:lnTo>
                <a:lnTo>
                  <a:pt x="829055" y="178307"/>
                </a:lnTo>
                <a:lnTo>
                  <a:pt x="829055" y="237743"/>
                </a:lnTo>
                <a:lnTo>
                  <a:pt x="947927" y="118871"/>
                </a:lnTo>
                <a:lnTo>
                  <a:pt x="829055" y="0"/>
                </a:lnTo>
                <a:close/>
              </a:path>
            </a:pathLst>
          </a:custGeom>
          <a:solidFill>
            <a:srgbClr val="4965AC"/>
          </a:solidFill>
        </p:spPr>
        <p:txBody>
          <a:bodyPr wrap="square" lIns="0" tIns="0" rIns="0" bIns="0" rtlCol="0"/>
          <a:lstStyle/>
          <a:p>
            <a:endParaRPr/>
          </a:p>
        </p:txBody>
      </p:sp>
      <p:sp>
        <p:nvSpPr>
          <p:cNvPr id="16" name="object 16"/>
          <p:cNvSpPr/>
          <p:nvPr/>
        </p:nvSpPr>
        <p:spPr>
          <a:xfrm>
            <a:off x="6291071" y="2636520"/>
            <a:ext cx="948055" cy="238125"/>
          </a:xfrm>
          <a:custGeom>
            <a:avLst/>
            <a:gdLst/>
            <a:ahLst/>
            <a:cxnLst/>
            <a:rect l="l" t="t" r="r" b="b"/>
            <a:pathLst>
              <a:path w="948054" h="238125">
                <a:moveTo>
                  <a:pt x="0" y="59435"/>
                </a:moveTo>
                <a:lnTo>
                  <a:pt x="829055" y="59435"/>
                </a:lnTo>
                <a:lnTo>
                  <a:pt x="829055" y="0"/>
                </a:lnTo>
                <a:lnTo>
                  <a:pt x="947927" y="118871"/>
                </a:lnTo>
                <a:lnTo>
                  <a:pt x="829055" y="237743"/>
                </a:lnTo>
                <a:lnTo>
                  <a:pt x="829055" y="178307"/>
                </a:lnTo>
                <a:lnTo>
                  <a:pt x="0" y="178307"/>
                </a:lnTo>
                <a:lnTo>
                  <a:pt x="0" y="59435"/>
                </a:lnTo>
                <a:close/>
              </a:path>
            </a:pathLst>
          </a:custGeom>
          <a:ln w="12700">
            <a:solidFill>
              <a:srgbClr val="34487C"/>
            </a:solidFill>
          </a:ln>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a:t>
            </a:r>
          </a:p>
        </p:txBody>
      </p:sp>
      <p:sp>
        <p:nvSpPr>
          <p:cNvPr id="23" name="object 6"/>
          <p:cNvSpPr txBox="1">
            <a:spLocks noGrp="1"/>
          </p:cNvSpPr>
          <p:nvPr>
            <p:ph type="title"/>
          </p:nvPr>
        </p:nvSpPr>
        <p:spPr>
          <a:xfrm>
            <a:off x="337517" y="508933"/>
            <a:ext cx="11516964" cy="833562"/>
          </a:xfrm>
          <a:prstGeom prst="rect">
            <a:avLst/>
          </a:prstGeom>
        </p:spPr>
        <p:txBody>
          <a:bodyPr vert="horz" wrap="square" lIns="0" tIns="0" rIns="0" bIns="0" rtlCol="0">
            <a:spAutoFit/>
          </a:bodyPr>
          <a:lstStyle>
            <a:lvl1pPr>
              <a:defRPr>
                <a:latin typeface="+mj-lt"/>
                <a:ea typeface="+mj-ea"/>
                <a:cs typeface="+mj-cs"/>
              </a:defRPr>
            </a:lvl1pPr>
          </a:lstStyle>
          <a:p>
            <a:pPr marL="12700" lvl="0">
              <a:lnSpc>
                <a:spcPts val="4220"/>
              </a:lnSpc>
            </a:pPr>
            <a:r>
              <a:rPr lang="ru-RU" sz="3600" b="1" kern="0" spc="-5" dirty="0">
                <a:solidFill>
                  <a:prstClr val="black"/>
                </a:solidFill>
                <a:latin typeface="Segoe UI Semibold"/>
                <a:cs typeface="Segoe UI Semibold"/>
              </a:rPr>
              <a:t>Sma</a:t>
            </a:r>
            <a:r>
              <a:rPr lang="ru-RU" sz="3600" b="1" kern="0" spc="105" dirty="0">
                <a:solidFill>
                  <a:prstClr val="black"/>
                </a:solidFill>
                <a:latin typeface="Segoe UI Semibold"/>
                <a:cs typeface="Segoe UI Semibold"/>
              </a:rPr>
              <a:t>r</a:t>
            </a:r>
            <a:r>
              <a:rPr lang="ru-RU" sz="3600" b="1" kern="0" spc="-5" dirty="0">
                <a:solidFill>
                  <a:prstClr val="black"/>
                </a:solidFill>
                <a:latin typeface="Segoe UI Semibold"/>
                <a:cs typeface="Segoe UI Semibold"/>
              </a:rPr>
              <a:t>t5Grid</a:t>
            </a:r>
          </a:p>
          <a:p>
            <a:pPr marL="12700" marR="0" lvl="0" indent="0" algn="l" defTabSz="914400" rtl="0" eaLnBrk="1" fontAlgn="auto" latinLnBrk="0" hangingPunct="1">
              <a:lnSpc>
                <a:spcPts val="2300"/>
              </a:lnSpc>
              <a:spcBef>
                <a:spcPts val="0"/>
              </a:spcBef>
              <a:spcAft>
                <a:spcPts val="0"/>
              </a:spcAft>
              <a:buClrTx/>
              <a:buSzTx/>
              <a:buFontTx/>
              <a:buNone/>
              <a:tabLst/>
              <a:defRPr/>
            </a:pPr>
            <a:r>
              <a:rPr lang="ru-RU" sz="2000" b="0" dirty="0">
                <a:solidFill>
                  <a:prstClr val="black"/>
                </a:solidFill>
                <a:latin typeface="Segoe UI Semilight" panose="020B0402040204020203" pitchFamily="34" charset="0"/>
                <a:ea typeface="+mn-ea"/>
                <a:cs typeface="Segoe UI Semilight" panose="020B0402040204020203" pitchFamily="34" charset="0"/>
              </a:rPr>
              <a:t>Демонстрация на 5G решения за интелигентни енергийни мрежи на бъдещето </a:t>
            </a:r>
            <a:endParaRPr lang="en-US" sz="2000" b="0" dirty="0">
              <a:solidFill>
                <a:sysClr val="windowText" lastClr="000000"/>
              </a:solidFill>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8176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Основни цели</a:t>
            </a:r>
            <a:endParaRPr lang="en-US" dirty="0"/>
          </a:p>
        </p:txBody>
      </p:sp>
      <p:sp>
        <p:nvSpPr>
          <p:cNvPr id="3" name="Text Placeholder 2"/>
          <p:cNvSpPr>
            <a:spLocks noGrp="1"/>
          </p:cNvSpPr>
          <p:nvPr>
            <p:ph type="body" idx="1"/>
          </p:nvPr>
        </p:nvSpPr>
        <p:spPr>
          <a:xfrm>
            <a:off x="331271" y="1601212"/>
            <a:ext cx="11125200" cy="2708434"/>
          </a:xfrm>
        </p:spPr>
        <p:txBody>
          <a:bodyPr/>
          <a:lstStyle/>
          <a:p>
            <a:pPr algn="just"/>
            <a:r>
              <a:rPr lang="bg-BG" sz="1600" dirty="0" smtClean="0">
                <a:latin typeface="Segoe UI" panose="020B0502040204020203" pitchFamily="34" charset="0"/>
                <a:cs typeface="Segoe UI" panose="020B0502040204020203" pitchFamily="34" charset="0"/>
              </a:rPr>
              <a:t>Чрез </a:t>
            </a:r>
            <a:r>
              <a:rPr lang="bg-BG" sz="1600" dirty="0">
                <a:latin typeface="Segoe UI" panose="020B0502040204020203" pitchFamily="34" charset="0"/>
                <a:cs typeface="Segoe UI" panose="020B0502040204020203" pitchFamily="34" charset="0"/>
              </a:rPr>
              <a:t>внедряването на </a:t>
            </a:r>
            <a:r>
              <a:rPr lang="bg-BG" sz="1600" b="1" dirty="0">
                <a:latin typeface="Segoe UI" panose="020B0502040204020203" pitchFamily="34" charset="0"/>
                <a:cs typeface="Segoe UI" panose="020B0502040204020203" pitchFamily="34" charset="0"/>
              </a:rPr>
              <a:t>5G мрежи </a:t>
            </a:r>
            <a:r>
              <a:rPr lang="bg-BG" sz="1600" dirty="0">
                <a:latin typeface="Segoe UI" panose="020B0502040204020203" pitchFamily="34" charset="0"/>
                <a:cs typeface="Segoe UI" panose="020B0502040204020203" pitchFamily="34" charset="0"/>
              </a:rPr>
              <a:t>и съответните </a:t>
            </a:r>
            <a:r>
              <a:rPr lang="bg-BG" sz="1600" b="1" dirty="0" smtClean="0">
                <a:latin typeface="Segoe UI" panose="020B0502040204020203" pitchFamily="34" charset="0"/>
                <a:cs typeface="Segoe UI" panose="020B0502040204020203" pitchFamily="34" charset="0"/>
              </a:rPr>
              <a:t>мрежови приложения </a:t>
            </a:r>
            <a:r>
              <a:rPr lang="en-US" sz="1600" dirty="0">
                <a:latin typeface="Segoe UI" panose="020B0502040204020203" pitchFamily="34" charset="0"/>
                <a:cs typeface="Segoe UI" panose="020B0502040204020203" pitchFamily="34" charset="0"/>
              </a:rPr>
              <a:t>(</a:t>
            </a:r>
            <a:r>
              <a:rPr lang="bg-BG" sz="1600" b="1" dirty="0" smtClean="0">
                <a:latin typeface="Segoe UI" panose="020B0502040204020203" pitchFamily="34" charset="0"/>
                <a:cs typeface="Segoe UI" panose="020B0502040204020203" pitchFamily="34" charset="0"/>
              </a:rPr>
              <a:t>NetApps</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 </a:t>
            </a:r>
            <a:r>
              <a:rPr lang="bg-BG" sz="1600" dirty="0">
                <a:latin typeface="Segoe UI" panose="020B0502040204020203" pitchFamily="34" charset="0"/>
                <a:cs typeface="Segoe UI" panose="020B0502040204020203" pitchFamily="34" charset="0"/>
              </a:rPr>
              <a:t>които ще бъдат разработени и валидирани </a:t>
            </a:r>
            <a:r>
              <a:rPr lang="bg-BG" sz="1600" dirty="0" smtClean="0">
                <a:latin typeface="Segoe UI" panose="020B0502040204020203" pitchFamily="34" charset="0"/>
                <a:cs typeface="Segoe UI" panose="020B0502040204020203" pitchFamily="34" charset="0"/>
              </a:rPr>
              <a:t>върху съществуваща енергийна инфраструктура, </a:t>
            </a:r>
            <a:r>
              <a:rPr lang="bg-BG" sz="1600" b="1" dirty="0">
                <a:latin typeface="Segoe UI" panose="020B0502040204020203" pitchFamily="34" charset="0"/>
                <a:cs typeface="Segoe UI" panose="020B0502040204020203" pitchFamily="34" charset="0"/>
              </a:rPr>
              <a:t>Smart5Grid</a:t>
            </a:r>
            <a:r>
              <a:rPr lang="bg-BG" sz="1600" dirty="0">
                <a:latin typeface="Segoe UI" panose="020B0502040204020203" pitchFamily="34" charset="0"/>
                <a:cs typeface="Segoe UI" panose="020B0502040204020203" pitchFamily="34" charset="0"/>
              </a:rPr>
              <a:t> ще </a:t>
            </a:r>
            <a:r>
              <a:rPr lang="bg-BG" sz="1600" dirty="0" smtClean="0">
                <a:latin typeface="Segoe UI" panose="020B0502040204020203" pitchFamily="34" charset="0"/>
                <a:cs typeface="Segoe UI" panose="020B0502040204020203" pitchFamily="34" charset="0"/>
              </a:rPr>
              <a:t>допринесе настоящите заинтересовани страни в </a:t>
            </a:r>
            <a:r>
              <a:rPr lang="bg-BG" sz="1600" dirty="0">
                <a:latin typeface="Segoe UI" panose="020B0502040204020203" pitchFamily="34" charset="0"/>
                <a:cs typeface="Segoe UI" panose="020B0502040204020203" pitchFamily="34" charset="0"/>
              </a:rPr>
              <a:t>енергийния сектор (</a:t>
            </a:r>
            <a:r>
              <a:rPr lang="bg-BG" sz="1600" dirty="0" smtClean="0">
                <a:latin typeface="Segoe UI" panose="020B0502040204020203" pitchFamily="34" charset="0"/>
                <a:cs typeface="Segoe UI" panose="020B0502040204020203" pitchFamily="34" charset="0"/>
              </a:rPr>
              <a:t>ОРС, ОПС), </a:t>
            </a:r>
            <a:r>
              <a:rPr lang="bg-BG" sz="1600" dirty="0">
                <a:latin typeface="Segoe UI" panose="020B0502040204020203" pitchFamily="34" charset="0"/>
                <a:cs typeface="Segoe UI" panose="020B0502040204020203" pitchFamily="34" charset="0"/>
              </a:rPr>
              <a:t>както и бъдещите </a:t>
            </a:r>
            <a:r>
              <a:rPr lang="bg-BG" sz="1600" dirty="0" smtClean="0">
                <a:latin typeface="Segoe UI" panose="020B0502040204020203" pitchFamily="34" charset="0"/>
                <a:cs typeface="Segoe UI" panose="020B0502040204020203" pitchFamily="34" charset="0"/>
              </a:rPr>
              <a:t>играчи в сектора на интелигентните </a:t>
            </a:r>
            <a:r>
              <a:rPr lang="bg-BG" sz="1600" dirty="0">
                <a:latin typeface="Segoe UI" panose="020B0502040204020203" pitchFamily="34" charset="0"/>
                <a:cs typeface="Segoe UI" panose="020B0502040204020203" pitchFamily="34" charset="0"/>
              </a:rPr>
              <a:t>мрежи </a:t>
            </a:r>
            <a:r>
              <a:rPr lang="bg-BG" sz="1600" dirty="0" smtClean="0">
                <a:latin typeface="Segoe UI" panose="020B0502040204020203" pitchFamily="34" charset="0"/>
                <a:cs typeface="Segoe UI" panose="020B0502040204020203" pitchFamily="34" charset="0"/>
              </a:rPr>
              <a:t>(оператори </a:t>
            </a:r>
            <a:r>
              <a:rPr lang="bg-BG" sz="1600" dirty="0">
                <a:latin typeface="Segoe UI" panose="020B0502040204020203" pitchFamily="34" charset="0"/>
                <a:cs typeface="Segoe UI" panose="020B0502040204020203" pitchFamily="34" charset="0"/>
              </a:rPr>
              <a:t>на </a:t>
            </a:r>
            <a:r>
              <a:rPr lang="bg-BG" sz="1600" dirty="0" smtClean="0">
                <a:latin typeface="Segoe UI" panose="020B0502040204020203" pitchFamily="34" charset="0"/>
                <a:cs typeface="Segoe UI" panose="020B0502040204020203" pitchFamily="34" charset="0"/>
              </a:rPr>
              <a:t>умни мрежи, </a:t>
            </a:r>
            <a:r>
              <a:rPr lang="bg-BG" sz="1600" dirty="0">
                <a:latin typeface="Segoe UI" panose="020B0502040204020203" pitchFamily="34" charset="0"/>
                <a:cs typeface="Segoe UI" panose="020B0502040204020203" pitchFamily="34" charset="0"/>
              </a:rPr>
              <a:t>независими системни оператори, </a:t>
            </a:r>
            <a:r>
              <a:rPr lang="bg-BG" sz="1600" dirty="0" smtClean="0">
                <a:latin typeface="Segoe UI" panose="020B0502040204020203" pitchFamily="34" charset="0"/>
                <a:cs typeface="Segoe UI" panose="020B0502040204020203" pitchFamily="34" charset="0"/>
              </a:rPr>
              <a:t>енергийни агрегатори</a:t>
            </a:r>
            <a:r>
              <a:rPr lang="bg-BG" sz="1600" dirty="0">
                <a:latin typeface="Segoe UI" panose="020B0502040204020203" pitchFamily="34" charset="0"/>
                <a:cs typeface="Segoe UI" panose="020B0502040204020203" pitchFamily="34" charset="0"/>
              </a:rPr>
              <a:t>, регионални </a:t>
            </a:r>
            <a:r>
              <a:rPr lang="bg-BG" sz="1600" dirty="0" smtClean="0">
                <a:latin typeface="Segoe UI" panose="020B0502040204020203" pitchFamily="34" charset="0"/>
                <a:cs typeface="Segoe UI" panose="020B0502040204020203" pitchFamily="34" charset="0"/>
              </a:rPr>
              <a:t>разпределителни </a:t>
            </a:r>
            <a:r>
              <a:rPr lang="bg-BG" sz="1600" dirty="0">
                <a:latin typeface="Segoe UI" panose="020B0502040204020203" pitchFamily="34" charset="0"/>
                <a:cs typeface="Segoe UI" panose="020B0502040204020203" pitchFamily="34" charset="0"/>
              </a:rPr>
              <a:t>организации, доставчици на енергийни </a:t>
            </a:r>
            <a:r>
              <a:rPr lang="bg-BG" sz="1600" dirty="0" smtClean="0">
                <a:latin typeface="Segoe UI" panose="020B0502040204020203" pitchFamily="34" charset="0"/>
                <a:cs typeface="Segoe UI" panose="020B0502040204020203" pitchFamily="34" charset="0"/>
              </a:rPr>
              <a:t>услуги </a:t>
            </a:r>
            <a:r>
              <a:rPr lang="bg-BG" sz="1600" dirty="0">
                <a:latin typeface="Segoe UI" panose="020B0502040204020203" pitchFamily="34" charset="0"/>
                <a:cs typeface="Segoe UI" panose="020B0502040204020203" pitchFamily="34" charset="0"/>
              </a:rPr>
              <a:t>и др</a:t>
            </a:r>
            <a:r>
              <a:rPr lang="bg-BG" sz="1600" dirty="0" smtClean="0">
                <a:latin typeface="Segoe UI" panose="020B0502040204020203" pitchFamily="34" charset="0"/>
                <a:cs typeface="Segoe UI" panose="020B0502040204020203" pitchFamily="34" charset="0"/>
              </a:rPr>
              <a:t>.)</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pPr marL="400050" indent="-400050">
              <a:buAutoNum type="romanLcParenR"/>
            </a:pPr>
            <a:r>
              <a:rPr lang="bg-BG" sz="1600" dirty="0" smtClean="0">
                <a:latin typeface="Segoe UI" panose="020B0502040204020203" pitchFamily="34" charset="0"/>
                <a:cs typeface="Segoe UI" panose="020B0502040204020203" pitchFamily="34" charset="0"/>
              </a:rPr>
              <a:t>Да създават лесно и ефективно нови и усъвършенствани енергийни услуги</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pPr marL="400050" indent="-400050">
              <a:buAutoNum type="romanLcParenR" startAt="2"/>
            </a:pPr>
            <a:r>
              <a:rPr lang="bg-BG" sz="1600" dirty="0" smtClean="0">
                <a:latin typeface="Segoe UI" panose="020B0502040204020203" pitchFamily="34" charset="0"/>
                <a:cs typeface="Segoe UI" panose="020B0502040204020203" pitchFamily="34" charset="0"/>
              </a:rPr>
              <a:t>Да взаимодействат по динамичен и ефикасен начин със своята среда</a:t>
            </a:r>
            <a:r>
              <a:rPr lang="en-US" sz="1600" dirty="0" smtClean="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iii)   </a:t>
            </a:r>
            <a:r>
              <a:rPr lang="bg-BG" sz="1600" dirty="0" smtClean="0">
                <a:latin typeface="Segoe UI" panose="020B0502040204020203" pitchFamily="34" charset="0"/>
                <a:cs typeface="Segoe UI" panose="020B0502040204020203" pitchFamily="34" charset="0"/>
              </a:rPr>
              <a:t>Да автоматизират и оптимизират планирането и експлоатацията на енергийни мрежи и услуги</a:t>
            </a:r>
            <a:r>
              <a:rPr lang="en-US" sz="1600" dirty="0" smtClean="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6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5" y="0"/>
            <a:ext cx="3114675" cy="3654908"/>
          </a:xfrm>
          <a:custGeom>
            <a:avLst/>
            <a:gdLst/>
            <a:ahLst/>
            <a:cxnLst/>
            <a:rect l="l" t="t" r="r" b="b"/>
            <a:pathLst>
              <a:path w="3043555" h="3554095">
                <a:moveTo>
                  <a:pt x="0" y="3553968"/>
                </a:moveTo>
                <a:lnTo>
                  <a:pt x="3043428" y="3553968"/>
                </a:lnTo>
                <a:lnTo>
                  <a:pt x="3043428" y="0"/>
                </a:lnTo>
                <a:lnTo>
                  <a:pt x="0" y="0"/>
                </a:lnTo>
                <a:lnTo>
                  <a:pt x="0" y="3553968"/>
                </a:lnTo>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218945" y="316762"/>
            <a:ext cx="1434465"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0" normalizeH="0" baseline="0" noProof="0" dirty="0" smtClean="0">
                <a:ln>
                  <a:noFill/>
                </a:ln>
                <a:solidFill>
                  <a:srgbClr val="A0C4E3"/>
                </a:solidFill>
                <a:effectLst/>
                <a:uLnTx/>
                <a:uFillTx/>
                <a:latin typeface="Segoe UI Semibold"/>
                <a:ea typeface="+mn-ea"/>
                <a:cs typeface="Segoe UI Semibold"/>
              </a:rPr>
              <a:t>1</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4" name="object 4"/>
          <p:cNvSpPr txBox="1"/>
          <p:nvPr/>
        </p:nvSpPr>
        <p:spPr>
          <a:xfrm>
            <a:off x="193039" y="854827"/>
            <a:ext cx="2600454" cy="150810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lang="bg-BG" sz="1400" noProof="0" dirty="0" smtClean="0">
                <a:solidFill>
                  <a:srgbClr val="A0C4E3"/>
                </a:solidFill>
                <a:latin typeface="Segoe UI Semilight" panose="020B0402040204020203" pitchFamily="34" charset="0"/>
                <a:cs typeface="Segoe UI Semilight" panose="020B0402040204020203" pitchFamily="34" charset="0"/>
              </a:rPr>
              <a:t>Установяване на критичните архитектурни и технологични подобрения от предходните етапи на</a:t>
            </a:r>
            <a:r>
              <a:rPr kumimoji="0" sz="1400" i="0" u="none" strike="noStrike" kern="1200" cap="none" spc="35" normalizeH="0" baseline="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 </a:t>
            </a:r>
            <a:r>
              <a:rPr kumimoji="0" sz="1400" i="0" u="none" strike="noStrike" kern="1200" cap="none" spc="0" normalizeH="0" baseline="0" noProof="0" dirty="0">
                <a:ln>
                  <a:noFill/>
                </a:ln>
                <a:solidFill>
                  <a:srgbClr val="A0C4E3"/>
                </a:solidFill>
                <a:effectLst/>
                <a:uLnTx/>
                <a:uFillTx/>
                <a:latin typeface="Segoe UI Semilight" panose="020B0402040204020203" pitchFamily="34" charset="0"/>
                <a:cs typeface="Segoe UI Semilight" panose="020B0402040204020203" pitchFamily="34" charset="0"/>
              </a:rPr>
              <a:t>5G</a:t>
            </a:r>
            <a:r>
              <a:rPr kumimoji="0" sz="1400" i="0" u="none" strike="noStrike" kern="1200" cap="none" spc="30" normalizeH="0" baseline="0" noProof="0" dirty="0">
                <a:ln>
                  <a:noFill/>
                </a:ln>
                <a:solidFill>
                  <a:srgbClr val="A0C4E3"/>
                </a:solidFill>
                <a:effectLst/>
                <a:uLnTx/>
                <a:uFillTx/>
                <a:latin typeface="Segoe UI Semilight" panose="020B0402040204020203" pitchFamily="34" charset="0"/>
                <a:cs typeface="Segoe UI Semilight" panose="020B0402040204020203" pitchFamily="34" charset="0"/>
              </a:rPr>
              <a:t> </a:t>
            </a:r>
            <a:r>
              <a:rPr kumimoji="0" sz="1400" i="0" u="none" strike="noStrike" kern="1200" cap="none" spc="0" normalizeH="0" baseline="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PPP</a:t>
            </a:r>
            <a:r>
              <a:rPr kumimoji="0" lang="bg-BG" sz="1400" i="0" u="none" strike="noStrike" kern="1200" cap="none" spc="0" normalizeH="0" baseline="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 необходими за осъществяването</a:t>
            </a:r>
            <a:r>
              <a:rPr kumimoji="0" lang="bg-BG" sz="1400" i="0" u="none" strike="noStrike" kern="1200" cap="none" spc="0" normalizeH="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 на</a:t>
            </a:r>
            <a:r>
              <a:rPr kumimoji="0" sz="1400" i="0" u="none" strike="noStrike" kern="1200" cap="none" spc="30" normalizeH="0" baseline="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 </a:t>
            </a:r>
            <a:r>
              <a:rPr lang="bg-BG" sz="1400" b="1" spc="-5" dirty="0" smtClean="0">
                <a:solidFill>
                  <a:srgbClr val="FFFFFF"/>
                </a:solidFill>
                <a:latin typeface="Segoe UI Semibold" panose="020B0702040204020203" pitchFamily="34" charset="0"/>
                <a:cs typeface="Segoe UI Semibold" panose="020B0702040204020203" pitchFamily="34" charset="0"/>
              </a:rPr>
              <a:t>отворена експериментална платформа</a:t>
            </a:r>
            <a:r>
              <a:rPr lang="bg-BG" sz="1400" spc="-5" dirty="0">
                <a:solidFill>
                  <a:srgbClr val="A0C4E3"/>
                </a:solidFill>
                <a:latin typeface="Segoe UI Semibold" panose="020B0702040204020203" pitchFamily="34" charset="0"/>
                <a:cs typeface="Segoe UI Semibold" panose="020B0702040204020203" pitchFamily="34" charset="0"/>
              </a:rPr>
              <a:t> </a:t>
            </a:r>
            <a:r>
              <a:rPr lang="bg-BG" sz="1400" spc="-5" dirty="0" smtClean="0">
                <a:solidFill>
                  <a:srgbClr val="A0C4E3"/>
                </a:solidFill>
                <a:latin typeface="Segoe UI Semilight" panose="020B0402040204020203" pitchFamily="34" charset="0"/>
                <a:cs typeface="Segoe UI Semilight" panose="020B0402040204020203" pitchFamily="34" charset="0"/>
              </a:rPr>
              <a:t>за</a:t>
            </a:r>
            <a:r>
              <a:rPr lang="bg-BG" sz="1400" spc="-5" dirty="0" smtClean="0">
                <a:solidFill>
                  <a:srgbClr val="A0C4E3"/>
                </a:solidFill>
                <a:latin typeface="Segoe UI Semibold" panose="020B0702040204020203" pitchFamily="34" charset="0"/>
                <a:cs typeface="Segoe UI Semibold" panose="020B0702040204020203" pitchFamily="34" charset="0"/>
              </a:rPr>
              <a:t> </a:t>
            </a:r>
            <a:r>
              <a:rPr lang="bg-BG" sz="1400" b="1" dirty="0" smtClean="0">
                <a:solidFill>
                  <a:srgbClr val="FFFFFF"/>
                </a:solidFill>
                <a:latin typeface="Segoe UI Semibold" panose="020B0702040204020203" pitchFamily="34" charset="0"/>
                <a:cs typeface="Segoe UI Semibold" panose="020B0702040204020203" pitchFamily="34" charset="0"/>
              </a:rPr>
              <a:t>енергийната вертикала </a:t>
            </a:r>
            <a:endParaRPr kumimoji="0" sz="1400" b="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endParaRPr>
          </a:p>
        </p:txBody>
      </p:sp>
      <p:sp>
        <p:nvSpPr>
          <p:cNvPr id="5" name="object 5"/>
          <p:cNvSpPr/>
          <p:nvPr/>
        </p:nvSpPr>
        <p:spPr>
          <a:xfrm>
            <a:off x="3048000" y="0"/>
            <a:ext cx="3048000" cy="3554095"/>
          </a:xfrm>
          <a:custGeom>
            <a:avLst/>
            <a:gdLst/>
            <a:ahLst/>
            <a:cxnLst/>
            <a:rect l="l" t="t" r="r" b="b"/>
            <a:pathLst>
              <a:path w="3048000" h="3554095">
                <a:moveTo>
                  <a:pt x="0" y="3553968"/>
                </a:moveTo>
                <a:lnTo>
                  <a:pt x="3048000" y="3553968"/>
                </a:lnTo>
                <a:lnTo>
                  <a:pt x="3048000" y="0"/>
                </a:lnTo>
                <a:lnTo>
                  <a:pt x="0" y="0"/>
                </a:lnTo>
                <a:lnTo>
                  <a:pt x="0" y="3553968"/>
                </a:lnTo>
              </a:path>
            </a:pathLst>
          </a:custGeom>
          <a:solidFill>
            <a:srgbClr val="002D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272154" y="316762"/>
            <a:ext cx="1473835"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0" normalizeH="0" baseline="0" noProof="0" dirty="0" smtClean="0">
                <a:ln>
                  <a:noFill/>
                </a:ln>
                <a:solidFill>
                  <a:srgbClr val="A0C4E3"/>
                </a:solidFill>
                <a:effectLst/>
                <a:uLnTx/>
                <a:uFillTx/>
                <a:latin typeface="Segoe UI Semibold"/>
                <a:ea typeface="+mn-ea"/>
                <a:cs typeface="Segoe UI Semibold"/>
              </a:rPr>
              <a:t>2</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7" name="object 7"/>
          <p:cNvSpPr txBox="1"/>
          <p:nvPr/>
        </p:nvSpPr>
        <p:spPr>
          <a:xfrm>
            <a:off x="3231514" y="854827"/>
            <a:ext cx="2816220" cy="1938992"/>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bg-BG" sz="1400" b="0" i="0" u="none" strike="noStrike" kern="1200" cap="none" spc="-5" normalizeH="0" baseline="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Проектиране, разгръщане,</a:t>
            </a:r>
            <a:r>
              <a:rPr kumimoji="0" lang="bg-BG" sz="1400" b="0" i="0" u="none" strike="noStrike" kern="1200" cap="none" spc="-5" normalizeH="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 експлоатация и оценка в реална работна реда на</a:t>
            </a:r>
            <a:r>
              <a:rPr kumimoji="0" sz="1400" b="0" i="0" u="none" strike="noStrike" kern="1200" cap="none" spc="55" normalizeH="0" baseline="0" noProof="0" dirty="0" smtClean="0">
                <a:ln>
                  <a:noFill/>
                </a:ln>
                <a:solidFill>
                  <a:srgbClr val="A0C4E3"/>
                </a:solidFill>
                <a:effectLst/>
                <a:uLnTx/>
                <a:uFillTx/>
                <a:latin typeface="Segoe UI Semilight" panose="020B0402040204020203" pitchFamily="34" charset="0"/>
                <a:cs typeface="Segoe UI Semilight" panose="020B0402040204020203" pitchFamily="34" charset="0"/>
              </a:rPr>
              <a:t> </a:t>
            </a:r>
            <a:r>
              <a:rPr lang="bg-BG" sz="1400" b="1" spc="-20" noProof="0" dirty="0" smtClean="0">
                <a:solidFill>
                  <a:srgbClr val="FFFFFF"/>
                </a:solidFill>
                <a:latin typeface="Segoe UI Semibold"/>
                <a:cs typeface="Segoe UI Semibold"/>
              </a:rPr>
              <a:t>базова</a:t>
            </a:r>
            <a:r>
              <a:rPr lang="bg-BG" sz="1400" b="1" spc="-20" dirty="0" smtClean="0">
                <a:solidFill>
                  <a:srgbClr val="FFFFFF"/>
                </a:solidFill>
                <a:latin typeface="Segoe UI Semibold"/>
                <a:cs typeface="Segoe UI Semibold"/>
              </a:rPr>
              <a:t> системна архитектура</a:t>
            </a:r>
            <a:r>
              <a:rPr kumimoji="0" sz="1400" b="1" i="0" u="none" strike="noStrike" kern="1200" cap="none" spc="0" normalizeH="0" baseline="0" noProof="0" dirty="0" smtClean="0">
                <a:ln>
                  <a:noFill/>
                </a:ln>
                <a:solidFill>
                  <a:srgbClr val="FFFFFF"/>
                </a:solidFill>
                <a:effectLst/>
                <a:uLnTx/>
                <a:uFillTx/>
                <a:latin typeface="Times New Roman"/>
                <a:ea typeface="+mn-ea"/>
                <a:cs typeface="Times New Roman"/>
              </a:rPr>
              <a:t> </a:t>
            </a:r>
            <a:r>
              <a:rPr lang="bg-BG" sz="1400" dirty="0">
                <a:solidFill>
                  <a:srgbClr val="A0C4E3"/>
                </a:solidFill>
                <a:latin typeface="Segoe UI Semilight"/>
                <a:cs typeface="Segoe UI Semilight"/>
              </a:rPr>
              <a:t>и</a:t>
            </a:r>
            <a:r>
              <a:rPr kumimoji="0" sz="1400" b="0" i="0" u="none" strike="noStrike" kern="1200" cap="none" spc="25" normalizeH="0" baseline="0" noProof="0" dirty="0" smtClean="0">
                <a:ln>
                  <a:noFill/>
                </a:ln>
                <a:solidFill>
                  <a:srgbClr val="A0C4E3"/>
                </a:solidFill>
                <a:effectLst/>
                <a:uLnTx/>
                <a:uFillTx/>
                <a:latin typeface="Times New Roman"/>
                <a:ea typeface="+mn-ea"/>
                <a:cs typeface="Times New Roman"/>
              </a:rPr>
              <a:t> </a:t>
            </a:r>
            <a:r>
              <a:rPr lang="bg-BG" sz="1400" b="1" dirty="0" smtClean="0">
                <a:solidFill>
                  <a:srgbClr val="FFFFFF"/>
                </a:solidFill>
                <a:latin typeface="Segoe UI Semibold"/>
                <a:cs typeface="Segoe UI Semibold"/>
              </a:rPr>
              <a:t>интерфейси</a:t>
            </a:r>
            <a:r>
              <a:rPr kumimoji="0" sz="1400" b="1" i="0" u="none" strike="noStrike" kern="1200" cap="none" spc="40" normalizeH="0" baseline="0" noProof="0" dirty="0" smtClean="0">
                <a:ln>
                  <a:noFill/>
                </a:ln>
                <a:solidFill>
                  <a:srgbClr val="FFFFFF"/>
                </a:solidFill>
                <a:effectLst/>
                <a:uLnTx/>
                <a:uFillTx/>
                <a:latin typeface="Times New Roman"/>
                <a:ea typeface="+mn-ea"/>
                <a:cs typeface="Times New Roman"/>
              </a:rPr>
              <a:t> </a:t>
            </a:r>
            <a:r>
              <a:rPr lang="bg-BG" sz="1400" spc="-5" dirty="0" smtClean="0">
                <a:solidFill>
                  <a:srgbClr val="A0C4E3"/>
                </a:solidFill>
                <a:latin typeface="Segoe UI Semilight"/>
                <a:cs typeface="Segoe UI Semilight"/>
              </a:rPr>
              <a:t>за интегрирана, отворена, интерактивна и</a:t>
            </a:r>
            <a:r>
              <a:rPr kumimoji="0" sz="1400" b="0" i="0" u="none" strike="noStrike" kern="1200" cap="none" spc="35" normalizeH="0" baseline="0" noProof="0" dirty="0" smtClean="0">
                <a:ln>
                  <a:noFill/>
                </a:ln>
                <a:solidFill>
                  <a:srgbClr val="A0C4E3"/>
                </a:solidFill>
                <a:effectLst/>
                <a:uLnTx/>
                <a:uFillTx/>
                <a:latin typeface="Times New Roman"/>
                <a:ea typeface="+mn-ea"/>
                <a:cs typeface="Times New Roman"/>
              </a:rPr>
              <a:t> </a:t>
            </a:r>
            <a:r>
              <a:rPr lang="bg-BG" sz="1400" b="1" spc="-5" noProof="0" dirty="0" smtClean="0">
                <a:solidFill>
                  <a:srgbClr val="FFFFFF"/>
                </a:solidFill>
                <a:latin typeface="Segoe UI Semibold"/>
                <a:cs typeface="Segoe UI Semibold"/>
              </a:rPr>
              <a:t>пълно-функционална 5</a:t>
            </a:r>
            <a:r>
              <a:rPr lang="en-US" sz="1400" b="1" spc="-5" noProof="0" dirty="0" smtClean="0">
                <a:solidFill>
                  <a:srgbClr val="FFFFFF"/>
                </a:solidFill>
                <a:latin typeface="Segoe UI Semibold"/>
                <a:cs typeface="Segoe UI Semibold"/>
              </a:rPr>
              <a:t>G </a:t>
            </a:r>
            <a:r>
              <a:rPr lang="bg-BG" sz="1400" b="1" spc="-5" noProof="0" dirty="0" smtClean="0">
                <a:solidFill>
                  <a:srgbClr val="FFFFFF"/>
                </a:solidFill>
                <a:latin typeface="Segoe UI Semibold"/>
                <a:cs typeface="Segoe UI Semibold"/>
              </a:rPr>
              <a:t>платформа</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sz="1400" b="0" i="0" u="none" strike="noStrike" kern="1200" cap="none" spc="0" normalizeH="0" baseline="0" noProof="0" dirty="0" smtClean="0">
                <a:ln>
                  <a:noFill/>
                </a:ln>
                <a:solidFill>
                  <a:srgbClr val="A0C4E3"/>
                </a:solidFill>
                <a:effectLst/>
                <a:uLnTx/>
                <a:uFillTx/>
                <a:latin typeface="Times New Roman"/>
                <a:ea typeface="+mn-ea"/>
                <a:cs typeface="Times New Roman"/>
              </a:rPr>
              <a:t> </a:t>
            </a:r>
            <a:r>
              <a:rPr lang="bg-BG" sz="1400" b="1" spc="-5" dirty="0" smtClean="0">
                <a:solidFill>
                  <a:srgbClr val="FFFFFF"/>
                </a:solidFill>
                <a:latin typeface="Segoe UI Semibold"/>
                <a:cs typeface="Segoe UI Semibold"/>
              </a:rPr>
              <a:t>специализирана за умни електроразпределителни мрежи</a:t>
            </a:r>
            <a:endParaRPr kumimoji="0" sz="14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8" name="object 8"/>
          <p:cNvSpPr/>
          <p:nvPr/>
        </p:nvSpPr>
        <p:spPr>
          <a:xfrm>
            <a:off x="6096000" y="0"/>
            <a:ext cx="3057525" cy="3554095"/>
          </a:xfrm>
          <a:custGeom>
            <a:avLst/>
            <a:gdLst/>
            <a:ahLst/>
            <a:cxnLst/>
            <a:rect l="l" t="t" r="r" b="b"/>
            <a:pathLst>
              <a:path w="3057525" h="3554095">
                <a:moveTo>
                  <a:pt x="0" y="3553968"/>
                </a:moveTo>
                <a:lnTo>
                  <a:pt x="3057144" y="3553968"/>
                </a:lnTo>
                <a:lnTo>
                  <a:pt x="3057144" y="0"/>
                </a:lnTo>
                <a:lnTo>
                  <a:pt x="0" y="0"/>
                </a:lnTo>
                <a:lnTo>
                  <a:pt x="0" y="3553968"/>
                </a:lnTo>
              </a:path>
            </a:pathLst>
          </a:custGeom>
          <a:solidFill>
            <a:srgbClr val="003A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6320790" y="316762"/>
            <a:ext cx="1473200"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0" normalizeH="0" baseline="0" noProof="0" dirty="0" smtClean="0">
                <a:ln>
                  <a:noFill/>
                </a:ln>
                <a:solidFill>
                  <a:srgbClr val="A0C4E3"/>
                </a:solidFill>
                <a:effectLst/>
                <a:uLnTx/>
                <a:uFillTx/>
                <a:latin typeface="Segoe UI Semibold"/>
                <a:ea typeface="+mn-ea"/>
                <a:cs typeface="Segoe UI Semibold"/>
              </a:rPr>
              <a:t>3</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0" name="object 10"/>
          <p:cNvSpPr txBox="1"/>
          <p:nvPr/>
        </p:nvSpPr>
        <p:spPr>
          <a:xfrm>
            <a:off x="6320787" y="854827"/>
            <a:ext cx="2550160" cy="2585323"/>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bg-BG" sz="1400" b="0" i="0" u="none" strike="noStrike" kern="1200" cap="none" spc="-5" normalizeH="0" baseline="0" noProof="0" dirty="0" smtClean="0">
                <a:ln>
                  <a:noFill/>
                </a:ln>
                <a:solidFill>
                  <a:srgbClr val="A0C4E3"/>
                </a:solidFill>
                <a:effectLst/>
                <a:uLnTx/>
                <a:uFillTx/>
                <a:latin typeface="Segoe UI Semilight"/>
                <a:ea typeface="+mn-ea"/>
                <a:cs typeface="Segoe UI Semilight"/>
              </a:rPr>
              <a:t>Разработване на </a:t>
            </a:r>
            <a:r>
              <a:rPr lang="bg-BG" sz="1400" b="1" spc="-5" dirty="0" smtClean="0">
                <a:solidFill>
                  <a:srgbClr val="FFFFFF"/>
                </a:solidFill>
                <a:latin typeface="Segoe UI Semibold"/>
                <a:cs typeface="Segoe UI Semibold"/>
              </a:rPr>
              <a:t>отворено хранилище за мрежови приложения </a:t>
            </a:r>
            <a:r>
              <a:rPr lang="en-US" sz="1400" b="1" spc="-5" dirty="0" smtClean="0">
                <a:solidFill>
                  <a:srgbClr val="FFFFFF"/>
                </a:solidFill>
                <a:latin typeface="Segoe UI Semibold"/>
                <a:cs typeface="Segoe UI Semibold"/>
              </a:rPr>
              <a:t>(OSR</a:t>
            </a:r>
            <a:r>
              <a:rPr lang="en-US" sz="1400" b="1" dirty="0" smtClean="0">
                <a:solidFill>
                  <a:srgbClr val="FFFFFF"/>
                </a:solidFill>
                <a:latin typeface="Segoe UI Semibold"/>
                <a:cs typeface="Segoe UI Semibold"/>
              </a:rPr>
              <a:t>)</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sz="1400" b="0" i="0" u="none" strike="noStrike" kern="1200" cap="none" spc="25" normalizeH="0" baseline="0" noProof="0" dirty="0" smtClean="0">
                <a:ln>
                  <a:noFill/>
                </a:ln>
                <a:solidFill>
                  <a:srgbClr val="A0C4E3"/>
                </a:solidFill>
                <a:effectLst/>
                <a:uLnTx/>
                <a:uFillTx/>
                <a:latin typeface="Times New Roman"/>
                <a:ea typeface="+mn-ea"/>
                <a:cs typeface="Times New Roman"/>
              </a:rPr>
              <a:t> </a:t>
            </a:r>
            <a:r>
              <a:rPr lang="bg-BG" sz="1400" dirty="0" smtClean="0">
                <a:solidFill>
                  <a:srgbClr val="A0C4E3"/>
                </a:solidFill>
                <a:latin typeface="Segoe UI Semilight"/>
                <a:cs typeface="Segoe UI Semilight"/>
              </a:rPr>
              <a:t>Във връзка с 5</a:t>
            </a:r>
            <a:r>
              <a:rPr lang="en-US" sz="1400" dirty="0" smtClean="0">
                <a:solidFill>
                  <a:srgbClr val="A0C4E3"/>
                </a:solidFill>
                <a:latin typeface="Segoe UI Semilight"/>
                <a:cs typeface="Segoe UI Semilight"/>
              </a:rPr>
              <a:t>G </a:t>
            </a:r>
            <a:r>
              <a:rPr lang="bg-BG" sz="1400" dirty="0" smtClean="0">
                <a:solidFill>
                  <a:srgbClr val="A0C4E3"/>
                </a:solidFill>
                <a:latin typeface="Segoe UI Semilight"/>
                <a:cs typeface="Segoe UI Semilight"/>
              </a:rPr>
              <a:t>платформата, </a:t>
            </a:r>
            <a:r>
              <a:rPr kumimoji="0" lang="en-US" sz="1400" b="1" i="0" u="none" strike="noStrike" kern="1200" cap="none" spc="-10" normalizeH="0" baseline="0" noProof="0" dirty="0" smtClean="0">
                <a:ln>
                  <a:noFill/>
                </a:ln>
                <a:solidFill>
                  <a:srgbClr val="FFFFFF"/>
                </a:solidFill>
                <a:effectLst/>
                <a:uLnTx/>
                <a:uFillTx/>
                <a:latin typeface="Segoe UI Semibold"/>
                <a:ea typeface="+mn-ea"/>
                <a:cs typeface="Segoe UI Semibold"/>
              </a:rPr>
              <a:t>OSR </a:t>
            </a:r>
            <a:r>
              <a:rPr lang="bg-BG" sz="1400" dirty="0" smtClean="0">
                <a:solidFill>
                  <a:srgbClr val="A0C4E3"/>
                </a:solidFill>
                <a:latin typeface="Segoe UI Semilight"/>
                <a:cs typeface="Segoe UI Semilight"/>
              </a:rPr>
              <a:t>ще има достъп до мрежови ресурси и ще се използва за разработка и съхранение на мрежови приложения </a:t>
            </a:r>
            <a:r>
              <a:rPr lang="en-US" sz="1400" noProof="0" dirty="0" smtClean="0">
                <a:solidFill>
                  <a:srgbClr val="A0C4E3"/>
                </a:solidFill>
                <a:latin typeface="Segoe UI Semilight"/>
                <a:cs typeface="Segoe UI Semilight"/>
              </a:rPr>
              <a:t>(N</a:t>
            </a:r>
            <a:r>
              <a:rPr kumimoji="0" sz="1400" b="0" i="0" u="none" strike="noStrike" kern="1200" cap="none" spc="-10" normalizeH="0" baseline="0" noProof="0" dirty="0" smtClean="0">
                <a:ln>
                  <a:noFill/>
                </a:ln>
                <a:solidFill>
                  <a:srgbClr val="A0C4E3"/>
                </a:solidFill>
                <a:effectLst/>
                <a:uLnTx/>
                <a:uFillTx/>
                <a:latin typeface="Segoe UI Semilight"/>
                <a:ea typeface="+mn-ea"/>
                <a:cs typeface="Segoe UI Semilight"/>
              </a:rPr>
              <a:t>e</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t</a:t>
            </a:r>
            <a:r>
              <a:rPr kumimoji="0" sz="1400" b="0" i="0" u="none" strike="noStrike" kern="1200" cap="none" spc="-10" normalizeH="0" baseline="0" noProof="0" dirty="0" smtClean="0">
                <a:ln>
                  <a:noFill/>
                </a:ln>
                <a:solidFill>
                  <a:srgbClr val="A0C4E3"/>
                </a:solidFill>
                <a:effectLst/>
                <a:uLnTx/>
                <a:uFillTx/>
                <a:latin typeface="Segoe UI Semilight"/>
                <a:ea typeface="+mn-ea"/>
                <a:cs typeface="Segoe UI Semilight"/>
              </a:rPr>
              <a:t>A</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pps</a:t>
            </a:r>
            <a:r>
              <a:rPr kumimoji="0" lang="en-US"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lang="bg-BG" sz="1400" b="0" i="0" u="none" strike="noStrike" kern="1200" cap="none" spc="0" normalizeH="0" baseline="0" noProof="0" dirty="0" smtClean="0">
                <a:ln>
                  <a:noFill/>
                </a:ln>
                <a:solidFill>
                  <a:srgbClr val="A0C4E3"/>
                </a:solidFill>
                <a:effectLst/>
                <a:uLnTx/>
                <a:uFillTx/>
                <a:latin typeface="Segoe UI Semilight"/>
                <a:ea typeface="+mn-ea"/>
                <a:cs typeface="Segoe UI Semilight"/>
              </a:rPr>
              <a:t> осигурявайки бърз</a:t>
            </a:r>
            <a:r>
              <a:rPr kumimoji="0" lang="bg-BG" sz="1400" b="0" i="0" u="none" strike="noStrike" kern="1200" cap="none" spc="0" normalizeH="0" noProof="0" dirty="0" smtClean="0">
                <a:ln>
                  <a:noFill/>
                </a:ln>
                <a:solidFill>
                  <a:srgbClr val="A0C4E3"/>
                </a:solidFill>
                <a:effectLst/>
                <a:uLnTx/>
                <a:uFillTx/>
                <a:latin typeface="Segoe UI Semilight"/>
                <a:ea typeface="+mn-ea"/>
                <a:cs typeface="Segoe UI Semilight"/>
              </a:rPr>
              <a:t> достъп и изпълнителна </a:t>
            </a:r>
            <a:r>
              <a:rPr lang="bg-BG" sz="1400" dirty="0" smtClean="0">
                <a:solidFill>
                  <a:srgbClr val="A0C4E3"/>
                </a:solidFill>
                <a:latin typeface="Segoe UI Semilight"/>
                <a:cs typeface="Segoe UI Semilight"/>
              </a:rPr>
              <a:t>среда за разработчици, трети страни и </a:t>
            </a:r>
            <a:r>
              <a:rPr lang="bg-BG" sz="1400" b="1" dirty="0" smtClean="0">
                <a:solidFill>
                  <a:srgbClr val="FFFFFF"/>
                </a:solidFill>
                <a:latin typeface="Segoe UI Semibold"/>
                <a:cs typeface="Segoe UI Semibold"/>
              </a:rPr>
              <a:t>МСП</a:t>
            </a:r>
            <a:r>
              <a:rPr kumimoji="0" sz="1400" b="1" i="0" u="none" strike="noStrike" kern="1200" cap="none" spc="30" normalizeH="0" baseline="0" noProof="0" dirty="0" smtClean="0">
                <a:ln>
                  <a:noFill/>
                </a:ln>
                <a:solidFill>
                  <a:srgbClr val="FFFFFF"/>
                </a:solidFill>
                <a:effectLst/>
                <a:uLnTx/>
                <a:uFillTx/>
                <a:latin typeface="Times New Roman"/>
                <a:ea typeface="+mn-ea"/>
                <a:cs typeface="Times New Roman"/>
              </a:rPr>
              <a:t> </a:t>
            </a:r>
            <a:r>
              <a:rPr lang="bg-BG" sz="1400" spc="-5" dirty="0" smtClean="0">
                <a:solidFill>
                  <a:srgbClr val="A0C4E3"/>
                </a:solidFill>
                <a:latin typeface="Segoe UI Semilight"/>
                <a:cs typeface="Segoe UI Semilight"/>
              </a:rPr>
              <a:t>от енергийната вертикала </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1" name="object 11"/>
          <p:cNvSpPr/>
          <p:nvPr/>
        </p:nvSpPr>
        <p:spPr>
          <a:xfrm>
            <a:off x="9144000" y="0"/>
            <a:ext cx="3048000" cy="3554095"/>
          </a:xfrm>
          <a:custGeom>
            <a:avLst/>
            <a:gdLst/>
            <a:ahLst/>
            <a:cxnLst/>
            <a:rect l="l" t="t" r="r" b="b"/>
            <a:pathLst>
              <a:path w="3048000" h="3554095">
                <a:moveTo>
                  <a:pt x="0" y="3553968"/>
                </a:moveTo>
                <a:lnTo>
                  <a:pt x="3047999" y="3553968"/>
                </a:lnTo>
                <a:lnTo>
                  <a:pt x="3047999" y="0"/>
                </a:lnTo>
                <a:lnTo>
                  <a:pt x="0" y="0"/>
                </a:lnTo>
                <a:lnTo>
                  <a:pt x="0" y="3553968"/>
                </a:lnTo>
              </a:path>
            </a:pathLst>
          </a:custGeom>
          <a:solidFill>
            <a:srgbClr val="0052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9369043" y="316762"/>
            <a:ext cx="1478915"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0" normalizeH="0" baseline="0" noProof="0" dirty="0" smtClean="0">
                <a:ln>
                  <a:noFill/>
                </a:ln>
                <a:solidFill>
                  <a:srgbClr val="A0C4E3"/>
                </a:solidFill>
                <a:effectLst/>
                <a:uLnTx/>
                <a:uFillTx/>
                <a:latin typeface="Segoe UI Semibold"/>
                <a:ea typeface="+mn-ea"/>
                <a:cs typeface="Segoe UI Semibold"/>
              </a:rPr>
              <a:t>4</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3" name="object 13"/>
          <p:cNvSpPr txBox="1"/>
          <p:nvPr/>
        </p:nvSpPr>
        <p:spPr>
          <a:xfrm>
            <a:off x="9369042" y="854827"/>
            <a:ext cx="2441957" cy="1723549"/>
          </a:xfrm>
          <a:prstGeom prst="rect">
            <a:avLst/>
          </a:prstGeom>
        </p:spPr>
        <p:txBody>
          <a:bodyPr vert="horz" wrap="square" lIns="0" tIns="0" rIns="0" bIns="0" rtlCol="0">
            <a:spAutoFit/>
          </a:bodyPr>
          <a:lstStyle/>
          <a:p>
            <a:pPr marL="12700" marR="5080" lvl="0"/>
            <a:r>
              <a:rPr kumimoji="0" lang="bg-BG" sz="1400" b="0" i="0" u="none" strike="noStrike" kern="1200" cap="none" spc="0" normalizeH="0" baseline="0" noProof="0" dirty="0" smtClean="0">
                <a:ln>
                  <a:noFill/>
                </a:ln>
                <a:solidFill>
                  <a:srgbClr val="A0C4E3"/>
                </a:solidFill>
                <a:effectLst/>
                <a:uLnTx/>
                <a:uFillTx/>
                <a:latin typeface="Segoe UI Semilight"/>
                <a:ea typeface="+mn-ea"/>
                <a:cs typeface="Segoe UI Semilight"/>
              </a:rPr>
              <a:t>Разработване на </a:t>
            </a:r>
            <a:r>
              <a:rPr lang="bg-BG" sz="1400" b="1" dirty="0" smtClean="0">
                <a:solidFill>
                  <a:srgbClr val="FFFFFF"/>
                </a:solidFill>
                <a:latin typeface="Segoe UI Semibold"/>
                <a:cs typeface="Segoe UI Semibold"/>
              </a:rPr>
              <a:t>високо-производителни </a:t>
            </a:r>
            <a:r>
              <a:rPr lang="bg-BG" sz="1400" b="1" spc="-10" dirty="0" smtClean="0">
                <a:solidFill>
                  <a:srgbClr val="FFFFFF"/>
                </a:solidFill>
                <a:latin typeface="Segoe UI Semibold"/>
                <a:cs typeface="Segoe UI Semibold"/>
              </a:rPr>
              <a:t>мрежови приложения</a:t>
            </a:r>
            <a:r>
              <a:rPr lang="bg-BG" sz="1400" spc="-10" dirty="0">
                <a:solidFill>
                  <a:srgbClr val="A0C4E3"/>
                </a:solidFill>
                <a:latin typeface="Segoe UI Semilight"/>
                <a:cs typeface="Segoe UI Semilight"/>
              </a:rPr>
              <a:t> </a:t>
            </a:r>
            <a:r>
              <a:rPr lang="bg-BG" sz="1400" spc="-10" dirty="0" smtClean="0">
                <a:solidFill>
                  <a:srgbClr val="A0C4E3"/>
                </a:solidFill>
                <a:latin typeface="Segoe UI Semilight"/>
                <a:cs typeface="Segoe UI Semilight"/>
              </a:rPr>
              <a:t>за възпроизвеждане на предвидените в проекта </a:t>
            </a:r>
            <a:r>
              <a:rPr lang="en-US" sz="1400" spc="-5" dirty="0">
                <a:solidFill>
                  <a:srgbClr val="A0C4E3"/>
                </a:solidFill>
                <a:latin typeface="Segoe UI Semilight"/>
                <a:cs typeface="Segoe UI Semilight"/>
              </a:rPr>
              <a:t>S</a:t>
            </a:r>
            <a:r>
              <a:rPr lang="en-US" sz="1400" spc="-10" dirty="0">
                <a:solidFill>
                  <a:srgbClr val="A0C4E3"/>
                </a:solidFill>
                <a:latin typeface="Segoe UI Semilight"/>
                <a:cs typeface="Segoe UI Semilight"/>
              </a:rPr>
              <a:t>m</a:t>
            </a:r>
            <a:r>
              <a:rPr lang="en-US" sz="1400" dirty="0">
                <a:solidFill>
                  <a:srgbClr val="A0C4E3"/>
                </a:solidFill>
                <a:latin typeface="Segoe UI Semilight"/>
                <a:cs typeface="Segoe UI Semilight"/>
              </a:rPr>
              <a:t>a</a:t>
            </a:r>
            <a:r>
              <a:rPr lang="en-US" sz="1400" spc="35" dirty="0">
                <a:solidFill>
                  <a:srgbClr val="A0C4E3"/>
                </a:solidFill>
                <a:latin typeface="Segoe UI Semilight"/>
                <a:cs typeface="Segoe UI Semilight"/>
              </a:rPr>
              <a:t>r</a:t>
            </a:r>
            <a:r>
              <a:rPr lang="en-US" sz="1400" dirty="0">
                <a:solidFill>
                  <a:srgbClr val="A0C4E3"/>
                </a:solidFill>
                <a:latin typeface="Segoe UI Semilight"/>
                <a:cs typeface="Segoe UI Semilight"/>
              </a:rPr>
              <a:t>t5Grid</a:t>
            </a:r>
            <a:r>
              <a:rPr lang="en-US" sz="1400" spc="20" dirty="0">
                <a:solidFill>
                  <a:srgbClr val="A0C4E3"/>
                </a:solidFill>
                <a:latin typeface="Times New Roman"/>
                <a:cs typeface="Times New Roman"/>
              </a:rPr>
              <a:t> </a:t>
            </a:r>
            <a:r>
              <a:rPr lang="bg-BG" sz="1400" spc="-10" dirty="0" smtClean="0">
                <a:solidFill>
                  <a:srgbClr val="A0C4E3"/>
                </a:solidFill>
                <a:latin typeface="Segoe UI Semilight"/>
                <a:cs typeface="Segoe UI Semilight"/>
              </a:rPr>
              <a:t>практически сценарии </a:t>
            </a:r>
            <a:r>
              <a:rPr lang="en-US" sz="1400" spc="-10" dirty="0" smtClean="0">
                <a:solidFill>
                  <a:srgbClr val="A0C4E3"/>
                </a:solidFill>
                <a:latin typeface="Segoe UI Semilight"/>
                <a:cs typeface="Segoe UI Semilight"/>
              </a:rPr>
              <a:t>(Use Cases)</a:t>
            </a:r>
            <a:r>
              <a:rPr lang="bg-BG" sz="1400" spc="-10" dirty="0" smtClean="0">
                <a:solidFill>
                  <a:srgbClr val="A0C4E3"/>
                </a:solidFill>
                <a:latin typeface="Segoe UI Semilight"/>
                <a:cs typeface="Segoe UI Semilight"/>
              </a:rPr>
              <a:t> от енергийния сектор</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14" name="object 14"/>
          <p:cNvSpPr/>
          <p:nvPr/>
        </p:nvSpPr>
        <p:spPr>
          <a:xfrm>
            <a:off x="0" y="3553967"/>
            <a:ext cx="3048000" cy="3304540"/>
          </a:xfrm>
          <a:custGeom>
            <a:avLst/>
            <a:gdLst/>
            <a:ahLst/>
            <a:cxnLst/>
            <a:rect l="l" t="t" r="r" b="b"/>
            <a:pathLst>
              <a:path w="3048000" h="3304540">
                <a:moveTo>
                  <a:pt x="0" y="3304032"/>
                </a:moveTo>
                <a:lnTo>
                  <a:pt x="3048000" y="3304032"/>
                </a:lnTo>
                <a:lnTo>
                  <a:pt x="3048000" y="0"/>
                </a:lnTo>
                <a:lnTo>
                  <a:pt x="0" y="0"/>
                </a:lnTo>
                <a:lnTo>
                  <a:pt x="0" y="3304032"/>
                </a:lnTo>
                <a:close/>
              </a:path>
            </a:pathLst>
          </a:custGeom>
          <a:solidFill>
            <a:srgbClr val="0052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223822" y="3872254"/>
            <a:ext cx="1473835"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noProof="0" dirty="0" smtClean="0">
                <a:solidFill>
                  <a:srgbClr val="A0C4E3"/>
                </a:solidFill>
                <a:latin typeface="Segoe UI Semibold"/>
                <a:cs typeface="Segoe UI Semibold"/>
              </a:rPr>
              <a:t>Цел </a:t>
            </a:r>
            <a:r>
              <a:rPr kumimoji="0" sz="2000" b="1" i="0" u="none" strike="noStrike" kern="1200" cap="none" spc="0" normalizeH="0" baseline="0" noProof="0" dirty="0" smtClean="0">
                <a:ln>
                  <a:noFill/>
                </a:ln>
                <a:solidFill>
                  <a:srgbClr val="A0C4E3"/>
                </a:solidFill>
                <a:effectLst/>
                <a:uLnTx/>
                <a:uFillTx/>
                <a:latin typeface="Segoe UI Semibold"/>
                <a:ea typeface="+mn-ea"/>
                <a:cs typeface="Segoe UI Semibold"/>
              </a:rPr>
              <a:t>5</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6" name="object 16"/>
          <p:cNvSpPr txBox="1"/>
          <p:nvPr/>
        </p:nvSpPr>
        <p:spPr>
          <a:xfrm>
            <a:off x="193039" y="4397377"/>
            <a:ext cx="2442210" cy="1304207"/>
          </a:xfrm>
          <a:prstGeom prst="rect">
            <a:avLst/>
          </a:prstGeom>
        </p:spPr>
        <p:txBody>
          <a:bodyPr vert="horz" wrap="square" lIns="0" tIns="0" rIns="0" bIns="0" rtlCol="0">
            <a:spAutoFit/>
          </a:bodyPr>
          <a:lstStyle/>
          <a:p>
            <a:pPr marL="12700" marR="5080" lvl="0"/>
            <a:r>
              <a:rPr lang="bg-BG" sz="1400" dirty="0" smtClean="0">
                <a:solidFill>
                  <a:srgbClr val="A0C4E3"/>
                </a:solidFill>
                <a:latin typeface="Segoe UI Semilight"/>
                <a:cs typeface="Segoe UI Semilight"/>
              </a:rPr>
              <a:t>Създаване на експериментална тестова среда </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sz="1400" b="0" i="0" u="none" strike="noStrike" kern="1200" cap="none" spc="0" normalizeH="0" baseline="0" noProof="0" dirty="0">
                <a:ln>
                  <a:noFill/>
                </a:ln>
                <a:solidFill>
                  <a:srgbClr val="A0C4E3"/>
                </a:solidFill>
                <a:effectLst/>
                <a:uLnTx/>
                <a:uFillTx/>
                <a:latin typeface="Segoe UI Semilight"/>
                <a:ea typeface="+mn-ea"/>
                <a:cs typeface="Segoe UI Semilight"/>
              </a:rPr>
              <a:t>V&amp;V)</a:t>
            </a:r>
            <a:r>
              <a:rPr kumimoji="0" sz="1400" b="0" i="0" u="none" strike="noStrike" kern="1200" cap="none" spc="0" normalizeH="0" baseline="0" noProof="0" dirty="0">
                <a:ln>
                  <a:noFill/>
                </a:ln>
                <a:solidFill>
                  <a:srgbClr val="A0C4E3"/>
                </a:solidFill>
                <a:effectLst/>
                <a:uLnTx/>
                <a:uFillTx/>
                <a:latin typeface="Times New Roman"/>
                <a:ea typeface="+mn-ea"/>
                <a:cs typeface="Times New Roman"/>
              </a:rPr>
              <a:t> </a:t>
            </a:r>
            <a:r>
              <a:rPr lang="bg-BG" sz="1400" dirty="0" smtClean="0">
                <a:solidFill>
                  <a:srgbClr val="A0C4E3"/>
                </a:solidFill>
                <a:latin typeface="Segoe UI Semilight"/>
                <a:cs typeface="Segoe UI Semilight"/>
              </a:rPr>
              <a:t>за </a:t>
            </a:r>
            <a:r>
              <a:rPr lang="bg-BG" sz="1400" b="1" dirty="0" smtClean="0">
                <a:solidFill>
                  <a:srgbClr val="FFFFFF"/>
                </a:solidFill>
                <a:latin typeface="Segoe UI Semibold"/>
                <a:cs typeface="Segoe UI Semibold"/>
              </a:rPr>
              <a:t>автоматично изпитване, сертифициране</a:t>
            </a:r>
            <a:r>
              <a:rPr kumimoji="0" sz="1400" b="0" i="0" u="none" strike="noStrike" kern="1200" cap="none" spc="10" normalizeH="0" baseline="0" noProof="0" dirty="0" smtClean="0">
                <a:ln>
                  <a:noFill/>
                </a:ln>
                <a:solidFill>
                  <a:srgbClr val="A0C4E3"/>
                </a:solidFill>
                <a:effectLst/>
                <a:uLnTx/>
                <a:uFillTx/>
                <a:latin typeface="Times New Roman"/>
                <a:ea typeface="+mn-ea"/>
                <a:cs typeface="Times New Roman"/>
              </a:rPr>
              <a:t> </a:t>
            </a:r>
            <a:r>
              <a:rPr lang="bg-BG" sz="1400" dirty="0" smtClean="0">
                <a:solidFill>
                  <a:srgbClr val="A0C4E3"/>
                </a:solidFill>
                <a:latin typeface="Segoe UI Semilight"/>
                <a:cs typeface="Segoe UI Semilight"/>
              </a:rPr>
              <a:t>и </a:t>
            </a:r>
            <a:r>
              <a:rPr lang="bg-BG" sz="1400" b="1" dirty="0" smtClean="0">
                <a:solidFill>
                  <a:srgbClr val="FFFFFF"/>
                </a:solidFill>
                <a:latin typeface="Segoe UI Semibold"/>
                <a:cs typeface="Segoe UI Semibold"/>
              </a:rPr>
              <a:t>интегриране</a:t>
            </a:r>
            <a:r>
              <a:rPr lang="bg-BG" sz="1400" spc="-5" dirty="0">
                <a:solidFill>
                  <a:srgbClr val="A0C4E3"/>
                </a:solidFill>
                <a:latin typeface="Segoe UI Semilight"/>
                <a:cs typeface="Segoe UI Semilight"/>
              </a:rPr>
              <a:t> </a:t>
            </a:r>
            <a:r>
              <a:rPr lang="bg-BG" sz="1400" spc="-5" dirty="0" smtClean="0">
                <a:solidFill>
                  <a:srgbClr val="A0C4E3"/>
                </a:solidFill>
                <a:latin typeface="Segoe UI Semilight"/>
                <a:cs typeface="Segoe UI Semilight"/>
              </a:rPr>
              <a:t>на мрежови приложения</a:t>
            </a:r>
            <a:endParaRPr kumimoji="0" sz="14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7" name="object 17"/>
          <p:cNvSpPr/>
          <p:nvPr/>
        </p:nvSpPr>
        <p:spPr>
          <a:xfrm>
            <a:off x="3048000" y="3553967"/>
            <a:ext cx="3048000" cy="3304540"/>
          </a:xfrm>
          <a:custGeom>
            <a:avLst/>
            <a:gdLst/>
            <a:ahLst/>
            <a:cxnLst/>
            <a:rect l="l" t="t" r="r" b="b"/>
            <a:pathLst>
              <a:path w="3048000" h="3304540">
                <a:moveTo>
                  <a:pt x="0" y="3304032"/>
                </a:moveTo>
                <a:lnTo>
                  <a:pt x="3048000" y="3304032"/>
                </a:lnTo>
                <a:lnTo>
                  <a:pt x="3048000" y="0"/>
                </a:lnTo>
                <a:lnTo>
                  <a:pt x="0" y="0"/>
                </a:lnTo>
                <a:lnTo>
                  <a:pt x="0" y="3304032"/>
                </a:lnTo>
                <a:close/>
              </a:path>
            </a:pathLst>
          </a:custGeom>
          <a:solidFill>
            <a:srgbClr val="003A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3272154" y="3872254"/>
            <a:ext cx="1473200"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5" normalizeH="0" baseline="0" noProof="0" dirty="0" smtClean="0">
                <a:ln>
                  <a:noFill/>
                </a:ln>
                <a:solidFill>
                  <a:srgbClr val="A0C4E3"/>
                </a:solidFill>
                <a:effectLst/>
                <a:uLnTx/>
                <a:uFillTx/>
                <a:latin typeface="Segoe UI Semibold"/>
                <a:ea typeface="+mn-ea"/>
                <a:cs typeface="Segoe UI Semibold"/>
              </a:rPr>
              <a:t>6</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19" name="object 19"/>
          <p:cNvSpPr txBox="1"/>
          <p:nvPr/>
        </p:nvSpPr>
        <p:spPr>
          <a:xfrm>
            <a:off x="3272154" y="4397377"/>
            <a:ext cx="2475865" cy="1938992"/>
          </a:xfrm>
          <a:prstGeom prst="rect">
            <a:avLst/>
          </a:prstGeom>
        </p:spPr>
        <p:txBody>
          <a:bodyPr vert="horz" wrap="square" lIns="0" tIns="0" rIns="0" bIns="0" rtlCol="0">
            <a:spAutoFit/>
          </a:bodyPr>
          <a:lstStyle/>
          <a:p>
            <a:pPr marL="12700" marR="5080" lvl="0"/>
            <a:r>
              <a:rPr lang="bg-BG" sz="1400" dirty="0" smtClean="0">
                <a:solidFill>
                  <a:srgbClr val="A0C4E3"/>
                </a:solidFill>
                <a:latin typeface="Segoe UI Semilight"/>
                <a:cs typeface="Segoe UI Semilight"/>
              </a:rPr>
              <a:t>Изпълнение на</a:t>
            </a:r>
            <a:r>
              <a:rPr kumimoji="0" sz="1400" b="0" i="0" u="none" strike="noStrike" kern="1200" cap="none" spc="45" normalizeH="0" baseline="0" noProof="0" dirty="0" smtClean="0">
                <a:ln>
                  <a:noFill/>
                </a:ln>
                <a:solidFill>
                  <a:srgbClr val="A0C4E3"/>
                </a:solidFill>
                <a:effectLst/>
                <a:uLnTx/>
                <a:uFillTx/>
                <a:latin typeface="Times New Roman"/>
                <a:ea typeface="+mn-ea"/>
                <a:cs typeface="Times New Roman"/>
              </a:rPr>
              <a:t> </a:t>
            </a:r>
            <a:r>
              <a:rPr lang="bg-BG" sz="1400" b="1" spc="-5" dirty="0" smtClean="0">
                <a:solidFill>
                  <a:srgbClr val="FFFFFF"/>
                </a:solidFill>
                <a:latin typeface="Segoe UI Semibold"/>
                <a:cs typeface="Segoe UI Semibold"/>
              </a:rPr>
              <a:t>четири усъвършенствани 5</a:t>
            </a:r>
            <a:r>
              <a:rPr lang="en-US" sz="1400" b="1" spc="-5" dirty="0">
                <a:solidFill>
                  <a:srgbClr val="FFFFFF"/>
                </a:solidFill>
                <a:latin typeface="Segoe UI Semibold"/>
                <a:cs typeface="Segoe UI Semibold"/>
              </a:rPr>
              <a:t>G </a:t>
            </a:r>
            <a:r>
              <a:rPr lang="bg-BG" sz="1400" b="1" spc="-5" dirty="0" smtClean="0">
                <a:solidFill>
                  <a:srgbClr val="FFFFFF"/>
                </a:solidFill>
                <a:latin typeface="Segoe UI Semibold"/>
                <a:cs typeface="Segoe UI Semibold"/>
              </a:rPr>
              <a:t> демонстрации </a:t>
            </a:r>
            <a:r>
              <a:rPr lang="bg-BG" sz="1400" spc="-5" dirty="0" smtClean="0">
                <a:solidFill>
                  <a:srgbClr val="A0C4E3"/>
                </a:solidFill>
                <a:latin typeface="Segoe UI Semilight"/>
                <a:cs typeface="Segoe UI Semilight"/>
              </a:rPr>
              <a:t>на базата на актуални практически енергийни сценарии</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sz="1400" b="0" i="0" u="none" strike="noStrike" kern="1200" cap="none" spc="35" normalizeH="0" baseline="0" noProof="0" dirty="0" smtClean="0">
                <a:ln>
                  <a:noFill/>
                </a:ln>
                <a:solidFill>
                  <a:srgbClr val="A0C4E3"/>
                </a:solidFill>
                <a:effectLst/>
                <a:uLnTx/>
                <a:uFillTx/>
                <a:latin typeface="Times New Roman"/>
                <a:ea typeface="+mn-ea"/>
                <a:cs typeface="Times New Roman"/>
              </a:rPr>
              <a:t> </a:t>
            </a:r>
            <a:r>
              <a:rPr lang="bg-BG" sz="1400" dirty="0" smtClean="0">
                <a:solidFill>
                  <a:srgbClr val="A0C4E3"/>
                </a:solidFill>
                <a:latin typeface="Segoe UI Semilight"/>
                <a:cs typeface="Segoe UI Semilight"/>
              </a:rPr>
              <a:t>Доказване на съответствието с ключовите показатели за производителност, разработени в</a:t>
            </a:r>
            <a:r>
              <a:rPr kumimoji="0" sz="1400" b="0" i="0" u="none" strike="noStrike" kern="1200" cap="none" spc="40" normalizeH="0" baseline="0" noProof="0" dirty="0" smtClean="0">
                <a:ln>
                  <a:noFill/>
                </a:ln>
                <a:solidFill>
                  <a:srgbClr val="A0C4E3"/>
                </a:solidFill>
                <a:effectLst/>
                <a:uLnTx/>
                <a:uFillTx/>
                <a:latin typeface="Times New Roman"/>
                <a:ea typeface="+mn-ea"/>
                <a:cs typeface="Times New Roman"/>
              </a:rPr>
              <a:t> </a:t>
            </a:r>
            <a:r>
              <a:rPr kumimoji="0" sz="1400" b="0" i="0" u="none" strike="noStrike" kern="1200" cap="none" spc="0" normalizeH="0" baseline="0" noProof="0" dirty="0">
                <a:ln>
                  <a:noFill/>
                </a:ln>
                <a:solidFill>
                  <a:srgbClr val="A0C4E3"/>
                </a:solidFill>
                <a:effectLst/>
                <a:uLnTx/>
                <a:uFillTx/>
                <a:latin typeface="Segoe UI Semilight"/>
                <a:ea typeface="+mn-ea"/>
                <a:cs typeface="Segoe UI Semilight"/>
              </a:rPr>
              <a:t>5G</a:t>
            </a:r>
            <a:r>
              <a:rPr kumimoji="0" sz="1400" b="0" i="0" u="none" strike="noStrike" kern="1200" cap="none" spc="30" normalizeH="0" baseline="0" noProof="0" dirty="0">
                <a:ln>
                  <a:noFill/>
                </a:ln>
                <a:solidFill>
                  <a:srgbClr val="A0C4E3"/>
                </a:solidFill>
                <a:effectLst/>
                <a:uLnTx/>
                <a:uFillTx/>
                <a:latin typeface="Times New Roman"/>
                <a:ea typeface="+mn-ea"/>
                <a:cs typeface="Times New Roman"/>
              </a:rPr>
              <a:t> </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PPP</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0" name="object 20"/>
          <p:cNvSpPr/>
          <p:nvPr/>
        </p:nvSpPr>
        <p:spPr>
          <a:xfrm>
            <a:off x="6096000" y="3553967"/>
            <a:ext cx="3048000" cy="3304540"/>
          </a:xfrm>
          <a:custGeom>
            <a:avLst/>
            <a:gdLst/>
            <a:ahLst/>
            <a:cxnLst/>
            <a:rect l="l" t="t" r="r" b="b"/>
            <a:pathLst>
              <a:path w="3048000" h="3304540">
                <a:moveTo>
                  <a:pt x="0" y="3304032"/>
                </a:moveTo>
                <a:lnTo>
                  <a:pt x="3048000" y="3304032"/>
                </a:lnTo>
                <a:lnTo>
                  <a:pt x="3048000" y="0"/>
                </a:lnTo>
                <a:lnTo>
                  <a:pt x="0" y="0"/>
                </a:lnTo>
                <a:lnTo>
                  <a:pt x="0" y="3304032"/>
                </a:lnTo>
                <a:close/>
              </a:path>
            </a:pathLst>
          </a:custGeom>
          <a:solidFill>
            <a:srgbClr val="002D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txBox="1"/>
          <p:nvPr/>
        </p:nvSpPr>
        <p:spPr>
          <a:xfrm>
            <a:off x="6320790" y="3872254"/>
            <a:ext cx="1467485"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5" normalizeH="0" baseline="0" noProof="0" dirty="0" smtClean="0">
                <a:ln>
                  <a:noFill/>
                </a:ln>
                <a:solidFill>
                  <a:srgbClr val="A0C4E3"/>
                </a:solidFill>
                <a:effectLst/>
                <a:uLnTx/>
                <a:uFillTx/>
                <a:latin typeface="Segoe UI Semibold"/>
                <a:ea typeface="+mn-ea"/>
                <a:cs typeface="Segoe UI Semibold"/>
              </a:rPr>
              <a:t>7</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p:txBody>
      </p:sp>
      <p:sp>
        <p:nvSpPr>
          <p:cNvPr id="22" name="object 22"/>
          <p:cNvSpPr txBox="1"/>
          <p:nvPr/>
        </p:nvSpPr>
        <p:spPr>
          <a:xfrm>
            <a:off x="6320154" y="4343400"/>
            <a:ext cx="2550793" cy="236988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lang="bg-BG" sz="1400" dirty="0" smtClean="0">
                <a:solidFill>
                  <a:srgbClr val="A0C4E3"/>
                </a:solidFill>
                <a:latin typeface="Segoe UI Semilight"/>
                <a:cs typeface="Segoe UI Semilight"/>
              </a:rPr>
              <a:t>Ключови приоритети за проекта са провеждането </a:t>
            </a:r>
            <a:r>
              <a:rPr lang="bg-BG" sz="1400" spc="-10" dirty="0" smtClean="0">
                <a:solidFill>
                  <a:srgbClr val="A0C4E3"/>
                </a:solidFill>
                <a:latin typeface="Segoe UI Semilight"/>
                <a:cs typeface="Segoe UI Semilight"/>
              </a:rPr>
              <a:t>на</a:t>
            </a:r>
            <a:r>
              <a:rPr kumimoji="0" sz="1400" b="0" i="0" u="none" strike="noStrike" kern="1200" cap="none" spc="35" normalizeH="0" baseline="0" noProof="0" dirty="0" smtClean="0">
                <a:ln>
                  <a:noFill/>
                </a:ln>
                <a:solidFill>
                  <a:srgbClr val="A0C4E3"/>
                </a:solidFill>
                <a:effectLst/>
                <a:uLnTx/>
                <a:uFillTx/>
                <a:latin typeface="Times New Roman"/>
                <a:ea typeface="+mn-ea"/>
                <a:cs typeface="Times New Roman"/>
              </a:rPr>
              <a:t> </a:t>
            </a:r>
            <a:r>
              <a:rPr lang="bg-BG" sz="1400" b="1" dirty="0" smtClean="0">
                <a:solidFill>
                  <a:srgbClr val="FFFFFF"/>
                </a:solidFill>
                <a:latin typeface="Segoe UI Semibold"/>
                <a:cs typeface="Segoe UI Semibold"/>
              </a:rPr>
              <a:t>пазарен анализ</a:t>
            </a:r>
            <a:r>
              <a:rPr kumimoji="0" sz="1400" b="1" i="0" u="none" strike="noStrike" kern="1200" cap="none" spc="0" normalizeH="0" baseline="0" noProof="0" dirty="0" smtClean="0">
                <a:ln>
                  <a:noFill/>
                </a:ln>
                <a:solidFill>
                  <a:srgbClr val="FFFFFF"/>
                </a:solidFill>
                <a:effectLst/>
                <a:uLnTx/>
                <a:uFillTx/>
                <a:latin typeface="Times New Roman"/>
                <a:ea typeface="+mn-ea"/>
                <a:cs typeface="Times New Roman"/>
              </a:rPr>
              <a:t> </a:t>
            </a:r>
            <a:r>
              <a:rPr lang="bg-BG" sz="1400" dirty="0" smtClean="0">
                <a:solidFill>
                  <a:srgbClr val="A0C4E3"/>
                </a:solidFill>
                <a:latin typeface="Segoe UI Semilight"/>
                <a:cs typeface="Segoe UI Semilight"/>
              </a:rPr>
              <a:t>и</a:t>
            </a:r>
            <a:r>
              <a:rPr kumimoji="0" sz="1400" b="0" i="0" u="none" strike="noStrike" kern="1200" cap="none" spc="30" normalizeH="0" baseline="0" noProof="0" dirty="0" smtClean="0">
                <a:ln>
                  <a:noFill/>
                </a:ln>
                <a:solidFill>
                  <a:srgbClr val="A0C4E3"/>
                </a:solidFill>
                <a:effectLst/>
                <a:uLnTx/>
                <a:uFillTx/>
                <a:latin typeface="Times New Roman"/>
                <a:ea typeface="+mn-ea"/>
                <a:cs typeface="Times New Roman"/>
              </a:rPr>
              <a:t> </a:t>
            </a:r>
            <a:r>
              <a:rPr lang="bg-BG" sz="1400" noProof="0" dirty="0" smtClean="0">
                <a:solidFill>
                  <a:srgbClr val="A0C4E3"/>
                </a:solidFill>
                <a:latin typeface="Segoe UI Semilight"/>
                <a:cs typeface="Segoe UI Semilight"/>
              </a:rPr>
              <a:t>създаването на нови бизнес модели</a:t>
            </a:r>
            <a:r>
              <a:rPr lang="bg-BG" sz="1400" dirty="0" smtClean="0">
                <a:solidFill>
                  <a:srgbClr val="A0C4E3"/>
                </a:solidFill>
                <a:latin typeface="Segoe UI Semilight"/>
                <a:cs typeface="Segoe UI Semilight"/>
              </a:rPr>
              <a:t>, както и п</a:t>
            </a:r>
            <a:r>
              <a:rPr lang="bg-BG" sz="1400" spc="-10" dirty="0" smtClean="0">
                <a:solidFill>
                  <a:srgbClr val="A0C4E3"/>
                </a:solidFill>
                <a:latin typeface="Segoe UI Semilight"/>
                <a:cs typeface="Segoe UI Semilight"/>
              </a:rPr>
              <a:t>одробна технико-икономическа оценка и пътна карта за използване и комерсиализация на резултатите от проекта от индустриални партньори и МСП </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
        <p:nvSpPr>
          <p:cNvPr id="23" name="object 23"/>
          <p:cNvSpPr/>
          <p:nvPr/>
        </p:nvSpPr>
        <p:spPr>
          <a:xfrm>
            <a:off x="9144000" y="3553967"/>
            <a:ext cx="3048000" cy="3304540"/>
          </a:xfrm>
          <a:custGeom>
            <a:avLst/>
            <a:gdLst/>
            <a:ahLst/>
            <a:cxnLst/>
            <a:rect l="l" t="t" r="r" b="b"/>
            <a:pathLst>
              <a:path w="3048000" h="3304540">
                <a:moveTo>
                  <a:pt x="0" y="3304032"/>
                </a:moveTo>
                <a:lnTo>
                  <a:pt x="3047999" y="3304032"/>
                </a:lnTo>
                <a:lnTo>
                  <a:pt x="3047999" y="0"/>
                </a:lnTo>
                <a:lnTo>
                  <a:pt x="0" y="0"/>
                </a:lnTo>
                <a:lnTo>
                  <a:pt x="0" y="3304032"/>
                </a:lnTo>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9369042" y="3872254"/>
            <a:ext cx="2670557" cy="265457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000" b="1" dirty="0" smtClean="0">
                <a:solidFill>
                  <a:srgbClr val="A0C4E3"/>
                </a:solidFill>
                <a:latin typeface="Segoe UI Semibold"/>
                <a:cs typeface="Segoe UI Semibold"/>
              </a:rPr>
              <a:t>Цел </a:t>
            </a:r>
            <a:r>
              <a:rPr kumimoji="0" sz="2000" b="1" i="0" u="none" strike="noStrike" kern="1200" cap="none" spc="-5" normalizeH="0" baseline="0" noProof="0" dirty="0" smtClean="0">
                <a:ln>
                  <a:noFill/>
                </a:ln>
                <a:solidFill>
                  <a:srgbClr val="A0C4E3"/>
                </a:solidFill>
                <a:effectLst/>
                <a:uLnTx/>
                <a:uFillTx/>
                <a:latin typeface="Segoe UI Semibold"/>
                <a:ea typeface="+mn-ea"/>
                <a:cs typeface="Segoe UI Semibold"/>
              </a:rPr>
              <a:t>8</a:t>
            </a:r>
            <a:endParaRPr kumimoji="0" sz="2000" b="0" i="0" u="none" strike="noStrike" kern="1200" cap="none" spc="0" normalizeH="0" baseline="0" noProof="0" dirty="0">
              <a:ln>
                <a:noFill/>
              </a:ln>
              <a:solidFill>
                <a:prstClr val="black"/>
              </a:solidFill>
              <a:effectLst/>
              <a:uLnTx/>
              <a:uFillTx/>
              <a:latin typeface="Segoe UI Semibold"/>
              <a:ea typeface="+mn-ea"/>
              <a:cs typeface="Segoe UI Semibold"/>
            </a:endParaRPr>
          </a:p>
          <a:p>
            <a:pPr marL="12700" marR="5080" lvl="0">
              <a:spcBef>
                <a:spcPts val="1515"/>
              </a:spcBef>
            </a:pPr>
            <a:r>
              <a:rPr lang="bg-BG" sz="1400" spc="-5" dirty="0" smtClean="0">
                <a:solidFill>
                  <a:srgbClr val="A0C4E3"/>
                </a:solidFill>
                <a:latin typeface="Segoe UI Semilight"/>
                <a:cs typeface="Segoe UI Semilight"/>
              </a:rPr>
              <a:t>Осигуряване на </a:t>
            </a:r>
            <a:r>
              <a:rPr lang="bg-BG" sz="1400" b="1" dirty="0" smtClean="0">
                <a:solidFill>
                  <a:srgbClr val="FFFFFF"/>
                </a:solidFill>
                <a:latin typeface="Segoe UI Semibold"/>
                <a:cs typeface="Segoe UI Semibold"/>
              </a:rPr>
              <a:t>максимален ефект</a:t>
            </a:r>
            <a:r>
              <a:rPr kumimoji="0" sz="1400" b="1" i="0" u="none" strike="noStrike" kern="1200" cap="none" spc="0" normalizeH="0" baseline="0" noProof="0" dirty="0" smtClean="0">
                <a:ln>
                  <a:noFill/>
                </a:ln>
                <a:solidFill>
                  <a:srgbClr val="FFFFFF"/>
                </a:solidFill>
                <a:effectLst/>
                <a:uLnTx/>
                <a:uFillTx/>
                <a:latin typeface="Times New Roman"/>
                <a:ea typeface="+mn-ea"/>
                <a:cs typeface="Times New Roman"/>
              </a:rPr>
              <a:t> </a:t>
            </a:r>
            <a:r>
              <a:rPr lang="bg-BG" sz="1400" spc="-25" dirty="0" smtClean="0">
                <a:solidFill>
                  <a:srgbClr val="A0C4E3"/>
                </a:solidFill>
                <a:latin typeface="Segoe UI Semilight"/>
                <a:cs typeface="Segoe UI Semilight"/>
              </a:rPr>
              <a:t>на</a:t>
            </a:r>
            <a:r>
              <a:rPr kumimoji="0" sz="1400" b="0" i="0" u="none" strike="noStrike" kern="1200" cap="none" spc="0" normalizeH="0" baseline="0" noProof="0" dirty="0" smtClean="0">
                <a:ln>
                  <a:noFill/>
                </a:ln>
                <a:solidFill>
                  <a:srgbClr val="A0C4E3"/>
                </a:solidFill>
                <a:effectLst/>
                <a:uLnTx/>
                <a:uFillTx/>
                <a:latin typeface="Times New Roman"/>
                <a:ea typeface="+mn-ea"/>
                <a:cs typeface="Times New Roman"/>
              </a:rPr>
              <a:t> </a:t>
            </a:r>
            <a:r>
              <a:rPr kumimoji="0" sz="1400" b="1" i="0" u="none" strike="noStrike" kern="1200" cap="none" spc="0" normalizeH="0" baseline="0" noProof="0" dirty="0" smtClean="0">
                <a:ln>
                  <a:noFill/>
                </a:ln>
                <a:solidFill>
                  <a:srgbClr val="FFFFFF"/>
                </a:solidFill>
                <a:effectLst/>
                <a:uLnTx/>
                <a:uFillTx/>
                <a:latin typeface="Segoe UI Semibold"/>
                <a:ea typeface="+mn-ea"/>
                <a:cs typeface="Segoe UI Semibold"/>
              </a:rPr>
              <a:t>Sma</a:t>
            </a:r>
            <a:r>
              <a:rPr kumimoji="0" sz="1400" b="1" i="0" u="none" strike="noStrike" kern="1200" cap="none" spc="30" normalizeH="0" baseline="0" noProof="0" dirty="0" smtClean="0">
                <a:ln>
                  <a:noFill/>
                </a:ln>
                <a:solidFill>
                  <a:srgbClr val="FFFFFF"/>
                </a:solidFill>
                <a:effectLst/>
                <a:uLnTx/>
                <a:uFillTx/>
                <a:latin typeface="Segoe UI Semibold"/>
                <a:ea typeface="+mn-ea"/>
                <a:cs typeface="Segoe UI Semibold"/>
              </a:rPr>
              <a:t>r</a:t>
            </a:r>
            <a:r>
              <a:rPr kumimoji="0" sz="1400" b="1" i="0" u="none" strike="noStrike" kern="1200" cap="none" spc="-5" normalizeH="0" baseline="0" noProof="0" dirty="0" smtClean="0">
                <a:ln>
                  <a:noFill/>
                </a:ln>
                <a:solidFill>
                  <a:srgbClr val="FFFFFF"/>
                </a:solidFill>
                <a:effectLst/>
                <a:uLnTx/>
                <a:uFillTx/>
                <a:latin typeface="Segoe UI Semibold"/>
                <a:ea typeface="+mn-ea"/>
                <a:cs typeface="Segoe UI Semibold"/>
              </a:rPr>
              <a:t>t5G</a:t>
            </a:r>
            <a:r>
              <a:rPr kumimoji="0" sz="1400" b="1" i="0" u="none" strike="noStrike" kern="1200" cap="none" spc="-15" normalizeH="0" baseline="0" noProof="0" dirty="0" smtClean="0">
                <a:ln>
                  <a:noFill/>
                </a:ln>
                <a:solidFill>
                  <a:srgbClr val="FFFFFF"/>
                </a:solidFill>
                <a:effectLst/>
                <a:uLnTx/>
                <a:uFillTx/>
                <a:latin typeface="Segoe UI Semibold"/>
                <a:ea typeface="+mn-ea"/>
                <a:cs typeface="Segoe UI Semibold"/>
              </a:rPr>
              <a:t>r</a:t>
            </a:r>
            <a:r>
              <a:rPr kumimoji="0" sz="1400" b="1" i="0" u="none" strike="noStrike" kern="1200" cap="none" spc="0" normalizeH="0" baseline="0" noProof="0" dirty="0" smtClean="0">
                <a:ln>
                  <a:noFill/>
                </a:ln>
                <a:solidFill>
                  <a:srgbClr val="FFFFFF"/>
                </a:solidFill>
                <a:effectLst/>
                <a:uLnTx/>
                <a:uFillTx/>
                <a:latin typeface="Segoe UI Semibold"/>
                <a:ea typeface="+mn-ea"/>
                <a:cs typeface="Segoe UI Semibold"/>
              </a:rPr>
              <a:t>id</a:t>
            </a:r>
            <a:r>
              <a:rPr lang="bg-BG" sz="1400" spc="-15" dirty="0">
                <a:solidFill>
                  <a:srgbClr val="A0C4E3"/>
                </a:solidFill>
                <a:latin typeface="Segoe UI Semilight"/>
                <a:cs typeface="Segoe UI Semilight"/>
              </a:rPr>
              <a:t> </a:t>
            </a:r>
            <a:r>
              <a:rPr lang="bg-BG" sz="1400" spc="-15" dirty="0" smtClean="0">
                <a:solidFill>
                  <a:srgbClr val="A0C4E3"/>
                </a:solidFill>
                <a:latin typeface="Segoe UI Semilight"/>
                <a:cs typeface="Segoe UI Semilight"/>
              </a:rPr>
              <a:t>за</a:t>
            </a:r>
            <a:r>
              <a:rPr kumimoji="0" sz="1400" b="0" i="0" u="none" strike="noStrike" kern="1200" cap="none" spc="0" normalizeH="0" baseline="0" noProof="0" dirty="0" smtClean="0">
                <a:ln>
                  <a:noFill/>
                </a:ln>
                <a:solidFill>
                  <a:srgbClr val="A0C4E3"/>
                </a:solidFill>
                <a:effectLst/>
                <a:uLnTx/>
                <a:uFillTx/>
                <a:latin typeface="Times New Roman"/>
                <a:ea typeface="+mn-ea"/>
                <a:cs typeface="Times New Roman"/>
              </a:rPr>
              <a:t> </a:t>
            </a:r>
            <a:r>
              <a:rPr lang="bg-BG" sz="1400" b="1" spc="-20" dirty="0" smtClean="0">
                <a:solidFill>
                  <a:srgbClr val="FFFFFF"/>
                </a:solidFill>
                <a:latin typeface="Segoe UI Semibold"/>
                <a:cs typeface="Segoe UI Semibold"/>
              </a:rPr>
              <a:t>осъществяването</a:t>
            </a:r>
            <a:r>
              <a:rPr lang="bg-BG" sz="1400" spc="-25" dirty="0">
                <a:solidFill>
                  <a:srgbClr val="A0C4E3"/>
                </a:solidFill>
                <a:latin typeface="Segoe UI Semilight"/>
                <a:cs typeface="Segoe UI Semilight"/>
              </a:rPr>
              <a:t> </a:t>
            </a:r>
            <a:r>
              <a:rPr lang="bg-BG" sz="1400" spc="-25" dirty="0" smtClean="0">
                <a:solidFill>
                  <a:srgbClr val="A0C4E3"/>
                </a:solidFill>
                <a:latin typeface="Segoe UI Semilight"/>
                <a:cs typeface="Segoe UI Semilight"/>
              </a:rPr>
              <a:t>на</a:t>
            </a:r>
            <a:r>
              <a:rPr kumimoji="0" sz="1400" b="0" i="0" u="none" strike="noStrike" kern="1200" cap="none" spc="55" normalizeH="0" baseline="0" noProof="0" dirty="0" smtClean="0">
                <a:ln>
                  <a:noFill/>
                </a:ln>
                <a:solidFill>
                  <a:srgbClr val="A0C4E3"/>
                </a:solidFill>
                <a:effectLst/>
                <a:uLnTx/>
                <a:uFillTx/>
                <a:latin typeface="Times New Roman"/>
                <a:ea typeface="+mn-ea"/>
                <a:cs typeface="Times New Roman"/>
              </a:rPr>
              <a:t> </a:t>
            </a:r>
            <a:r>
              <a:rPr kumimoji="0" sz="1400" b="1" i="0" u="none" strike="noStrike" kern="1200" cap="none" spc="-5" normalizeH="0" baseline="0" noProof="0" dirty="0">
                <a:ln>
                  <a:noFill/>
                </a:ln>
                <a:solidFill>
                  <a:srgbClr val="FFFFFF"/>
                </a:solidFill>
                <a:effectLst/>
                <a:uLnTx/>
                <a:uFillTx/>
                <a:latin typeface="Segoe UI Semibold"/>
                <a:ea typeface="+mn-ea"/>
                <a:cs typeface="Segoe UI Semibold"/>
              </a:rPr>
              <a:t>5</a:t>
            </a:r>
            <a:r>
              <a:rPr kumimoji="0" sz="1400" b="1" i="0" u="none" strike="noStrike" kern="1200" cap="none" spc="0" normalizeH="0" baseline="0" noProof="0" dirty="0">
                <a:ln>
                  <a:noFill/>
                </a:ln>
                <a:solidFill>
                  <a:srgbClr val="FFFFFF"/>
                </a:solidFill>
                <a:effectLst/>
                <a:uLnTx/>
                <a:uFillTx/>
                <a:latin typeface="Segoe UI Semibold"/>
                <a:ea typeface="+mn-ea"/>
                <a:cs typeface="Segoe UI Semibold"/>
              </a:rPr>
              <a:t>G</a:t>
            </a:r>
            <a:r>
              <a:rPr kumimoji="0" sz="1400" b="1" i="0" u="none" strike="noStrike" kern="1200" cap="none" spc="25" normalizeH="0" baseline="0" noProof="0" dirty="0">
                <a:ln>
                  <a:noFill/>
                </a:ln>
                <a:solidFill>
                  <a:srgbClr val="FFFFFF"/>
                </a:solidFill>
                <a:effectLst/>
                <a:uLnTx/>
                <a:uFillTx/>
                <a:latin typeface="Times New Roman"/>
                <a:ea typeface="+mn-ea"/>
                <a:cs typeface="Times New Roman"/>
              </a:rPr>
              <a:t> </a:t>
            </a:r>
            <a:r>
              <a:rPr lang="bg-BG" sz="1400" b="1" spc="-5" dirty="0" smtClean="0">
                <a:solidFill>
                  <a:srgbClr val="FFFFFF"/>
                </a:solidFill>
                <a:latin typeface="Segoe UI Semibold"/>
                <a:cs typeface="Segoe UI Semibold"/>
              </a:rPr>
              <a:t>визията </a:t>
            </a:r>
            <a:r>
              <a:rPr lang="bg-BG" sz="1400" spc="-5" smtClean="0">
                <a:solidFill>
                  <a:srgbClr val="A0C4E3"/>
                </a:solidFill>
                <a:latin typeface="Segoe UI Semilight"/>
                <a:cs typeface="Segoe UI Semilight"/>
              </a:rPr>
              <a:t>и взаимодействие </a:t>
            </a:r>
            <a:r>
              <a:rPr lang="bg-BG" sz="1400" spc="-5" dirty="0" smtClean="0">
                <a:solidFill>
                  <a:srgbClr val="A0C4E3"/>
                </a:solidFill>
                <a:latin typeface="Segoe UI Semilight"/>
                <a:cs typeface="Segoe UI Semilight"/>
              </a:rPr>
              <a:t>с проектите от етапи 2 и 3 на </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5G</a:t>
            </a:r>
            <a:r>
              <a:rPr kumimoji="0" sz="1400" b="0" i="0" u="none" strike="noStrike" kern="1200" cap="none" spc="30" normalizeH="0" baseline="0" noProof="0" dirty="0" smtClean="0">
                <a:ln>
                  <a:noFill/>
                </a:ln>
                <a:solidFill>
                  <a:srgbClr val="A0C4E3"/>
                </a:solidFill>
                <a:effectLst/>
                <a:uLnTx/>
                <a:uFillTx/>
                <a:latin typeface="Times New Roman"/>
                <a:ea typeface="+mn-ea"/>
                <a:cs typeface="Times New Roman"/>
              </a:rPr>
              <a:t> </a:t>
            </a:r>
            <a:r>
              <a:rPr kumimoji="0" sz="1400" b="0" i="0" u="none" strike="noStrike" kern="1200" cap="none" spc="0" normalizeH="0" baseline="0" noProof="0" dirty="0" smtClean="0">
                <a:ln>
                  <a:noFill/>
                </a:ln>
                <a:solidFill>
                  <a:srgbClr val="A0C4E3"/>
                </a:solidFill>
                <a:effectLst/>
                <a:uLnTx/>
                <a:uFillTx/>
                <a:latin typeface="Segoe UI Semilight"/>
                <a:ea typeface="+mn-ea"/>
                <a:cs typeface="Segoe UI Semilight"/>
              </a:rPr>
              <a:t>PPP</a:t>
            </a:r>
            <a:r>
              <a:rPr kumimoji="0" lang="bg-BG" sz="1400" b="0" i="0" u="none" strike="noStrike" kern="1200" cap="none" spc="0" normalizeH="0" baseline="0" noProof="0" dirty="0" smtClean="0">
                <a:ln>
                  <a:noFill/>
                </a:ln>
                <a:solidFill>
                  <a:srgbClr val="A0C4E3"/>
                </a:solidFill>
                <a:effectLst/>
                <a:uLnTx/>
                <a:uFillTx/>
                <a:latin typeface="Segoe UI Semilight"/>
                <a:ea typeface="+mn-ea"/>
                <a:cs typeface="Segoe UI Semilight"/>
              </a:rPr>
              <a:t>.</a:t>
            </a:r>
            <a:r>
              <a:rPr kumimoji="0" lang="bg-BG" sz="1400" b="0" i="0" u="none" strike="noStrike" kern="1200" cap="none" spc="0" normalizeH="0" noProof="0" dirty="0" smtClean="0">
                <a:ln>
                  <a:noFill/>
                </a:ln>
                <a:solidFill>
                  <a:srgbClr val="A0C4E3"/>
                </a:solidFill>
                <a:effectLst/>
                <a:uLnTx/>
                <a:uFillTx/>
                <a:latin typeface="Segoe UI Semilight"/>
                <a:ea typeface="+mn-ea"/>
                <a:cs typeface="Segoe UI Semilight"/>
              </a:rPr>
              <a:t> </a:t>
            </a:r>
            <a:r>
              <a:rPr kumimoji="0" sz="1400" b="0" i="0" u="none" strike="noStrike" kern="1200" cap="none" spc="0" normalizeH="0" baseline="0" noProof="0" dirty="0" smtClean="0">
                <a:ln>
                  <a:noFill/>
                </a:ln>
                <a:solidFill>
                  <a:srgbClr val="A0C4E3"/>
                </a:solidFill>
                <a:effectLst/>
                <a:uLnTx/>
                <a:uFillTx/>
                <a:latin typeface="Times New Roman"/>
                <a:ea typeface="+mn-ea"/>
                <a:cs typeface="Times New Roman"/>
              </a:rPr>
              <a:t> </a:t>
            </a:r>
            <a:r>
              <a:rPr lang="bg-BG" sz="1400" dirty="0" smtClean="0">
                <a:solidFill>
                  <a:srgbClr val="A0C4E3"/>
                </a:solidFill>
                <a:latin typeface="Segoe UI Semilight"/>
                <a:cs typeface="Segoe UI Semilight"/>
              </a:rPr>
              <a:t>Интензивна информационна кампания и последваща оценка на въздействието на проекта според заинтересованите страни и широката общественост </a:t>
            </a:r>
            <a:endParaRPr kumimoji="0" sz="1400" b="0" i="0" u="none" strike="noStrike" kern="1200" cap="none" spc="0" normalizeH="0" baseline="0" noProof="0" dirty="0">
              <a:ln>
                <a:noFill/>
              </a:ln>
              <a:solidFill>
                <a:prstClr val="black"/>
              </a:solidFill>
              <a:effectLst/>
              <a:uLnTx/>
              <a:uFillTx/>
              <a:latin typeface="Segoe UI Semilight"/>
              <a:ea typeface="+mn-ea"/>
              <a:cs typeface="Segoe UI Semilight"/>
            </a:endParaRPr>
          </a:p>
        </p:txBody>
      </p:sp>
    </p:spTree>
    <p:extLst>
      <p:ext uri="{BB962C8B-B14F-4D97-AF65-F5344CB8AC3E}">
        <p14:creationId xmlns:p14="http://schemas.microsoft.com/office/powerpoint/2010/main" val="42437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17" y="508933"/>
            <a:ext cx="11516964" cy="553998"/>
          </a:xfrm>
        </p:spPr>
        <p:txBody>
          <a:bodyPr/>
          <a:lstStyle/>
          <a:p>
            <a:r>
              <a:rPr lang="bg-BG" dirty="0" smtClean="0"/>
              <a:t>Практически сценарии - акценти</a:t>
            </a:r>
            <a:endParaRPr lang="en-US" dirty="0"/>
          </a:p>
        </p:txBody>
      </p:sp>
      <p:sp>
        <p:nvSpPr>
          <p:cNvPr id="3" name="Text Placeholder 2"/>
          <p:cNvSpPr>
            <a:spLocks noGrp="1"/>
          </p:cNvSpPr>
          <p:nvPr>
            <p:ph type="body" idx="1"/>
          </p:nvPr>
        </p:nvSpPr>
        <p:spPr>
          <a:xfrm>
            <a:off x="152400" y="1447801"/>
            <a:ext cx="11658600" cy="4801314"/>
          </a:xfrm>
        </p:spPr>
        <p:txBody>
          <a:bodyPr/>
          <a:lstStyle/>
          <a:p>
            <a:pPr marL="285750" indent="-285750" algn="just">
              <a:lnSpc>
                <a:spcPts val="2100"/>
              </a:lnSpc>
              <a:buFont typeface="Wingdings" panose="05000000000000000000" pitchFamily="2" charset="2"/>
              <a:buChar char="ü"/>
            </a:pPr>
            <a:r>
              <a:rPr lang="en-GB" sz="1600" b="1" dirty="0">
                <a:latin typeface="Segoe UI" panose="020B0502040204020203" pitchFamily="34" charset="0"/>
                <a:cs typeface="Segoe UI" panose="020B0502040204020203" pitchFamily="34" charset="0"/>
              </a:rPr>
              <a:t>Smart5Grid</a:t>
            </a:r>
            <a:r>
              <a:rPr lang="en-GB"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цели да катализира иновации в стратегически ключовата и комплексна енергийна вертикала посредством </a:t>
            </a:r>
            <a:r>
              <a:rPr lang="bg-BG" sz="1600" b="1" dirty="0" smtClean="0">
                <a:latin typeface="Segoe UI" panose="020B0502040204020203" pitchFamily="34" charset="0"/>
                <a:cs typeface="Segoe UI" panose="020B0502040204020203" pitchFamily="34" charset="0"/>
              </a:rPr>
              <a:t>отворена </a:t>
            </a:r>
            <a:r>
              <a:rPr lang="en-GB" sz="1600" b="1" dirty="0" smtClean="0">
                <a:latin typeface="Segoe UI" panose="020B0502040204020203" pitchFamily="34" charset="0"/>
                <a:cs typeface="Segoe UI" panose="020B0502040204020203" pitchFamily="34" charset="0"/>
              </a:rPr>
              <a:t>5G</a:t>
            </a:r>
            <a:r>
              <a:rPr lang="bg-BG" sz="1600" b="1" dirty="0" smtClean="0">
                <a:latin typeface="Segoe UI" panose="020B0502040204020203" pitchFamily="34" charset="0"/>
                <a:cs typeface="Segoe UI" panose="020B0502040204020203" pitchFamily="34" charset="0"/>
              </a:rPr>
              <a:t> експериментална платформа</a:t>
            </a:r>
            <a:r>
              <a:rPr lang="bg-BG" sz="1600" dirty="0" smtClean="0">
                <a:latin typeface="Segoe UI" panose="020B0502040204020203" pitchFamily="34" charset="0"/>
                <a:cs typeface="Segoe UI" panose="020B0502040204020203" pitchFamily="34" charset="0"/>
              </a:rPr>
              <a:t>, допринасяща за реализиране на концепцията за интелигентни мрежи.</a:t>
            </a:r>
            <a:endParaRPr lang="en-GB" sz="1600" dirty="0">
              <a:latin typeface="Segoe UI" panose="020B0502040204020203" pitchFamily="34" charset="0"/>
              <a:cs typeface="Segoe UI" panose="020B0502040204020203" pitchFamily="34" charset="0"/>
            </a:endParaRPr>
          </a:p>
          <a:p>
            <a:pPr>
              <a:lnSpc>
                <a:spcPts val="2100"/>
              </a:lnSpc>
            </a:pPr>
            <a:endParaRPr lang="en-GB" sz="1600" dirty="0">
              <a:latin typeface="Segoe UI" panose="020B0502040204020203" pitchFamily="34" charset="0"/>
              <a:cs typeface="Segoe UI" panose="020B0502040204020203" pitchFamily="34" charset="0"/>
            </a:endParaRPr>
          </a:p>
          <a:p>
            <a:pPr marL="285750" indent="-285750" algn="just">
              <a:lnSpc>
                <a:spcPts val="2100"/>
              </a:lnSpc>
              <a:buFont typeface="Wingdings" panose="05000000000000000000" pitchFamily="2" charset="2"/>
              <a:buChar char="ü"/>
            </a:pPr>
            <a:r>
              <a:rPr lang="bg-BG" sz="1600" dirty="0" smtClean="0">
                <a:latin typeface="Segoe UI" panose="020B0502040204020203" pitchFamily="34" charset="0"/>
                <a:cs typeface="Segoe UI" panose="020B0502040204020203" pitchFamily="34" charset="0"/>
              </a:rPr>
              <a:t>Отворената </a:t>
            </a:r>
            <a:r>
              <a:rPr lang="en-GB" sz="1600" dirty="0">
                <a:latin typeface="Segoe UI" panose="020B0502040204020203" pitchFamily="34" charset="0"/>
                <a:cs typeface="Segoe UI" panose="020B0502040204020203" pitchFamily="34" charset="0"/>
              </a:rPr>
              <a:t>Smart5Grid</a:t>
            </a:r>
            <a:r>
              <a:rPr lang="bg-BG"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експериментална платформа</a:t>
            </a:r>
            <a:r>
              <a:rPr lang="bg-BG"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е замислена като</a:t>
            </a:r>
            <a:r>
              <a:rPr lang="en-GB" sz="1600" b="1" dirty="0" smtClean="0">
                <a:latin typeface="Segoe UI" panose="020B0502040204020203" pitchFamily="34" charset="0"/>
                <a:cs typeface="Segoe UI" panose="020B0502040204020203" pitchFamily="34" charset="0"/>
              </a:rPr>
              <a:t> </a:t>
            </a:r>
            <a:r>
              <a:rPr lang="bg-BG" sz="1600" b="1" dirty="0" smtClean="0">
                <a:latin typeface="Segoe UI" panose="020B0502040204020203" pitchFamily="34" charset="0"/>
                <a:cs typeface="Segoe UI" panose="020B0502040204020203" pitchFamily="34" charset="0"/>
              </a:rPr>
              <a:t>комерсиална среда, в която заинтересовани страни</a:t>
            </a:r>
            <a:r>
              <a:rPr lang="en-GB"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от енергийната вертикала, интегратори на ИКТ, разработчици на мрежови приложения</a:t>
            </a:r>
            <a:r>
              <a:rPr lang="en-GB"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телеком компании, МСП и/или доставчици на мрежови услуги </a:t>
            </a:r>
            <a:r>
              <a:rPr lang="bg-BG" sz="1600" b="1" dirty="0" smtClean="0">
                <a:latin typeface="Segoe UI" panose="020B0502040204020203" pitchFamily="34" charset="0"/>
                <a:cs typeface="Segoe UI" panose="020B0502040204020203" pitchFamily="34" charset="0"/>
              </a:rPr>
              <a:t>да могат да изпитват и валидират своите мрежови приложения в контекста на четири специфични за енергийната вертикала практически сценарии и да създават хранилища за 5</a:t>
            </a:r>
            <a:r>
              <a:rPr lang="en-US" sz="1600" b="1" dirty="0" smtClean="0">
                <a:latin typeface="Segoe UI" panose="020B0502040204020203" pitchFamily="34" charset="0"/>
                <a:cs typeface="Segoe UI" panose="020B0502040204020203" pitchFamily="34" charset="0"/>
              </a:rPr>
              <a:t>G</a:t>
            </a:r>
            <a:r>
              <a:rPr lang="bg-BG" sz="1600" b="1" dirty="0" smtClean="0">
                <a:latin typeface="Segoe UI" panose="020B0502040204020203" pitchFamily="34" charset="0"/>
                <a:cs typeface="Segoe UI" panose="020B0502040204020203" pitchFamily="34" charset="0"/>
              </a:rPr>
              <a:t> приложения с отворен код, както и за последващо разработване на стандарти</a:t>
            </a:r>
            <a:r>
              <a:rPr lang="en-GB" sz="1600" dirty="0" smtClean="0">
                <a:latin typeface="Segoe UI" panose="020B0502040204020203" pitchFamily="34" charset="0"/>
                <a:cs typeface="Segoe UI" panose="020B0502040204020203" pitchFamily="34" charset="0"/>
              </a:rPr>
              <a:t>. </a:t>
            </a:r>
            <a:endParaRPr lang="en-GB" sz="1600" dirty="0">
              <a:latin typeface="Segoe UI" panose="020B0502040204020203" pitchFamily="34" charset="0"/>
              <a:cs typeface="Segoe UI" panose="020B0502040204020203" pitchFamily="34" charset="0"/>
            </a:endParaRPr>
          </a:p>
          <a:p>
            <a:pPr>
              <a:lnSpc>
                <a:spcPts val="2100"/>
              </a:lnSpc>
            </a:pPr>
            <a:endParaRPr lang="en-GB" sz="1600" dirty="0">
              <a:latin typeface="Segoe UI" panose="020B0502040204020203" pitchFamily="34" charset="0"/>
              <a:cs typeface="Segoe UI" panose="020B0502040204020203" pitchFamily="34" charset="0"/>
            </a:endParaRPr>
          </a:p>
          <a:p>
            <a:pPr marL="285750" indent="-285750">
              <a:lnSpc>
                <a:spcPts val="2100"/>
              </a:lnSpc>
              <a:buFont typeface="Wingdings" panose="05000000000000000000" pitchFamily="2" charset="2"/>
              <a:buChar char="ü"/>
            </a:pPr>
            <a:r>
              <a:rPr lang="bg-BG" sz="1600" b="1" dirty="0" smtClean="0">
                <a:latin typeface="Segoe UI" panose="020B0502040204020203" pitchFamily="34" charset="0"/>
                <a:cs typeface="Segoe UI" panose="020B0502040204020203" pitchFamily="34" charset="0"/>
              </a:rPr>
              <a:t>Четири практически сценарии </a:t>
            </a:r>
            <a:r>
              <a:rPr lang="en-US" sz="1600" b="1" dirty="0" smtClean="0">
                <a:latin typeface="Segoe UI" panose="020B0502040204020203" pitchFamily="34" charset="0"/>
                <a:cs typeface="Segoe UI" panose="020B0502040204020203" pitchFamily="34" charset="0"/>
              </a:rPr>
              <a:t>(</a:t>
            </a:r>
            <a:r>
              <a:rPr lang="bg-BG" sz="1600" b="1" dirty="0" smtClean="0">
                <a:latin typeface="Segoe UI" panose="020B0502040204020203" pitchFamily="34" charset="0"/>
                <a:cs typeface="Segoe UI" panose="020B0502040204020203" pitchFamily="34" charset="0"/>
              </a:rPr>
              <a:t>ПС</a:t>
            </a:r>
            <a:r>
              <a:rPr lang="en-US" sz="1600" b="1" dirty="0" smtClean="0">
                <a:latin typeface="Segoe UI" panose="020B0502040204020203" pitchFamily="34" charset="0"/>
                <a:cs typeface="Segoe UI" panose="020B0502040204020203" pitchFamily="34" charset="0"/>
              </a:rPr>
              <a:t>)</a:t>
            </a:r>
            <a:r>
              <a:rPr lang="bg-BG" sz="1600" b="1" dirty="0" smtClean="0">
                <a:latin typeface="Segoe UI" panose="020B0502040204020203" pitchFamily="34" charset="0"/>
                <a:cs typeface="Segoe UI" panose="020B0502040204020203" pitchFamily="34" charset="0"/>
              </a:rPr>
              <a:t>, които обхващат широк спектър от експлоатационни условия</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a:p>
            <a:pPr lvl="1">
              <a:lnSpc>
                <a:spcPts val="2100"/>
              </a:lnSpc>
            </a:pPr>
            <a:r>
              <a:rPr lang="bg-BG" sz="1600" b="1" dirty="0" smtClean="0">
                <a:latin typeface="Segoe UI" panose="020B0502040204020203" pitchFamily="34" charset="0"/>
                <a:cs typeface="Segoe UI" panose="020B0502040204020203" pitchFamily="34" charset="0"/>
              </a:rPr>
              <a:t>ПС</a:t>
            </a:r>
            <a:r>
              <a:rPr lang="en-US" sz="1600" b="1" dirty="0" smtClean="0">
                <a:latin typeface="Segoe UI" panose="020B0502040204020203" pitchFamily="34" charset="0"/>
                <a:cs typeface="Segoe UI" panose="020B0502040204020203" pitchFamily="34" charset="0"/>
              </a:rPr>
              <a:t>1</a:t>
            </a:r>
            <a:r>
              <a:rPr lang="en-US"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Автоматично локализиране и изолиране на аварии в разпределителната мрежа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Италия</a:t>
            </a:r>
            <a:r>
              <a:rPr lang="en-US" sz="1600" dirty="0" smtClean="0">
                <a:latin typeface="Segoe UI" panose="020B0502040204020203" pitchFamily="34" charset="0"/>
                <a:cs typeface="Segoe UI" panose="020B0502040204020203" pitchFamily="34" charset="0"/>
              </a:rPr>
              <a:t>); </a:t>
            </a:r>
            <a:endParaRPr lang="en-GB" sz="1600" dirty="0">
              <a:latin typeface="Segoe UI" panose="020B0502040204020203" pitchFamily="34" charset="0"/>
              <a:cs typeface="Segoe UI" panose="020B0502040204020203" pitchFamily="34" charset="0"/>
            </a:endParaRPr>
          </a:p>
          <a:p>
            <a:pPr lvl="1">
              <a:lnSpc>
                <a:spcPts val="2100"/>
              </a:lnSpc>
            </a:pPr>
            <a:r>
              <a:rPr lang="bg-BG" sz="1600" b="1" dirty="0" smtClean="0">
                <a:latin typeface="Segoe UI" panose="020B0502040204020203" pitchFamily="34" charset="0"/>
                <a:cs typeface="Segoe UI" panose="020B0502040204020203" pitchFamily="34" charset="0"/>
              </a:rPr>
              <a:t>ПС</a:t>
            </a:r>
            <a:r>
              <a:rPr lang="en-GB" sz="1600" b="1" dirty="0" smtClean="0">
                <a:latin typeface="Segoe UI" panose="020B0502040204020203" pitchFamily="34" charset="0"/>
                <a:cs typeface="Segoe UI" panose="020B0502040204020203" pitchFamily="34" charset="0"/>
              </a:rPr>
              <a:t>2</a:t>
            </a:r>
            <a:r>
              <a:rPr lang="en-GB" sz="1600" dirty="0">
                <a:latin typeface="Segoe UI" panose="020B0502040204020203" pitchFamily="34" charset="0"/>
                <a:cs typeface="Segoe UI" panose="020B0502040204020203" pitchFamily="34" charset="0"/>
              </a:rPr>
              <a:t>: </a:t>
            </a:r>
            <a:r>
              <a:rPr lang="bg-BG" sz="1600" dirty="0">
                <a:latin typeface="Segoe UI" panose="020B0502040204020203" pitchFamily="34" charset="0"/>
                <a:cs typeface="Segoe UI" panose="020B0502040204020203" pitchFamily="34" charset="0"/>
              </a:rPr>
              <a:t>Дистанционно наблюдение на автоматично ограничени работни зони на равнище </a:t>
            </a:r>
            <a:r>
              <a:rPr lang="bg-BG" sz="1600" dirty="0" smtClean="0">
                <a:latin typeface="Segoe UI" panose="020B0502040204020203" pitchFamily="34" charset="0"/>
                <a:cs typeface="Segoe UI" panose="020B0502040204020203" pitchFamily="34" charset="0"/>
              </a:rPr>
              <a:t>разпределение,</a:t>
            </a:r>
            <a:r>
              <a:rPr lang="en-GB" sz="1600" dirty="0" smtClean="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с цел повишаване безопасността на работа на персонала по поддръжка в подстанции ВН, чрез използване на интелигентни камери и портативни сензори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Испания</a:t>
            </a:r>
            <a:r>
              <a:rPr lang="en-US" sz="1600" dirty="0" smtClean="0">
                <a:latin typeface="Segoe UI" panose="020B0502040204020203" pitchFamily="34" charset="0"/>
                <a:cs typeface="Segoe UI" panose="020B0502040204020203" pitchFamily="34" charset="0"/>
              </a:rPr>
              <a:t>)</a:t>
            </a:r>
            <a:endParaRPr lang="bg-BG" sz="1600" dirty="0">
              <a:latin typeface="Segoe UI" panose="020B0502040204020203" pitchFamily="34" charset="0"/>
              <a:cs typeface="Segoe UI" panose="020B0502040204020203" pitchFamily="34" charset="0"/>
            </a:endParaRPr>
          </a:p>
          <a:p>
            <a:pPr lvl="1" algn="just">
              <a:lnSpc>
                <a:spcPts val="2100"/>
              </a:lnSpc>
            </a:pPr>
            <a:r>
              <a:rPr lang="bg-BG" sz="1600" b="1" dirty="0" smtClean="0">
                <a:latin typeface="Segoe UI" panose="020B0502040204020203" pitchFamily="34" charset="0"/>
                <a:cs typeface="Segoe UI" panose="020B0502040204020203" pitchFamily="34" charset="0"/>
              </a:rPr>
              <a:t>ПС</a:t>
            </a:r>
            <a:r>
              <a:rPr lang="en-GB" sz="1600" b="1" dirty="0" smtClean="0">
                <a:latin typeface="Segoe UI" panose="020B0502040204020203" pitchFamily="34" charset="0"/>
                <a:cs typeface="Segoe UI" panose="020B0502040204020203" pitchFamily="34" charset="0"/>
              </a:rPr>
              <a:t>3</a:t>
            </a:r>
            <a:r>
              <a:rPr lang="en-GB"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Мониторинг </a:t>
            </a:r>
            <a:r>
              <a:rPr lang="bg-BG" sz="1600" dirty="0">
                <a:latin typeface="Segoe UI" panose="020B0502040204020203" pitchFamily="34" charset="0"/>
                <a:cs typeface="Segoe UI" panose="020B0502040204020203" pitchFamily="34" charset="0"/>
              </a:rPr>
              <a:t>с </a:t>
            </a:r>
            <a:r>
              <a:rPr lang="bg-BG" sz="1600" dirty="0" smtClean="0">
                <a:latin typeface="Segoe UI" panose="020B0502040204020203" pitchFamily="34" charset="0"/>
                <a:cs typeface="Segoe UI" panose="020B0502040204020203" pitchFamily="34" charset="0"/>
              </a:rPr>
              <a:t>милисекундно времезакъснение на разпределена възобновяема генерация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България</a:t>
            </a:r>
            <a:r>
              <a:rPr lang="en-US" sz="1600" dirty="0" smtClean="0">
                <a:latin typeface="Segoe UI" panose="020B0502040204020203" pitchFamily="34" charset="0"/>
                <a:cs typeface="Segoe UI" panose="020B0502040204020203" pitchFamily="34" charset="0"/>
              </a:rPr>
              <a:t>)</a:t>
            </a:r>
            <a:endParaRPr lang="en-GB" sz="1600" dirty="0">
              <a:highlight>
                <a:srgbClr val="FF0000"/>
              </a:highlight>
              <a:latin typeface="Segoe UI" panose="020B0502040204020203" pitchFamily="34" charset="0"/>
              <a:cs typeface="Segoe UI" panose="020B0502040204020203" pitchFamily="34" charset="0"/>
            </a:endParaRPr>
          </a:p>
          <a:p>
            <a:pPr lvl="1">
              <a:lnSpc>
                <a:spcPts val="2100"/>
              </a:lnSpc>
            </a:pPr>
            <a:r>
              <a:rPr lang="bg-BG" sz="1600" b="1" dirty="0" smtClean="0">
                <a:latin typeface="Segoe UI" panose="020B0502040204020203" pitchFamily="34" charset="0"/>
                <a:cs typeface="Segoe UI" panose="020B0502040204020203" pitchFamily="34" charset="0"/>
              </a:rPr>
              <a:t>ПС</a:t>
            </a:r>
            <a:r>
              <a:rPr lang="en-US" sz="1600" b="1" dirty="0" smtClean="0">
                <a:latin typeface="Segoe UI" panose="020B0502040204020203" pitchFamily="34" charset="0"/>
                <a:cs typeface="Segoe UI" panose="020B0502040204020203" pitchFamily="34" charset="0"/>
              </a:rPr>
              <a:t>4</a:t>
            </a:r>
            <a:r>
              <a:rPr lang="en-US" sz="1600" dirty="0">
                <a:latin typeface="Segoe UI" panose="020B0502040204020203" pitchFamily="34" charset="0"/>
                <a:cs typeface="Segoe UI" panose="020B0502040204020203" pitchFamily="34" charset="0"/>
              </a:rPr>
              <a:t>: </a:t>
            </a:r>
            <a:r>
              <a:rPr lang="bg-BG" sz="1600" dirty="0" smtClean="0">
                <a:latin typeface="Segoe UI" panose="020B0502040204020203" pitchFamily="34" charset="0"/>
                <a:cs typeface="Segoe UI" panose="020B0502040204020203" pitchFamily="34" charset="0"/>
              </a:rPr>
              <a:t>Междусистемен мониторинг </a:t>
            </a:r>
            <a:r>
              <a:rPr lang="en-US" sz="1600" dirty="0" smtClean="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WAM) </a:t>
            </a:r>
            <a:r>
              <a:rPr lang="bg-BG" sz="1600" dirty="0" smtClean="0">
                <a:latin typeface="Segoe UI" panose="020B0502040204020203" pitchFamily="34" charset="0"/>
                <a:cs typeface="Segoe UI" panose="020B0502040204020203" pitchFamily="34" charset="0"/>
              </a:rPr>
              <a:t>на големи синхронно свързани преносни мрежи </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България</a:t>
            </a:r>
            <a:r>
              <a:rPr lang="en-US" sz="1600" dirty="0" smtClean="0">
                <a:latin typeface="Segoe UI" panose="020B0502040204020203" pitchFamily="34" charset="0"/>
                <a:cs typeface="Segoe UI" panose="020B0502040204020203" pitchFamily="34" charset="0"/>
              </a:rPr>
              <a:t>-</a:t>
            </a:r>
            <a:r>
              <a:rPr lang="bg-BG" sz="1600" dirty="0" smtClean="0">
                <a:latin typeface="Segoe UI" panose="020B0502040204020203" pitchFamily="34" charset="0"/>
                <a:cs typeface="Segoe UI" panose="020B0502040204020203" pitchFamily="34" charset="0"/>
              </a:rPr>
              <a:t>Гърция</a:t>
            </a:r>
            <a:r>
              <a:rPr lang="en-US" sz="1600" dirty="0" smtClean="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a:p>
            <a:pPr lvl="1"/>
            <a:endParaRPr lang="en-US"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ü"/>
            </a:pPr>
            <a:endParaRPr lang="en-GB" sz="1600" dirty="0"/>
          </a:p>
        </p:txBody>
      </p:sp>
      <p:sp>
        <p:nvSpPr>
          <p:cNvPr id="4" name="TextBox 3"/>
          <p:cNvSpPr txBox="1"/>
          <p:nvPr/>
        </p:nvSpPr>
        <p:spPr>
          <a:xfrm>
            <a:off x="838200" y="1752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99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782806"/>
            <a:ext cx="3045461"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400" b="1" spc="-10" noProof="0" dirty="0" smtClean="0">
                <a:solidFill>
                  <a:prstClr val="white"/>
                </a:solidFill>
                <a:latin typeface="Segoe UI Semibold"/>
                <a:cs typeface="Segoe UI Semibold"/>
              </a:rPr>
              <a:t>ПС</a:t>
            </a:r>
            <a:r>
              <a:rPr lang="en-US" sz="2400" b="1" spc="-10" noProof="0" dirty="0" smtClean="0">
                <a:solidFill>
                  <a:prstClr val="white"/>
                </a:solidFill>
                <a:latin typeface="Segoe UI Semibold"/>
                <a:cs typeface="Segoe UI Semibold"/>
              </a:rPr>
              <a:t>1 -</a:t>
            </a:r>
            <a:r>
              <a:rPr lang="bg-BG" sz="2400" b="1" spc="-10" noProof="0" dirty="0" smtClean="0">
                <a:solidFill>
                  <a:prstClr val="white"/>
                </a:solidFill>
                <a:latin typeface="Segoe UI Semibold"/>
                <a:cs typeface="Segoe UI Semibold"/>
              </a:rPr>
              <a:t>Италия</a:t>
            </a:r>
            <a:r>
              <a:rPr kumimoji="0" sz="2400" b="1" i="0" u="none" strike="noStrike" kern="1200" cap="none" spc="70" normalizeH="0" baseline="0" noProof="0" dirty="0" smtClean="0">
                <a:ln>
                  <a:noFill/>
                </a:ln>
                <a:solidFill>
                  <a:prstClr val="white"/>
                </a:solidFill>
                <a:effectLst/>
                <a:uLnTx/>
                <a:uFillTx/>
                <a:latin typeface="Times New Roman"/>
                <a:ea typeface="+mn-ea"/>
                <a:cs typeface="Times New Roman"/>
              </a:rPr>
              <a:t> </a:t>
            </a:r>
            <a:r>
              <a:rPr kumimoji="0" sz="2400" b="1" i="0" u="none" strike="noStrike" kern="1200" cap="none" spc="0" normalizeH="0" baseline="0" noProof="0" dirty="0">
                <a:ln>
                  <a:noFill/>
                </a:ln>
                <a:solidFill>
                  <a:prstClr val="white"/>
                </a:solidFill>
                <a:effectLst/>
                <a:uLnTx/>
                <a:uFillTx/>
                <a:latin typeface="Segoe UI Semibold"/>
                <a:ea typeface="+mn-ea"/>
                <a:cs typeface="Segoe UI Semibold"/>
              </a:rPr>
              <a:t>|</a:t>
            </a:r>
            <a:r>
              <a:rPr kumimoji="0" sz="2400" b="1" i="0" u="none" strike="noStrike" kern="1200" cap="none" spc="55" normalizeH="0" baseline="0" noProof="0" dirty="0">
                <a:ln>
                  <a:noFill/>
                </a:ln>
                <a:solidFill>
                  <a:prstClr val="white"/>
                </a:solidFill>
                <a:effectLst/>
                <a:uLnTx/>
                <a:uFillTx/>
                <a:latin typeface="Times New Roman"/>
                <a:ea typeface="+mn-ea"/>
                <a:cs typeface="Times New Roman"/>
              </a:rPr>
              <a:t> </a:t>
            </a:r>
            <a:r>
              <a:rPr lang="bg-BG" sz="2400" spc="-20" noProof="0" dirty="0" smtClean="0">
                <a:solidFill>
                  <a:prstClr val="white"/>
                </a:solidFill>
                <a:latin typeface="Segoe UI Semilight"/>
                <a:cs typeface="Segoe UI Semilight"/>
              </a:rPr>
              <a:t>Олбия</a:t>
            </a:r>
            <a:endParaRPr kumimoji="0" sz="2400" b="0" i="0" u="none" strike="noStrike" kern="1200" cap="none" spc="0" normalizeH="0" baseline="0" noProof="0" dirty="0">
              <a:ln>
                <a:noFill/>
              </a:ln>
              <a:solidFill>
                <a:prstClr val="white"/>
              </a:solidFill>
              <a:effectLst/>
              <a:uLnTx/>
              <a:uFillTx/>
              <a:latin typeface="Segoe UI Semilight"/>
              <a:ea typeface="+mn-ea"/>
              <a:cs typeface="Segoe UI Semilight"/>
            </a:endParaRPr>
          </a:p>
        </p:txBody>
      </p:sp>
      <p:sp>
        <p:nvSpPr>
          <p:cNvPr id="3" name="object 3"/>
          <p:cNvSpPr/>
          <p:nvPr/>
        </p:nvSpPr>
        <p:spPr>
          <a:xfrm>
            <a:off x="10433418" y="452754"/>
            <a:ext cx="1447723" cy="85523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6172580" y="2786489"/>
            <a:ext cx="4114420"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400" b="1" spc="-20" dirty="0" smtClean="0">
                <a:solidFill>
                  <a:prstClr val="white"/>
                </a:solidFill>
                <a:latin typeface="Segoe UI Semibold"/>
                <a:cs typeface="Segoe UI Semibold"/>
              </a:rPr>
              <a:t>ПС</a:t>
            </a:r>
            <a:r>
              <a:rPr lang="en-US" sz="2400" b="1" spc="-20" dirty="0" smtClean="0">
                <a:solidFill>
                  <a:prstClr val="white"/>
                </a:solidFill>
                <a:latin typeface="Segoe UI Semibold"/>
                <a:cs typeface="Segoe UI Semibold"/>
              </a:rPr>
              <a:t>2 - </a:t>
            </a:r>
            <a:r>
              <a:rPr lang="bg-BG" sz="2400" b="1" spc="-20" dirty="0" smtClean="0">
                <a:solidFill>
                  <a:prstClr val="white"/>
                </a:solidFill>
                <a:latin typeface="Segoe UI Semibold"/>
                <a:cs typeface="Segoe UI Semibold"/>
              </a:rPr>
              <a:t>Испания</a:t>
            </a:r>
            <a:r>
              <a:rPr kumimoji="0" sz="2400" b="1" i="0" u="none" strike="noStrike" kern="1200" cap="none" spc="70" normalizeH="0" baseline="0" noProof="0" dirty="0" smtClean="0">
                <a:ln>
                  <a:noFill/>
                </a:ln>
                <a:solidFill>
                  <a:prstClr val="white"/>
                </a:solidFill>
                <a:effectLst/>
                <a:uLnTx/>
                <a:uFillTx/>
                <a:latin typeface="Times New Roman"/>
                <a:ea typeface="+mn-ea"/>
                <a:cs typeface="Times New Roman"/>
              </a:rPr>
              <a:t> </a:t>
            </a:r>
            <a:r>
              <a:rPr kumimoji="0" sz="2400" b="1" i="0" u="none" strike="noStrike" kern="1200" cap="none" spc="0" normalizeH="0" baseline="0" noProof="0" dirty="0">
                <a:ln>
                  <a:noFill/>
                </a:ln>
                <a:solidFill>
                  <a:prstClr val="white"/>
                </a:solidFill>
                <a:effectLst/>
                <a:uLnTx/>
                <a:uFillTx/>
                <a:latin typeface="Segoe UI Semibold"/>
                <a:ea typeface="+mn-ea"/>
                <a:cs typeface="Segoe UI Semibold"/>
              </a:rPr>
              <a:t>|</a:t>
            </a:r>
            <a:r>
              <a:rPr kumimoji="0" sz="2400" b="1" i="0" u="none" strike="noStrike" kern="1200" cap="none" spc="70" normalizeH="0" baseline="0" noProof="0" dirty="0">
                <a:ln>
                  <a:noFill/>
                </a:ln>
                <a:solidFill>
                  <a:prstClr val="white"/>
                </a:solidFill>
                <a:effectLst/>
                <a:uLnTx/>
                <a:uFillTx/>
                <a:latin typeface="Times New Roman"/>
                <a:ea typeface="+mn-ea"/>
                <a:cs typeface="Times New Roman"/>
              </a:rPr>
              <a:t> </a:t>
            </a:r>
            <a:r>
              <a:rPr lang="bg-BG" sz="2400" spc="-15" dirty="0" smtClean="0">
                <a:solidFill>
                  <a:prstClr val="white"/>
                </a:solidFill>
                <a:latin typeface="Segoe UI Semilight"/>
                <a:cs typeface="Segoe UI Semilight"/>
              </a:rPr>
              <a:t>Барселона</a:t>
            </a:r>
            <a:endParaRPr kumimoji="0" sz="2400" b="0" i="0" u="none" strike="noStrike" kern="1200" cap="none" spc="0" normalizeH="0" baseline="0" noProof="0" dirty="0">
              <a:ln>
                <a:noFill/>
              </a:ln>
              <a:solidFill>
                <a:prstClr val="white"/>
              </a:solidFill>
              <a:effectLst/>
              <a:uLnTx/>
              <a:uFillTx/>
              <a:latin typeface="Segoe UI Semilight"/>
              <a:ea typeface="+mn-ea"/>
              <a:cs typeface="Segoe UI Semilight"/>
            </a:endParaRPr>
          </a:p>
        </p:txBody>
      </p:sp>
      <p:sp>
        <p:nvSpPr>
          <p:cNvPr id="5" name="object 5"/>
          <p:cNvSpPr/>
          <p:nvPr/>
        </p:nvSpPr>
        <p:spPr>
          <a:xfrm>
            <a:off x="0" y="3430523"/>
            <a:ext cx="6092952" cy="34274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293620" y="3430525"/>
            <a:ext cx="3799840" cy="2428240"/>
          </a:xfrm>
          <a:custGeom>
            <a:avLst/>
            <a:gdLst/>
            <a:ahLst/>
            <a:cxnLst/>
            <a:rect l="l" t="t" r="r" b="b"/>
            <a:pathLst>
              <a:path w="3799840" h="2428240">
                <a:moveTo>
                  <a:pt x="0" y="2427732"/>
                </a:moveTo>
                <a:lnTo>
                  <a:pt x="3799332" y="2427732"/>
                </a:lnTo>
                <a:lnTo>
                  <a:pt x="3799332" y="0"/>
                </a:lnTo>
                <a:lnTo>
                  <a:pt x="0" y="0"/>
                </a:lnTo>
                <a:lnTo>
                  <a:pt x="0" y="2427732"/>
                </a:lnTo>
                <a:close/>
              </a:path>
            </a:pathLst>
          </a:custGeom>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0" y="6198105"/>
            <a:ext cx="12192000" cy="660400"/>
          </a:xfrm>
          <a:custGeom>
            <a:avLst/>
            <a:gdLst/>
            <a:ahLst/>
            <a:cxnLst/>
            <a:rect l="l" t="t" r="r" b="b"/>
            <a:pathLst>
              <a:path w="12192000" h="660400">
                <a:moveTo>
                  <a:pt x="12192000" y="0"/>
                </a:moveTo>
                <a:lnTo>
                  <a:pt x="0" y="0"/>
                </a:lnTo>
                <a:lnTo>
                  <a:pt x="0" y="659894"/>
                </a:lnTo>
                <a:lnTo>
                  <a:pt x="12192000" y="659894"/>
                </a:lnTo>
              </a:path>
            </a:pathLst>
          </a:custGeom>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2"/>
          <p:cNvSpPr txBox="1"/>
          <p:nvPr/>
        </p:nvSpPr>
        <p:spPr>
          <a:xfrm>
            <a:off x="78739" y="6158973"/>
            <a:ext cx="4798061"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400" b="1" spc="-10" dirty="0" smtClean="0">
                <a:solidFill>
                  <a:prstClr val="white"/>
                </a:solidFill>
                <a:latin typeface="Segoe UI Semibold"/>
                <a:cs typeface="Segoe UI Semibold"/>
              </a:rPr>
              <a:t>ПС</a:t>
            </a:r>
            <a:r>
              <a:rPr kumimoji="0" lang="en-US" sz="2400" b="1" i="0" u="none" strike="noStrike" kern="1200" cap="none" spc="-10" normalizeH="0" baseline="0" noProof="0" dirty="0" smtClean="0">
                <a:ln>
                  <a:noFill/>
                </a:ln>
                <a:solidFill>
                  <a:prstClr val="white"/>
                </a:solidFill>
                <a:effectLst/>
                <a:uLnTx/>
                <a:uFillTx/>
                <a:latin typeface="Segoe UI Semibold"/>
                <a:ea typeface="+mn-ea"/>
                <a:cs typeface="Segoe UI Semibold"/>
              </a:rPr>
              <a:t>3 - </a:t>
            </a:r>
            <a:r>
              <a:rPr kumimoji="0" lang="bg-BG" sz="2400" b="1" i="0" u="none" strike="noStrike" kern="1200" cap="none" spc="-10" normalizeH="0" baseline="0" noProof="0" dirty="0" smtClean="0">
                <a:ln>
                  <a:noFill/>
                </a:ln>
                <a:solidFill>
                  <a:prstClr val="white"/>
                </a:solidFill>
                <a:effectLst/>
                <a:uLnTx/>
                <a:uFillTx/>
                <a:latin typeface="Segoe UI Semibold"/>
                <a:ea typeface="+mn-ea"/>
                <a:cs typeface="Segoe UI Semibold"/>
              </a:rPr>
              <a:t>България</a:t>
            </a:r>
            <a:r>
              <a:rPr kumimoji="0" sz="2400" b="1" i="0" u="none" strike="noStrike" kern="1200" cap="none" spc="0" normalizeH="0" baseline="0" noProof="0" dirty="0" smtClean="0">
                <a:ln>
                  <a:noFill/>
                </a:ln>
                <a:solidFill>
                  <a:prstClr val="white"/>
                </a:solidFill>
                <a:effectLst/>
                <a:uLnTx/>
                <a:uFillTx/>
                <a:latin typeface="Segoe UI Semibold"/>
                <a:ea typeface="+mn-ea"/>
                <a:cs typeface="Segoe UI Semibold"/>
              </a:rPr>
              <a:t>|</a:t>
            </a:r>
            <a:r>
              <a:rPr kumimoji="0" sz="2400" b="1" i="0" u="none" strike="noStrike" kern="1200" cap="none" spc="55" normalizeH="0" baseline="0" noProof="0" dirty="0" smtClean="0">
                <a:ln>
                  <a:noFill/>
                </a:ln>
                <a:solidFill>
                  <a:prstClr val="white"/>
                </a:solidFill>
                <a:effectLst/>
                <a:uLnTx/>
                <a:uFillTx/>
                <a:latin typeface="Times New Roman"/>
                <a:ea typeface="+mn-ea"/>
                <a:cs typeface="Times New Roman"/>
              </a:rPr>
              <a:t> </a:t>
            </a:r>
            <a:r>
              <a:rPr lang="bg-BG" sz="2400" spc="-20" dirty="0" smtClean="0">
                <a:solidFill>
                  <a:prstClr val="white"/>
                </a:solidFill>
                <a:latin typeface="Segoe UI Semilight"/>
                <a:cs typeface="Segoe UI Semilight"/>
              </a:rPr>
              <a:t>Южен регион</a:t>
            </a:r>
            <a:r>
              <a:rPr kumimoji="0" lang="en-US" sz="2400" b="0" i="0" u="none" strike="noStrike" kern="1200" cap="none" spc="-20" normalizeH="0" baseline="0" noProof="0" dirty="0" smtClean="0">
                <a:ln>
                  <a:noFill/>
                </a:ln>
                <a:solidFill>
                  <a:prstClr val="white"/>
                </a:solidFill>
                <a:effectLst/>
                <a:uLnTx/>
                <a:uFillTx/>
                <a:latin typeface="Segoe UI Semilight"/>
                <a:ea typeface="+mn-ea"/>
                <a:cs typeface="Segoe UI Semilight"/>
              </a:rPr>
              <a:t> </a:t>
            </a:r>
            <a:endParaRPr kumimoji="0" sz="2400" b="0" i="0" u="none" strike="noStrike" kern="1200" cap="none" spc="0" normalizeH="0" baseline="0" noProof="0" dirty="0">
              <a:ln>
                <a:noFill/>
              </a:ln>
              <a:solidFill>
                <a:prstClr val="white"/>
              </a:solidFill>
              <a:effectLst/>
              <a:uLnTx/>
              <a:uFillTx/>
              <a:latin typeface="Segoe UI Semilight"/>
              <a:ea typeface="+mn-ea"/>
              <a:cs typeface="Segoe UI Semilight"/>
            </a:endParaRPr>
          </a:p>
        </p:txBody>
      </p:sp>
      <p:sp>
        <p:nvSpPr>
          <p:cNvPr id="9" name="object 2"/>
          <p:cNvSpPr txBox="1"/>
          <p:nvPr/>
        </p:nvSpPr>
        <p:spPr>
          <a:xfrm>
            <a:off x="6311009" y="6198105"/>
            <a:ext cx="5880991"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bg-BG" sz="2400" b="1" spc="-10" noProof="0" dirty="0" smtClean="0">
                <a:solidFill>
                  <a:prstClr val="white"/>
                </a:solidFill>
                <a:latin typeface="Segoe UI Semibold"/>
                <a:cs typeface="Segoe UI Semibold"/>
              </a:rPr>
              <a:t>ПС</a:t>
            </a:r>
            <a:r>
              <a:rPr kumimoji="0" lang="en-US" sz="2400" b="1" i="0" u="none" strike="noStrike" kern="1200" cap="none" spc="-10" normalizeH="0" baseline="0" noProof="0" dirty="0" smtClean="0">
                <a:ln>
                  <a:noFill/>
                </a:ln>
                <a:solidFill>
                  <a:prstClr val="white"/>
                </a:solidFill>
                <a:effectLst/>
                <a:uLnTx/>
                <a:uFillTx/>
                <a:latin typeface="Segoe UI Semibold"/>
                <a:ea typeface="+mn-ea"/>
                <a:cs typeface="Segoe UI Semibold"/>
              </a:rPr>
              <a:t>4 </a:t>
            </a:r>
            <a:r>
              <a:rPr kumimoji="0" lang="bg-BG" sz="2400" b="1" i="0" u="none" strike="noStrike" kern="1200" cap="none" spc="-10" normalizeH="0" baseline="0" noProof="0" dirty="0" smtClean="0">
                <a:ln>
                  <a:noFill/>
                </a:ln>
                <a:solidFill>
                  <a:prstClr val="white"/>
                </a:solidFill>
                <a:effectLst/>
                <a:uLnTx/>
                <a:uFillTx/>
                <a:latin typeface="Segoe UI Semibold"/>
                <a:ea typeface="+mn-ea"/>
                <a:cs typeface="Segoe UI Semibold"/>
              </a:rPr>
              <a:t>България – Гърция </a:t>
            </a:r>
            <a:r>
              <a:rPr kumimoji="0" sz="2400" b="1" i="0" u="none" strike="noStrike" kern="1200" cap="none" spc="0" normalizeH="0" baseline="0" noProof="0" dirty="0" smtClean="0">
                <a:ln>
                  <a:noFill/>
                </a:ln>
                <a:solidFill>
                  <a:prstClr val="white"/>
                </a:solidFill>
                <a:effectLst/>
                <a:uLnTx/>
                <a:uFillTx/>
                <a:latin typeface="Segoe UI Semibold"/>
                <a:ea typeface="+mn-ea"/>
                <a:cs typeface="Segoe UI Semibold"/>
              </a:rPr>
              <a:t>|</a:t>
            </a:r>
            <a:r>
              <a:rPr kumimoji="0" sz="2400" b="1" i="0" u="none" strike="noStrike" kern="1200" cap="none" spc="55" normalizeH="0" baseline="0" noProof="0" dirty="0" smtClean="0">
                <a:ln>
                  <a:noFill/>
                </a:ln>
                <a:solidFill>
                  <a:prstClr val="white"/>
                </a:solidFill>
                <a:effectLst/>
                <a:uLnTx/>
                <a:uFillTx/>
                <a:latin typeface="Times New Roman"/>
                <a:ea typeface="+mn-ea"/>
                <a:cs typeface="Times New Roman"/>
              </a:rPr>
              <a:t> </a:t>
            </a:r>
            <a:r>
              <a:rPr lang="bg-BG" sz="2400" spc="-20" noProof="0" dirty="0" smtClean="0">
                <a:solidFill>
                  <a:prstClr val="white"/>
                </a:solidFill>
                <a:latin typeface="Segoe UI Semilight"/>
                <a:cs typeface="Segoe UI Semilight"/>
              </a:rPr>
              <a:t>Междусистемен</a:t>
            </a:r>
            <a:endParaRPr kumimoji="0" sz="2400" b="0" i="0" u="none" strike="noStrike" kern="1200" cap="none" spc="0" normalizeH="0" baseline="0" noProof="0" dirty="0">
              <a:ln>
                <a:noFill/>
              </a:ln>
              <a:solidFill>
                <a:prstClr val="white"/>
              </a:solidFill>
              <a:effectLst/>
              <a:uLnTx/>
              <a:uFillTx/>
              <a:latin typeface="Segoe UI Semilight"/>
              <a:ea typeface="+mn-ea"/>
              <a:cs typeface="Segoe UI Semilight"/>
            </a:endParaRPr>
          </a:p>
        </p:txBody>
      </p:sp>
    </p:spTree>
    <p:extLst>
      <p:ext uri="{BB962C8B-B14F-4D97-AF65-F5344CB8AC3E}">
        <p14:creationId xmlns:p14="http://schemas.microsoft.com/office/powerpoint/2010/main" val="368768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2233</Words>
  <Application>Microsoft Office PowerPoint</Application>
  <PresentationFormat>Widescreen</PresentationFormat>
  <Paragraphs>204</Paragraphs>
  <Slides>24</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Arial Narrow</vt:lpstr>
      <vt:lpstr>Calibri</vt:lpstr>
      <vt:lpstr>Segoe </vt:lpstr>
      <vt:lpstr>Segoe UI</vt:lpstr>
      <vt:lpstr>Segoe UI Light</vt:lpstr>
      <vt:lpstr>Segoe UI Semibold</vt:lpstr>
      <vt:lpstr>Segoe UI Semilight</vt:lpstr>
      <vt:lpstr>Seguoe</vt:lpstr>
      <vt:lpstr>Times New Roman</vt:lpstr>
      <vt:lpstr>Wingdings</vt:lpstr>
      <vt:lpstr>Office Theme</vt:lpstr>
      <vt:lpstr>1_Office Theme</vt:lpstr>
      <vt:lpstr>PowerPoint Presentation</vt:lpstr>
      <vt:lpstr>Консорциум 24 партньори, 2 свързани трети страни, 13 малки и средни предприятия</vt:lpstr>
      <vt:lpstr>Smart5Grid Демонстрация на 5G решения за интелигентни енергийни мрежи на бъдещето </vt:lpstr>
      <vt:lpstr>PowerPoint Presentation</vt:lpstr>
      <vt:lpstr>Smart5Grid Демонстрация на 5G решения за интелигентни енергийни мрежи на бъдещето </vt:lpstr>
      <vt:lpstr>Основни цели</vt:lpstr>
      <vt:lpstr>PowerPoint Presentation</vt:lpstr>
      <vt:lpstr>Практически сценарии - акценти</vt:lpstr>
      <vt:lpstr>PowerPoint Presentation</vt:lpstr>
      <vt:lpstr>Практически сценарий 1 </vt:lpstr>
      <vt:lpstr>Схема на ПС1</vt:lpstr>
      <vt:lpstr>Практически сценарий 2  </vt:lpstr>
      <vt:lpstr>Схема на ПС2</vt:lpstr>
      <vt:lpstr>ПС2 – пространствена схема</vt:lpstr>
      <vt:lpstr>Практически сценарий 3</vt:lpstr>
      <vt:lpstr>Схема на ПС3</vt:lpstr>
      <vt:lpstr>Практически сценарий 4  </vt:lpstr>
      <vt:lpstr>Схема на ПС4 </vt:lpstr>
      <vt:lpstr>Иновативни аспекти </vt:lpstr>
      <vt:lpstr>Структура на проекта  Обща схема </vt:lpstr>
      <vt:lpstr>PowerPoint Presentation</vt:lpstr>
      <vt:lpstr>Заключения Основни елементи и очаквани резултати от проекта </vt:lpstr>
      <vt:lpstr>Последвайте ни! Вижте нашите канали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Даниел Огнянов Шангов</cp:lastModifiedBy>
  <cp:revision>66</cp:revision>
  <dcterms:created xsi:type="dcterms:W3CDTF">2021-07-14T07:16:15Z</dcterms:created>
  <dcterms:modified xsi:type="dcterms:W3CDTF">2021-07-16T13:15:00Z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2021-07-14T00:00:00Z</vt:filetime>
  </property>
  <property fmtid="{D5CDD505-2E9C-101B-9397-08002B2CF9AE}" pid="3" name="LastSaved">
    <vt:filetime>2021-07-14T00:00:00Z</vt:filetime>
  </property>
</Properties>
</file>