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6" r:id="rId2"/>
    <p:sldId id="257" r:id="rId3"/>
    <p:sldId id="261" r:id="rId4"/>
    <p:sldId id="258" r:id="rId5"/>
    <p:sldId id="267" r:id="rId6"/>
    <p:sldId id="262" r:id="rId7"/>
    <p:sldId id="263" r:id="rId8"/>
    <p:sldId id="266" r:id="rId9"/>
    <p:sldId id="265" r:id="rId10"/>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07" autoAdjust="0"/>
  </p:normalViewPr>
  <p:slideViewPr>
    <p:cSldViewPr snapToGrid="0">
      <p:cViewPr varScale="1">
        <p:scale>
          <a:sx n="109" d="100"/>
          <a:sy n="109" d="100"/>
        </p:scale>
        <p:origin x="612"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8618BEC-1FD8-47E9-86B1-E35DD85B1133}" type="datetimeFigureOut">
              <a:rPr lang="en-US" smtClean="0"/>
              <a:t>11/17/2021</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288471F-AED6-433F-A2A2-56FFE467569C}" type="slidenum">
              <a:rPr lang="en-US" smtClean="0"/>
              <a:t>‹#›</a:t>
            </a:fld>
            <a:endParaRPr lang="en-US"/>
          </a:p>
        </p:txBody>
      </p:sp>
    </p:spTree>
    <p:extLst>
      <p:ext uri="{BB962C8B-B14F-4D97-AF65-F5344CB8AC3E}">
        <p14:creationId xmlns:p14="http://schemas.microsoft.com/office/powerpoint/2010/main" val="2711839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D8F7263-C642-4610-B318-A27CFEA62B2D}" type="datetimeFigureOut">
              <a:rPr lang="en-US" smtClean="0"/>
              <a:t>11/17/2021</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D01281E-FB68-4586-9B6B-A4211D2910DA}" type="slidenum">
              <a:rPr lang="en-US" smtClean="0"/>
              <a:t>‹#›</a:t>
            </a:fld>
            <a:endParaRPr lang="en-US"/>
          </a:p>
        </p:txBody>
      </p:sp>
    </p:spTree>
    <p:extLst>
      <p:ext uri="{BB962C8B-B14F-4D97-AF65-F5344CB8AC3E}">
        <p14:creationId xmlns:p14="http://schemas.microsoft.com/office/powerpoint/2010/main" val="45736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3460C5-8D58-465D-A8B9-DF9287FE2B01}" type="datetimeFigureOut">
              <a:rPr lang="en-US" smtClean="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954FB9-6BCC-4841-8AF3-F6EF132B7C9E}" type="slidenum">
              <a:rPr lang="en-US" smtClean="0"/>
              <a:t>‹#›</a:t>
            </a:fld>
            <a:endParaRPr lang="en-US"/>
          </a:p>
        </p:txBody>
      </p:sp>
      <p:cxnSp>
        <p:nvCxnSpPr>
          <p:cNvPr id="9" name="Straight Connector 8"/>
          <p:cNvCxnSpPr/>
          <p:nvPr userDrawn="1"/>
        </p:nvCxnSpPr>
        <p:spPr>
          <a:xfrm>
            <a:off x="11797393" y="23814"/>
            <a:ext cx="0" cy="6834187"/>
          </a:xfrm>
          <a:prstGeom prst="line">
            <a:avLst/>
          </a:prstGeom>
          <a:ln>
            <a:solidFill>
              <a:srgbClr val="00AEE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1949793" y="23814"/>
            <a:ext cx="0" cy="6834187"/>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2102193" y="23814"/>
            <a:ext cx="0" cy="6834187"/>
          </a:xfrm>
          <a:prstGeom prst="line">
            <a:avLst/>
          </a:prstGeom>
          <a:ln w="38100">
            <a:solidFill>
              <a:srgbClr val="00AEEF"/>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2919709" y="211590"/>
            <a:ext cx="6352583" cy="408467"/>
          </a:xfrm>
          <a:prstGeom prst="rect">
            <a:avLst/>
          </a:prstGeom>
        </p:spPr>
      </p:pic>
    </p:spTree>
    <p:extLst>
      <p:ext uri="{BB962C8B-B14F-4D97-AF65-F5344CB8AC3E}">
        <p14:creationId xmlns:p14="http://schemas.microsoft.com/office/powerpoint/2010/main" val="19728944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3460C5-8D58-465D-A8B9-DF9287FE2B01}"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160253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3460C5-8D58-465D-A8B9-DF9287FE2B01}"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1008094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906236"/>
            <a:ext cx="10515600" cy="784452"/>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11797393" y="23814"/>
            <a:ext cx="0" cy="6834187"/>
          </a:xfrm>
          <a:prstGeom prst="line">
            <a:avLst/>
          </a:prstGeom>
          <a:ln>
            <a:solidFill>
              <a:srgbClr val="00AEEF"/>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11949793" y="23814"/>
            <a:ext cx="0" cy="6834187"/>
          </a:xfrm>
          <a:prstGeom prst="line">
            <a:avLst/>
          </a:prstGeom>
          <a:ln w="12700">
            <a:solidFill>
              <a:srgbClr val="00AEEF"/>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12102193" y="23814"/>
            <a:ext cx="0" cy="6834187"/>
          </a:xfrm>
          <a:prstGeom prst="line">
            <a:avLst/>
          </a:prstGeom>
          <a:ln w="38100">
            <a:solidFill>
              <a:srgbClr val="00AEEF"/>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a:stretch>
            <a:fillRect/>
          </a:stretch>
        </p:blipFill>
        <p:spPr>
          <a:xfrm>
            <a:off x="2919709" y="211590"/>
            <a:ext cx="6352583" cy="408467"/>
          </a:xfrm>
          <a:prstGeom prst="rect">
            <a:avLst/>
          </a:prstGeom>
        </p:spPr>
      </p:pic>
    </p:spTree>
    <p:extLst>
      <p:ext uri="{BB962C8B-B14F-4D97-AF65-F5344CB8AC3E}">
        <p14:creationId xmlns:p14="http://schemas.microsoft.com/office/powerpoint/2010/main" val="7591536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3460C5-8D58-465D-A8B9-DF9287FE2B01}" type="datetimeFigureOut">
              <a:rPr lang="en-US" smtClean="0"/>
              <a:t>11/17/2021</a:t>
            </a:fld>
            <a:endParaRPr lang="en-US"/>
          </a:p>
        </p:txBody>
      </p:sp>
      <p:sp>
        <p:nvSpPr>
          <p:cNvPr id="5" name="Footer Placeholder 4"/>
          <p:cNvSpPr>
            <a:spLocks noGrp="1"/>
          </p:cNvSpPr>
          <p:nvPr>
            <p:ph type="ftr" sz="quarter" idx="11"/>
          </p:nvPr>
        </p:nvSpPr>
        <p:spPr>
          <a:xfrm>
            <a:off x="2588079" y="6356350"/>
            <a:ext cx="7511142" cy="365125"/>
          </a:xfrm>
        </p:spPr>
        <p:txBody>
          <a:bodyPr/>
          <a:lstStyle>
            <a:lvl1pPr>
              <a:defRPr sz="900"/>
            </a:lvl1pPr>
          </a:lstStyle>
          <a:p>
            <a:r>
              <a:rPr lang="ru-RU" dirty="0" smtClean="0"/>
              <a:t>1-ва НАЦИОНАЛНА ЕНЕРГИЙНА КОНФЕРЕНЦИЯ</a:t>
            </a:r>
          </a:p>
          <a:p>
            <a:r>
              <a:rPr lang="ru-RU" sz="900" dirty="0" smtClean="0"/>
              <a:t>„УМНИТЕ МРЕЖИ В БЪЛГАРИЯ–ДОБРИ ПРАКТИКИ И ПЕРСПЕКТИВИ“</a:t>
            </a:r>
          </a:p>
          <a:p>
            <a:endParaRPr lang="en-US" dirty="0"/>
          </a:p>
        </p:txBody>
      </p:sp>
      <p:sp>
        <p:nvSpPr>
          <p:cNvPr id="6" name="Slide Number Placeholder 5"/>
          <p:cNvSpPr>
            <a:spLocks noGrp="1"/>
          </p:cNvSpPr>
          <p:nvPr>
            <p:ph type="sldNum" sz="quarter" idx="12"/>
          </p:nvPr>
        </p:nvSpPr>
        <p:spPr/>
        <p:txBody>
          <a:bodyPr/>
          <a:lstStyle/>
          <a:p>
            <a:fld id="{D6954FB9-6BCC-4841-8AF3-F6EF132B7C9E}" type="slidenum">
              <a:rPr lang="en-US" smtClean="0"/>
              <a:t>‹#›</a:t>
            </a:fld>
            <a:endParaRPr lang="en-US" dirty="0"/>
          </a:p>
        </p:txBody>
      </p:sp>
    </p:spTree>
    <p:extLst>
      <p:ext uri="{BB962C8B-B14F-4D97-AF65-F5344CB8AC3E}">
        <p14:creationId xmlns:p14="http://schemas.microsoft.com/office/powerpoint/2010/main" val="17909515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3460C5-8D58-465D-A8B9-DF9287FE2B01}"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17124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3460C5-8D58-465D-A8B9-DF9287FE2B01}" type="datetimeFigureOut">
              <a:rPr lang="en-US" smtClean="0"/>
              <a:t>11/17/2021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1222378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3460C5-8D58-465D-A8B9-DF9287FE2B01}" type="datetimeFigureOut">
              <a:rPr lang="en-US" smtClean="0"/>
              <a:t>11/17/2021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3063214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3460C5-8D58-465D-A8B9-DF9287FE2B01}" type="datetimeFigureOut">
              <a:rPr lang="en-US" smtClean="0"/>
              <a:t>11/17/2021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204592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3460C5-8D58-465D-A8B9-DF9287FE2B01}"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628723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3460C5-8D58-465D-A8B9-DF9287FE2B01}"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954FB9-6BCC-4841-8AF3-F6EF132B7C9E}" type="slidenum">
              <a:rPr lang="en-US" smtClean="0"/>
              <a:t>‹#›</a:t>
            </a:fld>
            <a:endParaRPr lang="en-US"/>
          </a:p>
        </p:txBody>
      </p:sp>
    </p:spTree>
    <p:extLst>
      <p:ext uri="{BB962C8B-B14F-4D97-AF65-F5344CB8AC3E}">
        <p14:creationId xmlns:p14="http://schemas.microsoft.com/office/powerpoint/2010/main" val="403733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50000">
              <a:schemeClr val="bg1">
                <a:tint val="98000"/>
                <a:satMod val="130000"/>
                <a:shade val="90000"/>
                <a:lumMod val="103000"/>
              </a:schemeClr>
            </a:gs>
            <a:gs pos="100000">
              <a:schemeClr val="accent1">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3460C5-8D58-465D-A8B9-DF9287FE2B01}" type="datetimeFigureOut">
              <a:rPr lang="en-US" smtClean="0"/>
              <a:t>11/17/2021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54FB9-6BCC-4841-8AF3-F6EF132B7C9E}" type="slidenum">
              <a:rPr lang="en-US" smtClean="0"/>
              <a:t>‹#›</a:t>
            </a:fld>
            <a:endParaRPr lang="en-US"/>
          </a:p>
        </p:txBody>
      </p:sp>
    </p:spTree>
    <p:extLst>
      <p:ext uri="{BB962C8B-B14F-4D97-AF65-F5344CB8AC3E}">
        <p14:creationId xmlns:p14="http://schemas.microsoft.com/office/powerpoint/2010/main" val="2991834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4960"/>
            <a:ext cx="9144000" cy="2387600"/>
          </a:xfrm>
        </p:spPr>
        <p:txBody>
          <a:bodyPr>
            <a:noAutofit/>
          </a:bodyPr>
          <a:lstStyle/>
          <a:p>
            <a:r>
              <a:rPr lang="ru-RU" sz="4400" b="1" dirty="0" smtClean="0"/>
              <a:t>«Политики и развитие на Умните мрежови решения в българския електроенергиен системен оператор»</a:t>
            </a:r>
            <a:endParaRPr lang="en-US" sz="4400" b="1" dirty="0"/>
          </a:p>
        </p:txBody>
      </p:sp>
      <p:sp>
        <p:nvSpPr>
          <p:cNvPr id="3" name="Subtitle 2"/>
          <p:cNvSpPr>
            <a:spLocks noGrp="1"/>
          </p:cNvSpPr>
          <p:nvPr>
            <p:ph type="subTitle" idx="1"/>
          </p:nvPr>
        </p:nvSpPr>
        <p:spPr>
          <a:xfrm>
            <a:off x="1524000" y="5519354"/>
            <a:ext cx="9144000" cy="1105930"/>
          </a:xfrm>
        </p:spPr>
        <p:txBody>
          <a:bodyPr>
            <a:normAutofit/>
          </a:bodyPr>
          <a:lstStyle/>
          <a:p>
            <a:r>
              <a:rPr lang="ru-RU" sz="2000" dirty="0" smtClean="0"/>
              <a:t>1-ва НАЦИОНАЛНА ЕНЕРГИЙНА КОНФЕРЕНЦИЯ</a:t>
            </a:r>
          </a:p>
          <a:p>
            <a:r>
              <a:rPr lang="ru-RU" sz="2000" dirty="0" smtClean="0"/>
              <a:t>„УМНИТЕ МРЕЖИ В БЪЛГАРИЯ–ДОБРИ ПРАКТИКИ И ПЕРСПЕКТИВИ“</a:t>
            </a:r>
          </a:p>
          <a:p>
            <a:r>
              <a:rPr lang="ru-RU" sz="1400" dirty="0" smtClean="0"/>
              <a:t>18 ноември 2021</a:t>
            </a:r>
            <a:endParaRPr lang="en-US" sz="1400" dirty="0"/>
          </a:p>
        </p:txBody>
      </p:sp>
    </p:spTree>
    <p:extLst>
      <p:ext uri="{BB962C8B-B14F-4D97-AF65-F5344CB8AC3E}">
        <p14:creationId xmlns:p14="http://schemas.microsoft.com/office/powerpoint/2010/main" val="3103672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199" y="5243736"/>
            <a:ext cx="9632765" cy="1614617"/>
          </a:xfrm>
          <a:ln>
            <a:solidFill>
              <a:schemeClr val="accent1">
                <a:alpha val="29000"/>
              </a:schemeClr>
            </a:solidFill>
          </a:ln>
        </p:spPr>
        <p:txBody>
          <a:bodyPr>
            <a:normAutofit/>
          </a:bodyPr>
          <a:lstStyle/>
          <a:p>
            <a:pPr marL="0" indent="0" algn="just">
              <a:buNone/>
            </a:pPr>
            <a:r>
              <a:rPr lang="bg-BG" sz="2100" dirty="0" smtClean="0">
                <a:solidFill>
                  <a:schemeClr val="accent1">
                    <a:lumMod val="75000"/>
                  </a:schemeClr>
                </a:solidFill>
              </a:rPr>
              <a:t>„Електроенергийният Системен Оператор активно търси и въвежда иновативни решения за надеждно управление на електропреносната система в условията на нарастващ дял на генерацията от ВЕИ.“</a:t>
            </a:r>
          </a:p>
          <a:p>
            <a:pPr marL="0" indent="0" algn="just">
              <a:buNone/>
            </a:pPr>
            <a:r>
              <a:rPr lang="bg-BG" sz="1600" dirty="0">
                <a:solidFill>
                  <a:schemeClr val="accent1">
                    <a:lumMod val="75000"/>
                  </a:schemeClr>
                </a:solidFill>
              </a:rPr>
              <a:t>	</a:t>
            </a:r>
            <a:r>
              <a:rPr lang="bg-BG" sz="1600" dirty="0" smtClean="0">
                <a:solidFill>
                  <a:schemeClr val="accent1">
                    <a:lumMod val="75000"/>
                  </a:schemeClr>
                </a:solidFill>
              </a:rPr>
              <a:t>Ангелин Цачев, Изпълнителен директор на ЕСО, пред международната конференция „Зеленият преход – решения и предизвикателства за България“</a:t>
            </a:r>
            <a:endParaRPr lang="en-US" sz="1600" dirty="0">
              <a:solidFill>
                <a:schemeClr val="accent1">
                  <a:lumMod val="75000"/>
                </a:schemeClr>
              </a:solidFill>
            </a:endParaRPr>
          </a:p>
        </p:txBody>
      </p:sp>
      <p:sp>
        <p:nvSpPr>
          <p:cNvPr id="4" name="Content Placeholder 2"/>
          <p:cNvSpPr txBox="1">
            <a:spLocks/>
          </p:cNvSpPr>
          <p:nvPr/>
        </p:nvSpPr>
        <p:spPr>
          <a:xfrm>
            <a:off x="838200" y="5281127"/>
            <a:ext cx="10758616" cy="123500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5" name="Content Placeholder 2"/>
          <p:cNvSpPr txBox="1">
            <a:spLocks/>
          </p:cNvSpPr>
          <p:nvPr/>
        </p:nvSpPr>
        <p:spPr>
          <a:xfrm>
            <a:off x="838200" y="4703805"/>
            <a:ext cx="10515600" cy="18040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Content Placeholder 2"/>
          <p:cNvSpPr txBox="1">
            <a:spLocks/>
          </p:cNvSpPr>
          <p:nvPr/>
        </p:nvSpPr>
        <p:spPr>
          <a:xfrm>
            <a:off x="1081216" y="1021494"/>
            <a:ext cx="10515600" cy="406431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bg-BG" sz="2200" dirty="0" smtClean="0"/>
              <a:t>ЕСО, както всички оператори на електропреносни и разпределителни мрежи, е изправен пред редица предизвикателства</a:t>
            </a:r>
            <a:r>
              <a:rPr lang="en-US" sz="2200" dirty="0" smtClean="0"/>
              <a:t> </a:t>
            </a:r>
            <a:r>
              <a:rPr lang="bg-BG" sz="2200" dirty="0" smtClean="0"/>
              <a:t>в контекста на енергийната трансформация, която е в ход в цяла Европа. Преходът към нов пазарен модел и новата стратегия за икономически растеж с постигане на нулеви нетни емисии на парниковите газове до 2050 година изискват от системните оператори да се насочат към решения, подкрепящи декарбонизацията на икономиката, увеличаването дяла на възобновяемите източници   сред генериращите мощности, изграждането на конкурентен енергиен пазар и осигуряване на възможности за участие на потребителите в пазара на електроенергия.</a:t>
            </a:r>
          </a:p>
          <a:p>
            <a:pPr marL="0" indent="0" algn="just">
              <a:buNone/>
            </a:pPr>
            <a:r>
              <a:rPr lang="bg-BG" sz="2200" dirty="0" smtClean="0"/>
              <a:t>Развитието и усъвършенстването на собствената телекомуникационна мрежа, дигитализацията на подстанциите и въвеждането на интелигентни технологии за мониторинг и дистанционно управление са сред основните цели, които ЕСО си е поставил.</a:t>
            </a:r>
            <a:endParaRPr lang="en-US" sz="2200" dirty="0"/>
          </a:p>
        </p:txBody>
      </p:sp>
    </p:spTree>
    <p:extLst>
      <p:ext uri="{BB962C8B-B14F-4D97-AF65-F5344CB8AC3E}">
        <p14:creationId xmlns:p14="http://schemas.microsoft.com/office/powerpoint/2010/main" val="2284164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z="4000" b="1" dirty="0" smtClean="0">
                <a:solidFill>
                  <a:schemeClr val="accent1">
                    <a:lumMod val="75000"/>
                  </a:schemeClr>
                </a:solidFill>
              </a:rPr>
              <a:t>Телекомуникационна</a:t>
            </a:r>
            <a:r>
              <a:rPr lang="bg-BG" b="1" dirty="0" smtClean="0">
                <a:solidFill>
                  <a:schemeClr val="accent1">
                    <a:lumMod val="75000"/>
                  </a:schemeClr>
                </a:solidFill>
              </a:rPr>
              <a:t> мрежа на ЕСО</a:t>
            </a:r>
            <a:endParaRPr lang="en-US" dirty="0"/>
          </a:p>
        </p:txBody>
      </p:sp>
      <p:sp>
        <p:nvSpPr>
          <p:cNvPr id="3" name="Content Placeholder 2"/>
          <p:cNvSpPr>
            <a:spLocks noGrp="1"/>
          </p:cNvSpPr>
          <p:nvPr>
            <p:ph idx="1"/>
          </p:nvPr>
        </p:nvSpPr>
        <p:spPr>
          <a:xfrm>
            <a:off x="838200" y="1950721"/>
            <a:ext cx="10515600" cy="4226242"/>
          </a:xfrm>
        </p:spPr>
        <p:txBody>
          <a:bodyPr>
            <a:normAutofit/>
          </a:bodyPr>
          <a:lstStyle/>
          <a:p>
            <a:pPr marL="0" indent="0">
              <a:buNone/>
            </a:pPr>
            <a:r>
              <a:rPr lang="bg-BG" sz="2600" dirty="0" smtClean="0"/>
              <a:t>ЕСО експлоатира собствена телекомуникационна мрежа</a:t>
            </a:r>
          </a:p>
          <a:p>
            <a:r>
              <a:rPr lang="bg-BG" sz="2600" dirty="0"/>
              <a:t>в значителната си част представлява оптична мрежа, на базата на </a:t>
            </a:r>
            <a:r>
              <a:rPr lang="en-US" sz="2600" dirty="0"/>
              <a:t>Optical Ground Wires (OPGW)</a:t>
            </a:r>
            <a:r>
              <a:rPr lang="bg-BG" sz="2600" dirty="0"/>
              <a:t>, инсталирани по електропроводите на ЕСО;</a:t>
            </a:r>
          </a:p>
          <a:p>
            <a:r>
              <a:rPr lang="bg-BG" sz="2600" dirty="0" smtClean="0"/>
              <a:t>над 150 възела са присъединени към телекомуникационната мрежа;</a:t>
            </a:r>
          </a:p>
          <a:p>
            <a:r>
              <a:rPr lang="bg-BG" sz="2600" dirty="0" smtClean="0"/>
              <a:t>осигурява услуги за :</a:t>
            </a:r>
          </a:p>
          <a:p>
            <a:pPr lvl="1">
              <a:buFontTx/>
              <a:buChar char="-"/>
            </a:pPr>
            <a:r>
              <a:rPr lang="bg-BG" sz="1900" dirty="0" smtClean="0"/>
              <a:t>Управление в реално време на електропреносната мрежа</a:t>
            </a:r>
          </a:p>
          <a:p>
            <a:pPr lvl="1">
              <a:buFontTx/>
              <a:buChar char="-"/>
            </a:pPr>
            <a:r>
              <a:rPr lang="bg-BG" sz="1900" dirty="0" smtClean="0"/>
              <a:t>Обмен на данни с партньори - оператори на съседните електропреносни системи и системи на </a:t>
            </a:r>
            <a:r>
              <a:rPr lang="en-US" sz="1900" dirty="0" smtClean="0"/>
              <a:t>ENTSO-e</a:t>
            </a:r>
            <a:endParaRPr lang="bg-BG" sz="1900" dirty="0" smtClean="0"/>
          </a:p>
          <a:p>
            <a:pPr lvl="1">
              <a:buFontTx/>
              <a:buChar char="-"/>
            </a:pPr>
            <a:r>
              <a:rPr lang="bg-BG" sz="1900" dirty="0" smtClean="0"/>
              <a:t>Връзки между локалните мрежи на отделните административни и технологични единици, разпръснати по територията на цялата страна</a:t>
            </a:r>
            <a:endParaRPr lang="en-US" sz="1900" dirty="0"/>
          </a:p>
        </p:txBody>
      </p:sp>
    </p:spTree>
    <p:extLst>
      <p:ext uri="{BB962C8B-B14F-4D97-AF65-F5344CB8AC3E}">
        <p14:creationId xmlns:p14="http://schemas.microsoft.com/office/powerpoint/2010/main" val="1996444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bg-BG" sz="4000" b="1" dirty="0" smtClean="0">
                <a:solidFill>
                  <a:schemeClr val="accent1">
                    <a:lumMod val="75000"/>
                  </a:schemeClr>
                </a:solidFill>
              </a:rPr>
              <a:t>Телемеханични управляващи системи</a:t>
            </a:r>
            <a:endParaRPr lang="en-US" sz="4000" b="1" dirty="0">
              <a:solidFill>
                <a:schemeClr val="accent1">
                  <a:lumMod val="7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8424875"/>
              </p:ext>
            </p:extLst>
          </p:nvPr>
        </p:nvGraphicFramePr>
        <p:xfrm>
          <a:off x="838198" y="4093033"/>
          <a:ext cx="9995264" cy="2357957"/>
        </p:xfrm>
        <a:graphic>
          <a:graphicData uri="http://schemas.openxmlformats.org/drawingml/2006/table">
            <a:tbl>
              <a:tblPr firstRow="1" bandRow="1">
                <a:tableStyleId>{5C22544A-7EE6-4342-B048-85BDC9FD1C3A}</a:tableStyleId>
              </a:tblPr>
              <a:tblGrid>
                <a:gridCol w="4102442">
                  <a:extLst>
                    <a:ext uri="{9D8B030D-6E8A-4147-A177-3AD203B41FA5}">
                      <a16:colId xmlns:a16="http://schemas.microsoft.com/office/drawing/2014/main" val="1828557378"/>
                    </a:ext>
                  </a:extLst>
                </a:gridCol>
                <a:gridCol w="1919758">
                  <a:extLst>
                    <a:ext uri="{9D8B030D-6E8A-4147-A177-3AD203B41FA5}">
                      <a16:colId xmlns:a16="http://schemas.microsoft.com/office/drawing/2014/main" val="1912943970"/>
                    </a:ext>
                  </a:extLst>
                </a:gridCol>
                <a:gridCol w="3973064">
                  <a:extLst>
                    <a:ext uri="{9D8B030D-6E8A-4147-A177-3AD203B41FA5}">
                      <a16:colId xmlns:a16="http://schemas.microsoft.com/office/drawing/2014/main" val="2695487865"/>
                    </a:ext>
                  </a:extLst>
                </a:gridCol>
              </a:tblGrid>
              <a:tr h="248252">
                <a:tc>
                  <a:txBody>
                    <a:bodyPr/>
                    <a:lstStyle/>
                    <a:p>
                      <a:pPr algn="ctr" fontAlgn="ctr"/>
                      <a:r>
                        <a:rPr lang="bg-BG" sz="2000" b="0" i="0" u="none" strike="noStrike" dirty="0">
                          <a:solidFill>
                            <a:srgbClr val="000000"/>
                          </a:solidFill>
                          <a:effectLst/>
                          <a:latin typeface="Calibri"/>
                        </a:rPr>
                        <a:t>Модел </a:t>
                      </a:r>
                      <a:r>
                        <a:rPr lang="en-US" sz="2000" b="0" i="0" u="none" strike="noStrike" dirty="0">
                          <a:solidFill>
                            <a:srgbClr val="000000"/>
                          </a:solidFill>
                          <a:effectLst/>
                          <a:latin typeface="Calibri"/>
                        </a:rPr>
                        <a:t>SCADA-EMS </a:t>
                      </a:r>
                    </a:p>
                  </a:txBody>
                  <a:tcPr marL="9525" marR="9525" marT="9525" marB="0" anchor="ctr"/>
                </a:tc>
                <a:tc>
                  <a:txBody>
                    <a:bodyPr/>
                    <a:lstStyle/>
                    <a:p>
                      <a:pPr algn="ctr" fontAlgn="ctr"/>
                      <a:r>
                        <a:rPr lang="bg-BG" sz="2000" b="0" i="0" u="none" strike="noStrike" dirty="0">
                          <a:solidFill>
                            <a:srgbClr val="000000"/>
                          </a:solidFill>
                          <a:effectLst/>
                          <a:latin typeface="Calibri"/>
                        </a:rPr>
                        <a:t>към година:</a:t>
                      </a:r>
                    </a:p>
                  </a:txBody>
                  <a:tcPr marL="9525" marR="9525" marT="9525" marB="0" anchor="ctr"/>
                </a:tc>
                <a:tc>
                  <a:txBody>
                    <a:bodyPr/>
                    <a:lstStyle/>
                    <a:p>
                      <a:pPr algn="ctr" fontAlgn="ctr"/>
                      <a:r>
                        <a:rPr lang="bg-BG" sz="2000" b="0" i="0" u="none" strike="noStrike" dirty="0" smtClean="0">
                          <a:solidFill>
                            <a:srgbClr val="000000"/>
                          </a:solidFill>
                          <a:effectLst/>
                          <a:latin typeface="Calibri"/>
                        </a:rPr>
                        <a:t>Общ бр. </a:t>
                      </a:r>
                      <a:r>
                        <a:rPr lang="bg-BG" sz="2000" b="0" i="0" u="none" strike="noStrike" dirty="0" err="1">
                          <a:solidFill>
                            <a:srgbClr val="000000"/>
                          </a:solidFill>
                          <a:effectLst/>
                          <a:latin typeface="Calibri"/>
                        </a:rPr>
                        <a:t>телемеханизирани</a:t>
                      </a:r>
                      <a:r>
                        <a:rPr lang="bg-BG" sz="2000" b="0" i="0" u="none" strike="noStrike" dirty="0">
                          <a:solidFill>
                            <a:srgbClr val="000000"/>
                          </a:solidFill>
                          <a:effectLst/>
                          <a:latin typeface="Calibri"/>
                        </a:rPr>
                        <a:t> обекти:</a:t>
                      </a:r>
                    </a:p>
                  </a:txBody>
                  <a:tcPr marL="9525" marR="9525" marT="9525" marB="0" anchor="ctr"/>
                </a:tc>
                <a:extLst>
                  <a:ext uri="{0D108BD9-81ED-4DB2-BD59-A6C34878D82A}">
                    <a16:rowId xmlns:a16="http://schemas.microsoft.com/office/drawing/2014/main" val="465899655"/>
                  </a:ext>
                </a:extLst>
              </a:tr>
              <a:tr h="428796">
                <a:tc>
                  <a:txBody>
                    <a:bodyPr/>
                    <a:lstStyle/>
                    <a:p>
                      <a:pPr algn="ctr" fontAlgn="b"/>
                      <a:r>
                        <a:rPr lang="en-US" sz="2000" b="0" i="0" u="none" strike="noStrike" dirty="0" smtClean="0">
                          <a:solidFill>
                            <a:srgbClr val="000000"/>
                          </a:solidFill>
                          <a:effectLst/>
                          <a:latin typeface="Calibri"/>
                        </a:rPr>
                        <a:t>LS3000</a:t>
                      </a:r>
                      <a:endParaRPr lang="en-US" sz="2000" b="0" i="0" u="none" strike="noStrike" dirty="0">
                        <a:solidFill>
                          <a:srgbClr val="000000"/>
                        </a:solidFill>
                        <a:effectLst/>
                        <a:latin typeface="Calibri"/>
                      </a:endParaRP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effectLst/>
                          <a:latin typeface="+mn-lt"/>
                        </a:rPr>
                        <a:t>1988-1998</a:t>
                      </a:r>
                    </a:p>
                  </a:txBody>
                  <a:tcPr marL="9525" marR="9525" marT="9525" marB="0" anchor="ctr"/>
                </a:tc>
                <a:tc>
                  <a:txBody>
                    <a:bodyPr/>
                    <a:lstStyle/>
                    <a:p>
                      <a:pPr algn="ctr" fontAlgn="ctr"/>
                      <a:r>
                        <a:rPr lang="bg-BG" sz="2400" b="1" i="0" u="none" strike="noStrike" dirty="0">
                          <a:solidFill>
                            <a:srgbClr val="000000"/>
                          </a:solidFill>
                          <a:effectLst/>
                          <a:latin typeface="Calibri"/>
                        </a:rPr>
                        <a:t>48</a:t>
                      </a:r>
                    </a:p>
                  </a:txBody>
                  <a:tcPr marL="9525" marR="9525" marT="9525" marB="0" anchor="ctr"/>
                </a:tc>
                <a:extLst>
                  <a:ext uri="{0D108BD9-81ED-4DB2-BD59-A6C34878D82A}">
                    <a16:rowId xmlns:a16="http://schemas.microsoft.com/office/drawing/2014/main" val="1114244709"/>
                  </a:ext>
                </a:extLst>
              </a:tr>
              <a:tr h="488981">
                <a:tc>
                  <a:txBody>
                    <a:bodyPr/>
                    <a:lstStyle/>
                    <a:p>
                      <a:pPr algn="ctr" fontAlgn="b"/>
                      <a:r>
                        <a:rPr lang="en-US" sz="2000" b="0" i="0" u="none" strike="noStrike" dirty="0">
                          <a:solidFill>
                            <a:srgbClr val="000000"/>
                          </a:solidFill>
                          <a:effectLst/>
                          <a:latin typeface="Calibri"/>
                        </a:rPr>
                        <a:t>TG8000 </a:t>
                      </a:r>
                    </a:p>
                  </a:txBody>
                  <a:tcPr marL="9525" marR="9525" marT="9525"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smtClean="0">
                          <a:solidFill>
                            <a:srgbClr val="000000"/>
                          </a:solidFill>
                          <a:effectLst/>
                          <a:latin typeface="+mn-lt"/>
                        </a:rPr>
                        <a:t>1998-2005</a:t>
                      </a:r>
                    </a:p>
                  </a:txBody>
                  <a:tcPr marL="9525" marR="9525" marT="9525" marB="0" anchor="ctr"/>
                </a:tc>
                <a:tc>
                  <a:txBody>
                    <a:bodyPr/>
                    <a:lstStyle/>
                    <a:p>
                      <a:pPr algn="ctr" fontAlgn="ctr"/>
                      <a:r>
                        <a:rPr lang="bg-BG" sz="2400" b="1" i="0" u="none" strike="noStrike" dirty="0">
                          <a:solidFill>
                            <a:srgbClr val="000000"/>
                          </a:solidFill>
                          <a:effectLst/>
                          <a:latin typeface="Calibri"/>
                        </a:rPr>
                        <a:t>59</a:t>
                      </a:r>
                    </a:p>
                  </a:txBody>
                  <a:tcPr marL="9525" marR="9525" marT="9525" marB="0" anchor="ctr"/>
                </a:tc>
                <a:extLst>
                  <a:ext uri="{0D108BD9-81ED-4DB2-BD59-A6C34878D82A}">
                    <a16:rowId xmlns:a16="http://schemas.microsoft.com/office/drawing/2014/main" val="3945715901"/>
                  </a:ext>
                </a:extLst>
              </a:tr>
              <a:tr h="296397">
                <a:tc>
                  <a:txBody>
                    <a:bodyPr/>
                    <a:lstStyle/>
                    <a:p>
                      <a:pPr algn="ctr" fontAlgn="b"/>
                      <a:r>
                        <a:rPr lang="en-US" sz="2000" b="0" i="0" u="none" strike="noStrike" dirty="0" err="1">
                          <a:solidFill>
                            <a:srgbClr val="000000"/>
                          </a:solidFill>
                          <a:effectLst/>
                          <a:latin typeface="Calibri"/>
                        </a:rPr>
                        <a:t>Sinaut</a:t>
                      </a:r>
                      <a:r>
                        <a:rPr lang="en-US" sz="2000" b="0" i="0" u="none" strike="noStrike" dirty="0">
                          <a:solidFill>
                            <a:srgbClr val="000000"/>
                          </a:solidFill>
                          <a:effectLst/>
                          <a:latin typeface="Calibri"/>
                        </a:rPr>
                        <a:t> SPECTRUM</a:t>
                      </a:r>
                    </a:p>
                  </a:txBody>
                  <a:tcPr marL="9525" marR="9525" marT="9525" marB="0" anchor="ctr"/>
                </a:tc>
                <a:tc>
                  <a:txBody>
                    <a:bodyPr/>
                    <a:lstStyle/>
                    <a:p>
                      <a:pPr algn="ctr" fontAlgn="b"/>
                      <a:r>
                        <a:rPr lang="bg-BG" sz="2000" b="0" i="0" u="none" strike="noStrike" dirty="0" smtClean="0">
                          <a:solidFill>
                            <a:srgbClr val="000000"/>
                          </a:solidFill>
                          <a:effectLst/>
                          <a:latin typeface="Calibri"/>
                        </a:rPr>
                        <a:t>от 2006</a:t>
                      </a:r>
                      <a:endParaRPr lang="bg-BG" sz="2000" b="0" i="0" u="none" strike="noStrike" dirty="0">
                        <a:solidFill>
                          <a:srgbClr val="000000"/>
                        </a:solidFill>
                        <a:effectLst/>
                        <a:latin typeface="Calibri"/>
                      </a:endParaRPr>
                    </a:p>
                  </a:txBody>
                  <a:tcPr marL="9525" marR="9525" marT="9525" marB="0" anchor="ctr"/>
                </a:tc>
                <a:tc>
                  <a:txBody>
                    <a:bodyPr/>
                    <a:lstStyle/>
                    <a:p>
                      <a:pPr algn="ctr" fontAlgn="ctr"/>
                      <a:r>
                        <a:rPr lang="bg-BG" sz="2400" b="1" i="0" u="none" strike="noStrike" dirty="0">
                          <a:solidFill>
                            <a:srgbClr val="000000"/>
                          </a:solidFill>
                          <a:effectLst/>
                          <a:latin typeface="Calibri"/>
                        </a:rPr>
                        <a:t>74</a:t>
                      </a:r>
                    </a:p>
                  </a:txBody>
                  <a:tcPr marL="9525" marR="9525" marT="9525" marB="0" anchor="ctr"/>
                </a:tc>
                <a:extLst>
                  <a:ext uri="{0D108BD9-81ED-4DB2-BD59-A6C34878D82A}">
                    <a16:rowId xmlns:a16="http://schemas.microsoft.com/office/drawing/2014/main" val="1641076442"/>
                  </a:ext>
                </a:extLst>
              </a:tr>
              <a:tr h="296397">
                <a:tc>
                  <a:txBody>
                    <a:bodyPr/>
                    <a:lstStyle/>
                    <a:p>
                      <a:pPr algn="ctr" fontAlgn="b"/>
                      <a:r>
                        <a:rPr lang="en-US" sz="2000" b="0" i="0" u="none" strike="noStrike" dirty="0">
                          <a:solidFill>
                            <a:srgbClr val="000000"/>
                          </a:solidFill>
                          <a:effectLst/>
                          <a:latin typeface="Calibri"/>
                        </a:rPr>
                        <a:t>Spectrum Power 4.6</a:t>
                      </a:r>
                    </a:p>
                  </a:txBody>
                  <a:tcPr marL="9525" marR="9525" marT="9525" marB="0" anchor="ctr"/>
                </a:tc>
                <a:tc>
                  <a:txBody>
                    <a:bodyPr/>
                    <a:lstStyle/>
                    <a:p>
                      <a:pPr algn="ctr" fontAlgn="b"/>
                      <a:r>
                        <a:rPr lang="bg-BG" sz="2000" b="0" i="0" u="none" strike="noStrike" dirty="0" smtClean="0">
                          <a:solidFill>
                            <a:srgbClr val="000000"/>
                          </a:solidFill>
                          <a:effectLst/>
                          <a:latin typeface="Calibri"/>
                        </a:rPr>
                        <a:t>от 2011</a:t>
                      </a:r>
                      <a:endParaRPr lang="bg-BG" sz="2000" b="0" i="0" u="none" strike="noStrike" dirty="0">
                        <a:solidFill>
                          <a:srgbClr val="000000"/>
                        </a:solidFill>
                        <a:effectLst/>
                        <a:latin typeface="Calibri"/>
                      </a:endParaRPr>
                    </a:p>
                  </a:txBody>
                  <a:tcPr marL="9525" marR="9525" marT="9525" marB="0" anchor="ctr"/>
                </a:tc>
                <a:tc>
                  <a:txBody>
                    <a:bodyPr/>
                    <a:lstStyle/>
                    <a:p>
                      <a:pPr algn="ctr" fontAlgn="ctr"/>
                      <a:r>
                        <a:rPr lang="bg-BG" sz="2400" b="1" i="0" u="none" strike="noStrike" dirty="0">
                          <a:solidFill>
                            <a:srgbClr val="000000"/>
                          </a:solidFill>
                          <a:effectLst/>
                          <a:latin typeface="Calibri"/>
                        </a:rPr>
                        <a:t>139</a:t>
                      </a:r>
                    </a:p>
                  </a:txBody>
                  <a:tcPr marL="9525" marR="9525" marT="9525" marB="0" anchor="ctr"/>
                </a:tc>
                <a:extLst>
                  <a:ext uri="{0D108BD9-81ED-4DB2-BD59-A6C34878D82A}">
                    <a16:rowId xmlns:a16="http://schemas.microsoft.com/office/drawing/2014/main" val="3017997056"/>
                  </a:ext>
                </a:extLst>
              </a:tr>
              <a:tr h="296397">
                <a:tc>
                  <a:txBody>
                    <a:bodyPr/>
                    <a:lstStyle/>
                    <a:p>
                      <a:pPr algn="ctr" fontAlgn="b"/>
                      <a:r>
                        <a:rPr lang="en-US" sz="2000" b="0" i="0" u="none" strike="noStrike" dirty="0">
                          <a:solidFill>
                            <a:srgbClr val="000000"/>
                          </a:solidFill>
                          <a:effectLst/>
                          <a:latin typeface="Calibri"/>
                        </a:rPr>
                        <a:t>Spectrum Power 4.7</a:t>
                      </a:r>
                    </a:p>
                  </a:txBody>
                  <a:tcPr marL="9525" marR="9525" marT="9525" marB="0" anchor="ctr"/>
                </a:tc>
                <a:tc>
                  <a:txBody>
                    <a:bodyPr/>
                    <a:lstStyle/>
                    <a:p>
                      <a:pPr algn="ctr" fontAlgn="b"/>
                      <a:r>
                        <a:rPr lang="bg-BG" sz="2000" b="0" i="0" u="none" strike="noStrike" dirty="0" smtClean="0">
                          <a:solidFill>
                            <a:srgbClr val="000000"/>
                          </a:solidFill>
                          <a:effectLst/>
                          <a:latin typeface="Calibri"/>
                        </a:rPr>
                        <a:t>от 2019</a:t>
                      </a:r>
                      <a:endParaRPr lang="bg-BG" sz="2000" b="0" i="0" u="none" strike="noStrike" dirty="0">
                        <a:solidFill>
                          <a:srgbClr val="000000"/>
                        </a:solidFill>
                        <a:effectLst/>
                        <a:latin typeface="Calibri"/>
                      </a:endParaRPr>
                    </a:p>
                  </a:txBody>
                  <a:tcPr marL="9525" marR="9525" marT="9525" marB="0" anchor="ctr"/>
                </a:tc>
                <a:tc>
                  <a:txBody>
                    <a:bodyPr/>
                    <a:lstStyle/>
                    <a:p>
                      <a:pPr algn="ctr" fontAlgn="ctr"/>
                      <a:r>
                        <a:rPr lang="bg-BG" sz="2400" b="1" i="0" u="none" strike="noStrike" dirty="0">
                          <a:solidFill>
                            <a:srgbClr val="000000"/>
                          </a:solidFill>
                          <a:effectLst/>
                          <a:latin typeface="Calibri"/>
                        </a:rPr>
                        <a:t>212</a:t>
                      </a:r>
                    </a:p>
                  </a:txBody>
                  <a:tcPr marL="9525" marR="9525" marT="9525" marB="0" anchor="ctr"/>
                </a:tc>
                <a:extLst>
                  <a:ext uri="{0D108BD9-81ED-4DB2-BD59-A6C34878D82A}">
                    <a16:rowId xmlns:a16="http://schemas.microsoft.com/office/drawing/2014/main" val="193018906"/>
                  </a:ext>
                </a:extLst>
              </a:tr>
            </a:tbl>
          </a:graphicData>
        </a:graphic>
      </p:graphicFrame>
      <p:sp>
        <p:nvSpPr>
          <p:cNvPr id="5" name="TextBox 4"/>
          <p:cNvSpPr txBox="1"/>
          <p:nvPr/>
        </p:nvSpPr>
        <p:spPr>
          <a:xfrm>
            <a:off x="838198" y="1690688"/>
            <a:ext cx="9995264" cy="2246769"/>
          </a:xfrm>
          <a:prstGeom prst="rect">
            <a:avLst/>
          </a:prstGeom>
          <a:noFill/>
        </p:spPr>
        <p:txBody>
          <a:bodyPr wrap="square" rtlCol="0">
            <a:spAutoFit/>
          </a:bodyPr>
          <a:lstStyle/>
          <a:p>
            <a:pPr algn="just"/>
            <a:r>
              <a:rPr lang="bg-BG" sz="2000" dirty="0" smtClean="0"/>
              <a:t>Технологии за умни мрежи се използват в работата на системния оператор (и предшестващите го структури) от времето далече преди този термин да добие популярност, чрез внедряването на автоматизирани </a:t>
            </a:r>
            <a:r>
              <a:rPr lang="bg-BG" sz="2000" dirty="0" err="1" smtClean="0"/>
              <a:t>телемеханизирани</a:t>
            </a:r>
            <a:r>
              <a:rPr lang="bg-BG" sz="2000" dirty="0" smtClean="0"/>
              <a:t> информационно-управляващи системи. Управлението в реално време на електроенергийната система, включваща електропреносната мрежа и генериращите мощности, се осъществява от централно диспечерско Управление (ЦДУ) и териториалните диспечерски управления (ТДУ), с помощта на тези системи.</a:t>
            </a:r>
            <a:endParaRPr lang="en-US" sz="2000" dirty="0"/>
          </a:p>
        </p:txBody>
      </p:sp>
    </p:spTree>
    <p:extLst>
      <p:ext uri="{BB962C8B-B14F-4D97-AF65-F5344CB8AC3E}">
        <p14:creationId xmlns:p14="http://schemas.microsoft.com/office/powerpoint/2010/main" val="3222755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bg-BG" sz="4000" b="1" dirty="0" smtClean="0">
                <a:solidFill>
                  <a:schemeClr val="accent1">
                    <a:lumMod val="75000"/>
                  </a:schemeClr>
                </a:solidFill>
              </a:rPr>
              <a:t>Телемеханични управляващи системи</a:t>
            </a:r>
            <a:endParaRPr lang="en-US" sz="4000" b="1" dirty="0">
              <a:solidFill>
                <a:schemeClr val="accent1">
                  <a:lumMod val="75000"/>
                </a:schemeClr>
              </a:solidFill>
            </a:endParaRPr>
          </a:p>
        </p:txBody>
      </p:sp>
      <p:sp>
        <p:nvSpPr>
          <p:cNvPr id="5" name="TextBox 4"/>
          <p:cNvSpPr txBox="1"/>
          <p:nvPr/>
        </p:nvSpPr>
        <p:spPr>
          <a:xfrm>
            <a:off x="838200" y="1690688"/>
            <a:ext cx="9995264" cy="5078313"/>
          </a:xfrm>
          <a:prstGeom prst="rect">
            <a:avLst/>
          </a:prstGeom>
          <a:noFill/>
        </p:spPr>
        <p:txBody>
          <a:bodyPr wrap="square" rtlCol="0">
            <a:spAutoFit/>
          </a:bodyPr>
          <a:lstStyle/>
          <a:p>
            <a:pPr algn="just"/>
            <a:r>
              <a:rPr lang="bg-BG" sz="2400" dirty="0" smtClean="0"/>
              <a:t>Управляващите</a:t>
            </a:r>
            <a:r>
              <a:rPr lang="bg-BG" sz="2600" dirty="0" smtClean="0"/>
              <a:t> </a:t>
            </a:r>
            <a:r>
              <a:rPr lang="bg-BG" sz="2400" dirty="0"/>
              <a:t>системи изпълняват редица автоматизирани функции:</a:t>
            </a:r>
          </a:p>
          <a:p>
            <a:pPr algn="just"/>
            <a:endParaRPr lang="bg-BG" dirty="0" smtClean="0"/>
          </a:p>
          <a:p>
            <a:pPr algn="just"/>
            <a:r>
              <a:rPr lang="bg-BG" dirty="0" smtClean="0"/>
              <a:t>	</a:t>
            </a:r>
            <a:r>
              <a:rPr lang="bg-BG" sz="2000" dirty="0" smtClean="0"/>
              <a:t>-</a:t>
            </a:r>
            <a:r>
              <a:rPr lang="en-US" sz="2000" dirty="0" smtClean="0"/>
              <a:t> </a:t>
            </a:r>
            <a:r>
              <a:rPr lang="bg-BG" sz="2000" dirty="0" smtClean="0"/>
              <a:t>отдалечен мониторинг и дистанционно управление (</a:t>
            </a:r>
            <a:r>
              <a:rPr lang="en-US" sz="2000" dirty="0" smtClean="0"/>
              <a:t>SCADA)</a:t>
            </a:r>
            <a:r>
              <a:rPr lang="bg-BG" sz="2000" dirty="0" smtClean="0"/>
              <a:t>;</a:t>
            </a:r>
          </a:p>
          <a:p>
            <a:pPr algn="just"/>
            <a:endParaRPr lang="bg-BG" sz="2000" dirty="0" smtClean="0"/>
          </a:p>
          <a:p>
            <a:pPr algn="just"/>
            <a:r>
              <a:rPr lang="en-US" sz="2000" dirty="0" smtClean="0"/>
              <a:t> </a:t>
            </a:r>
            <a:r>
              <a:rPr lang="bg-BG" sz="2000" dirty="0" smtClean="0"/>
              <a:t>	- оперативно управление в реално време: </a:t>
            </a:r>
            <a:r>
              <a:rPr lang="en-US" sz="2000" dirty="0" smtClean="0"/>
              <a:t>Load Frequency Control</a:t>
            </a:r>
            <a:r>
              <a:rPr lang="bg-BG" sz="2000" dirty="0" smtClean="0"/>
              <a:t>/</a:t>
            </a:r>
            <a:r>
              <a:rPr lang="en-US" sz="2000" dirty="0" smtClean="0"/>
              <a:t>Automatic Generation Control, Reserve Monitor, Network Applications, Economic Dispatch, Interchange Transaction Scheduler, Historical and Future Data Management, Disturbance Data Collection, Forecast Applications (Load Forecast, Inflow Forecast), Resource Optimization, Hydro Thermal Coordination</a:t>
            </a:r>
            <a:r>
              <a:rPr lang="bg-BG" sz="2000" dirty="0" smtClean="0"/>
              <a:t>;</a:t>
            </a:r>
          </a:p>
          <a:p>
            <a:pPr algn="just"/>
            <a:endParaRPr lang="bg-BG" sz="2000" dirty="0" smtClean="0"/>
          </a:p>
          <a:p>
            <a:pPr algn="just"/>
            <a:r>
              <a:rPr lang="bg-BG" sz="2000" dirty="0"/>
              <a:t>	</a:t>
            </a:r>
            <a:r>
              <a:rPr lang="bg-BG" sz="2000" dirty="0" smtClean="0"/>
              <a:t>- с навлизането на пазарни модели се внедряват системи за управление на пазара </a:t>
            </a:r>
            <a:r>
              <a:rPr lang="en-US" sz="2000" dirty="0" smtClean="0"/>
              <a:t>Market Management Systems, </a:t>
            </a:r>
            <a:r>
              <a:rPr lang="bg-BG" sz="2000" dirty="0" smtClean="0"/>
              <a:t>които се интегрират в процеса на управление (</a:t>
            </a:r>
            <a:r>
              <a:rPr lang="bg-BG" sz="2000" smtClean="0"/>
              <a:t>автоматично </a:t>
            </a:r>
            <a:r>
              <a:rPr lang="bg-BG" sz="2000" smtClean="0"/>
              <a:t>импортиране</a:t>
            </a:r>
            <a:r>
              <a:rPr lang="bg-BG" sz="2000" smtClean="0"/>
              <a:t> </a:t>
            </a:r>
            <a:r>
              <a:rPr lang="bg-BG" sz="2000" dirty="0" smtClean="0"/>
              <a:t>на пазарни графици на производителите);</a:t>
            </a:r>
          </a:p>
          <a:p>
            <a:pPr algn="just"/>
            <a:endParaRPr lang="bg-BG" sz="2000" dirty="0" smtClean="0"/>
          </a:p>
          <a:p>
            <a:pPr algn="just"/>
            <a:r>
              <a:rPr lang="bg-BG" sz="2000" dirty="0" smtClean="0"/>
              <a:t>	- опорни пунктове за дистанционно управление на голям брой подстанции без персонал – интелигентни подстанции.</a:t>
            </a:r>
            <a:endParaRPr lang="en-US" sz="2000" dirty="0"/>
          </a:p>
        </p:txBody>
      </p:sp>
    </p:spTree>
    <p:extLst>
      <p:ext uri="{BB962C8B-B14F-4D97-AF65-F5344CB8AC3E}">
        <p14:creationId xmlns:p14="http://schemas.microsoft.com/office/powerpoint/2010/main" val="3862335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1">
            <a:extLst>
              <a:ext uri="{FF2B5EF4-FFF2-40B4-BE49-F238E27FC236}">
                <a16:creationId xmlns:a16="http://schemas.microsoft.com/office/drawing/2014/main" id="{2B879306-AED5-4A58-A8B7-FF21387879FA}"/>
              </a:ext>
            </a:extLst>
          </p:cNvPr>
          <p:cNvSpPr txBox="1">
            <a:spLocks/>
          </p:cNvSpPr>
          <p:nvPr/>
        </p:nvSpPr>
        <p:spPr>
          <a:xfrm>
            <a:off x="868675" y="962838"/>
            <a:ext cx="10515600" cy="7844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bg-BG" sz="4000" b="1" dirty="0">
                <a:solidFill>
                  <a:schemeClr val="accent1">
                    <a:lumMod val="75000"/>
                  </a:schemeClr>
                </a:solidFill>
              </a:rPr>
              <a:t>Интелигентна подстанция</a:t>
            </a:r>
          </a:p>
        </p:txBody>
      </p:sp>
      <p:sp>
        <p:nvSpPr>
          <p:cNvPr id="5" name="Контейнер за съдържание 2">
            <a:extLst>
              <a:ext uri="{FF2B5EF4-FFF2-40B4-BE49-F238E27FC236}">
                <a16:creationId xmlns:a16="http://schemas.microsoft.com/office/drawing/2014/main" id="{25FD5064-5A99-42EB-BEB5-893B44DBC7ED}"/>
              </a:ext>
            </a:extLst>
          </p:cNvPr>
          <p:cNvSpPr txBox="1">
            <a:spLocks/>
          </p:cNvSpPr>
          <p:nvPr/>
        </p:nvSpPr>
        <p:spPr>
          <a:xfrm>
            <a:off x="868675" y="1882227"/>
            <a:ext cx="10515600" cy="4351338"/>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bg-BG" dirty="0" smtClean="0"/>
              <a:t>Неизменна част от умните мрежови решения в енергийната мрежа е необходимостта от изграждането на интелигентни подстанции, които да могат да обменят информация в реално време със </a:t>
            </a:r>
            <a:r>
              <a:rPr lang="en-US" dirty="0" smtClean="0"/>
              <a:t>SCADA/EMS</a:t>
            </a:r>
            <a:r>
              <a:rPr lang="bg-BG" dirty="0" smtClean="0"/>
              <a:t> системи.</a:t>
            </a:r>
            <a:r>
              <a:rPr lang="en-US" dirty="0" smtClean="0"/>
              <a:t> </a:t>
            </a:r>
            <a:r>
              <a:rPr lang="bg-BG" dirty="0" smtClean="0"/>
              <a:t>За да може една подстанция да стане интелигентната подстанция е необходимо да се монтират интелигентни</a:t>
            </a:r>
            <a:r>
              <a:rPr lang="en-US" dirty="0" smtClean="0"/>
              <a:t> </a:t>
            </a:r>
            <a:r>
              <a:rPr lang="bg-BG" dirty="0" smtClean="0"/>
              <a:t>електрони устройства(</a:t>
            </a:r>
            <a:r>
              <a:rPr lang="en-US" dirty="0" smtClean="0"/>
              <a:t>IED’s</a:t>
            </a:r>
            <a:r>
              <a:rPr lang="bg-BG" dirty="0" smtClean="0"/>
              <a:t>).</a:t>
            </a:r>
          </a:p>
          <a:p>
            <a:pPr algn="just"/>
            <a:r>
              <a:rPr lang="bg-BG" dirty="0" smtClean="0"/>
              <a:t>Функции които изпълняват интелигентни електрони устройства(</a:t>
            </a:r>
            <a:r>
              <a:rPr lang="en-US" dirty="0" smtClean="0"/>
              <a:t>IED’s</a:t>
            </a:r>
            <a:r>
              <a:rPr lang="bg-BG" dirty="0" smtClean="0"/>
              <a:t>):</a:t>
            </a:r>
          </a:p>
          <a:p>
            <a:pPr lvl="1" algn="just">
              <a:buFontTx/>
              <a:buChar char="-"/>
            </a:pPr>
            <a:r>
              <a:rPr lang="bg-BG" sz="2000" dirty="0" smtClean="0"/>
              <a:t>Събират, съхраняват  и обработват информация от първичните съоръжения.</a:t>
            </a:r>
          </a:p>
          <a:p>
            <a:pPr lvl="1" algn="just">
              <a:buFontTx/>
              <a:buChar char="-"/>
            </a:pPr>
            <a:r>
              <a:rPr lang="bg-BG" sz="2000" dirty="0" smtClean="0"/>
              <a:t>Управляват първичните съоръжения. </a:t>
            </a:r>
          </a:p>
          <a:p>
            <a:pPr lvl="1" algn="just">
              <a:buFontTx/>
              <a:buChar char="-"/>
            </a:pPr>
            <a:r>
              <a:rPr lang="bg-BG" sz="2000" dirty="0" smtClean="0"/>
              <a:t>Комуникират в реално време със системи от по-горни йерархични нива.</a:t>
            </a:r>
          </a:p>
          <a:p>
            <a:pPr lvl="1" algn="just">
              <a:buFontTx/>
              <a:buChar char="-"/>
            </a:pPr>
            <a:r>
              <a:rPr lang="bg-BG" sz="2000" dirty="0" smtClean="0"/>
              <a:t>Комуникират в реално време помежду си.</a:t>
            </a:r>
          </a:p>
          <a:p>
            <a:pPr algn="just"/>
            <a:r>
              <a:rPr lang="bg-BG" dirty="0" smtClean="0"/>
              <a:t>За постигането на тази цел дружеството е изградило ясни политики, както и необходимите способи за преминаването на всички негови подстанциите на дистанционно управление от опорен пункт.</a:t>
            </a:r>
            <a:endParaRPr lang="bg-BG" dirty="0"/>
          </a:p>
        </p:txBody>
      </p:sp>
    </p:spTree>
    <p:extLst>
      <p:ext uri="{BB962C8B-B14F-4D97-AF65-F5344CB8AC3E}">
        <p14:creationId xmlns:p14="http://schemas.microsoft.com/office/powerpoint/2010/main" val="3540479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лавие 1">
            <a:extLst>
              <a:ext uri="{FF2B5EF4-FFF2-40B4-BE49-F238E27FC236}">
                <a16:creationId xmlns:a16="http://schemas.microsoft.com/office/drawing/2014/main" id="{1E5D7C8A-E36E-4B1D-AD45-5C0A7EAEA655}"/>
              </a:ext>
            </a:extLst>
          </p:cNvPr>
          <p:cNvSpPr>
            <a:spLocks noGrp="1"/>
          </p:cNvSpPr>
          <p:nvPr>
            <p:ph type="title"/>
          </p:nvPr>
        </p:nvSpPr>
        <p:spPr>
          <a:xfrm>
            <a:off x="838200" y="906236"/>
            <a:ext cx="10515600" cy="784452"/>
          </a:xfrm>
        </p:spPr>
        <p:txBody>
          <a:bodyPr>
            <a:normAutofit/>
          </a:bodyPr>
          <a:lstStyle/>
          <a:p>
            <a:r>
              <a:rPr lang="bg-BG" sz="4000" b="1" dirty="0">
                <a:solidFill>
                  <a:schemeClr val="accent1">
                    <a:lumMod val="75000"/>
                  </a:schemeClr>
                </a:solidFill>
              </a:rPr>
              <a:t>Интелигентна подстанция</a:t>
            </a:r>
          </a:p>
        </p:txBody>
      </p:sp>
      <p:cxnSp>
        <p:nvCxnSpPr>
          <p:cNvPr id="5" name="Право съединение 33">
            <a:extLst>
              <a:ext uri="{FF2B5EF4-FFF2-40B4-BE49-F238E27FC236}">
                <a16:creationId xmlns:a16="http://schemas.microsoft.com/office/drawing/2014/main" id="{7C6F26CB-B7D4-41AC-AD02-3BC9EE61F054}"/>
              </a:ext>
            </a:extLst>
          </p:cNvPr>
          <p:cNvCxnSpPr>
            <a:cxnSpLocks/>
            <a:stCxn id="7" idx="3"/>
            <a:endCxn id="12" idx="1"/>
          </p:cNvCxnSpPr>
          <p:nvPr/>
        </p:nvCxnSpPr>
        <p:spPr>
          <a:xfrm>
            <a:off x="2446257" y="2758047"/>
            <a:ext cx="208132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13">
            <a:extLst>
              <a:ext uri="{FF2B5EF4-FFF2-40B4-BE49-F238E27FC236}">
                <a16:creationId xmlns:a16="http://schemas.microsoft.com/office/drawing/2014/main" id="{DDCFDA17-9B75-48A8-BDFE-96D6A3DBB308}"/>
              </a:ext>
            </a:extLst>
          </p:cNvPr>
          <p:cNvSpPr txBox="1"/>
          <p:nvPr/>
        </p:nvSpPr>
        <p:spPr>
          <a:xfrm>
            <a:off x="4585739" y="2430232"/>
            <a:ext cx="1056700" cy="646331"/>
          </a:xfrm>
          <a:prstGeom prst="rect">
            <a:avLst/>
          </a:prstGeom>
          <a:noFill/>
        </p:spPr>
        <p:txBody>
          <a:bodyPr wrap="none" rtlCol="0">
            <a:spAutoFit/>
          </a:bodyPr>
          <a:lstStyle/>
          <a:p>
            <a:pPr algn="ctr"/>
            <a:r>
              <a:rPr lang="en-US" b="1" dirty="0">
                <a:latin typeface="Times New Roman" panose="02020603050405020304" pitchFamily="18" charset="0"/>
                <a:cs typeface="Times New Roman" panose="02020603050405020304" pitchFamily="18" charset="0"/>
              </a:rPr>
              <a:t>RTU/</a:t>
            </a:r>
          </a:p>
          <a:p>
            <a:pPr algn="ctr"/>
            <a:r>
              <a:rPr lang="en-US" b="1" dirty="0">
                <a:latin typeface="Times New Roman" panose="02020603050405020304" pitchFamily="18" charset="0"/>
                <a:cs typeface="Times New Roman" panose="02020603050405020304" pitchFamily="18" charset="0"/>
              </a:rPr>
              <a:t>G</a:t>
            </a:r>
            <a:r>
              <a:rPr lang="en-US" b="1" i="0" dirty="0">
                <a:effectLst/>
                <a:latin typeface="Times New Roman" panose="02020603050405020304" pitchFamily="18" charset="0"/>
                <a:cs typeface="Times New Roman" panose="02020603050405020304" pitchFamily="18" charset="0"/>
              </a:rPr>
              <a:t>ateway</a:t>
            </a:r>
            <a:endParaRPr lang="en-US" b="1" dirty="0">
              <a:latin typeface="Times New Roman" panose="02020603050405020304" pitchFamily="18" charset="0"/>
              <a:cs typeface="Times New Roman" panose="02020603050405020304" pitchFamily="18" charset="0"/>
            </a:endParaRPr>
          </a:p>
        </p:txBody>
      </p:sp>
      <p:sp>
        <p:nvSpPr>
          <p:cNvPr id="7" name="Rectangle 15">
            <a:extLst>
              <a:ext uri="{FF2B5EF4-FFF2-40B4-BE49-F238E27FC236}">
                <a16:creationId xmlns:a16="http://schemas.microsoft.com/office/drawing/2014/main" id="{259E0F7D-9C17-410D-AD9A-60B5C987D9CE}"/>
              </a:ext>
            </a:extLst>
          </p:cNvPr>
          <p:cNvSpPr/>
          <p:nvPr/>
        </p:nvSpPr>
        <p:spPr>
          <a:xfrm>
            <a:off x="838200" y="2203835"/>
            <a:ext cx="1608057" cy="11084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16">
            <a:extLst>
              <a:ext uri="{FF2B5EF4-FFF2-40B4-BE49-F238E27FC236}">
                <a16:creationId xmlns:a16="http://schemas.microsoft.com/office/drawing/2014/main" id="{9D660423-351D-464E-AFF6-0920B448B75E}"/>
              </a:ext>
            </a:extLst>
          </p:cNvPr>
          <p:cNvSpPr txBox="1"/>
          <p:nvPr/>
        </p:nvSpPr>
        <p:spPr>
          <a:xfrm>
            <a:off x="1003375" y="2568731"/>
            <a:ext cx="1324209" cy="369332"/>
          </a:xfrm>
          <a:prstGeom prst="rect">
            <a:avLst/>
          </a:prstGeom>
          <a:noFill/>
        </p:spPr>
        <p:txBody>
          <a:bodyPr wrap="none" rtlCol="0">
            <a:spAutoFit/>
          </a:bodyPr>
          <a:lstStyle/>
          <a:p>
            <a:r>
              <a:rPr lang="en-US" dirty="0"/>
              <a:t>SCADA</a:t>
            </a:r>
            <a:r>
              <a:rPr lang="bg-BG" dirty="0"/>
              <a:t>/</a:t>
            </a:r>
            <a:r>
              <a:rPr lang="en-US" dirty="0"/>
              <a:t>EMS</a:t>
            </a:r>
          </a:p>
        </p:txBody>
      </p:sp>
      <p:sp>
        <p:nvSpPr>
          <p:cNvPr id="9" name="Rectangle 26">
            <a:extLst>
              <a:ext uri="{FF2B5EF4-FFF2-40B4-BE49-F238E27FC236}">
                <a16:creationId xmlns:a16="http://schemas.microsoft.com/office/drawing/2014/main" id="{A91FC17A-A0BD-48E0-B2EA-57B9A04A2978}"/>
              </a:ext>
            </a:extLst>
          </p:cNvPr>
          <p:cNvSpPr/>
          <p:nvPr/>
        </p:nvSpPr>
        <p:spPr>
          <a:xfrm>
            <a:off x="4306869" y="1690687"/>
            <a:ext cx="6335487" cy="4990813"/>
          </a:xfrm>
          <a:prstGeom prst="rect">
            <a:avLst/>
          </a:prstGeom>
          <a:noFill/>
          <a:ln>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27">
            <a:extLst>
              <a:ext uri="{FF2B5EF4-FFF2-40B4-BE49-F238E27FC236}">
                <a16:creationId xmlns:a16="http://schemas.microsoft.com/office/drawing/2014/main" id="{46F5F060-95BB-4F51-99ED-CCE9525787B7}"/>
              </a:ext>
            </a:extLst>
          </p:cNvPr>
          <p:cNvSpPr txBox="1"/>
          <p:nvPr/>
        </p:nvSpPr>
        <p:spPr>
          <a:xfrm>
            <a:off x="5819271" y="2316731"/>
            <a:ext cx="1721369" cy="369332"/>
          </a:xfrm>
          <a:prstGeom prst="rect">
            <a:avLst/>
          </a:prstGeom>
          <a:noFill/>
          <a:ln>
            <a:noFill/>
            <a:prstDash val="dashDot"/>
          </a:ln>
        </p:spPr>
        <p:txBody>
          <a:bodyPr wrap="square" rtlCol="0">
            <a:spAutoFit/>
          </a:bodyPr>
          <a:lstStyle/>
          <a:p>
            <a:r>
              <a:rPr lang="bg-BG" dirty="0"/>
              <a:t>Локална мрежа</a:t>
            </a:r>
            <a:endParaRPr lang="en-US" dirty="0"/>
          </a:p>
        </p:txBody>
      </p:sp>
      <p:sp>
        <p:nvSpPr>
          <p:cNvPr id="11" name="TextBox 31">
            <a:extLst>
              <a:ext uri="{FF2B5EF4-FFF2-40B4-BE49-F238E27FC236}">
                <a16:creationId xmlns:a16="http://schemas.microsoft.com/office/drawing/2014/main" id="{4325D696-6C24-440C-B79A-0210B5716FD7}"/>
              </a:ext>
            </a:extLst>
          </p:cNvPr>
          <p:cNvSpPr txBox="1"/>
          <p:nvPr/>
        </p:nvSpPr>
        <p:spPr>
          <a:xfrm>
            <a:off x="6463843" y="1690688"/>
            <a:ext cx="2732543" cy="369332"/>
          </a:xfrm>
          <a:prstGeom prst="rect">
            <a:avLst/>
          </a:prstGeom>
          <a:noFill/>
          <a:ln>
            <a:noFill/>
            <a:prstDash val="dashDot"/>
          </a:ln>
        </p:spPr>
        <p:txBody>
          <a:bodyPr wrap="none" rtlCol="0">
            <a:spAutoFit/>
          </a:bodyPr>
          <a:lstStyle/>
          <a:p>
            <a:r>
              <a:rPr lang="bg-BG" dirty="0"/>
              <a:t>Интелигентна подстанция</a:t>
            </a:r>
            <a:endParaRPr lang="en-US" dirty="0"/>
          </a:p>
        </p:txBody>
      </p:sp>
      <p:sp>
        <p:nvSpPr>
          <p:cNvPr id="12" name="Rectangle 12">
            <a:extLst>
              <a:ext uri="{FF2B5EF4-FFF2-40B4-BE49-F238E27FC236}">
                <a16:creationId xmlns:a16="http://schemas.microsoft.com/office/drawing/2014/main" id="{0984F085-01E0-4798-B111-C1085D555F54}"/>
              </a:ext>
            </a:extLst>
          </p:cNvPr>
          <p:cNvSpPr/>
          <p:nvPr/>
        </p:nvSpPr>
        <p:spPr>
          <a:xfrm>
            <a:off x="4527580" y="2203835"/>
            <a:ext cx="1173018" cy="110842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D10389-E1FA-4C3E-ABC2-855D0D56592E}"/>
              </a:ext>
            </a:extLst>
          </p:cNvPr>
          <p:cNvSpPr/>
          <p:nvPr/>
        </p:nvSpPr>
        <p:spPr>
          <a:xfrm>
            <a:off x="6689190" y="3139285"/>
            <a:ext cx="3272025" cy="372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solidFill>
                  <a:schemeClr val="tx1"/>
                </a:solidFill>
              </a:rPr>
              <a:t>Локален контролер(</a:t>
            </a:r>
            <a:r>
              <a:rPr lang="en-US" dirty="0">
                <a:solidFill>
                  <a:schemeClr val="tx1"/>
                </a:solidFill>
              </a:rPr>
              <a:t>IED</a:t>
            </a:r>
            <a:r>
              <a:rPr lang="bg-BG" dirty="0">
                <a:solidFill>
                  <a:schemeClr val="tx1"/>
                </a:solidFill>
              </a:rPr>
              <a:t>)</a:t>
            </a:r>
            <a:endParaRPr lang="en-US" dirty="0">
              <a:solidFill>
                <a:schemeClr val="tx1"/>
              </a:solidFill>
            </a:endParaRPr>
          </a:p>
        </p:txBody>
      </p:sp>
      <p:sp>
        <p:nvSpPr>
          <p:cNvPr id="14" name="Rectangle 12">
            <a:extLst>
              <a:ext uri="{FF2B5EF4-FFF2-40B4-BE49-F238E27FC236}">
                <a16:creationId xmlns:a16="http://schemas.microsoft.com/office/drawing/2014/main" id="{A26322FD-A7EF-4C48-A096-7D9A266A85EC}"/>
              </a:ext>
            </a:extLst>
          </p:cNvPr>
          <p:cNvSpPr/>
          <p:nvPr/>
        </p:nvSpPr>
        <p:spPr>
          <a:xfrm>
            <a:off x="6689191" y="3729348"/>
            <a:ext cx="3272026" cy="372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solidFill>
                  <a:schemeClr val="tx1"/>
                </a:solidFill>
              </a:rPr>
              <a:t>Основна релейна защита(</a:t>
            </a:r>
            <a:r>
              <a:rPr lang="en-US" dirty="0">
                <a:solidFill>
                  <a:schemeClr val="tx1"/>
                </a:solidFill>
              </a:rPr>
              <a:t>IED</a:t>
            </a:r>
            <a:r>
              <a:rPr lang="bg-BG" dirty="0">
                <a:solidFill>
                  <a:schemeClr val="tx1"/>
                </a:solidFill>
              </a:rPr>
              <a:t>)</a:t>
            </a:r>
            <a:endParaRPr lang="en-US" dirty="0">
              <a:solidFill>
                <a:schemeClr val="tx1"/>
              </a:solidFill>
            </a:endParaRPr>
          </a:p>
        </p:txBody>
      </p:sp>
      <p:sp>
        <p:nvSpPr>
          <p:cNvPr id="15" name="Rectangle 12">
            <a:extLst>
              <a:ext uri="{FF2B5EF4-FFF2-40B4-BE49-F238E27FC236}">
                <a16:creationId xmlns:a16="http://schemas.microsoft.com/office/drawing/2014/main" id="{5A753B4F-E5FD-489C-8855-82C9181ECCFA}"/>
              </a:ext>
            </a:extLst>
          </p:cNvPr>
          <p:cNvSpPr/>
          <p:nvPr/>
        </p:nvSpPr>
        <p:spPr>
          <a:xfrm>
            <a:off x="6689189" y="4319411"/>
            <a:ext cx="3272028" cy="372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solidFill>
                  <a:schemeClr val="tx1"/>
                </a:solidFill>
              </a:rPr>
              <a:t>Резервна релейна защита(</a:t>
            </a:r>
            <a:r>
              <a:rPr lang="en-US" dirty="0">
                <a:solidFill>
                  <a:schemeClr val="tx1"/>
                </a:solidFill>
              </a:rPr>
              <a:t>IED</a:t>
            </a:r>
            <a:r>
              <a:rPr lang="bg-BG" dirty="0">
                <a:solidFill>
                  <a:schemeClr val="tx1"/>
                </a:solidFill>
              </a:rPr>
              <a:t>)</a:t>
            </a:r>
            <a:endParaRPr lang="en-US" dirty="0">
              <a:solidFill>
                <a:schemeClr val="tx1"/>
              </a:solidFill>
            </a:endParaRPr>
          </a:p>
        </p:txBody>
      </p:sp>
      <p:cxnSp>
        <p:nvCxnSpPr>
          <p:cNvPr id="16" name="Право съединение 44">
            <a:extLst>
              <a:ext uri="{FF2B5EF4-FFF2-40B4-BE49-F238E27FC236}">
                <a16:creationId xmlns:a16="http://schemas.microsoft.com/office/drawing/2014/main" id="{5D30E494-EC1D-4635-BFA6-060DE83FA8C8}"/>
              </a:ext>
            </a:extLst>
          </p:cNvPr>
          <p:cNvCxnSpPr>
            <a:cxnSpLocks/>
            <a:stCxn id="12" idx="3"/>
          </p:cNvCxnSpPr>
          <p:nvPr/>
        </p:nvCxnSpPr>
        <p:spPr>
          <a:xfrm flipV="1">
            <a:off x="5700598" y="2753399"/>
            <a:ext cx="422085" cy="46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Право съединение 45">
            <a:extLst>
              <a:ext uri="{FF2B5EF4-FFF2-40B4-BE49-F238E27FC236}">
                <a16:creationId xmlns:a16="http://schemas.microsoft.com/office/drawing/2014/main" id="{F489DAF3-32C7-4F4E-B8CD-D74ACA5B00E8}"/>
              </a:ext>
            </a:extLst>
          </p:cNvPr>
          <p:cNvCxnSpPr>
            <a:cxnSpLocks/>
          </p:cNvCxnSpPr>
          <p:nvPr/>
        </p:nvCxnSpPr>
        <p:spPr>
          <a:xfrm>
            <a:off x="6124783" y="3323949"/>
            <a:ext cx="55264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Право съединение 46">
            <a:extLst>
              <a:ext uri="{FF2B5EF4-FFF2-40B4-BE49-F238E27FC236}">
                <a16:creationId xmlns:a16="http://schemas.microsoft.com/office/drawing/2014/main" id="{877CDD4D-1C17-4DBC-80B9-2108A566CBD9}"/>
              </a:ext>
            </a:extLst>
          </p:cNvPr>
          <p:cNvCxnSpPr>
            <a:cxnSpLocks/>
          </p:cNvCxnSpPr>
          <p:nvPr/>
        </p:nvCxnSpPr>
        <p:spPr>
          <a:xfrm>
            <a:off x="6124783" y="3914012"/>
            <a:ext cx="55264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Право съединение 47">
            <a:extLst>
              <a:ext uri="{FF2B5EF4-FFF2-40B4-BE49-F238E27FC236}">
                <a16:creationId xmlns:a16="http://schemas.microsoft.com/office/drawing/2014/main" id="{426EBDA8-12B1-4952-8B62-2D3CCB1EE9F1}"/>
              </a:ext>
            </a:extLst>
          </p:cNvPr>
          <p:cNvCxnSpPr>
            <a:cxnSpLocks/>
          </p:cNvCxnSpPr>
          <p:nvPr/>
        </p:nvCxnSpPr>
        <p:spPr>
          <a:xfrm>
            <a:off x="6124783" y="4504073"/>
            <a:ext cx="55264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Право съединение 48">
            <a:extLst>
              <a:ext uri="{FF2B5EF4-FFF2-40B4-BE49-F238E27FC236}">
                <a16:creationId xmlns:a16="http://schemas.microsoft.com/office/drawing/2014/main" id="{665E6007-0D8B-4A5B-84B7-C9096F1B8844}"/>
              </a:ext>
            </a:extLst>
          </p:cNvPr>
          <p:cNvCxnSpPr>
            <a:cxnSpLocks/>
          </p:cNvCxnSpPr>
          <p:nvPr/>
        </p:nvCxnSpPr>
        <p:spPr>
          <a:xfrm>
            <a:off x="6115456" y="2753397"/>
            <a:ext cx="7227" cy="357792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1" name="TextBox 27">
            <a:extLst>
              <a:ext uri="{FF2B5EF4-FFF2-40B4-BE49-F238E27FC236}">
                <a16:creationId xmlns:a16="http://schemas.microsoft.com/office/drawing/2014/main" id="{C2C8F7C9-E3DE-4CFA-869E-5B124CDC169E}"/>
              </a:ext>
            </a:extLst>
          </p:cNvPr>
          <p:cNvSpPr txBox="1"/>
          <p:nvPr/>
        </p:nvSpPr>
        <p:spPr>
          <a:xfrm>
            <a:off x="2648769" y="2363530"/>
            <a:ext cx="1721369" cy="369332"/>
          </a:xfrm>
          <a:prstGeom prst="rect">
            <a:avLst/>
          </a:prstGeom>
          <a:noFill/>
          <a:ln>
            <a:noFill/>
            <a:prstDash val="dashDot"/>
          </a:ln>
        </p:spPr>
        <p:txBody>
          <a:bodyPr wrap="square" rtlCol="0">
            <a:spAutoFit/>
          </a:bodyPr>
          <a:lstStyle/>
          <a:p>
            <a:r>
              <a:rPr lang="bg-BG" dirty="0"/>
              <a:t>Оптична мрежа</a:t>
            </a:r>
          </a:p>
        </p:txBody>
      </p:sp>
      <p:sp>
        <p:nvSpPr>
          <p:cNvPr id="22" name="Rectangle 12">
            <a:extLst>
              <a:ext uri="{FF2B5EF4-FFF2-40B4-BE49-F238E27FC236}">
                <a16:creationId xmlns:a16="http://schemas.microsoft.com/office/drawing/2014/main" id="{F4663591-78D8-40F4-A273-90B93FFFCD15}"/>
              </a:ext>
            </a:extLst>
          </p:cNvPr>
          <p:cNvSpPr/>
          <p:nvPr/>
        </p:nvSpPr>
        <p:spPr>
          <a:xfrm>
            <a:off x="6689190" y="4966530"/>
            <a:ext cx="3272025" cy="372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IED</a:t>
            </a:r>
          </a:p>
        </p:txBody>
      </p:sp>
      <p:sp>
        <p:nvSpPr>
          <p:cNvPr id="23" name="Rectangle 12">
            <a:extLst>
              <a:ext uri="{FF2B5EF4-FFF2-40B4-BE49-F238E27FC236}">
                <a16:creationId xmlns:a16="http://schemas.microsoft.com/office/drawing/2014/main" id="{2D2C3A70-67D3-4559-B588-151525B11C0E}"/>
              </a:ext>
            </a:extLst>
          </p:cNvPr>
          <p:cNvSpPr/>
          <p:nvPr/>
        </p:nvSpPr>
        <p:spPr>
          <a:xfrm>
            <a:off x="6689191" y="5556593"/>
            <a:ext cx="3272026" cy="372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bg-BG" dirty="0">
                <a:solidFill>
                  <a:schemeClr val="tx1"/>
                </a:solidFill>
              </a:rPr>
              <a:t>.</a:t>
            </a:r>
            <a:endParaRPr lang="en-US" dirty="0">
              <a:solidFill>
                <a:schemeClr val="tx1"/>
              </a:solidFill>
            </a:endParaRPr>
          </a:p>
        </p:txBody>
      </p:sp>
      <p:sp>
        <p:nvSpPr>
          <p:cNvPr id="24" name="Rectangle 12">
            <a:extLst>
              <a:ext uri="{FF2B5EF4-FFF2-40B4-BE49-F238E27FC236}">
                <a16:creationId xmlns:a16="http://schemas.microsoft.com/office/drawing/2014/main" id="{BA781840-7434-429E-AC5E-3A5D351475DE}"/>
              </a:ext>
            </a:extLst>
          </p:cNvPr>
          <p:cNvSpPr/>
          <p:nvPr/>
        </p:nvSpPr>
        <p:spPr>
          <a:xfrm>
            <a:off x="6689189" y="6146656"/>
            <a:ext cx="3272028" cy="3724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IED-n</a:t>
            </a:r>
          </a:p>
        </p:txBody>
      </p:sp>
      <p:cxnSp>
        <p:nvCxnSpPr>
          <p:cNvPr id="25" name="Право съединение 53">
            <a:extLst>
              <a:ext uri="{FF2B5EF4-FFF2-40B4-BE49-F238E27FC236}">
                <a16:creationId xmlns:a16="http://schemas.microsoft.com/office/drawing/2014/main" id="{FF02469B-0276-4BDC-8385-65585FA50C6E}"/>
              </a:ext>
            </a:extLst>
          </p:cNvPr>
          <p:cNvCxnSpPr>
            <a:cxnSpLocks/>
          </p:cNvCxnSpPr>
          <p:nvPr/>
        </p:nvCxnSpPr>
        <p:spPr>
          <a:xfrm>
            <a:off x="6124783" y="5151194"/>
            <a:ext cx="55264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Право съединение 54">
            <a:extLst>
              <a:ext uri="{FF2B5EF4-FFF2-40B4-BE49-F238E27FC236}">
                <a16:creationId xmlns:a16="http://schemas.microsoft.com/office/drawing/2014/main" id="{66BC773E-6544-470A-8BFB-8BA113EDCC18}"/>
              </a:ext>
            </a:extLst>
          </p:cNvPr>
          <p:cNvCxnSpPr>
            <a:cxnSpLocks/>
          </p:cNvCxnSpPr>
          <p:nvPr/>
        </p:nvCxnSpPr>
        <p:spPr>
          <a:xfrm>
            <a:off x="6124783" y="5741257"/>
            <a:ext cx="552641"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Право съединение 55">
            <a:extLst>
              <a:ext uri="{FF2B5EF4-FFF2-40B4-BE49-F238E27FC236}">
                <a16:creationId xmlns:a16="http://schemas.microsoft.com/office/drawing/2014/main" id="{709B4781-833F-49BB-A63D-F476F2FB4FB4}"/>
              </a:ext>
            </a:extLst>
          </p:cNvPr>
          <p:cNvCxnSpPr>
            <a:cxnSpLocks/>
          </p:cNvCxnSpPr>
          <p:nvPr/>
        </p:nvCxnSpPr>
        <p:spPr>
          <a:xfrm>
            <a:off x="6124783" y="6331318"/>
            <a:ext cx="552641"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47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g-BG" sz="4000" b="1" dirty="0">
                <a:solidFill>
                  <a:schemeClr val="accent1">
                    <a:lumMod val="75000"/>
                  </a:schemeClr>
                </a:solidFill>
              </a:rPr>
              <a:t>Участие в </a:t>
            </a:r>
            <a:r>
              <a:rPr lang="bg-BG" sz="4000" b="1" dirty="0" smtClean="0">
                <a:solidFill>
                  <a:schemeClr val="accent1">
                    <a:lumMod val="75000"/>
                  </a:schemeClr>
                </a:solidFill>
              </a:rPr>
              <a:t>иновативни </a:t>
            </a:r>
            <a:r>
              <a:rPr lang="bg-BG" sz="4000" b="1" dirty="0">
                <a:solidFill>
                  <a:schemeClr val="accent1">
                    <a:lumMod val="75000"/>
                  </a:schemeClr>
                </a:solidFill>
              </a:rPr>
              <a:t>проекти</a:t>
            </a:r>
            <a:endParaRPr lang="en-US" sz="4000" b="1" dirty="0">
              <a:solidFill>
                <a:schemeClr val="accent1">
                  <a:lumMod val="75000"/>
                </a:schemeClr>
              </a:solidFill>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bg-BG" dirty="0" smtClean="0"/>
              <a:t>ЕСО се включва активно в редица международни проекти, инициирани и финансирани от Европейския съюз в рамките на програма Хоризонт 2020, чиято цел е да изследват внедряването на различни иновативни технологии и практики в енергетиката, способстващи постигането на целите на ЕС за икономически растеж и създаване на работни места.</a:t>
            </a:r>
          </a:p>
          <a:p>
            <a:pPr lvl="1" algn="just"/>
            <a:r>
              <a:rPr lang="en-US" dirty="0" smtClean="0">
                <a:solidFill>
                  <a:schemeClr val="accent1">
                    <a:lumMod val="75000"/>
                  </a:schemeClr>
                </a:solidFill>
              </a:rPr>
              <a:t>CROSSBOW</a:t>
            </a:r>
          </a:p>
          <a:p>
            <a:pPr lvl="1" algn="just"/>
            <a:r>
              <a:rPr lang="en-US" dirty="0" smtClean="0">
                <a:solidFill>
                  <a:schemeClr val="accent1">
                    <a:lumMod val="75000"/>
                  </a:schemeClr>
                </a:solidFill>
              </a:rPr>
              <a:t>INTERRFACE</a:t>
            </a:r>
          </a:p>
          <a:p>
            <a:pPr lvl="1" algn="just"/>
            <a:r>
              <a:rPr lang="en-US" dirty="0" smtClean="0">
                <a:solidFill>
                  <a:schemeClr val="accent1">
                    <a:lumMod val="75000"/>
                  </a:schemeClr>
                </a:solidFill>
              </a:rPr>
              <a:t>FARCROSS</a:t>
            </a:r>
          </a:p>
          <a:p>
            <a:pPr lvl="1" algn="just"/>
            <a:r>
              <a:rPr lang="en-US" dirty="0" smtClean="0">
                <a:solidFill>
                  <a:schemeClr val="accent1">
                    <a:lumMod val="75000"/>
                  </a:schemeClr>
                </a:solidFill>
              </a:rPr>
              <a:t>X-FLEX</a:t>
            </a:r>
          </a:p>
          <a:p>
            <a:pPr lvl="1" algn="just"/>
            <a:r>
              <a:rPr lang="en-US" dirty="0" smtClean="0">
                <a:solidFill>
                  <a:schemeClr val="accent1">
                    <a:lumMod val="75000"/>
                  </a:schemeClr>
                </a:solidFill>
              </a:rPr>
              <a:t>TRINITY</a:t>
            </a:r>
          </a:p>
          <a:p>
            <a:pPr lvl="1" algn="just"/>
            <a:r>
              <a:rPr lang="en-US" dirty="0" smtClean="0">
                <a:solidFill>
                  <a:schemeClr val="accent1">
                    <a:lumMod val="75000"/>
                  </a:schemeClr>
                </a:solidFill>
              </a:rPr>
              <a:t>FLEXITRANSTORE</a:t>
            </a:r>
          </a:p>
          <a:p>
            <a:pPr lvl="1" algn="just"/>
            <a:r>
              <a:rPr lang="bg-BG" dirty="0" err="1" smtClean="0">
                <a:solidFill>
                  <a:schemeClr val="accent1">
                    <a:lumMod val="75000"/>
                  </a:schemeClr>
                </a:solidFill>
              </a:rPr>
              <a:t>Киберсигурност</a:t>
            </a:r>
            <a:r>
              <a:rPr lang="bg-BG" dirty="0" smtClean="0">
                <a:solidFill>
                  <a:schemeClr val="accent1">
                    <a:lumMod val="75000"/>
                  </a:schemeClr>
                </a:solidFill>
              </a:rPr>
              <a:t> </a:t>
            </a:r>
            <a:r>
              <a:rPr lang="en-US" dirty="0" smtClean="0">
                <a:solidFill>
                  <a:schemeClr val="accent1">
                    <a:lumMod val="75000"/>
                  </a:schemeClr>
                </a:solidFill>
              </a:rPr>
              <a:t>SDN </a:t>
            </a:r>
            <a:r>
              <a:rPr lang="en-US" dirty="0" err="1" smtClean="0">
                <a:solidFill>
                  <a:schemeClr val="accent1">
                    <a:lumMod val="75000"/>
                  </a:schemeClr>
                </a:solidFill>
              </a:rPr>
              <a:t>MicroSENSE</a:t>
            </a:r>
            <a:endParaRPr lang="en-US" dirty="0" smtClean="0">
              <a:solidFill>
                <a:schemeClr val="accent1">
                  <a:lumMod val="75000"/>
                </a:schemeClr>
              </a:solidFill>
            </a:endParaRPr>
          </a:p>
          <a:p>
            <a:pPr lvl="1" algn="just"/>
            <a:r>
              <a:rPr lang="en-US" dirty="0" smtClean="0">
                <a:solidFill>
                  <a:schemeClr val="accent1">
                    <a:lumMod val="75000"/>
                  </a:schemeClr>
                </a:solidFill>
              </a:rPr>
              <a:t>SMART5GRID</a:t>
            </a:r>
            <a:endParaRPr lang="en-US" dirty="0">
              <a:solidFill>
                <a:schemeClr val="accent1">
                  <a:lumMod val="75000"/>
                </a:schemeClr>
              </a:solidFill>
            </a:endParaRPr>
          </a:p>
        </p:txBody>
      </p:sp>
    </p:spTree>
    <p:extLst>
      <p:ext uri="{BB962C8B-B14F-4D97-AF65-F5344CB8AC3E}">
        <p14:creationId xmlns:p14="http://schemas.microsoft.com/office/powerpoint/2010/main" val="14987350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38399"/>
            <a:ext cx="10515600" cy="3738563"/>
          </a:xfrm>
        </p:spPr>
        <p:txBody>
          <a:bodyPr>
            <a:normAutofit/>
          </a:bodyPr>
          <a:lstStyle/>
          <a:p>
            <a:pPr marL="0" indent="0" algn="ctr">
              <a:buNone/>
            </a:pPr>
            <a:r>
              <a:rPr lang="bg-BG" sz="4000" dirty="0" smtClean="0"/>
              <a:t>Благодаря за вниманието!</a:t>
            </a:r>
          </a:p>
          <a:p>
            <a:pPr marL="0" indent="0" algn="ctr">
              <a:buNone/>
            </a:pPr>
            <a:endParaRPr lang="bg-BG" sz="4000" dirty="0"/>
          </a:p>
          <a:p>
            <a:pPr marL="0" indent="0" algn="ctr">
              <a:buNone/>
            </a:pPr>
            <a:endParaRPr lang="bg-BG" sz="4000" dirty="0" smtClean="0"/>
          </a:p>
          <a:p>
            <a:pPr marL="0" indent="0" algn="ctr">
              <a:buNone/>
            </a:pPr>
            <a:r>
              <a:rPr lang="bg-BG" sz="2400" dirty="0" smtClean="0"/>
              <a:t>инж. Николай Чавдаров</a:t>
            </a:r>
          </a:p>
          <a:p>
            <a:pPr marL="0" indent="0" algn="ctr">
              <a:buNone/>
            </a:pPr>
            <a:r>
              <a:rPr lang="bg-BG" sz="2400" dirty="0" smtClean="0"/>
              <a:t>ЕСО, отдел „Енергийни режими“</a:t>
            </a:r>
            <a:endParaRPr lang="en-US" sz="2400" dirty="0"/>
          </a:p>
        </p:txBody>
      </p:sp>
    </p:spTree>
    <p:extLst>
      <p:ext uri="{BB962C8B-B14F-4D97-AF65-F5344CB8AC3E}">
        <p14:creationId xmlns:p14="http://schemas.microsoft.com/office/powerpoint/2010/main" val="885969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TotalTime>
  <Words>758</Words>
  <Application>Microsoft Office PowerPoint</Application>
  <PresentationFormat>Widescreen</PresentationFormat>
  <Paragraphs>82</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«Политики и развитие на Умните мрежови решения в българския електроенергиен системен оператор»</vt:lpstr>
      <vt:lpstr>PowerPoint Presentation</vt:lpstr>
      <vt:lpstr>Телекомуникационна мрежа на ЕСО</vt:lpstr>
      <vt:lpstr>Телемеханични управляващи системи</vt:lpstr>
      <vt:lpstr>Телемеханични управляващи системи</vt:lpstr>
      <vt:lpstr>PowerPoint Presentation</vt:lpstr>
      <vt:lpstr>Интелигентна подстанция</vt:lpstr>
      <vt:lpstr>Участие в иновативни проекти</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«Политики и развитие на Умните мрежови решения в българския електроенергиен системен оператор»</dc:title>
  <dc:creator>Ivo Nishanov</dc:creator>
  <cp:lastModifiedBy>Nikolay Chavdarov</cp:lastModifiedBy>
  <cp:revision>35</cp:revision>
  <cp:lastPrinted>2021-11-16T15:55:22Z</cp:lastPrinted>
  <dcterms:created xsi:type="dcterms:W3CDTF">2021-11-16T09:57:07Z</dcterms:created>
  <dcterms:modified xsi:type="dcterms:W3CDTF">2021-11-17T07:03:04Z</dcterms:modified>
</cp:coreProperties>
</file>