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2"/>
  </p:notesMasterIdLst>
  <p:sldIdLst>
    <p:sldId id="278" r:id="rId2"/>
    <p:sldId id="565" r:id="rId3"/>
    <p:sldId id="379" r:id="rId4"/>
    <p:sldId id="568" r:id="rId5"/>
    <p:sldId id="567" r:id="rId6"/>
    <p:sldId id="569" r:id="rId7"/>
    <p:sldId id="570" r:id="rId8"/>
    <p:sldId id="571" r:id="rId9"/>
    <p:sldId id="572" r:id="rId10"/>
    <p:sldId id="566" r:id="rId11"/>
  </p:sldIdLst>
  <p:sldSz cx="12192000" cy="6858000"/>
  <p:notesSz cx="7104063" cy="10234613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22D59"/>
    <a:srgbClr val="A35574"/>
    <a:srgbClr val="81435C"/>
    <a:srgbClr val="E5D5DE"/>
    <a:srgbClr val="D86E81"/>
    <a:srgbClr val="BE90D8"/>
    <a:srgbClr val="D6BCCB"/>
    <a:srgbClr val="E5D4DE"/>
    <a:srgbClr val="B56C85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5226" autoAdjust="0"/>
  </p:normalViewPr>
  <p:slideViewPr>
    <p:cSldViewPr snapToGrid="0">
      <p:cViewPr varScale="1">
        <p:scale>
          <a:sx n="106" d="100"/>
          <a:sy n="106" d="100"/>
        </p:scale>
        <p:origin x="792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04E35A48-8094-44FF-A8A6-7D28575AD195}" type="datetimeFigureOut">
              <a:rPr lang="en-GB" smtClean="0"/>
              <a:t>17/11/2021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C9D15E70-78BA-406A-A234-131AE294394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38217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8900" y="746125"/>
            <a:ext cx="6627813" cy="372903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bg-BG" dirty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6F377B-8217-49EA-8278-1956839DBCC6}" type="slidenum">
              <a:rPr kumimoji="0" lang="bg-BG" altLang="bg-BG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bg-BG" altLang="bg-BG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260478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9ED90-A0CE-4253-9F13-843146702F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9CD4FB-8CCA-4C05-87BB-C5E4AFC1F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bg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F0F948-3A46-4BE0-8899-8E594BC3E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1B3B8-D3F8-4533-9280-1C3C59755F6F}" type="datetimeFigureOut">
              <a:rPr lang="bg-BG" smtClean="0"/>
              <a:t>17.11.2021 г.</a:t>
            </a:fld>
            <a:endParaRPr lang="bg-BG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987198-E576-4FC7-B355-40D5BABF8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BF406B-7980-46FA-AFA5-F9D5F8A6D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66EEC-A9E2-42EF-83A6-22996574F143}" type="slidenum">
              <a:rPr lang="bg-BG" smtClean="0"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10985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0CABE-251A-4AC0-8FBE-70CF726BB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F4E8AB-5D93-45A2-9A73-7DA266874C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74CEBF-F8F2-4F7F-8848-795503FE4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1B3B8-D3F8-4533-9280-1C3C59755F6F}" type="datetimeFigureOut">
              <a:rPr lang="bg-BG" smtClean="0"/>
              <a:t>17.11.2021 г.</a:t>
            </a:fld>
            <a:endParaRPr lang="bg-BG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CDD8B2-B3AC-4907-9526-8BE76A5E9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BCDFB0-2582-4BF0-AC15-E3E2D6F5D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66EEC-A9E2-42EF-83A6-22996574F143}" type="slidenum">
              <a:rPr lang="bg-BG" smtClean="0"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677595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28FE93-7E4D-4D2E-8806-173DE7CEF7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F82F77-0F18-4719-8DD0-7FADE7DB37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1500AD-1B95-4780-BF46-D92461708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1B3B8-D3F8-4533-9280-1C3C59755F6F}" type="datetimeFigureOut">
              <a:rPr lang="bg-BG" smtClean="0"/>
              <a:t>17.11.2021 г.</a:t>
            </a:fld>
            <a:endParaRPr lang="bg-BG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5E1882-A1C0-4D6B-9DEC-0FF032C76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DBD490-FBED-4807-A684-BB77A3E78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66EEC-A9E2-42EF-83A6-22996574F143}" type="slidenum">
              <a:rPr lang="bg-BG" smtClean="0"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22163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A0CDB8-8C62-4088-AA1A-AAF4A9DC9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50A5D9-46C7-49B9-AF2C-486A3B824A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5DC39D-F49A-4440-930C-9C5CA0D3B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1B3B8-D3F8-4533-9280-1C3C59755F6F}" type="datetimeFigureOut">
              <a:rPr lang="bg-BG" smtClean="0"/>
              <a:t>17.11.2021 г.</a:t>
            </a:fld>
            <a:endParaRPr lang="bg-BG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858F75-A2FD-48D9-A4DA-5AA675E19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8116A3-559F-419D-BF58-65BCA3259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66EEC-A9E2-42EF-83A6-22996574F143}" type="slidenum">
              <a:rPr lang="bg-BG" smtClean="0"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527544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1288C-C1FB-47AB-92A3-57A84B3662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B0FF45-5DED-436B-B8BC-83717B2C49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EF5EB5-E64D-4DA8-883F-64D367A5F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1B3B8-D3F8-4533-9280-1C3C59755F6F}" type="datetimeFigureOut">
              <a:rPr lang="bg-BG" smtClean="0"/>
              <a:t>17.11.2021 г.</a:t>
            </a:fld>
            <a:endParaRPr lang="bg-BG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5203EE-3A24-457A-9DC0-3C9B4A44B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8069C8-D036-45C7-A17D-81FDE11A7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66EEC-A9E2-42EF-83A6-22996574F143}" type="slidenum">
              <a:rPr lang="bg-BG" smtClean="0"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212050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80A7C-0430-4F6E-B813-5E8A7E74D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3B816E-CF85-439B-895A-B335411BE1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714237-656A-48E1-8618-81D84A9914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D7564A-6799-48CD-9CC5-004A87355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1B3B8-D3F8-4533-9280-1C3C59755F6F}" type="datetimeFigureOut">
              <a:rPr lang="bg-BG" smtClean="0"/>
              <a:t>17.11.2021 г.</a:t>
            </a:fld>
            <a:endParaRPr lang="bg-BG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59C940-01D5-430A-B83A-C79A12D9D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BB30CA-05A4-43D8-A520-0C711D05E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66EEC-A9E2-42EF-83A6-22996574F143}" type="slidenum">
              <a:rPr lang="bg-BG" smtClean="0"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557918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1AF3A-F43A-4637-AAFA-37B946C6E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F7C7C1-877E-428B-A586-E658E9F94D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EB1E60-0B0E-41B8-9321-E44C809E31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6DCCEC-8D61-4353-A729-E50B4B869F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4BBA36-D283-485F-BD6F-47F1E7E061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22537FB-F24E-4012-8B8B-778D6F159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1B3B8-D3F8-4533-9280-1C3C59755F6F}" type="datetimeFigureOut">
              <a:rPr lang="bg-BG" smtClean="0"/>
              <a:t>17.11.2021 г.</a:t>
            </a:fld>
            <a:endParaRPr lang="bg-BG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9C5E801-36EE-43DF-95D0-DBAD32E2C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30F9F62-11F0-41D4-AA84-97964156F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66EEC-A9E2-42EF-83A6-22996574F143}" type="slidenum">
              <a:rPr lang="bg-BG" smtClean="0"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682643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DE5624-8C83-4E78-AFF8-C71AEC3BA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EAE190-E3F0-49F9-B552-7C8A65906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1B3B8-D3F8-4533-9280-1C3C59755F6F}" type="datetimeFigureOut">
              <a:rPr lang="bg-BG" smtClean="0"/>
              <a:t>17.11.2021 г.</a:t>
            </a:fld>
            <a:endParaRPr lang="bg-BG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B02023-DD53-44F5-A633-B8937A7AA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E0BCDC-CAE1-418E-8E81-7BDCF6EA0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66EEC-A9E2-42EF-83A6-22996574F143}" type="slidenum">
              <a:rPr lang="bg-BG" smtClean="0"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02329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F838C6-531E-4557-8A09-AFD73E651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1B3B8-D3F8-4533-9280-1C3C59755F6F}" type="datetimeFigureOut">
              <a:rPr lang="bg-BG" smtClean="0"/>
              <a:t>17.11.2021 г.</a:t>
            </a:fld>
            <a:endParaRPr lang="bg-BG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F0A41C0-47E5-4926-A1FB-2A67CAFFB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B0BEB3-51EF-43C2-A046-0975D513E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66EEC-A9E2-42EF-83A6-22996574F143}" type="slidenum">
              <a:rPr lang="bg-BG" smtClean="0"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42424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BAF159-FF21-4BC5-9178-5C7343D77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ADCC4F-6B88-4098-9BA6-94F784B047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C01D57-6EA5-4AD9-804A-F996D08B98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2A17DB-2EAD-4674-A611-808660DAD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1B3B8-D3F8-4533-9280-1C3C59755F6F}" type="datetimeFigureOut">
              <a:rPr lang="bg-BG" smtClean="0"/>
              <a:t>17.11.2021 г.</a:t>
            </a:fld>
            <a:endParaRPr lang="bg-BG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45613B-3DA0-42CC-8EA9-9E2595294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E520DC-2063-447C-8105-D88BF180E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66EEC-A9E2-42EF-83A6-22996574F143}" type="slidenum">
              <a:rPr lang="bg-BG" smtClean="0"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98453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A290A-31A2-45F2-A437-DDCD1AEF8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4ED5A1B-89CC-437E-BF71-B5B6F1CD01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29D259-B0D7-4B65-9926-3311853870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EEF8DD-A08F-4D94-A5A1-3878E98C9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1B3B8-D3F8-4533-9280-1C3C59755F6F}" type="datetimeFigureOut">
              <a:rPr lang="bg-BG" smtClean="0"/>
              <a:t>17.11.2021 г.</a:t>
            </a:fld>
            <a:endParaRPr lang="bg-BG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2814A3-1DFE-433E-B257-6FFE11FC3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5A99AC-AEF4-4199-A9DF-B3E0011F4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66EEC-A9E2-42EF-83A6-22996574F143}" type="slidenum">
              <a:rPr lang="bg-BG" smtClean="0"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939970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5D5C45A-3072-470F-A052-873AFF118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181315-F469-4D95-AA2F-E4C6E20602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CD853C-2352-414E-A2E5-F8EC5225D6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91B3B8-D3F8-4533-9280-1C3C59755F6F}" type="datetimeFigureOut">
              <a:rPr lang="bg-BG" smtClean="0"/>
              <a:t>17.11.2021 г.</a:t>
            </a:fld>
            <a:endParaRPr lang="bg-BG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74FAD0-C658-455F-A483-B82E73C2B7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DD7D39-B214-4A01-812E-BC18855298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766EEC-A9E2-42EF-83A6-22996574F143}" type="slidenum">
              <a:rPr lang="bg-BG" smtClean="0"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394932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azhelyazkov@ibex.bg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090913" y="3710663"/>
            <a:ext cx="5101087" cy="314733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326559" cy="2669458"/>
          </a:xfrm>
          <a:prstGeom prst="rect">
            <a:avLst/>
          </a:prstGeom>
        </p:spPr>
      </p:pic>
      <p:sp>
        <p:nvSpPr>
          <p:cNvPr id="13" name="Title 2"/>
          <p:cNvSpPr txBox="1">
            <a:spLocks/>
          </p:cNvSpPr>
          <p:nvPr/>
        </p:nvSpPr>
        <p:spPr>
          <a:xfrm>
            <a:off x="-76941" y="2363484"/>
            <a:ext cx="12191999" cy="957262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2500" b="1" kern="1200" dirty="0">
                <a:solidFill>
                  <a:srgbClr val="802755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bg-BG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Виртуалните електроцентрали – „входа“ на просюмърите в енергийните пазари	</a:t>
            </a: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6B2D0908-5A2D-4494-934D-1033626B9F65}"/>
              </a:ext>
            </a:extLst>
          </p:cNvPr>
          <p:cNvSpPr txBox="1">
            <a:spLocks/>
          </p:cNvSpPr>
          <p:nvPr/>
        </p:nvSpPr>
        <p:spPr>
          <a:xfrm>
            <a:off x="645102" y="3456453"/>
            <a:ext cx="10747911" cy="957262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2500" b="1" kern="1200" dirty="0">
                <a:solidFill>
                  <a:srgbClr val="802755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defRPr>
            </a:lvl1pPr>
            <a:extLst/>
          </a:lstStyle>
          <a:p>
            <a:pPr algn="r"/>
            <a:endParaRPr lang="bg-BG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CE5019F-D5FC-4AD6-B0D1-2FB2A22D8EBF}"/>
              </a:ext>
            </a:extLst>
          </p:cNvPr>
          <p:cNvSpPr txBox="1"/>
          <p:nvPr/>
        </p:nvSpPr>
        <p:spPr>
          <a:xfrm>
            <a:off x="1322772" y="5548544"/>
            <a:ext cx="91972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000" b="1" dirty="0">
                <a:solidFill>
                  <a:srgbClr val="802755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Конференция „Умни мрежи“</a:t>
            </a:r>
            <a:br>
              <a:rPr lang="bg-BG" sz="2000" b="1" dirty="0">
                <a:solidFill>
                  <a:srgbClr val="802755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bg-BG" sz="2000" b="1" dirty="0">
                <a:solidFill>
                  <a:srgbClr val="802755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София, 18 ноември 2021</a:t>
            </a:r>
            <a:endParaRPr lang="en-US" sz="2000" b="1" dirty="0">
              <a:solidFill>
                <a:srgbClr val="802755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422E4816-8B0C-454D-9AF9-D70FFDB4586E}"/>
              </a:ext>
            </a:extLst>
          </p:cNvPr>
          <p:cNvSpPr txBox="1">
            <a:spLocks/>
          </p:cNvSpPr>
          <p:nvPr/>
        </p:nvSpPr>
        <p:spPr>
          <a:xfrm>
            <a:off x="4660777" y="3596250"/>
            <a:ext cx="7454279" cy="957262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2500" b="1" kern="1200" dirty="0">
                <a:solidFill>
                  <a:srgbClr val="802755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bg-BG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</a:t>
            </a:r>
            <a:r>
              <a:rPr lang="bg-BG" sz="28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Антони Желязков</a:t>
            </a:r>
            <a:r>
              <a:rPr lang="bg-BG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3559197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090913" y="3710663"/>
            <a:ext cx="5101087" cy="314733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326559" cy="2669458"/>
          </a:xfrm>
          <a:prstGeom prst="rect">
            <a:avLst/>
          </a:prstGeom>
        </p:spPr>
      </p:pic>
      <p:sp>
        <p:nvSpPr>
          <p:cNvPr id="13" name="Title 2"/>
          <p:cNvSpPr txBox="1">
            <a:spLocks/>
          </p:cNvSpPr>
          <p:nvPr/>
        </p:nvSpPr>
        <p:spPr>
          <a:xfrm>
            <a:off x="827405" y="2669458"/>
            <a:ext cx="10747911" cy="957262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2500" b="1" kern="1200" dirty="0">
                <a:solidFill>
                  <a:srgbClr val="802755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bg-BG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Благодаря за вниманието!</a:t>
            </a: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6B2D0908-5A2D-4494-934D-1033626B9F65}"/>
              </a:ext>
            </a:extLst>
          </p:cNvPr>
          <p:cNvSpPr txBox="1">
            <a:spLocks/>
          </p:cNvSpPr>
          <p:nvPr/>
        </p:nvSpPr>
        <p:spPr>
          <a:xfrm>
            <a:off x="2910706" y="3980079"/>
            <a:ext cx="6064618" cy="957262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2500" b="1" kern="1200" dirty="0">
                <a:solidFill>
                  <a:srgbClr val="802755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defRPr>
            </a:lvl1pPr>
            <a:extLst/>
          </a:lstStyle>
          <a:p>
            <a:pPr algn="r"/>
            <a:r>
              <a:rPr lang="bg-BG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Антони Желязков</a:t>
            </a:r>
            <a:br>
              <a:rPr lang="bg-BG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bg-BG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5"/>
              </a:rPr>
              <a:t>azhelyazkov@ibex.bg</a:t>
            </a:r>
            <a:br>
              <a:rPr lang="en-US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bg-BG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7804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5FB7D20-5300-40F8-87EB-2615DB81E4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112826" y="3724977"/>
            <a:ext cx="5101087" cy="3147337"/>
          </a:xfrm>
          <a:prstGeom prst="rect">
            <a:avLst/>
          </a:prstGeom>
        </p:spPr>
      </p:pic>
      <p:grpSp>
        <p:nvGrpSpPr>
          <p:cNvPr id="103" name="Group 102">
            <a:extLst>
              <a:ext uri="{FF2B5EF4-FFF2-40B4-BE49-F238E27FC236}">
                <a16:creationId xmlns:a16="http://schemas.microsoft.com/office/drawing/2014/main" id="{EC437E13-84B5-4E75-AAB0-09583C39C5FA}"/>
              </a:ext>
            </a:extLst>
          </p:cNvPr>
          <p:cNvGrpSpPr/>
          <p:nvPr/>
        </p:nvGrpSpPr>
        <p:grpSpPr>
          <a:xfrm>
            <a:off x="10093156" y="2918049"/>
            <a:ext cx="1300192" cy="1207800"/>
            <a:chOff x="608012" y="1465835"/>
            <a:chExt cx="2438400" cy="2420365"/>
          </a:xfrm>
        </p:grpSpPr>
        <p:sp>
          <p:nvSpPr>
            <p:cNvPr id="104" name="Arc 103">
              <a:extLst>
                <a:ext uri="{FF2B5EF4-FFF2-40B4-BE49-F238E27FC236}">
                  <a16:creationId xmlns:a16="http://schemas.microsoft.com/office/drawing/2014/main" id="{69F2FD0E-E180-4163-A7C2-F2DE9F51D01C}"/>
                </a:ext>
              </a:extLst>
            </p:cNvPr>
            <p:cNvSpPr/>
            <p:nvPr/>
          </p:nvSpPr>
          <p:spPr>
            <a:xfrm>
              <a:off x="1674812" y="2514600"/>
              <a:ext cx="1371600" cy="1371600"/>
            </a:xfrm>
            <a:prstGeom prst="arc">
              <a:avLst>
                <a:gd name="adj1" fmla="val 10812873"/>
                <a:gd name="adj2" fmla="val 16131434"/>
              </a:avLst>
            </a:prstGeom>
            <a:ln w="76200" cap="rnd">
              <a:solidFill>
                <a:srgbClr val="99003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000" dirty="0"/>
            </a:p>
          </p:txBody>
        </p:sp>
        <p:sp>
          <p:nvSpPr>
            <p:cNvPr id="105" name="Freeform 33">
              <a:extLst>
                <a:ext uri="{FF2B5EF4-FFF2-40B4-BE49-F238E27FC236}">
                  <a16:creationId xmlns:a16="http://schemas.microsoft.com/office/drawing/2014/main" id="{5BAFD806-F0EE-4322-AE77-2D4DAE3CD757}"/>
                </a:ext>
              </a:extLst>
            </p:cNvPr>
            <p:cNvSpPr/>
            <p:nvPr/>
          </p:nvSpPr>
          <p:spPr>
            <a:xfrm>
              <a:off x="608012" y="3198812"/>
              <a:ext cx="1063626" cy="77788"/>
            </a:xfrm>
            <a:custGeom>
              <a:avLst/>
              <a:gdLst>
                <a:gd name="connsiteX0" fmla="*/ 1403350 w 1403350"/>
                <a:gd name="connsiteY0" fmla="*/ 0 h 0"/>
                <a:gd name="connsiteX1" fmla="*/ 0 w 140335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03350">
                  <a:moveTo>
                    <a:pt x="1403350" y="0"/>
                  </a:moveTo>
                  <a:lnTo>
                    <a:pt x="0" y="0"/>
                  </a:lnTo>
                </a:path>
              </a:pathLst>
            </a:custGeom>
            <a:ln w="76200" cap="rnd">
              <a:solidFill>
                <a:srgbClr val="99003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000" dirty="0"/>
            </a:p>
          </p:txBody>
        </p:sp>
        <p:sp>
          <p:nvSpPr>
            <p:cNvPr id="106" name="Freeform 34">
              <a:extLst>
                <a:ext uri="{FF2B5EF4-FFF2-40B4-BE49-F238E27FC236}">
                  <a16:creationId xmlns:a16="http://schemas.microsoft.com/office/drawing/2014/main" id="{50B5C28E-E86D-4D1E-A43D-4549D80102CD}"/>
                </a:ext>
              </a:extLst>
            </p:cNvPr>
            <p:cNvSpPr/>
            <p:nvPr/>
          </p:nvSpPr>
          <p:spPr>
            <a:xfrm rot="5400000" flipV="1">
              <a:off x="1852821" y="1947347"/>
              <a:ext cx="1048765" cy="85742"/>
            </a:xfrm>
            <a:custGeom>
              <a:avLst/>
              <a:gdLst>
                <a:gd name="connsiteX0" fmla="*/ 1403350 w 1403350"/>
                <a:gd name="connsiteY0" fmla="*/ 0 h 0"/>
                <a:gd name="connsiteX1" fmla="*/ 0 w 140335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03350">
                  <a:moveTo>
                    <a:pt x="1403350" y="0"/>
                  </a:moveTo>
                  <a:lnTo>
                    <a:pt x="0" y="0"/>
                  </a:lnTo>
                </a:path>
              </a:pathLst>
            </a:custGeom>
            <a:ln w="76200" cap="rnd">
              <a:solidFill>
                <a:srgbClr val="990033"/>
              </a:solidFill>
              <a:headEnd type="none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000" dirty="0"/>
            </a:p>
          </p:txBody>
        </p: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32D5B053-96DC-4D40-909D-957A491C3D5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326559" cy="2669458"/>
          </a:xfrm>
          <a:prstGeom prst="rect">
            <a:avLst/>
          </a:prstGeom>
        </p:spPr>
      </p:pic>
      <p:grpSp>
        <p:nvGrpSpPr>
          <p:cNvPr id="17" name="Group 16">
            <a:extLst>
              <a:ext uri="{FF2B5EF4-FFF2-40B4-BE49-F238E27FC236}">
                <a16:creationId xmlns:a16="http://schemas.microsoft.com/office/drawing/2014/main" id="{5C5DBF62-F8B3-45E1-9920-167DA8570A92}"/>
              </a:ext>
            </a:extLst>
          </p:cNvPr>
          <p:cNvGrpSpPr/>
          <p:nvPr/>
        </p:nvGrpSpPr>
        <p:grpSpPr>
          <a:xfrm flipV="1">
            <a:off x="8613760" y="3346344"/>
            <a:ext cx="1622588" cy="1219381"/>
            <a:chOff x="608012" y="1781173"/>
            <a:chExt cx="2438400" cy="2105027"/>
          </a:xfrm>
        </p:grpSpPr>
        <p:sp>
          <p:nvSpPr>
            <p:cNvPr id="19" name="Arc 18">
              <a:extLst>
                <a:ext uri="{FF2B5EF4-FFF2-40B4-BE49-F238E27FC236}">
                  <a16:creationId xmlns:a16="http://schemas.microsoft.com/office/drawing/2014/main" id="{71646A83-185C-486E-99A7-023BCF169B7C}"/>
                </a:ext>
              </a:extLst>
            </p:cNvPr>
            <p:cNvSpPr/>
            <p:nvPr/>
          </p:nvSpPr>
          <p:spPr>
            <a:xfrm>
              <a:off x="1674812" y="2514600"/>
              <a:ext cx="1371600" cy="1371600"/>
            </a:xfrm>
            <a:prstGeom prst="arc">
              <a:avLst>
                <a:gd name="adj1" fmla="val 10812873"/>
                <a:gd name="adj2" fmla="val 16131434"/>
              </a:avLst>
            </a:prstGeom>
            <a:ln w="76200" cap="rnd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rgbClr val="C00000"/>
                </a:solidFill>
              </a:endParaRPr>
            </a:p>
          </p:txBody>
        </p:sp>
        <p:sp>
          <p:nvSpPr>
            <p:cNvPr id="20" name="Freeform 29">
              <a:extLst>
                <a:ext uri="{FF2B5EF4-FFF2-40B4-BE49-F238E27FC236}">
                  <a16:creationId xmlns:a16="http://schemas.microsoft.com/office/drawing/2014/main" id="{8DBC7ED0-DAAE-4909-AB05-B074D8A82C41}"/>
                </a:ext>
              </a:extLst>
            </p:cNvPr>
            <p:cNvSpPr/>
            <p:nvPr/>
          </p:nvSpPr>
          <p:spPr>
            <a:xfrm>
              <a:off x="608012" y="3198812"/>
              <a:ext cx="1063626" cy="77788"/>
            </a:xfrm>
            <a:custGeom>
              <a:avLst/>
              <a:gdLst>
                <a:gd name="connsiteX0" fmla="*/ 1403350 w 1403350"/>
                <a:gd name="connsiteY0" fmla="*/ 0 h 0"/>
                <a:gd name="connsiteX1" fmla="*/ 0 w 140335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03350">
                  <a:moveTo>
                    <a:pt x="1403350" y="0"/>
                  </a:moveTo>
                  <a:lnTo>
                    <a:pt x="0" y="0"/>
                  </a:lnTo>
                </a:path>
              </a:pathLst>
            </a:custGeom>
            <a:ln w="76200" cap="rnd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rgbClr val="C00000"/>
                </a:solidFill>
              </a:endParaRPr>
            </a:p>
          </p:txBody>
        </p:sp>
        <p:sp>
          <p:nvSpPr>
            <p:cNvPr id="22" name="Freeform 30">
              <a:extLst>
                <a:ext uri="{FF2B5EF4-FFF2-40B4-BE49-F238E27FC236}">
                  <a16:creationId xmlns:a16="http://schemas.microsoft.com/office/drawing/2014/main" id="{344722B9-A02E-4A36-B521-93E82C46FB24}"/>
                </a:ext>
              </a:extLst>
            </p:cNvPr>
            <p:cNvSpPr/>
            <p:nvPr/>
          </p:nvSpPr>
          <p:spPr>
            <a:xfrm rot="5400000">
              <a:off x="1964850" y="2124073"/>
              <a:ext cx="731520" cy="45719"/>
            </a:xfrm>
            <a:custGeom>
              <a:avLst/>
              <a:gdLst>
                <a:gd name="connsiteX0" fmla="*/ 1403350 w 1403350"/>
                <a:gd name="connsiteY0" fmla="*/ 0 h 0"/>
                <a:gd name="connsiteX1" fmla="*/ 0 w 140335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03350">
                  <a:moveTo>
                    <a:pt x="1403350" y="0"/>
                  </a:moveTo>
                  <a:lnTo>
                    <a:pt x="0" y="0"/>
                  </a:lnTo>
                </a:path>
              </a:pathLst>
            </a:custGeom>
            <a:ln w="76200" cap="rnd">
              <a:solidFill>
                <a:schemeClr val="accent5">
                  <a:lumMod val="50000"/>
                </a:schemeClr>
              </a:solidFill>
              <a:headEnd type="none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795EBCDB-7411-462C-A73F-C201BC6EC205}"/>
              </a:ext>
            </a:extLst>
          </p:cNvPr>
          <p:cNvGrpSpPr/>
          <p:nvPr/>
        </p:nvGrpSpPr>
        <p:grpSpPr>
          <a:xfrm>
            <a:off x="7878594" y="3433842"/>
            <a:ext cx="826099" cy="816346"/>
            <a:chOff x="9726611" y="2667000"/>
            <a:chExt cx="1066800" cy="1066800"/>
          </a:xfrm>
        </p:grpSpPr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2FB28289-197F-4730-BBC7-6669CF4BBF5B}"/>
                </a:ext>
              </a:extLst>
            </p:cNvPr>
            <p:cNvSpPr/>
            <p:nvPr/>
          </p:nvSpPr>
          <p:spPr>
            <a:xfrm>
              <a:off x="9726611" y="2667000"/>
              <a:ext cx="1066800" cy="10668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90500" dist="88900" dir="2700000" algn="tl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16382885-4AA2-4B86-8767-3F1A170E3C8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828212" y="2768601"/>
              <a:ext cx="863598" cy="863598"/>
            </a:xfrm>
            <a:prstGeom prst="ellipse">
              <a:avLst/>
            </a:prstGeom>
            <a:gradFill flip="none" rotWithShape="1">
              <a:gsLst>
                <a:gs pos="60000">
                  <a:schemeClr val="bg1"/>
                </a:gs>
                <a:gs pos="0">
                  <a:schemeClr val="bg1">
                    <a:lumMod val="92000"/>
                  </a:schemeClr>
                </a:gs>
              </a:gsLst>
              <a:lin ang="2700000" scaled="1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3C336122-0163-4CB6-824E-649571BBECDF}"/>
              </a:ext>
            </a:extLst>
          </p:cNvPr>
          <p:cNvGrpSpPr/>
          <p:nvPr/>
        </p:nvGrpSpPr>
        <p:grpSpPr>
          <a:xfrm flipV="1">
            <a:off x="2736341" y="3255252"/>
            <a:ext cx="1430976" cy="1196292"/>
            <a:chOff x="608012" y="1781173"/>
            <a:chExt cx="2438400" cy="2105027"/>
          </a:xfrm>
        </p:grpSpPr>
        <p:sp>
          <p:nvSpPr>
            <p:cNvPr id="30" name="Arc 29">
              <a:extLst>
                <a:ext uri="{FF2B5EF4-FFF2-40B4-BE49-F238E27FC236}">
                  <a16:creationId xmlns:a16="http://schemas.microsoft.com/office/drawing/2014/main" id="{72DE8169-1AAF-4C6B-8BA8-6753EA3ACB2C}"/>
                </a:ext>
              </a:extLst>
            </p:cNvPr>
            <p:cNvSpPr/>
            <p:nvPr/>
          </p:nvSpPr>
          <p:spPr>
            <a:xfrm>
              <a:off x="1674812" y="2514600"/>
              <a:ext cx="1371600" cy="1371600"/>
            </a:xfrm>
            <a:prstGeom prst="arc">
              <a:avLst>
                <a:gd name="adj1" fmla="val 10812873"/>
                <a:gd name="adj2" fmla="val 16131434"/>
              </a:avLst>
            </a:prstGeom>
            <a:ln w="76200" cap="rnd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000" dirty="0"/>
            </a:p>
          </p:txBody>
        </p:sp>
        <p:sp>
          <p:nvSpPr>
            <p:cNvPr id="31" name="Freeform 17">
              <a:extLst>
                <a:ext uri="{FF2B5EF4-FFF2-40B4-BE49-F238E27FC236}">
                  <a16:creationId xmlns:a16="http://schemas.microsoft.com/office/drawing/2014/main" id="{1A94C588-3DB3-4E82-9888-EC71C6EE7F0A}"/>
                </a:ext>
              </a:extLst>
            </p:cNvPr>
            <p:cNvSpPr/>
            <p:nvPr/>
          </p:nvSpPr>
          <p:spPr>
            <a:xfrm>
              <a:off x="608012" y="3198812"/>
              <a:ext cx="1063626" cy="77788"/>
            </a:xfrm>
            <a:custGeom>
              <a:avLst/>
              <a:gdLst>
                <a:gd name="connsiteX0" fmla="*/ 1403350 w 1403350"/>
                <a:gd name="connsiteY0" fmla="*/ 0 h 0"/>
                <a:gd name="connsiteX1" fmla="*/ 0 w 140335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03350">
                  <a:moveTo>
                    <a:pt x="1403350" y="0"/>
                  </a:moveTo>
                  <a:lnTo>
                    <a:pt x="0" y="0"/>
                  </a:lnTo>
                </a:path>
              </a:pathLst>
            </a:custGeom>
            <a:ln w="76200" cap="rnd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000" dirty="0"/>
            </a:p>
          </p:txBody>
        </p:sp>
        <p:sp>
          <p:nvSpPr>
            <p:cNvPr id="32" name="Freeform 18">
              <a:extLst>
                <a:ext uri="{FF2B5EF4-FFF2-40B4-BE49-F238E27FC236}">
                  <a16:creationId xmlns:a16="http://schemas.microsoft.com/office/drawing/2014/main" id="{FEAF893D-62E7-488C-A096-A222330E253A}"/>
                </a:ext>
              </a:extLst>
            </p:cNvPr>
            <p:cNvSpPr/>
            <p:nvPr/>
          </p:nvSpPr>
          <p:spPr>
            <a:xfrm rot="5400000">
              <a:off x="1964850" y="2124073"/>
              <a:ext cx="731520" cy="45719"/>
            </a:xfrm>
            <a:custGeom>
              <a:avLst/>
              <a:gdLst>
                <a:gd name="connsiteX0" fmla="*/ 1403350 w 1403350"/>
                <a:gd name="connsiteY0" fmla="*/ 0 h 0"/>
                <a:gd name="connsiteX1" fmla="*/ 0 w 140335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03350">
                  <a:moveTo>
                    <a:pt x="1403350" y="0"/>
                  </a:moveTo>
                  <a:lnTo>
                    <a:pt x="0" y="0"/>
                  </a:lnTo>
                </a:path>
              </a:pathLst>
            </a:custGeom>
            <a:ln w="76200" cap="rnd">
              <a:solidFill>
                <a:schemeClr val="accent1">
                  <a:lumMod val="40000"/>
                  <a:lumOff val="60000"/>
                </a:schemeClr>
              </a:solidFill>
              <a:headEnd type="none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000" dirty="0"/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58DDE873-4F21-4C05-8104-01F241E24080}"/>
              </a:ext>
            </a:extLst>
          </p:cNvPr>
          <p:cNvGrpSpPr/>
          <p:nvPr/>
        </p:nvGrpSpPr>
        <p:grpSpPr>
          <a:xfrm>
            <a:off x="1705906" y="2769095"/>
            <a:ext cx="1219954" cy="1346886"/>
            <a:chOff x="1270954" y="1781173"/>
            <a:chExt cx="1775458" cy="2105027"/>
          </a:xfrm>
        </p:grpSpPr>
        <p:sp>
          <p:nvSpPr>
            <p:cNvPr id="35" name="Arc 34">
              <a:extLst>
                <a:ext uri="{FF2B5EF4-FFF2-40B4-BE49-F238E27FC236}">
                  <a16:creationId xmlns:a16="http://schemas.microsoft.com/office/drawing/2014/main" id="{0C68735D-CFF2-4FAB-8DD7-128CAB7742AE}"/>
                </a:ext>
              </a:extLst>
            </p:cNvPr>
            <p:cNvSpPr/>
            <p:nvPr/>
          </p:nvSpPr>
          <p:spPr>
            <a:xfrm>
              <a:off x="1674812" y="2514600"/>
              <a:ext cx="1371600" cy="1371600"/>
            </a:xfrm>
            <a:prstGeom prst="arc">
              <a:avLst>
                <a:gd name="adj1" fmla="val 10812873"/>
                <a:gd name="adj2" fmla="val 16131434"/>
              </a:avLst>
            </a:prstGeom>
            <a:ln w="76200" cap="rnd">
              <a:solidFill>
                <a:schemeClr val="accent2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000" dirty="0"/>
            </a:p>
          </p:txBody>
        </p:sp>
        <p:sp>
          <p:nvSpPr>
            <p:cNvPr id="36" name="Freeform 21">
              <a:extLst>
                <a:ext uri="{FF2B5EF4-FFF2-40B4-BE49-F238E27FC236}">
                  <a16:creationId xmlns:a16="http://schemas.microsoft.com/office/drawing/2014/main" id="{C9561BB8-1BD0-4139-A796-C8B7AFB42F84}"/>
                </a:ext>
              </a:extLst>
            </p:cNvPr>
            <p:cNvSpPr/>
            <p:nvPr/>
          </p:nvSpPr>
          <p:spPr>
            <a:xfrm>
              <a:off x="1270954" y="3202666"/>
              <a:ext cx="400684" cy="73934"/>
            </a:xfrm>
            <a:custGeom>
              <a:avLst/>
              <a:gdLst>
                <a:gd name="connsiteX0" fmla="*/ 1403350 w 1403350"/>
                <a:gd name="connsiteY0" fmla="*/ 0 h 0"/>
                <a:gd name="connsiteX1" fmla="*/ 0 w 140335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03350">
                  <a:moveTo>
                    <a:pt x="1403350" y="0"/>
                  </a:moveTo>
                  <a:lnTo>
                    <a:pt x="0" y="0"/>
                  </a:lnTo>
                </a:path>
              </a:pathLst>
            </a:custGeom>
            <a:ln w="76200" cap="rnd">
              <a:solidFill>
                <a:schemeClr val="accent2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000" dirty="0"/>
            </a:p>
          </p:txBody>
        </p:sp>
        <p:sp>
          <p:nvSpPr>
            <p:cNvPr id="37" name="Freeform 22">
              <a:extLst>
                <a:ext uri="{FF2B5EF4-FFF2-40B4-BE49-F238E27FC236}">
                  <a16:creationId xmlns:a16="http://schemas.microsoft.com/office/drawing/2014/main" id="{5DB45D53-D29D-42FF-930D-FF3C1032577E}"/>
                </a:ext>
              </a:extLst>
            </p:cNvPr>
            <p:cNvSpPr/>
            <p:nvPr/>
          </p:nvSpPr>
          <p:spPr>
            <a:xfrm rot="5400000">
              <a:off x="1964850" y="2124073"/>
              <a:ext cx="731520" cy="45719"/>
            </a:xfrm>
            <a:custGeom>
              <a:avLst/>
              <a:gdLst>
                <a:gd name="connsiteX0" fmla="*/ 1403350 w 1403350"/>
                <a:gd name="connsiteY0" fmla="*/ 0 h 0"/>
                <a:gd name="connsiteX1" fmla="*/ 0 w 140335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03350">
                  <a:moveTo>
                    <a:pt x="1403350" y="0"/>
                  </a:moveTo>
                  <a:lnTo>
                    <a:pt x="0" y="0"/>
                  </a:lnTo>
                </a:path>
              </a:pathLst>
            </a:custGeom>
            <a:ln w="76200" cap="rnd">
              <a:solidFill>
                <a:schemeClr val="accent2">
                  <a:lumMod val="20000"/>
                  <a:lumOff val="80000"/>
                </a:schemeClr>
              </a:solidFill>
              <a:headEnd type="none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000" dirty="0"/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200FBB35-1856-4E0B-B729-D1A942775B51}"/>
              </a:ext>
            </a:extLst>
          </p:cNvPr>
          <p:cNvGrpSpPr/>
          <p:nvPr/>
        </p:nvGrpSpPr>
        <p:grpSpPr>
          <a:xfrm>
            <a:off x="4091687" y="2743514"/>
            <a:ext cx="1716593" cy="1324038"/>
            <a:chOff x="608012" y="1781173"/>
            <a:chExt cx="2438400" cy="2105027"/>
          </a:xfrm>
        </p:grpSpPr>
        <p:sp>
          <p:nvSpPr>
            <p:cNvPr id="39" name="Arc 38">
              <a:extLst>
                <a:ext uri="{FF2B5EF4-FFF2-40B4-BE49-F238E27FC236}">
                  <a16:creationId xmlns:a16="http://schemas.microsoft.com/office/drawing/2014/main" id="{2B1DEEDF-C5ED-4E6E-9D6B-D5CFAF5BD90C}"/>
                </a:ext>
              </a:extLst>
            </p:cNvPr>
            <p:cNvSpPr/>
            <p:nvPr/>
          </p:nvSpPr>
          <p:spPr>
            <a:xfrm>
              <a:off x="1674812" y="2514600"/>
              <a:ext cx="1371600" cy="1371600"/>
            </a:xfrm>
            <a:prstGeom prst="arc">
              <a:avLst>
                <a:gd name="adj1" fmla="val 10812873"/>
                <a:gd name="adj2" fmla="val 16131434"/>
              </a:avLst>
            </a:prstGeom>
            <a:ln w="76200" cap="rnd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000" dirty="0"/>
            </a:p>
          </p:txBody>
        </p:sp>
        <p:sp>
          <p:nvSpPr>
            <p:cNvPr id="40" name="Freeform 25">
              <a:extLst>
                <a:ext uri="{FF2B5EF4-FFF2-40B4-BE49-F238E27FC236}">
                  <a16:creationId xmlns:a16="http://schemas.microsoft.com/office/drawing/2014/main" id="{6F3FA0B3-47E2-4210-822C-21E65CDD6955}"/>
                </a:ext>
              </a:extLst>
            </p:cNvPr>
            <p:cNvSpPr/>
            <p:nvPr/>
          </p:nvSpPr>
          <p:spPr>
            <a:xfrm>
              <a:off x="608012" y="3198812"/>
              <a:ext cx="1063626" cy="77788"/>
            </a:xfrm>
            <a:custGeom>
              <a:avLst/>
              <a:gdLst>
                <a:gd name="connsiteX0" fmla="*/ 1403350 w 1403350"/>
                <a:gd name="connsiteY0" fmla="*/ 0 h 0"/>
                <a:gd name="connsiteX1" fmla="*/ 0 w 140335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03350">
                  <a:moveTo>
                    <a:pt x="1403350" y="0"/>
                  </a:moveTo>
                  <a:lnTo>
                    <a:pt x="0" y="0"/>
                  </a:lnTo>
                </a:path>
              </a:pathLst>
            </a:custGeom>
            <a:ln w="76200" cap="rnd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000" dirty="0"/>
            </a:p>
          </p:txBody>
        </p:sp>
        <p:sp>
          <p:nvSpPr>
            <p:cNvPr id="41" name="Freeform 26">
              <a:extLst>
                <a:ext uri="{FF2B5EF4-FFF2-40B4-BE49-F238E27FC236}">
                  <a16:creationId xmlns:a16="http://schemas.microsoft.com/office/drawing/2014/main" id="{6CFA8028-6323-422C-9901-FE1FD379B5FD}"/>
                </a:ext>
              </a:extLst>
            </p:cNvPr>
            <p:cNvSpPr/>
            <p:nvPr/>
          </p:nvSpPr>
          <p:spPr>
            <a:xfrm rot="5400000">
              <a:off x="1964850" y="2124073"/>
              <a:ext cx="731520" cy="45719"/>
            </a:xfrm>
            <a:custGeom>
              <a:avLst/>
              <a:gdLst>
                <a:gd name="connsiteX0" fmla="*/ 1403350 w 1403350"/>
                <a:gd name="connsiteY0" fmla="*/ 0 h 0"/>
                <a:gd name="connsiteX1" fmla="*/ 0 w 140335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03350">
                  <a:moveTo>
                    <a:pt x="1403350" y="0"/>
                  </a:moveTo>
                  <a:lnTo>
                    <a:pt x="0" y="0"/>
                  </a:lnTo>
                </a:path>
              </a:pathLst>
            </a:custGeom>
            <a:ln w="76200" cap="rnd">
              <a:solidFill>
                <a:schemeClr val="accent2">
                  <a:lumMod val="60000"/>
                  <a:lumOff val="40000"/>
                </a:schemeClr>
              </a:solidFill>
              <a:headEnd type="none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000" dirty="0"/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D5FC7A27-A0BF-471D-8B1C-7627F9714958}"/>
              </a:ext>
            </a:extLst>
          </p:cNvPr>
          <p:cNvGrpSpPr/>
          <p:nvPr/>
        </p:nvGrpSpPr>
        <p:grpSpPr>
          <a:xfrm flipV="1">
            <a:off x="5561781" y="3290094"/>
            <a:ext cx="1812534" cy="1219381"/>
            <a:chOff x="322564" y="1781173"/>
            <a:chExt cx="2723848" cy="2105027"/>
          </a:xfrm>
        </p:grpSpPr>
        <p:sp>
          <p:nvSpPr>
            <p:cNvPr id="43" name="Arc 42">
              <a:extLst>
                <a:ext uri="{FF2B5EF4-FFF2-40B4-BE49-F238E27FC236}">
                  <a16:creationId xmlns:a16="http://schemas.microsoft.com/office/drawing/2014/main" id="{4A74D34E-3870-4E15-9908-64FB3483FE6F}"/>
                </a:ext>
              </a:extLst>
            </p:cNvPr>
            <p:cNvSpPr/>
            <p:nvPr/>
          </p:nvSpPr>
          <p:spPr>
            <a:xfrm>
              <a:off x="1674812" y="2514600"/>
              <a:ext cx="1371600" cy="1371600"/>
            </a:xfrm>
            <a:prstGeom prst="arc">
              <a:avLst>
                <a:gd name="adj1" fmla="val 10812873"/>
                <a:gd name="adj2" fmla="val 16131434"/>
              </a:avLst>
            </a:prstGeom>
            <a:ln w="76200" cap="rnd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000" dirty="0"/>
            </a:p>
          </p:txBody>
        </p:sp>
        <p:sp>
          <p:nvSpPr>
            <p:cNvPr id="44" name="Freeform 29">
              <a:extLst>
                <a:ext uri="{FF2B5EF4-FFF2-40B4-BE49-F238E27FC236}">
                  <a16:creationId xmlns:a16="http://schemas.microsoft.com/office/drawing/2014/main" id="{1D461062-73DC-40D5-9627-8A88CB34D933}"/>
                </a:ext>
              </a:extLst>
            </p:cNvPr>
            <p:cNvSpPr/>
            <p:nvPr/>
          </p:nvSpPr>
          <p:spPr>
            <a:xfrm>
              <a:off x="322564" y="3151159"/>
              <a:ext cx="1349074" cy="125440"/>
            </a:xfrm>
            <a:custGeom>
              <a:avLst/>
              <a:gdLst>
                <a:gd name="connsiteX0" fmla="*/ 1403350 w 1403350"/>
                <a:gd name="connsiteY0" fmla="*/ 0 h 0"/>
                <a:gd name="connsiteX1" fmla="*/ 0 w 140335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03350">
                  <a:moveTo>
                    <a:pt x="1403350" y="0"/>
                  </a:moveTo>
                  <a:lnTo>
                    <a:pt x="0" y="0"/>
                  </a:lnTo>
                </a:path>
              </a:pathLst>
            </a:custGeom>
            <a:ln w="76200" cap="rnd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000" dirty="0"/>
            </a:p>
          </p:txBody>
        </p:sp>
        <p:sp>
          <p:nvSpPr>
            <p:cNvPr id="45" name="Freeform 30">
              <a:extLst>
                <a:ext uri="{FF2B5EF4-FFF2-40B4-BE49-F238E27FC236}">
                  <a16:creationId xmlns:a16="http://schemas.microsoft.com/office/drawing/2014/main" id="{F8AFA6EF-0E4B-4CE8-9BC9-5CA69197D6F5}"/>
                </a:ext>
              </a:extLst>
            </p:cNvPr>
            <p:cNvSpPr/>
            <p:nvPr/>
          </p:nvSpPr>
          <p:spPr>
            <a:xfrm rot="5400000">
              <a:off x="1964850" y="2124073"/>
              <a:ext cx="731520" cy="45719"/>
            </a:xfrm>
            <a:custGeom>
              <a:avLst/>
              <a:gdLst>
                <a:gd name="connsiteX0" fmla="*/ 1403350 w 1403350"/>
                <a:gd name="connsiteY0" fmla="*/ 0 h 0"/>
                <a:gd name="connsiteX1" fmla="*/ 0 w 140335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03350">
                  <a:moveTo>
                    <a:pt x="1403350" y="0"/>
                  </a:moveTo>
                  <a:lnTo>
                    <a:pt x="0" y="0"/>
                  </a:lnTo>
                </a:path>
              </a:pathLst>
            </a:custGeom>
            <a:ln w="76200" cap="rnd">
              <a:solidFill>
                <a:schemeClr val="accent1">
                  <a:lumMod val="60000"/>
                  <a:lumOff val="40000"/>
                </a:schemeClr>
              </a:solidFill>
              <a:headEnd type="none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000" dirty="0"/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BC173C98-031C-4F77-B594-81E98873E58C}"/>
              </a:ext>
            </a:extLst>
          </p:cNvPr>
          <p:cNvGrpSpPr/>
          <p:nvPr/>
        </p:nvGrpSpPr>
        <p:grpSpPr>
          <a:xfrm>
            <a:off x="7278493" y="2876766"/>
            <a:ext cx="1300192" cy="1207800"/>
            <a:chOff x="608012" y="1465835"/>
            <a:chExt cx="2438400" cy="2420365"/>
          </a:xfrm>
        </p:grpSpPr>
        <p:sp>
          <p:nvSpPr>
            <p:cNvPr id="47" name="Arc 46">
              <a:extLst>
                <a:ext uri="{FF2B5EF4-FFF2-40B4-BE49-F238E27FC236}">
                  <a16:creationId xmlns:a16="http://schemas.microsoft.com/office/drawing/2014/main" id="{AD90A1FF-A5B6-40AB-9902-229FB4AC52E0}"/>
                </a:ext>
              </a:extLst>
            </p:cNvPr>
            <p:cNvSpPr/>
            <p:nvPr/>
          </p:nvSpPr>
          <p:spPr>
            <a:xfrm>
              <a:off x="1674812" y="2514600"/>
              <a:ext cx="1371600" cy="1371600"/>
            </a:xfrm>
            <a:prstGeom prst="arc">
              <a:avLst>
                <a:gd name="adj1" fmla="val 10812873"/>
                <a:gd name="adj2" fmla="val 16131434"/>
              </a:avLst>
            </a:prstGeom>
            <a:ln w="76200" cap="rnd">
              <a:solidFill>
                <a:srgbClr val="99003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000" dirty="0"/>
            </a:p>
          </p:txBody>
        </p:sp>
        <p:sp>
          <p:nvSpPr>
            <p:cNvPr id="55" name="Freeform 33">
              <a:extLst>
                <a:ext uri="{FF2B5EF4-FFF2-40B4-BE49-F238E27FC236}">
                  <a16:creationId xmlns:a16="http://schemas.microsoft.com/office/drawing/2014/main" id="{B2304DBB-4A2A-48E0-8A07-4EE5A3D6784F}"/>
                </a:ext>
              </a:extLst>
            </p:cNvPr>
            <p:cNvSpPr/>
            <p:nvPr/>
          </p:nvSpPr>
          <p:spPr>
            <a:xfrm>
              <a:off x="608012" y="3198812"/>
              <a:ext cx="1063626" cy="77788"/>
            </a:xfrm>
            <a:custGeom>
              <a:avLst/>
              <a:gdLst>
                <a:gd name="connsiteX0" fmla="*/ 1403350 w 1403350"/>
                <a:gd name="connsiteY0" fmla="*/ 0 h 0"/>
                <a:gd name="connsiteX1" fmla="*/ 0 w 140335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03350">
                  <a:moveTo>
                    <a:pt x="1403350" y="0"/>
                  </a:moveTo>
                  <a:lnTo>
                    <a:pt x="0" y="0"/>
                  </a:lnTo>
                </a:path>
              </a:pathLst>
            </a:custGeom>
            <a:ln w="76200" cap="rnd">
              <a:solidFill>
                <a:srgbClr val="99003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000" dirty="0"/>
            </a:p>
          </p:txBody>
        </p:sp>
        <p:sp>
          <p:nvSpPr>
            <p:cNvPr id="57" name="Freeform 34">
              <a:extLst>
                <a:ext uri="{FF2B5EF4-FFF2-40B4-BE49-F238E27FC236}">
                  <a16:creationId xmlns:a16="http://schemas.microsoft.com/office/drawing/2014/main" id="{A66EE292-6B46-4132-BC7E-867B809FD0B6}"/>
                </a:ext>
              </a:extLst>
            </p:cNvPr>
            <p:cNvSpPr/>
            <p:nvPr/>
          </p:nvSpPr>
          <p:spPr>
            <a:xfrm rot="5400000" flipV="1">
              <a:off x="1852821" y="1947347"/>
              <a:ext cx="1048765" cy="85742"/>
            </a:xfrm>
            <a:custGeom>
              <a:avLst/>
              <a:gdLst>
                <a:gd name="connsiteX0" fmla="*/ 1403350 w 1403350"/>
                <a:gd name="connsiteY0" fmla="*/ 0 h 0"/>
                <a:gd name="connsiteX1" fmla="*/ 0 w 140335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03350">
                  <a:moveTo>
                    <a:pt x="1403350" y="0"/>
                  </a:moveTo>
                  <a:lnTo>
                    <a:pt x="0" y="0"/>
                  </a:lnTo>
                </a:path>
              </a:pathLst>
            </a:custGeom>
            <a:ln w="76200" cap="rnd">
              <a:solidFill>
                <a:srgbClr val="990033"/>
              </a:solidFill>
              <a:headEnd type="none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000" dirty="0"/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BEA4C27D-184D-4CF9-81C0-84285352997D}"/>
              </a:ext>
            </a:extLst>
          </p:cNvPr>
          <p:cNvGrpSpPr/>
          <p:nvPr/>
        </p:nvGrpSpPr>
        <p:grpSpPr>
          <a:xfrm>
            <a:off x="2028761" y="3299562"/>
            <a:ext cx="826099" cy="816346"/>
            <a:chOff x="9726611" y="2667000"/>
            <a:chExt cx="1066800" cy="1066800"/>
          </a:xfrm>
        </p:grpSpPr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3410E114-84AB-4F9E-9FD9-562D641E4129}"/>
                </a:ext>
              </a:extLst>
            </p:cNvPr>
            <p:cNvSpPr/>
            <p:nvPr/>
          </p:nvSpPr>
          <p:spPr>
            <a:xfrm>
              <a:off x="9726611" y="2667000"/>
              <a:ext cx="1066800" cy="10668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90500" dist="88900" dir="2700000" algn="tl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D5C873A9-0219-4E45-AD8D-9B6E1E1336E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828212" y="2768601"/>
              <a:ext cx="863598" cy="863598"/>
            </a:xfrm>
            <a:prstGeom prst="ellipse">
              <a:avLst/>
            </a:prstGeom>
            <a:gradFill flip="none" rotWithShape="1">
              <a:gsLst>
                <a:gs pos="60000">
                  <a:schemeClr val="bg1"/>
                </a:gs>
                <a:gs pos="0">
                  <a:schemeClr val="bg1">
                    <a:lumMod val="92000"/>
                  </a:schemeClr>
                </a:gs>
              </a:gsLst>
              <a:lin ang="2700000" scaled="1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/>
            </a:p>
          </p:txBody>
        </p:sp>
      </p:grpSp>
      <p:sp>
        <p:nvSpPr>
          <p:cNvPr id="61" name="TextBox 60">
            <a:extLst>
              <a:ext uri="{FF2B5EF4-FFF2-40B4-BE49-F238E27FC236}">
                <a16:creationId xmlns:a16="http://schemas.microsoft.com/office/drawing/2014/main" id="{BCBD8F80-A8ED-4C3E-9D0C-A1E6432E63F1}"/>
              </a:ext>
            </a:extLst>
          </p:cNvPr>
          <p:cNvSpPr txBox="1"/>
          <p:nvPr/>
        </p:nvSpPr>
        <p:spPr>
          <a:xfrm>
            <a:off x="1554614" y="4179644"/>
            <a:ext cx="172436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bg-BG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10.01.</a:t>
            </a:r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2014</a:t>
            </a:r>
            <a:r>
              <a:rPr lang="bg-BG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г.</a:t>
            </a:r>
            <a:endParaRPr 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CDD29C26-02A6-448B-84E0-B174585DAC31}"/>
              </a:ext>
            </a:extLst>
          </p:cNvPr>
          <p:cNvSpPr txBox="1"/>
          <p:nvPr/>
        </p:nvSpPr>
        <p:spPr>
          <a:xfrm>
            <a:off x="2904954" y="2780937"/>
            <a:ext cx="1724362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bg-BG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31.03.</a:t>
            </a:r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201</a:t>
            </a:r>
            <a:r>
              <a:rPr lang="bg-BG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 г.</a:t>
            </a:r>
            <a:endParaRPr 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6056C5D0-A66A-4C9C-BF6E-0CCE0E12C791}"/>
              </a:ext>
            </a:extLst>
          </p:cNvPr>
          <p:cNvSpPr txBox="1"/>
          <p:nvPr/>
        </p:nvSpPr>
        <p:spPr>
          <a:xfrm>
            <a:off x="4409713" y="4179644"/>
            <a:ext cx="1724362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bg-BG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19.01.</a:t>
            </a:r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</a:t>
            </a:r>
            <a:r>
              <a:rPr lang="bg-BG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16 г.</a:t>
            </a:r>
            <a:endParaRPr 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BABB721C-643D-4C42-A8B9-760A5A6938C6}"/>
              </a:ext>
            </a:extLst>
          </p:cNvPr>
          <p:cNvSpPr txBox="1"/>
          <p:nvPr/>
        </p:nvSpPr>
        <p:spPr>
          <a:xfrm>
            <a:off x="8979551" y="2903625"/>
            <a:ext cx="1724362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bg-BG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11.0</a:t>
            </a:r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bg-BG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2021</a:t>
            </a:r>
            <a:r>
              <a:rPr lang="bg-BG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г</a:t>
            </a:r>
            <a:r>
              <a:rPr lang="bg-BG" sz="14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en-US" sz="1400" b="1" i="1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CAAAB07B-908D-4552-A7C2-66C6CC7571AC}"/>
              </a:ext>
            </a:extLst>
          </p:cNvPr>
          <p:cNvSpPr txBox="1"/>
          <p:nvPr/>
        </p:nvSpPr>
        <p:spPr>
          <a:xfrm>
            <a:off x="6105612" y="2849733"/>
            <a:ext cx="1724362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bg-BG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11.04.</a:t>
            </a:r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201</a:t>
            </a:r>
            <a:r>
              <a:rPr lang="bg-BG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 г.</a:t>
            </a:r>
            <a:endParaRPr 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6F8B3B8D-FE11-445E-B89F-32F545ECBBF6}"/>
              </a:ext>
            </a:extLst>
          </p:cNvPr>
          <p:cNvSpPr txBox="1"/>
          <p:nvPr/>
        </p:nvSpPr>
        <p:spPr>
          <a:xfrm>
            <a:off x="1584915" y="1580260"/>
            <a:ext cx="1917433" cy="893418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bg-BG" sz="12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Основаване на БНЕБ</a:t>
            </a:r>
            <a:endParaRPr lang="en-US" sz="1200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bg-BG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Дружеството е създадено като компания, която е 100% собственост на БЕХ ЕАД</a:t>
            </a:r>
            <a:endParaRPr lang="en-US" sz="1050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E2E04AB-C67E-4D68-87DA-74F53815C9B8}"/>
              </a:ext>
            </a:extLst>
          </p:cNvPr>
          <p:cNvSpPr txBox="1"/>
          <p:nvPr/>
        </p:nvSpPr>
        <p:spPr>
          <a:xfrm>
            <a:off x="2565887" y="4546270"/>
            <a:ext cx="2212156" cy="893418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bg-BG" sz="12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Лицензиране</a:t>
            </a:r>
            <a:endParaRPr lang="en-US" sz="1200" b="1" dirty="0">
              <a:solidFill>
                <a:schemeClr val="accent1">
                  <a:lumMod val="60000"/>
                  <a:lumOff val="4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bg-BG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КЕВР лицензира БНЕБ като Оператор на организиран борсов пазар</a:t>
            </a:r>
            <a:endParaRPr lang="en-US" sz="1050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F7512986-4514-4727-AF12-CA6E1057DC46}"/>
              </a:ext>
            </a:extLst>
          </p:cNvPr>
          <p:cNvSpPr txBox="1"/>
          <p:nvPr/>
        </p:nvSpPr>
        <p:spPr>
          <a:xfrm>
            <a:off x="8462044" y="4929228"/>
            <a:ext cx="2446413" cy="893418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bg-BG" sz="1200" b="1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Пазарно обединение на пазар </a:t>
            </a:r>
          </a:p>
          <a:p>
            <a:pPr algn="ctr"/>
            <a:r>
              <a:rPr lang="bg-BG" sz="1200" b="1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„Ден напред“</a:t>
            </a:r>
            <a:endParaRPr lang="en-US" sz="1200" b="1" dirty="0">
              <a:solidFill>
                <a:schemeClr val="accent5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bg-BG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България се присъединява към единния европейски пазар 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SDAC </a:t>
            </a:r>
            <a:r>
              <a:rPr lang="bg-BG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чрез границата с Гърция</a:t>
            </a:r>
            <a:endParaRPr lang="en-US" sz="1050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69" name="Group 68">
            <a:extLst>
              <a:ext uri="{FF2B5EF4-FFF2-40B4-BE49-F238E27FC236}">
                <a16:creationId xmlns:a16="http://schemas.microsoft.com/office/drawing/2014/main" id="{8D4A6AB9-36CF-4B10-8882-CAEDEB5D2556}"/>
              </a:ext>
            </a:extLst>
          </p:cNvPr>
          <p:cNvGrpSpPr/>
          <p:nvPr/>
        </p:nvGrpSpPr>
        <p:grpSpPr>
          <a:xfrm>
            <a:off x="6500161" y="3209417"/>
            <a:ext cx="826099" cy="816346"/>
            <a:chOff x="9726611" y="2667000"/>
            <a:chExt cx="1066800" cy="1066800"/>
          </a:xfrm>
        </p:grpSpPr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A8B0FF16-A47A-4567-B675-6C19CC51A2E9}"/>
                </a:ext>
              </a:extLst>
            </p:cNvPr>
            <p:cNvSpPr/>
            <p:nvPr/>
          </p:nvSpPr>
          <p:spPr>
            <a:xfrm>
              <a:off x="9726611" y="2667000"/>
              <a:ext cx="1066800" cy="10668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90500" dist="88900" dir="2700000" algn="tl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/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9B4ED2E4-272A-4276-BA4E-000B5DF319C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828212" y="2768601"/>
              <a:ext cx="863598" cy="863598"/>
            </a:xfrm>
            <a:prstGeom prst="ellipse">
              <a:avLst/>
            </a:prstGeom>
            <a:gradFill flip="none" rotWithShape="1">
              <a:gsLst>
                <a:gs pos="60000">
                  <a:schemeClr val="bg1"/>
                </a:gs>
                <a:gs pos="0">
                  <a:schemeClr val="bg1">
                    <a:lumMod val="92000"/>
                  </a:schemeClr>
                </a:gs>
              </a:gsLst>
              <a:lin ang="2700000" scaled="1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/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5E729445-E754-4535-961B-28560F51B98D}"/>
              </a:ext>
            </a:extLst>
          </p:cNvPr>
          <p:cNvGrpSpPr/>
          <p:nvPr/>
        </p:nvGrpSpPr>
        <p:grpSpPr>
          <a:xfrm>
            <a:off x="4886055" y="3275948"/>
            <a:ext cx="826099" cy="816346"/>
            <a:chOff x="9726611" y="2667000"/>
            <a:chExt cx="1066800" cy="1066800"/>
          </a:xfrm>
        </p:grpSpPr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5111AC41-0EC2-46D2-A3FD-1F13E2879680}"/>
                </a:ext>
              </a:extLst>
            </p:cNvPr>
            <p:cNvSpPr/>
            <p:nvPr/>
          </p:nvSpPr>
          <p:spPr>
            <a:xfrm>
              <a:off x="9726611" y="2667000"/>
              <a:ext cx="1066800" cy="10668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90500" dist="88900" dir="2700000" algn="tl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/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8DC77D00-FA8A-4776-8BC6-0FDA1FAF4E4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828212" y="2768601"/>
              <a:ext cx="863598" cy="863598"/>
            </a:xfrm>
            <a:prstGeom prst="ellipse">
              <a:avLst/>
            </a:prstGeom>
            <a:gradFill flip="none" rotWithShape="1">
              <a:gsLst>
                <a:gs pos="60000">
                  <a:schemeClr val="bg1"/>
                </a:gs>
                <a:gs pos="0">
                  <a:schemeClr val="bg1">
                    <a:lumMod val="92000"/>
                  </a:schemeClr>
                </a:gs>
              </a:gsLst>
              <a:lin ang="2700000" scaled="1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/>
            </a:p>
          </p:txBody>
        </p:sp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id="{07D3A820-EF3C-4DF4-931E-24A0E6F54B3D}"/>
              </a:ext>
            </a:extLst>
          </p:cNvPr>
          <p:cNvGrpSpPr/>
          <p:nvPr/>
        </p:nvGrpSpPr>
        <p:grpSpPr>
          <a:xfrm>
            <a:off x="3404611" y="3161493"/>
            <a:ext cx="826099" cy="816346"/>
            <a:chOff x="9726611" y="2667000"/>
            <a:chExt cx="1066800" cy="1066800"/>
          </a:xfrm>
        </p:grpSpPr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CC13C906-AFF0-41CA-8F98-BCEEF53CE682}"/>
                </a:ext>
              </a:extLst>
            </p:cNvPr>
            <p:cNvSpPr/>
            <p:nvPr/>
          </p:nvSpPr>
          <p:spPr>
            <a:xfrm>
              <a:off x="9726611" y="2667000"/>
              <a:ext cx="1066800" cy="10668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90500" dist="88900" dir="2700000" algn="tl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/>
            </a:p>
          </p:txBody>
        </p:sp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D7ED612C-A383-4ADF-92CC-1A5253BB9FD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828212" y="2768601"/>
              <a:ext cx="863598" cy="863598"/>
            </a:xfrm>
            <a:prstGeom prst="ellipse">
              <a:avLst/>
            </a:prstGeom>
            <a:gradFill flip="none" rotWithShape="1">
              <a:gsLst>
                <a:gs pos="60000">
                  <a:schemeClr val="bg1"/>
                </a:gs>
                <a:gs pos="0">
                  <a:schemeClr val="bg1">
                    <a:lumMod val="92000"/>
                  </a:schemeClr>
                </a:gs>
              </a:gsLst>
              <a:lin ang="2700000" scaled="1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/>
            </a:p>
          </p:txBody>
        </p: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DEE8A541-1943-4B1C-9AAB-D8CAFD2686AE}"/>
              </a:ext>
            </a:extLst>
          </p:cNvPr>
          <p:cNvGrpSpPr/>
          <p:nvPr/>
        </p:nvGrpSpPr>
        <p:grpSpPr>
          <a:xfrm>
            <a:off x="9341477" y="3268220"/>
            <a:ext cx="826099" cy="816346"/>
            <a:chOff x="9726611" y="2667000"/>
            <a:chExt cx="1066800" cy="1066800"/>
          </a:xfrm>
        </p:grpSpPr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D0E29E08-58D2-43AE-9341-7FE11FC6B721}"/>
                </a:ext>
              </a:extLst>
            </p:cNvPr>
            <p:cNvSpPr/>
            <p:nvPr/>
          </p:nvSpPr>
          <p:spPr>
            <a:xfrm>
              <a:off x="9726611" y="2667000"/>
              <a:ext cx="1066800" cy="10668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90500" dist="88900" dir="2700000" algn="tl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/>
            </a:p>
          </p:txBody>
        </p:sp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F1B821BA-1354-4640-867D-753C90A0C55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838136" y="2789008"/>
              <a:ext cx="863598" cy="863598"/>
            </a:xfrm>
            <a:prstGeom prst="ellipse">
              <a:avLst/>
            </a:prstGeom>
            <a:gradFill flip="none" rotWithShape="1">
              <a:gsLst>
                <a:gs pos="60000">
                  <a:schemeClr val="bg1"/>
                </a:gs>
                <a:gs pos="0">
                  <a:schemeClr val="bg1">
                    <a:lumMod val="92000"/>
                  </a:schemeClr>
                </a:gs>
              </a:gsLst>
              <a:lin ang="2700000" scaled="1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/>
            </a:p>
          </p:txBody>
        </p:sp>
      </p:grpSp>
      <p:sp>
        <p:nvSpPr>
          <p:cNvPr id="81" name="TextBox 80">
            <a:extLst>
              <a:ext uri="{FF2B5EF4-FFF2-40B4-BE49-F238E27FC236}">
                <a16:creationId xmlns:a16="http://schemas.microsoft.com/office/drawing/2014/main" id="{55C7741C-B2C5-4190-A358-2F99E37C31DC}"/>
              </a:ext>
            </a:extLst>
          </p:cNvPr>
          <p:cNvSpPr txBox="1"/>
          <p:nvPr/>
        </p:nvSpPr>
        <p:spPr>
          <a:xfrm>
            <a:off x="4327157" y="1636487"/>
            <a:ext cx="1986605" cy="893418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bg-BG" sz="12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Пазарен сегмент „Ден напред“</a:t>
            </a:r>
            <a:endParaRPr lang="en-US" sz="1200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bg-BG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БНЕБ стартира работа на пазарен сегмент  „Ден напред“</a:t>
            </a:r>
            <a:endParaRPr lang="en-US" sz="1050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3" name="Freeform 64">
            <a:extLst>
              <a:ext uri="{FF2B5EF4-FFF2-40B4-BE49-F238E27FC236}">
                <a16:creationId xmlns:a16="http://schemas.microsoft.com/office/drawing/2014/main" id="{100A9263-F00F-4F7B-A6DD-CA8FA43B12F2}"/>
              </a:ext>
            </a:extLst>
          </p:cNvPr>
          <p:cNvSpPr>
            <a:spLocks noEditPoints="1"/>
          </p:cNvSpPr>
          <p:nvPr/>
        </p:nvSpPr>
        <p:spPr bwMode="auto">
          <a:xfrm>
            <a:off x="5033545" y="3425817"/>
            <a:ext cx="498854" cy="482646"/>
          </a:xfrm>
          <a:custGeom>
            <a:avLst/>
            <a:gdLst>
              <a:gd name="T0" fmla="*/ 52 w 105"/>
              <a:gd name="T1" fmla="*/ 47 h 104"/>
              <a:gd name="T2" fmla="*/ 52 w 105"/>
              <a:gd name="T3" fmla="*/ 58 h 104"/>
              <a:gd name="T4" fmla="*/ 52 w 105"/>
              <a:gd name="T5" fmla="*/ 38 h 104"/>
              <a:gd name="T6" fmla="*/ 52 w 105"/>
              <a:gd name="T7" fmla="*/ 67 h 104"/>
              <a:gd name="T8" fmla="*/ 52 w 105"/>
              <a:gd name="T9" fmla="*/ 38 h 104"/>
              <a:gd name="T10" fmla="*/ 19 w 105"/>
              <a:gd name="T11" fmla="*/ 71 h 104"/>
              <a:gd name="T12" fmla="*/ 12 w 105"/>
              <a:gd name="T13" fmla="*/ 85 h 104"/>
              <a:gd name="T14" fmla="*/ 26 w 105"/>
              <a:gd name="T15" fmla="*/ 93 h 104"/>
              <a:gd name="T16" fmla="*/ 42 w 105"/>
              <a:gd name="T17" fmla="*/ 90 h 104"/>
              <a:gd name="T18" fmla="*/ 47 w 105"/>
              <a:gd name="T19" fmla="*/ 104 h 104"/>
              <a:gd name="T20" fmla="*/ 62 w 105"/>
              <a:gd name="T21" fmla="*/ 99 h 104"/>
              <a:gd name="T22" fmla="*/ 72 w 105"/>
              <a:gd name="T23" fmla="*/ 86 h 104"/>
              <a:gd name="T24" fmla="*/ 86 w 105"/>
              <a:gd name="T25" fmla="*/ 93 h 104"/>
              <a:gd name="T26" fmla="*/ 93 w 105"/>
              <a:gd name="T27" fmla="*/ 79 h 104"/>
              <a:gd name="T28" fmla="*/ 90 w 105"/>
              <a:gd name="T29" fmla="*/ 63 h 104"/>
              <a:gd name="T30" fmla="*/ 105 w 105"/>
              <a:gd name="T31" fmla="*/ 57 h 104"/>
              <a:gd name="T32" fmla="*/ 100 w 105"/>
              <a:gd name="T33" fmla="*/ 42 h 104"/>
              <a:gd name="T34" fmla="*/ 86 w 105"/>
              <a:gd name="T35" fmla="*/ 33 h 104"/>
              <a:gd name="T36" fmla="*/ 93 w 105"/>
              <a:gd name="T37" fmla="*/ 19 h 104"/>
              <a:gd name="T38" fmla="*/ 79 w 105"/>
              <a:gd name="T39" fmla="*/ 12 h 104"/>
              <a:gd name="T40" fmla="*/ 63 w 105"/>
              <a:gd name="T41" fmla="*/ 15 h 104"/>
              <a:gd name="T42" fmla="*/ 58 w 105"/>
              <a:gd name="T43" fmla="*/ 0 h 104"/>
              <a:gd name="T44" fmla="*/ 42 w 105"/>
              <a:gd name="T45" fmla="*/ 5 h 104"/>
              <a:gd name="T46" fmla="*/ 33 w 105"/>
              <a:gd name="T47" fmla="*/ 18 h 104"/>
              <a:gd name="T48" fmla="*/ 19 w 105"/>
              <a:gd name="T49" fmla="*/ 12 h 104"/>
              <a:gd name="T50" fmla="*/ 12 w 105"/>
              <a:gd name="T51" fmla="*/ 26 h 104"/>
              <a:gd name="T52" fmla="*/ 15 w 105"/>
              <a:gd name="T53" fmla="*/ 42 h 104"/>
              <a:gd name="T54" fmla="*/ 0 w 105"/>
              <a:gd name="T55" fmla="*/ 47 h 104"/>
              <a:gd name="T56" fmla="*/ 5 w 105"/>
              <a:gd name="T57" fmla="*/ 62 h 104"/>
              <a:gd name="T58" fmla="*/ 52 w 105"/>
              <a:gd name="T59" fmla="*/ 29 h 104"/>
              <a:gd name="T60" fmla="*/ 52 w 105"/>
              <a:gd name="T61" fmla="*/ 76 h 104"/>
              <a:gd name="T62" fmla="*/ 52 w 105"/>
              <a:gd name="T63" fmla="*/ 29 h 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05" h="104">
                <a:moveTo>
                  <a:pt x="47" y="52"/>
                </a:moveTo>
                <a:cubicBezTo>
                  <a:pt x="47" y="49"/>
                  <a:pt x="49" y="47"/>
                  <a:pt x="52" y="47"/>
                </a:cubicBezTo>
                <a:cubicBezTo>
                  <a:pt x="56" y="47"/>
                  <a:pt x="58" y="49"/>
                  <a:pt x="58" y="52"/>
                </a:cubicBezTo>
                <a:cubicBezTo>
                  <a:pt x="58" y="55"/>
                  <a:pt x="56" y="58"/>
                  <a:pt x="52" y="58"/>
                </a:cubicBezTo>
                <a:cubicBezTo>
                  <a:pt x="49" y="58"/>
                  <a:pt x="47" y="55"/>
                  <a:pt x="47" y="52"/>
                </a:cubicBezTo>
                <a:close/>
                <a:moveTo>
                  <a:pt x="52" y="38"/>
                </a:moveTo>
                <a:cubicBezTo>
                  <a:pt x="44" y="38"/>
                  <a:pt x="38" y="44"/>
                  <a:pt x="38" y="52"/>
                </a:cubicBezTo>
                <a:cubicBezTo>
                  <a:pt x="38" y="60"/>
                  <a:pt x="44" y="67"/>
                  <a:pt x="52" y="67"/>
                </a:cubicBezTo>
                <a:cubicBezTo>
                  <a:pt x="60" y="67"/>
                  <a:pt x="67" y="60"/>
                  <a:pt x="67" y="52"/>
                </a:cubicBezTo>
                <a:cubicBezTo>
                  <a:pt x="67" y="44"/>
                  <a:pt x="60" y="38"/>
                  <a:pt x="52" y="38"/>
                </a:cubicBezTo>
                <a:close/>
                <a:moveTo>
                  <a:pt x="15" y="63"/>
                </a:moveTo>
                <a:cubicBezTo>
                  <a:pt x="16" y="66"/>
                  <a:pt x="17" y="69"/>
                  <a:pt x="19" y="71"/>
                </a:cubicBezTo>
                <a:cubicBezTo>
                  <a:pt x="12" y="79"/>
                  <a:pt x="12" y="79"/>
                  <a:pt x="12" y="79"/>
                </a:cubicBezTo>
                <a:cubicBezTo>
                  <a:pt x="10" y="80"/>
                  <a:pt x="10" y="84"/>
                  <a:pt x="12" y="85"/>
                </a:cubicBezTo>
                <a:cubicBezTo>
                  <a:pt x="19" y="93"/>
                  <a:pt x="19" y="93"/>
                  <a:pt x="19" y="93"/>
                </a:cubicBezTo>
                <a:cubicBezTo>
                  <a:pt x="21" y="95"/>
                  <a:pt x="24" y="95"/>
                  <a:pt x="26" y="93"/>
                </a:cubicBezTo>
                <a:cubicBezTo>
                  <a:pt x="33" y="86"/>
                  <a:pt x="33" y="86"/>
                  <a:pt x="33" y="86"/>
                </a:cubicBezTo>
                <a:cubicBezTo>
                  <a:pt x="36" y="88"/>
                  <a:pt x="39" y="89"/>
                  <a:pt x="42" y="90"/>
                </a:cubicBezTo>
                <a:cubicBezTo>
                  <a:pt x="42" y="99"/>
                  <a:pt x="42" y="99"/>
                  <a:pt x="42" y="99"/>
                </a:cubicBezTo>
                <a:cubicBezTo>
                  <a:pt x="42" y="102"/>
                  <a:pt x="45" y="104"/>
                  <a:pt x="47" y="104"/>
                </a:cubicBezTo>
                <a:cubicBezTo>
                  <a:pt x="58" y="104"/>
                  <a:pt x="58" y="104"/>
                  <a:pt x="58" y="104"/>
                </a:cubicBezTo>
                <a:cubicBezTo>
                  <a:pt x="60" y="104"/>
                  <a:pt x="62" y="102"/>
                  <a:pt x="62" y="99"/>
                </a:cubicBezTo>
                <a:cubicBezTo>
                  <a:pt x="63" y="90"/>
                  <a:pt x="63" y="90"/>
                  <a:pt x="63" y="90"/>
                </a:cubicBezTo>
                <a:cubicBezTo>
                  <a:pt x="66" y="89"/>
                  <a:pt x="69" y="88"/>
                  <a:pt x="72" y="86"/>
                </a:cubicBezTo>
                <a:cubicBezTo>
                  <a:pt x="79" y="93"/>
                  <a:pt x="79" y="93"/>
                  <a:pt x="79" y="93"/>
                </a:cubicBezTo>
                <a:cubicBezTo>
                  <a:pt x="81" y="95"/>
                  <a:pt x="84" y="95"/>
                  <a:pt x="86" y="93"/>
                </a:cubicBezTo>
                <a:cubicBezTo>
                  <a:pt x="93" y="85"/>
                  <a:pt x="93" y="85"/>
                  <a:pt x="93" y="85"/>
                </a:cubicBezTo>
                <a:cubicBezTo>
                  <a:pt x="95" y="84"/>
                  <a:pt x="95" y="80"/>
                  <a:pt x="93" y="79"/>
                </a:cubicBezTo>
                <a:cubicBezTo>
                  <a:pt x="86" y="71"/>
                  <a:pt x="86" y="71"/>
                  <a:pt x="86" y="71"/>
                </a:cubicBezTo>
                <a:cubicBezTo>
                  <a:pt x="88" y="69"/>
                  <a:pt x="89" y="66"/>
                  <a:pt x="90" y="63"/>
                </a:cubicBezTo>
                <a:cubicBezTo>
                  <a:pt x="100" y="62"/>
                  <a:pt x="100" y="62"/>
                  <a:pt x="100" y="62"/>
                </a:cubicBezTo>
                <a:cubicBezTo>
                  <a:pt x="102" y="62"/>
                  <a:pt x="105" y="60"/>
                  <a:pt x="105" y="57"/>
                </a:cubicBezTo>
                <a:cubicBezTo>
                  <a:pt x="105" y="47"/>
                  <a:pt x="105" y="47"/>
                  <a:pt x="105" y="47"/>
                </a:cubicBezTo>
                <a:cubicBezTo>
                  <a:pt x="105" y="44"/>
                  <a:pt x="102" y="42"/>
                  <a:pt x="100" y="42"/>
                </a:cubicBezTo>
                <a:cubicBezTo>
                  <a:pt x="90" y="42"/>
                  <a:pt x="90" y="42"/>
                  <a:pt x="90" y="42"/>
                </a:cubicBezTo>
                <a:cubicBezTo>
                  <a:pt x="89" y="39"/>
                  <a:pt x="88" y="36"/>
                  <a:pt x="86" y="33"/>
                </a:cubicBezTo>
                <a:cubicBezTo>
                  <a:pt x="93" y="26"/>
                  <a:pt x="93" y="26"/>
                  <a:pt x="93" y="26"/>
                </a:cubicBezTo>
                <a:cubicBezTo>
                  <a:pt x="95" y="24"/>
                  <a:pt x="95" y="21"/>
                  <a:pt x="93" y="19"/>
                </a:cubicBezTo>
                <a:cubicBezTo>
                  <a:pt x="86" y="12"/>
                  <a:pt x="86" y="12"/>
                  <a:pt x="86" y="12"/>
                </a:cubicBezTo>
                <a:cubicBezTo>
                  <a:pt x="84" y="10"/>
                  <a:pt x="81" y="10"/>
                  <a:pt x="79" y="12"/>
                </a:cubicBezTo>
                <a:cubicBezTo>
                  <a:pt x="72" y="18"/>
                  <a:pt x="72" y="18"/>
                  <a:pt x="72" y="18"/>
                </a:cubicBezTo>
                <a:cubicBezTo>
                  <a:pt x="69" y="17"/>
                  <a:pt x="66" y="16"/>
                  <a:pt x="63" y="15"/>
                </a:cubicBezTo>
                <a:cubicBezTo>
                  <a:pt x="62" y="5"/>
                  <a:pt x="62" y="5"/>
                  <a:pt x="62" y="5"/>
                </a:cubicBezTo>
                <a:cubicBezTo>
                  <a:pt x="62" y="2"/>
                  <a:pt x="60" y="0"/>
                  <a:pt x="58" y="0"/>
                </a:cubicBezTo>
                <a:cubicBezTo>
                  <a:pt x="47" y="0"/>
                  <a:pt x="47" y="0"/>
                  <a:pt x="47" y="0"/>
                </a:cubicBezTo>
                <a:cubicBezTo>
                  <a:pt x="45" y="0"/>
                  <a:pt x="42" y="2"/>
                  <a:pt x="42" y="5"/>
                </a:cubicBezTo>
                <a:cubicBezTo>
                  <a:pt x="42" y="15"/>
                  <a:pt x="42" y="15"/>
                  <a:pt x="42" y="15"/>
                </a:cubicBezTo>
                <a:cubicBezTo>
                  <a:pt x="39" y="16"/>
                  <a:pt x="36" y="17"/>
                  <a:pt x="33" y="18"/>
                </a:cubicBezTo>
                <a:cubicBezTo>
                  <a:pt x="26" y="12"/>
                  <a:pt x="26" y="12"/>
                  <a:pt x="26" y="12"/>
                </a:cubicBezTo>
                <a:cubicBezTo>
                  <a:pt x="24" y="10"/>
                  <a:pt x="21" y="10"/>
                  <a:pt x="19" y="12"/>
                </a:cubicBezTo>
                <a:cubicBezTo>
                  <a:pt x="12" y="19"/>
                  <a:pt x="12" y="19"/>
                  <a:pt x="12" y="19"/>
                </a:cubicBezTo>
                <a:cubicBezTo>
                  <a:pt x="10" y="21"/>
                  <a:pt x="10" y="24"/>
                  <a:pt x="12" y="26"/>
                </a:cubicBezTo>
                <a:cubicBezTo>
                  <a:pt x="19" y="33"/>
                  <a:pt x="19" y="33"/>
                  <a:pt x="19" y="33"/>
                </a:cubicBezTo>
                <a:cubicBezTo>
                  <a:pt x="17" y="36"/>
                  <a:pt x="16" y="39"/>
                  <a:pt x="15" y="42"/>
                </a:cubicBezTo>
                <a:cubicBezTo>
                  <a:pt x="5" y="42"/>
                  <a:pt x="5" y="42"/>
                  <a:pt x="5" y="42"/>
                </a:cubicBezTo>
                <a:cubicBezTo>
                  <a:pt x="3" y="42"/>
                  <a:pt x="0" y="44"/>
                  <a:pt x="0" y="47"/>
                </a:cubicBezTo>
                <a:cubicBezTo>
                  <a:pt x="0" y="57"/>
                  <a:pt x="0" y="57"/>
                  <a:pt x="0" y="57"/>
                </a:cubicBezTo>
                <a:cubicBezTo>
                  <a:pt x="0" y="60"/>
                  <a:pt x="3" y="62"/>
                  <a:pt x="5" y="62"/>
                </a:cubicBezTo>
                <a:lnTo>
                  <a:pt x="15" y="63"/>
                </a:lnTo>
                <a:close/>
                <a:moveTo>
                  <a:pt x="52" y="29"/>
                </a:moveTo>
                <a:cubicBezTo>
                  <a:pt x="65" y="29"/>
                  <a:pt x="76" y="39"/>
                  <a:pt x="76" y="52"/>
                </a:cubicBezTo>
                <a:cubicBezTo>
                  <a:pt x="76" y="65"/>
                  <a:pt x="65" y="76"/>
                  <a:pt x="52" y="76"/>
                </a:cubicBezTo>
                <a:cubicBezTo>
                  <a:pt x="40" y="76"/>
                  <a:pt x="29" y="65"/>
                  <a:pt x="29" y="52"/>
                </a:cubicBezTo>
                <a:cubicBezTo>
                  <a:pt x="29" y="39"/>
                  <a:pt x="40" y="29"/>
                  <a:pt x="52" y="29"/>
                </a:cubicBezTo>
                <a:close/>
              </a:path>
            </a:pathLst>
          </a:custGeom>
          <a:solidFill>
            <a:srgbClr val="3BA0BB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000" dirty="0"/>
          </a:p>
        </p:txBody>
      </p:sp>
      <p:sp>
        <p:nvSpPr>
          <p:cNvPr id="85" name="Freeform 86">
            <a:extLst>
              <a:ext uri="{FF2B5EF4-FFF2-40B4-BE49-F238E27FC236}">
                <a16:creationId xmlns:a16="http://schemas.microsoft.com/office/drawing/2014/main" id="{6B0C67E2-A9A5-41D1-B041-AE94A1E8CEF0}"/>
              </a:ext>
            </a:extLst>
          </p:cNvPr>
          <p:cNvSpPr>
            <a:spLocks noEditPoints="1"/>
          </p:cNvSpPr>
          <p:nvPr/>
        </p:nvSpPr>
        <p:spPr bwMode="auto">
          <a:xfrm>
            <a:off x="6654338" y="3383580"/>
            <a:ext cx="498854" cy="482646"/>
          </a:xfrm>
          <a:custGeom>
            <a:avLst/>
            <a:gdLst>
              <a:gd name="T0" fmla="*/ 52 w 105"/>
              <a:gd name="T1" fmla="*/ 47 h 104"/>
              <a:gd name="T2" fmla="*/ 52 w 105"/>
              <a:gd name="T3" fmla="*/ 58 h 104"/>
              <a:gd name="T4" fmla="*/ 52 w 105"/>
              <a:gd name="T5" fmla="*/ 38 h 104"/>
              <a:gd name="T6" fmla="*/ 52 w 105"/>
              <a:gd name="T7" fmla="*/ 67 h 104"/>
              <a:gd name="T8" fmla="*/ 52 w 105"/>
              <a:gd name="T9" fmla="*/ 38 h 104"/>
              <a:gd name="T10" fmla="*/ 19 w 105"/>
              <a:gd name="T11" fmla="*/ 71 h 104"/>
              <a:gd name="T12" fmla="*/ 12 w 105"/>
              <a:gd name="T13" fmla="*/ 85 h 104"/>
              <a:gd name="T14" fmla="*/ 26 w 105"/>
              <a:gd name="T15" fmla="*/ 93 h 104"/>
              <a:gd name="T16" fmla="*/ 42 w 105"/>
              <a:gd name="T17" fmla="*/ 90 h 104"/>
              <a:gd name="T18" fmla="*/ 47 w 105"/>
              <a:gd name="T19" fmla="*/ 104 h 104"/>
              <a:gd name="T20" fmla="*/ 62 w 105"/>
              <a:gd name="T21" fmla="*/ 99 h 104"/>
              <a:gd name="T22" fmla="*/ 72 w 105"/>
              <a:gd name="T23" fmla="*/ 86 h 104"/>
              <a:gd name="T24" fmla="*/ 86 w 105"/>
              <a:gd name="T25" fmla="*/ 93 h 104"/>
              <a:gd name="T26" fmla="*/ 93 w 105"/>
              <a:gd name="T27" fmla="*/ 79 h 104"/>
              <a:gd name="T28" fmla="*/ 90 w 105"/>
              <a:gd name="T29" fmla="*/ 63 h 104"/>
              <a:gd name="T30" fmla="*/ 105 w 105"/>
              <a:gd name="T31" fmla="*/ 57 h 104"/>
              <a:gd name="T32" fmla="*/ 100 w 105"/>
              <a:gd name="T33" fmla="*/ 42 h 104"/>
              <a:gd name="T34" fmla="*/ 86 w 105"/>
              <a:gd name="T35" fmla="*/ 33 h 104"/>
              <a:gd name="T36" fmla="*/ 93 w 105"/>
              <a:gd name="T37" fmla="*/ 19 h 104"/>
              <a:gd name="T38" fmla="*/ 79 w 105"/>
              <a:gd name="T39" fmla="*/ 12 h 104"/>
              <a:gd name="T40" fmla="*/ 63 w 105"/>
              <a:gd name="T41" fmla="*/ 15 h 104"/>
              <a:gd name="T42" fmla="*/ 58 w 105"/>
              <a:gd name="T43" fmla="*/ 0 h 104"/>
              <a:gd name="T44" fmla="*/ 42 w 105"/>
              <a:gd name="T45" fmla="*/ 5 h 104"/>
              <a:gd name="T46" fmla="*/ 33 w 105"/>
              <a:gd name="T47" fmla="*/ 18 h 104"/>
              <a:gd name="T48" fmla="*/ 19 w 105"/>
              <a:gd name="T49" fmla="*/ 12 h 104"/>
              <a:gd name="T50" fmla="*/ 12 w 105"/>
              <a:gd name="T51" fmla="*/ 26 h 104"/>
              <a:gd name="T52" fmla="*/ 15 w 105"/>
              <a:gd name="T53" fmla="*/ 42 h 104"/>
              <a:gd name="T54" fmla="*/ 0 w 105"/>
              <a:gd name="T55" fmla="*/ 47 h 104"/>
              <a:gd name="T56" fmla="*/ 5 w 105"/>
              <a:gd name="T57" fmla="*/ 62 h 104"/>
              <a:gd name="T58" fmla="*/ 52 w 105"/>
              <a:gd name="T59" fmla="*/ 29 h 104"/>
              <a:gd name="T60" fmla="*/ 52 w 105"/>
              <a:gd name="T61" fmla="*/ 76 h 104"/>
              <a:gd name="T62" fmla="*/ 52 w 105"/>
              <a:gd name="T63" fmla="*/ 29 h 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05" h="104">
                <a:moveTo>
                  <a:pt x="47" y="52"/>
                </a:moveTo>
                <a:cubicBezTo>
                  <a:pt x="47" y="49"/>
                  <a:pt x="49" y="47"/>
                  <a:pt x="52" y="47"/>
                </a:cubicBezTo>
                <a:cubicBezTo>
                  <a:pt x="56" y="47"/>
                  <a:pt x="58" y="49"/>
                  <a:pt x="58" y="52"/>
                </a:cubicBezTo>
                <a:cubicBezTo>
                  <a:pt x="58" y="55"/>
                  <a:pt x="56" y="58"/>
                  <a:pt x="52" y="58"/>
                </a:cubicBezTo>
                <a:cubicBezTo>
                  <a:pt x="49" y="58"/>
                  <a:pt x="47" y="55"/>
                  <a:pt x="47" y="52"/>
                </a:cubicBezTo>
                <a:close/>
                <a:moveTo>
                  <a:pt x="52" y="38"/>
                </a:moveTo>
                <a:cubicBezTo>
                  <a:pt x="44" y="38"/>
                  <a:pt x="38" y="44"/>
                  <a:pt x="38" y="52"/>
                </a:cubicBezTo>
                <a:cubicBezTo>
                  <a:pt x="38" y="60"/>
                  <a:pt x="44" y="67"/>
                  <a:pt x="52" y="67"/>
                </a:cubicBezTo>
                <a:cubicBezTo>
                  <a:pt x="60" y="67"/>
                  <a:pt x="67" y="60"/>
                  <a:pt x="67" y="52"/>
                </a:cubicBezTo>
                <a:cubicBezTo>
                  <a:pt x="67" y="44"/>
                  <a:pt x="60" y="38"/>
                  <a:pt x="52" y="38"/>
                </a:cubicBezTo>
                <a:close/>
                <a:moveTo>
                  <a:pt x="15" y="63"/>
                </a:moveTo>
                <a:cubicBezTo>
                  <a:pt x="16" y="66"/>
                  <a:pt x="17" y="69"/>
                  <a:pt x="19" y="71"/>
                </a:cubicBezTo>
                <a:cubicBezTo>
                  <a:pt x="12" y="79"/>
                  <a:pt x="12" y="79"/>
                  <a:pt x="12" y="79"/>
                </a:cubicBezTo>
                <a:cubicBezTo>
                  <a:pt x="10" y="80"/>
                  <a:pt x="10" y="84"/>
                  <a:pt x="12" y="85"/>
                </a:cubicBezTo>
                <a:cubicBezTo>
                  <a:pt x="19" y="93"/>
                  <a:pt x="19" y="93"/>
                  <a:pt x="19" y="93"/>
                </a:cubicBezTo>
                <a:cubicBezTo>
                  <a:pt x="21" y="95"/>
                  <a:pt x="24" y="95"/>
                  <a:pt x="26" y="93"/>
                </a:cubicBezTo>
                <a:cubicBezTo>
                  <a:pt x="33" y="86"/>
                  <a:pt x="33" y="86"/>
                  <a:pt x="33" y="86"/>
                </a:cubicBezTo>
                <a:cubicBezTo>
                  <a:pt x="36" y="88"/>
                  <a:pt x="39" y="89"/>
                  <a:pt x="42" y="90"/>
                </a:cubicBezTo>
                <a:cubicBezTo>
                  <a:pt x="42" y="99"/>
                  <a:pt x="42" y="99"/>
                  <a:pt x="42" y="99"/>
                </a:cubicBezTo>
                <a:cubicBezTo>
                  <a:pt x="42" y="102"/>
                  <a:pt x="45" y="104"/>
                  <a:pt x="47" y="104"/>
                </a:cubicBezTo>
                <a:cubicBezTo>
                  <a:pt x="58" y="104"/>
                  <a:pt x="58" y="104"/>
                  <a:pt x="58" y="104"/>
                </a:cubicBezTo>
                <a:cubicBezTo>
                  <a:pt x="60" y="104"/>
                  <a:pt x="62" y="102"/>
                  <a:pt x="62" y="99"/>
                </a:cubicBezTo>
                <a:cubicBezTo>
                  <a:pt x="63" y="90"/>
                  <a:pt x="63" y="90"/>
                  <a:pt x="63" y="90"/>
                </a:cubicBezTo>
                <a:cubicBezTo>
                  <a:pt x="66" y="89"/>
                  <a:pt x="69" y="88"/>
                  <a:pt x="72" y="86"/>
                </a:cubicBezTo>
                <a:cubicBezTo>
                  <a:pt x="79" y="93"/>
                  <a:pt x="79" y="93"/>
                  <a:pt x="79" y="93"/>
                </a:cubicBezTo>
                <a:cubicBezTo>
                  <a:pt x="81" y="95"/>
                  <a:pt x="84" y="95"/>
                  <a:pt x="86" y="93"/>
                </a:cubicBezTo>
                <a:cubicBezTo>
                  <a:pt x="93" y="85"/>
                  <a:pt x="93" y="85"/>
                  <a:pt x="93" y="85"/>
                </a:cubicBezTo>
                <a:cubicBezTo>
                  <a:pt x="95" y="84"/>
                  <a:pt x="95" y="80"/>
                  <a:pt x="93" y="79"/>
                </a:cubicBezTo>
                <a:cubicBezTo>
                  <a:pt x="86" y="71"/>
                  <a:pt x="86" y="71"/>
                  <a:pt x="86" y="71"/>
                </a:cubicBezTo>
                <a:cubicBezTo>
                  <a:pt x="88" y="69"/>
                  <a:pt x="89" y="66"/>
                  <a:pt x="90" y="63"/>
                </a:cubicBezTo>
                <a:cubicBezTo>
                  <a:pt x="100" y="62"/>
                  <a:pt x="100" y="62"/>
                  <a:pt x="100" y="62"/>
                </a:cubicBezTo>
                <a:cubicBezTo>
                  <a:pt x="102" y="62"/>
                  <a:pt x="105" y="60"/>
                  <a:pt x="105" y="57"/>
                </a:cubicBezTo>
                <a:cubicBezTo>
                  <a:pt x="105" y="47"/>
                  <a:pt x="105" y="47"/>
                  <a:pt x="105" y="47"/>
                </a:cubicBezTo>
                <a:cubicBezTo>
                  <a:pt x="105" y="44"/>
                  <a:pt x="102" y="42"/>
                  <a:pt x="100" y="42"/>
                </a:cubicBezTo>
                <a:cubicBezTo>
                  <a:pt x="90" y="42"/>
                  <a:pt x="90" y="42"/>
                  <a:pt x="90" y="42"/>
                </a:cubicBezTo>
                <a:cubicBezTo>
                  <a:pt x="89" y="39"/>
                  <a:pt x="88" y="36"/>
                  <a:pt x="86" y="33"/>
                </a:cubicBezTo>
                <a:cubicBezTo>
                  <a:pt x="93" y="26"/>
                  <a:pt x="93" y="26"/>
                  <a:pt x="93" y="26"/>
                </a:cubicBezTo>
                <a:cubicBezTo>
                  <a:pt x="95" y="24"/>
                  <a:pt x="95" y="21"/>
                  <a:pt x="93" y="19"/>
                </a:cubicBezTo>
                <a:cubicBezTo>
                  <a:pt x="86" y="12"/>
                  <a:pt x="86" y="12"/>
                  <a:pt x="86" y="12"/>
                </a:cubicBezTo>
                <a:cubicBezTo>
                  <a:pt x="84" y="10"/>
                  <a:pt x="81" y="10"/>
                  <a:pt x="79" y="12"/>
                </a:cubicBezTo>
                <a:cubicBezTo>
                  <a:pt x="72" y="18"/>
                  <a:pt x="72" y="18"/>
                  <a:pt x="72" y="18"/>
                </a:cubicBezTo>
                <a:cubicBezTo>
                  <a:pt x="69" y="17"/>
                  <a:pt x="66" y="16"/>
                  <a:pt x="63" y="15"/>
                </a:cubicBezTo>
                <a:cubicBezTo>
                  <a:pt x="62" y="5"/>
                  <a:pt x="62" y="5"/>
                  <a:pt x="62" y="5"/>
                </a:cubicBezTo>
                <a:cubicBezTo>
                  <a:pt x="62" y="2"/>
                  <a:pt x="60" y="0"/>
                  <a:pt x="58" y="0"/>
                </a:cubicBezTo>
                <a:cubicBezTo>
                  <a:pt x="47" y="0"/>
                  <a:pt x="47" y="0"/>
                  <a:pt x="47" y="0"/>
                </a:cubicBezTo>
                <a:cubicBezTo>
                  <a:pt x="45" y="0"/>
                  <a:pt x="42" y="2"/>
                  <a:pt x="42" y="5"/>
                </a:cubicBezTo>
                <a:cubicBezTo>
                  <a:pt x="42" y="15"/>
                  <a:pt x="42" y="15"/>
                  <a:pt x="42" y="15"/>
                </a:cubicBezTo>
                <a:cubicBezTo>
                  <a:pt x="39" y="16"/>
                  <a:pt x="36" y="17"/>
                  <a:pt x="33" y="18"/>
                </a:cubicBezTo>
                <a:cubicBezTo>
                  <a:pt x="26" y="12"/>
                  <a:pt x="26" y="12"/>
                  <a:pt x="26" y="12"/>
                </a:cubicBezTo>
                <a:cubicBezTo>
                  <a:pt x="24" y="10"/>
                  <a:pt x="21" y="10"/>
                  <a:pt x="19" y="12"/>
                </a:cubicBezTo>
                <a:cubicBezTo>
                  <a:pt x="12" y="19"/>
                  <a:pt x="12" y="19"/>
                  <a:pt x="12" y="19"/>
                </a:cubicBezTo>
                <a:cubicBezTo>
                  <a:pt x="10" y="21"/>
                  <a:pt x="10" y="24"/>
                  <a:pt x="12" y="26"/>
                </a:cubicBezTo>
                <a:cubicBezTo>
                  <a:pt x="19" y="33"/>
                  <a:pt x="19" y="33"/>
                  <a:pt x="19" y="33"/>
                </a:cubicBezTo>
                <a:cubicBezTo>
                  <a:pt x="17" y="36"/>
                  <a:pt x="16" y="39"/>
                  <a:pt x="15" y="42"/>
                </a:cubicBezTo>
                <a:cubicBezTo>
                  <a:pt x="5" y="42"/>
                  <a:pt x="5" y="42"/>
                  <a:pt x="5" y="42"/>
                </a:cubicBezTo>
                <a:cubicBezTo>
                  <a:pt x="3" y="42"/>
                  <a:pt x="0" y="44"/>
                  <a:pt x="0" y="47"/>
                </a:cubicBezTo>
                <a:cubicBezTo>
                  <a:pt x="0" y="57"/>
                  <a:pt x="0" y="57"/>
                  <a:pt x="0" y="57"/>
                </a:cubicBezTo>
                <a:cubicBezTo>
                  <a:pt x="0" y="60"/>
                  <a:pt x="3" y="62"/>
                  <a:pt x="5" y="62"/>
                </a:cubicBezTo>
                <a:lnTo>
                  <a:pt x="15" y="63"/>
                </a:lnTo>
                <a:close/>
                <a:moveTo>
                  <a:pt x="52" y="29"/>
                </a:moveTo>
                <a:cubicBezTo>
                  <a:pt x="65" y="29"/>
                  <a:pt x="76" y="39"/>
                  <a:pt x="76" y="52"/>
                </a:cubicBezTo>
                <a:cubicBezTo>
                  <a:pt x="76" y="65"/>
                  <a:pt x="65" y="76"/>
                  <a:pt x="52" y="76"/>
                </a:cubicBezTo>
                <a:cubicBezTo>
                  <a:pt x="40" y="76"/>
                  <a:pt x="29" y="65"/>
                  <a:pt x="29" y="52"/>
                </a:cubicBezTo>
                <a:cubicBezTo>
                  <a:pt x="29" y="39"/>
                  <a:pt x="40" y="29"/>
                  <a:pt x="52" y="29"/>
                </a:cubicBezTo>
                <a:close/>
              </a:path>
            </a:pathLst>
          </a:custGeom>
          <a:solidFill>
            <a:srgbClr val="3BA0BB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000" dirty="0"/>
          </a:p>
        </p:txBody>
      </p:sp>
      <p:pic>
        <p:nvPicPr>
          <p:cNvPr id="86" name="Picture 2" descr="Резултат с изображение за establishment icon">
            <a:extLst>
              <a:ext uri="{FF2B5EF4-FFF2-40B4-BE49-F238E27FC236}">
                <a16:creationId xmlns:a16="http://schemas.microsoft.com/office/drawing/2014/main" id="{1793D37A-C099-4FA5-BEF3-15615CD3CE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9624" y="3394211"/>
            <a:ext cx="593920" cy="593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7" name="Picture 6" descr="Резултат с изображение за license icon">
            <a:extLst>
              <a:ext uri="{FF2B5EF4-FFF2-40B4-BE49-F238E27FC236}">
                <a16:creationId xmlns:a16="http://schemas.microsoft.com/office/drawing/2014/main" id="{2E592C33-5EFE-4B20-AC47-5CD036FB30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1101" y="3254169"/>
            <a:ext cx="695288" cy="695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9" name="Rectangle 88">
            <a:extLst>
              <a:ext uri="{FF2B5EF4-FFF2-40B4-BE49-F238E27FC236}">
                <a16:creationId xmlns:a16="http://schemas.microsoft.com/office/drawing/2014/main" id="{F2A23BA9-EA5B-4C56-AE21-13A856F0EAC3}"/>
              </a:ext>
            </a:extLst>
          </p:cNvPr>
          <p:cNvSpPr/>
          <p:nvPr/>
        </p:nvSpPr>
        <p:spPr>
          <a:xfrm>
            <a:off x="10267912" y="4470257"/>
            <a:ext cx="156004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bg-BG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27.10.</a:t>
            </a:r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</a:t>
            </a:r>
            <a:r>
              <a:rPr lang="bg-BG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21 г.</a:t>
            </a:r>
            <a:endParaRPr 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475E8F58-6B55-4B77-B89D-7A727263BD35}"/>
              </a:ext>
            </a:extLst>
          </p:cNvPr>
          <p:cNvSpPr/>
          <p:nvPr/>
        </p:nvSpPr>
        <p:spPr>
          <a:xfrm>
            <a:off x="7036803" y="1603800"/>
            <a:ext cx="2247556" cy="1131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g-BG" sz="12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Пазарно обединение на пазарите</a:t>
            </a:r>
            <a:r>
              <a:rPr lang="en-US" sz="12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bg-BG" sz="12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        „В рамките на деня“ </a:t>
            </a:r>
            <a:endParaRPr lang="en-US" sz="1200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ru-RU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България се присъединява към </a:t>
            </a:r>
            <a:r>
              <a:rPr lang="bg-BG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единния европейски пазар 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SIDC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049482D-D599-452C-8466-4665CC39858A}"/>
              </a:ext>
            </a:extLst>
          </p:cNvPr>
          <p:cNvSpPr txBox="1"/>
          <p:nvPr/>
        </p:nvSpPr>
        <p:spPr>
          <a:xfrm>
            <a:off x="2124196" y="227353"/>
            <a:ext cx="93105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2400" b="1" dirty="0">
                <a:solidFill>
                  <a:srgbClr val="6F3B5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Развитие на пазара на електроенергия в България</a:t>
            </a:r>
            <a:endParaRPr lang="en-US" sz="2400" b="1" dirty="0">
              <a:solidFill>
                <a:srgbClr val="6F3B55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A9E93DBE-2455-446A-8419-B67407107BCB}"/>
              </a:ext>
            </a:extLst>
          </p:cNvPr>
          <p:cNvCxnSpPr>
            <a:cxnSpLocks/>
          </p:cNvCxnSpPr>
          <p:nvPr/>
        </p:nvCxnSpPr>
        <p:spPr>
          <a:xfrm>
            <a:off x="1357745" y="762488"/>
            <a:ext cx="9794752" cy="0"/>
          </a:xfrm>
          <a:prstGeom prst="line">
            <a:avLst/>
          </a:prstGeom>
          <a:ln>
            <a:solidFill>
              <a:srgbClr val="D85C7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92" name="Group 91">
            <a:extLst>
              <a:ext uri="{FF2B5EF4-FFF2-40B4-BE49-F238E27FC236}">
                <a16:creationId xmlns:a16="http://schemas.microsoft.com/office/drawing/2014/main" id="{1701434C-AC15-4411-9CFF-80FFF3393B64}"/>
              </a:ext>
            </a:extLst>
          </p:cNvPr>
          <p:cNvGrpSpPr/>
          <p:nvPr/>
        </p:nvGrpSpPr>
        <p:grpSpPr>
          <a:xfrm>
            <a:off x="766935" y="3183262"/>
            <a:ext cx="826099" cy="816346"/>
            <a:chOff x="9726611" y="2667000"/>
            <a:chExt cx="1066800" cy="1066800"/>
          </a:xfrm>
        </p:grpSpPr>
        <p:sp>
          <p:nvSpPr>
            <p:cNvPr id="93" name="Oval 92">
              <a:extLst>
                <a:ext uri="{FF2B5EF4-FFF2-40B4-BE49-F238E27FC236}">
                  <a16:creationId xmlns:a16="http://schemas.microsoft.com/office/drawing/2014/main" id="{5C000384-69E3-47DC-987D-94B7D9C66F29}"/>
                </a:ext>
              </a:extLst>
            </p:cNvPr>
            <p:cNvSpPr/>
            <p:nvPr/>
          </p:nvSpPr>
          <p:spPr>
            <a:xfrm>
              <a:off x="9726611" y="2667000"/>
              <a:ext cx="1066800" cy="10668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90500" dist="88900" dir="2700000" algn="tl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/>
            </a:p>
          </p:txBody>
        </p:sp>
        <p:sp>
          <p:nvSpPr>
            <p:cNvPr id="95" name="Oval 94">
              <a:extLst>
                <a:ext uri="{FF2B5EF4-FFF2-40B4-BE49-F238E27FC236}">
                  <a16:creationId xmlns:a16="http://schemas.microsoft.com/office/drawing/2014/main" id="{2951D250-537F-48C0-A3A0-C684397808E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828212" y="2768601"/>
              <a:ext cx="863598" cy="863598"/>
            </a:xfrm>
            <a:prstGeom prst="ellipse">
              <a:avLst/>
            </a:prstGeom>
            <a:gradFill flip="none" rotWithShape="1">
              <a:gsLst>
                <a:gs pos="60000">
                  <a:schemeClr val="bg1"/>
                </a:gs>
                <a:gs pos="0">
                  <a:schemeClr val="bg1">
                    <a:lumMod val="92000"/>
                  </a:schemeClr>
                </a:gs>
              </a:gsLst>
              <a:lin ang="2700000" scaled="1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/>
            </a:p>
          </p:txBody>
        </p:sp>
      </p:grpSp>
      <p:grpSp>
        <p:nvGrpSpPr>
          <p:cNvPr id="96" name="Group 95">
            <a:extLst>
              <a:ext uri="{FF2B5EF4-FFF2-40B4-BE49-F238E27FC236}">
                <a16:creationId xmlns:a16="http://schemas.microsoft.com/office/drawing/2014/main" id="{BE709C1D-D0E1-4666-B906-57019398B70B}"/>
              </a:ext>
            </a:extLst>
          </p:cNvPr>
          <p:cNvGrpSpPr/>
          <p:nvPr/>
        </p:nvGrpSpPr>
        <p:grpSpPr>
          <a:xfrm flipV="1">
            <a:off x="162142" y="3283300"/>
            <a:ext cx="1430976" cy="1196292"/>
            <a:chOff x="608012" y="1781173"/>
            <a:chExt cx="2438400" cy="2105027"/>
          </a:xfrm>
        </p:grpSpPr>
        <p:sp>
          <p:nvSpPr>
            <p:cNvPr id="97" name="Arc 96">
              <a:extLst>
                <a:ext uri="{FF2B5EF4-FFF2-40B4-BE49-F238E27FC236}">
                  <a16:creationId xmlns:a16="http://schemas.microsoft.com/office/drawing/2014/main" id="{3CF2F2C1-7E9D-4559-A530-3488088AC088}"/>
                </a:ext>
              </a:extLst>
            </p:cNvPr>
            <p:cNvSpPr/>
            <p:nvPr/>
          </p:nvSpPr>
          <p:spPr>
            <a:xfrm>
              <a:off x="1674812" y="2514600"/>
              <a:ext cx="1371600" cy="1371600"/>
            </a:xfrm>
            <a:prstGeom prst="arc">
              <a:avLst>
                <a:gd name="adj1" fmla="val 10812873"/>
                <a:gd name="adj2" fmla="val 16131434"/>
              </a:avLst>
            </a:prstGeom>
            <a:ln w="76200" cap="rnd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000" dirty="0"/>
            </a:p>
          </p:txBody>
        </p:sp>
        <p:sp>
          <p:nvSpPr>
            <p:cNvPr id="98" name="Freeform 17">
              <a:extLst>
                <a:ext uri="{FF2B5EF4-FFF2-40B4-BE49-F238E27FC236}">
                  <a16:creationId xmlns:a16="http://schemas.microsoft.com/office/drawing/2014/main" id="{5BC051B1-23AE-4F1E-96B1-C056FF2A049A}"/>
                </a:ext>
              </a:extLst>
            </p:cNvPr>
            <p:cNvSpPr/>
            <p:nvPr/>
          </p:nvSpPr>
          <p:spPr>
            <a:xfrm>
              <a:off x="608012" y="3198812"/>
              <a:ext cx="1063626" cy="77788"/>
            </a:xfrm>
            <a:custGeom>
              <a:avLst/>
              <a:gdLst>
                <a:gd name="connsiteX0" fmla="*/ 1403350 w 1403350"/>
                <a:gd name="connsiteY0" fmla="*/ 0 h 0"/>
                <a:gd name="connsiteX1" fmla="*/ 0 w 140335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03350">
                  <a:moveTo>
                    <a:pt x="1403350" y="0"/>
                  </a:moveTo>
                  <a:lnTo>
                    <a:pt x="0" y="0"/>
                  </a:lnTo>
                </a:path>
              </a:pathLst>
            </a:custGeom>
            <a:ln w="76200" cap="rnd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000" dirty="0"/>
            </a:p>
          </p:txBody>
        </p:sp>
        <p:sp>
          <p:nvSpPr>
            <p:cNvPr id="99" name="Freeform 18">
              <a:extLst>
                <a:ext uri="{FF2B5EF4-FFF2-40B4-BE49-F238E27FC236}">
                  <a16:creationId xmlns:a16="http://schemas.microsoft.com/office/drawing/2014/main" id="{CACA9FCB-59F1-41AF-89CB-F02C6B492461}"/>
                </a:ext>
              </a:extLst>
            </p:cNvPr>
            <p:cNvSpPr/>
            <p:nvPr/>
          </p:nvSpPr>
          <p:spPr>
            <a:xfrm rot="5400000">
              <a:off x="1964850" y="2124073"/>
              <a:ext cx="731520" cy="45719"/>
            </a:xfrm>
            <a:custGeom>
              <a:avLst/>
              <a:gdLst>
                <a:gd name="connsiteX0" fmla="*/ 1403350 w 1403350"/>
                <a:gd name="connsiteY0" fmla="*/ 0 h 0"/>
                <a:gd name="connsiteX1" fmla="*/ 0 w 140335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03350">
                  <a:moveTo>
                    <a:pt x="1403350" y="0"/>
                  </a:moveTo>
                  <a:lnTo>
                    <a:pt x="0" y="0"/>
                  </a:lnTo>
                </a:path>
              </a:pathLst>
            </a:custGeom>
            <a:ln w="76200" cap="rnd">
              <a:solidFill>
                <a:schemeClr val="accent1">
                  <a:lumMod val="40000"/>
                  <a:lumOff val="60000"/>
                </a:schemeClr>
              </a:solidFill>
              <a:headEnd type="none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000" dirty="0"/>
            </a:p>
          </p:txBody>
        </p:sp>
      </p:grpSp>
      <p:pic>
        <p:nvPicPr>
          <p:cNvPr id="91" name="Picture 6" descr="Резултат с изображение за license icon">
            <a:extLst>
              <a:ext uri="{FF2B5EF4-FFF2-40B4-BE49-F238E27FC236}">
                <a16:creationId xmlns:a16="http://schemas.microsoft.com/office/drawing/2014/main" id="{EEB44EB5-DDD6-4939-AAD0-F3615E3D4D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87" y="3304978"/>
            <a:ext cx="695288" cy="695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0" name="TextBox 99">
            <a:extLst>
              <a:ext uri="{FF2B5EF4-FFF2-40B4-BE49-F238E27FC236}">
                <a16:creationId xmlns:a16="http://schemas.microsoft.com/office/drawing/2014/main" id="{7CB52438-D127-440E-87FB-17873EB55E19}"/>
              </a:ext>
            </a:extLst>
          </p:cNvPr>
          <p:cNvSpPr txBox="1"/>
          <p:nvPr/>
        </p:nvSpPr>
        <p:spPr>
          <a:xfrm>
            <a:off x="376429" y="2800027"/>
            <a:ext cx="1724362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bg-BG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19.09.</a:t>
            </a:r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</a:t>
            </a:r>
            <a:r>
              <a:rPr lang="bg-BG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04 г.</a:t>
            </a:r>
            <a:endParaRPr 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EF0ED58A-0462-444A-942C-2366FFF6A37D}"/>
              </a:ext>
            </a:extLst>
          </p:cNvPr>
          <p:cNvSpPr txBox="1"/>
          <p:nvPr/>
        </p:nvSpPr>
        <p:spPr>
          <a:xfrm>
            <a:off x="91225" y="4513178"/>
            <a:ext cx="2212156" cy="893418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bg-BG" sz="12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Първа сделка</a:t>
            </a:r>
            <a:endParaRPr lang="en-US" sz="1200" b="1" dirty="0">
              <a:solidFill>
                <a:schemeClr val="accent1">
                  <a:lumMod val="60000"/>
                  <a:lumOff val="4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bg-BG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 България между пазарни участници по свободно договорени цени</a:t>
            </a:r>
            <a:endParaRPr lang="en-US" sz="1050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02" name="Picture 6" descr="Резултат с изображение за license icon">
            <a:extLst>
              <a:ext uri="{FF2B5EF4-FFF2-40B4-BE49-F238E27FC236}">
                <a16:creationId xmlns:a16="http://schemas.microsoft.com/office/drawing/2014/main" id="{4DAABF7A-E901-4ED5-88A3-C2CD786531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0778" y="3468985"/>
            <a:ext cx="695288" cy="695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7" name="Group 106">
            <a:extLst>
              <a:ext uri="{FF2B5EF4-FFF2-40B4-BE49-F238E27FC236}">
                <a16:creationId xmlns:a16="http://schemas.microsoft.com/office/drawing/2014/main" id="{D693E67F-5C89-44BE-872D-E09C45DBBE76}"/>
              </a:ext>
            </a:extLst>
          </p:cNvPr>
          <p:cNvGrpSpPr/>
          <p:nvPr/>
        </p:nvGrpSpPr>
        <p:grpSpPr>
          <a:xfrm>
            <a:off x="10687336" y="3500290"/>
            <a:ext cx="826099" cy="816346"/>
            <a:chOff x="9726611" y="2667000"/>
            <a:chExt cx="1066800" cy="1066800"/>
          </a:xfrm>
        </p:grpSpPr>
        <p:sp>
          <p:nvSpPr>
            <p:cNvPr id="108" name="Oval 107">
              <a:extLst>
                <a:ext uri="{FF2B5EF4-FFF2-40B4-BE49-F238E27FC236}">
                  <a16:creationId xmlns:a16="http://schemas.microsoft.com/office/drawing/2014/main" id="{6DC5D2AA-E63D-4E08-BE65-CEB7F588FDE2}"/>
                </a:ext>
              </a:extLst>
            </p:cNvPr>
            <p:cNvSpPr/>
            <p:nvPr/>
          </p:nvSpPr>
          <p:spPr>
            <a:xfrm>
              <a:off x="9726611" y="2667000"/>
              <a:ext cx="1066800" cy="10668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90500" dist="88900" dir="2700000" algn="tl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/>
            </a:p>
          </p:txBody>
        </p:sp>
        <p:sp>
          <p:nvSpPr>
            <p:cNvPr id="109" name="Oval 108">
              <a:extLst>
                <a:ext uri="{FF2B5EF4-FFF2-40B4-BE49-F238E27FC236}">
                  <a16:creationId xmlns:a16="http://schemas.microsoft.com/office/drawing/2014/main" id="{E181AEAF-E5C0-42F4-B43D-7AFBF0B5CC5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828212" y="2768601"/>
              <a:ext cx="863598" cy="863598"/>
            </a:xfrm>
            <a:prstGeom prst="ellipse">
              <a:avLst/>
            </a:prstGeom>
            <a:gradFill flip="none" rotWithShape="1">
              <a:gsLst>
                <a:gs pos="60000">
                  <a:schemeClr val="bg1"/>
                </a:gs>
                <a:gs pos="0">
                  <a:schemeClr val="bg1">
                    <a:lumMod val="92000"/>
                  </a:schemeClr>
                </a:gs>
              </a:gsLst>
              <a:lin ang="2700000" scaled="1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/>
            </a:p>
          </p:txBody>
        </p:sp>
      </p:grpSp>
      <p:pic>
        <p:nvPicPr>
          <p:cNvPr id="110" name="Picture 6" descr="Резултат с изображение за license icon">
            <a:extLst>
              <a:ext uri="{FF2B5EF4-FFF2-40B4-BE49-F238E27FC236}">
                <a16:creationId xmlns:a16="http://schemas.microsoft.com/office/drawing/2014/main" id="{6E40E006-497D-4D47-BAB5-C8060681C2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0289" y="3535111"/>
            <a:ext cx="695288" cy="695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1" name="Picture 6" descr="Резултат с изображение за license icon">
            <a:extLst>
              <a:ext uri="{FF2B5EF4-FFF2-40B4-BE49-F238E27FC236}">
                <a16:creationId xmlns:a16="http://schemas.microsoft.com/office/drawing/2014/main" id="{883B8A7C-1D00-474B-AA57-A1A9187F8C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3857" y="3374354"/>
            <a:ext cx="695288" cy="695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3" name="Rectangle 112">
            <a:extLst>
              <a:ext uri="{FF2B5EF4-FFF2-40B4-BE49-F238E27FC236}">
                <a16:creationId xmlns:a16="http://schemas.microsoft.com/office/drawing/2014/main" id="{162477D1-87DF-4228-BCD2-92A638C8A310}"/>
              </a:ext>
            </a:extLst>
          </p:cNvPr>
          <p:cNvSpPr/>
          <p:nvPr/>
        </p:nvSpPr>
        <p:spPr>
          <a:xfrm>
            <a:off x="9818229" y="1536328"/>
            <a:ext cx="2247556" cy="1131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g-BG" sz="12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Пазарно обединение на пазар  „Ден напред“</a:t>
            </a:r>
            <a:endParaRPr lang="en-US" sz="1200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bg-BG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България добавя границата с Румъния към единния европейски пазар 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SDAC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AC7154DE-F1F5-47EE-ADF7-CE9FA1BBDB0D}"/>
              </a:ext>
            </a:extLst>
          </p:cNvPr>
          <p:cNvSpPr txBox="1"/>
          <p:nvPr/>
        </p:nvSpPr>
        <p:spPr>
          <a:xfrm>
            <a:off x="5737813" y="4553260"/>
            <a:ext cx="2212156" cy="893418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bg-BG" sz="12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Пазарен сегмент „В рамките на деня“</a:t>
            </a:r>
            <a:endParaRPr lang="en-US" sz="1200" b="1" dirty="0">
              <a:solidFill>
                <a:schemeClr val="accent1">
                  <a:lumMod val="60000"/>
                  <a:lumOff val="4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bg-BG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БНЕБ стартира работа на сегмент „В рамките на деня</a:t>
            </a:r>
            <a:endParaRPr lang="en-US" sz="1050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C71E5127-57A6-4424-8BC9-3F7213FDAFC7}"/>
              </a:ext>
            </a:extLst>
          </p:cNvPr>
          <p:cNvSpPr/>
          <p:nvPr/>
        </p:nvSpPr>
        <p:spPr>
          <a:xfrm>
            <a:off x="7664023" y="4428755"/>
            <a:ext cx="156004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bg-BG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19.11.</a:t>
            </a:r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</a:t>
            </a:r>
            <a:r>
              <a:rPr lang="bg-BG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19 г.</a:t>
            </a:r>
            <a:endParaRPr 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5920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53CDF381-BF34-4B95-B4B3-62519894AC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090913" y="3710663"/>
            <a:ext cx="5101087" cy="314733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010365" cy="1857375"/>
          </a:xfrm>
          <a:prstGeom prst="rect">
            <a:avLst/>
          </a:prstGeom>
        </p:spPr>
      </p:pic>
      <p:cxnSp>
        <p:nvCxnSpPr>
          <p:cNvPr id="12" name="Straight Connector 11"/>
          <p:cNvCxnSpPr>
            <a:cxnSpLocks/>
          </p:cNvCxnSpPr>
          <p:nvPr/>
        </p:nvCxnSpPr>
        <p:spPr>
          <a:xfrm>
            <a:off x="1348509" y="673711"/>
            <a:ext cx="10270836" cy="0"/>
          </a:xfrm>
          <a:prstGeom prst="line">
            <a:avLst/>
          </a:prstGeom>
          <a:ln>
            <a:solidFill>
              <a:srgbClr val="D85C7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Title 2"/>
          <p:cNvSpPr txBox="1">
            <a:spLocks/>
          </p:cNvSpPr>
          <p:nvPr/>
        </p:nvSpPr>
        <p:spPr>
          <a:xfrm>
            <a:off x="877456" y="-31225"/>
            <a:ext cx="11117936" cy="957262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2500" b="1" kern="1200" dirty="0">
                <a:solidFill>
                  <a:srgbClr val="802755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defRPr>
            </a:lvl1pPr>
            <a:extLst/>
          </a:lstStyle>
          <a:p>
            <a:r>
              <a:rPr lang="bg-BG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Защо просюмърите не могат да участват пълноценно на пазара?</a:t>
            </a:r>
          </a:p>
        </p:txBody>
      </p:sp>
      <p:sp>
        <p:nvSpPr>
          <p:cNvPr id="7" name="TextBox 87"/>
          <p:cNvSpPr txBox="1"/>
          <p:nvPr/>
        </p:nvSpPr>
        <p:spPr>
          <a:xfrm>
            <a:off x="4799857" y="4293094"/>
            <a:ext cx="972107" cy="41549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68580" tIns="34290" rIns="68580" bIns="34290" anchor="t" anchorCtr="1" compatLnSpc="1">
            <a:spAutoFit/>
          </a:bodyPr>
          <a:lstStyle/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bg-BG" sz="750" b="1" dirty="0">
                <a:solidFill>
                  <a:srgbClr val="FFFFFF"/>
                </a:solidFill>
                <a:latin typeface="Verdana"/>
                <a:ea typeface="Verdana" pitchFamily="34"/>
                <a:cs typeface="Verdana" pitchFamily="34"/>
              </a:rPr>
              <a:t>Стратегическо партньорство за БЕХ ЕАД</a:t>
            </a:r>
            <a:endParaRPr lang="en-US" sz="750" b="1" dirty="0">
              <a:solidFill>
                <a:srgbClr val="FFFFFF"/>
              </a:solidFill>
              <a:latin typeface="Verdana"/>
              <a:ea typeface="Verdana" pitchFamily="34"/>
              <a:cs typeface="Verdana" pitchFamily="34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EE274C-17D0-4E10-B804-BD5A4D0DB6AE}"/>
              </a:ext>
            </a:extLst>
          </p:cNvPr>
          <p:cNvSpPr txBox="1"/>
          <p:nvPr/>
        </p:nvSpPr>
        <p:spPr>
          <a:xfrm>
            <a:off x="1348509" y="671691"/>
            <a:ext cx="9522691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bg-BG" sz="2000" b="1" dirty="0"/>
              <a:t>Липсва подходящото законодателство – какво е просюмър?</a:t>
            </a:r>
          </a:p>
          <a:p>
            <a:endParaRPr lang="bg-BG" sz="2000" dirty="0"/>
          </a:p>
          <a:p>
            <a:r>
              <a:rPr lang="bg-BG" sz="2000" dirty="0"/>
              <a:t>Просюмър е потребител, който може да консумира и да произвежда, като допълнително може да продава и да съхранява електрическа енергия.</a:t>
            </a:r>
          </a:p>
          <a:p>
            <a:endParaRPr lang="bg-BG" sz="2000" dirty="0"/>
          </a:p>
          <a:p>
            <a:r>
              <a:rPr lang="bg-BG" sz="2000" dirty="0"/>
              <a:t>На ниво Европейски съюз това е дефинирано в 2 директиви, с които са определени моделите и формите на участие на просюмърите на електроенергийните пазари:</a:t>
            </a:r>
          </a:p>
          <a:p>
            <a:endParaRPr lang="bg-BG" sz="2000" dirty="0"/>
          </a:p>
          <a:p>
            <a:r>
              <a:rPr lang="bg-BG" sz="2000" b="1" dirty="0"/>
              <a:t>Директива 2018/2001</a:t>
            </a:r>
            <a:r>
              <a:rPr lang="bg-BG" sz="2000" dirty="0"/>
              <a:t>, където се въвеждат термините:</a:t>
            </a:r>
          </a:p>
          <a:p>
            <a:r>
              <a:rPr lang="bg-BG" sz="2000" i="1" dirty="0"/>
              <a:t>Потребител на собствена електрическа енергия от ВЕИ</a:t>
            </a:r>
          </a:p>
          <a:p>
            <a:r>
              <a:rPr lang="bg-BG" sz="2000" i="1" dirty="0"/>
              <a:t>Съвместно действащи потребители на собствена енергия от ВЕИ</a:t>
            </a:r>
          </a:p>
          <a:p>
            <a:r>
              <a:rPr lang="bg-BG" sz="2000" i="1" dirty="0"/>
              <a:t>Общност за възобновяема енергия</a:t>
            </a:r>
          </a:p>
          <a:p>
            <a:endParaRPr lang="bg-BG" sz="2000" i="1" dirty="0"/>
          </a:p>
          <a:p>
            <a:r>
              <a:rPr lang="bg-BG" sz="2000" b="1" dirty="0"/>
              <a:t>Директива 2019/944</a:t>
            </a:r>
            <a:r>
              <a:rPr lang="bg-BG" sz="2000" dirty="0"/>
              <a:t>, където се въвеждат термините:</a:t>
            </a:r>
          </a:p>
          <a:p>
            <a:r>
              <a:rPr lang="bg-BG" sz="2000" i="1" dirty="0"/>
              <a:t>Активен потребител</a:t>
            </a:r>
          </a:p>
          <a:p>
            <a:r>
              <a:rPr lang="bg-BG" sz="2000" i="1" dirty="0"/>
              <a:t>Гражданска енергийна общност</a:t>
            </a:r>
          </a:p>
          <a:p>
            <a:r>
              <a:rPr lang="bg-BG" sz="2000" i="1" dirty="0"/>
              <a:t>Оптимизация на потреблението</a:t>
            </a:r>
            <a:endParaRPr lang="en-US" sz="2000" i="1" dirty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4756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53CDF381-BF34-4B95-B4B3-62519894AC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090913" y="3710663"/>
            <a:ext cx="5101087" cy="314733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010365" cy="1857375"/>
          </a:xfrm>
          <a:prstGeom prst="rect">
            <a:avLst/>
          </a:prstGeom>
        </p:spPr>
      </p:pic>
      <p:cxnSp>
        <p:nvCxnSpPr>
          <p:cNvPr id="12" name="Straight Connector 11"/>
          <p:cNvCxnSpPr>
            <a:cxnSpLocks/>
          </p:cNvCxnSpPr>
          <p:nvPr/>
        </p:nvCxnSpPr>
        <p:spPr>
          <a:xfrm>
            <a:off x="1348509" y="673711"/>
            <a:ext cx="10270836" cy="0"/>
          </a:xfrm>
          <a:prstGeom prst="line">
            <a:avLst/>
          </a:prstGeom>
          <a:ln>
            <a:solidFill>
              <a:srgbClr val="D85C7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Title 2"/>
          <p:cNvSpPr txBox="1">
            <a:spLocks/>
          </p:cNvSpPr>
          <p:nvPr/>
        </p:nvSpPr>
        <p:spPr>
          <a:xfrm>
            <a:off x="877456" y="-31225"/>
            <a:ext cx="11117936" cy="957262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2500" b="1" kern="1200" dirty="0">
                <a:solidFill>
                  <a:srgbClr val="802755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defRPr>
            </a:lvl1pPr>
            <a:extLst/>
          </a:lstStyle>
          <a:p>
            <a:r>
              <a:rPr lang="bg-BG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Защо просюмърите не могат да участват пълноценно на пазара?</a:t>
            </a:r>
          </a:p>
        </p:txBody>
      </p:sp>
      <p:sp>
        <p:nvSpPr>
          <p:cNvPr id="7" name="TextBox 87"/>
          <p:cNvSpPr txBox="1"/>
          <p:nvPr/>
        </p:nvSpPr>
        <p:spPr>
          <a:xfrm>
            <a:off x="4799857" y="4293094"/>
            <a:ext cx="972107" cy="41549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68580" tIns="34290" rIns="68580" bIns="34290" anchor="t" anchorCtr="1" compatLnSpc="1">
            <a:spAutoFit/>
          </a:bodyPr>
          <a:lstStyle/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bg-BG" sz="750" b="1" dirty="0">
                <a:solidFill>
                  <a:srgbClr val="FFFFFF"/>
                </a:solidFill>
                <a:latin typeface="Verdana"/>
                <a:ea typeface="Verdana" pitchFamily="34"/>
                <a:cs typeface="Verdana" pitchFamily="34"/>
              </a:rPr>
              <a:t>Стратегическо партньорство за БЕХ ЕАД</a:t>
            </a:r>
            <a:endParaRPr lang="en-US" sz="750" b="1" dirty="0">
              <a:solidFill>
                <a:srgbClr val="FFFFFF"/>
              </a:solidFill>
              <a:latin typeface="Verdana"/>
              <a:ea typeface="Verdana" pitchFamily="34"/>
              <a:cs typeface="Verdana" pitchFamily="34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EE274C-17D0-4E10-B804-BD5A4D0DB6AE}"/>
              </a:ext>
            </a:extLst>
          </p:cNvPr>
          <p:cNvSpPr txBox="1"/>
          <p:nvPr/>
        </p:nvSpPr>
        <p:spPr>
          <a:xfrm>
            <a:off x="1348509" y="671691"/>
            <a:ext cx="9522691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bg-BG" dirty="0"/>
          </a:p>
          <a:p>
            <a:pPr marL="342900" indent="-342900">
              <a:buFont typeface="+mj-lt"/>
              <a:buAutoNum type="arabicPeriod" startAt="2"/>
            </a:pPr>
            <a:r>
              <a:rPr lang="bg-BG" sz="2000" b="1" dirty="0"/>
              <a:t>Липсва подходяща инфраструктура – интелигентни измервателни уреди</a:t>
            </a:r>
          </a:p>
          <a:p>
            <a:r>
              <a:rPr lang="bg-BG" sz="2000" dirty="0"/>
              <a:t>По данни на </a:t>
            </a:r>
            <a:r>
              <a:rPr lang="en-US" sz="2000" dirty="0"/>
              <a:t>CEER</a:t>
            </a:r>
            <a:r>
              <a:rPr lang="bg-BG" sz="2000" dirty="0"/>
              <a:t>, България е една от малкото държави, които все още не са взели решение и краен срок за въвеждане на „умни“ електромери, докато в други държави от ЕС техния дял вече е над 90%</a:t>
            </a:r>
            <a:endParaRPr lang="en-US" sz="2000" dirty="0"/>
          </a:p>
          <a:p>
            <a:endParaRPr lang="bg-BG" sz="2000" dirty="0"/>
          </a:p>
          <a:p>
            <a:pPr marL="342900" indent="-342900">
              <a:buFont typeface="+mj-lt"/>
              <a:buAutoNum type="arabicPeriod" startAt="3"/>
            </a:pPr>
            <a:r>
              <a:rPr lang="bg-BG" sz="2000" b="1" dirty="0"/>
              <a:t>Пазарът е организиран като пазар на едро</a:t>
            </a:r>
          </a:p>
          <a:p>
            <a:r>
              <a:rPr lang="bg-BG" sz="2000" dirty="0"/>
              <a:t>Високи изисквания към подготовка, участие, налични обезпечения и продуктови ограничения</a:t>
            </a:r>
          </a:p>
          <a:p>
            <a:r>
              <a:rPr lang="bg-BG" sz="2000" dirty="0"/>
              <a:t>България/БНЕБ:</a:t>
            </a:r>
          </a:p>
          <a:p>
            <a:r>
              <a:rPr lang="bg-BG" sz="2000" dirty="0"/>
              <a:t>Първоначална такса: 12 000 лв.</a:t>
            </a:r>
          </a:p>
          <a:p>
            <a:r>
              <a:rPr lang="bg-BG" sz="2000" dirty="0"/>
              <a:t>Годишна такса за участие на пазара: Ден напред: 0 лв. / В рамките на деня: 2 000лв.</a:t>
            </a:r>
          </a:p>
          <a:p>
            <a:r>
              <a:rPr lang="bg-BG" sz="2000" dirty="0"/>
              <a:t>Минимално обезпечение: 50 000 лв.</a:t>
            </a:r>
          </a:p>
          <a:p>
            <a:r>
              <a:rPr lang="bg-BG" sz="2000" dirty="0"/>
              <a:t>Минимално оферирано количество: 0,1 Мвтч</a:t>
            </a:r>
            <a:endParaRPr lang="en-US" sz="2000" dirty="0"/>
          </a:p>
          <a:p>
            <a:endParaRPr lang="bg-BG" sz="2000" dirty="0"/>
          </a:p>
          <a:p>
            <a:pPr marL="342900" indent="-342900">
              <a:buFont typeface="+mj-lt"/>
              <a:buAutoNum type="arabicPeriod" startAt="4"/>
            </a:pPr>
            <a:r>
              <a:rPr lang="bg-BG" sz="2000" b="1" dirty="0"/>
              <a:t>Липсват ключови пазарни елементи</a:t>
            </a:r>
          </a:p>
          <a:p>
            <a:r>
              <a:rPr lang="bg-BG" sz="2000" dirty="0"/>
              <a:t>Просюмърите не могат да се включат на балансиращ пазар </a:t>
            </a:r>
          </a:p>
          <a:p>
            <a:r>
              <a:rPr lang="bg-BG" sz="2000" dirty="0"/>
              <a:t>Не съществува т.нар. пазар на системна гъвкавост (</a:t>
            </a:r>
            <a:r>
              <a:rPr lang="en-US" sz="2000" dirty="0"/>
              <a:t>flexibility market)</a:t>
            </a:r>
          </a:p>
        </p:txBody>
      </p:sp>
    </p:spTree>
    <p:extLst>
      <p:ext uri="{BB962C8B-B14F-4D97-AF65-F5344CB8AC3E}">
        <p14:creationId xmlns:p14="http://schemas.microsoft.com/office/powerpoint/2010/main" val="3641099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53CDF381-BF34-4B95-B4B3-62519894AC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090913" y="3710663"/>
            <a:ext cx="5101087" cy="314733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010365" cy="1857375"/>
          </a:xfrm>
          <a:prstGeom prst="rect">
            <a:avLst/>
          </a:prstGeom>
        </p:spPr>
      </p:pic>
      <p:cxnSp>
        <p:nvCxnSpPr>
          <p:cNvPr id="12" name="Straight Connector 11"/>
          <p:cNvCxnSpPr>
            <a:cxnSpLocks/>
          </p:cNvCxnSpPr>
          <p:nvPr/>
        </p:nvCxnSpPr>
        <p:spPr>
          <a:xfrm>
            <a:off x="1348509" y="673711"/>
            <a:ext cx="10270836" cy="0"/>
          </a:xfrm>
          <a:prstGeom prst="line">
            <a:avLst/>
          </a:prstGeom>
          <a:ln>
            <a:solidFill>
              <a:srgbClr val="D85C7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Title 2"/>
          <p:cNvSpPr txBox="1">
            <a:spLocks/>
          </p:cNvSpPr>
          <p:nvPr/>
        </p:nvSpPr>
        <p:spPr>
          <a:xfrm>
            <a:off x="877456" y="-31225"/>
            <a:ext cx="11117936" cy="957262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2500" b="1" kern="1200" dirty="0">
                <a:solidFill>
                  <a:srgbClr val="802755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defRPr>
            </a:lvl1pPr>
            <a:extLst/>
          </a:lstStyle>
          <a:p>
            <a:r>
              <a:rPr lang="bg-BG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      Как просюмърите могат да участват пълноценно на пазара?</a:t>
            </a:r>
          </a:p>
        </p:txBody>
      </p:sp>
      <p:sp>
        <p:nvSpPr>
          <p:cNvPr id="7" name="TextBox 87"/>
          <p:cNvSpPr txBox="1"/>
          <p:nvPr/>
        </p:nvSpPr>
        <p:spPr>
          <a:xfrm>
            <a:off x="4799857" y="4293094"/>
            <a:ext cx="972107" cy="41549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68580" tIns="34290" rIns="68580" bIns="34290" anchor="t" anchorCtr="1" compatLnSpc="1">
            <a:spAutoFit/>
          </a:bodyPr>
          <a:lstStyle/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bg-BG" sz="750" b="1" dirty="0">
                <a:solidFill>
                  <a:srgbClr val="FFFFFF"/>
                </a:solidFill>
                <a:latin typeface="Verdana"/>
                <a:ea typeface="Verdana" pitchFamily="34"/>
                <a:cs typeface="Verdana" pitchFamily="34"/>
              </a:rPr>
              <a:t>Стратегическо партньорство за БЕХ ЕАД</a:t>
            </a:r>
            <a:endParaRPr lang="en-US" sz="750" b="1" dirty="0">
              <a:solidFill>
                <a:srgbClr val="FFFFFF"/>
              </a:solidFill>
              <a:latin typeface="Verdana"/>
              <a:ea typeface="Verdana" pitchFamily="34"/>
              <a:cs typeface="Verdana" pitchFamily="34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35201C6-6E4A-490C-8022-EEDE4DDA1E7A}"/>
              </a:ext>
            </a:extLst>
          </p:cNvPr>
          <p:cNvSpPr txBox="1"/>
          <p:nvPr/>
        </p:nvSpPr>
        <p:spPr>
          <a:xfrm>
            <a:off x="1348509" y="671691"/>
            <a:ext cx="9522691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bg-BG" dirty="0"/>
          </a:p>
          <a:p>
            <a:r>
              <a:rPr lang="bg-BG" sz="2000" b="1" dirty="0"/>
              <a:t>Гъвкавост в потреблението на домакинствата</a:t>
            </a:r>
          </a:p>
          <a:p>
            <a:r>
              <a:rPr lang="bg-BG" sz="2000" dirty="0"/>
              <a:t>Новите пазарни модели на ЕС създават стойност от гъвкавостта на потребителя. Освен оптимизация на потреблението, това води и до появяването на услуги, от които просюмърите могат да се възползват:</a:t>
            </a:r>
            <a:endParaRPr lang="en-US" sz="2000" dirty="0"/>
          </a:p>
          <a:p>
            <a:endParaRPr lang="bg-BG" sz="2000" dirty="0"/>
          </a:p>
          <a:p>
            <a:r>
              <a:rPr lang="bg-BG" sz="2000" b="1" dirty="0"/>
              <a:t>1. Договори с динамични тарифи</a:t>
            </a:r>
          </a:p>
          <a:p>
            <a:r>
              <a:rPr lang="bg-BG" sz="2000" dirty="0"/>
              <a:t>Това са договори, които отразяват в реално време цената на пазарите на едро и стимулират просюмърите да намаляват потреблението от мрежата или да продават, когато цените са високи и да увеличават потреблението от мрежата и да съхраняват енергия, когато цените са ниски.</a:t>
            </a:r>
            <a:endParaRPr lang="en-US" sz="2000" dirty="0"/>
          </a:p>
          <a:p>
            <a:endParaRPr lang="bg-BG" sz="2000" dirty="0"/>
          </a:p>
          <a:p>
            <a:r>
              <a:rPr lang="bg-BG" sz="2000" b="1" dirty="0"/>
              <a:t>2. Договори за агрегиране</a:t>
            </a:r>
          </a:p>
          <a:p>
            <a:r>
              <a:rPr lang="bg-BG" sz="2000" dirty="0"/>
              <a:t>Договори с доставчик на услуга, който обединява виртуално много на брой просюмъри и активно управлява потреблението им като същевременно участва на много пазари с цел да оптимизира разходите на участниците за електроенергия.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08077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53CDF381-BF34-4B95-B4B3-62519894AC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090913" y="3710663"/>
            <a:ext cx="5101087" cy="314733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010365" cy="1857375"/>
          </a:xfrm>
          <a:prstGeom prst="rect">
            <a:avLst/>
          </a:prstGeom>
        </p:spPr>
      </p:pic>
      <p:cxnSp>
        <p:nvCxnSpPr>
          <p:cNvPr id="12" name="Straight Connector 11"/>
          <p:cNvCxnSpPr>
            <a:cxnSpLocks/>
          </p:cNvCxnSpPr>
          <p:nvPr/>
        </p:nvCxnSpPr>
        <p:spPr>
          <a:xfrm>
            <a:off x="1348509" y="673711"/>
            <a:ext cx="10270836" cy="0"/>
          </a:xfrm>
          <a:prstGeom prst="line">
            <a:avLst/>
          </a:prstGeom>
          <a:ln>
            <a:solidFill>
              <a:srgbClr val="D85C7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Title 2"/>
          <p:cNvSpPr txBox="1">
            <a:spLocks/>
          </p:cNvSpPr>
          <p:nvPr/>
        </p:nvSpPr>
        <p:spPr>
          <a:xfrm>
            <a:off x="877456" y="-31225"/>
            <a:ext cx="11117936" cy="957262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2500" b="1" kern="1200" dirty="0">
                <a:solidFill>
                  <a:srgbClr val="802755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defRPr>
            </a:lvl1pPr>
            <a:extLst/>
          </a:lstStyle>
          <a:p>
            <a:r>
              <a:rPr lang="bg-BG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  <a:r>
              <a:rPr lang="bg-BG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Какво е виртуална централа (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Virtual Power Plant / VPP)</a:t>
            </a:r>
            <a:endParaRPr lang="bg-BG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TextBox 87"/>
          <p:cNvSpPr txBox="1"/>
          <p:nvPr/>
        </p:nvSpPr>
        <p:spPr>
          <a:xfrm>
            <a:off x="4799857" y="4293094"/>
            <a:ext cx="972107" cy="41549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68580" tIns="34290" rIns="68580" bIns="34290" anchor="t" anchorCtr="1" compatLnSpc="1">
            <a:spAutoFit/>
          </a:bodyPr>
          <a:lstStyle/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bg-BG" sz="750" b="1" dirty="0">
                <a:solidFill>
                  <a:srgbClr val="FFFFFF"/>
                </a:solidFill>
                <a:latin typeface="Verdana"/>
                <a:ea typeface="Verdana" pitchFamily="34"/>
                <a:cs typeface="Verdana" pitchFamily="34"/>
              </a:rPr>
              <a:t>Стратегическо партньорство за БЕХ ЕАД</a:t>
            </a:r>
            <a:endParaRPr lang="en-US" sz="750" b="1" dirty="0">
              <a:solidFill>
                <a:srgbClr val="FFFFFF"/>
              </a:solidFill>
              <a:latin typeface="Verdana"/>
              <a:ea typeface="Verdana" pitchFamily="34"/>
              <a:cs typeface="Verdana" pitchFamily="34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35201C6-6E4A-490C-8022-EEDE4DDA1E7A}"/>
              </a:ext>
            </a:extLst>
          </p:cNvPr>
          <p:cNvSpPr txBox="1"/>
          <p:nvPr/>
        </p:nvSpPr>
        <p:spPr>
          <a:xfrm>
            <a:off x="1348509" y="671691"/>
            <a:ext cx="9522691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bg-BG" dirty="0"/>
          </a:p>
          <a:p>
            <a:r>
              <a:rPr lang="bg-BG" sz="2000" b="1" dirty="0"/>
              <a:t>Според Директива 2019/944</a:t>
            </a:r>
          </a:p>
          <a:p>
            <a:r>
              <a:rPr lang="bg-BG" sz="2000" dirty="0"/>
              <a:t>За да се гарантират правата на производители и потребители се въвежда нов участник на пазара – независим доставчик на услуги по агрегиране – </a:t>
            </a:r>
            <a:r>
              <a:rPr lang="bg-BG" sz="2000" b="1" dirty="0"/>
              <a:t>„Агрегатор“</a:t>
            </a:r>
          </a:p>
          <a:p>
            <a:r>
              <a:rPr lang="ru-RU" sz="2000" dirty="0"/>
              <a:t>От своя страна  „агрегиране“ означава функция, осъществявана от физическо или юридическо лице, </a:t>
            </a:r>
            <a:r>
              <a:rPr lang="bg-BG" sz="2000" dirty="0"/>
              <a:t>което</a:t>
            </a:r>
            <a:r>
              <a:rPr lang="ru-RU" sz="2000" dirty="0"/>
              <a:t> съчетава множество товари при потребителя или произведена електроенергия с цел продажба, купуване или обявяване на търг на пазарите на електроенергия</a:t>
            </a:r>
            <a:r>
              <a:rPr lang="bg-BG" sz="2000" dirty="0"/>
              <a:t>.</a:t>
            </a:r>
            <a:endParaRPr lang="en-US" sz="2000" dirty="0"/>
          </a:p>
          <a:p>
            <a:endParaRPr lang="bg-BG" sz="2000" dirty="0"/>
          </a:p>
          <a:p>
            <a:r>
              <a:rPr lang="bg-BG" sz="2000" dirty="0"/>
              <a:t>За да извършва услугите си агрегаторът има нужда от </a:t>
            </a:r>
            <a:r>
              <a:rPr lang="bg-BG" sz="2000" b="1" dirty="0"/>
              <a:t>„Виртуална централа“</a:t>
            </a:r>
            <a:r>
              <a:rPr lang="bg-BG" sz="2000" dirty="0"/>
              <a:t> - </a:t>
            </a:r>
            <a:r>
              <a:rPr lang="ru-RU" sz="2000" dirty="0"/>
              <a:t>система, която разчита на софтуер и интелигентна мрежа за дистанционно и автоматично управление и оптимизиране на децентрализирани енергийни мощности (най-вече ВЕИ, но не само) чрез специална платформа, свързана с пазарите на електроенергия и системни услуги.</a:t>
            </a:r>
            <a:endParaRPr lang="bg-BG" sz="2000" dirty="0"/>
          </a:p>
          <a:p>
            <a:endParaRPr lang="bg-BG" sz="2000" dirty="0"/>
          </a:p>
        </p:txBody>
      </p:sp>
    </p:spTree>
    <p:extLst>
      <p:ext uri="{BB962C8B-B14F-4D97-AF65-F5344CB8AC3E}">
        <p14:creationId xmlns:p14="http://schemas.microsoft.com/office/powerpoint/2010/main" val="954629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53CDF381-BF34-4B95-B4B3-62519894AC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090913" y="3710663"/>
            <a:ext cx="5101087" cy="314733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7FDA37D-9CF2-49E1-BA4B-45EB2933E2F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48508" y="686008"/>
            <a:ext cx="8654473" cy="498361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010365" cy="1857375"/>
          </a:xfrm>
          <a:prstGeom prst="rect">
            <a:avLst/>
          </a:prstGeom>
        </p:spPr>
      </p:pic>
      <p:cxnSp>
        <p:nvCxnSpPr>
          <p:cNvPr id="12" name="Straight Connector 11"/>
          <p:cNvCxnSpPr>
            <a:cxnSpLocks/>
          </p:cNvCxnSpPr>
          <p:nvPr/>
        </p:nvCxnSpPr>
        <p:spPr>
          <a:xfrm>
            <a:off x="1348509" y="673711"/>
            <a:ext cx="10270836" cy="0"/>
          </a:xfrm>
          <a:prstGeom prst="line">
            <a:avLst/>
          </a:prstGeom>
          <a:ln>
            <a:solidFill>
              <a:srgbClr val="D85C7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Title 2"/>
          <p:cNvSpPr txBox="1">
            <a:spLocks/>
          </p:cNvSpPr>
          <p:nvPr/>
        </p:nvSpPr>
        <p:spPr>
          <a:xfrm>
            <a:off x="877456" y="-31225"/>
            <a:ext cx="11117936" cy="957262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2500" b="1" kern="1200" dirty="0">
                <a:solidFill>
                  <a:srgbClr val="802755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defRPr>
            </a:lvl1pPr>
            <a:extLst/>
          </a:lstStyle>
          <a:p>
            <a:r>
              <a:rPr lang="bg-BG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  <a:r>
              <a:rPr lang="bg-BG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Какво е виртуална централа (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Virtual Power Plant / VPP)</a:t>
            </a:r>
            <a:endParaRPr lang="bg-BG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TextBox 87"/>
          <p:cNvSpPr txBox="1"/>
          <p:nvPr/>
        </p:nvSpPr>
        <p:spPr>
          <a:xfrm>
            <a:off x="4799857" y="4293094"/>
            <a:ext cx="972107" cy="41549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68580" tIns="34290" rIns="68580" bIns="34290" anchor="t" anchorCtr="1" compatLnSpc="1">
            <a:spAutoFit/>
          </a:bodyPr>
          <a:lstStyle/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bg-BG" sz="750" b="1" dirty="0">
                <a:solidFill>
                  <a:srgbClr val="FFFFFF"/>
                </a:solidFill>
                <a:latin typeface="Verdana"/>
                <a:ea typeface="Verdana" pitchFamily="34"/>
                <a:cs typeface="Verdana" pitchFamily="34"/>
              </a:rPr>
              <a:t>Стратегическо партньорство за БЕХ ЕАД</a:t>
            </a:r>
            <a:endParaRPr lang="en-US" sz="750" b="1" dirty="0">
              <a:solidFill>
                <a:srgbClr val="FFFFFF"/>
              </a:solidFill>
              <a:latin typeface="Verdana"/>
              <a:ea typeface="Verdana" pitchFamily="34"/>
              <a:cs typeface="Verdana" pitchFamily="34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9B86D60-9FC8-4BDB-891E-204AE9DF4E84}"/>
              </a:ext>
            </a:extLst>
          </p:cNvPr>
          <p:cNvSpPr txBox="1"/>
          <p:nvPr/>
        </p:nvSpPr>
        <p:spPr>
          <a:xfrm>
            <a:off x="7675418" y="5665295"/>
            <a:ext cx="272472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050" dirty="0"/>
              <a:t>Източник: </a:t>
            </a:r>
            <a:r>
              <a:rPr lang="en-US" sz="1050" dirty="0"/>
              <a:t>Toshiba Corp.</a:t>
            </a:r>
          </a:p>
        </p:txBody>
      </p:sp>
    </p:spTree>
    <p:extLst>
      <p:ext uri="{BB962C8B-B14F-4D97-AF65-F5344CB8AC3E}">
        <p14:creationId xmlns:p14="http://schemas.microsoft.com/office/powerpoint/2010/main" val="39961736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53CDF381-BF34-4B95-B4B3-62519894AC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090913" y="3710663"/>
            <a:ext cx="5101087" cy="314733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010365" cy="1857375"/>
          </a:xfrm>
          <a:prstGeom prst="rect">
            <a:avLst/>
          </a:prstGeom>
        </p:spPr>
      </p:pic>
      <p:cxnSp>
        <p:nvCxnSpPr>
          <p:cNvPr id="12" name="Straight Connector 11"/>
          <p:cNvCxnSpPr>
            <a:cxnSpLocks/>
          </p:cNvCxnSpPr>
          <p:nvPr/>
        </p:nvCxnSpPr>
        <p:spPr>
          <a:xfrm>
            <a:off x="1348509" y="673711"/>
            <a:ext cx="10270836" cy="0"/>
          </a:xfrm>
          <a:prstGeom prst="line">
            <a:avLst/>
          </a:prstGeom>
          <a:ln>
            <a:solidFill>
              <a:srgbClr val="D85C7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Title 2"/>
          <p:cNvSpPr txBox="1">
            <a:spLocks/>
          </p:cNvSpPr>
          <p:nvPr/>
        </p:nvSpPr>
        <p:spPr>
          <a:xfrm>
            <a:off x="877456" y="-31225"/>
            <a:ext cx="11117936" cy="957262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2500" b="1" kern="1200" dirty="0">
                <a:solidFill>
                  <a:srgbClr val="802755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defRPr>
            </a:lvl1pPr>
            <a:extLst/>
          </a:lstStyle>
          <a:p>
            <a:r>
              <a:rPr lang="bg-BG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  <a:r>
              <a:rPr lang="bg-BG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           Технически възможности на виртуалните централи</a:t>
            </a:r>
          </a:p>
        </p:txBody>
      </p:sp>
      <p:sp>
        <p:nvSpPr>
          <p:cNvPr id="7" name="TextBox 87"/>
          <p:cNvSpPr txBox="1"/>
          <p:nvPr/>
        </p:nvSpPr>
        <p:spPr>
          <a:xfrm>
            <a:off x="4799857" y="4293094"/>
            <a:ext cx="972107" cy="41549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68580" tIns="34290" rIns="68580" bIns="34290" anchor="t" anchorCtr="1" compatLnSpc="1">
            <a:spAutoFit/>
          </a:bodyPr>
          <a:lstStyle/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bg-BG" sz="750" b="1" dirty="0">
                <a:solidFill>
                  <a:srgbClr val="FFFFFF"/>
                </a:solidFill>
                <a:latin typeface="Verdana"/>
                <a:ea typeface="Verdana" pitchFamily="34"/>
                <a:cs typeface="Verdana" pitchFamily="34"/>
              </a:rPr>
              <a:t>Стратегическо партньорство за БЕХ ЕАД</a:t>
            </a:r>
            <a:endParaRPr lang="en-US" sz="750" b="1" dirty="0">
              <a:solidFill>
                <a:srgbClr val="FFFFFF"/>
              </a:solidFill>
              <a:latin typeface="Verdana"/>
              <a:ea typeface="Verdana" pitchFamily="34"/>
              <a:cs typeface="Verdana" pitchFamily="34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35201C6-6E4A-490C-8022-EEDE4DDA1E7A}"/>
              </a:ext>
            </a:extLst>
          </p:cNvPr>
          <p:cNvSpPr txBox="1"/>
          <p:nvPr/>
        </p:nvSpPr>
        <p:spPr>
          <a:xfrm>
            <a:off x="1348509" y="671691"/>
            <a:ext cx="9522691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bg-BG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bg-BG" sz="2000" b="1" dirty="0"/>
              <a:t>Наблюдение и прогнозиране на енергията от ВЕИ в реално време</a:t>
            </a:r>
          </a:p>
          <a:p>
            <a:r>
              <a:rPr lang="bg-BG" sz="2000" dirty="0"/>
              <a:t>Подобряване на възможностите за търговия чрез прогнозиране базирано на данни в реално време</a:t>
            </a:r>
          </a:p>
          <a:p>
            <a:endParaRPr lang="bg-BG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 </a:t>
            </a:r>
            <a:r>
              <a:rPr lang="bg-BG" sz="2000" b="1" dirty="0"/>
              <a:t>Контрол и диспечиране на управляваните активи (ВЕИ, батерии и т.н.)</a:t>
            </a:r>
          </a:p>
          <a:p>
            <a:r>
              <a:rPr lang="bg-BG" sz="2000" dirty="0"/>
              <a:t>Контрол на децентрализирани активи базиран на актуални данни за цените на електроенергията на пазарите на едро</a:t>
            </a:r>
          </a:p>
          <a:p>
            <a:endParaRPr lang="bg-BG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bg-BG" sz="2000" b="1" dirty="0"/>
              <a:t>Управление на </a:t>
            </a:r>
            <a:r>
              <a:rPr lang="en-US" sz="2000" b="1" dirty="0"/>
              <a:t>Demand response</a:t>
            </a:r>
          </a:p>
          <a:p>
            <a:r>
              <a:rPr lang="bg-BG" sz="2000" dirty="0"/>
              <a:t>С цел подпомагане на мрежата или получаване на допълнителни приходи</a:t>
            </a:r>
          </a:p>
          <a:p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bg-BG" sz="2000" b="1" dirty="0"/>
              <a:t>Услуги по балансиране на мрежата</a:t>
            </a:r>
          </a:p>
          <a:p>
            <a:r>
              <a:rPr lang="bg-BG" sz="2000" dirty="0"/>
              <a:t>Предоставяне на услуги свързани с вторичното или третичното регулиране на честотата в мрежата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05612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53CDF381-BF34-4B95-B4B3-62519894AC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090913" y="3710663"/>
            <a:ext cx="5101087" cy="314733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010365" cy="1857375"/>
          </a:xfrm>
          <a:prstGeom prst="rect">
            <a:avLst/>
          </a:prstGeom>
        </p:spPr>
      </p:pic>
      <p:cxnSp>
        <p:nvCxnSpPr>
          <p:cNvPr id="12" name="Straight Connector 11"/>
          <p:cNvCxnSpPr>
            <a:cxnSpLocks/>
          </p:cNvCxnSpPr>
          <p:nvPr/>
        </p:nvCxnSpPr>
        <p:spPr>
          <a:xfrm>
            <a:off x="1348509" y="673711"/>
            <a:ext cx="10270836" cy="0"/>
          </a:xfrm>
          <a:prstGeom prst="line">
            <a:avLst/>
          </a:prstGeom>
          <a:ln>
            <a:solidFill>
              <a:srgbClr val="D85C7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Title 2"/>
          <p:cNvSpPr txBox="1">
            <a:spLocks/>
          </p:cNvSpPr>
          <p:nvPr/>
        </p:nvSpPr>
        <p:spPr>
          <a:xfrm>
            <a:off x="877456" y="-31225"/>
            <a:ext cx="11117936" cy="957262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2500" b="1" kern="1200" dirty="0">
                <a:solidFill>
                  <a:srgbClr val="802755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defRPr>
            </a:lvl1pPr>
            <a:extLst/>
          </a:lstStyle>
          <a:p>
            <a:r>
              <a:rPr lang="bg-BG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  <a:r>
              <a:rPr lang="bg-BG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           Бизнес модели на виртуалните централи</a:t>
            </a:r>
          </a:p>
        </p:txBody>
      </p:sp>
      <p:sp>
        <p:nvSpPr>
          <p:cNvPr id="7" name="TextBox 87"/>
          <p:cNvSpPr txBox="1"/>
          <p:nvPr/>
        </p:nvSpPr>
        <p:spPr>
          <a:xfrm>
            <a:off x="4799857" y="4293094"/>
            <a:ext cx="972107" cy="41549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68580" tIns="34290" rIns="68580" bIns="34290" anchor="t" anchorCtr="1" compatLnSpc="1">
            <a:spAutoFit/>
          </a:bodyPr>
          <a:lstStyle/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bg-BG" sz="750" b="1" dirty="0">
                <a:solidFill>
                  <a:srgbClr val="FFFFFF"/>
                </a:solidFill>
                <a:latin typeface="Verdana"/>
                <a:ea typeface="Verdana" pitchFamily="34"/>
                <a:cs typeface="Verdana" pitchFamily="34"/>
              </a:rPr>
              <a:t>Стратегическо партньорство за БЕХ ЕАД</a:t>
            </a:r>
            <a:endParaRPr lang="en-US" sz="750" b="1" dirty="0">
              <a:solidFill>
                <a:srgbClr val="FFFFFF"/>
              </a:solidFill>
              <a:latin typeface="Verdana"/>
              <a:ea typeface="Verdana" pitchFamily="34"/>
              <a:cs typeface="Verdana" pitchFamily="34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35201C6-6E4A-490C-8022-EEDE4DDA1E7A}"/>
              </a:ext>
            </a:extLst>
          </p:cNvPr>
          <p:cNvSpPr txBox="1"/>
          <p:nvPr/>
        </p:nvSpPr>
        <p:spPr>
          <a:xfrm>
            <a:off x="1348509" y="671691"/>
            <a:ext cx="9522691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bg-BG" dirty="0"/>
          </a:p>
          <a:p>
            <a:r>
              <a:rPr lang="bg-BG" sz="2000" dirty="0"/>
              <a:t>В зависимост от местоположението на участниците във виртуалната централа и регулациите, според които тя работи се отличават няколко бизнес модела.</a:t>
            </a:r>
          </a:p>
          <a:p>
            <a:r>
              <a:rPr lang="bg-BG" sz="2000" dirty="0"/>
              <a:t>Най-разпространените услуги, които виртуалните централи в Европейския съюз предлагат са: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bg-BG" sz="2000" dirty="0"/>
              <a:t>Агрегиране на системна гъвкавост от ВЕИ</a:t>
            </a:r>
          </a:p>
          <a:p>
            <a:r>
              <a:rPr lang="en-US" sz="2000" dirty="0"/>
              <a:t>VPP</a:t>
            </a:r>
            <a:r>
              <a:rPr lang="bg-BG" sz="2000" dirty="0"/>
              <a:t> подпомага мрежата – чрез гъвкавост и управление на производството се оптимизират новите инвестиции в мрежова инфраструктура</a:t>
            </a:r>
          </a:p>
          <a:p>
            <a:endParaRPr lang="bg-BG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bg-BG" sz="2000" dirty="0"/>
              <a:t>Агрегиране на </a:t>
            </a:r>
            <a:r>
              <a:rPr lang="en-US" sz="2000" dirty="0"/>
              <a:t>Demand side response</a:t>
            </a:r>
          </a:p>
          <a:p>
            <a:r>
              <a:rPr lang="en-US" sz="2000" dirty="0"/>
              <a:t>VPP</a:t>
            </a:r>
            <a:r>
              <a:rPr lang="bg-BG" sz="2000" dirty="0"/>
              <a:t> подпомага мрежата в пикови моменти чрез т.нар. </a:t>
            </a:r>
            <a:r>
              <a:rPr lang="en-US" sz="2000" dirty="0"/>
              <a:t>Peak shaving/load shedding</a:t>
            </a:r>
            <a:endParaRPr lang="bg-BG" sz="2000" dirty="0"/>
          </a:p>
          <a:p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bg-BG" sz="2000" dirty="0"/>
              <a:t>Агрегиране за битови потребители с локално производство и съхранение на енергия</a:t>
            </a:r>
          </a:p>
          <a:p>
            <a:r>
              <a:rPr lang="en-US" sz="2000" dirty="0"/>
              <a:t>VPP</a:t>
            </a:r>
            <a:r>
              <a:rPr lang="bg-BG" sz="2000" dirty="0"/>
              <a:t> диспечира произведената енергия, като по този начин намалява зависимостта от мрежата и оптимизира разходите на потребителите</a:t>
            </a:r>
            <a:endParaRPr lang="en-US" sz="2000" dirty="0"/>
          </a:p>
          <a:p>
            <a:r>
              <a:rPr lang="bg-BG" sz="2000" dirty="0"/>
              <a:t>Тук влизат и </a:t>
            </a:r>
            <a:r>
              <a:rPr lang="en-US" sz="2000" dirty="0"/>
              <a:t>V2H (Vehicle to Home)</a:t>
            </a:r>
            <a:r>
              <a:rPr lang="bg-BG" sz="2000" dirty="0"/>
              <a:t> и</a:t>
            </a:r>
            <a:r>
              <a:rPr lang="en-US" sz="2000" dirty="0"/>
              <a:t> V2G (Vehicle to Grid)</a:t>
            </a:r>
            <a:r>
              <a:rPr lang="bg-BG" sz="2000" dirty="0"/>
              <a:t> моделите</a:t>
            </a:r>
          </a:p>
          <a:p>
            <a:r>
              <a:rPr lang="en-US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32891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19873</TotalTime>
  <Words>1032</Words>
  <Application>Microsoft Office PowerPoint</Application>
  <PresentationFormat>Widescreen</PresentationFormat>
  <Paragraphs>117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Verdana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Antoni Jeliazkov</dc:creator>
  <cp:lastModifiedBy>Antony Zhelyazkov</cp:lastModifiedBy>
  <cp:revision>341</cp:revision>
  <cp:lastPrinted>2020-01-10T06:45:29Z</cp:lastPrinted>
  <dcterms:created xsi:type="dcterms:W3CDTF">2018-01-15T09:42:16Z</dcterms:created>
  <dcterms:modified xsi:type="dcterms:W3CDTF">2021-11-17T08:55:55Z</dcterms:modified>
</cp:coreProperties>
</file>