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  <p:sldMasterId id="2147483660" r:id="rId2"/>
  </p:sldMasterIdLst>
  <p:notesMasterIdLst>
    <p:notesMasterId r:id="rId33"/>
  </p:notesMasterIdLst>
  <p:sldIdLst>
    <p:sldId id="256" r:id="rId3"/>
    <p:sldId id="257" r:id="rId4"/>
    <p:sldId id="260" r:id="rId5"/>
    <p:sldId id="261" r:id="rId6"/>
    <p:sldId id="289" r:id="rId7"/>
    <p:sldId id="290" r:id="rId8"/>
    <p:sldId id="291" r:id="rId9"/>
    <p:sldId id="351" r:id="rId10"/>
    <p:sldId id="352" r:id="rId11"/>
    <p:sldId id="353" r:id="rId12"/>
    <p:sldId id="258" r:id="rId13"/>
    <p:sldId id="355" r:id="rId14"/>
    <p:sldId id="354" r:id="rId15"/>
    <p:sldId id="282" r:id="rId16"/>
    <p:sldId id="287" r:id="rId17"/>
    <p:sldId id="357" r:id="rId18"/>
    <p:sldId id="356" r:id="rId19"/>
    <p:sldId id="358" r:id="rId20"/>
    <p:sldId id="286" r:id="rId21"/>
    <p:sldId id="360" r:id="rId22"/>
    <p:sldId id="259" r:id="rId23"/>
    <p:sldId id="277" r:id="rId24"/>
    <p:sldId id="278" r:id="rId25"/>
    <p:sldId id="279" r:id="rId26"/>
    <p:sldId id="280" r:id="rId27"/>
    <p:sldId id="281" r:id="rId28"/>
    <p:sldId id="264" r:id="rId29"/>
    <p:sldId id="359" r:id="rId30"/>
    <p:sldId id="283" r:id="rId31"/>
    <p:sldId id="288" r:id="rId32"/>
  </p:sldIdLst>
  <p:sldSz cx="12192000" cy="6858000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Sofia" panose="020B0604020202020204" charset="0"/>
      <p:regular r:id="rId38"/>
      <p:bold r:id="rId39"/>
      <p:italic r:id="rId40"/>
      <p:boldItalic r:id="rId41"/>
    </p:embeddedFont>
    <p:embeddedFont>
      <p:font typeface="Sofia Sans" panose="020B0503060000020004" pitchFamily="34" charset="0"/>
      <p:regular r:id="rId42"/>
      <p:bold r:id="rId43"/>
      <p:italic r:id="rId44"/>
      <p:boldItalic r:id="rId45"/>
    </p:embeddedFont>
    <p:embeddedFont>
      <p:font typeface="Sofia Sans Light" panose="020B0303060000020004" pitchFamily="34" charset="0"/>
      <p:regular r:id="rId46"/>
      <p:italic r:id="rId47"/>
    </p:embeddedFont>
    <p:embeddedFont>
      <p:font typeface="SofiaSans" panose="00000500000000000000" pitchFamily="2" charset="0"/>
      <p:regular r:id="rId48"/>
    </p:embeddedFont>
    <p:embeddedFont>
      <p:font typeface="SofiaSans Black" panose="00000A00000000000000" pitchFamily="2" charset="0"/>
      <p:bold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0" roundtripDataSignature="AMtx7mg8oIB6uj4xD0AGsdTDK9n/ic5F5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72"/>
  </p:normalViewPr>
  <p:slideViewPr>
    <p:cSldViewPr snapToGrid="0" snapToObjects="1" showGuides="1">
      <p:cViewPr varScale="1">
        <p:scale>
          <a:sx n="78" d="100"/>
          <a:sy n="78" d="100"/>
        </p:scale>
        <p:origin x="77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6.fntdata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customschemas.google.com/relationships/presentationmetadata" Target="meta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1.fntdata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8.xml"/><Relationship Id="rId41" Type="http://schemas.openxmlformats.org/officeDocument/2006/relationships/font" Target="fonts/font8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49" Type="http://schemas.openxmlformats.org/officeDocument/2006/relationships/font" Target="fonts/font16.fntdata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314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5917264477853246"/>
          <c:y val="0.22161960380607856"/>
          <c:w val="0.75574155970229762"/>
          <c:h val="0.73688948164867096"/>
        </c:manualLayout>
      </c:layout>
      <c:pie3DChart>
        <c:varyColors val="1"/>
        <c:ser>
          <c:idx val="0"/>
          <c:order val="0"/>
          <c:explosion val="22"/>
          <c:dPt>
            <c:idx val="0"/>
            <c:bubble3D val="0"/>
            <c:spPr>
              <a:solidFill>
                <a:srgbClr val="FFFF00"/>
              </a:solidFill>
              <a:ln w="25400">
                <a:solidFill>
                  <a:srgbClr val="FFFF00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6CB-4F30-85D5-7DFE41D7B6B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E6CB-4F30-85D5-7DFE41D7B6B7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E6CB-4F30-85D5-7DFE41D7B6B7}"/>
              </c:ext>
            </c:extLst>
          </c:dPt>
          <c:dPt>
            <c:idx val="3"/>
            <c:bubble3D val="0"/>
            <c:spPr>
              <a:solidFill>
                <a:schemeClr val="accent4">
                  <a:lumMod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E6CB-4F30-85D5-7DFE41D7B6B7}"/>
              </c:ext>
            </c:extLst>
          </c:dPt>
          <c:dPt>
            <c:idx val="4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9-E6CB-4F30-85D5-7DFE41D7B6B7}"/>
              </c:ext>
            </c:extLst>
          </c:dPt>
          <c:dPt>
            <c:idx val="7"/>
            <c:bubble3D val="0"/>
            <c:spPr>
              <a:solidFill>
                <a:srgbClr val="E08A34"/>
              </a:solidFill>
            </c:spPr>
            <c:extLst>
              <c:ext xmlns:c16="http://schemas.microsoft.com/office/drawing/2014/chart" uri="{C3380CC4-5D6E-409C-BE32-E72D297353CC}">
                <c16:uniqueId val="{0000000B-E6CB-4F30-85D5-7DFE41D7B6B7}"/>
              </c:ext>
            </c:extLst>
          </c:dPt>
          <c:dPt>
            <c:idx val="8"/>
            <c:bubble3D val="0"/>
            <c:explosion val="21"/>
            <c:extLst>
              <c:ext xmlns:c16="http://schemas.microsoft.com/office/drawing/2014/chart" uri="{C3380CC4-5D6E-409C-BE32-E72D297353CC}">
                <c16:uniqueId val="{0000000D-E6CB-4F30-85D5-7DFE41D7B6B7}"/>
              </c:ext>
            </c:extLst>
          </c:dPt>
          <c:dLbls>
            <c:dLbl>
              <c:idx val="0"/>
              <c:layout>
                <c:manualLayout>
                  <c:x val="1.0788053066120951E-2"/>
                  <c:y val="-5.01031210168413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accent6">
                          <a:lumMod val="50000"/>
                        </a:schemeClr>
                      </a:solidFill>
                      <a:latin typeface="SofiaSans" panose="00000500000000000000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582127757369764"/>
                      <c:h val="0.1783930959505094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E6CB-4F30-85D5-7DFE41D7B6B7}"/>
                </c:ext>
              </c:extLst>
            </c:dLbl>
            <c:dLbl>
              <c:idx val="1"/>
              <c:layout>
                <c:manualLayout>
                  <c:x val="-5.1431268082704117E-2"/>
                  <c:y val="0.102795879502533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accent6">
                          <a:lumMod val="50000"/>
                        </a:schemeClr>
                      </a:solidFill>
                      <a:latin typeface="SofiaSans" panose="00000500000000000000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618075647449016"/>
                      <c:h val="0.190123103792806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E6CB-4F30-85D5-7DFE41D7B6B7}"/>
                </c:ext>
              </c:extLst>
            </c:dLbl>
            <c:dLbl>
              <c:idx val="2"/>
              <c:layout>
                <c:manualLayout>
                  <c:x val="5.6332776415278715E-3"/>
                  <c:y val="-2.3722111663904144E-8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955233800835549"/>
                      <c:h val="0.2419303155571524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E6CB-4F30-85D5-7DFE41D7B6B7}"/>
                </c:ext>
              </c:extLst>
            </c:dLbl>
            <c:dLbl>
              <c:idx val="3"/>
              <c:layout>
                <c:manualLayout>
                  <c:x val="-0.18203056740375556"/>
                  <c:y val="-2.178674015555363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accent6">
                          <a:lumMod val="50000"/>
                        </a:schemeClr>
                      </a:solidFill>
                      <a:latin typeface="SofiaSans" panose="00000500000000000000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394520499611884"/>
                      <c:h val="0.2139592699631209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E6CB-4F30-85D5-7DFE41D7B6B7}"/>
                </c:ext>
              </c:extLst>
            </c:dLbl>
            <c:dLbl>
              <c:idx val="4"/>
              <c:layout>
                <c:manualLayout>
                  <c:x val="-2.9766578998098293E-2"/>
                  <c:y val="-0.1415777040523491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6CB-4F30-85D5-7DFE41D7B6B7}"/>
                </c:ext>
              </c:extLst>
            </c:dLbl>
            <c:dLbl>
              <c:idx val="5"/>
              <c:layout>
                <c:manualLayout>
                  <c:x val="7.0447745395526076E-2"/>
                  <c:y val="-6.5789157724635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E6CB-4F30-85D5-7DFE41D7B6B7}"/>
                </c:ext>
              </c:extLst>
            </c:dLbl>
            <c:dLbl>
              <c:idx val="6"/>
              <c:layout>
                <c:manualLayout>
                  <c:x val="4.5893020958295103E-2"/>
                  <c:y val="5.622322317069022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accent6">
                          <a:lumMod val="50000"/>
                        </a:schemeClr>
                      </a:solidFill>
                      <a:latin typeface="SofiaSans" panose="00000500000000000000" pitchFamily="2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89743137393268"/>
                      <c:h val="0.1516865217603743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F-E6CB-4F30-85D5-7DFE41D7B6B7}"/>
                </c:ext>
              </c:extLst>
            </c:dLbl>
            <c:dLbl>
              <c:idx val="7"/>
              <c:layout>
                <c:manualLayout>
                  <c:x val="-6.7959212476183754E-3"/>
                  <c:y val="0.25237545277419254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6CB-4F30-85D5-7DFE41D7B6B7}"/>
                </c:ext>
              </c:extLst>
            </c:dLbl>
            <c:dLbl>
              <c:idx val="8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accent6">
                            <a:lumMod val="50000"/>
                          </a:schemeClr>
                        </a:solidFill>
                        <a:latin typeface="SofiaSans" panose="00000500000000000000" pitchFamily="2" charset="0"/>
                        <a:ea typeface="+mn-ea"/>
                        <a:cs typeface="+mn-cs"/>
                      </a:defRPr>
                    </a:pPr>
                    <a:fld id="{2D8AC255-34C7-4E47-BB25-BAB4EE1ECFE3}" type="CATEGORYNAME">
                      <a:rPr lang="ru-RU" b="1"/>
                      <a:pPr>
                        <a:defRPr sz="1400" b="0" i="0" u="none" strike="noStrike" kern="1200" baseline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SofiaSans" panose="00000500000000000000" pitchFamily="2" charset="0"/>
                          <a:ea typeface="+mn-ea"/>
                          <a:cs typeface="+mn-cs"/>
                        </a:defRPr>
                      </a:pPr>
                      <a:t>[CATEGORY NAME]</a:t>
                    </a:fld>
                    <a:r>
                      <a:rPr lang="ru-RU" b="1" baseline="0" dirty="0"/>
                      <a:t>
</a:t>
                    </a:r>
                    <a:fld id="{EFE5A34C-5253-41EA-B257-13B527F3E9EA}" type="PERCENTAGE">
                      <a:rPr lang="ru-RU" b="1" baseline="0"/>
                      <a:pPr>
                        <a:defRPr sz="1400" b="0" i="0" u="none" strike="noStrike" kern="1200" baseline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SofiaSans" panose="00000500000000000000" pitchFamily="2" charset="0"/>
                          <a:ea typeface="+mn-ea"/>
                          <a:cs typeface="+mn-cs"/>
                        </a:defRPr>
                      </a:pPr>
                      <a:t>[PERCENTAGE]</a:t>
                    </a:fld>
                    <a:endParaRPr lang="ru-RU" b="1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722601194884209"/>
                      <c:h val="0.2058851826552112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E6CB-4F30-85D5-7DFE41D7B6B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SofiaSans" panose="00000500000000000000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(Sheet1!$CC$164,Sheet1!$CC$165,Sheet1!$CC$166,Sheet1!$CC$167,Sheet1!$CC$168,Sheet1!$CC$169,Sheet1!$CC$170,Sheet1!$CC$174,Sheet1!$CC$175)</c:f>
              <c:strCache>
                <c:ptCount val="9"/>
                <c:pt idx="0">
                  <c:v>ел. енергия за термопомпи</c:v>
                </c:pt>
                <c:pt idx="1">
                  <c:v>ел.енергия за охлаждане</c:v>
                </c:pt>
                <c:pt idx="2">
                  <c:v>ел.енергия за уреди и осветление</c:v>
                </c:pt>
                <c:pt idx="3">
                  <c:v>течни и твърди горива</c:v>
                </c:pt>
                <c:pt idx="4">
                  <c:v>биомаса</c:v>
                </c:pt>
                <c:pt idx="5">
                  <c:v>ВЕИ от термопомпи, соларни панели и геотермия</c:v>
                </c:pt>
                <c:pt idx="6">
                  <c:v>природен газ </c:v>
                </c:pt>
                <c:pt idx="7">
                  <c:v>ел. енергия отопление</c:v>
                </c:pt>
                <c:pt idx="8">
                  <c:v>топлоенергия / отопление и т.в. Топлофикация/</c:v>
                </c:pt>
              </c:strCache>
            </c:strRef>
          </c:cat>
          <c:val>
            <c:numRef>
              <c:f>(Sheet1!$CD$164,Sheet1!$CD$165,Sheet1!$CD$166,Sheet1!$CD$167,Sheet1!$CD$168,Sheet1!$CD$169,Sheet1!$CD$170,Sheet1!$CD$174,Sheet1!$CD$175)</c:f>
              <c:numCache>
                <c:formatCode>#,##0</c:formatCode>
                <c:ptCount val="9"/>
                <c:pt idx="0">
                  <c:v>1656.667146</c:v>
                </c:pt>
                <c:pt idx="1">
                  <c:v>842.77788375000011</c:v>
                </c:pt>
                <c:pt idx="2">
                  <c:v>827610.32184489409</c:v>
                </c:pt>
                <c:pt idx="3">
                  <c:v>182999.77777777778</c:v>
                </c:pt>
                <c:pt idx="4" formatCode="General">
                  <c:v>26841</c:v>
                </c:pt>
                <c:pt idx="5">
                  <c:v>26841</c:v>
                </c:pt>
                <c:pt idx="6" formatCode="General">
                  <c:v>213056</c:v>
                </c:pt>
                <c:pt idx="7" formatCode="General">
                  <c:v>1156197</c:v>
                </c:pt>
                <c:pt idx="8">
                  <c:v>2675210.1645041057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E6CB-4F30-85D5-7DFE41D7B6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0.25618</cdr:x>
      <cdr:y>0.89095</cdr:y>
    </cdr:from>
    <cdr:to>
      <cdr:x>1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69180" y="4630222"/>
          <a:ext cx="4265769" cy="5667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r" eaLnBrk="1" fontAlgn="auto" latinLnBrk="0" hangingPunct="1"/>
          <a:r>
            <a:rPr lang="bg-BG" sz="2000" dirty="0">
              <a:solidFill>
                <a:schemeClr val="accent6">
                  <a:lumMod val="50000"/>
                </a:schemeClr>
              </a:solidFill>
              <a:latin typeface="Sofia Sans Light" panose="020B0303060000020004" pitchFamily="34" charset="0"/>
            </a:rPr>
            <a:t>2015 г. 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1017e2f09ec_2_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2" name="Google Shape;362;g1017e2f09ec_2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810985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017e2f09ec_1_18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g1017e2f09ec_1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298597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017e2f09ec_1_18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g1017e2f09ec_1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281297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33258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017e2f09ec_1_1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3" name="Google Shape;173;g1017e2f09ec_1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1017e2f09ec_2_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2" name="Google Shape;332;g1017e2f09ec_2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1017e2f09ec_2_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8" name="Google Shape;338;g1017e2f09ec_2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1017e2f09ec_2_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4" name="Google Shape;344;g1017e2f09ec_2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1017e2f09ec_2_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0" name="Google Shape;350;g1017e2f09ec_2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1017e2f09ec_2_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6" name="Google Shape;356;g1017e2f09ec_2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014d21f8d5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g1014d21f8d5_0_17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  <p:sp>
        <p:nvSpPr>
          <p:cNvPr id="207" name="Google Shape;207;g1014d21f8d5_0_17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27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25854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1017e2f09ec_2_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8" name="Google Shape;368;g1017e2f09ec_2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481355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017e2f09ec_1_18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g1017e2f09ec_1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1017e2f09ec_1_1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5" name="Google Shape;185;g1017e2f09ec_1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" name="Google Shape;11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/>
              <a:t>привързахме ги към територията - ГЕ</a:t>
            </a:r>
            <a:endParaRPr/>
          </a:p>
        </p:txBody>
      </p:sp>
      <p:sp>
        <p:nvSpPr>
          <p:cNvPr id="111" name="Google Shape;111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 dirty="0"/>
              <a:t>създадохме паспортите</a:t>
            </a:r>
            <a:endParaRPr dirty="0"/>
          </a:p>
        </p:txBody>
      </p:sp>
      <p:sp>
        <p:nvSpPr>
          <p:cNvPr id="120" name="Google Shape;120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bg-BG"/>
              <a:t>определихме целите</a:t>
            </a:r>
            <a:endParaRPr/>
          </a:p>
        </p:txBody>
      </p:sp>
      <p:sp>
        <p:nvSpPr>
          <p:cNvPr id="129" name="Google Shape;12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g-BG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017e2f09ec_1_18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g1017e2f09ec_1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74222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014d21f8d5_0_1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6" name="Google Shape;166;g1014d21f8d5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1014d21f8d5_0_9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Sofia"/>
              <a:buNone/>
              <a:defRPr sz="5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g1014d21f8d5_0_9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4" name="Google Shape;84;g1014d21f8d5_0_9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g1014d21f8d5_0_9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Google Shape;86;g1014d21f8d5_0_9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014d21f8d5_0_10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g1014d21f8d5_0_10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g1014d21f8d5_0_10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" name="Google Shape;91;g1014d21f8d5_0_10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g1014d21f8d5_0_10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014d21f8d5_0_11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Sofia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g1014d21f8d5_0_11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g1014d21f8d5_0_1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" name="Google Shape;97;g1014d21f8d5_0_1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" name="Google Shape;98;g1014d21f8d5_0_1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014d21f8d5_0_1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g1014d21f8d5_0_1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g1014d21f8d5_0_1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g1014d21f8d5_0_1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" name="Google Shape;104;g1014d21f8d5_0_1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" name="Google Shape;105;g1014d21f8d5_0_1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014d21f8d5_0_12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g1014d21f8d5_0_12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9" name="Google Shape;109;g1014d21f8d5_0_12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g1014d21f8d5_0_12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1" name="Google Shape;111;g1014d21f8d5_0_12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g1014d21f8d5_0_1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3" name="Google Shape;113;g1014d21f8d5_0_1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4" name="Google Shape;114;g1014d21f8d5_0_1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014d21f8d5_0_1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g1014d21f8d5_0_1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8" name="Google Shape;118;g1014d21f8d5_0_1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9" name="Google Shape;119;g1014d21f8d5_0_1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014d21f8d5_0_1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2" name="Google Shape;122;g1014d21f8d5_0_1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3" name="Google Shape;123;g1014d21f8d5_0_1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014d21f8d5_0_14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ofia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g1014d21f8d5_0_14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27" name="Google Shape;127;g1014d21f8d5_0_14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28" name="Google Shape;128;g1014d21f8d5_0_1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9" name="Google Shape;129;g1014d21f8d5_0_1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0" name="Google Shape;130;g1014d21f8d5_0_1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014d21f8d5_0_14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ofia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g1014d21f8d5_0_14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134" name="Google Shape;134;g1014d21f8d5_0_14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5" name="Google Shape;135;g1014d21f8d5_0_1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6" name="Google Shape;136;g1014d21f8d5_0_1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7" name="Google Shape;137;g1014d21f8d5_0_1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014d21f8d5_0_15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g1014d21f8d5_0_156"/>
          <p:cNvSpPr txBox="1">
            <a:spLocks noGrp="1"/>
          </p:cNvSpPr>
          <p:nvPr>
            <p:ph type="body" idx="1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1" name="Google Shape;141;g1014d21f8d5_0_1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2" name="Google Shape;142;g1014d21f8d5_0_1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3" name="Google Shape;143;g1014d21f8d5_0_1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014d21f8d5_0_162"/>
          <p:cNvSpPr txBox="1">
            <a:spLocks noGrp="1"/>
          </p:cNvSpPr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g1014d21f8d5_0_162"/>
          <p:cNvSpPr txBox="1">
            <a:spLocks noGrp="1"/>
          </p:cNvSpPr>
          <p:nvPr>
            <p:ph type="body" idx="1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g1014d21f8d5_0_1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g1014d21f8d5_0_16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9" name="Google Shape;149;g1014d21f8d5_0_16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Sof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2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7" name="Google Shape;37;p2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2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2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Google Shape;50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Google Shape;51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of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5" name="Google Shape;55;p2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6" name="Google Shape;56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of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2" name="Google Shape;62;p2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3" name="Google Shape;63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Sofia"/>
              <a:buNone/>
              <a:defRPr sz="44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014d21f8d5_0_9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g1014d21f8d5_0_9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Sofia"/>
              <a:buNone/>
              <a:defRPr sz="4400" b="1" i="0" u="none" strike="noStrike" cap="none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7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4748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7858" y="0"/>
            <a:ext cx="11094144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83;p1">
            <a:extLst>
              <a:ext uri="{FF2B5EF4-FFF2-40B4-BE49-F238E27FC236}">
                <a16:creationId xmlns:a16="http://schemas.microsoft.com/office/drawing/2014/main" id="{19F267BD-1F80-4155-99FA-66A45723E2F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3"/>
          <p:cNvSpPr txBox="1"/>
          <p:nvPr/>
        </p:nvSpPr>
        <p:spPr>
          <a:xfrm>
            <a:off x="540446" y="865239"/>
            <a:ext cx="5757000" cy="3274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Sofia"/>
              <a:buNone/>
            </a:pPr>
            <a:r>
              <a:rPr lang="bg-BG" sz="50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SofiaSa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Мястото на «умните» сгради в зелените политики на местната власт</a:t>
            </a:r>
            <a:endParaRPr sz="5000" b="1" dirty="0">
              <a:solidFill>
                <a:schemeClr val="tx1">
                  <a:lumMod val="75000"/>
                  <a:lumOff val="25000"/>
                </a:schemeClr>
              </a:solidFill>
              <a:latin typeface="Sofia"/>
              <a:ea typeface="Sofia"/>
              <a:cs typeface="Sofia"/>
              <a:sym typeface="Sofi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702E58-CBC6-4231-B255-860EB25FAD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761" y="4445324"/>
            <a:ext cx="3878711" cy="70224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g1017e2f09ec_1_1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g1017e2f09ec_1_185"/>
          <p:cNvSpPr txBox="1">
            <a:spLocks noGrp="1"/>
          </p:cNvSpPr>
          <p:nvPr>
            <p:ph type="title"/>
          </p:nvPr>
        </p:nvSpPr>
        <p:spPr>
          <a:xfrm>
            <a:off x="838200" y="2766217"/>
            <a:ext cx="10515600" cy="3310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Sofia"/>
              <a:buNone/>
            </a:pPr>
            <a:r>
              <a:rPr lang="ru-RU" sz="5000" dirty="0">
                <a:solidFill>
                  <a:schemeClr val="lt1"/>
                </a:solidFill>
              </a:rPr>
              <a:t>КАК ДА СТАНЕ ТОВА</a:t>
            </a:r>
            <a:br>
              <a:rPr lang="ru-RU" sz="5000" dirty="0">
                <a:solidFill>
                  <a:schemeClr val="lt1"/>
                </a:solidFill>
              </a:rPr>
            </a:br>
            <a:br>
              <a:rPr lang="ru-RU" sz="5000" dirty="0">
                <a:solidFill>
                  <a:schemeClr val="lt1"/>
                </a:solidFill>
              </a:rPr>
            </a:br>
            <a:r>
              <a:rPr lang="ru-RU" sz="5000" dirty="0">
                <a:solidFill>
                  <a:schemeClr val="lt1"/>
                </a:solidFill>
              </a:rPr>
              <a:t>ПРЕДВИДЕНИ С ПЛАНА МЕРКИ</a:t>
            </a:r>
            <a:br>
              <a:rPr lang="ru-RU" sz="5000" dirty="0">
                <a:solidFill>
                  <a:schemeClr val="lt1"/>
                </a:solidFill>
              </a:rPr>
            </a:br>
            <a:r>
              <a:rPr lang="ru-RU" sz="5000" dirty="0">
                <a:solidFill>
                  <a:schemeClr val="lt1"/>
                </a:solidFill>
              </a:rPr>
              <a:t>КЪМ ТАЗИ СПЕЦИФИЧНА ЦЕЛ</a:t>
            </a:r>
            <a:br>
              <a:rPr lang="ru-RU" sz="5000" dirty="0">
                <a:solidFill>
                  <a:schemeClr val="lt1"/>
                </a:solidFill>
              </a:rPr>
            </a:br>
            <a:endParaRPr lang="ru-RU" sz="5000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1035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g1014d21f8d5_0_1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5580" y="6064518"/>
            <a:ext cx="771600" cy="476725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g1014d21f8d5_0_168"/>
          <p:cNvSpPr txBox="1">
            <a:spLocks noGrp="1"/>
          </p:cNvSpPr>
          <p:nvPr>
            <p:ph type="title"/>
          </p:nvPr>
        </p:nvSpPr>
        <p:spPr>
          <a:xfrm>
            <a:off x="1019848" y="778825"/>
            <a:ext cx="10152300" cy="8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ofia"/>
              <a:buNone/>
            </a:pPr>
            <a:r>
              <a:rPr lang="en-GB" sz="25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Първични</a:t>
            </a:r>
            <a:r>
              <a:rPr lang="en-GB" sz="2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25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източници</a:t>
            </a:r>
            <a:r>
              <a:rPr lang="en-GB" sz="2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25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</a:t>
            </a:r>
            <a:r>
              <a:rPr lang="en-GB" sz="2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25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енергия</a:t>
            </a:r>
            <a:r>
              <a:rPr lang="en-GB" sz="2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25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за</a:t>
            </a:r>
            <a:r>
              <a:rPr lang="en-GB" sz="2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GB" sz="25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община</a:t>
            </a:r>
            <a:r>
              <a:rPr lang="bg-BG" sz="2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та</a:t>
            </a:r>
            <a:endParaRPr sz="2500" b="1" dirty="0">
              <a:solidFill>
                <a:schemeClr val="tx1">
                  <a:lumMod val="65000"/>
                  <a:lumOff val="35000"/>
                </a:schemeClr>
              </a:solidFill>
              <a:latin typeface="Sofia"/>
              <a:ea typeface="Sofia"/>
              <a:cs typeface="Sofia"/>
              <a:sym typeface="Sofia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2467927-7E70-4745-B750-E2B689487D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61736830"/>
              </p:ext>
            </p:extLst>
          </p:nvPr>
        </p:nvGraphicFramePr>
        <p:xfrm>
          <a:off x="1019848" y="1543665"/>
          <a:ext cx="9451506" cy="45282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8EE4A45-B48F-4D90-81AA-0027CFD1A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510" y="885825"/>
            <a:ext cx="10854576" cy="4863254"/>
          </a:xfrm>
        </p:spPr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bg-BG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Направления на работа:</a:t>
            </a:r>
          </a:p>
          <a:p>
            <a:pPr marL="342900">
              <a:lnSpc>
                <a:spcPct val="100000"/>
              </a:lnSpc>
              <a:spcAft>
                <a:spcPts val="800"/>
              </a:spcAft>
            </a:pPr>
            <a:r>
              <a:rPr lang="bg-BG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намаляване на зависимостта от изкопаеми горива във всички сектори</a:t>
            </a:r>
          </a:p>
          <a:p>
            <a:pPr marL="342900">
              <a:lnSpc>
                <a:spcPct val="100000"/>
              </a:lnSpc>
              <a:spcAft>
                <a:spcPts val="800"/>
              </a:spcAft>
            </a:pPr>
            <a:r>
              <a:rPr lang="bg-BG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резерви за намаляване на общото потребление на енергия</a:t>
            </a:r>
          </a:p>
          <a:p>
            <a:pPr marL="342900">
              <a:lnSpc>
                <a:spcPct val="100000"/>
              </a:lnSpc>
              <a:spcAft>
                <a:spcPts val="800"/>
              </a:spcAft>
            </a:pPr>
            <a:r>
              <a:rPr lang="bg-BG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постепенна промяна в енергийния микс и преминаване към по-широко използване на ВЕИ</a:t>
            </a:r>
          </a:p>
          <a:p>
            <a:pPr marL="342900">
              <a:lnSpc>
                <a:spcPct val="100000"/>
              </a:lnSpc>
              <a:spcAft>
                <a:spcPts val="800"/>
              </a:spcAft>
            </a:pPr>
            <a:r>
              <a:rPr lang="bg-BG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подобряване условията за по-широко използване на слънчевата, </a:t>
            </a:r>
            <a:r>
              <a:rPr lang="bg-BG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аеротермалната</a:t>
            </a:r>
            <a:r>
              <a:rPr lang="bg-BG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 и геотермалната енергия, отпадъчната биомаса и отпадната топлина</a:t>
            </a:r>
          </a:p>
        </p:txBody>
      </p:sp>
      <p:pic>
        <p:nvPicPr>
          <p:cNvPr id="5" name="Google Shape;175;g1017e2f09ec_1_177">
            <a:extLst>
              <a:ext uri="{FF2B5EF4-FFF2-40B4-BE49-F238E27FC236}">
                <a16:creationId xmlns:a16="http://schemas.microsoft.com/office/drawing/2014/main" id="{E48518EB-F735-47A8-9CFF-3563CA94B01A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715580" y="6064518"/>
            <a:ext cx="771600" cy="476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02833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8EE4A45-B48F-4D90-81AA-0027CFD1A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510" y="885825"/>
            <a:ext cx="10854576" cy="4863254"/>
          </a:xfrm>
        </p:spPr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bg-BG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2.М1. Поддръжка и експлоатация на хидротермалните находища</a:t>
            </a:r>
          </a:p>
          <a:p>
            <a:pPr marL="0" lv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bg-BG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2.М2. Дълбоко обновяване на съществуващите публични сгради</a:t>
            </a:r>
          </a:p>
          <a:p>
            <a:pPr marL="0" lv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bg-BG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2.М3. Подобряване на организационно-административните условия за преход към децентрализирано производство от ВЕИ и </a:t>
            </a:r>
            <a:r>
              <a:rPr lang="bg-BG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плюсовоенергийни</a:t>
            </a:r>
            <a:r>
              <a:rPr lang="bg-BG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 сгради в СО</a:t>
            </a:r>
          </a:p>
          <a:p>
            <a:pPr marL="0" lv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bg-BG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2.М4. Улесняване на информираността на гражданите и съдействие с актуализирани типови решения за предприемане на мерки за енергийна ефективност и използване на ВЕИ</a:t>
            </a:r>
          </a:p>
          <a:p>
            <a:pPr marL="0" lv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bg-BG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2.М5. Преход на “Топлофикация София” АД към по-висока енергийна ефективност, по-зелена енергия и създаване на нови форми на услугата</a:t>
            </a:r>
          </a:p>
        </p:txBody>
      </p:sp>
      <p:pic>
        <p:nvPicPr>
          <p:cNvPr id="5" name="Google Shape;175;g1017e2f09ec_1_177">
            <a:extLst>
              <a:ext uri="{FF2B5EF4-FFF2-40B4-BE49-F238E27FC236}">
                <a16:creationId xmlns:a16="http://schemas.microsoft.com/office/drawing/2014/main" id="{E48518EB-F735-47A8-9CFF-3563CA94B01A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715580" y="6064518"/>
            <a:ext cx="771600" cy="476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98824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g1017e2f09ec_2_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6150" y="0"/>
            <a:ext cx="9699712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g1017e2f09ec_2_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5580" y="6064518"/>
            <a:ext cx="771600" cy="476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39515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g1017e2f09ec_1_1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g1017e2f09ec_1_185"/>
          <p:cNvSpPr txBox="1">
            <a:spLocks noGrp="1"/>
          </p:cNvSpPr>
          <p:nvPr>
            <p:ph type="title"/>
          </p:nvPr>
        </p:nvSpPr>
        <p:spPr>
          <a:xfrm>
            <a:off x="838200" y="2766218"/>
            <a:ext cx="10515600" cy="2877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Sofia"/>
              <a:buNone/>
            </a:pPr>
            <a:r>
              <a:rPr lang="ru-RU" sz="5000" dirty="0">
                <a:solidFill>
                  <a:schemeClr val="lt1"/>
                </a:solidFill>
              </a:rPr>
              <a:t>ПРЕДВИДЕНИ С ПЛАНА МЕРКИ</a:t>
            </a:r>
            <a:br>
              <a:rPr lang="ru-RU" sz="5000" dirty="0">
                <a:solidFill>
                  <a:schemeClr val="lt1"/>
                </a:solidFill>
              </a:rPr>
            </a:br>
            <a:r>
              <a:rPr lang="ru-RU" sz="5000" dirty="0">
                <a:solidFill>
                  <a:schemeClr val="lt1"/>
                </a:solidFill>
              </a:rPr>
              <a:t>за </a:t>
            </a:r>
            <a:r>
              <a:rPr lang="ru-RU" sz="5000" dirty="0" err="1">
                <a:solidFill>
                  <a:schemeClr val="lt1"/>
                </a:solidFill>
              </a:rPr>
              <a:t>подобрена</a:t>
            </a:r>
            <a:r>
              <a:rPr lang="ru-RU" sz="5000" dirty="0">
                <a:solidFill>
                  <a:schemeClr val="lt1"/>
                </a:solidFill>
              </a:rPr>
              <a:t> </a:t>
            </a:r>
            <a:r>
              <a:rPr lang="ru-RU" sz="5000" dirty="0" err="1">
                <a:solidFill>
                  <a:schemeClr val="lt1"/>
                </a:solidFill>
              </a:rPr>
              <a:t>енергийна</a:t>
            </a:r>
            <a:r>
              <a:rPr lang="ru-RU" sz="5000" dirty="0">
                <a:solidFill>
                  <a:schemeClr val="lt1"/>
                </a:solidFill>
              </a:rPr>
              <a:t> </a:t>
            </a:r>
            <a:r>
              <a:rPr lang="ru-RU" sz="5000" dirty="0" err="1">
                <a:solidFill>
                  <a:schemeClr val="lt1"/>
                </a:solidFill>
              </a:rPr>
              <a:t>ефективност</a:t>
            </a:r>
            <a:r>
              <a:rPr lang="ru-RU" sz="5000" dirty="0">
                <a:solidFill>
                  <a:schemeClr val="lt1"/>
                </a:solidFill>
              </a:rPr>
              <a:t> </a:t>
            </a:r>
            <a:br>
              <a:rPr lang="ru-RU" sz="5000" dirty="0">
                <a:solidFill>
                  <a:schemeClr val="lt1"/>
                </a:solidFill>
              </a:rPr>
            </a:br>
            <a:r>
              <a:rPr lang="ru-RU" sz="5000" dirty="0">
                <a:solidFill>
                  <a:schemeClr val="lt1"/>
                </a:solidFill>
              </a:rPr>
              <a:t>КЪМ ДРУГИ СПЕЦИФИЧНИ ЦЕЛИ</a:t>
            </a:r>
          </a:p>
        </p:txBody>
      </p:sp>
    </p:spTree>
    <p:extLst>
      <p:ext uri="{BB962C8B-B14F-4D97-AF65-F5344CB8AC3E}">
        <p14:creationId xmlns:p14="http://schemas.microsoft.com/office/powerpoint/2010/main" val="29277599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8EE4A45-B48F-4D90-81AA-0027CFD1A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510" y="540774"/>
            <a:ext cx="10854576" cy="5208305"/>
          </a:xfrm>
        </p:spPr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СЦ 13: </a:t>
            </a:r>
            <a:r>
              <a:rPr lang="ru-RU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Подобрена</a:t>
            </a:r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 </a:t>
            </a:r>
            <a:r>
              <a:rPr lang="ru-RU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транспортна</a:t>
            </a:r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 </a:t>
            </a:r>
            <a:r>
              <a:rPr lang="ru-RU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свързаност</a:t>
            </a:r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 и </a:t>
            </a:r>
            <a:r>
              <a:rPr lang="ru-RU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по-устойчива</a:t>
            </a:r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 </a:t>
            </a:r>
            <a:r>
              <a:rPr lang="ru-RU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мобилност</a:t>
            </a:r>
            <a:endParaRPr lang="ru-RU" sz="2400" b="1" dirty="0">
              <a:solidFill>
                <a:schemeClr val="tx1">
                  <a:lumMod val="65000"/>
                  <a:lumOff val="35000"/>
                </a:schemeClr>
              </a:solidFill>
              <a:latin typeface="Sofia Sans" panose="020B0503060000020004" pitchFamily="34" charset="0"/>
            </a:endParaRPr>
          </a:p>
          <a:p>
            <a:pPr marL="0" lv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13.М10. Развитие и </a:t>
            </a:r>
            <a:r>
              <a:rPr lang="ru-RU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осъвременяване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 на </a:t>
            </a:r>
            <a:r>
              <a:rPr lang="ru-RU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инфраструктурата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 и </a:t>
            </a:r>
            <a:r>
              <a:rPr lang="ru-RU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мрежата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 на </a:t>
            </a:r>
            <a:r>
              <a:rPr lang="ru-RU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обществения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 транспорт и </a:t>
            </a:r>
            <a:r>
              <a:rPr lang="ru-RU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увеличаване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 на </a:t>
            </a:r>
            <a:r>
              <a:rPr lang="ru-RU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средната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 </a:t>
            </a:r>
            <a:r>
              <a:rPr lang="ru-RU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скорост</a:t>
            </a:r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  <a:latin typeface="Sofia Sans" panose="020B0503060000020004" pitchFamily="34" charset="0"/>
            </a:endParaRPr>
          </a:p>
          <a:p>
            <a:pPr marL="0" lv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13.М15. Ускорено </a:t>
            </a:r>
            <a:r>
              <a:rPr lang="ru-RU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изграждане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 на </a:t>
            </a:r>
            <a:r>
              <a:rPr lang="ru-RU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зарядна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 инфраструктура за </a:t>
            </a:r>
            <a:r>
              <a:rPr lang="ru-RU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електрически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 </a:t>
            </a:r>
            <a:r>
              <a:rPr lang="ru-RU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превозни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 средства</a:t>
            </a:r>
          </a:p>
          <a:p>
            <a:pPr marL="0" lv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ru-RU" sz="24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СЦ14: </a:t>
            </a:r>
            <a:r>
              <a:rPr lang="ru-RU" sz="2400" b="1" u="sng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Повишаване</a:t>
            </a:r>
            <a:r>
              <a:rPr lang="ru-RU" sz="24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 </a:t>
            </a:r>
            <a:r>
              <a:rPr lang="ru-RU" sz="2400" b="1" u="sng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качеството</a:t>
            </a:r>
            <a:r>
              <a:rPr lang="ru-RU" sz="24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 и </a:t>
            </a:r>
            <a:r>
              <a:rPr lang="ru-RU" sz="2400" b="1" u="sng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ефективността</a:t>
            </a:r>
            <a:r>
              <a:rPr lang="ru-RU" sz="24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 на </a:t>
            </a:r>
            <a:r>
              <a:rPr lang="ru-RU" sz="2400" b="1" u="sng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техническата</a:t>
            </a:r>
            <a:r>
              <a:rPr lang="ru-RU" sz="24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 инфраструктура и </a:t>
            </a:r>
            <a:r>
              <a:rPr lang="ru-RU" sz="2400" b="1" u="sng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подобряване</a:t>
            </a:r>
            <a:r>
              <a:rPr lang="ru-RU" sz="24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 </a:t>
            </a:r>
            <a:r>
              <a:rPr lang="ru-RU" sz="2400" b="1" u="sng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нивото</a:t>
            </a:r>
            <a:r>
              <a:rPr lang="ru-RU" sz="24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 на </a:t>
            </a:r>
            <a:r>
              <a:rPr lang="ru-RU" sz="2400" b="1" u="sng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обслуженост</a:t>
            </a:r>
            <a:endParaRPr lang="ru-RU" sz="2400" b="1" u="sng" dirty="0">
              <a:solidFill>
                <a:schemeClr val="tx1">
                  <a:lumMod val="65000"/>
                  <a:lumOff val="35000"/>
                </a:schemeClr>
              </a:solidFill>
              <a:latin typeface="Sofia Sans" panose="020B0503060000020004" pitchFamily="34" charset="0"/>
            </a:endParaRPr>
          </a:p>
          <a:p>
            <a:pPr marL="0" lv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14.М3. </a:t>
            </a:r>
            <a:r>
              <a:rPr lang="ru-RU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Интелигентни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 решения за модернизация и </a:t>
            </a:r>
            <a:r>
              <a:rPr lang="ru-RU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доизграждане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 на </a:t>
            </a:r>
            <a:r>
              <a:rPr lang="ru-RU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електроснабдителната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 инфраструктура, ускорена децентрализация и либерализация на </a:t>
            </a:r>
            <a:r>
              <a:rPr lang="ru-RU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пазара</a:t>
            </a:r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  <a:latin typeface="Sofia Sans" panose="020B0503060000020004" pitchFamily="34" charset="0"/>
            </a:endParaRPr>
          </a:p>
        </p:txBody>
      </p:sp>
      <p:pic>
        <p:nvPicPr>
          <p:cNvPr id="5" name="Google Shape;175;g1017e2f09ec_1_177">
            <a:extLst>
              <a:ext uri="{FF2B5EF4-FFF2-40B4-BE49-F238E27FC236}">
                <a16:creationId xmlns:a16="http://schemas.microsoft.com/office/drawing/2014/main" id="{E48518EB-F735-47A8-9CFF-3563CA94B01A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715580" y="6064518"/>
            <a:ext cx="771600" cy="476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23558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8EE4A45-B48F-4D90-81AA-0027CFD1A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510" y="540774"/>
            <a:ext cx="10854576" cy="5208305"/>
          </a:xfrm>
        </p:spPr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bg-BG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София - център на СО и най-важният център в България </a:t>
            </a:r>
          </a:p>
          <a:p>
            <a:pPr marL="0" lv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bg-BG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на всички инфраструктурни мрежи с регионално, национално и европейско значение </a:t>
            </a:r>
          </a:p>
          <a:p>
            <a:pPr marL="0" lvl="0" indent="0">
              <a:lnSpc>
                <a:spcPct val="100000"/>
              </a:lnSpc>
              <a:spcAft>
                <a:spcPts val="800"/>
              </a:spcAft>
              <a:buNone/>
            </a:pPr>
            <a:endParaRPr lang="bg-BG" sz="1000" dirty="0">
              <a:solidFill>
                <a:schemeClr val="tx1">
                  <a:lumMod val="65000"/>
                  <a:lumOff val="35000"/>
                </a:schemeClr>
              </a:solidFill>
              <a:latin typeface="Sofia Sans" panose="020B0503060000020004" pitchFamily="34" charset="0"/>
            </a:endParaRPr>
          </a:p>
          <a:p>
            <a:pPr marL="0" lv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bg-BG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Развитието и подобряване качеството на услугите</a:t>
            </a:r>
          </a:p>
          <a:p>
            <a:pPr marL="0" lv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bg-BG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от отделните системи на техническата инфраструктура </a:t>
            </a:r>
          </a:p>
          <a:p>
            <a:pPr marL="0" lv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bg-BG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се търси както на микро ниво (най-малките устройствени единици - ГЕ), така и на регионално и национално ниво, </a:t>
            </a:r>
          </a:p>
          <a:p>
            <a:pPr marL="0" lv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bg-BG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т.к</a:t>
            </a:r>
            <a:r>
              <a:rPr lang="bg-BG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. функционирането им се предопределя и въздейства отвъд границите на общинската територия</a:t>
            </a:r>
          </a:p>
        </p:txBody>
      </p:sp>
      <p:pic>
        <p:nvPicPr>
          <p:cNvPr id="5" name="Google Shape;175;g1017e2f09ec_1_177">
            <a:extLst>
              <a:ext uri="{FF2B5EF4-FFF2-40B4-BE49-F238E27FC236}">
                <a16:creationId xmlns:a16="http://schemas.microsoft.com/office/drawing/2014/main" id="{E48518EB-F735-47A8-9CFF-3563CA94B01A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715580" y="6064518"/>
            <a:ext cx="771600" cy="476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75338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8EE4A45-B48F-4D90-81AA-0027CFD1A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510" y="540774"/>
            <a:ext cx="10854576" cy="5208305"/>
          </a:xfrm>
        </p:spPr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bg-BG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Заедно със СЕА </a:t>
            </a:r>
            <a:r>
              <a:rPr lang="bg-BG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Софена</a:t>
            </a:r>
            <a:r>
              <a:rPr lang="bg-BG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  направихме </a:t>
            </a:r>
            <a:r>
              <a:rPr lang="bg-BG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анализ, пространствен модел и тривариантни прогнози за развитие на енергийното потребление от жилищния сектор до 2050г. по ГЕ</a:t>
            </a:r>
          </a:p>
          <a:p>
            <a:pPr marL="0" lv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bg-BG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Защо от жилищния сектор: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bg-BG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Има най-голям дял в потреблението на енергия в СО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bg-BG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Нуждите са предсказуеми – свързани с физическото състояние на хората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bg-BG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Има налична информация за: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bg-BG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•	Общите характеристики на сградния фонд и потенциалите за енергоспестяване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bg-BG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•	микса на потребление по дял на енергоизточниците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bg-BG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•	подробни данни за инфраструктурата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bg-BG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•	подробни данни за потреблението на топлоенергия</a:t>
            </a:r>
          </a:p>
        </p:txBody>
      </p:sp>
      <p:pic>
        <p:nvPicPr>
          <p:cNvPr id="5" name="Google Shape;175;g1017e2f09ec_1_177">
            <a:extLst>
              <a:ext uri="{FF2B5EF4-FFF2-40B4-BE49-F238E27FC236}">
                <a16:creationId xmlns:a16="http://schemas.microsoft.com/office/drawing/2014/main" id="{E48518EB-F735-47A8-9CFF-3563CA94B01A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715580" y="6064518"/>
            <a:ext cx="771600" cy="476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81935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g1017e2f09ec_1_1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g1017e2f09ec_1_185"/>
          <p:cNvSpPr txBox="1">
            <a:spLocks noGrp="1"/>
          </p:cNvSpPr>
          <p:nvPr>
            <p:ph type="title"/>
          </p:nvPr>
        </p:nvSpPr>
        <p:spPr>
          <a:xfrm>
            <a:off x="838200" y="2766218"/>
            <a:ext cx="10515600" cy="3034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Sofia"/>
              <a:buNone/>
            </a:pPr>
            <a:r>
              <a:rPr lang="bg-BG" sz="5000" dirty="0">
                <a:solidFill>
                  <a:schemeClr val="lt1"/>
                </a:solidFill>
              </a:rPr>
              <a:t>Какво искаме да постигнем</a:t>
            </a:r>
            <a:br>
              <a:rPr lang="bg-BG" sz="5000" dirty="0">
                <a:solidFill>
                  <a:schemeClr val="lt1"/>
                </a:solidFill>
              </a:rPr>
            </a:br>
            <a:r>
              <a:rPr lang="bg-BG" sz="5000" dirty="0">
                <a:solidFill>
                  <a:schemeClr val="lt1"/>
                </a:solidFill>
              </a:rPr>
              <a:t>ЗАЕДНО</a:t>
            </a:r>
            <a:endParaRPr sz="5000" b="1" dirty="0">
              <a:solidFill>
                <a:schemeClr val="lt1"/>
              </a:solidFill>
              <a:latin typeface="Sofia"/>
              <a:ea typeface="Sofia"/>
              <a:cs typeface="Sofia"/>
              <a:sym typeface="Sofia"/>
            </a:endParaRPr>
          </a:p>
        </p:txBody>
      </p:sp>
    </p:spTree>
    <p:extLst>
      <p:ext uri="{BB962C8B-B14F-4D97-AF65-F5344CB8AC3E}">
        <p14:creationId xmlns:p14="http://schemas.microsoft.com/office/powerpoint/2010/main" val="1930847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0"/>
          <p:cNvSpPr txBox="1">
            <a:spLocks noGrp="1"/>
          </p:cNvSpPr>
          <p:nvPr>
            <p:ph type="title"/>
          </p:nvPr>
        </p:nvSpPr>
        <p:spPr>
          <a:xfrm>
            <a:off x="1524000" y="2766218"/>
            <a:ext cx="8809703" cy="3152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bg-BG" sz="4000" dirty="0">
                <a:solidFill>
                  <a:schemeClr val="bg1"/>
                </a:solidFill>
                <a:effectLst/>
                <a:latin typeface="SofiaSa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КОИ СМЕ НИЕ –</a:t>
            </a:r>
            <a:br>
              <a:rPr lang="en-US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g-BG" sz="4000" dirty="0">
                <a:solidFill>
                  <a:schemeClr val="bg1"/>
                </a:solidFill>
                <a:effectLst/>
                <a:latin typeface="SofiaSa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Общинско предприятие СОФИЯПЛАН</a:t>
            </a:r>
            <a:br>
              <a:rPr lang="en-US" sz="4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bg-BG" sz="4000" dirty="0">
                <a:solidFill>
                  <a:schemeClr val="bg1"/>
                </a:solidFill>
                <a:effectLst/>
                <a:latin typeface="SofiaSans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стратегическо пространствено планиране за СО</a:t>
            </a:r>
            <a:endParaRPr lang="en-US" sz="4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8EE4A45-B48F-4D90-81AA-0027CFD1A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510" y="835742"/>
            <a:ext cx="10854576" cy="4913337"/>
          </a:xfrm>
        </p:spPr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нови </a:t>
            </a:r>
            <a:r>
              <a:rPr lang="ru-RU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стандарти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 за </a:t>
            </a:r>
            <a:r>
              <a:rPr lang="ru-RU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осъвременяване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 на </a:t>
            </a:r>
            <a:r>
              <a:rPr lang="ru-RU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градската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 среда и </a:t>
            </a:r>
            <a:r>
              <a:rPr lang="ru-RU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сградния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 фонд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УМНИТЕ СГРАДИ СЕ НУЖДАЯТ ОТ УМНИ ОБЩИ МРЕЖИ</a:t>
            </a:r>
          </a:p>
          <a:p>
            <a:pPr marL="0" lv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СО </a:t>
            </a:r>
            <a:r>
              <a:rPr lang="ru-RU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следва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 да </a:t>
            </a:r>
            <a:r>
              <a:rPr lang="ru-RU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бъде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 лидер и </a:t>
            </a:r>
          </a:p>
          <a:p>
            <a:pPr marL="0" lv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с </a:t>
            </a:r>
            <a:r>
              <a:rPr lang="ru-RU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активни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 действия и </a:t>
            </a:r>
            <a:r>
              <a:rPr lang="ru-RU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демонстрационни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 </a:t>
            </a:r>
            <a:r>
              <a:rPr lang="ru-RU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проекти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 за </a:t>
            </a:r>
            <a:r>
              <a:rPr lang="ru-RU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общинските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 </a:t>
            </a:r>
            <a:r>
              <a:rPr lang="ru-RU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сгради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 </a:t>
            </a:r>
          </a:p>
          <a:p>
            <a:pPr marL="0" lv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да </a:t>
            </a:r>
            <a:r>
              <a:rPr lang="ru-RU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спомогне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 за </a:t>
            </a:r>
            <a:r>
              <a:rPr lang="ru-RU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утвърждаване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 на </a:t>
            </a:r>
            <a:r>
              <a:rPr lang="ru-RU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по-високи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 </a:t>
            </a:r>
            <a:r>
              <a:rPr lang="ru-RU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стандарти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 за </a:t>
            </a:r>
            <a:r>
              <a:rPr lang="ru-RU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енергийна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 </a:t>
            </a:r>
            <a:r>
              <a:rPr lang="ru-RU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ефективност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 - при реконструкция и ново </a:t>
            </a:r>
            <a:r>
              <a:rPr lang="ru-RU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строителство</a:t>
            </a:r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  <a:latin typeface="Sofia Sans" panose="020B0503060000020004" pitchFamily="34" charset="0"/>
            </a:endParaRPr>
          </a:p>
          <a:p>
            <a:pPr marL="0" lv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Да се </a:t>
            </a:r>
            <a:r>
              <a:rPr lang="ru-RU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стимулира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 </a:t>
            </a:r>
            <a:r>
              <a:rPr lang="ru-RU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просюмърството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 </a:t>
            </a:r>
          </a:p>
          <a:p>
            <a:pPr marL="0" lv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Да се </a:t>
            </a:r>
            <a:r>
              <a:rPr lang="ru-RU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улеснят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 и </a:t>
            </a:r>
            <a:r>
              <a:rPr lang="ru-RU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прецизират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 </a:t>
            </a:r>
            <a:r>
              <a:rPr lang="ru-RU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административните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 и технически </a:t>
            </a:r>
            <a:r>
              <a:rPr lang="ru-RU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процедури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 и да се </a:t>
            </a:r>
            <a:r>
              <a:rPr lang="ru-RU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интегрират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 с </a:t>
            </a:r>
            <a:r>
              <a:rPr lang="ru-RU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мерките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 за </a:t>
            </a:r>
            <a:r>
              <a:rPr lang="ru-RU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прилагане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 на </a:t>
            </a:r>
            <a:r>
              <a:rPr lang="ru-RU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жилищна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 политика</a:t>
            </a:r>
          </a:p>
          <a:p>
            <a:pPr marL="0" lvl="0" indent="0">
              <a:lnSpc>
                <a:spcPct val="100000"/>
              </a:lnSpc>
              <a:spcAft>
                <a:spcPts val="800"/>
              </a:spcAft>
              <a:buNone/>
            </a:pPr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  <a:latin typeface="Sofia Sans" panose="020B0503060000020004" pitchFamily="34" charset="0"/>
            </a:endParaRPr>
          </a:p>
          <a:p>
            <a:pPr marL="0" lvl="0" indent="0">
              <a:lnSpc>
                <a:spcPct val="100000"/>
              </a:lnSpc>
              <a:spcAft>
                <a:spcPts val="800"/>
              </a:spcAft>
              <a:buNone/>
            </a:pPr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  <a:latin typeface="Sofia Sans" panose="020B0503060000020004" pitchFamily="34" charset="0"/>
            </a:endParaRPr>
          </a:p>
        </p:txBody>
      </p:sp>
      <p:pic>
        <p:nvPicPr>
          <p:cNvPr id="5" name="Google Shape;175;g1017e2f09ec_1_177">
            <a:extLst>
              <a:ext uri="{FF2B5EF4-FFF2-40B4-BE49-F238E27FC236}">
                <a16:creationId xmlns:a16="http://schemas.microsoft.com/office/drawing/2014/main" id="{E48518EB-F735-47A8-9CFF-3563CA94B01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5580" y="6064518"/>
            <a:ext cx="771600" cy="476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00348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g1017e2f09ec_1_1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5580" y="6064518"/>
            <a:ext cx="771600" cy="47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g1017e2f09ec_1_1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2192001" cy="5820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24;p6">
            <a:extLst>
              <a:ext uri="{FF2B5EF4-FFF2-40B4-BE49-F238E27FC236}">
                <a16:creationId xmlns:a16="http://schemas.microsoft.com/office/drawing/2014/main" id="{956DEFD7-4714-450C-8697-0544B06766E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25;p6">
            <a:extLst>
              <a:ext uri="{FF2B5EF4-FFF2-40B4-BE49-F238E27FC236}">
                <a16:creationId xmlns:a16="http://schemas.microsoft.com/office/drawing/2014/main" id="{17747F80-1F32-4F39-BDE6-BA2C01528CC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33188" y="5926977"/>
            <a:ext cx="4503888" cy="836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r">
              <a:buSzPts val="2500"/>
            </a:pPr>
            <a:r>
              <a:rPr lang="bg-BG" sz="2500" dirty="0"/>
              <a:t>Интерактивна карта с енергийните паспорти на ГЕ</a:t>
            </a:r>
            <a:endParaRPr sz="2500" b="1" dirty="0">
              <a:latin typeface="Sofia"/>
              <a:ea typeface="Sofia"/>
              <a:cs typeface="Sofia"/>
              <a:sym typeface="Sofi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g1017e2f09ec_2_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6150" y="0"/>
            <a:ext cx="9699712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g1017e2f09ec_2_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5580" y="6064518"/>
            <a:ext cx="771600" cy="47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g1017e2f09ec_2_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6150" y="0"/>
            <a:ext cx="9699712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g1017e2f09ec_2_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5580" y="6064518"/>
            <a:ext cx="771600" cy="47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g1017e2f09ec_2_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6150" y="0"/>
            <a:ext cx="9699712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g1017e2f09ec_2_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5580" y="6064518"/>
            <a:ext cx="771600" cy="47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g1017e2f09ec_2_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1525" y="0"/>
            <a:ext cx="9699712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g1017e2f09ec_2_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5580" y="6064518"/>
            <a:ext cx="771600" cy="47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358;g1017e2f09ec_2_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1" cy="6863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g1017e2f09ec_2_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5580" y="6064518"/>
            <a:ext cx="771600" cy="47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g1014d21f8d5_0_172"/>
          <p:cNvPicPr preferRelativeResize="0"/>
          <p:nvPr/>
        </p:nvPicPr>
        <p:blipFill rotWithShape="1">
          <a:blip r:embed="rId3">
            <a:alphaModFix amt="47000"/>
          </a:blip>
          <a:srcRect t="9649"/>
          <a:stretch/>
        </p:blipFill>
        <p:spPr>
          <a:xfrm>
            <a:off x="152400" y="784850"/>
            <a:ext cx="11650123" cy="5920749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0" name="Google Shape;210;g1014d21f8d5_0_1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5580" y="6064518"/>
            <a:ext cx="771600" cy="476725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g1014d21f8d5_0_172"/>
          <p:cNvSpPr txBox="1">
            <a:spLocks noGrp="1"/>
          </p:cNvSpPr>
          <p:nvPr>
            <p:ph type="title"/>
          </p:nvPr>
        </p:nvSpPr>
        <p:spPr>
          <a:xfrm>
            <a:off x="1266699" y="2968885"/>
            <a:ext cx="9658500" cy="7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5000"/>
              <a:t>ge.sofiaplan.bg</a:t>
            </a:r>
            <a:endParaRPr sz="50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8EE4A45-B48F-4D90-81AA-0027CFD1A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510" y="835742"/>
            <a:ext cx="10854576" cy="4913337"/>
          </a:xfrm>
        </p:spPr>
        <p:txBody>
          <a:bodyPr>
            <a:noAutofit/>
          </a:bodyPr>
          <a:lstStyle/>
          <a:p>
            <a:pPr marL="0" lv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ПЛАНИРАМЕ НАДГРАЖДАНЕ И АКТУАЛИЗАЦИЯ НА МОДЕЛА </a:t>
            </a:r>
          </a:p>
          <a:p>
            <a:pPr marL="0" lv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с </a:t>
            </a:r>
            <a:r>
              <a:rPr lang="bg-BG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включване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 на:</a:t>
            </a:r>
          </a:p>
          <a:p>
            <a:pPr marL="0" lv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•	</a:t>
            </a:r>
            <a:r>
              <a:rPr lang="bg-BG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данни за населението и жилищния фонд от преброяване 2021</a:t>
            </a:r>
          </a:p>
          <a:p>
            <a:pPr marL="0" lv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bg-BG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•	нови данни от енергийните дружества опериращи на територията </a:t>
            </a:r>
          </a:p>
          <a:p>
            <a:pPr marL="0" lv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bg-BG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•	данни за общинските сгради, вкл. потенциал за енергийна ефективност и интегрирани ВЕИ</a:t>
            </a:r>
          </a:p>
          <a:p>
            <a:pPr marL="0" indent="0">
              <a:lnSpc>
                <a:spcPct val="100000"/>
              </a:lnSpc>
              <a:spcAft>
                <a:spcPts val="800"/>
              </a:spcAft>
              <a:buNone/>
            </a:pPr>
            <a:r>
              <a:rPr lang="bg-BG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•	предвиждаме партньорство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 с 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GATE </a:t>
            </a:r>
            <a:r>
              <a:rPr lang="bg-BG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ofia Sans" panose="020B0503060000020004" pitchFamily="34" charset="0"/>
              </a:rPr>
              <a:t> по темата</a:t>
            </a:r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  <a:latin typeface="Sofia Sans" panose="020B0503060000020004" pitchFamily="34" charset="0"/>
            </a:endParaRPr>
          </a:p>
          <a:p>
            <a:pPr marL="0" lvl="0" indent="0">
              <a:lnSpc>
                <a:spcPct val="100000"/>
              </a:lnSpc>
              <a:spcAft>
                <a:spcPts val="800"/>
              </a:spcAft>
              <a:buNone/>
            </a:pPr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  <a:latin typeface="Sofia Sans" panose="020B0503060000020004" pitchFamily="34" charset="0"/>
            </a:endParaRPr>
          </a:p>
          <a:p>
            <a:pPr marL="0" lvl="0" indent="0">
              <a:lnSpc>
                <a:spcPct val="100000"/>
              </a:lnSpc>
              <a:spcAft>
                <a:spcPts val="800"/>
              </a:spcAft>
              <a:buNone/>
            </a:pPr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  <a:latin typeface="Sofia Sans" panose="020B0503060000020004" pitchFamily="34" charset="0"/>
            </a:endParaRPr>
          </a:p>
        </p:txBody>
      </p:sp>
      <p:pic>
        <p:nvPicPr>
          <p:cNvPr id="5" name="Google Shape;175;g1017e2f09ec_1_177">
            <a:extLst>
              <a:ext uri="{FF2B5EF4-FFF2-40B4-BE49-F238E27FC236}">
                <a16:creationId xmlns:a16="http://schemas.microsoft.com/office/drawing/2014/main" id="{E48518EB-F735-47A8-9CFF-3563CA94B01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5580" y="6064518"/>
            <a:ext cx="771600" cy="476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42687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een Recording 2021-11-12 at 12.12.23.mov" descr="Screen Recording 2021-11-12 at 12.12.23.mov">
            <a:hlinkClick r:id="" action="ppaction://media"/>
            <a:extLst>
              <a:ext uri="{FF2B5EF4-FFF2-40B4-BE49-F238E27FC236}">
                <a16:creationId xmlns:a16="http://schemas.microsoft.com/office/drawing/2014/main" id="{500F89C1-6E1C-D242-BFAE-004E7AB233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70" name="Google Shape;370;g1017e2f09ec_2_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15580" y="6064518"/>
            <a:ext cx="771600" cy="47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g1017e2f09ec_1_1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g1017e2f09ec_1_185"/>
          <p:cNvSpPr txBox="1">
            <a:spLocks noGrp="1"/>
          </p:cNvSpPr>
          <p:nvPr>
            <p:ph type="title"/>
          </p:nvPr>
        </p:nvSpPr>
        <p:spPr>
          <a:xfrm>
            <a:off x="838200" y="2766217"/>
            <a:ext cx="10515600" cy="3310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Sofia"/>
              <a:buNone/>
            </a:pPr>
            <a:r>
              <a:rPr lang="ru-RU" sz="5000" dirty="0">
                <a:solidFill>
                  <a:schemeClr val="lt1"/>
                </a:solidFill>
              </a:rPr>
              <a:t>„ПРОГРАМА ЗА СОФИЯ“ </a:t>
            </a:r>
            <a:br>
              <a:rPr lang="ru-RU" sz="5000" dirty="0">
                <a:solidFill>
                  <a:schemeClr val="lt1"/>
                </a:solidFill>
              </a:rPr>
            </a:br>
            <a:r>
              <a:rPr lang="ru-RU" sz="5000" dirty="0">
                <a:solidFill>
                  <a:schemeClr val="lt1"/>
                </a:solidFill>
              </a:rPr>
              <a:t>ПИРО – стратегически план </a:t>
            </a:r>
            <a:br>
              <a:rPr lang="ru-RU" sz="5000" dirty="0">
                <a:solidFill>
                  <a:schemeClr val="lt1"/>
                </a:solidFill>
              </a:rPr>
            </a:br>
            <a:r>
              <a:rPr lang="ru-RU" sz="5000" dirty="0">
                <a:solidFill>
                  <a:schemeClr val="lt1"/>
                </a:solidFill>
              </a:rPr>
              <a:t>за действия до 2027г.</a:t>
            </a:r>
            <a:br>
              <a:rPr lang="ru-RU" sz="5000" dirty="0">
                <a:solidFill>
                  <a:schemeClr val="lt1"/>
                </a:solidFill>
              </a:rPr>
            </a:br>
            <a:r>
              <a:rPr lang="ru-RU" sz="5000" dirty="0" err="1">
                <a:solidFill>
                  <a:schemeClr val="lt1"/>
                </a:solidFill>
              </a:rPr>
              <a:t>Приет</a:t>
            </a:r>
            <a:r>
              <a:rPr lang="ru-RU" sz="5000" dirty="0">
                <a:solidFill>
                  <a:schemeClr val="lt1"/>
                </a:solidFill>
              </a:rPr>
              <a:t> от СОС в края на 2021г.</a:t>
            </a:r>
            <a:br>
              <a:rPr lang="ru-RU" sz="5000" dirty="0">
                <a:solidFill>
                  <a:schemeClr val="lt1"/>
                </a:solidFill>
              </a:rPr>
            </a:br>
            <a:endParaRPr lang="ru-RU" sz="5000"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7"/>
          <p:cNvSpPr txBox="1">
            <a:spLocks noGrp="1"/>
          </p:cNvSpPr>
          <p:nvPr>
            <p:ph type="title"/>
          </p:nvPr>
        </p:nvSpPr>
        <p:spPr>
          <a:xfrm>
            <a:off x="1564177" y="2404300"/>
            <a:ext cx="9063645" cy="20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Sofia"/>
              <a:buNone/>
            </a:pPr>
            <a:r>
              <a:rPr lang="en-GB" sz="5000"/>
              <a:t>sofiaplan.bg</a:t>
            </a:r>
            <a:endParaRPr sz="5000" b="1">
              <a:latin typeface="Sofia"/>
              <a:ea typeface="Sofia"/>
              <a:cs typeface="Sofia"/>
              <a:sym typeface="Sofia"/>
            </a:endParaRPr>
          </a:p>
        </p:txBody>
      </p:sp>
      <p:pic>
        <p:nvPicPr>
          <p:cNvPr id="377" name="Google Shape;37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5580" y="6064518"/>
            <a:ext cx="771600" cy="476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1742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g1017e2f09ec_1_164"/>
          <p:cNvPicPr preferRelativeResize="0"/>
          <p:nvPr/>
        </p:nvPicPr>
        <p:blipFill rotWithShape="1">
          <a:blip r:embed="rId3">
            <a:alphaModFix/>
          </a:blip>
          <a:srcRect l="20472" r="21516"/>
          <a:stretch/>
        </p:blipFill>
        <p:spPr>
          <a:xfrm>
            <a:off x="2742350" y="118775"/>
            <a:ext cx="6448675" cy="6584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g1017e2f09ec_1_1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5580" y="6064518"/>
            <a:ext cx="771600" cy="476725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g1017e2f09ec_1_164"/>
          <p:cNvSpPr txBox="1"/>
          <p:nvPr/>
        </p:nvSpPr>
        <p:spPr>
          <a:xfrm>
            <a:off x="747574" y="2447950"/>
            <a:ext cx="107076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000" b="1">
                <a:solidFill>
                  <a:schemeClr val="dk1"/>
                </a:solidFill>
                <a:latin typeface="Sofia"/>
                <a:ea typeface="Sofia"/>
                <a:cs typeface="Sofia"/>
                <a:sym typeface="Sofia"/>
              </a:rPr>
              <a:t>564 градоустройствени единици</a:t>
            </a:r>
            <a:endParaRPr sz="5000" b="1">
              <a:solidFill>
                <a:schemeClr val="dk1"/>
              </a:solidFill>
              <a:latin typeface="Sofia"/>
              <a:ea typeface="Sofia"/>
              <a:cs typeface="Sofia"/>
              <a:sym typeface="Sofi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4748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5"/>
          <p:cNvPicPr preferRelativeResize="0"/>
          <p:nvPr/>
        </p:nvPicPr>
        <p:blipFill rotWithShape="1">
          <a:blip r:embed="rId4">
            <a:alphaModFix/>
          </a:blip>
          <a:srcRect l="15875" t="21501" b="2787"/>
          <a:stretch/>
        </p:blipFill>
        <p:spPr>
          <a:xfrm>
            <a:off x="14749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5"/>
          <p:cNvSpPr txBox="1">
            <a:spLocks noGrp="1"/>
          </p:cNvSpPr>
          <p:nvPr>
            <p:ph type="title"/>
          </p:nvPr>
        </p:nvSpPr>
        <p:spPr>
          <a:xfrm>
            <a:off x="8091814" y="5926977"/>
            <a:ext cx="4085437" cy="836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2500"/>
            </a:pPr>
            <a:r>
              <a:rPr lang="bg-BG" sz="2500" dirty="0"/>
              <a:t>привързахме данните към територията (564 ГЕ)</a:t>
            </a:r>
            <a:endParaRPr sz="2500" b="1" dirty="0">
              <a:latin typeface="Sofia"/>
              <a:ea typeface="Sofia"/>
              <a:cs typeface="Sofia"/>
              <a:sym typeface="Sofi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4748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6"/>
          <p:cNvPicPr preferRelativeResize="0"/>
          <p:nvPr/>
        </p:nvPicPr>
        <p:blipFill rotWithShape="1">
          <a:blip r:embed="rId4">
            <a:alphaModFix/>
          </a:blip>
          <a:srcRect b="9891"/>
          <a:stretch/>
        </p:blipFill>
        <p:spPr>
          <a:xfrm>
            <a:off x="14748" y="0"/>
            <a:ext cx="1217725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6"/>
          <p:cNvSpPr txBox="1">
            <a:spLocks noGrp="1"/>
          </p:cNvSpPr>
          <p:nvPr>
            <p:ph type="title"/>
          </p:nvPr>
        </p:nvSpPr>
        <p:spPr>
          <a:xfrm>
            <a:off x="8477676" y="5926977"/>
            <a:ext cx="3459399" cy="836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2500"/>
            </a:pPr>
            <a:r>
              <a:rPr lang="bg-BG" sz="2500" dirty="0"/>
              <a:t>създадохме паспортите на ГЕ</a:t>
            </a:r>
            <a:endParaRPr sz="2500" b="1" dirty="0">
              <a:latin typeface="Sofia"/>
              <a:ea typeface="Sofia"/>
              <a:cs typeface="Sofia"/>
              <a:sym typeface="Sofi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4748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7"/>
          <p:cNvSpPr txBox="1">
            <a:spLocks noGrp="1"/>
          </p:cNvSpPr>
          <p:nvPr>
            <p:ph type="title"/>
          </p:nvPr>
        </p:nvSpPr>
        <p:spPr>
          <a:xfrm>
            <a:off x="8477676" y="5926977"/>
            <a:ext cx="3459399" cy="8367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ts val="2500"/>
            </a:pPr>
            <a:r>
              <a:rPr lang="bg-BG" sz="2500" dirty="0"/>
              <a:t>определихме целите</a:t>
            </a:r>
            <a:endParaRPr sz="2500" b="1" dirty="0">
              <a:latin typeface="Sofia"/>
              <a:ea typeface="Sofia"/>
              <a:cs typeface="Sofia"/>
              <a:sym typeface="Sofia"/>
            </a:endParaRPr>
          </a:p>
        </p:txBody>
      </p:sp>
      <p:sp>
        <p:nvSpPr>
          <p:cNvPr id="134" name="Google Shape;134;p7"/>
          <p:cNvSpPr/>
          <p:nvPr/>
        </p:nvSpPr>
        <p:spPr>
          <a:xfrm>
            <a:off x="665017" y="595745"/>
            <a:ext cx="955963" cy="127461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5" name="Google Shape;135;p7"/>
          <p:cNvGrpSpPr/>
          <p:nvPr/>
        </p:nvGrpSpPr>
        <p:grpSpPr>
          <a:xfrm>
            <a:off x="665017" y="3158835"/>
            <a:ext cx="1413163" cy="1731819"/>
            <a:chOff x="1080655" y="595745"/>
            <a:chExt cx="1413163" cy="1731819"/>
          </a:xfrm>
        </p:grpSpPr>
        <p:sp>
          <p:nvSpPr>
            <p:cNvPr id="136" name="Google Shape;136;p7"/>
            <p:cNvSpPr/>
            <p:nvPr/>
          </p:nvSpPr>
          <p:spPr>
            <a:xfrm>
              <a:off x="1080655" y="595745"/>
              <a:ext cx="955963" cy="1274619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7"/>
            <p:cNvSpPr/>
            <p:nvPr/>
          </p:nvSpPr>
          <p:spPr>
            <a:xfrm>
              <a:off x="1233055" y="748145"/>
              <a:ext cx="955963" cy="1274619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7"/>
            <p:cNvSpPr/>
            <p:nvPr/>
          </p:nvSpPr>
          <p:spPr>
            <a:xfrm>
              <a:off x="1385455" y="900545"/>
              <a:ext cx="955963" cy="1274619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1537855" y="1052945"/>
              <a:ext cx="955963" cy="1274619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0" name="Google Shape;140;p7"/>
          <p:cNvSpPr txBox="1">
            <a:spLocks noGrp="1"/>
          </p:cNvSpPr>
          <p:nvPr>
            <p:ph type="body" idx="1"/>
          </p:nvPr>
        </p:nvSpPr>
        <p:spPr>
          <a:xfrm>
            <a:off x="2204603" y="3279198"/>
            <a:ext cx="1846118" cy="1611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D47"/>
              </a:buClr>
              <a:buSzPts val="1800"/>
              <a:buNone/>
            </a:pPr>
            <a:r>
              <a:rPr lang="bg-BG" sz="1800" b="1"/>
              <a:t>Анализи и SWOT</a:t>
            </a:r>
            <a:endParaRPr sz="1800" b="1"/>
          </a:p>
        </p:txBody>
      </p:sp>
      <p:sp>
        <p:nvSpPr>
          <p:cNvPr id="141" name="Google Shape;141;p7"/>
          <p:cNvSpPr txBox="1"/>
          <p:nvPr/>
        </p:nvSpPr>
        <p:spPr>
          <a:xfrm>
            <a:off x="2204603" y="660689"/>
            <a:ext cx="1846118" cy="1611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D47"/>
              </a:buClr>
              <a:buSzPts val="1800"/>
              <a:buFont typeface="Arial"/>
              <a:buNone/>
            </a:pPr>
            <a:r>
              <a:rPr lang="bg-BG" sz="1800" b="1" i="0">
                <a:solidFill>
                  <a:srgbClr val="333D47"/>
                </a:solidFill>
                <a:latin typeface="Sofia"/>
                <a:ea typeface="Sofia"/>
                <a:cs typeface="Sofia"/>
                <a:sym typeface="Sofia"/>
              </a:rPr>
              <a:t>Визия за София</a:t>
            </a:r>
            <a:endParaRPr/>
          </a:p>
        </p:txBody>
      </p:sp>
      <p:sp>
        <p:nvSpPr>
          <p:cNvPr id="142" name="Google Shape;142;p7"/>
          <p:cNvSpPr/>
          <p:nvPr/>
        </p:nvSpPr>
        <p:spPr>
          <a:xfrm>
            <a:off x="4696690" y="595745"/>
            <a:ext cx="955963" cy="127461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3" name="Google Shape;143;p7"/>
          <p:cNvGrpSpPr/>
          <p:nvPr/>
        </p:nvGrpSpPr>
        <p:grpSpPr>
          <a:xfrm>
            <a:off x="4696690" y="3158835"/>
            <a:ext cx="1108363" cy="1427019"/>
            <a:chOff x="1080655" y="595745"/>
            <a:chExt cx="1108363" cy="1427019"/>
          </a:xfrm>
        </p:grpSpPr>
        <p:sp>
          <p:nvSpPr>
            <p:cNvPr id="144" name="Google Shape;144;p7"/>
            <p:cNvSpPr/>
            <p:nvPr/>
          </p:nvSpPr>
          <p:spPr>
            <a:xfrm>
              <a:off x="1080655" y="595745"/>
              <a:ext cx="955963" cy="1274619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7"/>
            <p:cNvSpPr/>
            <p:nvPr/>
          </p:nvSpPr>
          <p:spPr>
            <a:xfrm>
              <a:off x="1233055" y="748145"/>
              <a:ext cx="955963" cy="1274619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6" name="Google Shape;146;p7"/>
          <p:cNvSpPr txBox="1"/>
          <p:nvPr/>
        </p:nvSpPr>
        <p:spPr>
          <a:xfrm>
            <a:off x="6236275" y="3279198"/>
            <a:ext cx="1950027" cy="1611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D47"/>
              </a:buClr>
              <a:buSzPts val="1800"/>
              <a:buFont typeface="Arial"/>
              <a:buNone/>
            </a:pPr>
            <a:r>
              <a:rPr lang="bg-BG" sz="1800" b="1" i="0">
                <a:solidFill>
                  <a:srgbClr val="333D47"/>
                </a:solidFill>
                <a:latin typeface="Sofia"/>
                <a:ea typeface="Sofia"/>
                <a:cs typeface="Sofia"/>
                <a:sym typeface="Sofia"/>
              </a:rPr>
              <a:t>НКПР (регионално развитие)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D47"/>
              </a:buClr>
              <a:buSzPts val="1800"/>
              <a:buFont typeface="Arial"/>
              <a:buNone/>
            </a:pPr>
            <a:r>
              <a:rPr lang="bg-BG" sz="1800" b="1" i="0">
                <a:solidFill>
                  <a:srgbClr val="333D47"/>
                </a:solidFill>
                <a:latin typeface="Sofia"/>
                <a:ea typeface="Sofia"/>
                <a:cs typeface="Sofia"/>
                <a:sym typeface="Sofia"/>
              </a:rPr>
              <a:t>ИТС и РП (югозападен район)</a:t>
            </a:r>
            <a:endParaRPr/>
          </a:p>
        </p:txBody>
      </p:sp>
      <p:sp>
        <p:nvSpPr>
          <p:cNvPr id="147" name="Google Shape;147;p7"/>
          <p:cNvSpPr txBox="1"/>
          <p:nvPr/>
        </p:nvSpPr>
        <p:spPr>
          <a:xfrm>
            <a:off x="6236276" y="660689"/>
            <a:ext cx="1846118" cy="1611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D47"/>
              </a:buClr>
              <a:buSzPts val="1800"/>
              <a:buFont typeface="Arial"/>
              <a:buNone/>
            </a:pPr>
            <a:r>
              <a:rPr lang="bg-BG" sz="1800" b="1" i="0">
                <a:solidFill>
                  <a:srgbClr val="333D47"/>
                </a:solidFill>
                <a:latin typeface="Sofia"/>
                <a:ea typeface="Sofia"/>
                <a:cs typeface="Sofia"/>
                <a:sym typeface="Sofia"/>
              </a:rPr>
              <a:t>ПДУЕК (климат)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D47"/>
              </a:buClr>
              <a:buSzPts val="1800"/>
              <a:buFont typeface="Arial"/>
              <a:buNone/>
            </a:pPr>
            <a:r>
              <a:rPr lang="bg-BG" sz="1800" b="1" i="0">
                <a:solidFill>
                  <a:srgbClr val="333D47"/>
                </a:solidFill>
                <a:latin typeface="Sofia"/>
                <a:ea typeface="Sofia"/>
                <a:cs typeface="Sofia"/>
                <a:sym typeface="Sofia"/>
              </a:rPr>
              <a:t>ПУГМ (мобилност)</a:t>
            </a:r>
            <a:endParaRPr/>
          </a:p>
        </p:txBody>
      </p:sp>
      <p:sp>
        <p:nvSpPr>
          <p:cNvPr id="148" name="Google Shape;148;p7"/>
          <p:cNvSpPr/>
          <p:nvPr/>
        </p:nvSpPr>
        <p:spPr>
          <a:xfrm>
            <a:off x="8617526" y="595745"/>
            <a:ext cx="955963" cy="127461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7"/>
          <p:cNvSpPr txBox="1"/>
          <p:nvPr/>
        </p:nvSpPr>
        <p:spPr>
          <a:xfrm>
            <a:off x="10157112" y="3279198"/>
            <a:ext cx="1846118" cy="1611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D47"/>
              </a:buClr>
              <a:buSzPts val="1800"/>
              <a:buFont typeface="Arial"/>
              <a:buNone/>
            </a:pPr>
            <a:endParaRPr sz="1800" b="1" i="0">
              <a:solidFill>
                <a:srgbClr val="333D47"/>
              </a:solidFill>
              <a:latin typeface="Sofia"/>
              <a:ea typeface="Sofia"/>
              <a:cs typeface="Sofia"/>
              <a:sym typeface="Sofia"/>
            </a:endParaRPr>
          </a:p>
        </p:txBody>
      </p:sp>
      <p:sp>
        <p:nvSpPr>
          <p:cNvPr id="150" name="Google Shape;150;p7"/>
          <p:cNvSpPr txBox="1"/>
          <p:nvPr/>
        </p:nvSpPr>
        <p:spPr>
          <a:xfrm>
            <a:off x="10157112" y="660689"/>
            <a:ext cx="1846118" cy="1611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D47"/>
              </a:buClr>
              <a:buSzPts val="1800"/>
              <a:buFont typeface="Arial"/>
              <a:buNone/>
            </a:pPr>
            <a:r>
              <a:rPr lang="bg-BG" sz="1800" b="1" i="0">
                <a:solidFill>
                  <a:srgbClr val="333D47"/>
                </a:solidFill>
                <a:latin typeface="Sofia"/>
                <a:ea typeface="Sofia"/>
                <a:cs typeface="Sofia"/>
                <a:sym typeface="Sofia"/>
              </a:rPr>
              <a:t>Национална програма за развитие и цели на ООН за 2030</a:t>
            </a:r>
            <a:endParaRPr/>
          </a:p>
        </p:txBody>
      </p:sp>
      <p:sp>
        <p:nvSpPr>
          <p:cNvPr id="151" name="Google Shape;151;p7"/>
          <p:cNvSpPr/>
          <p:nvPr/>
        </p:nvSpPr>
        <p:spPr>
          <a:xfrm>
            <a:off x="4849090" y="748145"/>
            <a:ext cx="955963" cy="127461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2" name="Google Shape;152;p7"/>
          <p:cNvGrpSpPr/>
          <p:nvPr/>
        </p:nvGrpSpPr>
        <p:grpSpPr>
          <a:xfrm>
            <a:off x="8672944" y="3158835"/>
            <a:ext cx="1413163" cy="1731819"/>
            <a:chOff x="1080655" y="595745"/>
            <a:chExt cx="1413163" cy="1731819"/>
          </a:xfrm>
        </p:grpSpPr>
        <p:sp>
          <p:nvSpPr>
            <p:cNvPr id="153" name="Google Shape;153;p7"/>
            <p:cNvSpPr/>
            <p:nvPr/>
          </p:nvSpPr>
          <p:spPr>
            <a:xfrm>
              <a:off x="1080655" y="595745"/>
              <a:ext cx="955963" cy="1274619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1233055" y="748145"/>
              <a:ext cx="955963" cy="1274619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1385455" y="900545"/>
              <a:ext cx="955963" cy="1274619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1537855" y="1052945"/>
              <a:ext cx="955963" cy="1274619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7" name="Google Shape;157;p7"/>
          <p:cNvSpPr txBox="1"/>
          <p:nvPr/>
        </p:nvSpPr>
        <p:spPr>
          <a:xfrm>
            <a:off x="10212530" y="3279198"/>
            <a:ext cx="1846118" cy="1611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D47"/>
              </a:buClr>
              <a:buSzPts val="1800"/>
              <a:buFont typeface="Arial"/>
              <a:buNone/>
            </a:pPr>
            <a:r>
              <a:rPr lang="bg-BG" sz="1800" b="1" i="0">
                <a:solidFill>
                  <a:srgbClr val="333D47"/>
                </a:solidFill>
                <a:latin typeface="Sofia"/>
                <a:ea typeface="Sofia"/>
                <a:cs typeface="Sofia"/>
                <a:sym typeface="Sofia"/>
              </a:rPr>
              <a:t>Общински стратегии</a:t>
            </a:r>
            <a:endParaRPr sz="1800" b="1" i="0">
              <a:solidFill>
                <a:srgbClr val="333D47"/>
              </a:solidFill>
              <a:latin typeface="Sofia"/>
              <a:ea typeface="Sofia"/>
              <a:cs typeface="Sofia"/>
              <a:sym typeface="Sofi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8EE4A45-B48F-4D90-81AA-0027CFD1A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510" y="885825"/>
            <a:ext cx="10854576" cy="4863254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bg-BG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ofiaSans Black" panose="00000A00000000000000" pitchFamily="2" charset="0"/>
              </a:rPr>
              <a:t>СТРАТЕГИЧЕСКА РАМКА</a:t>
            </a:r>
          </a:p>
          <a:p>
            <a:pPr marL="0" lvl="0" indent="0">
              <a:buNone/>
            </a:pPr>
            <a:endParaRPr lang="ru-RU" sz="2400" b="1" dirty="0">
              <a:solidFill>
                <a:schemeClr val="tx1">
                  <a:lumMod val="65000"/>
                  <a:lumOff val="35000"/>
                </a:schemeClr>
              </a:solidFill>
              <a:latin typeface="SofiaSans" panose="00000500000000000000" pitchFamily="2" charset="0"/>
            </a:endParaRPr>
          </a:p>
          <a:p>
            <a:pPr marL="0" lvl="0" indent="0">
              <a:buNone/>
            </a:pPr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ofiaSans" panose="00000500000000000000" pitchFamily="2" charset="0"/>
              </a:rPr>
              <a:t>3 </a:t>
            </a:r>
            <a:r>
              <a:rPr lang="ru-RU" sz="24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ofiaSans" panose="00000500000000000000" pitchFamily="2" charset="0"/>
              </a:rPr>
              <a:t>основни</a:t>
            </a:r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ofiaSans" panose="00000500000000000000" pitchFamily="2" charset="0"/>
              </a:rPr>
              <a:t> стратегически цели: 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ofiaSans" panose="00000500000000000000" pitchFamily="2" charset="0"/>
              </a:rPr>
              <a:t>1: </a:t>
            </a:r>
            <a:r>
              <a:rPr lang="ru-RU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ofiaSans" panose="00000500000000000000" pitchFamily="2" charset="0"/>
              </a:rPr>
              <a:t>По-устойчиво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ofiaSans" panose="00000500000000000000" pitchFamily="2" charset="0"/>
              </a:rPr>
              <a:t> развитие и </a:t>
            </a:r>
            <a:r>
              <a:rPr lang="ru-RU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ofiaSans" panose="00000500000000000000" pitchFamily="2" charset="0"/>
              </a:rPr>
              <a:t>подобрена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ofiaSans" panose="00000500000000000000" pitchFamily="2" charset="0"/>
              </a:rPr>
              <a:t> </a:t>
            </a:r>
            <a:r>
              <a:rPr lang="ru-RU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ofiaSans" panose="00000500000000000000" pitchFamily="2" charset="0"/>
              </a:rPr>
              <a:t>свързаност</a:t>
            </a:r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  <a:latin typeface="SofiaSans" panose="00000500000000000000" pitchFamily="2" charset="0"/>
            </a:endParaRPr>
          </a:p>
          <a:p>
            <a:pPr marL="0" lvl="0" indent="0">
              <a:lnSpc>
                <a:spcPct val="150000"/>
              </a:lnSpc>
              <a:buNone/>
            </a:pP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ofiaSans" panose="00000500000000000000" pitchFamily="2" charset="0"/>
              </a:rPr>
              <a:t>2: </a:t>
            </a:r>
            <a:r>
              <a:rPr lang="ru-RU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ofiaSans" panose="00000500000000000000" pitchFamily="2" charset="0"/>
              </a:rPr>
              <a:t>Повишаване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ofiaSans" panose="00000500000000000000" pitchFamily="2" charset="0"/>
              </a:rPr>
              <a:t> </a:t>
            </a:r>
            <a:r>
              <a:rPr lang="ru-RU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ofiaSans" panose="00000500000000000000" pitchFamily="2" charset="0"/>
              </a:rPr>
              <a:t>конкурентоспособността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ofiaSans" panose="00000500000000000000" pitchFamily="2" charset="0"/>
              </a:rPr>
              <a:t> на </a:t>
            </a:r>
            <a:r>
              <a:rPr lang="ru-RU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ofiaSans" panose="00000500000000000000" pitchFamily="2" charset="0"/>
              </a:rPr>
              <a:t>общината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ofiaSans" panose="00000500000000000000" pitchFamily="2" charset="0"/>
              </a:rPr>
              <a:t> и развитие на </a:t>
            </a:r>
            <a:r>
              <a:rPr lang="ru-RU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ofiaSans" panose="00000500000000000000" pitchFamily="2" charset="0"/>
              </a:rPr>
              <a:t>икономика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ofiaSans" panose="00000500000000000000" pitchFamily="2" charset="0"/>
              </a:rPr>
              <a:t> на </a:t>
            </a:r>
            <a:r>
              <a:rPr lang="ru-RU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ofiaSans" panose="00000500000000000000" pitchFamily="2" charset="0"/>
              </a:rPr>
              <a:t>знанието</a:t>
            </a:r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  <a:latin typeface="SofiaSans" panose="00000500000000000000" pitchFamily="2" charset="0"/>
            </a:endParaRPr>
          </a:p>
          <a:p>
            <a:pPr marL="0" lvl="0" indent="0">
              <a:lnSpc>
                <a:spcPct val="150000"/>
              </a:lnSpc>
              <a:buNone/>
            </a:pP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ofiaSans" panose="00000500000000000000" pitchFamily="2" charset="0"/>
              </a:rPr>
              <a:t>3: </a:t>
            </a:r>
            <a:r>
              <a:rPr lang="ru-RU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ofiaSans" panose="00000500000000000000" pitchFamily="2" charset="0"/>
              </a:rPr>
              <a:t>По-развити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ofiaSans" panose="00000500000000000000" pitchFamily="2" charset="0"/>
              </a:rPr>
              <a:t> </a:t>
            </a:r>
            <a:r>
              <a:rPr lang="ru-RU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ofiaSans" panose="00000500000000000000" pitchFamily="2" charset="0"/>
              </a:rPr>
              <a:t>социална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ofiaSans" panose="00000500000000000000" pitchFamily="2" charset="0"/>
              </a:rPr>
              <a:t> и </a:t>
            </a:r>
            <a:r>
              <a:rPr lang="ru-RU" sz="2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ofiaSans" panose="00000500000000000000" pitchFamily="2" charset="0"/>
              </a:rPr>
              <a:t>културна</a:t>
            </a:r>
            <a:r>
              <a: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ofiaSans" panose="00000500000000000000" pitchFamily="2" charset="0"/>
              </a:rPr>
              <a:t> среда</a:t>
            </a:r>
          </a:p>
          <a:p>
            <a:pPr marL="114300" indent="0">
              <a:buNone/>
            </a:pPr>
            <a:endParaRPr lang="bg-BG" sz="2400" dirty="0">
              <a:solidFill>
                <a:schemeClr val="tx1">
                  <a:lumMod val="65000"/>
                  <a:lumOff val="35000"/>
                </a:schemeClr>
              </a:solidFill>
              <a:latin typeface="SofiaSans" panose="00000500000000000000" pitchFamily="2" charset="0"/>
            </a:endParaRPr>
          </a:p>
          <a:p>
            <a:pPr marL="0" indent="0">
              <a:buNone/>
            </a:pPr>
            <a:r>
              <a:rPr lang="bg-BG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ofiaSans" panose="00000500000000000000" pitchFamily="2" charset="0"/>
              </a:rPr>
              <a:t>14 специфични цели</a:t>
            </a: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SofiaSans" panose="00000500000000000000" pitchFamily="2" charset="0"/>
            </a:endParaRPr>
          </a:p>
        </p:txBody>
      </p:sp>
      <p:pic>
        <p:nvPicPr>
          <p:cNvPr id="5" name="Google Shape;175;g1017e2f09ec_1_177">
            <a:extLst>
              <a:ext uri="{FF2B5EF4-FFF2-40B4-BE49-F238E27FC236}">
                <a16:creationId xmlns:a16="http://schemas.microsoft.com/office/drawing/2014/main" id="{E48518EB-F735-47A8-9CFF-3563CA94B01A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715580" y="6064518"/>
            <a:ext cx="771600" cy="476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1189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8EE4A45-B48F-4D90-81AA-0027CFD1A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510" y="885825"/>
            <a:ext cx="10854576" cy="4863254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bg-BG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ofiaSans Black" panose="00000A00000000000000" pitchFamily="2" charset="0"/>
              </a:rPr>
              <a:t>Специфична цел 2: Повишаване на енергийната ефективност и локално производство на възобновяема енергия</a:t>
            </a:r>
            <a:endParaRPr lang="bg-BG" sz="2400" b="1" dirty="0">
              <a:solidFill>
                <a:schemeClr val="tx1">
                  <a:lumMod val="65000"/>
                  <a:lumOff val="35000"/>
                </a:schemeClr>
              </a:solidFill>
              <a:latin typeface="SofiaSans" panose="00000500000000000000" pitchFamily="2" charset="0"/>
            </a:endParaRPr>
          </a:p>
          <a:p>
            <a:pPr marL="0" lvl="0" indent="0">
              <a:buNone/>
            </a:pPr>
            <a:r>
              <a:rPr lang="bg-BG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ofiaSans" panose="00000500000000000000" pitchFamily="2" charset="0"/>
              </a:rPr>
              <a:t>Относима директно към първите две стратегически цели и </a:t>
            </a:r>
          </a:p>
          <a:p>
            <a:pPr marL="0" lvl="0" indent="0">
              <a:buNone/>
            </a:pPr>
            <a:r>
              <a:rPr lang="bg-BG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SofiaSans" panose="00000500000000000000" pitchFamily="2" charset="0"/>
              </a:rPr>
              <a:t>силно въздействаща върху третата</a:t>
            </a:r>
          </a:p>
          <a:p>
            <a:pPr marL="0" lvl="0" indent="0">
              <a:buNone/>
            </a:pPr>
            <a:endParaRPr lang="bg-BG" sz="2400" b="1" dirty="0">
              <a:solidFill>
                <a:schemeClr val="tx1">
                  <a:lumMod val="65000"/>
                  <a:lumOff val="35000"/>
                </a:schemeClr>
              </a:solidFill>
              <a:latin typeface="SofiaSans" panose="00000500000000000000" pitchFamily="2" charset="0"/>
            </a:endParaRPr>
          </a:p>
          <a:p>
            <a:pPr marL="0" lvl="0" indent="0">
              <a:buNone/>
            </a:pPr>
            <a:r>
              <a:rPr lang="bg-BG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ofiaSans" panose="00000500000000000000" pitchFamily="2" charset="0"/>
              </a:rPr>
              <a:t>Включва и адаптиране и оптимизиране на инфраструктурната обезпеченост</a:t>
            </a:r>
          </a:p>
          <a:p>
            <a:pPr marL="0" indent="0">
              <a:buNone/>
            </a:pPr>
            <a:r>
              <a:rPr lang="bg-BG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ofiaSans" panose="00000500000000000000" pitchFamily="2" charset="0"/>
              </a:rPr>
              <a:t>и необходимите административно-организационни условия</a:t>
            </a:r>
          </a:p>
          <a:p>
            <a:pPr marL="0" lvl="0" indent="0">
              <a:buNone/>
            </a:pPr>
            <a:r>
              <a:rPr lang="bg-BG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ofiaSans" panose="00000500000000000000" pitchFamily="2" charset="0"/>
              </a:rPr>
              <a:t>за да се подсигурят доставките и устойчивото задоволяване на нуждите на населението и икономиката </a:t>
            </a:r>
          </a:p>
          <a:p>
            <a:pPr marL="0" lvl="0" indent="0">
              <a:buNone/>
            </a:pPr>
            <a:r>
              <a:rPr lang="bg-BG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ofiaSans" panose="00000500000000000000" pitchFamily="2" charset="0"/>
              </a:rPr>
              <a:t>във всички части на СО</a:t>
            </a:r>
          </a:p>
        </p:txBody>
      </p:sp>
      <p:pic>
        <p:nvPicPr>
          <p:cNvPr id="5" name="Google Shape;175;g1017e2f09ec_1_177">
            <a:extLst>
              <a:ext uri="{FF2B5EF4-FFF2-40B4-BE49-F238E27FC236}">
                <a16:creationId xmlns:a16="http://schemas.microsoft.com/office/drawing/2014/main" id="{E48518EB-F735-47A8-9CFF-3563CA94B01A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715580" y="6064518"/>
            <a:ext cx="771600" cy="4767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88667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806</Words>
  <Application>Microsoft Office PowerPoint</Application>
  <PresentationFormat>Widescreen</PresentationFormat>
  <Paragraphs>101</Paragraphs>
  <Slides>30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Sofia Sans</vt:lpstr>
      <vt:lpstr>Calibri</vt:lpstr>
      <vt:lpstr>Sofia Sans Light</vt:lpstr>
      <vt:lpstr>Arial</vt:lpstr>
      <vt:lpstr>SofiaSans</vt:lpstr>
      <vt:lpstr>SofiaSans Black</vt:lpstr>
      <vt:lpstr>Sofia</vt:lpstr>
      <vt:lpstr>Office Theme</vt:lpstr>
      <vt:lpstr>Office Theme</vt:lpstr>
      <vt:lpstr>PowerPoint Presentation</vt:lpstr>
      <vt:lpstr>КОИ СМЕ НИЕ – Общинско предприятие СОФИЯПЛАН стратегическо пространствено планиране за СО</vt:lpstr>
      <vt:lpstr>„ПРОГРАМА ЗА СОФИЯ“  ПИРО – стратегически план  за действия до 2027г. Приет от СОС в края на 2021г. </vt:lpstr>
      <vt:lpstr>PowerPoint Presentation</vt:lpstr>
      <vt:lpstr>привързахме данните към територията (564 ГЕ)</vt:lpstr>
      <vt:lpstr>създадохме паспортите на ГЕ</vt:lpstr>
      <vt:lpstr>определихме целите</vt:lpstr>
      <vt:lpstr>PowerPoint Presentation</vt:lpstr>
      <vt:lpstr>PowerPoint Presentation</vt:lpstr>
      <vt:lpstr>КАК ДА СТАНЕ ТОВА  ПРЕДВИДЕНИ С ПЛАНА МЕРКИ КЪМ ТАЗИ СПЕЦИФИЧНА ЦЕЛ </vt:lpstr>
      <vt:lpstr>Първични източници на енергия за общината</vt:lpstr>
      <vt:lpstr>PowerPoint Presentation</vt:lpstr>
      <vt:lpstr>PowerPoint Presentation</vt:lpstr>
      <vt:lpstr>PowerPoint Presentation</vt:lpstr>
      <vt:lpstr>ПРЕДВИДЕНИ С ПЛАНА МЕРКИ за подобрена енергийна ефективност  КЪМ ДРУГИ СПЕЦИФИЧНИ ЦЕЛИ</vt:lpstr>
      <vt:lpstr>PowerPoint Presentation</vt:lpstr>
      <vt:lpstr>PowerPoint Presentation</vt:lpstr>
      <vt:lpstr>PowerPoint Presentation</vt:lpstr>
      <vt:lpstr>Какво искаме да постигнем ЗАЕДНО</vt:lpstr>
      <vt:lpstr>PowerPoint Presentation</vt:lpstr>
      <vt:lpstr>Интерактивна карта с енергийните паспорти на ГЕ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ge.sofiaplan.bg</vt:lpstr>
      <vt:lpstr>PowerPoint Presentation</vt:lpstr>
      <vt:lpstr>PowerPoint Presentation</vt:lpstr>
      <vt:lpstr>sofiaplan.bg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Getty</cp:lastModifiedBy>
  <cp:revision>12</cp:revision>
  <dcterms:created xsi:type="dcterms:W3CDTF">2020-02-18T13:54:39Z</dcterms:created>
  <dcterms:modified xsi:type="dcterms:W3CDTF">2022-04-13T05:27:39Z</dcterms:modified>
</cp:coreProperties>
</file>