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notesSlides/notesSlide2.xml" ContentType="application/vnd.openxmlformats-officedocument.presentationml.notesSlide+xml"/>
  <Override PartName="/ppt/media/image18.jpeg" ContentType="image/jpeg"/>
  <Override PartName="/ppt/notesSlides/notesSlide3.xml" ContentType="application/vnd.openxmlformats-officedocument.presentationml.notesSlide+xml"/>
  <Override PartName="/ppt/media/image19.jpeg" ContentType="image/jpeg"/>
  <Override PartName="/ppt/notesSlides/notesSlide4.xml" ContentType="application/vnd.openxmlformats-officedocument.presentationml.notesSlide+xml"/>
  <Override PartName="/ppt/media/image20.jpeg" ContentType="image/jpeg"/>
  <Override PartName="/ppt/media/image21.jpeg" ContentType="image/jpeg"/>
  <Override PartName="/ppt/notesSlides/notesSlide5.xml" ContentType="application/vnd.openxmlformats-officedocument.presentationml.notesSlide+xml"/>
  <Override PartName="/ppt/media/image22.jpeg" ContentType="image/jpeg"/>
  <Override PartName="/ppt/media/image23.jpeg" ContentType="image/jpeg"/>
  <Override PartName="/ppt/media/image24.jpe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5.jpeg" ContentType="image/jpeg"/>
  <Override PartName="/ppt/media/image26.jpe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7.jpeg" ContentType="image/jpeg"/>
  <Override PartName="/ppt/notesSlides/notesSlide12.xml" ContentType="application/vnd.openxmlformats-officedocument.presentationml.notesSlide+xml"/>
  <Override PartName="/ppt/media/image28.jpe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 Мултидисциплинарен екип</a:t>
            </a:r>
            <a:r>
              <a:rPr b="1"/>
              <a:t> </a:t>
            </a:r>
            <a:r>
              <a:t>с богат опит; </a:t>
            </a:r>
          </a:p>
          <a:p>
            <a:pPr/>
            <a:r>
              <a:t>- създадено от екипите, работили по Визия за София и в Софияплан</a:t>
            </a:r>
          </a:p>
          <a:p>
            <a:pPr/>
            <a:r>
              <a:t>- предлагаме аргументирани, балансирани, базирани на данни, реалистични решения за градските проблеми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hape 2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 параметрично планиране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hape 2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9400" indent="-279400">
              <a:buSzPct val="123000"/>
              <a:buChar char="-"/>
            </a:pPr>
            <a:r>
              <a:t>Ресурси в жилищния сектор,</a:t>
            </a:r>
          </a:p>
          <a:p>
            <a:pPr marL="279400" indent="-279400">
              <a:buSzPct val="123000"/>
              <a:buChar char="-"/>
            </a:pPr>
            <a:r>
              <a:t>Фокус - соларния потенциал на покривите в район Лозенец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1" name="Shape 2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-транспортен модел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5" name="Shape 2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 въздух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9" name="Shape 2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 Пространство за данни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hape 2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 ако мислим в мрежа, мислим за връзки и зависимости, ще можем да градим по-устойчиви системи</a:t>
            </a:r>
          </a:p>
          <a:p>
            <a:pPr/>
            <a:r>
              <a:t>- не сграда по сграда, ами цяла система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hape 2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9400" indent="-279400">
              <a:buSzPct val="123000"/>
              <a:buChar char="-"/>
            </a:pPr>
            <a:r>
              <a:t>Затова работим в Сдружение за градски политики</a:t>
            </a:r>
          </a:p>
          <a:p>
            <a:pPr marL="279400" indent="-279400">
              <a:buSzPct val="123000"/>
              <a:buChar char="-"/>
            </a:pPr>
            <a:r>
              <a:t>Очаквайте повече от нас в близко бъдеще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9400" indent="-279400">
              <a:buSzPct val="123000"/>
              <a:buChar char="-"/>
            </a:pPr>
            <a:r>
              <a:t>никоя сграда не е изолирана</a:t>
            </a:r>
          </a:p>
          <a:p>
            <a:pPr marL="279400" indent="-279400">
              <a:buSzPct val="123000"/>
              <a:buChar char="-"/>
            </a:pPr>
            <a:r>
              <a:t>Ресурси, ефект върху средата, ефект от средата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Shape 2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79400" indent="-279400">
              <a:buSzPct val="123000"/>
              <a:buChar char="-"/>
            </a:lvl1pPr>
          </a:lstStyle>
          <a:p>
            <a:pPr/>
            <a:r>
              <a:t>Съединението прави силата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hape 2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 умна среда трябва да имаш:</a:t>
            </a:r>
          </a:p>
          <a:p>
            <a:pPr marL="279400" indent="-279400">
              <a:buSzPct val="123000"/>
              <a:buChar char="-"/>
            </a:pPr>
            <a:r>
              <a:t>много и добри данни</a:t>
            </a:r>
          </a:p>
          <a:p>
            <a:pPr marL="279400" indent="-279400">
              <a:buSzPct val="123000"/>
              <a:buChar char="-"/>
            </a:pPr>
            <a:r>
              <a:t>Сигурен и взаимоизгоден обмен на данни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" name="Shape 2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 установено още с Визия за София</a:t>
            </a:r>
          </a:p>
          <a:p>
            <a:pPr marL="279400" indent="-279400">
              <a:buSzPct val="123000"/>
              <a:buChar char="-"/>
            </a:pPr>
            <a:r>
              <a:t>разписани цели, стъпки и мерки за нейното изпълнение</a:t>
            </a:r>
          </a:p>
          <a:p>
            <a:pPr marL="279400" indent="-279400">
              <a:buSzPct val="123000"/>
              <a:buChar char="-"/>
            </a:pPr>
            <a:r>
              <a:t>по-голямата част, особено в сферата на данните, остават на хартия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hape 2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9400" indent="-279400">
              <a:buSzPct val="123000"/>
              <a:buChar char="-"/>
            </a:pPr>
            <a:r>
              <a:t>докато ръководих Софияплан създадохме отворена база от данни</a:t>
            </a:r>
          </a:p>
          <a:p>
            <a:pPr marL="279400" indent="-279400">
              <a:buSzPct val="123000"/>
              <a:buChar char="-"/>
            </a:pPr>
            <a:r>
              <a:t>над 400 записа има в нея, все още е достъпна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Shape 2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9400" indent="-279400">
              <a:buSzPct val="123000"/>
              <a:buChar char="-"/>
            </a:pPr>
            <a:r>
              <a:t>Софияплан и Софена</a:t>
            </a:r>
          </a:p>
          <a:p>
            <a:pPr marL="279400" indent="-279400">
              <a:buSzPct val="123000"/>
              <a:buChar char="-"/>
            </a:pPr>
            <a:r>
              <a:t>Енергопотребление и прогноза</a:t>
            </a:r>
          </a:p>
          <a:p>
            <a:pPr marL="279400" indent="-279400">
              <a:buSzPct val="123000"/>
              <a:buChar char="-"/>
            </a:pPr>
            <a:r>
              <a:t>По квартали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5" name="Shape 2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9400" indent="-279400">
              <a:buSzPct val="123000"/>
              <a:buChar char="-"/>
            </a:pPr>
            <a:r>
              <a:t>Софияплан и Метакрафт Лабс</a:t>
            </a:r>
          </a:p>
          <a:p>
            <a:pPr marL="279400" indent="-279400">
              <a:buSzPct val="123000"/>
              <a:buChar char="-"/>
            </a:pPr>
            <a:r>
              <a:t>степен на средно ослънчаване на жилищата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Shape 2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79400" indent="-279400">
              <a:buSzPct val="123000"/>
              <a:buChar char="-"/>
            </a:lvl1pPr>
          </a:lstStyle>
          <a:p>
            <a:pPr/>
            <a:r>
              <a:t>в рамките на Института GATE продължаваме някои от ключовите проекти, водещи към умен град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92929" y="12538368"/>
            <a:ext cx="2507867" cy="1031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001589" y="177870"/>
            <a:ext cx="2957652" cy="1044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2189" y="309653"/>
            <a:ext cx="1152001" cy="781017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itle Text"/>
          <p:cNvSpPr txBox="1"/>
          <p:nvPr>
            <p:ph type="title"/>
          </p:nvPr>
        </p:nvSpPr>
        <p:spPr>
          <a:xfrm>
            <a:off x="1315450" y="2767261"/>
            <a:ext cx="21748751" cy="1389149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spc="0" sz="8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" name="Body Level One…"/>
          <p:cNvSpPr txBox="1"/>
          <p:nvPr>
            <p:ph type="body" idx="1"/>
          </p:nvPr>
        </p:nvSpPr>
        <p:spPr>
          <a:xfrm>
            <a:off x="1314447" y="4910056"/>
            <a:ext cx="21748751" cy="7570703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4000">
                <a:latin typeface="Verdana"/>
                <a:ea typeface="Verdana"/>
                <a:cs typeface="Verdana"/>
                <a:sym typeface="Verdana"/>
              </a:defRPr>
            </a:lvl1pPr>
            <a:lvl2pPr marL="965200" indent="-508000" defTabSz="1828800">
              <a:spcBef>
                <a:spcPts val="2000"/>
              </a:spcBef>
              <a:buSzPct val="100000"/>
              <a:buFont typeface="Arial"/>
              <a:defRPr sz="4000">
                <a:latin typeface="Verdana"/>
                <a:ea typeface="Verdana"/>
                <a:cs typeface="Verdana"/>
                <a:sym typeface="Verdana"/>
              </a:defRPr>
            </a:lvl2pPr>
            <a:lvl3pPr marL="1485900" indent="-571500" defTabSz="1828800">
              <a:spcBef>
                <a:spcPts val="2000"/>
              </a:spcBef>
              <a:buSzPct val="100000"/>
              <a:buFont typeface="Arial"/>
              <a:defRPr sz="4000">
                <a:latin typeface="Verdana"/>
                <a:ea typeface="Verdana"/>
                <a:cs typeface="Verdana"/>
                <a:sym typeface="Verdana"/>
              </a:defRPr>
            </a:lvl3pPr>
            <a:lvl4pPr marL="2024742" indent="-653142" defTabSz="1828800">
              <a:spcBef>
                <a:spcPts val="2000"/>
              </a:spcBef>
              <a:buSzPct val="100000"/>
              <a:buFont typeface="Arial"/>
              <a:defRPr sz="4000">
                <a:latin typeface="Verdana"/>
                <a:ea typeface="Verdana"/>
                <a:cs typeface="Verdana"/>
                <a:sym typeface="Verdana"/>
              </a:defRPr>
            </a:lvl4pPr>
            <a:lvl5pPr marL="2590800" indent="-762000" defTabSz="1828800">
              <a:spcBef>
                <a:spcPts val="2000"/>
              </a:spcBef>
              <a:buSzPct val="100000"/>
              <a:buFont typeface="Arial"/>
              <a:defRPr sz="40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20017362" y="12948284"/>
            <a:ext cx="518538" cy="4876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0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tif"/><Relationship Id="rId4" Type="http://schemas.openxmlformats.org/officeDocument/2006/relationships/image" Target="../media/image2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25.jpeg"/><Relationship Id="rId5" Type="http://schemas.openxmlformats.org/officeDocument/2006/relationships/image" Target="../media/image9.png"/><Relationship Id="rId6" Type="http://schemas.openxmlformats.org/officeDocument/2006/relationships/image" Target="../media/image2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8.jpeg"/><Relationship Id="rId11" Type="http://schemas.openxmlformats.org/officeDocument/2006/relationships/image" Target="../media/image9.jpeg"/><Relationship Id="rId12" Type="http://schemas.openxmlformats.org/officeDocument/2006/relationships/image" Target="../media/image10.jpeg"/><Relationship Id="rId13" Type="http://schemas.openxmlformats.org/officeDocument/2006/relationships/image" Target="../media/image11.jpeg"/><Relationship Id="rId14" Type="http://schemas.openxmlformats.org/officeDocument/2006/relationships/image" Target="../media/image12.jpeg"/><Relationship Id="rId15" Type="http://schemas.openxmlformats.org/officeDocument/2006/relationships/image" Target="../media/image13.jpeg"/><Relationship Id="rId16" Type="http://schemas.openxmlformats.org/officeDocument/2006/relationships/image" Target="../media/image14.jpeg"/><Relationship Id="rId17" Type="http://schemas.openxmlformats.org/officeDocument/2006/relationships/image" Target="../media/image5.png"/><Relationship Id="rId18" Type="http://schemas.openxmlformats.org/officeDocument/2006/relationships/image" Target="../media/image15.jpeg"/><Relationship Id="rId19" Type="http://schemas.openxmlformats.org/officeDocument/2006/relationships/image" Target="../media/image16.jpeg"/><Relationship Id="rId20" Type="http://schemas.openxmlformats.org/officeDocument/2006/relationships/image" Target="../media/image1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eg"/><Relationship Id="rId4" Type="http://schemas.openxmlformats.org/officeDocument/2006/relationships/image" Target="../media/image2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Умни сгради в умна градска среда"/>
          <p:cNvSpPr txBox="1"/>
          <p:nvPr/>
        </p:nvSpPr>
        <p:spPr>
          <a:xfrm>
            <a:off x="5286883" y="4100727"/>
            <a:ext cx="13810235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Sofia Sans Bold"/>
                <a:ea typeface="Sofia Sans Bold"/>
                <a:cs typeface="Sofia Sans Bold"/>
                <a:sym typeface="Sofia Sans Bold"/>
              </a:defRPr>
            </a:lvl1pPr>
          </a:lstStyle>
          <a:p>
            <a:pPr/>
            <a:r>
              <a:t>Умни сгради в умна градска среда</a:t>
            </a:r>
          </a:p>
        </p:txBody>
      </p:sp>
      <p:sp>
        <p:nvSpPr>
          <p:cNvPr id="165" name="Сдружение за градски политики…"/>
          <p:cNvSpPr txBox="1"/>
          <p:nvPr/>
        </p:nvSpPr>
        <p:spPr>
          <a:xfrm>
            <a:off x="5503354" y="7467234"/>
            <a:ext cx="13377292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>
                <a:latin typeface="Sofia Sans Bold"/>
                <a:ea typeface="Sofia Sans Bold"/>
                <a:cs typeface="Sofia Sans Bold"/>
                <a:sym typeface="Sofia Sans Bold"/>
              </a:defRPr>
            </a:pPr>
            <a:r>
              <a:t>Сдружение за градски политики</a:t>
            </a:r>
          </a:p>
          <a:p>
            <a:pPr>
              <a:defRPr sz="7000">
                <a:latin typeface="Sofia Sans Bold"/>
                <a:ea typeface="Sofia Sans Bold"/>
                <a:cs typeface="Sofia Sans Bold"/>
                <a:sym typeface="Sofia Sans Bold"/>
              </a:defRPr>
            </a:pPr>
            <a:r>
              <a:t>Любо Георгиев</a:t>
            </a:r>
          </a:p>
        </p:txBody>
      </p:sp>
      <p:sp>
        <p:nvSpPr>
          <p:cNvPr id="166" name="Line"/>
          <p:cNvSpPr/>
          <p:nvPr/>
        </p:nvSpPr>
        <p:spPr>
          <a:xfrm>
            <a:off x="3889404" y="6590202"/>
            <a:ext cx="1704923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7" name="13 април 2022, Бъдещето на умните сгради- концепция, стандарти, добри практики"/>
          <p:cNvSpPr txBox="1"/>
          <p:nvPr/>
        </p:nvSpPr>
        <p:spPr>
          <a:xfrm>
            <a:off x="4610100" y="11404967"/>
            <a:ext cx="151638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Sofia Sans Bold"/>
                <a:ea typeface="Sofia Sans Bold"/>
                <a:cs typeface="Sofia Sans Bold"/>
                <a:sym typeface="Sofia Sans Bold"/>
              </a:defRPr>
            </a:lvl1pPr>
          </a:lstStyle>
          <a:p>
            <a:pPr/>
            <a:r>
              <a:t>13 април 2022, Бъдещето на умните сгради- концепция, стандарти, добри практики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creenshot 2022-04-09 at 13.29.10.png" descr="Screenshot 2022-04-09 at 13.29.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9945" y="-1"/>
            <a:ext cx="2384411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Примери"/>
          <p:cNvSpPr txBox="1"/>
          <p:nvPr/>
        </p:nvSpPr>
        <p:spPr>
          <a:xfrm>
            <a:off x="10354182" y="4100727"/>
            <a:ext cx="3675635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Sofia Sans Bold"/>
                <a:ea typeface="Sofia Sans Bold"/>
                <a:cs typeface="Sofia Sans Bold"/>
                <a:sym typeface="Sofia Sans Bold"/>
              </a:defRPr>
            </a:lvl1pPr>
          </a:lstStyle>
          <a:p>
            <a:pPr/>
            <a:r>
              <a:t>Примери</a:t>
            </a:r>
          </a:p>
        </p:txBody>
      </p:sp>
      <p:sp>
        <p:nvSpPr>
          <p:cNvPr id="226" name="Line"/>
          <p:cNvSpPr/>
          <p:nvPr/>
        </p:nvSpPr>
        <p:spPr>
          <a:xfrm>
            <a:off x="3889404" y="6590202"/>
            <a:ext cx="1704923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creenshot 2022-04-09 at 13.55.03.png" descr="Screenshot 2022-04-09 at 13.55.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434912"/>
            <a:ext cx="24384001" cy="13281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03343" y="0"/>
            <a:ext cx="13716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-1"/>
            <a:ext cx="13716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Flowchart: Sequential Access Storage 16"/>
          <p:cNvSpPr/>
          <p:nvPr/>
        </p:nvSpPr>
        <p:spPr>
          <a:xfrm rot="12227765">
            <a:off x="2976296" y="9306231"/>
            <a:ext cx="3312001" cy="331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21600"/>
                </a:move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3664"/>
                  <a:pt x="20462" y="16411"/>
                  <a:pt x="18437" y="18437"/>
                </a:cubicBezTo>
                <a:lnTo>
                  <a:pt x="21600" y="18437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F5597"/>
          </a:solidFill>
          <a:ln w="12700">
            <a:miter lim="400000"/>
          </a:ln>
          <a:effectLst>
            <a:outerShdw sx="100000" sy="100000" kx="0" ky="0" algn="b" rotWithShape="0" blurRad="304800" dist="25400" dir="8100000">
              <a:srgbClr val="000000">
                <a:alpha val="20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sz="32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</a:p>
        </p:txBody>
      </p:sp>
      <p:sp>
        <p:nvSpPr>
          <p:cNvPr id="238" name="Title 1"/>
          <p:cNvSpPr txBox="1"/>
          <p:nvPr>
            <p:ph type="title"/>
          </p:nvPr>
        </p:nvSpPr>
        <p:spPr>
          <a:xfrm>
            <a:off x="1183320" y="1504385"/>
            <a:ext cx="21748751" cy="1389150"/>
          </a:xfrm>
          <a:prstGeom prst="rect">
            <a:avLst/>
          </a:prstGeom>
        </p:spPr>
        <p:txBody>
          <a:bodyPr/>
          <a:lstStyle>
            <a:lvl1pPr defTabSz="1773936">
              <a:defRPr sz="7760"/>
            </a:lvl1pPr>
          </a:lstStyle>
          <a:p>
            <a:pPr/>
            <a:r>
              <a:t>Digital Twin Use Cases</a:t>
            </a:r>
          </a:p>
        </p:txBody>
      </p:sp>
      <p:pic>
        <p:nvPicPr>
          <p:cNvPr id="239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17116" t="3999" r="27589" b="0"/>
          <a:stretch>
            <a:fillRect/>
          </a:stretch>
        </p:blipFill>
        <p:spPr>
          <a:xfrm>
            <a:off x="15594837" y="273048"/>
            <a:ext cx="8789006" cy="12169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600" fill="norm" stroke="1" extrusionOk="0">
                <a:moveTo>
                  <a:pt x="3775" y="0"/>
                </a:moveTo>
                <a:lnTo>
                  <a:pt x="4191" y="137"/>
                </a:lnTo>
                <a:cubicBezTo>
                  <a:pt x="4372" y="198"/>
                  <a:pt x="4553" y="257"/>
                  <a:pt x="4736" y="309"/>
                </a:cubicBezTo>
                <a:cubicBezTo>
                  <a:pt x="4684" y="422"/>
                  <a:pt x="4631" y="399"/>
                  <a:pt x="4579" y="388"/>
                </a:cubicBezTo>
                <a:cubicBezTo>
                  <a:pt x="4264" y="343"/>
                  <a:pt x="3938" y="309"/>
                  <a:pt x="3633" y="184"/>
                </a:cubicBezTo>
                <a:cubicBezTo>
                  <a:pt x="3560" y="161"/>
                  <a:pt x="3476" y="161"/>
                  <a:pt x="3444" y="241"/>
                </a:cubicBezTo>
                <a:cubicBezTo>
                  <a:pt x="3392" y="354"/>
                  <a:pt x="3465" y="422"/>
                  <a:pt x="3539" y="479"/>
                </a:cubicBezTo>
                <a:cubicBezTo>
                  <a:pt x="3665" y="581"/>
                  <a:pt x="3812" y="559"/>
                  <a:pt x="3948" y="570"/>
                </a:cubicBezTo>
                <a:cubicBezTo>
                  <a:pt x="4327" y="627"/>
                  <a:pt x="4505" y="786"/>
                  <a:pt x="4589" y="1149"/>
                </a:cubicBezTo>
                <a:cubicBezTo>
                  <a:pt x="4264" y="1001"/>
                  <a:pt x="3938" y="1183"/>
                  <a:pt x="3622" y="1081"/>
                </a:cubicBezTo>
                <a:cubicBezTo>
                  <a:pt x="3538" y="1058"/>
                  <a:pt x="3413" y="1092"/>
                  <a:pt x="3455" y="1217"/>
                </a:cubicBezTo>
                <a:cubicBezTo>
                  <a:pt x="3497" y="1331"/>
                  <a:pt x="3633" y="1421"/>
                  <a:pt x="3392" y="1398"/>
                </a:cubicBezTo>
                <a:cubicBezTo>
                  <a:pt x="3213" y="1387"/>
                  <a:pt x="3160" y="1251"/>
                  <a:pt x="3108" y="1103"/>
                </a:cubicBezTo>
                <a:cubicBezTo>
                  <a:pt x="3066" y="1024"/>
                  <a:pt x="2950" y="979"/>
                  <a:pt x="2866" y="1024"/>
                </a:cubicBezTo>
                <a:cubicBezTo>
                  <a:pt x="2761" y="1070"/>
                  <a:pt x="2792" y="1194"/>
                  <a:pt x="2792" y="1285"/>
                </a:cubicBezTo>
                <a:cubicBezTo>
                  <a:pt x="2782" y="1455"/>
                  <a:pt x="2866" y="1535"/>
                  <a:pt x="3013" y="1569"/>
                </a:cubicBezTo>
                <a:cubicBezTo>
                  <a:pt x="3192" y="1614"/>
                  <a:pt x="3371" y="1671"/>
                  <a:pt x="3602" y="1739"/>
                </a:cubicBezTo>
                <a:cubicBezTo>
                  <a:pt x="3350" y="1853"/>
                  <a:pt x="3161" y="1830"/>
                  <a:pt x="2971" y="1739"/>
                </a:cubicBezTo>
                <a:cubicBezTo>
                  <a:pt x="2740" y="1637"/>
                  <a:pt x="2436" y="1501"/>
                  <a:pt x="2247" y="1626"/>
                </a:cubicBezTo>
                <a:cubicBezTo>
                  <a:pt x="1963" y="1807"/>
                  <a:pt x="1732" y="1694"/>
                  <a:pt x="1480" y="1660"/>
                </a:cubicBezTo>
                <a:cubicBezTo>
                  <a:pt x="955" y="1592"/>
                  <a:pt x="1279" y="1490"/>
                  <a:pt x="754" y="1433"/>
                </a:cubicBezTo>
                <a:cubicBezTo>
                  <a:pt x="544" y="1410"/>
                  <a:pt x="324" y="1319"/>
                  <a:pt x="20" y="1444"/>
                </a:cubicBezTo>
                <a:cubicBezTo>
                  <a:pt x="1396" y="2103"/>
                  <a:pt x="2047" y="2057"/>
                  <a:pt x="3276" y="2863"/>
                </a:cubicBezTo>
                <a:cubicBezTo>
                  <a:pt x="3223" y="2942"/>
                  <a:pt x="3171" y="2909"/>
                  <a:pt x="3118" y="2897"/>
                </a:cubicBezTo>
                <a:cubicBezTo>
                  <a:pt x="3034" y="2886"/>
                  <a:pt x="2929" y="2841"/>
                  <a:pt x="2908" y="2988"/>
                </a:cubicBezTo>
                <a:cubicBezTo>
                  <a:pt x="2898" y="3102"/>
                  <a:pt x="2961" y="3159"/>
                  <a:pt x="3066" y="3170"/>
                </a:cubicBezTo>
                <a:cubicBezTo>
                  <a:pt x="3371" y="3215"/>
                  <a:pt x="3644" y="3374"/>
                  <a:pt x="3917" y="3510"/>
                </a:cubicBezTo>
                <a:cubicBezTo>
                  <a:pt x="4043" y="3567"/>
                  <a:pt x="4180" y="3647"/>
                  <a:pt x="4127" y="3851"/>
                </a:cubicBezTo>
                <a:cubicBezTo>
                  <a:pt x="4022" y="3908"/>
                  <a:pt x="3949" y="3828"/>
                  <a:pt x="3865" y="3817"/>
                </a:cubicBezTo>
                <a:cubicBezTo>
                  <a:pt x="3781" y="3805"/>
                  <a:pt x="3581" y="3851"/>
                  <a:pt x="3633" y="3885"/>
                </a:cubicBezTo>
                <a:cubicBezTo>
                  <a:pt x="3875" y="4010"/>
                  <a:pt x="3433" y="4316"/>
                  <a:pt x="3727" y="4316"/>
                </a:cubicBezTo>
                <a:cubicBezTo>
                  <a:pt x="4211" y="4316"/>
                  <a:pt x="4474" y="4861"/>
                  <a:pt x="4936" y="4873"/>
                </a:cubicBezTo>
                <a:cubicBezTo>
                  <a:pt x="5009" y="4873"/>
                  <a:pt x="5041" y="4975"/>
                  <a:pt x="5041" y="5054"/>
                </a:cubicBezTo>
                <a:cubicBezTo>
                  <a:pt x="5041" y="5156"/>
                  <a:pt x="4968" y="5168"/>
                  <a:pt x="4894" y="5179"/>
                </a:cubicBezTo>
                <a:cubicBezTo>
                  <a:pt x="4778" y="5190"/>
                  <a:pt x="4653" y="5054"/>
                  <a:pt x="4506" y="5247"/>
                </a:cubicBezTo>
                <a:cubicBezTo>
                  <a:pt x="4779" y="5361"/>
                  <a:pt x="5062" y="5474"/>
                  <a:pt x="5052" y="5860"/>
                </a:cubicBezTo>
                <a:cubicBezTo>
                  <a:pt x="5052" y="5962"/>
                  <a:pt x="5167" y="6008"/>
                  <a:pt x="5251" y="6031"/>
                </a:cubicBezTo>
                <a:cubicBezTo>
                  <a:pt x="5398" y="6076"/>
                  <a:pt x="5514" y="6144"/>
                  <a:pt x="5598" y="6292"/>
                </a:cubicBezTo>
                <a:cubicBezTo>
                  <a:pt x="5598" y="6326"/>
                  <a:pt x="5598" y="6349"/>
                  <a:pt x="5598" y="6383"/>
                </a:cubicBezTo>
                <a:cubicBezTo>
                  <a:pt x="5577" y="6735"/>
                  <a:pt x="5366" y="6723"/>
                  <a:pt x="5135" y="6666"/>
                </a:cubicBezTo>
                <a:cubicBezTo>
                  <a:pt x="4862" y="6598"/>
                  <a:pt x="4590" y="6462"/>
                  <a:pt x="4296" y="6587"/>
                </a:cubicBezTo>
                <a:cubicBezTo>
                  <a:pt x="4705" y="6757"/>
                  <a:pt x="5157" y="6769"/>
                  <a:pt x="5535" y="7007"/>
                </a:cubicBezTo>
                <a:cubicBezTo>
                  <a:pt x="4127" y="7052"/>
                  <a:pt x="2888" y="6292"/>
                  <a:pt x="1522" y="5997"/>
                </a:cubicBezTo>
                <a:cubicBezTo>
                  <a:pt x="1564" y="6190"/>
                  <a:pt x="1679" y="6235"/>
                  <a:pt x="1774" y="6257"/>
                </a:cubicBezTo>
                <a:cubicBezTo>
                  <a:pt x="2278" y="6405"/>
                  <a:pt x="2719" y="6700"/>
                  <a:pt x="3182" y="6950"/>
                </a:cubicBezTo>
                <a:cubicBezTo>
                  <a:pt x="3371" y="7052"/>
                  <a:pt x="3507" y="7166"/>
                  <a:pt x="3581" y="7382"/>
                </a:cubicBezTo>
                <a:cubicBezTo>
                  <a:pt x="3644" y="7586"/>
                  <a:pt x="3770" y="7677"/>
                  <a:pt x="4001" y="7620"/>
                </a:cubicBezTo>
                <a:cubicBezTo>
                  <a:pt x="4190" y="7574"/>
                  <a:pt x="4390" y="7597"/>
                  <a:pt x="4589" y="7620"/>
                </a:cubicBezTo>
                <a:cubicBezTo>
                  <a:pt x="4810" y="7643"/>
                  <a:pt x="5062" y="7870"/>
                  <a:pt x="5010" y="7995"/>
                </a:cubicBezTo>
                <a:cubicBezTo>
                  <a:pt x="4905" y="8199"/>
                  <a:pt x="4726" y="8097"/>
                  <a:pt x="4579" y="8074"/>
                </a:cubicBezTo>
                <a:cubicBezTo>
                  <a:pt x="4400" y="8051"/>
                  <a:pt x="4075" y="7994"/>
                  <a:pt x="4075" y="8017"/>
                </a:cubicBezTo>
                <a:cubicBezTo>
                  <a:pt x="3959" y="8528"/>
                  <a:pt x="3697" y="8143"/>
                  <a:pt x="3508" y="8143"/>
                </a:cubicBezTo>
                <a:cubicBezTo>
                  <a:pt x="3329" y="8143"/>
                  <a:pt x="3150" y="8086"/>
                  <a:pt x="2982" y="8040"/>
                </a:cubicBezTo>
                <a:cubicBezTo>
                  <a:pt x="2762" y="7984"/>
                  <a:pt x="2562" y="8085"/>
                  <a:pt x="2352" y="8108"/>
                </a:cubicBezTo>
                <a:cubicBezTo>
                  <a:pt x="2163" y="8131"/>
                  <a:pt x="2268" y="8426"/>
                  <a:pt x="2152" y="8551"/>
                </a:cubicBezTo>
                <a:cubicBezTo>
                  <a:pt x="2131" y="8585"/>
                  <a:pt x="2110" y="8585"/>
                  <a:pt x="2089" y="8585"/>
                </a:cubicBezTo>
                <a:cubicBezTo>
                  <a:pt x="2026" y="9470"/>
                  <a:pt x="922" y="9255"/>
                  <a:pt x="922" y="9289"/>
                </a:cubicBezTo>
                <a:cubicBezTo>
                  <a:pt x="828" y="9345"/>
                  <a:pt x="712" y="9209"/>
                  <a:pt x="597" y="9346"/>
                </a:cubicBezTo>
                <a:cubicBezTo>
                  <a:pt x="1090" y="9970"/>
                  <a:pt x="1848" y="10118"/>
                  <a:pt x="2520" y="10583"/>
                </a:cubicBezTo>
                <a:cubicBezTo>
                  <a:pt x="1963" y="10742"/>
                  <a:pt x="1637" y="10197"/>
                  <a:pt x="1227" y="10265"/>
                </a:cubicBezTo>
                <a:cubicBezTo>
                  <a:pt x="1027" y="10435"/>
                  <a:pt x="1627" y="10708"/>
                  <a:pt x="1049" y="10788"/>
                </a:cubicBezTo>
                <a:cubicBezTo>
                  <a:pt x="1301" y="10935"/>
                  <a:pt x="1479" y="11083"/>
                  <a:pt x="1658" y="11253"/>
                </a:cubicBezTo>
                <a:cubicBezTo>
                  <a:pt x="1963" y="11560"/>
                  <a:pt x="2026" y="11764"/>
                  <a:pt x="1879" y="12173"/>
                </a:cubicBezTo>
                <a:cubicBezTo>
                  <a:pt x="1784" y="12445"/>
                  <a:pt x="1648" y="12695"/>
                  <a:pt x="1774" y="13013"/>
                </a:cubicBezTo>
                <a:cubicBezTo>
                  <a:pt x="1858" y="13229"/>
                  <a:pt x="1826" y="13376"/>
                  <a:pt x="1511" y="13274"/>
                </a:cubicBezTo>
                <a:cubicBezTo>
                  <a:pt x="1175" y="13171"/>
                  <a:pt x="1049" y="13365"/>
                  <a:pt x="1133" y="13751"/>
                </a:cubicBezTo>
                <a:cubicBezTo>
                  <a:pt x="1185" y="14000"/>
                  <a:pt x="1133" y="14080"/>
                  <a:pt x="902" y="14046"/>
                </a:cubicBezTo>
                <a:cubicBezTo>
                  <a:pt x="650" y="14012"/>
                  <a:pt x="408" y="13853"/>
                  <a:pt x="93" y="13932"/>
                </a:cubicBezTo>
                <a:cubicBezTo>
                  <a:pt x="345" y="14386"/>
                  <a:pt x="880" y="14250"/>
                  <a:pt x="1174" y="14682"/>
                </a:cubicBezTo>
                <a:cubicBezTo>
                  <a:pt x="828" y="14682"/>
                  <a:pt x="555" y="14682"/>
                  <a:pt x="303" y="14591"/>
                </a:cubicBezTo>
                <a:cubicBezTo>
                  <a:pt x="198" y="14557"/>
                  <a:pt x="83" y="14511"/>
                  <a:pt x="20" y="14647"/>
                </a:cubicBezTo>
                <a:cubicBezTo>
                  <a:pt x="-54" y="14806"/>
                  <a:pt x="93" y="14863"/>
                  <a:pt x="177" y="14886"/>
                </a:cubicBezTo>
                <a:cubicBezTo>
                  <a:pt x="419" y="14966"/>
                  <a:pt x="607" y="15147"/>
                  <a:pt x="817" y="15295"/>
                </a:cubicBezTo>
                <a:cubicBezTo>
                  <a:pt x="1269" y="15613"/>
                  <a:pt x="1763" y="15885"/>
                  <a:pt x="2142" y="16407"/>
                </a:cubicBezTo>
                <a:cubicBezTo>
                  <a:pt x="1669" y="16271"/>
                  <a:pt x="1311" y="15953"/>
                  <a:pt x="859" y="15896"/>
                </a:cubicBezTo>
                <a:cubicBezTo>
                  <a:pt x="1248" y="16373"/>
                  <a:pt x="1743" y="16691"/>
                  <a:pt x="2205" y="17043"/>
                </a:cubicBezTo>
                <a:cubicBezTo>
                  <a:pt x="2341" y="17145"/>
                  <a:pt x="2478" y="17213"/>
                  <a:pt x="2499" y="17429"/>
                </a:cubicBezTo>
                <a:cubicBezTo>
                  <a:pt x="2562" y="17849"/>
                  <a:pt x="2729" y="18189"/>
                  <a:pt x="3108" y="18371"/>
                </a:cubicBezTo>
                <a:cubicBezTo>
                  <a:pt x="3108" y="18371"/>
                  <a:pt x="3087" y="18440"/>
                  <a:pt x="3077" y="18474"/>
                </a:cubicBezTo>
                <a:cubicBezTo>
                  <a:pt x="2845" y="18485"/>
                  <a:pt x="2667" y="18235"/>
                  <a:pt x="2383" y="18326"/>
                </a:cubicBezTo>
                <a:cubicBezTo>
                  <a:pt x="2667" y="18666"/>
                  <a:pt x="2898" y="18961"/>
                  <a:pt x="3287" y="19120"/>
                </a:cubicBezTo>
                <a:cubicBezTo>
                  <a:pt x="3602" y="19245"/>
                  <a:pt x="3991" y="19325"/>
                  <a:pt x="4222" y="19733"/>
                </a:cubicBezTo>
                <a:cubicBezTo>
                  <a:pt x="3959" y="19813"/>
                  <a:pt x="3760" y="19711"/>
                  <a:pt x="3560" y="19643"/>
                </a:cubicBezTo>
                <a:cubicBezTo>
                  <a:pt x="3255" y="19530"/>
                  <a:pt x="2950" y="19404"/>
                  <a:pt x="2646" y="19291"/>
                </a:cubicBezTo>
                <a:cubicBezTo>
                  <a:pt x="2530" y="19245"/>
                  <a:pt x="2404" y="19222"/>
                  <a:pt x="2330" y="19427"/>
                </a:cubicBezTo>
                <a:cubicBezTo>
                  <a:pt x="2719" y="19472"/>
                  <a:pt x="2951" y="19745"/>
                  <a:pt x="3192" y="20006"/>
                </a:cubicBezTo>
                <a:cubicBezTo>
                  <a:pt x="3329" y="20153"/>
                  <a:pt x="3444" y="20347"/>
                  <a:pt x="3686" y="20278"/>
                </a:cubicBezTo>
                <a:cubicBezTo>
                  <a:pt x="3812" y="20244"/>
                  <a:pt x="3896" y="20347"/>
                  <a:pt x="3885" y="20483"/>
                </a:cubicBezTo>
                <a:cubicBezTo>
                  <a:pt x="3833" y="20960"/>
                  <a:pt x="4138" y="21119"/>
                  <a:pt x="4453" y="21210"/>
                </a:cubicBezTo>
                <a:cubicBezTo>
                  <a:pt x="4684" y="21278"/>
                  <a:pt x="4902" y="21379"/>
                  <a:pt x="5116" y="21493"/>
                </a:cubicBezTo>
                <a:lnTo>
                  <a:pt x="5309" y="21600"/>
                </a:lnTo>
                <a:lnTo>
                  <a:pt x="21546" y="21600"/>
                </a:lnTo>
                <a:lnTo>
                  <a:pt x="21546" y="0"/>
                </a:lnTo>
                <a:lnTo>
                  <a:pt x="3775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46" name="Group 7"/>
          <p:cNvGrpSpPr/>
          <p:nvPr/>
        </p:nvGrpSpPr>
        <p:grpSpPr>
          <a:xfrm>
            <a:off x="1183319" y="3470026"/>
            <a:ext cx="5491084" cy="6558617"/>
            <a:chOff x="0" y="0"/>
            <a:chExt cx="5491082" cy="6558616"/>
          </a:xfrm>
        </p:grpSpPr>
        <p:grpSp>
          <p:nvGrpSpPr>
            <p:cNvPr id="242" name="Flowchart: Sequential Access Storage 8"/>
            <p:cNvGrpSpPr/>
            <p:nvPr/>
          </p:nvGrpSpPr>
          <p:grpSpPr>
            <a:xfrm>
              <a:off x="-1" y="-1"/>
              <a:ext cx="3312001" cy="3312001"/>
              <a:chOff x="0" y="0"/>
              <a:chExt cx="3312000" cy="3312000"/>
            </a:xfrm>
          </p:grpSpPr>
          <p:sp>
            <p:nvSpPr>
              <p:cNvPr id="240" name="Shape"/>
              <p:cNvSpPr/>
              <p:nvPr/>
            </p:nvSpPr>
            <p:spPr>
              <a:xfrm>
                <a:off x="-1" y="-1"/>
                <a:ext cx="3312002" cy="3312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3664"/>
                      <a:pt x="20462" y="16411"/>
                      <a:pt x="18437" y="18437"/>
                    </a:cubicBezTo>
                    <a:lnTo>
                      <a:pt x="21600" y="18437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70AD47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04800" dist="495300" dir="8460000">
                  <a:srgbClr val="000000">
                    <a:alpha val="2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41" name="Parametric Planning"/>
              <p:cNvSpPr txBox="1"/>
              <p:nvPr/>
            </p:nvSpPr>
            <p:spPr>
              <a:xfrm>
                <a:off x="485031" y="1173400"/>
                <a:ext cx="2341938" cy="965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1828800">
                  <a:defRPr sz="3200">
                    <a:solidFill>
                      <a:srgbClr val="FFFFFF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defRPr>
                </a:lvl1pPr>
              </a:lstStyle>
              <a:p>
                <a:pPr/>
                <a:r>
                  <a:t>Parametric Planning</a:t>
                </a:r>
              </a:p>
            </p:txBody>
          </p:sp>
        </p:grpSp>
        <p:grpSp>
          <p:nvGrpSpPr>
            <p:cNvPr id="245" name="Picture 9"/>
            <p:cNvGrpSpPr/>
            <p:nvPr/>
          </p:nvGrpSpPr>
          <p:grpSpPr>
            <a:xfrm>
              <a:off x="1175726" y="2238616"/>
              <a:ext cx="4315356" cy="4320000"/>
              <a:chOff x="0" y="0"/>
              <a:chExt cx="4315355" cy="4319999"/>
            </a:xfrm>
          </p:grpSpPr>
          <p:pic>
            <p:nvPicPr>
              <p:cNvPr id="243" name="image31.jpeg" descr="image31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41765" b="0"/>
              <a:stretch>
                <a:fillRect/>
              </a:stretch>
            </p:blipFill>
            <p:spPr>
              <a:xfrm>
                <a:off x="74" y="0"/>
                <a:ext cx="4315149" cy="4319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0"/>
                    </a:moveTo>
                    <a:cubicBezTo>
                      <a:pt x="4836" y="0"/>
                      <a:pt x="0" y="4836"/>
                      <a:pt x="0" y="10801"/>
                    </a:cubicBezTo>
                    <a:cubicBezTo>
                      <a:pt x="0" y="16766"/>
                      <a:pt x="4836" y="21600"/>
                      <a:pt x="10801" y="21600"/>
                    </a:cubicBezTo>
                    <a:cubicBezTo>
                      <a:pt x="16766" y="21600"/>
                      <a:pt x="21600" y="16766"/>
                      <a:pt x="21600" y="10801"/>
                    </a:cubicBezTo>
                    <a:cubicBezTo>
                      <a:pt x="21600" y="4836"/>
                      <a:pt x="16766" y="0"/>
                      <a:pt x="10801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244" name="Shape"/>
              <p:cNvSpPr/>
              <p:nvPr/>
            </p:nvSpPr>
            <p:spPr>
              <a:xfrm>
                <a:off x="0" y="0"/>
                <a:ext cx="4315356" cy="4320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lnTo>
                      <a:pt x="10800" y="0"/>
                    </a:lnTo>
                    <a:cubicBezTo>
                      <a:pt x="16765" y="0"/>
                      <a:pt x="21600" y="4835"/>
                      <a:pt x="21600" y="10800"/>
                    </a:cubicBezTo>
                    <a:lnTo>
                      <a:pt x="21600" y="10800"/>
                    </a:lnTo>
                    <a:cubicBezTo>
                      <a:pt x="21600" y="16765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16765"/>
                      <a:pt x="0" y="10800"/>
                    </a:cubicBezTo>
                    <a:close/>
                  </a:path>
                </a:pathLst>
              </a:custGeom>
              <a:noFill/>
              <a:ln w="114300" cap="flat">
                <a:solidFill>
                  <a:srgbClr val="70AD47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800">
                  <a:defRPr sz="360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</p:grpSp>
      </p:grpSp>
      <p:grpSp>
        <p:nvGrpSpPr>
          <p:cNvPr id="251" name="Group 10"/>
          <p:cNvGrpSpPr/>
          <p:nvPr/>
        </p:nvGrpSpPr>
        <p:grpSpPr>
          <a:xfrm>
            <a:off x="7539934" y="2975309"/>
            <a:ext cx="6065755" cy="6312125"/>
            <a:chOff x="0" y="0"/>
            <a:chExt cx="6065754" cy="6312124"/>
          </a:xfrm>
        </p:grpSpPr>
        <p:grpSp>
          <p:nvGrpSpPr>
            <p:cNvPr id="249" name="Flowchart: Sequential Access Storage 11"/>
            <p:cNvGrpSpPr/>
            <p:nvPr/>
          </p:nvGrpSpPr>
          <p:grpSpPr>
            <a:xfrm>
              <a:off x="-1" y="-1"/>
              <a:ext cx="3312002" cy="3312002"/>
              <a:chOff x="0" y="0"/>
              <a:chExt cx="3312000" cy="3312000"/>
            </a:xfrm>
          </p:grpSpPr>
          <p:sp>
            <p:nvSpPr>
              <p:cNvPr id="247" name="Shape"/>
              <p:cNvSpPr/>
              <p:nvPr/>
            </p:nvSpPr>
            <p:spPr>
              <a:xfrm>
                <a:off x="-1" y="-1"/>
                <a:ext cx="3312002" cy="3312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3664"/>
                      <a:pt x="20462" y="16411"/>
                      <a:pt x="18437" y="18437"/>
                    </a:cubicBezTo>
                    <a:lnTo>
                      <a:pt x="21600" y="18437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ED7D3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04800" dist="495300" dir="8460000">
                  <a:srgbClr val="000000">
                    <a:alpha val="2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48" name="Energy Atlas"/>
              <p:cNvSpPr txBox="1"/>
              <p:nvPr/>
            </p:nvSpPr>
            <p:spPr>
              <a:xfrm>
                <a:off x="485031" y="1440100"/>
                <a:ext cx="2341938" cy="431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1828800">
                  <a:defRPr sz="2800">
                    <a:solidFill>
                      <a:srgbClr val="FFFFFF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defRPr>
                </a:lvl1pPr>
              </a:lstStyle>
              <a:p>
                <a:pPr/>
                <a:r>
                  <a:t>Energy Atlas</a:t>
                </a:r>
              </a:p>
            </p:txBody>
          </p:sp>
        </p:grpSp>
        <p:pic>
          <p:nvPicPr>
            <p:cNvPr id="250" name="Picture 2" descr="Picture 2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6586" t="0" r="28887" b="3"/>
            <a:stretch>
              <a:fillRect/>
            </a:stretch>
          </p:blipFill>
          <p:spPr>
            <a:xfrm>
              <a:off x="1745770" y="1987774"/>
              <a:ext cx="4319985" cy="432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1" y="21600"/>
                  </a:cubicBezTo>
                  <a:cubicBezTo>
                    <a:pt x="16766" y="21600"/>
                    <a:pt x="21600" y="16765"/>
                    <a:pt x="21600" y="10800"/>
                  </a:cubicBezTo>
                  <a:cubicBezTo>
                    <a:pt x="21600" y="4835"/>
                    <a:pt x="16766" y="0"/>
                    <a:pt x="10801" y="0"/>
                  </a:cubicBezTo>
                  <a:close/>
                </a:path>
              </a:pathLst>
            </a:custGeom>
            <a:ln w="114300" cap="flat">
              <a:solidFill>
                <a:srgbClr val="ED7D31"/>
              </a:solidFill>
              <a:prstDash val="solid"/>
              <a:round/>
            </a:ln>
            <a:effectLst/>
          </p:spPr>
        </p:pic>
      </p:grpSp>
      <p:grpSp>
        <p:nvGrpSpPr>
          <p:cNvPr id="256" name="Group 13"/>
          <p:cNvGrpSpPr/>
          <p:nvPr/>
        </p:nvGrpSpPr>
        <p:grpSpPr>
          <a:xfrm>
            <a:off x="5828077" y="6575683"/>
            <a:ext cx="5764139" cy="6523148"/>
            <a:chOff x="0" y="0"/>
            <a:chExt cx="5764137" cy="6523146"/>
          </a:xfrm>
        </p:grpSpPr>
        <p:grpSp>
          <p:nvGrpSpPr>
            <p:cNvPr id="254" name="Flowchart: Sequential Access Storage 14"/>
            <p:cNvGrpSpPr/>
            <p:nvPr/>
          </p:nvGrpSpPr>
          <p:grpSpPr>
            <a:xfrm>
              <a:off x="-1" y="-1"/>
              <a:ext cx="3312001" cy="3312002"/>
              <a:chOff x="0" y="0"/>
              <a:chExt cx="3312000" cy="3312000"/>
            </a:xfrm>
          </p:grpSpPr>
          <p:sp>
            <p:nvSpPr>
              <p:cNvPr id="252" name="Shape"/>
              <p:cNvSpPr/>
              <p:nvPr/>
            </p:nvSpPr>
            <p:spPr>
              <a:xfrm>
                <a:off x="-1" y="-1"/>
                <a:ext cx="3312002" cy="3312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3664"/>
                      <a:pt x="20462" y="16411"/>
                      <a:pt x="18437" y="18437"/>
                    </a:cubicBezTo>
                    <a:lnTo>
                      <a:pt x="21600" y="18437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323F4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04800" dist="495300" dir="8460000">
                  <a:srgbClr val="000000">
                    <a:alpha val="2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253" name="Air quality"/>
              <p:cNvSpPr txBox="1"/>
              <p:nvPr/>
            </p:nvSpPr>
            <p:spPr>
              <a:xfrm>
                <a:off x="485031" y="1414700"/>
                <a:ext cx="2341938" cy="482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1828800">
                  <a:defRPr sz="3200">
                    <a:solidFill>
                      <a:srgbClr val="FFFFFF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defRPr>
                </a:lvl1pPr>
              </a:lstStyle>
              <a:p>
                <a:pPr/>
                <a:r>
                  <a:t>Air quality</a:t>
                </a:r>
              </a:p>
            </p:txBody>
          </p:sp>
        </p:grpSp>
        <p:pic>
          <p:nvPicPr>
            <p:cNvPr id="255" name="Picture 2" descr="Picture 2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0233" t="0" r="1435" b="0"/>
            <a:stretch>
              <a:fillRect/>
            </a:stretch>
          </p:blipFill>
          <p:spPr>
            <a:xfrm>
              <a:off x="1450899" y="2203162"/>
              <a:ext cx="4313239" cy="4319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6"/>
                    <a:pt x="0" y="10801"/>
                  </a:cubicBezTo>
                  <a:cubicBezTo>
                    <a:pt x="0" y="16766"/>
                    <a:pt x="4835" y="21600"/>
                    <a:pt x="10800" y="21600"/>
                  </a:cubicBezTo>
                  <a:cubicBezTo>
                    <a:pt x="16765" y="21600"/>
                    <a:pt x="21600" y="16766"/>
                    <a:pt x="21600" y="10801"/>
                  </a:cubicBezTo>
                  <a:cubicBezTo>
                    <a:pt x="21600" y="4836"/>
                    <a:pt x="16765" y="0"/>
                    <a:pt x="10800" y="0"/>
                  </a:cubicBezTo>
                  <a:close/>
                </a:path>
              </a:pathLst>
            </a:custGeom>
            <a:ln w="114300" cap="flat">
              <a:solidFill>
                <a:srgbClr val="323F4F"/>
              </a:solidFill>
              <a:prstDash val="solid"/>
              <a:round/>
            </a:ln>
            <a:effectLst/>
          </p:spPr>
        </p:pic>
      </p:grpSp>
      <p:sp>
        <p:nvSpPr>
          <p:cNvPr id="257" name="TextBox 2"/>
          <p:cNvSpPr txBox="1"/>
          <p:nvPr/>
        </p:nvSpPr>
        <p:spPr>
          <a:xfrm>
            <a:off x="3457643" y="10441298"/>
            <a:ext cx="2349306" cy="183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3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/>
            <a:r>
              <a:t>Transport Model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5237" y="-1"/>
            <a:ext cx="1939352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fc50cda4335d3595821ebf34c9f72b14.jpeg" descr="fc50cda4335d3595821ebf34c9f72b1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4384001" cy="13735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1*GlNTOrYrTns7VTPIiFqK8g.jpeg" descr="1*GlNTOrYrTns7VTPIiFqK8g.jpeg"/>
          <p:cNvPicPr>
            <a:picLocks noChangeAspect="1"/>
          </p:cNvPicPr>
          <p:nvPr/>
        </p:nvPicPr>
        <p:blipFill>
          <a:blip r:embed="rId3">
            <a:extLst/>
          </a:blip>
          <a:srcRect l="807" t="1003" r="9985" b="27964"/>
          <a:stretch>
            <a:fillRect/>
          </a:stretch>
        </p:blipFill>
        <p:spPr>
          <a:xfrm>
            <a:off x="-1" y="0"/>
            <a:ext cx="24384015" cy="137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8352" r="0" b="26322"/>
          <a:stretch>
            <a:fillRect/>
          </a:stretch>
        </p:blipFill>
        <p:spPr>
          <a:xfrm>
            <a:off x="-1" y="-1353033"/>
            <a:ext cx="24383943" cy="15928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7283" y="0"/>
            <a:ext cx="2006943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Кои сме ние?"/>
          <p:cNvSpPr txBox="1"/>
          <p:nvPr/>
        </p:nvSpPr>
        <p:spPr>
          <a:xfrm>
            <a:off x="9515411" y="4100727"/>
            <a:ext cx="5353178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Sofia Sans Bold"/>
                <a:ea typeface="Sofia Sans Bold"/>
                <a:cs typeface="Sofia Sans Bold"/>
                <a:sym typeface="Sofia Sans Bold"/>
              </a:defRPr>
            </a:lvl1pPr>
          </a:lstStyle>
          <a:p>
            <a:pPr/>
            <a:r>
              <a:t>Кои сме ние?</a:t>
            </a:r>
          </a:p>
        </p:txBody>
      </p:sp>
      <p:sp>
        <p:nvSpPr>
          <p:cNvPr id="170" name="Сдружение за градски политики"/>
          <p:cNvSpPr txBox="1"/>
          <p:nvPr/>
        </p:nvSpPr>
        <p:spPr>
          <a:xfrm>
            <a:off x="5503354" y="7467234"/>
            <a:ext cx="13377292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Sofia Sans Bold"/>
                <a:ea typeface="Sofia Sans Bold"/>
                <a:cs typeface="Sofia Sans Bold"/>
                <a:sym typeface="Sofia Sans Bold"/>
              </a:defRPr>
            </a:lvl1pPr>
          </a:lstStyle>
          <a:p>
            <a:pPr/>
            <a:r>
              <a:t>Сдружение за градски политики</a:t>
            </a:r>
          </a:p>
        </p:txBody>
      </p:sp>
      <p:sp>
        <p:nvSpPr>
          <p:cNvPr id="171" name="Line"/>
          <p:cNvSpPr/>
          <p:nvPr/>
        </p:nvSpPr>
        <p:spPr>
          <a:xfrm>
            <a:off x="3889404" y="6590202"/>
            <a:ext cx="1704923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19260" r="0" b="19138"/>
          <a:stretch>
            <a:fillRect/>
          </a:stretch>
        </p:blipFill>
        <p:spPr>
          <a:xfrm>
            <a:off x="0" y="-2"/>
            <a:ext cx="24413309" cy="13715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Сдружение за градски политики"/>
          <p:cNvSpPr txBox="1"/>
          <p:nvPr/>
        </p:nvSpPr>
        <p:spPr>
          <a:xfrm>
            <a:off x="5503354" y="7467234"/>
            <a:ext cx="13377292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Sofia Sans Bold"/>
                <a:ea typeface="Sofia Sans Bold"/>
                <a:cs typeface="Sofia Sans Bold"/>
                <a:sym typeface="Sofia Sans Bold"/>
              </a:defRPr>
            </a:lvl1pPr>
          </a:lstStyle>
          <a:p>
            <a:pPr/>
            <a:r>
              <a:t>Сдружение за градски политики</a:t>
            </a:r>
          </a:p>
        </p:txBody>
      </p:sp>
      <p:sp>
        <p:nvSpPr>
          <p:cNvPr id="286" name="Line"/>
          <p:cNvSpPr/>
          <p:nvPr/>
        </p:nvSpPr>
        <p:spPr>
          <a:xfrm>
            <a:off x="3889404" y="6590202"/>
            <a:ext cx="1704923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"/>
          <p:cNvGrpSpPr/>
          <p:nvPr/>
        </p:nvGrpSpPr>
        <p:grpSpPr>
          <a:xfrm>
            <a:off x="2232867" y="525038"/>
            <a:ext cx="20286701" cy="12665924"/>
            <a:chOff x="0" y="0"/>
            <a:chExt cx="20286698" cy="12665923"/>
          </a:xfrm>
        </p:grpSpPr>
        <p:pic>
          <p:nvPicPr>
            <p:cNvPr id="173" name="Screenshot 2022-02-07 at 10.26.12.png" descr="Screenshot 2022-02-07 at 10.26.1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5627" t="0" r="15627" b="0"/>
            <a:stretch>
              <a:fillRect/>
            </a:stretch>
          </p:blipFill>
          <p:spPr>
            <a:xfrm>
              <a:off x="11704892" y="8571337"/>
              <a:ext cx="2700712" cy="40542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Simo.jpg" descr="Simo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98136" y="4292463"/>
              <a:ext cx="2701118" cy="40542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Stela.jpg" descr="Stela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798136" y="0"/>
              <a:ext cx="2701118" cy="4054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DSC_1492.jpg" descr="DSC_1492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727285" y="4292463"/>
              <a:ext cx="2701118" cy="40542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DSC_1503.jpg" descr="DSC_1503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863920" y="4292463"/>
              <a:ext cx="2701118" cy="40542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DSC_1642.jpg" descr="DSC_1642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4656432" y="0"/>
              <a:ext cx="2701118" cy="4054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DSC_1651.jpg" descr="DSC_1651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944909" y="4292463"/>
              <a:ext cx="2701117" cy="40542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DSC_1657.jpg" descr="DSC_1657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7580512" y="4292463"/>
              <a:ext cx="2701118" cy="40542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DSC_1705.jpg" descr="DSC_1705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944909" y="0"/>
              <a:ext cx="2701117" cy="4054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DSC_1735.jpg" descr="DSC_1735.jp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5863920" y="0"/>
              <a:ext cx="2706185" cy="4054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DSC_1779.jpg" descr="DSC_1779.jp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1727285" y="0"/>
              <a:ext cx="2701118" cy="4054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DSC_1841.jpg" descr="DSC_1841.jp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4656432" y="4292463"/>
              <a:ext cx="2701118" cy="40542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DSC_1933.jpg" descr="DSC_1933.jp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7585582" y="0"/>
              <a:ext cx="2701117" cy="4054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Adriyana-960x960.jpg" descr="Adriyana-960x960.jpg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14226" t="0" r="19259" b="0"/>
            <a:stretch>
              <a:fillRect/>
            </a:stretch>
          </p:blipFill>
          <p:spPr>
            <a:xfrm>
              <a:off x="4969" y="4292463"/>
              <a:ext cx="2696715" cy="40543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Screenshot 2022-04-09 at 12.36.58.png" descr="Screenshot 2022-04-09 at 12.36.58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8571337"/>
              <a:ext cx="2701673" cy="40812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DSC_1766.jpg" descr="DSC_1766.jp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8823506" y="8571337"/>
              <a:ext cx="2675748" cy="40161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JP-scaled.jpg" descr="JP-scaled.jp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11444" t="9755" r="11444" b="16645"/>
            <a:stretch>
              <a:fillRect/>
            </a:stretch>
          </p:blipFill>
          <p:spPr>
            <a:xfrm>
              <a:off x="2879268" y="8611575"/>
              <a:ext cx="2832353" cy="40542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Yosif.jpg" descr="Yosif.jpg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5917305" y="8612548"/>
              <a:ext cx="2700562" cy="405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Сграда - Среда"/>
          <p:cNvSpPr txBox="1"/>
          <p:nvPr/>
        </p:nvSpPr>
        <p:spPr>
          <a:xfrm>
            <a:off x="9083357" y="4100727"/>
            <a:ext cx="6217286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Sofia Sans Bold"/>
                <a:ea typeface="Sofia Sans Bold"/>
                <a:cs typeface="Sofia Sans Bold"/>
                <a:sym typeface="Sofia Sans Bold"/>
              </a:defRPr>
            </a:lvl1pPr>
          </a:lstStyle>
          <a:p>
            <a:pPr/>
            <a:r>
              <a:t>Сграда - Среда</a:t>
            </a:r>
          </a:p>
        </p:txBody>
      </p:sp>
      <p:sp>
        <p:nvSpPr>
          <p:cNvPr id="196" name="Line"/>
          <p:cNvSpPr/>
          <p:nvPr/>
        </p:nvSpPr>
        <p:spPr>
          <a:xfrm>
            <a:off x="3889404" y="6590202"/>
            <a:ext cx="1704923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006.jpg" descr="00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1" cy="13697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85;p19" descr="Google Shape;85;p19"/>
          <p:cNvPicPr>
            <a:picLocks noChangeAspect="1"/>
          </p:cNvPicPr>
          <p:nvPr/>
        </p:nvPicPr>
        <p:blipFill>
          <a:blip r:embed="rId3">
            <a:extLst/>
          </a:blip>
          <a:srcRect l="7184" t="7434" r="3440" b="21486"/>
          <a:stretch>
            <a:fillRect/>
          </a:stretch>
        </p:blipFill>
        <p:spPr>
          <a:xfrm>
            <a:off x="-1" y="-1"/>
            <a:ext cx="24384007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Данни"/>
          <p:cNvSpPr txBox="1"/>
          <p:nvPr/>
        </p:nvSpPr>
        <p:spPr>
          <a:xfrm>
            <a:off x="10897361" y="4100727"/>
            <a:ext cx="2589277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Sofia Sans Bold"/>
                <a:ea typeface="Sofia Sans Bold"/>
                <a:cs typeface="Sofia Sans Bold"/>
                <a:sym typeface="Sofia Sans Bold"/>
              </a:defRPr>
            </a:lvl1pPr>
          </a:lstStyle>
          <a:p>
            <a:pPr/>
            <a:r>
              <a:t>Данни</a:t>
            </a:r>
          </a:p>
        </p:txBody>
      </p:sp>
      <p:sp>
        <p:nvSpPr>
          <p:cNvPr id="207" name="Line"/>
          <p:cNvSpPr/>
          <p:nvPr/>
        </p:nvSpPr>
        <p:spPr>
          <a:xfrm>
            <a:off x="3889404" y="6590202"/>
            <a:ext cx="1704923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"/>
          <p:cNvGrpSpPr/>
          <p:nvPr/>
        </p:nvGrpSpPr>
        <p:grpSpPr>
          <a:xfrm>
            <a:off x="0" y="1393732"/>
            <a:ext cx="24474933" cy="10928536"/>
            <a:chOff x="0" y="0"/>
            <a:chExt cx="24474932" cy="10928535"/>
          </a:xfrm>
        </p:grpSpPr>
        <p:pic>
          <p:nvPicPr>
            <p:cNvPr id="209" name="Google Shape;378;p55" descr="Google Shape;378;p5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7" t="406" r="217" b="436"/>
            <a:stretch>
              <a:fillRect/>
            </a:stretch>
          </p:blipFill>
          <p:spPr>
            <a:xfrm>
              <a:off x="0" y="0"/>
              <a:ext cx="17948751" cy="1092853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210" name="Google Shape;379;p55" descr="Google Shape;379;p55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1394" t="18266" r="31875" b="2349"/>
            <a:stretch>
              <a:fillRect/>
            </a:stretch>
          </p:blipFill>
          <p:spPr>
            <a:xfrm>
              <a:off x="17900901" y="0"/>
              <a:ext cx="6574032" cy="10928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1.jpg" descr="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7400" y="1517650"/>
            <a:ext cx="7556500" cy="106807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16" name="2.jpg" descr="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21484" y="1530350"/>
            <a:ext cx="7556501" cy="106807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17" name="3.jpg" descr="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6015" y="1517650"/>
            <a:ext cx="7556501" cy="106807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