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258" r:id="rId3"/>
    <p:sldId id="275" r:id="rId4"/>
    <p:sldId id="304" r:id="rId5"/>
    <p:sldId id="284" r:id="rId6"/>
    <p:sldId id="285" r:id="rId7"/>
    <p:sldId id="310" r:id="rId8"/>
    <p:sldId id="315" r:id="rId9"/>
    <p:sldId id="296" r:id="rId10"/>
    <p:sldId id="286" r:id="rId11"/>
    <p:sldId id="292" r:id="rId12"/>
    <p:sldId id="293" r:id="rId13"/>
    <p:sldId id="294" r:id="rId14"/>
    <p:sldId id="300" r:id="rId15"/>
    <p:sldId id="301" r:id="rId16"/>
    <p:sldId id="308" r:id="rId17"/>
    <p:sldId id="295" r:id="rId18"/>
    <p:sldId id="299" r:id="rId19"/>
    <p:sldId id="303" r:id="rId20"/>
    <p:sldId id="290" r:id="rId21"/>
    <p:sldId id="319" r:id="rId22"/>
    <p:sldId id="317" r:id="rId23"/>
    <p:sldId id="314" r:id="rId24"/>
    <p:sldId id="291" r:id="rId25"/>
    <p:sldId id="320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60" d="100"/>
          <a:sy n="60" d="100"/>
        </p:scale>
        <p:origin x="389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4/10/2022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4/10/2022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71DCB2-21CD-4B0F-855C-204E9FE38244}" type="slidenum">
              <a:rPr lang="de-DE" altLang="bg-BG" smtClean="0"/>
              <a:pPr>
                <a:spcBef>
                  <a:spcPct val="0"/>
                </a:spcBef>
              </a:pPr>
              <a:t>6</a:t>
            </a:fld>
            <a:endParaRPr lang="de-DE" altLang="bg-BG" smtClean="0"/>
          </a:p>
        </p:txBody>
      </p:sp>
      <p:sp>
        <p:nvSpPr>
          <p:cNvPr id="1741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2950"/>
            <a:ext cx="6618288" cy="3724275"/>
          </a:xfrm>
          <a:ln/>
        </p:spPr>
      </p:sp>
      <p:sp>
        <p:nvSpPr>
          <p:cNvPr id="17412" name="Notizenplatzhalt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5574" tIns="47787" rIns="95574" bIns="47787"/>
          <a:lstStyle/>
          <a:p>
            <a:pPr eaLnBrk="1" hangingPunct="1"/>
            <a:endParaRPr lang="de-DE" altLang="bg-BG" smtClean="0">
              <a:latin typeface="Arial" panose="020B0604020202020204" pitchFamily="34" charset="0"/>
            </a:endParaRPr>
          </a:p>
        </p:txBody>
      </p:sp>
      <p:sp>
        <p:nvSpPr>
          <p:cNvPr id="17413" name="Foliennummernplatzhalt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74" tIns="47787" rIns="95574" bIns="47787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99C68D-074E-4452-B066-76F16DA1EC6D}" type="slidenum">
              <a:rPr lang="de-AT" altLang="bg-BG" sz="1300"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de-AT" altLang="bg-BG" sz="1300"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4CB32A-AC20-4E64-B34C-3D6E2E9B406D}" type="slidenum">
              <a:rPr lang="de-DE" altLang="bg-BG" smtClean="0"/>
              <a:pPr>
                <a:spcBef>
                  <a:spcPct val="0"/>
                </a:spcBef>
              </a:pPr>
              <a:t>7</a:t>
            </a:fld>
            <a:endParaRPr lang="de-DE" altLang="bg-BG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5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A8D3E0-3378-4C18-983C-3C57999E3936}" type="slidenum">
              <a:rPr lang="de-DE" altLang="bg-BG" smtClean="0"/>
              <a:pPr>
                <a:spcBef>
                  <a:spcPct val="0"/>
                </a:spcBef>
              </a:pPr>
              <a:t>20</a:t>
            </a:fld>
            <a:endParaRPr lang="de-DE" altLang="bg-BG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7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382384-AA8A-407D-9466-EA406F4563EF}" type="slidenum">
              <a:rPr lang="de-DE" altLang="bg-BG" smtClean="0"/>
              <a:pPr>
                <a:spcBef>
                  <a:spcPct val="0"/>
                </a:spcBef>
              </a:pPr>
              <a:t>22</a:t>
            </a:fld>
            <a:endParaRPr lang="de-DE" altLang="bg-BG" smtClean="0"/>
          </a:p>
        </p:txBody>
      </p:sp>
      <p:sp>
        <p:nvSpPr>
          <p:cNvPr id="4813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2950"/>
            <a:ext cx="6618288" cy="3724275"/>
          </a:xfrm>
          <a:ln/>
        </p:spPr>
      </p:sp>
      <p:sp>
        <p:nvSpPr>
          <p:cNvPr id="48132" name="Notizenplatzhalter 2"/>
          <p:cNvSpPr>
            <a:spLocks noGrp="1"/>
          </p:cNvSpPr>
          <p:nvPr>
            <p:ph type="body" idx="1"/>
          </p:nvPr>
        </p:nvSpPr>
        <p:spPr>
          <a:xfrm>
            <a:off x="908050" y="4714875"/>
            <a:ext cx="4981575" cy="4468813"/>
          </a:xfrm>
          <a:noFill/>
        </p:spPr>
        <p:txBody>
          <a:bodyPr lIns="95574" tIns="47787" rIns="95574" bIns="47787"/>
          <a:lstStyle/>
          <a:p>
            <a:pPr eaLnBrk="1" hangingPunct="1"/>
            <a:endParaRPr lang="de-DE" altLang="bg-BG" smtClean="0">
              <a:latin typeface="Arial" panose="020B0604020202020204" pitchFamily="34" charset="0"/>
            </a:endParaRPr>
          </a:p>
        </p:txBody>
      </p:sp>
      <p:sp>
        <p:nvSpPr>
          <p:cNvPr id="48133" name="Foliennummernplatzhalt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74" tIns="47787" rIns="95574" bIns="47787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3693AA-8690-42C0-AB45-9F4FDD058E82}" type="slidenum">
              <a:rPr lang="de-AT" altLang="bg-BG" sz="13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de-AT" altLang="bg-BG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8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183A-7B1F-4B22-9208-74B0B3ECC35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6613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лавен слайд">
    <p:bg>
      <p:bgPr>
        <a:gradFill rotWithShape="0">
          <a:gsLst>
            <a:gs pos="0">
              <a:schemeClr val="tx2"/>
            </a:gs>
            <a:gs pos="100000">
              <a:srgbClr val="66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35841" y="1353734"/>
            <a:ext cx="9342720" cy="164922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bg-BG" altLang="bg-BG" sz="1558" smtClean="0"/>
          </a:p>
        </p:txBody>
      </p:sp>
      <p:pic>
        <p:nvPicPr>
          <p:cNvPr id="3" name="Picture 5" descr="untitl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0"/>
            <a:ext cx="313536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5A62-AD86-44A4-95ED-4793623B2B5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9382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gradFill rotWithShape="0">
          <a:gsLst>
            <a:gs pos="0">
              <a:schemeClr val="tx2"/>
            </a:gs>
            <a:gs pos="100000">
              <a:srgbClr val="66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35841" y="1353734"/>
            <a:ext cx="9342720" cy="164922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bg-BG" altLang="bg-BG" sz="1558" smtClean="0">
              <a:solidFill>
                <a:srgbClr val="000000"/>
              </a:solidFill>
            </a:endParaRPr>
          </a:p>
        </p:txBody>
      </p:sp>
      <p:pic>
        <p:nvPicPr>
          <p:cNvPr id="3" name="Picture 5" descr="untitl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0"/>
            <a:ext cx="313536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5A62-AD86-44A4-95ED-4793623B2B51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8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0560" y="274870"/>
            <a:ext cx="10972801" cy="1142084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0560" y="1599742"/>
            <a:ext cx="10972801" cy="45271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B389B-8716-415D-9B95-863F7B2C4D9D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3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840" y="4407537"/>
            <a:ext cx="10362241" cy="1361979"/>
          </a:xfrm>
          <a:prstGeom prst="rect">
            <a:avLst/>
          </a:prstGeom>
        </p:spPr>
        <p:txBody>
          <a:bodyPr anchor="t"/>
          <a:lstStyle>
            <a:lvl1pPr algn="l">
              <a:defRPr sz="3463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840" y="2906748"/>
            <a:ext cx="10362241" cy="15007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1"/>
            </a:lvl1pPr>
            <a:lvl2pPr marL="395798" indent="0">
              <a:buNone/>
              <a:defRPr sz="1558"/>
            </a:lvl2pPr>
            <a:lvl3pPr marL="791596" indent="0">
              <a:buNone/>
              <a:defRPr sz="1385"/>
            </a:lvl3pPr>
            <a:lvl4pPr marL="1187394" indent="0">
              <a:buNone/>
              <a:defRPr sz="1212"/>
            </a:lvl4pPr>
            <a:lvl5pPr marL="1583192" indent="0">
              <a:buNone/>
              <a:defRPr sz="1212"/>
            </a:lvl5pPr>
            <a:lvl6pPr marL="1978990" indent="0">
              <a:buNone/>
              <a:defRPr sz="1212"/>
            </a:lvl6pPr>
            <a:lvl7pPr marL="2374788" indent="0">
              <a:buNone/>
              <a:defRPr sz="1212"/>
            </a:lvl7pPr>
            <a:lvl8pPr marL="2770586" indent="0">
              <a:buNone/>
              <a:defRPr sz="1212"/>
            </a:lvl8pPr>
            <a:lvl9pPr marL="3166384" indent="0">
              <a:buNone/>
              <a:defRPr sz="1212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491FF-0F78-4163-90F8-BBAB13D9AE39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3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0560" y="274870"/>
            <a:ext cx="10972801" cy="1142084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10560" y="1599742"/>
            <a:ext cx="5393281" cy="4527105"/>
          </a:xfrm>
          <a:prstGeom prst="rect">
            <a:avLst/>
          </a:prstGeo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88161" y="1599742"/>
            <a:ext cx="5395200" cy="4527105"/>
          </a:xfrm>
          <a:prstGeom prst="rect">
            <a:avLst/>
          </a:prstGeom>
        </p:spPr>
        <p:txBody>
          <a:bodyPr/>
          <a:lstStyle>
            <a:lvl1pPr>
              <a:defRPr sz="2424"/>
            </a:lvl1pPr>
            <a:lvl2pPr>
              <a:defRPr sz="2078"/>
            </a:lvl2pPr>
            <a:lvl3pPr>
              <a:defRPr sz="1731"/>
            </a:lvl3pPr>
            <a:lvl4pPr>
              <a:defRPr sz="1558"/>
            </a:lvl4pPr>
            <a:lvl5pPr>
              <a:defRPr sz="1558"/>
            </a:lvl5pPr>
            <a:lvl6pPr>
              <a:defRPr sz="1558"/>
            </a:lvl6pPr>
            <a:lvl7pPr>
              <a:defRPr sz="1558"/>
            </a:lvl7pPr>
            <a:lvl8pPr>
              <a:defRPr sz="1558"/>
            </a:lvl8pPr>
            <a:lvl9pPr>
              <a:defRPr sz="1558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8E1D-BB61-4736-8CC7-177B9CACD905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0560" y="274870"/>
            <a:ext cx="10972801" cy="11420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10560" y="1535148"/>
            <a:ext cx="5385601" cy="6390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0560" y="2174220"/>
            <a:ext cx="5385601" cy="3952627"/>
          </a:xfrm>
          <a:prstGeom prst="rect">
            <a:avLst/>
          </a:prstGeo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920" y="1535148"/>
            <a:ext cx="5389441" cy="6390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78" b="1"/>
            </a:lvl1pPr>
            <a:lvl2pPr marL="395798" indent="0">
              <a:buNone/>
              <a:defRPr sz="1731" b="1"/>
            </a:lvl2pPr>
            <a:lvl3pPr marL="791596" indent="0">
              <a:buNone/>
              <a:defRPr sz="1558" b="1"/>
            </a:lvl3pPr>
            <a:lvl4pPr marL="1187394" indent="0">
              <a:buNone/>
              <a:defRPr sz="1385" b="1"/>
            </a:lvl4pPr>
            <a:lvl5pPr marL="1583192" indent="0">
              <a:buNone/>
              <a:defRPr sz="1385" b="1"/>
            </a:lvl5pPr>
            <a:lvl6pPr marL="1978990" indent="0">
              <a:buNone/>
              <a:defRPr sz="1385" b="1"/>
            </a:lvl6pPr>
            <a:lvl7pPr marL="2374788" indent="0">
              <a:buNone/>
              <a:defRPr sz="1385" b="1"/>
            </a:lvl7pPr>
            <a:lvl8pPr marL="2770586" indent="0">
              <a:buNone/>
              <a:defRPr sz="1385" b="1"/>
            </a:lvl8pPr>
            <a:lvl9pPr marL="3166384" indent="0">
              <a:buNone/>
              <a:defRPr sz="1385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920" y="2174220"/>
            <a:ext cx="5389441" cy="3952627"/>
          </a:xfrm>
          <a:prstGeom prst="rect">
            <a:avLst/>
          </a:prstGeom>
        </p:spPr>
        <p:txBody>
          <a:bodyPr/>
          <a:lstStyle>
            <a:lvl1pPr>
              <a:defRPr sz="2078"/>
            </a:lvl1pPr>
            <a:lvl2pPr>
              <a:defRPr sz="1731"/>
            </a:lvl2pPr>
            <a:lvl3pPr>
              <a:defRPr sz="1558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63031-1227-473E-851B-7AA22FF81420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42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0560" y="274870"/>
            <a:ext cx="10972801" cy="1142084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1005-803B-4C5D-9F68-BF40EF984C86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183A-7B1F-4B22-9208-74B0B3ECC35D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6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0560" y="273496"/>
            <a:ext cx="4010881" cy="1161324"/>
          </a:xfrm>
          <a:prstGeom prst="rect">
            <a:avLst/>
          </a:prstGeo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7361" y="273496"/>
            <a:ext cx="6816000" cy="5853351"/>
          </a:xfrm>
          <a:prstGeom prst="rect">
            <a:avLst/>
          </a:prstGeom>
        </p:spPr>
        <p:txBody>
          <a:bodyPr/>
          <a:lstStyle>
            <a:lvl1pPr>
              <a:defRPr sz="2770"/>
            </a:lvl1pPr>
            <a:lvl2pPr>
              <a:defRPr sz="2424"/>
            </a:lvl2pPr>
            <a:lvl3pPr>
              <a:defRPr sz="2078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10560" y="1434821"/>
            <a:ext cx="4010881" cy="4692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C491-C8C3-42F9-9309-3295762726FC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75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90401" y="4800600"/>
            <a:ext cx="7315200" cy="566232"/>
          </a:xfrm>
          <a:prstGeom prst="rect">
            <a:avLst/>
          </a:prstGeom>
        </p:spPr>
        <p:txBody>
          <a:bodyPr anchor="b"/>
          <a:lstStyle>
            <a:lvl1pPr algn="l">
              <a:defRPr sz="1731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90401" y="61296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70"/>
            </a:lvl1pPr>
            <a:lvl2pPr marL="395798" indent="0">
              <a:buNone/>
              <a:defRPr sz="2424"/>
            </a:lvl2pPr>
            <a:lvl3pPr marL="791596" indent="0">
              <a:buNone/>
              <a:defRPr sz="2078"/>
            </a:lvl3pPr>
            <a:lvl4pPr marL="1187394" indent="0">
              <a:buNone/>
              <a:defRPr sz="1731"/>
            </a:lvl4pPr>
            <a:lvl5pPr marL="1583192" indent="0">
              <a:buNone/>
              <a:defRPr sz="1731"/>
            </a:lvl5pPr>
            <a:lvl6pPr marL="1978990" indent="0">
              <a:buNone/>
              <a:defRPr sz="1731"/>
            </a:lvl6pPr>
            <a:lvl7pPr marL="2374788" indent="0">
              <a:buNone/>
              <a:defRPr sz="1731"/>
            </a:lvl7pPr>
            <a:lvl8pPr marL="2770586" indent="0">
              <a:buNone/>
              <a:defRPr sz="1731"/>
            </a:lvl8pPr>
            <a:lvl9pPr marL="3166384" indent="0">
              <a:buNone/>
              <a:defRPr sz="1731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90401" y="5366833"/>
            <a:ext cx="7315200" cy="805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12"/>
            </a:lvl1pPr>
            <a:lvl2pPr marL="395798" indent="0">
              <a:buNone/>
              <a:defRPr sz="1039"/>
            </a:lvl2pPr>
            <a:lvl3pPr marL="791596" indent="0">
              <a:buNone/>
              <a:defRPr sz="866"/>
            </a:lvl3pPr>
            <a:lvl4pPr marL="1187394" indent="0">
              <a:buNone/>
              <a:defRPr sz="779"/>
            </a:lvl4pPr>
            <a:lvl5pPr marL="1583192" indent="0">
              <a:buNone/>
              <a:defRPr sz="779"/>
            </a:lvl5pPr>
            <a:lvl6pPr marL="1978990" indent="0">
              <a:buNone/>
              <a:defRPr sz="779"/>
            </a:lvl6pPr>
            <a:lvl7pPr marL="2374788" indent="0">
              <a:buNone/>
              <a:defRPr sz="779"/>
            </a:lvl7pPr>
            <a:lvl8pPr marL="2770586" indent="0">
              <a:buNone/>
              <a:defRPr sz="779"/>
            </a:lvl8pPr>
            <a:lvl9pPr marL="3166384" indent="0">
              <a:buNone/>
              <a:defRPr sz="779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13356-4FF2-492C-8155-44522D577534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11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0560" y="274870"/>
            <a:ext cx="10972801" cy="1142084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10560" y="1599742"/>
            <a:ext cx="10972801" cy="45271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059B-13F7-444A-BE14-2C3294D0B93E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58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41601" y="274870"/>
            <a:ext cx="2741760" cy="5851977"/>
          </a:xfrm>
          <a:prstGeom prst="rect">
            <a:avLst/>
          </a:prstGeo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10560" y="274870"/>
            <a:ext cx="8046721" cy="58519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B8ADD-1658-4E6D-93A4-AFF98118A74B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лави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0560" y="274870"/>
            <a:ext cx="10972801" cy="1142084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таблица 2"/>
          <p:cNvSpPr>
            <a:spLocks noGrp="1"/>
          </p:cNvSpPr>
          <p:nvPr>
            <p:ph type="tbl" idx="1"/>
          </p:nvPr>
        </p:nvSpPr>
        <p:spPr>
          <a:xfrm>
            <a:off x="610560" y="1599742"/>
            <a:ext cx="10972801" cy="4527105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0045-CE6A-42B7-B405-3BBE202D4AF5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1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лавие, текст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0560" y="274870"/>
            <a:ext cx="10972801" cy="1142084"/>
          </a:xfrm>
          <a:prstGeom prst="rect">
            <a:avLst/>
          </a:prstGeo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610560" y="1599742"/>
            <a:ext cx="5393281" cy="45271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88161" y="1599742"/>
            <a:ext cx="5395200" cy="45271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F7CA-5A04-41E8-BDDE-2AA8B336BF98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1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6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35841" y="1353734"/>
            <a:ext cx="9342720" cy="164922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bg-BG" altLang="bg-BG" sz="1558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63041" y="0"/>
            <a:ext cx="0" cy="6858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58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34080" y="0"/>
            <a:ext cx="0" cy="6858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58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1841" y="6568013"/>
            <a:ext cx="2845440" cy="47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12" b="1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0C7AFB-FE3C-4C4C-9952-639789AE892F}" type="slidenum">
              <a:rPr lang="de-DE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  <p:pic>
        <p:nvPicPr>
          <p:cNvPr id="1030" name="Picture 7" descr="untitle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35841" cy="2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TheSansCorresponden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TheSansCorresponden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TheSansCorresponden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TheSansCorrespondence" pitchFamily="34" charset="0"/>
        </a:defRPr>
      </a:lvl5pPr>
      <a:lvl6pPr marL="395798" algn="l" rtl="0" fontAlgn="base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TheSansCorrespondence" pitchFamily="34" charset="0"/>
        </a:defRPr>
      </a:lvl6pPr>
      <a:lvl7pPr marL="791596" algn="l" rtl="0" fontAlgn="base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TheSansCorrespondence" pitchFamily="34" charset="0"/>
        </a:defRPr>
      </a:lvl7pPr>
      <a:lvl8pPr marL="1187394" algn="l" rtl="0" fontAlgn="base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TheSansCorrespondence" pitchFamily="34" charset="0"/>
        </a:defRPr>
      </a:lvl8pPr>
      <a:lvl9pPr marL="1583192" algn="l" rtl="0" fontAlgn="base">
        <a:spcBef>
          <a:spcPct val="0"/>
        </a:spcBef>
        <a:spcAft>
          <a:spcPct val="0"/>
        </a:spcAft>
        <a:defRPr sz="2770">
          <a:solidFill>
            <a:srgbClr val="FFFFFF"/>
          </a:solidFill>
          <a:latin typeface="TheSansCorrespondence" pitchFamily="34" charset="0"/>
        </a:defRPr>
      </a:lvl9pPr>
    </p:titleStyle>
    <p:bodyStyle>
      <a:lvl1pPr marL="296849" indent="-296849" algn="l" rtl="0" eaLnBrk="0" fontAlgn="base" hangingPunct="0">
        <a:spcBef>
          <a:spcPct val="20000"/>
        </a:spcBef>
        <a:spcAft>
          <a:spcPct val="0"/>
        </a:spcAft>
        <a:defRPr sz="2078">
          <a:solidFill>
            <a:schemeClr val="tx2"/>
          </a:solidFill>
          <a:latin typeface="+mn-lt"/>
          <a:ea typeface="+mn-ea"/>
          <a:cs typeface="+mn-cs"/>
        </a:defRPr>
      </a:lvl1pPr>
      <a:lvl2pPr marL="164916" indent="230882" algn="l" rtl="0" eaLnBrk="0" fontAlgn="base" hangingPunct="0">
        <a:spcBef>
          <a:spcPct val="20000"/>
        </a:spcBef>
        <a:spcAft>
          <a:spcPct val="0"/>
        </a:spcAft>
        <a:defRPr sz="1039">
          <a:solidFill>
            <a:schemeClr val="tx1"/>
          </a:solidFill>
          <a:latin typeface="+mn-lt"/>
        </a:defRPr>
      </a:lvl2pPr>
      <a:lvl3pPr marL="1599684" indent="-395798" algn="l" rtl="0" eaLnBrk="0" fontAlgn="base" hangingPunct="0">
        <a:spcBef>
          <a:spcPct val="20000"/>
        </a:spcBef>
        <a:spcAft>
          <a:spcPct val="0"/>
        </a:spcAft>
        <a:buChar char="•"/>
        <a:defRPr sz="2078">
          <a:solidFill>
            <a:schemeClr val="tx1"/>
          </a:solidFill>
          <a:latin typeface="Times New Roman" pitchFamily="18" charset="0"/>
        </a:defRPr>
      </a:lvl3pPr>
      <a:lvl4pPr marL="2094431" indent="-329832" algn="l" rtl="0" eaLnBrk="0" fontAlgn="base" hangingPunct="0">
        <a:spcBef>
          <a:spcPct val="20000"/>
        </a:spcBef>
        <a:spcAft>
          <a:spcPct val="0"/>
        </a:spcAft>
        <a:buChar char="–"/>
        <a:defRPr sz="1731">
          <a:solidFill>
            <a:schemeClr val="tx1"/>
          </a:solidFill>
          <a:latin typeface="Times New Roman" pitchFamily="18" charset="0"/>
        </a:defRPr>
      </a:lvl4pPr>
      <a:lvl5pPr marL="2586430" indent="-327083" algn="l" rtl="0" eaLnBrk="0" fontAlgn="base" hangingPunct="0">
        <a:spcBef>
          <a:spcPct val="20000"/>
        </a:spcBef>
        <a:spcAft>
          <a:spcPct val="0"/>
        </a:spcAft>
        <a:buChar char="»"/>
        <a:defRPr sz="1731">
          <a:solidFill>
            <a:schemeClr val="tx1"/>
          </a:solidFill>
          <a:latin typeface="Times New Roman" pitchFamily="18" charset="0"/>
        </a:defRPr>
      </a:lvl5pPr>
      <a:lvl6pPr marL="2982228" indent="-327083" algn="l" rtl="0" fontAlgn="base">
        <a:spcBef>
          <a:spcPct val="20000"/>
        </a:spcBef>
        <a:spcAft>
          <a:spcPct val="0"/>
        </a:spcAft>
        <a:buChar char="»"/>
        <a:defRPr sz="1731">
          <a:solidFill>
            <a:schemeClr val="tx1"/>
          </a:solidFill>
          <a:latin typeface="Times New Roman" pitchFamily="18" charset="0"/>
        </a:defRPr>
      </a:lvl6pPr>
      <a:lvl7pPr marL="3378026" indent="-327083" algn="l" rtl="0" fontAlgn="base">
        <a:spcBef>
          <a:spcPct val="20000"/>
        </a:spcBef>
        <a:spcAft>
          <a:spcPct val="0"/>
        </a:spcAft>
        <a:buChar char="»"/>
        <a:defRPr sz="1731">
          <a:solidFill>
            <a:schemeClr val="tx1"/>
          </a:solidFill>
          <a:latin typeface="Times New Roman" pitchFamily="18" charset="0"/>
        </a:defRPr>
      </a:lvl7pPr>
      <a:lvl8pPr marL="3773824" indent="-327083" algn="l" rtl="0" fontAlgn="base">
        <a:spcBef>
          <a:spcPct val="20000"/>
        </a:spcBef>
        <a:spcAft>
          <a:spcPct val="0"/>
        </a:spcAft>
        <a:buChar char="»"/>
        <a:defRPr sz="1731">
          <a:solidFill>
            <a:schemeClr val="tx1"/>
          </a:solidFill>
          <a:latin typeface="Times New Roman" pitchFamily="18" charset="0"/>
        </a:defRPr>
      </a:lvl8pPr>
      <a:lvl9pPr marL="4169622" indent="-327083" algn="l" rtl="0" fontAlgn="base">
        <a:spcBef>
          <a:spcPct val="20000"/>
        </a:spcBef>
        <a:spcAft>
          <a:spcPct val="0"/>
        </a:spcAft>
        <a:buChar char="»"/>
        <a:defRPr sz="173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bg-BG"/>
      </a:defPPr>
      <a:lvl1pPr marL="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1pPr>
      <a:lvl2pPr marL="39579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2pPr>
      <a:lvl3pPr marL="79159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3pPr>
      <a:lvl4pPr marL="118739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4pPr>
      <a:lvl5pPr marL="1583192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5pPr>
      <a:lvl6pPr marL="1978990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6pPr>
      <a:lvl7pPr marL="2374788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7pPr>
      <a:lvl8pPr marL="2770586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8pPr>
      <a:lvl9pPr marL="3166384" algn="l" defTabSz="791596" rtl="0" eaLnBrk="1" latinLnBrk="0" hangingPunct="1">
        <a:defRPr sz="15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88900"/>
            <a:ext cx="4846320" cy="4648200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 smtClean="0"/>
              <a:t>Константин </a:t>
            </a:r>
            <a:r>
              <a:rPr lang="bg-BG" sz="3600" b="1" dirty="0"/>
              <a:t>Велев, </a:t>
            </a:r>
            <a:r>
              <a:rPr lang="bg-BG" sz="3600" b="1" dirty="0" smtClean="0"/>
              <a:t>„ЗЕТИП“ ООД</a:t>
            </a:r>
            <a:br>
              <a:rPr lang="bg-BG" sz="3600" b="1" dirty="0" smtClean="0"/>
            </a:br>
            <a:r>
              <a:rPr lang="bg-BG" sz="3600" b="1" dirty="0" smtClean="0"/>
              <a:t/>
            </a:r>
            <a:br>
              <a:rPr lang="bg-BG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bg-BG" sz="3100" b="1" dirty="0"/>
              <a:t>«Структури и модели на енергийно независими общини. </a:t>
            </a:r>
            <a:r>
              <a:rPr lang="bg-BG" sz="3100" b="1" dirty="0" smtClean="0"/>
              <a:t/>
            </a:r>
            <a:br>
              <a:rPr lang="bg-BG" sz="3100" b="1" dirty="0" smtClean="0"/>
            </a:br>
            <a:r>
              <a:rPr lang="bg-BG" sz="3100" b="1" dirty="0" smtClean="0"/>
              <a:t>Създаване </a:t>
            </a:r>
            <a:r>
              <a:rPr lang="bg-BG" sz="3100" b="1" dirty="0"/>
              <a:t>на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bg-BG" sz="3100" b="1" dirty="0"/>
              <a:t>работно тяло, във вид на Зелен Ютилити </a:t>
            </a:r>
            <a:r>
              <a:rPr lang="bg-BG" sz="3100" b="1" dirty="0" smtClean="0"/>
              <a:t>Клъстер»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200 x 10 = 1 x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Опростена схема на клъстера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 descr="shema_obshtinski_klast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65" y="1566002"/>
            <a:ext cx="9075389" cy="4419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0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Общ преглед ( визия) на Клъстера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1902369"/>
            <a:ext cx="8922327" cy="4124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2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b="1" dirty="0"/>
              <a:t>РАЗВИТИЕТО НА ЕНЕРГИЙНО-НЕЗАВИСИМА ОБЩИНА </a:t>
            </a:r>
            <a:r>
              <a:rPr lang="bg-BG" sz="2800" b="1" dirty="0" smtClean="0"/>
              <a:t>Изграждане </a:t>
            </a:r>
            <a:r>
              <a:rPr lang="bg-BG" sz="2800" b="1" dirty="0"/>
              <a:t>на общинска структура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bg-BG" sz="2800" b="1" dirty="0"/>
              <a:t>за Енергийно самоуправление по Модела </a:t>
            </a:r>
            <a:r>
              <a:rPr lang="bg-BG" sz="2800" b="1" dirty="0" smtClean="0"/>
              <a:t>Гюсинг и Лахти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1410027" y="1459653"/>
            <a:ext cx="9371948" cy="10634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7716" y="1684511"/>
            <a:ext cx="9750720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 1</a:t>
            </a: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Решаване на проблеми с висок приоритет и ефективност – продължителност 1 година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Обхват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Излизане на свободния пазар на обектите на ел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енергия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Сключване на оптимален договор с доставчик на ел. енергия за група обекти, включително частни, които имат желание. Изграждане на модулни отоплителни инсталации за ФЛАШПИРОЛИЗА и производство на БИООЙЛ, БИОЧАР и Синтгаз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Придобиване на Лицензии за територията. Създаване на електрозаряден автомобилен парк за общински и частен транспорт.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Етапи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2. Залагане на основите на енергийно самоуправление. Продължителност 2 г. след Етап 1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Обхват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Оформяне на Балансиращата група. Обхващане на дейностите, свързани с производството и потреблението на електрическа енергия, топлинна енергия и енергия за охлаждане от ВИ. Отглеждане на растителни видове и оползотворяване на остатъци и отпадъци за производство на биогорива и на течни горива от биомаса. Изграждане на централи за производство на топлинна енергия от ВИ и изграждане на топлопреносна мрежа и топло-акумулиращи съоръжения.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необходим е начален бюджет (Схема)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3. Предприятие за Комунално самоуправление. Продължителност 1 година след Етап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Обхват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Енергиен холдинг за обхващане на всички общински дейности и предоставяне на градски услуги. Изграждане на енергийни обекти за производство на енергия от ВИ върху покривните конструкции на подходящи сгради. Обхващане на производството и потреблението на газ от ВИ и на ел. енергия от ВИ в транспорта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изпълнява се бизнес програма за самофинансиране на дейността чрез предоставяне на услуги и продукти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Звено за управление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Създаване на Комунален Холдинг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РЕЗУЛТАТ: Цялата принадена стойност остава в Общината. Създават се работни места. Вдига се ценността на общината, чрез развитие на комуникациите и тежката инженерна структура.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Контейнер за номер на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43172" indent="-24737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89495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385293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81091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176889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572687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68485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64283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1E4C53-1392-461A-BA0E-FECD2A79E9AB}" type="slidenum">
              <a:rPr lang="de-DE" altLang="bg-BG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de-DE" altLang="bg-BG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138"/>
          <p:cNvSpPr>
            <a:spLocks noGrp="1" noChangeArrowheads="1"/>
          </p:cNvSpPr>
          <p:nvPr>
            <p:ph type="title"/>
          </p:nvPr>
        </p:nvSpPr>
        <p:spPr bwMode="auto">
          <a:xfrm>
            <a:off x="3851690" y="274871"/>
            <a:ext cx="6172200" cy="11420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162" tIns="39581" rIns="79162" bIns="3958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e-BY" altLang="bg-BG" sz="2424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Ресурсът на Общината е реален и осъществяването му в краткосрочен план не зависи от други фактори</a:t>
            </a:r>
            <a:endParaRPr lang="bg-BG" altLang="bg-BG" sz="24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4" y="2226446"/>
            <a:ext cx="4114800" cy="24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89" y="1568133"/>
            <a:ext cx="5516636" cy="65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097375" y="2226445"/>
            <a:ext cx="4362183" cy="17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киловат инсталирана мощност (KWp), осигуряващ производството на 1.400</a:t>
            </a:r>
            <a:r>
              <a:rPr lang="de-DE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kWh/год. ел</a:t>
            </a:r>
            <a:r>
              <a:rPr lang="de-DE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енергия годишно, на територията на България е нужна около</a:t>
            </a:r>
            <a:r>
              <a:rPr lang="de-DE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altLang="bg-BG" sz="1558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</a:t>
            </a:r>
            <a:r>
              <a:rPr lang="ru-RU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м2 полезна площ при плоски покриви</a:t>
            </a:r>
            <a:endParaRPr lang="de-DE" altLang="bg-BG" sz="1558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7 - 10</a:t>
            </a:r>
            <a:r>
              <a:rPr lang="ru-RU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м2 полезна площ при наклонени покриви</a:t>
            </a:r>
            <a:r>
              <a:rPr lang="de-DE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altLang="bg-BG" sz="1558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южен скат с наклон 15° - 55°</a:t>
            </a:r>
            <a:endParaRPr lang="bg-BG" altLang="bg-BG" sz="1558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622" name="Group 142"/>
          <p:cNvGraphicFramePr>
            <a:graphicFrameLocks noGrp="1"/>
          </p:cNvGraphicFramePr>
          <p:nvPr>
            <p:ph idx="1"/>
          </p:nvPr>
        </p:nvGraphicFramePr>
        <p:xfrm>
          <a:off x="1732444" y="4623309"/>
          <a:ext cx="8727115" cy="1937484"/>
        </p:xfrm>
        <a:graphic>
          <a:graphicData uri="http://schemas.openxmlformats.org/drawingml/2006/table">
            <a:tbl>
              <a:tblPr/>
              <a:tblGrid>
                <a:gridCol w="3569184"/>
                <a:gridCol w="1719310"/>
                <a:gridCol w="1720685"/>
                <a:gridCol w="1717936"/>
              </a:tblGrid>
              <a:tr h="316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</a:rPr>
                        <a:t>Покривна 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ФВ система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5 kWp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30 kWp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200 kWp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необходима покривна площ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50-75 m</a:t>
                      </a:r>
                      <a:r>
                        <a:rPr kumimoji="0" 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300-450 m</a:t>
                      </a:r>
                      <a:r>
                        <a:rPr kumimoji="0" 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2000-3000 m</a:t>
                      </a:r>
                      <a:r>
                        <a:rPr kumimoji="0" 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цена инсталация до ключ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7.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000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 €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39.000 €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240.000 €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год.производство ел</a:t>
                      </a: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енергия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6.000 kWh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36.000 kWh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240.000 kWh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префер.тарифа 01.10.2012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0,38 лв/kWh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0,29 лв/kWh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0,23 лв/kWh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год. приходи от продажбата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2.300 лв.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10.440 лв.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eSansCorrespondence" pitchFamily="34" charset="0"/>
                          <a:ea typeface="Calibri" pitchFamily="34" charset="0"/>
                          <a:cs typeface="Times New Roman" pitchFamily="18" charset="0"/>
                        </a:rPr>
                        <a:t>54.500 лв.</a:t>
                      </a:r>
                    </a:p>
                  </a:txBody>
                  <a:tcPr marL="79162" marR="79162" marT="39537" marB="395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4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11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8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Кои са подходящите технологии?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65" y="1566001"/>
            <a:ext cx="10114710" cy="2088275"/>
          </a:xfrm>
        </p:spPr>
        <p:txBody>
          <a:bodyPr>
            <a:normAutofit fontScale="92500"/>
          </a:bodyPr>
          <a:lstStyle/>
          <a:p>
            <a:pPr algn="just"/>
            <a:r>
              <a:rPr lang="bg-BG" dirty="0"/>
              <a:t>Оформя се становище в полза на високо-температурна </a:t>
            </a:r>
            <a:r>
              <a:rPr lang="bg-BG" dirty="0" err="1"/>
              <a:t>термолиза</a:t>
            </a:r>
            <a:r>
              <a:rPr lang="bg-BG" dirty="0"/>
              <a:t>, патентована и предлагана от швейцарска фирма ССС </a:t>
            </a:r>
            <a:r>
              <a:rPr lang="bg-BG" dirty="0" smtClean="0"/>
              <a:t>(</a:t>
            </a:r>
            <a:r>
              <a:rPr lang="en-US" dirty="0" smtClean="0"/>
              <a:t>Clean </a:t>
            </a:r>
            <a:r>
              <a:rPr lang="en-US" dirty="0"/>
              <a:t>Carbon Conversion).</a:t>
            </a:r>
            <a:r>
              <a:rPr lang="bg-BG" dirty="0"/>
              <a:t> Към момента се предлага комплектно оборудване за преработка на 5 и 25 тона отпадъци на денонощие. </a:t>
            </a:r>
            <a:endParaRPr lang="en-US" dirty="0"/>
          </a:p>
          <a:p>
            <a:pPr marL="0" indent="0" algn="just">
              <a:buNone/>
            </a:pP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За разлика от другите два вида термична обработка (</a:t>
            </a:r>
            <a:r>
              <a:rPr lang="bg-BG" b="1" dirty="0" err="1">
                <a:solidFill>
                  <a:schemeClr val="accent1">
                    <a:lumMod val="75000"/>
                  </a:schemeClr>
                </a:solidFill>
              </a:rPr>
              <a:t>пиролиза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bg-BG" b="1" dirty="0" err="1">
                <a:solidFill>
                  <a:schemeClr val="accent1">
                    <a:lumMod val="75000"/>
                  </a:schemeClr>
                </a:solidFill>
              </a:rPr>
              <a:t>инсинерация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) при тази технология няма отпадъчни газове и могат да се обработват всички видове отпадъци, вкл. битови, болнични, опасни, горски, селскостопански и др.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КОНЦЕПЦИЯ ЗА ИНТЕГРИРАНО УПРАВЛЕНИЕ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76" y="3588372"/>
            <a:ext cx="7965989" cy="29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0836"/>
            <a:ext cx="12192000" cy="69688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" y="0"/>
            <a:ext cx="12181942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 подкрепа на високо-температурна </a:t>
            </a:r>
            <a:r>
              <a:rPr lang="bg-BG" dirty="0" err="1"/>
              <a:t>термолиза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9054773" cy="4620682"/>
          </a:xfrm>
        </p:spPr>
        <p:txBody>
          <a:bodyPr/>
          <a:lstStyle/>
          <a:p>
            <a:pPr algn="just"/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Освен предимствата като универсалност, най-чист синтез газ, липса на нужда от  </a:t>
            </a:r>
            <a:r>
              <a:rPr lang="bg-B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газоочистване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възможност за производство на водород, това оборудване има и сериозно ценово и пространствено предимство. Изгражда се на модулен принцип и може да се разширява при необходимост. </a:t>
            </a:r>
            <a:endParaRPr lang="bg-BG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Инсталацията 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преработка на 25 тона отпадъци на денонощие предлага получаване на </a:t>
            </a:r>
            <a:r>
              <a:rPr lang="bg-BG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милиона киловатчаса електрическа и 20 милиона киловатчаса топлинна енергия годишно 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база РДФ). </a:t>
            </a:r>
            <a:endParaRPr lang="bg-BG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Заема 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 от 150-200 кв. м.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КОНЦЕПЦИЯ ЗА ИНТЕГРИРАНО УПРАВЛЕНИЕ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Идеята: </a:t>
            </a:r>
            <a:r>
              <a:rPr lang="fr-FR" dirty="0" smtClean="0"/>
              <a:t>200 </a:t>
            </a:r>
            <a:r>
              <a:rPr lang="bg-BG" dirty="0" smtClean="0"/>
              <a:t>общини по 10 </a:t>
            </a:r>
            <a:r>
              <a:rPr lang="en-US" dirty="0" smtClean="0"/>
              <a:t>M</a:t>
            </a:r>
            <a:r>
              <a:rPr lang="en-US" dirty="0"/>
              <a:t>W</a:t>
            </a:r>
            <a:r>
              <a:rPr lang="bg-BG" dirty="0" smtClean="0"/>
              <a:t>  = 1 централа 2000 </a:t>
            </a:r>
            <a:r>
              <a:rPr lang="en-US" dirty="0" smtClean="0"/>
              <a:t>MW</a:t>
            </a:r>
            <a:r>
              <a:rPr lang="bg-BG" dirty="0" smtClean="0"/>
              <a:t>+ реализация на съпътстващата топлина, ел. мобилност и студ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b="1" dirty="0"/>
              <a:t>Директива </a:t>
            </a:r>
            <a:r>
              <a:rPr lang="bg-BG" b="1" dirty="0" smtClean="0"/>
              <a:t>27 </a:t>
            </a:r>
            <a:r>
              <a:rPr lang="bg-BG" b="1" dirty="0"/>
              <a:t>на ЕС т</a:t>
            </a:r>
            <a:r>
              <a:rPr lang="bg-BG" b="1" dirty="0" smtClean="0"/>
              <a:t>. 18 -</a:t>
            </a:r>
            <a:r>
              <a:rPr lang="bg-BG" dirty="0" smtClean="0"/>
              <a:t> </a:t>
            </a:r>
            <a:r>
              <a:rPr lang="bg-BG" dirty="0"/>
              <a:t>гласи: Редица общини и други публични органи в държавите членки вече прилагат интегрирани подходи за спестяване на енергия и за снабдяване с енергия, напр. чрез планове за действие за устойчива енергия, като разработените съгласно инициативата „Споразумение на кметовете“ (Covenant of Mayors), както и интегрирани градоустрой­ствени подходи, които надхвърлят отделните интервенции по отношение на сгради или транспортни средства. </a:t>
            </a:r>
            <a:endParaRPr lang="en-US" dirty="0"/>
          </a:p>
          <a:p>
            <a:pPr algn="just"/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Такива планове могат да доведат до </a:t>
            </a:r>
            <a:r>
              <a:rPr lang="bg-BG" b="1" dirty="0">
                <a:solidFill>
                  <a:schemeClr val="accent1">
                    <a:lumMod val="75000"/>
                  </a:schemeClr>
                </a:solidFill>
              </a:rPr>
              <a:t>значителни икономии на енергия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, особено ако се изпълняват чрез системи за управление на енергията, които позволяват на съответните публични органи по- добре да управляват своето потребление на енергия. </a:t>
            </a:r>
            <a:endParaRPr lang="bg-B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bg-BG" dirty="0" smtClean="0"/>
              <a:t>Енергийното </a:t>
            </a:r>
            <a:r>
              <a:rPr lang="bg-BG" dirty="0"/>
              <a:t>потребление и </a:t>
            </a:r>
            <a:r>
              <a:rPr lang="bg-BG" dirty="0" smtClean="0"/>
              <a:t>оптимизацията имат пряко </a:t>
            </a:r>
            <a:r>
              <a:rPr lang="bg-BG" dirty="0"/>
              <a:t>отношение към изграждане на „Енергийно независима община”.</a:t>
            </a:r>
            <a:endParaRPr lang="en-US" dirty="0"/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КОНЦЕПЦИЯ ЗА ИНТЕГРИРАНО УПРАВЛЕНИЕ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Контейнер за номер на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43172" indent="-24737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89495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385293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81091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176889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572687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68485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64283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21B3B3-98A0-4213-85DB-3C8F97D11950}" type="slidenum">
              <a:rPr lang="de-DE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de-DE" altLang="bg-B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63667" y="0"/>
            <a:ext cx="5578481" cy="187048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058" tIns="44529" rIns="89058" bIns="44529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be-BY" sz="2424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Виртуалната Фирма – в която ще са включени електро-генриращите мощности на Общината</a:t>
            </a:r>
            <a:endParaRPr lang="en-US" sz="2424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4" y="1683578"/>
            <a:ext cx="8727114" cy="37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авоъгълник 1"/>
          <p:cNvSpPr>
            <a:spLocks noChangeArrowheads="1"/>
          </p:cNvSpPr>
          <p:nvPr/>
        </p:nvSpPr>
        <p:spPr bwMode="auto">
          <a:xfrm>
            <a:off x="1732444" y="5421807"/>
            <a:ext cx="8727114" cy="115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bg-BG" sz="173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Крайния ефект ще бъде намаляване на общинските разходи на отделните  потребители за закупуване на електроенергия. Цената на балансираната енергия е значително по-евтина.</a:t>
            </a:r>
          </a:p>
          <a:p>
            <a:pPr eaLnBrk="1" hangingPunct="1"/>
            <a:r>
              <a:rPr lang="ru-RU" altLang="bg-BG" sz="173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Общинските ел.генериращи мощности участват в балансирането.</a:t>
            </a:r>
            <a:endParaRPr lang="bg-BG" altLang="bg-BG" sz="173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4" y="1375"/>
            <a:ext cx="1994180" cy="186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5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Контейнер за номер на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43172" indent="-24737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89495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385293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81091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176889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572687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68485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64283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7D59A9-88C1-443F-BC1A-05D90504F0AC}" type="slidenum">
              <a:rPr lang="de-DE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de-DE" altLang="bg-B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-305105" y="4213323"/>
            <a:ext cx="184731" cy="33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bg-BG" altLang="bg-BG" sz="15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3" descr="RenewableEnergyForElectric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4" y="1"/>
            <a:ext cx="2135738" cy="202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290955" y="1"/>
            <a:ext cx="7168603" cy="8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g-BG" altLang="bg-BG" sz="242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be-BY" altLang="bg-BG" sz="242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 транспорта в близкото</a:t>
            </a:r>
          </a:p>
          <a:p>
            <a:pPr algn="ctr" eaLnBrk="1" hangingPunct="1"/>
            <a:r>
              <a:rPr lang="be-BY" altLang="bg-BG" sz="242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Бъдеще на </a:t>
            </a:r>
            <a:r>
              <a:rPr lang="be-BY" altLang="bg-BG" sz="2424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Всяка община</a:t>
            </a:r>
            <a:endParaRPr lang="bg-BG" altLang="bg-BG" sz="242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3" y="1830633"/>
            <a:ext cx="8104535" cy="122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02" y="3247587"/>
            <a:ext cx="74215" cy="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380288" y="6811273"/>
            <a:ext cx="2203081" cy="339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6985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g-BG" altLang="bg-BG" sz="952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документа служат </a:t>
            </a:r>
            <a:r>
              <a:rPr lang="bg-BG" altLang="bg-BG" sz="952" dirty="0" smtClean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endParaRPr lang="bg-BG" altLang="bg-BG" sz="10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25" name="Group 8"/>
          <p:cNvGrpSpPr>
            <a:grpSpLocks/>
          </p:cNvGrpSpPr>
          <p:nvPr/>
        </p:nvGrpSpPr>
        <p:grpSpPr bwMode="auto">
          <a:xfrm>
            <a:off x="8872185" y="7679861"/>
            <a:ext cx="75589" cy="109948"/>
            <a:chOff x="10235" y="1579"/>
            <a:chExt cx="137" cy="201"/>
          </a:xfrm>
        </p:grpSpPr>
        <p:sp>
          <p:nvSpPr>
            <p:cNvPr id="34843" name="Freeform 9"/>
            <p:cNvSpPr>
              <a:spLocks/>
            </p:cNvSpPr>
            <p:nvPr/>
          </p:nvSpPr>
          <p:spPr bwMode="auto">
            <a:xfrm>
              <a:off x="10235" y="1579"/>
              <a:ext cx="137" cy="201"/>
            </a:xfrm>
            <a:custGeom>
              <a:avLst/>
              <a:gdLst>
                <a:gd name="T0" fmla="*/ 137 w 137"/>
                <a:gd name="T1" fmla="*/ 0 h 201"/>
                <a:gd name="T2" fmla="*/ 134 w 137"/>
                <a:gd name="T3" fmla="*/ 5 h 201"/>
                <a:gd name="T4" fmla="*/ 129 w 137"/>
                <a:gd name="T5" fmla="*/ 10 h 201"/>
                <a:gd name="T6" fmla="*/ 122 w 137"/>
                <a:gd name="T7" fmla="*/ 14 h 201"/>
                <a:gd name="T8" fmla="*/ 114 w 137"/>
                <a:gd name="T9" fmla="*/ 18 h 201"/>
                <a:gd name="T10" fmla="*/ 107 w 137"/>
                <a:gd name="T11" fmla="*/ 20 h 201"/>
                <a:gd name="T12" fmla="*/ 90 w 137"/>
                <a:gd name="T13" fmla="*/ 20 h 201"/>
                <a:gd name="T14" fmla="*/ 98 w 137"/>
                <a:gd name="T15" fmla="*/ 59 h 201"/>
                <a:gd name="T16" fmla="*/ 116 w 137"/>
                <a:gd name="T17" fmla="*/ 54 h 201"/>
                <a:gd name="T18" fmla="*/ 126 w 137"/>
                <a:gd name="T19" fmla="*/ 49 h 201"/>
                <a:gd name="T20" fmla="*/ 136 w 137"/>
                <a:gd name="T21" fmla="*/ 43 h 201"/>
                <a:gd name="T22" fmla="*/ 137 w 137"/>
                <a:gd name="T23" fmla="*/ 0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201">
                  <a:moveTo>
                    <a:pt x="137" y="0"/>
                  </a:moveTo>
                  <a:lnTo>
                    <a:pt x="134" y="5"/>
                  </a:lnTo>
                  <a:lnTo>
                    <a:pt x="129" y="10"/>
                  </a:lnTo>
                  <a:lnTo>
                    <a:pt x="122" y="14"/>
                  </a:lnTo>
                  <a:lnTo>
                    <a:pt x="114" y="18"/>
                  </a:lnTo>
                  <a:lnTo>
                    <a:pt x="107" y="20"/>
                  </a:lnTo>
                  <a:lnTo>
                    <a:pt x="90" y="20"/>
                  </a:lnTo>
                  <a:lnTo>
                    <a:pt x="98" y="59"/>
                  </a:lnTo>
                  <a:lnTo>
                    <a:pt x="116" y="54"/>
                  </a:lnTo>
                  <a:lnTo>
                    <a:pt x="126" y="49"/>
                  </a:lnTo>
                  <a:lnTo>
                    <a:pt x="136" y="4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EC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58"/>
            </a:p>
          </p:txBody>
        </p:sp>
        <p:sp>
          <p:nvSpPr>
            <p:cNvPr id="34844" name="Freeform 10"/>
            <p:cNvSpPr>
              <a:spLocks/>
            </p:cNvSpPr>
            <p:nvPr/>
          </p:nvSpPr>
          <p:spPr bwMode="auto">
            <a:xfrm>
              <a:off x="10235" y="1579"/>
              <a:ext cx="137" cy="201"/>
            </a:xfrm>
            <a:custGeom>
              <a:avLst/>
              <a:gdLst>
                <a:gd name="T0" fmla="*/ 79 w 137"/>
                <a:gd name="T1" fmla="*/ -82 h 201"/>
                <a:gd name="T2" fmla="*/ 88 w 137"/>
                <a:gd name="T3" fmla="*/ -91 h 201"/>
                <a:gd name="T4" fmla="*/ 104 w 137"/>
                <a:gd name="T5" fmla="*/ -96 h 201"/>
                <a:gd name="T6" fmla="*/ 132 w 137"/>
                <a:gd name="T7" fmla="*/ -94 h 201"/>
                <a:gd name="T8" fmla="*/ 140 w 137"/>
                <a:gd name="T9" fmla="*/ -87 h 201"/>
                <a:gd name="T10" fmla="*/ 141 w 137"/>
                <a:gd name="T11" fmla="*/ -72 h 201"/>
                <a:gd name="T12" fmla="*/ 123 w 137"/>
                <a:gd name="T13" fmla="*/ -65 h 201"/>
                <a:gd name="T14" fmla="*/ 105 w 137"/>
                <a:gd name="T15" fmla="*/ -61 h 201"/>
                <a:gd name="T16" fmla="*/ 60 w 137"/>
                <a:gd name="T17" fmla="*/ -51 h 201"/>
                <a:gd name="T18" fmla="*/ 26 w 137"/>
                <a:gd name="T19" fmla="*/ -40 h 201"/>
                <a:gd name="T20" fmla="*/ 4 w 137"/>
                <a:gd name="T21" fmla="*/ -20 h 201"/>
                <a:gd name="T22" fmla="*/ 0 w 137"/>
                <a:gd name="T23" fmla="*/ 10 h 201"/>
                <a:gd name="T24" fmla="*/ 18 w 137"/>
                <a:gd name="T25" fmla="*/ 46 h 201"/>
                <a:gd name="T26" fmla="*/ 47 w 137"/>
                <a:gd name="T27" fmla="*/ 60 h 201"/>
                <a:gd name="T28" fmla="*/ 78 w 137"/>
                <a:gd name="T29" fmla="*/ 62 h 201"/>
                <a:gd name="T30" fmla="*/ 90 w 137"/>
                <a:gd name="T31" fmla="*/ 20 h 201"/>
                <a:gd name="T32" fmla="*/ 80 w 137"/>
                <a:gd name="T33" fmla="*/ 15 h 201"/>
                <a:gd name="T34" fmla="*/ 74 w 137"/>
                <a:gd name="T35" fmla="*/ 6 h 201"/>
                <a:gd name="T36" fmla="*/ 76 w 137"/>
                <a:gd name="T37" fmla="*/ -9 h 201"/>
                <a:gd name="T38" fmla="*/ 84 w 137"/>
                <a:gd name="T39" fmla="*/ -16 h 201"/>
                <a:gd name="T40" fmla="*/ 109 w 137"/>
                <a:gd name="T41" fmla="*/ -24 h 201"/>
                <a:gd name="T42" fmla="*/ 131 w 137"/>
                <a:gd name="T43" fmla="*/ -30 h 201"/>
                <a:gd name="T44" fmla="*/ 141 w 137"/>
                <a:gd name="T45" fmla="*/ -13 h 201"/>
                <a:gd name="T46" fmla="*/ 137 w 137"/>
                <a:gd name="T47" fmla="*/ 0 h 201"/>
                <a:gd name="T48" fmla="*/ 146 w 137"/>
                <a:gd name="T49" fmla="*/ 33 h 201"/>
                <a:gd name="T50" fmla="*/ 147 w 137"/>
                <a:gd name="T51" fmla="*/ 43 h 201"/>
                <a:gd name="T52" fmla="*/ 151 w 137"/>
                <a:gd name="T53" fmla="*/ 52 h 201"/>
                <a:gd name="T54" fmla="*/ 224 w 137"/>
                <a:gd name="T55" fmla="*/ 57 h 201"/>
                <a:gd name="T56" fmla="*/ 217 w 137"/>
                <a:gd name="T57" fmla="*/ 43 h 201"/>
                <a:gd name="T58" fmla="*/ 215 w 137"/>
                <a:gd name="T59" fmla="*/ 32 h 201"/>
                <a:gd name="T60" fmla="*/ 214 w 137"/>
                <a:gd name="T61" fmla="*/ -78 h 201"/>
                <a:gd name="T62" fmla="*/ 209 w 137"/>
                <a:gd name="T63" fmla="*/ -98 h 201"/>
                <a:gd name="T64" fmla="*/ 200 w 137"/>
                <a:gd name="T65" fmla="*/ -116 h 201"/>
                <a:gd name="T66" fmla="*/ 185 w 137"/>
                <a:gd name="T67" fmla="*/ -129 h 201"/>
                <a:gd name="T68" fmla="*/ 160 w 137"/>
                <a:gd name="T69" fmla="*/ -137 h 201"/>
                <a:gd name="T70" fmla="*/ 129 w 137"/>
                <a:gd name="T71" fmla="*/ -140 h 201"/>
                <a:gd name="T72" fmla="*/ 92 w 137"/>
                <a:gd name="T73" fmla="*/ -141 h 201"/>
                <a:gd name="T74" fmla="*/ 67 w 137"/>
                <a:gd name="T75" fmla="*/ -138 h 201"/>
                <a:gd name="T76" fmla="*/ 46 w 137"/>
                <a:gd name="T77" fmla="*/ -133 h 201"/>
                <a:gd name="T78" fmla="*/ 29 w 137"/>
                <a:gd name="T79" fmla="*/ -124 h 201"/>
                <a:gd name="T80" fmla="*/ 17 w 137"/>
                <a:gd name="T81" fmla="*/ -110 h 201"/>
                <a:gd name="T82" fmla="*/ 8 w 137"/>
                <a:gd name="T83" fmla="*/ -93 h 201"/>
                <a:gd name="T84" fmla="*/ 76 w 137"/>
                <a:gd name="T85" fmla="*/ -73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7" h="201">
                  <a:moveTo>
                    <a:pt x="76" y="-73"/>
                  </a:moveTo>
                  <a:lnTo>
                    <a:pt x="79" y="-82"/>
                  </a:lnTo>
                  <a:lnTo>
                    <a:pt x="83" y="-87"/>
                  </a:lnTo>
                  <a:lnTo>
                    <a:pt x="88" y="-91"/>
                  </a:lnTo>
                  <a:lnTo>
                    <a:pt x="94" y="-94"/>
                  </a:lnTo>
                  <a:lnTo>
                    <a:pt x="104" y="-96"/>
                  </a:lnTo>
                  <a:lnTo>
                    <a:pt x="125" y="-96"/>
                  </a:lnTo>
                  <a:lnTo>
                    <a:pt x="132" y="-94"/>
                  </a:lnTo>
                  <a:lnTo>
                    <a:pt x="136" y="-91"/>
                  </a:lnTo>
                  <a:lnTo>
                    <a:pt x="140" y="-87"/>
                  </a:lnTo>
                  <a:lnTo>
                    <a:pt x="141" y="-81"/>
                  </a:lnTo>
                  <a:lnTo>
                    <a:pt x="141" y="-72"/>
                  </a:lnTo>
                  <a:lnTo>
                    <a:pt x="132" y="-68"/>
                  </a:lnTo>
                  <a:lnTo>
                    <a:pt x="123" y="-65"/>
                  </a:lnTo>
                  <a:lnTo>
                    <a:pt x="115" y="-63"/>
                  </a:lnTo>
                  <a:lnTo>
                    <a:pt x="105" y="-61"/>
                  </a:lnTo>
                  <a:lnTo>
                    <a:pt x="87" y="-56"/>
                  </a:lnTo>
                  <a:lnTo>
                    <a:pt x="60" y="-51"/>
                  </a:lnTo>
                  <a:lnTo>
                    <a:pt x="45" y="-47"/>
                  </a:lnTo>
                  <a:lnTo>
                    <a:pt x="26" y="-40"/>
                  </a:lnTo>
                  <a:lnTo>
                    <a:pt x="12" y="-30"/>
                  </a:lnTo>
                  <a:lnTo>
                    <a:pt x="4" y="-20"/>
                  </a:lnTo>
                  <a:lnTo>
                    <a:pt x="0" y="-8"/>
                  </a:lnTo>
                  <a:lnTo>
                    <a:pt x="0" y="10"/>
                  </a:lnTo>
                  <a:lnTo>
                    <a:pt x="5" y="29"/>
                  </a:lnTo>
                  <a:lnTo>
                    <a:pt x="18" y="46"/>
                  </a:lnTo>
                  <a:lnTo>
                    <a:pt x="29" y="53"/>
                  </a:lnTo>
                  <a:lnTo>
                    <a:pt x="47" y="60"/>
                  </a:lnTo>
                  <a:lnTo>
                    <a:pt x="70" y="62"/>
                  </a:lnTo>
                  <a:lnTo>
                    <a:pt x="78" y="62"/>
                  </a:lnTo>
                  <a:lnTo>
                    <a:pt x="98" y="59"/>
                  </a:lnTo>
                  <a:lnTo>
                    <a:pt x="90" y="20"/>
                  </a:lnTo>
                  <a:lnTo>
                    <a:pt x="84" y="18"/>
                  </a:lnTo>
                  <a:lnTo>
                    <a:pt x="80" y="15"/>
                  </a:lnTo>
                  <a:lnTo>
                    <a:pt x="76" y="11"/>
                  </a:lnTo>
                  <a:lnTo>
                    <a:pt x="74" y="6"/>
                  </a:lnTo>
                  <a:lnTo>
                    <a:pt x="74" y="-4"/>
                  </a:lnTo>
                  <a:lnTo>
                    <a:pt x="76" y="-9"/>
                  </a:lnTo>
                  <a:lnTo>
                    <a:pt x="81" y="-13"/>
                  </a:lnTo>
                  <a:lnTo>
                    <a:pt x="84" y="-16"/>
                  </a:lnTo>
                  <a:lnTo>
                    <a:pt x="94" y="-21"/>
                  </a:lnTo>
                  <a:lnTo>
                    <a:pt x="109" y="-24"/>
                  </a:lnTo>
                  <a:lnTo>
                    <a:pt x="120" y="-27"/>
                  </a:lnTo>
                  <a:lnTo>
                    <a:pt x="131" y="-30"/>
                  </a:lnTo>
                  <a:lnTo>
                    <a:pt x="141" y="-34"/>
                  </a:lnTo>
                  <a:lnTo>
                    <a:pt x="141" y="-13"/>
                  </a:lnTo>
                  <a:lnTo>
                    <a:pt x="140" y="-6"/>
                  </a:lnTo>
                  <a:lnTo>
                    <a:pt x="137" y="0"/>
                  </a:lnTo>
                  <a:lnTo>
                    <a:pt x="136" y="43"/>
                  </a:lnTo>
                  <a:lnTo>
                    <a:pt x="146" y="33"/>
                  </a:lnTo>
                  <a:lnTo>
                    <a:pt x="146" y="39"/>
                  </a:lnTo>
                  <a:lnTo>
                    <a:pt x="147" y="43"/>
                  </a:lnTo>
                  <a:lnTo>
                    <a:pt x="149" y="48"/>
                  </a:lnTo>
                  <a:lnTo>
                    <a:pt x="151" y="52"/>
                  </a:lnTo>
                  <a:lnTo>
                    <a:pt x="153" y="57"/>
                  </a:lnTo>
                  <a:lnTo>
                    <a:pt x="224" y="57"/>
                  </a:lnTo>
                  <a:lnTo>
                    <a:pt x="220" y="49"/>
                  </a:lnTo>
                  <a:lnTo>
                    <a:pt x="217" y="43"/>
                  </a:lnTo>
                  <a:lnTo>
                    <a:pt x="216" y="37"/>
                  </a:lnTo>
                  <a:lnTo>
                    <a:pt x="215" y="32"/>
                  </a:lnTo>
                  <a:lnTo>
                    <a:pt x="214" y="25"/>
                  </a:lnTo>
                  <a:lnTo>
                    <a:pt x="214" y="-78"/>
                  </a:lnTo>
                  <a:lnTo>
                    <a:pt x="212" y="-88"/>
                  </a:lnTo>
                  <a:lnTo>
                    <a:pt x="209" y="-98"/>
                  </a:lnTo>
                  <a:lnTo>
                    <a:pt x="205" y="-108"/>
                  </a:lnTo>
                  <a:lnTo>
                    <a:pt x="200" y="-116"/>
                  </a:lnTo>
                  <a:lnTo>
                    <a:pt x="194" y="-122"/>
                  </a:lnTo>
                  <a:lnTo>
                    <a:pt x="185" y="-129"/>
                  </a:lnTo>
                  <a:lnTo>
                    <a:pt x="173" y="-135"/>
                  </a:lnTo>
                  <a:lnTo>
                    <a:pt x="160" y="-137"/>
                  </a:lnTo>
                  <a:lnTo>
                    <a:pt x="148" y="-139"/>
                  </a:lnTo>
                  <a:lnTo>
                    <a:pt x="129" y="-140"/>
                  </a:lnTo>
                  <a:lnTo>
                    <a:pt x="106" y="-141"/>
                  </a:lnTo>
                  <a:lnTo>
                    <a:pt x="92" y="-141"/>
                  </a:lnTo>
                  <a:lnTo>
                    <a:pt x="79" y="-140"/>
                  </a:lnTo>
                  <a:lnTo>
                    <a:pt x="67" y="-138"/>
                  </a:lnTo>
                  <a:lnTo>
                    <a:pt x="55" y="-136"/>
                  </a:lnTo>
                  <a:lnTo>
                    <a:pt x="46" y="-133"/>
                  </a:lnTo>
                  <a:lnTo>
                    <a:pt x="39" y="-129"/>
                  </a:lnTo>
                  <a:lnTo>
                    <a:pt x="29" y="-124"/>
                  </a:lnTo>
                  <a:lnTo>
                    <a:pt x="22" y="-117"/>
                  </a:lnTo>
                  <a:lnTo>
                    <a:pt x="17" y="-110"/>
                  </a:lnTo>
                  <a:lnTo>
                    <a:pt x="12" y="-103"/>
                  </a:lnTo>
                  <a:lnTo>
                    <a:pt x="8" y="-93"/>
                  </a:lnTo>
                  <a:lnTo>
                    <a:pt x="5" y="-81"/>
                  </a:lnTo>
                  <a:lnTo>
                    <a:pt x="76" y="-73"/>
                  </a:lnTo>
                  <a:close/>
                </a:path>
              </a:pathLst>
            </a:custGeom>
            <a:solidFill>
              <a:srgbClr val="EC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58"/>
            </a:p>
          </p:txBody>
        </p:sp>
      </p:grpSp>
      <p:grpSp>
        <p:nvGrpSpPr>
          <p:cNvPr id="34826" name="Group 11"/>
          <p:cNvGrpSpPr>
            <a:grpSpLocks/>
          </p:cNvGrpSpPr>
          <p:nvPr/>
        </p:nvGrpSpPr>
        <p:grpSpPr bwMode="auto">
          <a:xfrm>
            <a:off x="4265369" y="6917097"/>
            <a:ext cx="4494120" cy="3369903"/>
            <a:chOff x="1855" y="8580"/>
            <a:chExt cx="8174" cy="6131"/>
          </a:xfrm>
        </p:grpSpPr>
        <p:sp>
          <p:nvSpPr>
            <p:cNvPr id="34840" name="Rectangle 12"/>
            <p:cNvSpPr>
              <a:spLocks noChangeArrowheads="1"/>
            </p:cNvSpPr>
            <p:nvPr/>
          </p:nvSpPr>
          <p:spPr bwMode="auto">
            <a:xfrm>
              <a:off x="1856" y="8580"/>
              <a:ext cx="8180" cy="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bg-BG" altLang="bg-BG" sz="155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41" name="Rectangle 13"/>
            <p:cNvSpPr>
              <a:spLocks noChangeArrowheads="1"/>
            </p:cNvSpPr>
            <p:nvPr/>
          </p:nvSpPr>
          <p:spPr bwMode="auto">
            <a:xfrm>
              <a:off x="2626" y="11484"/>
              <a:ext cx="660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bg-BG" altLang="bg-BG" sz="155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42" name="Rectangle 14"/>
            <p:cNvSpPr>
              <a:spLocks noChangeArrowheads="1"/>
            </p:cNvSpPr>
            <p:nvPr/>
          </p:nvSpPr>
          <p:spPr bwMode="auto">
            <a:xfrm>
              <a:off x="5424" y="11283"/>
              <a:ext cx="14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bg-BG" altLang="bg-BG" sz="155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3319817" y="6551521"/>
            <a:ext cx="4778610" cy="22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406890" bIns="153879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bg-BG" altLang="bg-BG" sz="95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altLang="bg-BG" sz="95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95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03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altLang="bg-BG" sz="15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8" name="Rectangle 16"/>
          <p:cNvSpPr>
            <a:spLocks noChangeArrowheads="1"/>
          </p:cNvSpPr>
          <p:nvPr/>
        </p:nvSpPr>
        <p:spPr bwMode="auto">
          <a:xfrm>
            <a:off x="3245602" y="220033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bg-BG" altLang="bg-BG" sz="15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9" name="Rectangle 17"/>
          <p:cNvSpPr>
            <a:spLocks noChangeArrowheads="1"/>
          </p:cNvSpPr>
          <p:nvPr/>
        </p:nvSpPr>
        <p:spPr bwMode="auto">
          <a:xfrm>
            <a:off x="3245602" y="324758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bg-BG" altLang="bg-BG" sz="15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0" name="Rectangle 18"/>
          <p:cNvSpPr>
            <a:spLocks noChangeArrowheads="1"/>
          </p:cNvSpPr>
          <p:nvPr/>
        </p:nvSpPr>
        <p:spPr bwMode="auto">
          <a:xfrm>
            <a:off x="1732444" y="4039211"/>
            <a:ext cx="8727114" cy="195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406890" bIns="153879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bg-BG" altLang="bg-BG" sz="103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altLang="bg-BG" sz="15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Rectangle 19"/>
          <p:cNvSpPr>
            <a:spLocks noChangeArrowheads="1"/>
          </p:cNvSpPr>
          <p:nvPr/>
        </p:nvSpPr>
        <p:spPr bwMode="auto">
          <a:xfrm>
            <a:off x="3245602" y="6855860"/>
            <a:ext cx="184731" cy="5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6400" algn="l"/>
                <a:tab pos="3987800" algn="l"/>
                <a:tab pos="4851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bg-BG" altLang="bg-BG" sz="779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altLang="bg-BG" sz="779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779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5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2" name="Rectangle 20"/>
          <p:cNvSpPr>
            <a:spLocks noChangeArrowheads="1"/>
          </p:cNvSpPr>
          <p:nvPr/>
        </p:nvSpPr>
        <p:spPr bwMode="auto">
          <a:xfrm>
            <a:off x="3789844" y="1434820"/>
            <a:ext cx="7079270" cy="41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g-BG" altLang="bg-BG" sz="2078" b="1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ИКОНОМИЧНОСТ НА ЕЛЕКТРОМОБИЛИТЕ</a:t>
            </a:r>
          </a:p>
        </p:txBody>
      </p:sp>
      <p:sp>
        <p:nvSpPr>
          <p:cNvPr id="34833" name="Rectangle 21"/>
          <p:cNvSpPr>
            <a:spLocks noChangeArrowheads="1"/>
          </p:cNvSpPr>
          <p:nvPr/>
        </p:nvSpPr>
        <p:spPr bwMode="auto">
          <a:xfrm>
            <a:off x="1946842" y="3007076"/>
            <a:ext cx="8263959" cy="18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g-BG" altLang="bg-BG" sz="1385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БЕНЗИН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100 km средно </a:t>
            </a: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л.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1500 km 135,00 л.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3</a:t>
            </a:r>
            <a:r>
              <a:rPr lang="bg-BG" altLang="bg-BG" sz="1385" b="1" dirty="0" smtClean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</a:t>
            </a:r>
            <a:endParaRPr lang="bg-BG" altLang="bg-BG" sz="138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3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38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73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bg-BG" altLang="bg-BG" sz="173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                   </a:t>
            </a:r>
            <a:r>
              <a:rPr lang="bg-BG" altLang="bg-BG" sz="173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400  </a:t>
            </a:r>
            <a:r>
              <a:rPr lang="bg-BG" altLang="bg-BG" sz="173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                    </a:t>
            </a:r>
            <a:r>
              <a:rPr lang="bg-BG" altLang="bg-BG" sz="173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300 </a:t>
            </a:r>
            <a:r>
              <a:rPr lang="bg-BG" altLang="bg-BG" sz="173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                   </a:t>
            </a:r>
            <a:r>
              <a:rPr lang="bg-BG" altLang="bg-BG" sz="173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g-BG" altLang="bg-BG" sz="173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лв</a:t>
            </a:r>
            <a:r>
              <a:rPr lang="bg-BG" altLang="bg-BG" sz="155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34834" name="Rectangle 22"/>
          <p:cNvSpPr>
            <a:spLocks noChangeArrowheads="1"/>
          </p:cNvSpPr>
          <p:nvPr/>
        </p:nvSpPr>
        <p:spPr bwMode="auto">
          <a:xfrm>
            <a:off x="4038601" y="3055178"/>
            <a:ext cx="1932334" cy="153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g-BG" altLang="bg-BG" sz="1385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ДИЗЕЛ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100 km средно </a:t>
            </a: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л.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1500 km 97,50 л.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bg-BG" altLang="bg-BG" sz="1385" b="1" dirty="0" smtClean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g-BG" altLang="bg-BG" sz="1385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bg-BG" altLang="bg-BG" sz="1212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./л</a:t>
            </a:r>
            <a:endParaRPr lang="bg-BG" altLang="bg-BG" sz="121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2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21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21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5" name="Rectangle 23"/>
          <p:cNvSpPr>
            <a:spLocks noChangeArrowheads="1"/>
          </p:cNvSpPr>
          <p:nvPr/>
        </p:nvSpPr>
        <p:spPr bwMode="auto">
          <a:xfrm>
            <a:off x="5970935" y="3055178"/>
            <a:ext cx="1932334" cy="115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g-BG" altLang="bg-BG" sz="1385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LPG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100 km средно </a:t>
            </a: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л.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1500 km 150,00 л.</a:t>
            </a:r>
            <a:endParaRPr lang="bg-BG" altLang="bg-BG" sz="13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385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bg-BG" altLang="bg-BG" sz="1385" b="1" dirty="0" smtClean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altLang="bg-BG" sz="1385" b="1" dirty="0" smtClean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bg-BG" altLang="bg-BG" sz="1385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лв./л</a:t>
            </a:r>
          </a:p>
        </p:txBody>
      </p:sp>
      <p:sp>
        <p:nvSpPr>
          <p:cNvPr id="34836" name="Rectangle 24"/>
          <p:cNvSpPr>
            <a:spLocks noChangeArrowheads="1"/>
          </p:cNvSpPr>
          <p:nvPr/>
        </p:nvSpPr>
        <p:spPr bwMode="auto">
          <a:xfrm>
            <a:off x="8184478" y="3130082"/>
            <a:ext cx="2499941" cy="213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g-BG" altLang="bg-BG" sz="1558" b="1" dirty="0">
                <a:solidFill>
                  <a:srgbClr val="ED4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ЕЛЕКТРИЧЕСТВО</a:t>
            </a:r>
            <a:endParaRPr lang="bg-BG" altLang="bg-BG" sz="15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558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150 km средно</a:t>
            </a:r>
          </a:p>
          <a:p>
            <a:pPr eaLnBrk="1" hangingPunct="1"/>
            <a:r>
              <a:rPr lang="bg-BG" altLang="bg-BG" sz="1558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Kw</a:t>
            </a:r>
            <a:r>
              <a:rPr lang="en-US" altLang="bg-BG" sz="1558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bg-BG" altLang="bg-BG" sz="15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558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1500 km 220 K</a:t>
            </a:r>
            <a:r>
              <a:rPr lang="en-US" altLang="bg-BG" sz="1558" dirty="0">
                <a:solidFill>
                  <a:srgbClr val="3634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</a:p>
          <a:p>
            <a:pPr eaLnBrk="1" hangingPunct="1"/>
            <a:r>
              <a:rPr lang="be-BY" altLang="bg-BG" sz="155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0,50 лв/к</a:t>
            </a:r>
            <a:r>
              <a:rPr lang="en-US" altLang="bg-BG" sz="155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endParaRPr lang="bg-BG" altLang="bg-BG" sz="155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bg-BG" altLang="bg-BG" sz="155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55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bg-BG" sz="155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bg-BG" altLang="bg-BG" sz="155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7" name="Picture 26" descr="PV-auto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4" y="4863821"/>
            <a:ext cx="2968592" cy="2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7" descr="PV-auto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36" y="4796478"/>
            <a:ext cx="3457861" cy="210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94" y="4832211"/>
            <a:ext cx="3687379" cy="197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7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Контейнер за номер на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43172" indent="-24737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89495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385293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81091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176889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572687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68485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64283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5918369-8F1D-4C9C-9CA8-89DC5614E5AF}" type="slidenum">
              <a:rPr lang="de-DE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de-DE" altLang="bg-B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028" name="Picture 4" descr="Anlagenans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/>
          <a:stretch>
            <a:fillRect/>
          </a:stretch>
        </p:blipFill>
        <p:spPr bwMode="auto">
          <a:xfrm>
            <a:off x="3227735" y="1755044"/>
            <a:ext cx="6858000" cy="256728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9" name="Picture 5" descr="Anlage fer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32" y="4322328"/>
            <a:ext cx="4425403" cy="226630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Bluehender Kl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75" y="4333323"/>
            <a:ext cx="2991957" cy="224431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4038601" y="560735"/>
            <a:ext cx="4979266" cy="8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bg-BG" sz="3117" b="1">
                <a:latin typeface="Times New Roman" panose="02020603050405020304" pitchFamily="18" charset="0"/>
                <a:cs typeface="Times New Roman" panose="02020603050405020304" pitchFamily="18" charset="0"/>
              </a:rPr>
              <a:t>Biogas Power Plant</a:t>
            </a:r>
          </a:p>
        </p:txBody>
      </p:sp>
      <p:pic>
        <p:nvPicPr>
          <p:cNvPr id="47111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3" y="1"/>
            <a:ext cx="8729863" cy="68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7" descr="greenener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44" y="1"/>
            <a:ext cx="2267676" cy="2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15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Финансирането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Национални публични средства:</a:t>
            </a:r>
            <a:endParaRPr lang="en-US" dirty="0"/>
          </a:p>
          <a:p>
            <a:r>
              <a:rPr lang="bg-BG" dirty="0"/>
              <a:t>-	Местен бюджет;</a:t>
            </a:r>
            <a:endParaRPr lang="en-US" dirty="0"/>
          </a:p>
          <a:p>
            <a:r>
              <a:rPr lang="bg-BG" dirty="0"/>
              <a:t>-	Централен бюджет;</a:t>
            </a:r>
            <a:endParaRPr lang="en-US" dirty="0"/>
          </a:p>
          <a:p>
            <a:r>
              <a:rPr lang="bg-BG" dirty="0"/>
              <a:t>-	Национални фондове.</a:t>
            </a:r>
            <a:endParaRPr lang="en-US" dirty="0"/>
          </a:p>
          <a:p>
            <a:pPr lvl="0"/>
            <a:r>
              <a:rPr lang="bg-BG" dirty="0"/>
              <a:t>Външни публични средства:</a:t>
            </a:r>
            <a:endParaRPr lang="en-US" dirty="0"/>
          </a:p>
          <a:p>
            <a:r>
              <a:rPr lang="bg-BG" dirty="0"/>
              <a:t>-	Национални оперативни програми;</a:t>
            </a:r>
            <a:endParaRPr lang="en-US" dirty="0"/>
          </a:p>
          <a:p>
            <a:r>
              <a:rPr lang="bg-BG" dirty="0"/>
              <a:t>-	Европейски фондове;</a:t>
            </a:r>
            <a:endParaRPr lang="en-US" dirty="0"/>
          </a:p>
          <a:p>
            <a:r>
              <a:rPr lang="bg-BG" dirty="0"/>
              <a:t>-	Европейски програми.</a:t>
            </a:r>
            <a:endParaRPr lang="en-US" dirty="0"/>
          </a:p>
          <a:p>
            <a:pPr lvl="0"/>
            <a:r>
              <a:rPr lang="bg-BG" dirty="0"/>
              <a:t>Публично–частно партньорство.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bg-BG" dirty="0" smtClean="0"/>
          </a:p>
          <a:p>
            <a:pPr marL="457200" indent="-457200">
              <a:buFont typeface="+mj-lt"/>
              <a:buAutoNum type="arabicPeriod"/>
            </a:pPr>
            <a:endParaRPr lang="bg-BG" dirty="0"/>
          </a:p>
          <a:p>
            <a:pPr marL="457200" indent="-457200">
              <a:buFont typeface="+mj-lt"/>
              <a:buAutoNum type="arabicPeriod"/>
            </a:pPr>
            <a:endParaRPr lang="bg-BG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КОНЦЕПЦИЯ ЗА ИНТЕГРИРАНО УПРАВЛЕНИЕ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Каква е крайната цел?- Изводи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Регионално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самоподържаща 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мрежа от предприятия с възможности за вертикална и хоризонтална интеграция в областта на ютилити дейностите на територията на общината обуславят именно създаване на ЮТИЛИТИ КЛЪСТЕР. Защо ЗЕЛЕН и ИНТЕЛИГЕНТЕН- защото синергийния му подход определя  екологичност и социален подход в маркетинга на бъдещия мениджмънт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Горното да се реализира във всяка една община като модел на свързаност с интегриран подход към всеки един сегмент на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инфраструктурата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-4м канализацията до сателита. Аз ги преброих  в Хелзинки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29 -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сградите „ умни“, „не умни“ са само един сегмент с тежест около 10% в матрицата на клъстера…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32" y="1153383"/>
            <a:ext cx="4415825" cy="4621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КОНЦЕПЦИЯ ЗА ИНТЕГРИРАНО УПРАВЛЕНИЕ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74" y="3128615"/>
            <a:ext cx="5763051" cy="600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400" b="1" dirty="0" smtClean="0"/>
              <a:t>ОБЩИНСКИ </a:t>
            </a:r>
            <a:r>
              <a:rPr lang="bg-BG" sz="2400" b="1" dirty="0" smtClean="0"/>
              <a:t>ПРОГРАМИ </a:t>
            </a:r>
            <a:r>
              <a:rPr lang="bg-BG" sz="2400" b="1" dirty="0" smtClean="0"/>
              <a:t>по чл.10 от ЗЕВИ в </a:t>
            </a:r>
            <a:r>
              <a:rPr lang="bg-BG" sz="2400" b="1" dirty="0" smtClean="0"/>
              <a:t>програми </a:t>
            </a:r>
            <a:r>
              <a:rPr lang="bg-BG" sz="2400" b="1" dirty="0" smtClean="0"/>
              <a:t>за </a:t>
            </a:r>
            <a:r>
              <a:rPr lang="bg-BG" sz="2400" b="1" dirty="0"/>
              <a:t>ИНТЕЛИГЕНТНИ ЗЕЛЕНИ  ЮТИЛИТИ </a:t>
            </a:r>
            <a:r>
              <a:rPr lang="bg-BG" sz="2400" b="1" dirty="0" smtClean="0"/>
              <a:t>МРЕЖИ – като движещо</a:t>
            </a:r>
            <a:br>
              <a:rPr lang="bg-BG" sz="2400" b="1" dirty="0" smtClean="0"/>
            </a:br>
            <a:r>
              <a:rPr lang="bg-BG" sz="2400" b="1" dirty="0" smtClean="0"/>
              <a:t> „ Работно тяло“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0026" y="1536672"/>
            <a:ext cx="9371949" cy="50927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Какво представлява интегрираният подход?</a:t>
            </a:r>
            <a:br>
              <a:rPr lang="bg-BG" dirty="0" smtClean="0"/>
            </a:br>
            <a:r>
              <a:rPr lang="bg-BG" dirty="0" smtClean="0"/>
              <a:t>Как решава „Комплексната задача- да я има България“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415" y="1780188"/>
            <a:ext cx="5814559" cy="3961588"/>
          </a:xfrm>
        </p:spPr>
        <p:txBody>
          <a:bodyPr>
            <a:normAutofit/>
          </a:bodyPr>
          <a:lstStyle/>
          <a:p>
            <a:pPr algn="just"/>
            <a:r>
              <a:rPr lang="bg-BG" dirty="0" smtClean="0"/>
              <a:t>Интегрираният </a:t>
            </a:r>
            <a:r>
              <a:rPr lang="bg-BG" dirty="0"/>
              <a:t>подход е модерна стратегия за управление, базирана на </a:t>
            </a:r>
            <a:r>
              <a:rPr lang="bg-BG" b="1" dirty="0" smtClean="0"/>
              <a:t>оптимизацията </a:t>
            </a:r>
            <a:r>
              <a:rPr lang="bg-BG" b="1" dirty="0"/>
              <a:t>при използването на природните, финансови и човешки </a:t>
            </a:r>
            <a:r>
              <a:rPr lang="bg-BG" b="1" dirty="0" smtClean="0"/>
              <a:t>ресурси</a:t>
            </a:r>
            <a:r>
              <a:rPr lang="bg-BG" dirty="0"/>
              <a:t>, които са отговорност на местното управление (Общината)</a:t>
            </a:r>
            <a:r>
              <a:rPr lang="bg-BG" dirty="0" smtClean="0"/>
              <a:t>. </a:t>
            </a:r>
          </a:p>
          <a:p>
            <a:pPr algn="just"/>
            <a:r>
              <a:rPr lang="bg-BG" dirty="0" smtClean="0"/>
              <a:t>Основни </a:t>
            </a:r>
            <a:r>
              <a:rPr lang="bg-BG" dirty="0"/>
              <a:t>сектори на управлението са енергетика, транспорт, екология, водоснабдяване, канализация, отпадъци, пътна, инженерна и паркова инфраструктура</a:t>
            </a:r>
            <a:r>
              <a:rPr lang="bg-BG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КОНЦЕПЦИЯ ЗА ИНТЕГРИРАНО УПРАВЛЕНИЕ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29340"/>
              </p:ext>
            </p:extLst>
          </p:nvPr>
        </p:nvGraphicFramePr>
        <p:xfrm>
          <a:off x="1410026" y="1883163"/>
          <a:ext cx="3186688" cy="349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orelDRAW" r:id="rId3" imgW="938712" imgH="1028970" progId="CorelDraw.Graphic.17">
                  <p:embed/>
                </p:oleObj>
              </mc:Choice>
              <mc:Fallback>
                <p:oleObj name="CorelDRAW" r:id="rId3" imgW="938712" imgH="10289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0026" y="1883163"/>
                        <a:ext cx="3186688" cy="3494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4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Какъв е световният и европейският опит?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741" y="1603062"/>
            <a:ext cx="6094645" cy="4620682"/>
          </a:xfrm>
        </p:spPr>
        <p:txBody>
          <a:bodyPr/>
          <a:lstStyle/>
          <a:p>
            <a:pPr algn="just"/>
            <a:r>
              <a:rPr lang="bg-BG" dirty="0"/>
              <a:t>Като пример може да се ползват реализирани модели на интегрирано управление на отпадъците в  градове на страни в ЕС, какъвто е моделът в гр. Гюсинг, Австрия, Хале  в Германия. </a:t>
            </a:r>
            <a:r>
              <a:rPr lang="bg-BG" dirty="0" smtClean="0"/>
              <a:t>Лахти в </a:t>
            </a:r>
            <a:r>
              <a:rPr lang="bg-BG" dirty="0"/>
              <a:t>Ф</a:t>
            </a:r>
            <a:r>
              <a:rPr lang="bg-BG" dirty="0" smtClean="0"/>
              <a:t>инландия</a:t>
            </a:r>
          </a:p>
          <a:p>
            <a:pPr algn="just"/>
            <a:r>
              <a:rPr lang="bg-BG" dirty="0" smtClean="0"/>
              <a:t>Шестте </a:t>
            </a:r>
            <a:r>
              <a:rPr lang="bg-BG" dirty="0"/>
              <a:t>енергийно-независими града в </a:t>
            </a:r>
            <a:r>
              <a:rPr lang="bg-BG" dirty="0" smtClean="0"/>
              <a:t>Калифорния (известни </a:t>
            </a:r>
            <a:r>
              <a:rPr lang="bg-BG" dirty="0"/>
              <a:t>като алтернативната Енергетика на </a:t>
            </a:r>
            <a:r>
              <a:rPr lang="bg-BG" dirty="0" err="1"/>
              <a:t>Шварцнегер</a:t>
            </a:r>
            <a:r>
              <a:rPr lang="bg-BG" dirty="0"/>
              <a:t>). </a:t>
            </a:r>
            <a:endParaRPr lang="bg-BG" dirty="0" smtClean="0"/>
          </a:p>
          <a:p>
            <a:pPr algn="just"/>
            <a:r>
              <a:rPr lang="bg-BG" dirty="0" smtClean="0"/>
              <a:t>Тези </a:t>
            </a:r>
            <a:r>
              <a:rPr lang="bg-BG" dirty="0"/>
              <a:t>общини потребяват по-малко енергия отколкото произвеждат с възобновяеми източници, вкл. и третиране на отпадъците без изгаряне. Успешно са интегрирали класическите си комуникации </a:t>
            </a:r>
            <a:r>
              <a:rPr lang="bg-BG" dirty="0" smtClean="0"/>
              <a:t>(съществуващи</a:t>
            </a:r>
            <a:r>
              <a:rPr lang="bg-BG" dirty="0"/>
              <a:t>) към ВЕИ.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КОНЦЕПЦИЯ ЗА ИНТЕГРИРАНО УПРАВЛЕНИЕ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4" y="2031428"/>
            <a:ext cx="3709649" cy="2779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3734" y="5214550"/>
            <a:ext cx="3601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Гюсинг произвежда 100 </a:t>
            </a:r>
            <a:r>
              <a:rPr lang="ru-RU" sz="1400" i="1" dirty="0" smtClean="0"/>
              <a:t>% </a:t>
            </a:r>
            <a:r>
              <a:rPr lang="ru-RU" sz="1400" i="1" dirty="0"/>
              <a:t>от </a:t>
            </a:r>
            <a:r>
              <a:rPr lang="ru-RU" sz="1400" i="1" dirty="0" smtClean="0"/>
              <a:t>електричеството </a:t>
            </a:r>
            <a:r>
              <a:rPr lang="ru-RU" sz="1400" i="1" dirty="0"/>
              <a:t>и топлинната си енергия от възобновяеми източници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972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Контейнер за номер на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43172" indent="-24737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89495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385293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81091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176889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572687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68485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64283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84848A-7652-405E-8222-C4F688FC3DB5}" type="slidenum">
              <a:rPr lang="de-DE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de-DE" altLang="bg-B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75643" y="560735"/>
            <a:ext cx="4459762" cy="7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be-BY" altLang="bg-BG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Потребностите от енергия – парите, които с пот изкарваме</a:t>
            </a:r>
            <a:endParaRPr lang="de-DE" altLang="bg-BG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2738467" y="4088689"/>
            <a:ext cx="7290920" cy="2366628"/>
          </a:xfrm>
          <a:prstGeom prst="rect">
            <a:avLst/>
          </a:prstGeom>
          <a:solidFill>
            <a:srgbClr val="FFFF00">
              <a:alpha val="56078"/>
            </a:srgbClr>
          </a:solidFill>
          <a:ln w="508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bg-BG" sz="2337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288" name="AutoShape 16"/>
          <p:cNvSpPr>
            <a:spLocks noChangeArrowheads="1"/>
          </p:cNvSpPr>
          <p:nvPr/>
        </p:nvSpPr>
        <p:spPr bwMode="auto">
          <a:xfrm>
            <a:off x="7115768" y="4300338"/>
            <a:ext cx="1683577" cy="1621731"/>
          </a:xfrm>
          <a:prstGeom prst="foldedCorner">
            <a:avLst>
              <a:gd name="adj" fmla="val 10532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79139" tIns="39570" rIns="79139" bIns="39570" anchor="ctr"/>
          <a:lstStyle/>
          <a:p>
            <a:pPr algn="r" eaLnBrk="1" hangingPunct="1">
              <a:defRPr/>
            </a:pPr>
            <a:endParaRPr lang="de-DE" sz="1558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endParaRPr lang="de-DE" sz="1558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endParaRPr lang="de-DE" sz="1558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endParaRPr lang="de-DE" sz="1558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Line 17"/>
          <p:cNvSpPr>
            <a:spLocks noChangeShapeType="1"/>
          </p:cNvSpPr>
          <p:nvPr/>
        </p:nvSpPr>
        <p:spPr bwMode="auto">
          <a:xfrm>
            <a:off x="5495410" y="4698899"/>
            <a:ext cx="16203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5495410" y="4362183"/>
            <a:ext cx="1620358" cy="3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e-BY" altLang="bg-BG" sz="1731" b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ТОПЛО</a:t>
            </a:r>
            <a:endParaRPr lang="de-DE" altLang="bg-BG" sz="17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Line 19"/>
          <p:cNvSpPr>
            <a:spLocks noChangeShapeType="1"/>
          </p:cNvSpPr>
          <p:nvPr/>
        </p:nvSpPr>
        <p:spPr bwMode="auto">
          <a:xfrm>
            <a:off x="5495410" y="5127696"/>
            <a:ext cx="16203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393" name="Text Box 20"/>
          <p:cNvSpPr txBox="1">
            <a:spLocks noChangeArrowheads="1"/>
          </p:cNvSpPr>
          <p:nvPr/>
        </p:nvSpPr>
        <p:spPr bwMode="auto">
          <a:xfrm>
            <a:off x="5657584" y="4800601"/>
            <a:ext cx="1558511" cy="3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e-BY" altLang="bg-BG" sz="2078" b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endParaRPr lang="de-DE" altLang="bg-BG" sz="207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Line 21"/>
          <p:cNvSpPr>
            <a:spLocks noChangeShapeType="1"/>
          </p:cNvSpPr>
          <p:nvPr/>
        </p:nvSpPr>
        <p:spPr bwMode="auto">
          <a:xfrm>
            <a:off x="5495410" y="5563364"/>
            <a:ext cx="16203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395" name="Text Box 22"/>
          <p:cNvSpPr txBox="1">
            <a:spLocks noChangeArrowheads="1"/>
          </p:cNvSpPr>
          <p:nvPr/>
        </p:nvSpPr>
        <p:spPr bwMode="auto">
          <a:xfrm>
            <a:off x="5557257" y="5225274"/>
            <a:ext cx="1558511" cy="3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e-BY" altLang="bg-BG" sz="1731" b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de-DE" altLang="bg-BG" sz="17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 Box 23"/>
          <p:cNvSpPr txBox="1">
            <a:spLocks noChangeArrowheads="1"/>
          </p:cNvSpPr>
          <p:nvPr/>
        </p:nvSpPr>
        <p:spPr bwMode="auto">
          <a:xfrm>
            <a:off x="8551962" y="4613689"/>
            <a:ext cx="1370226" cy="4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e-BY" altLang="bg-BG" sz="2424" b="1">
                <a:latin typeface="Times New Roman" panose="02020603050405020304" pitchFamily="18" charset="0"/>
                <a:cs typeface="Times New Roman" panose="02020603050405020304" pitchFamily="18" charset="0"/>
              </a:rPr>
              <a:t>ЛЕВА</a:t>
            </a:r>
            <a:endParaRPr lang="de-DE" altLang="bg-BG" sz="2424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7" name="Picture 24" descr="ökoStadt männch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43" y="4424029"/>
            <a:ext cx="1084362" cy="13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97" name="AutoShape 25"/>
          <p:cNvSpPr>
            <a:spLocks noChangeArrowheads="1"/>
          </p:cNvSpPr>
          <p:nvPr/>
        </p:nvSpPr>
        <p:spPr bwMode="auto">
          <a:xfrm>
            <a:off x="4560853" y="4076319"/>
            <a:ext cx="1093982" cy="184162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lIns="79139" tIns="39570" rIns="79139" bIns="3957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be-BY" altLang="en-US" sz="1558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ФОТОВОЛТАИЦИ</a:t>
            </a:r>
            <a:r>
              <a:rPr lang="de-DE" altLang="en-US" sz="1558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 eaLnBrk="1" hangingPunct="1">
              <a:defRPr/>
            </a:pPr>
            <a:r>
              <a:rPr lang="be-BY" altLang="en-US" sz="1558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Преси за </a:t>
            </a:r>
          </a:p>
          <a:p>
            <a:pPr algn="ctr" eaLnBrk="1" hangingPunct="1">
              <a:defRPr/>
            </a:pPr>
            <a:r>
              <a:rPr lang="be-BY" altLang="en-US" sz="1558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пиролизно масло</a:t>
            </a:r>
            <a:endParaRPr lang="de-DE" altLang="en-US" sz="1558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Line 26"/>
          <p:cNvSpPr>
            <a:spLocks noChangeShapeType="1"/>
          </p:cNvSpPr>
          <p:nvPr/>
        </p:nvSpPr>
        <p:spPr bwMode="auto">
          <a:xfrm>
            <a:off x="3262094" y="4698899"/>
            <a:ext cx="129875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400" name="Text Box 27"/>
          <p:cNvSpPr txBox="1">
            <a:spLocks noChangeArrowheads="1"/>
          </p:cNvSpPr>
          <p:nvPr/>
        </p:nvSpPr>
        <p:spPr bwMode="auto">
          <a:xfrm>
            <a:off x="3262094" y="4362183"/>
            <a:ext cx="1298759" cy="3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e-BY" altLang="bg-BG" sz="2078" b="1">
                <a:latin typeface="Times New Roman" panose="02020603050405020304" pitchFamily="18" charset="0"/>
                <a:cs typeface="Times New Roman" panose="02020603050405020304" pitchFamily="18" charset="0"/>
              </a:rPr>
              <a:t>Слънце</a:t>
            </a:r>
            <a:endParaRPr lang="de-DE" altLang="bg-BG" sz="207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Line 28"/>
          <p:cNvSpPr>
            <a:spLocks noChangeShapeType="1"/>
          </p:cNvSpPr>
          <p:nvPr/>
        </p:nvSpPr>
        <p:spPr bwMode="auto">
          <a:xfrm>
            <a:off x="3251099" y="5130445"/>
            <a:ext cx="130013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402" name="Text Box 29"/>
          <p:cNvSpPr txBox="1">
            <a:spLocks noChangeArrowheads="1"/>
          </p:cNvSpPr>
          <p:nvPr/>
        </p:nvSpPr>
        <p:spPr bwMode="auto">
          <a:xfrm>
            <a:off x="3251099" y="4800601"/>
            <a:ext cx="1300134" cy="6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e-BY" altLang="bg-BG" sz="1731" b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БИОМАСА</a:t>
            </a:r>
            <a:endParaRPr lang="de-DE" altLang="bg-BG" sz="173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Line 30"/>
          <p:cNvSpPr>
            <a:spLocks noChangeShapeType="1"/>
          </p:cNvSpPr>
          <p:nvPr/>
        </p:nvSpPr>
        <p:spPr bwMode="auto">
          <a:xfrm>
            <a:off x="3251099" y="5567487"/>
            <a:ext cx="1300134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404" name="Text Box 31"/>
          <p:cNvSpPr txBox="1">
            <a:spLocks noChangeArrowheads="1"/>
          </p:cNvSpPr>
          <p:nvPr/>
        </p:nvSpPr>
        <p:spPr bwMode="auto">
          <a:xfrm>
            <a:off x="3064188" y="5272002"/>
            <a:ext cx="1496665" cy="3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e-BY" altLang="bg-BG" sz="2078" b="1">
                <a:latin typeface="Times New Roman" panose="02020603050405020304" pitchFamily="18" charset="0"/>
                <a:cs typeface="Times New Roman" panose="02020603050405020304" pitchFamily="18" charset="0"/>
              </a:rPr>
              <a:t>МИСЪЛ</a:t>
            </a:r>
            <a:endParaRPr lang="de-DE" altLang="bg-BG" sz="207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05" name="Group 32"/>
          <p:cNvGrpSpPr>
            <a:grpSpLocks/>
          </p:cNvGrpSpPr>
          <p:nvPr/>
        </p:nvGrpSpPr>
        <p:grpSpPr bwMode="auto">
          <a:xfrm>
            <a:off x="3749987" y="5035615"/>
            <a:ext cx="6224426" cy="1279519"/>
            <a:chOff x="1416" y="3755"/>
            <a:chExt cx="4529" cy="931"/>
          </a:xfrm>
        </p:grpSpPr>
        <p:sp>
          <p:nvSpPr>
            <p:cNvPr id="16420" name="Line 33"/>
            <p:cNvSpPr>
              <a:spLocks noChangeShapeType="1"/>
            </p:cNvSpPr>
            <p:nvPr/>
          </p:nvSpPr>
          <p:spPr bwMode="auto">
            <a:xfrm>
              <a:off x="5090" y="3791"/>
              <a:ext cx="817" cy="0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58"/>
            </a:p>
          </p:txBody>
        </p:sp>
        <p:sp>
          <p:nvSpPr>
            <p:cNvPr id="16421" name="Line 34"/>
            <p:cNvSpPr>
              <a:spLocks noChangeShapeType="1"/>
            </p:cNvSpPr>
            <p:nvPr/>
          </p:nvSpPr>
          <p:spPr bwMode="auto">
            <a:xfrm>
              <a:off x="5907" y="3755"/>
              <a:ext cx="0" cy="896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58"/>
            </a:p>
          </p:txBody>
        </p:sp>
        <p:sp>
          <p:nvSpPr>
            <p:cNvPr id="16422" name="Line 35"/>
            <p:cNvSpPr>
              <a:spLocks noChangeShapeType="1"/>
            </p:cNvSpPr>
            <p:nvPr/>
          </p:nvSpPr>
          <p:spPr bwMode="auto">
            <a:xfrm>
              <a:off x="1416" y="4651"/>
              <a:ext cx="4529" cy="0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58"/>
            </a:p>
          </p:txBody>
        </p:sp>
        <p:sp>
          <p:nvSpPr>
            <p:cNvPr id="16423" name="Line 36"/>
            <p:cNvSpPr>
              <a:spLocks noChangeShapeType="1"/>
            </p:cNvSpPr>
            <p:nvPr/>
          </p:nvSpPr>
          <p:spPr bwMode="auto">
            <a:xfrm flipV="1">
              <a:off x="1416" y="4145"/>
              <a:ext cx="0" cy="541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58"/>
            </a:p>
          </p:txBody>
        </p:sp>
        <p:sp>
          <p:nvSpPr>
            <p:cNvPr id="16424" name="Line 37"/>
            <p:cNvSpPr>
              <a:spLocks noChangeShapeType="1"/>
            </p:cNvSpPr>
            <p:nvPr/>
          </p:nvSpPr>
          <p:spPr bwMode="auto">
            <a:xfrm flipV="1">
              <a:off x="2359" y="4400"/>
              <a:ext cx="0" cy="268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58"/>
            </a:p>
          </p:txBody>
        </p:sp>
      </p:grpSp>
      <p:sp>
        <p:nvSpPr>
          <p:cNvPr id="16406" name="Rectangle 4"/>
          <p:cNvSpPr>
            <a:spLocks noChangeArrowheads="1"/>
          </p:cNvSpPr>
          <p:nvPr/>
        </p:nvSpPr>
        <p:spPr bwMode="auto">
          <a:xfrm>
            <a:off x="4037227" y="1745423"/>
            <a:ext cx="5296740" cy="1996929"/>
          </a:xfrm>
          <a:prstGeom prst="rect">
            <a:avLst/>
          </a:prstGeom>
          <a:solidFill>
            <a:srgbClr val="FFFF00">
              <a:alpha val="56078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bg-BG" sz="2337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6281537" y="1948827"/>
            <a:ext cx="1683578" cy="1623106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27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79139" tIns="39570" rIns="79139" bIns="39570" anchor="ctr"/>
          <a:lstStyle/>
          <a:p>
            <a:pPr algn="r" eaLnBrk="1" hangingPunct="1">
              <a:defRPr/>
            </a:pPr>
            <a:endParaRPr lang="de-DE" sz="1558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endParaRPr lang="de-DE" sz="1558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defRPr/>
            </a:pPr>
            <a:endParaRPr lang="de-DE" sz="1558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8" name="Line 6"/>
          <p:cNvSpPr>
            <a:spLocks noChangeShapeType="1"/>
          </p:cNvSpPr>
          <p:nvPr/>
        </p:nvSpPr>
        <p:spPr bwMode="auto">
          <a:xfrm>
            <a:off x="4224138" y="2346014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409" name="Text Box 7"/>
          <p:cNvSpPr txBox="1">
            <a:spLocks noChangeArrowheads="1"/>
          </p:cNvSpPr>
          <p:nvPr/>
        </p:nvSpPr>
        <p:spPr bwMode="auto">
          <a:xfrm>
            <a:off x="4224138" y="2012047"/>
            <a:ext cx="1433445" cy="3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e-BY" altLang="bg-BG" sz="2078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Горива</a:t>
            </a:r>
            <a:endParaRPr lang="de-DE" altLang="bg-BG" sz="207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0" name="Line 8"/>
          <p:cNvSpPr>
            <a:spLocks noChangeShapeType="1"/>
          </p:cNvSpPr>
          <p:nvPr/>
        </p:nvSpPr>
        <p:spPr bwMode="auto">
          <a:xfrm>
            <a:off x="4224138" y="277756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411" name="Text Box 9"/>
          <p:cNvSpPr txBox="1">
            <a:spLocks noChangeArrowheads="1"/>
          </p:cNvSpPr>
          <p:nvPr/>
        </p:nvSpPr>
        <p:spPr bwMode="auto">
          <a:xfrm>
            <a:off x="4224138" y="2440844"/>
            <a:ext cx="1870488" cy="3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e-BY" altLang="bg-BG" sz="2078" b="1">
                <a:latin typeface="Times New Roman" panose="02020603050405020304" pitchFamily="18" charset="0"/>
                <a:cs typeface="Times New Roman" panose="02020603050405020304" pitchFamily="18" charset="0"/>
              </a:rPr>
              <a:t>Ел.енергия</a:t>
            </a:r>
            <a:endParaRPr lang="de-DE" altLang="bg-BG" sz="207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2" name="Line 10"/>
          <p:cNvSpPr>
            <a:spLocks noChangeShapeType="1"/>
          </p:cNvSpPr>
          <p:nvPr/>
        </p:nvSpPr>
        <p:spPr bwMode="auto">
          <a:xfrm>
            <a:off x="4224138" y="3213228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413" name="Text Box 11"/>
          <p:cNvSpPr txBox="1">
            <a:spLocks noChangeArrowheads="1"/>
          </p:cNvSpPr>
          <p:nvPr/>
        </p:nvSpPr>
        <p:spPr bwMode="auto">
          <a:xfrm>
            <a:off x="4224138" y="2877887"/>
            <a:ext cx="1683577" cy="3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be-BY" altLang="bg-BG" sz="2078" b="1">
                <a:latin typeface="Times New Roman" panose="02020603050405020304" pitchFamily="18" charset="0"/>
                <a:cs typeface="Times New Roman" panose="02020603050405020304" pitchFamily="18" charset="0"/>
              </a:rPr>
              <a:t>Въглища</a:t>
            </a:r>
            <a:endParaRPr lang="de-DE" altLang="bg-BG" sz="207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14" name="Line 12"/>
          <p:cNvSpPr>
            <a:spLocks noChangeShapeType="1"/>
          </p:cNvSpPr>
          <p:nvPr/>
        </p:nvSpPr>
        <p:spPr bwMode="auto">
          <a:xfrm>
            <a:off x="7965115" y="2745949"/>
            <a:ext cx="2181091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415" name="Text Box 13"/>
          <p:cNvSpPr txBox="1">
            <a:spLocks noChangeArrowheads="1"/>
          </p:cNvSpPr>
          <p:nvPr/>
        </p:nvSpPr>
        <p:spPr bwMode="auto">
          <a:xfrm>
            <a:off x="7965115" y="2284168"/>
            <a:ext cx="1368851" cy="45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139" tIns="39570" rIns="79139" bIns="3957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be-BY" altLang="bg-BG" sz="2424" b="1">
                <a:latin typeface="Times New Roman" panose="02020603050405020304" pitchFamily="18" charset="0"/>
                <a:cs typeface="Times New Roman" panose="02020603050405020304" pitchFamily="18" charset="0"/>
              </a:rPr>
              <a:t>ЛЕВА</a:t>
            </a:r>
            <a:endParaRPr lang="de-DE" altLang="bg-BG" sz="2424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16" name="Picture 14" descr="ökoStadt männch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14" y="2073893"/>
            <a:ext cx="1084361" cy="13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Line 38"/>
          <p:cNvSpPr>
            <a:spLocks noChangeShapeType="1"/>
          </p:cNvSpPr>
          <p:nvPr/>
        </p:nvSpPr>
        <p:spPr bwMode="auto">
          <a:xfrm flipV="1">
            <a:off x="3552081" y="1559887"/>
            <a:ext cx="6345368" cy="2369377"/>
          </a:xfrm>
          <a:prstGeom prst="line">
            <a:avLst/>
          </a:prstGeom>
          <a:noFill/>
          <a:ln w="889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58"/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6992076" y="2930112"/>
            <a:ext cx="1311129" cy="30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e-BY" sz="1385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</a:t>
            </a:r>
            <a:endParaRPr lang="de-DE" sz="2078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19" name="Picture 10" descr="C:\Documents and Settings\Konstantin\Desktop\10\byala\alternative-sources-of-energ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" y="0"/>
            <a:ext cx="2233317" cy="225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8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643172" indent="-24737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89495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385293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81091" indent="-19789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176889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572687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68485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64283" indent="-197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30AD2C-6B37-4816-93BD-C03FDDE62A9A}" type="slidenum">
              <a:rPr lang="de-DE" alt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de-DE" altLang="bg-B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385866"/>
            <a:ext cx="12065000" cy="3545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9133" tIns="39566" rIns="79133" bIns="39566" rtlCol="0" anchor="b">
            <a:normAutofit/>
          </a:bodyPr>
          <a:lstStyle/>
          <a:p>
            <a:pPr algn="just"/>
            <a:r>
              <a:rPr lang="bg-BG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bg-BG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bg-BG" sz="3200" b="1" dirty="0" smtClean="0">
                <a:solidFill>
                  <a:srgbClr val="FF0000"/>
                </a:solidFill>
              </a:rPr>
              <a:t>Да спасим демографски България!</a:t>
            </a:r>
            <a:r>
              <a:rPr lang="bg-BG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bg-BG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bg-BG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Задълбочен </a:t>
            </a:r>
            <a:r>
              <a:rPr lang="bg-BG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анализ на съвременните утвърдени технологии за  преобразуване на биомасата и сепарираните отпадъци на депата показва, че </a:t>
            </a:r>
            <a:r>
              <a:rPr lang="bg-BG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България може да изпревари страни от ЕС </a:t>
            </a:r>
            <a:r>
              <a:rPr lang="bg-BG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 успехи в тази област и </a:t>
            </a:r>
            <a:r>
              <a:rPr lang="bg-BG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интегрирането </a:t>
            </a:r>
            <a:r>
              <a:rPr lang="bg-BG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 </a:t>
            </a:r>
            <a:r>
              <a:rPr lang="bg-BG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селското и горското стопанство</a:t>
            </a:r>
            <a:r>
              <a:rPr lang="bg-BG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bg-BG" sz="3200" dirty="0" smtClean="0"/>
              <a:t/>
            </a:r>
            <a:br>
              <a:rPr lang="bg-BG" sz="3200" dirty="0" smtClean="0"/>
            </a:br>
            <a:endParaRPr lang="en-US" sz="3200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956140" y="250132"/>
            <a:ext cx="6063626" cy="93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58" tIns="44529" rIns="89058" bIns="44529"/>
          <a:lstStyle/>
          <a:p>
            <a:pPr eaLnBrk="1" hangingPunct="1">
              <a:defRPr/>
            </a:pPr>
            <a:r>
              <a:rPr lang="be-BY" sz="3117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1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Има ли РЕШЕНИЕ  НА ПРОБЛЕМИТЕ?</a:t>
            </a:r>
            <a:endParaRPr lang="de-AT" sz="3117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11887" r="5510" b="11887"/>
          <a:stretch>
            <a:fillRect/>
          </a:stretch>
        </p:blipFill>
        <p:spPr bwMode="auto">
          <a:xfrm>
            <a:off x="6477000" y="1518197"/>
            <a:ext cx="5701105" cy="203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C:\Documents and Settings\Konstantin\Desktop\10\byala\alternative-sources-of-energ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490"/>
            <a:ext cx="3124199" cy="225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122"/>
            <a:ext cx="3124200" cy="223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209205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Мястото на всяка Община </a:t>
            </a:r>
            <a:r>
              <a:rPr lang="bg-BG" dirty="0" smtClean="0"/>
              <a:t>в глобалния </a:t>
            </a:r>
            <a:r>
              <a:rPr lang="bg-BG" dirty="0" smtClean="0"/>
              <a:t>план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400" dirty="0" smtClean="0"/>
              <a:t>	В </a:t>
            </a:r>
            <a:r>
              <a:rPr lang="bg-BG" sz="2400" dirty="0"/>
              <a:t>процеса на стратегическо планиране следва да се спазват няколко основни принципа по отношение интегрирането на екологичните цели: </a:t>
            </a:r>
            <a:r>
              <a:rPr lang="bg-BG" sz="2400" dirty="0" smtClean="0"/>
              <a:t> </a:t>
            </a:r>
            <a:r>
              <a:rPr lang="bg-BG" sz="2400" b="1" dirty="0"/>
              <a:t>„Мисли глобално, действай локално”</a:t>
            </a:r>
            <a:r>
              <a:rPr lang="bg-BG" sz="2400" dirty="0"/>
              <a:t> - интегрирането на цели в планирането на регионално развитие следва да отразява съществуващите специфични проблеми, възможности и ресурси на съответното ниво за планиране в контекста на глобалните проблеми по опазване на околната среда и устойчивото развитие</a:t>
            </a:r>
            <a:r>
              <a:rPr lang="en-US" sz="2400" dirty="0"/>
              <a:t>. </a:t>
            </a:r>
            <a:endParaRPr lang="bg-BG" sz="2400" dirty="0" smtClean="0"/>
          </a:p>
          <a:p>
            <a:pPr marL="0" indent="0" algn="just">
              <a:buNone/>
            </a:pPr>
            <a:r>
              <a:rPr lang="bg-BG" sz="2400" dirty="0"/>
              <a:t>	</a:t>
            </a:r>
            <a:r>
              <a:rPr lang="bg-BG" sz="2400" dirty="0" smtClean="0"/>
              <a:t>Националната оперативна </a:t>
            </a:r>
            <a:r>
              <a:rPr lang="bg-BG" sz="2400" dirty="0"/>
              <a:t>програма за развитие на регионите дава приоритет на интегрираните подходи към разрешаване на местните екологични проблеми, чрез енергоефективни </a:t>
            </a:r>
            <a:r>
              <a:rPr lang="bg-BG" sz="2400" dirty="0" smtClean="0"/>
              <a:t>мерки и </a:t>
            </a:r>
            <a:r>
              <a:rPr lang="bg-BG" sz="2400" dirty="0"/>
              <a:t>дигитализация (управление на системите за децентрализиране </a:t>
            </a:r>
            <a:r>
              <a:rPr lang="bg-BG" sz="2400" dirty="0" smtClean="0"/>
              <a:t>на енергийното </a:t>
            </a:r>
            <a:r>
              <a:rPr lang="bg-BG" sz="2400" dirty="0"/>
              <a:t>производство- „</a:t>
            </a:r>
            <a:r>
              <a:rPr lang="bg-BG" sz="2400" b="1" dirty="0"/>
              <a:t>SMART GRID (интелигентна електрическа мрежа</a:t>
            </a:r>
            <a:r>
              <a:rPr lang="bg-BG" sz="2400" b="1" dirty="0" smtClean="0"/>
              <a:t>)</a:t>
            </a:r>
            <a:r>
              <a:rPr lang="bg-BG" sz="2400" dirty="0" smtClean="0"/>
              <a:t>“).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може да бъде реализиран </a:t>
            </a:r>
            <a:r>
              <a:rPr lang="bg-BG" dirty="0"/>
              <a:t>интегрираният подход?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bg-BG" dirty="0"/>
              <a:t>За успешно и максимално ефективно постигането на целите е препоръчително </a:t>
            </a:r>
            <a:r>
              <a:rPr lang="bg-BG" b="1" dirty="0"/>
              <a:t>създаване на „</a:t>
            </a:r>
            <a:r>
              <a:rPr lang="bg-BG" b="1" dirty="0" err="1"/>
              <a:t>Ютилити</a:t>
            </a:r>
            <a:r>
              <a:rPr lang="bg-BG" b="1" dirty="0"/>
              <a:t> </a:t>
            </a:r>
            <a:r>
              <a:rPr lang="bg-BG" b="1" dirty="0" err="1"/>
              <a:t>клъстъри</a:t>
            </a:r>
            <a:r>
              <a:rPr lang="bg-BG" b="1" dirty="0"/>
              <a:t>”  или „ Комунални холдинги“ </a:t>
            </a:r>
            <a:r>
              <a:rPr lang="bg-BG" dirty="0"/>
              <a:t>на общинско ниво с участие на субекти, участващи в процесите на оползотворяване на ВЕИ, третирането им и потребление на енергията произведена от тях. </a:t>
            </a:r>
            <a:endParaRPr lang="bg-BG" dirty="0" smtClean="0"/>
          </a:p>
          <a:p>
            <a:pPr marL="0" indent="0" algn="just">
              <a:buNone/>
            </a:pPr>
            <a:r>
              <a:rPr lang="bg-BG" dirty="0" smtClean="0"/>
              <a:t>В </a:t>
            </a:r>
            <a:r>
              <a:rPr lang="bg-BG" dirty="0"/>
              <a:t>рамките на </a:t>
            </a:r>
            <a:r>
              <a:rPr lang="bg-BG" dirty="0" err="1"/>
              <a:t>клъстърната</a:t>
            </a:r>
            <a:r>
              <a:rPr lang="bg-BG" dirty="0"/>
              <a:t> организация може да се постигне оптимизиране както на генериране на енергия, така и на нейното потребление от общинските субекти, както и да се включат стопанските субекти на територията. </a:t>
            </a:r>
            <a:endParaRPr lang="bg-BG" dirty="0" smtClean="0"/>
          </a:p>
          <a:p>
            <a:pPr marL="0" indent="0" algn="just">
              <a:buNone/>
            </a:pPr>
            <a:r>
              <a:rPr lang="bg-BG" dirty="0" smtClean="0"/>
              <a:t>Нашия </a:t>
            </a:r>
            <a:r>
              <a:rPr lang="bg-BG" dirty="0"/>
              <a:t>екип е разработил структура на удовлетворяваща интегрирания подход </a:t>
            </a:r>
            <a:r>
              <a:rPr lang="bg-BG" dirty="0" err="1"/>
              <a:t>взаимстван</a:t>
            </a:r>
            <a:r>
              <a:rPr lang="bg-BG" dirty="0"/>
              <a:t> от иновативните модели приложим при нашата правна и социална рамка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КОНЦЕПЦИЯ ЗА ИНТЕГРИРАНО УПРАВЛЕНИЕ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1_Standarddesign">
  <a:themeElements>
    <a:clrScheme name="1_Standarddesign 9">
      <a:dk1>
        <a:srgbClr val="000000"/>
      </a:dk1>
      <a:lt1>
        <a:srgbClr val="CFB493"/>
      </a:lt1>
      <a:dk2>
        <a:srgbClr val="FFFFFF"/>
      </a:dk2>
      <a:lt2>
        <a:srgbClr val="808080"/>
      </a:lt2>
      <a:accent1>
        <a:srgbClr val="C6AB8C"/>
      </a:accent1>
      <a:accent2>
        <a:srgbClr val="E3DBCA"/>
      </a:accent2>
      <a:accent3>
        <a:srgbClr val="E4D6C8"/>
      </a:accent3>
      <a:accent4>
        <a:srgbClr val="000000"/>
      </a:accent4>
      <a:accent5>
        <a:srgbClr val="DFD2C5"/>
      </a:accent5>
      <a:accent6>
        <a:srgbClr val="CEC6B7"/>
      </a:accent6>
      <a:hlink>
        <a:srgbClr val="000000"/>
      </a:hlink>
      <a:folHlink>
        <a:srgbClr val="000000"/>
      </a:folHlink>
    </a:clrScheme>
    <a:fontScheme name="1_Standarddesign">
      <a:majorFont>
        <a:latin typeface="TheSansCorrespondence"/>
        <a:ea typeface=""/>
        <a:cs typeface=""/>
      </a:majorFont>
      <a:minorFont>
        <a:latin typeface="TheSansCorrespondence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0000"/>
        </a:dk1>
        <a:lt1>
          <a:srgbClr val="CFB493"/>
        </a:lt1>
        <a:dk2>
          <a:srgbClr val="000000"/>
        </a:dk2>
        <a:lt2>
          <a:srgbClr val="808080"/>
        </a:lt2>
        <a:accent1>
          <a:srgbClr val="C6AB8C"/>
        </a:accent1>
        <a:accent2>
          <a:srgbClr val="E3DBCA"/>
        </a:accent2>
        <a:accent3>
          <a:srgbClr val="E4D6C8"/>
        </a:accent3>
        <a:accent4>
          <a:srgbClr val="000000"/>
        </a:accent4>
        <a:accent5>
          <a:srgbClr val="DFD2C5"/>
        </a:accent5>
        <a:accent6>
          <a:srgbClr val="CEC6B7"/>
        </a:accent6>
        <a:hlink>
          <a:srgbClr val="E60004"/>
        </a:hlink>
        <a:folHlink>
          <a:srgbClr val="FFD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000000"/>
        </a:dk1>
        <a:lt1>
          <a:srgbClr val="CFB493"/>
        </a:lt1>
        <a:dk2>
          <a:srgbClr val="FFFFFF"/>
        </a:dk2>
        <a:lt2>
          <a:srgbClr val="808080"/>
        </a:lt2>
        <a:accent1>
          <a:srgbClr val="C6AB8C"/>
        </a:accent1>
        <a:accent2>
          <a:srgbClr val="E3DBCA"/>
        </a:accent2>
        <a:accent3>
          <a:srgbClr val="E4D6C8"/>
        </a:accent3>
        <a:accent4>
          <a:srgbClr val="000000"/>
        </a:accent4>
        <a:accent5>
          <a:srgbClr val="DFD2C5"/>
        </a:accent5>
        <a:accent6>
          <a:srgbClr val="CEC6B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299</TotalTime>
  <Words>1466</Words>
  <Application>Microsoft Office PowerPoint</Application>
  <PresentationFormat>Widescreen</PresentationFormat>
  <Paragraphs>213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Corbel</vt:lpstr>
      <vt:lpstr>Lucida Sans Unicode</vt:lpstr>
      <vt:lpstr>Tahoma</vt:lpstr>
      <vt:lpstr>TheSansCorrespondence</vt:lpstr>
      <vt:lpstr>Times New Roman</vt:lpstr>
      <vt:lpstr>Ecology 16x9</vt:lpstr>
      <vt:lpstr>1_Standarddesign</vt:lpstr>
      <vt:lpstr>CorelDRAW</vt:lpstr>
      <vt:lpstr>Константин Велев, „ЗЕТИП“ ООД   «Структури и модели на енергийно независими общини.  Създаване на работно тяло, във вид на Зелен Ютилити Клъстер»</vt:lpstr>
      <vt:lpstr>Идеята: 200 общини по 10 MW  = 1 централа 2000 MW+ реализация на съпътстващата топлина, ел. мобилност и студ</vt:lpstr>
      <vt:lpstr>ОБЩИНСКИ ПРОГРАМИ по чл.10 от ЗЕВИ в програми за ИНТЕЛИГЕНТНИ ЗЕЛЕНИ  ЮТИЛИТИ МРЕЖИ – като движещо  „ Работно тяло“</vt:lpstr>
      <vt:lpstr>Какво представлява интегрираният подход? Как решава „Комплексната задача- да я има България“ ?</vt:lpstr>
      <vt:lpstr>Какъв е световният и европейският опит?</vt:lpstr>
      <vt:lpstr>Потребностите от енергия – парите, които с пот изкарваме</vt:lpstr>
      <vt:lpstr> Да спасим демографски България! Задълбочен анализ на съвременните утвърдени технологии за  преобразуване на биомасата и сепарираните отпадъци на депата показва, че България може да изпревари страни от ЕС с успехи в тази област и в интегрирането с селското и горското стопанство.  </vt:lpstr>
      <vt:lpstr>Мястото на всяка Община в глобалния план</vt:lpstr>
      <vt:lpstr>Как може да бъде реализиран интегрираният подход?</vt:lpstr>
      <vt:lpstr>Опростена схема на клъстера </vt:lpstr>
      <vt:lpstr>Общ преглед ( визия) на Клъстера</vt:lpstr>
      <vt:lpstr>РАЗВИТИЕТО НА ЕНЕРГИЙНО-НЕЗАВИСИМА ОБЩИНА Изграждане на общинска структура  за Енергийно самоуправление по Модела Гюсинг и Лахти</vt:lpstr>
      <vt:lpstr>Етапи</vt:lpstr>
      <vt:lpstr>Резултати</vt:lpstr>
      <vt:lpstr>Ресурсът на Общината е реален и осъществяването му в краткосрочен план не зависи от други фактори</vt:lpstr>
      <vt:lpstr>Кои са подходящите технологии?</vt:lpstr>
      <vt:lpstr>PowerPoint Presentation</vt:lpstr>
      <vt:lpstr>PowerPoint Presentation</vt:lpstr>
      <vt:lpstr>В подкрепа на високо-температурна термолиза</vt:lpstr>
      <vt:lpstr>Виртуалната Фирма – в която ще са включени електро-генриращите мощности на Общината</vt:lpstr>
      <vt:lpstr>PowerPoint Presentation</vt:lpstr>
      <vt:lpstr>PowerPoint Presentation</vt:lpstr>
      <vt:lpstr>Финансирането</vt:lpstr>
      <vt:lpstr>Каква е крайната цел?- Изводи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ЗА ИНТЕГРИРАНО УПРАВЛЕНИЕ</dc:title>
  <dc:creator>JD</dc:creator>
  <cp:lastModifiedBy>ruuser</cp:lastModifiedBy>
  <cp:revision>69</cp:revision>
  <dcterms:created xsi:type="dcterms:W3CDTF">2020-11-23T08:25:49Z</dcterms:created>
  <dcterms:modified xsi:type="dcterms:W3CDTF">2022-04-10T13:16:55Z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