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7792" y="1164348"/>
            <a:ext cx="6236208" cy="113689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7791" y="1773935"/>
            <a:ext cx="1255775" cy="1136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3864" y="1773935"/>
            <a:ext cx="870203" cy="113690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74364" y="1773935"/>
            <a:ext cx="1795259" cy="113690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9932" y="1773935"/>
            <a:ext cx="891539" cy="113690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19115" y="1773935"/>
            <a:ext cx="2252459" cy="113690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883" y="1773935"/>
            <a:ext cx="932687" cy="113690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07792" y="2383536"/>
            <a:ext cx="4716779" cy="11369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07792" y="2993136"/>
            <a:ext cx="3387851" cy="11369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2444" y="1289780"/>
            <a:ext cx="8639111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4813" y="3884121"/>
            <a:ext cx="8734373" cy="976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AFE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9601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0676" y="1851660"/>
            <a:ext cx="4507991" cy="12161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9601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108" y="146305"/>
            <a:ext cx="8901783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8810" y="1565911"/>
            <a:ext cx="8146378" cy="303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688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Енергийните кооперативи </a:t>
            </a:r>
            <a:r>
              <a:rPr spc="-890" dirty="0"/>
              <a:t> </a:t>
            </a:r>
            <a:r>
              <a:rPr spc="-15" dirty="0"/>
              <a:t>от</a:t>
            </a:r>
            <a:r>
              <a:rPr spc="-10" dirty="0"/>
              <a:t> </a:t>
            </a:r>
            <a:r>
              <a:rPr spc="-40" dirty="0"/>
              <a:t>„умни”</a:t>
            </a:r>
            <a:r>
              <a:rPr spc="10" dirty="0"/>
              <a:t> </a:t>
            </a:r>
            <a:r>
              <a:rPr spc="-5" dirty="0"/>
              <a:t>сгради – </a:t>
            </a:r>
            <a:r>
              <a:rPr dirty="0"/>
              <a:t> </a:t>
            </a:r>
            <a:r>
              <a:rPr spc="-10" dirty="0"/>
              <a:t>непосредствената </a:t>
            </a:r>
            <a:r>
              <a:rPr spc="-5" dirty="0"/>
              <a:t> перспектива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8964" y="379476"/>
            <a:ext cx="2668511" cy="7208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4365" marR="5080">
              <a:lnSpc>
                <a:spcPct val="120000"/>
              </a:lnSpc>
              <a:spcBef>
                <a:spcPts val="100"/>
              </a:spcBef>
            </a:pPr>
            <a:r>
              <a:rPr spc="-5" dirty="0"/>
              <a:t>Д-р </a:t>
            </a:r>
            <a:r>
              <a:rPr spc="25" dirty="0"/>
              <a:t>инж. </a:t>
            </a:r>
            <a:r>
              <a:rPr dirty="0"/>
              <a:t>Иван </a:t>
            </a:r>
            <a:r>
              <a:rPr spc="-10" dirty="0"/>
              <a:t>Желязков </a:t>
            </a:r>
            <a:r>
              <a:rPr spc="-5" dirty="0"/>
              <a:t> Индустриален</a:t>
            </a:r>
            <a:r>
              <a:rPr spc="-20" dirty="0"/>
              <a:t> </a:t>
            </a:r>
            <a:r>
              <a:rPr spc="5" dirty="0"/>
              <a:t>Клъстер </a:t>
            </a:r>
            <a:r>
              <a:rPr spc="-30" dirty="0"/>
              <a:t>Умни</a:t>
            </a:r>
            <a:r>
              <a:rPr spc="-10" dirty="0"/>
              <a:t> </a:t>
            </a:r>
            <a:r>
              <a:rPr dirty="0"/>
              <a:t>Мрежи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2054" y="2731261"/>
            <a:ext cx="3195320" cy="1958339"/>
            <a:chOff x="2972054" y="2731261"/>
            <a:chExt cx="3195320" cy="1958339"/>
          </a:xfrm>
        </p:grpSpPr>
        <p:sp>
          <p:nvSpPr>
            <p:cNvPr id="3" name="object 3"/>
            <p:cNvSpPr/>
            <p:nvPr/>
          </p:nvSpPr>
          <p:spPr>
            <a:xfrm>
              <a:off x="4092702" y="2743961"/>
              <a:ext cx="1382395" cy="640080"/>
            </a:xfrm>
            <a:custGeom>
              <a:avLst/>
              <a:gdLst/>
              <a:ahLst/>
              <a:cxnLst/>
              <a:rect l="l" t="t" r="r" b="b"/>
              <a:pathLst>
                <a:path w="1382395" h="640079">
                  <a:moveTo>
                    <a:pt x="320040" y="0"/>
                  </a:moveTo>
                  <a:lnTo>
                    <a:pt x="0" y="320039"/>
                  </a:lnTo>
                  <a:lnTo>
                    <a:pt x="320040" y="640079"/>
                  </a:lnTo>
                  <a:lnTo>
                    <a:pt x="320040" y="480059"/>
                  </a:lnTo>
                  <a:lnTo>
                    <a:pt x="1382268" y="480059"/>
                  </a:lnTo>
                  <a:lnTo>
                    <a:pt x="1382268" y="160019"/>
                  </a:lnTo>
                  <a:lnTo>
                    <a:pt x="320040" y="160019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92702" y="2743961"/>
              <a:ext cx="1382395" cy="640080"/>
            </a:xfrm>
            <a:custGeom>
              <a:avLst/>
              <a:gdLst/>
              <a:ahLst/>
              <a:cxnLst/>
              <a:rect l="l" t="t" r="r" b="b"/>
              <a:pathLst>
                <a:path w="1382395" h="640079">
                  <a:moveTo>
                    <a:pt x="0" y="320039"/>
                  </a:moveTo>
                  <a:lnTo>
                    <a:pt x="320040" y="0"/>
                  </a:lnTo>
                  <a:lnTo>
                    <a:pt x="320040" y="160019"/>
                  </a:lnTo>
                  <a:lnTo>
                    <a:pt x="1382268" y="160019"/>
                  </a:lnTo>
                  <a:lnTo>
                    <a:pt x="1382268" y="480059"/>
                  </a:lnTo>
                  <a:lnTo>
                    <a:pt x="320040" y="480059"/>
                  </a:lnTo>
                  <a:lnTo>
                    <a:pt x="320040" y="640079"/>
                  </a:lnTo>
                  <a:lnTo>
                    <a:pt x="0" y="320039"/>
                  </a:lnTo>
                  <a:close/>
                </a:path>
              </a:pathLst>
            </a:custGeom>
            <a:ln w="25399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27982" y="3120389"/>
              <a:ext cx="1382395" cy="640080"/>
            </a:xfrm>
            <a:custGeom>
              <a:avLst/>
              <a:gdLst/>
              <a:ahLst/>
              <a:cxnLst/>
              <a:rect l="l" t="t" r="r" b="b"/>
              <a:pathLst>
                <a:path w="1382395" h="640079">
                  <a:moveTo>
                    <a:pt x="320040" y="0"/>
                  </a:moveTo>
                  <a:lnTo>
                    <a:pt x="0" y="320039"/>
                  </a:lnTo>
                  <a:lnTo>
                    <a:pt x="320040" y="640079"/>
                  </a:lnTo>
                  <a:lnTo>
                    <a:pt x="320040" y="480059"/>
                  </a:lnTo>
                  <a:lnTo>
                    <a:pt x="1382268" y="480059"/>
                  </a:lnTo>
                  <a:lnTo>
                    <a:pt x="1382268" y="160019"/>
                  </a:lnTo>
                  <a:lnTo>
                    <a:pt x="320040" y="160019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7982" y="3120389"/>
              <a:ext cx="1382395" cy="640080"/>
            </a:xfrm>
            <a:custGeom>
              <a:avLst/>
              <a:gdLst/>
              <a:ahLst/>
              <a:cxnLst/>
              <a:rect l="l" t="t" r="r" b="b"/>
              <a:pathLst>
                <a:path w="1382395" h="640079">
                  <a:moveTo>
                    <a:pt x="0" y="320039"/>
                  </a:moveTo>
                  <a:lnTo>
                    <a:pt x="320040" y="0"/>
                  </a:lnTo>
                  <a:lnTo>
                    <a:pt x="320040" y="160019"/>
                  </a:lnTo>
                  <a:lnTo>
                    <a:pt x="1382268" y="160019"/>
                  </a:lnTo>
                  <a:lnTo>
                    <a:pt x="1382268" y="480059"/>
                  </a:lnTo>
                  <a:lnTo>
                    <a:pt x="320040" y="480059"/>
                  </a:lnTo>
                  <a:lnTo>
                    <a:pt x="320040" y="640079"/>
                  </a:lnTo>
                  <a:lnTo>
                    <a:pt x="0" y="320039"/>
                  </a:lnTo>
                  <a:close/>
                </a:path>
              </a:pathLst>
            </a:custGeom>
            <a:ln w="25399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73930" y="3496817"/>
              <a:ext cx="1381125" cy="640080"/>
            </a:xfrm>
            <a:custGeom>
              <a:avLst/>
              <a:gdLst/>
              <a:ahLst/>
              <a:cxnLst/>
              <a:rect l="l" t="t" r="r" b="b"/>
              <a:pathLst>
                <a:path w="1381125" h="640079">
                  <a:moveTo>
                    <a:pt x="320040" y="0"/>
                  </a:moveTo>
                  <a:lnTo>
                    <a:pt x="0" y="320039"/>
                  </a:lnTo>
                  <a:lnTo>
                    <a:pt x="320040" y="640079"/>
                  </a:lnTo>
                  <a:lnTo>
                    <a:pt x="320040" y="480059"/>
                  </a:lnTo>
                  <a:lnTo>
                    <a:pt x="1380744" y="480059"/>
                  </a:lnTo>
                  <a:lnTo>
                    <a:pt x="1380744" y="160019"/>
                  </a:lnTo>
                  <a:lnTo>
                    <a:pt x="320040" y="160019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73930" y="3496817"/>
              <a:ext cx="1381125" cy="640080"/>
            </a:xfrm>
            <a:custGeom>
              <a:avLst/>
              <a:gdLst/>
              <a:ahLst/>
              <a:cxnLst/>
              <a:rect l="l" t="t" r="r" b="b"/>
              <a:pathLst>
                <a:path w="1381125" h="640079">
                  <a:moveTo>
                    <a:pt x="0" y="320039"/>
                  </a:moveTo>
                  <a:lnTo>
                    <a:pt x="320040" y="0"/>
                  </a:lnTo>
                  <a:lnTo>
                    <a:pt x="320040" y="160019"/>
                  </a:lnTo>
                  <a:lnTo>
                    <a:pt x="1380744" y="160019"/>
                  </a:lnTo>
                  <a:lnTo>
                    <a:pt x="1380744" y="480059"/>
                  </a:lnTo>
                  <a:lnTo>
                    <a:pt x="320040" y="480059"/>
                  </a:lnTo>
                  <a:lnTo>
                    <a:pt x="320040" y="640079"/>
                  </a:lnTo>
                  <a:lnTo>
                    <a:pt x="0" y="320039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5982" y="4036313"/>
              <a:ext cx="1382395" cy="640080"/>
            </a:xfrm>
            <a:custGeom>
              <a:avLst/>
              <a:gdLst/>
              <a:ahLst/>
              <a:cxnLst/>
              <a:rect l="l" t="t" r="r" b="b"/>
              <a:pathLst>
                <a:path w="1382395" h="640079">
                  <a:moveTo>
                    <a:pt x="1062228" y="0"/>
                  </a:moveTo>
                  <a:lnTo>
                    <a:pt x="1062228" y="160020"/>
                  </a:lnTo>
                  <a:lnTo>
                    <a:pt x="0" y="160020"/>
                  </a:lnTo>
                  <a:lnTo>
                    <a:pt x="0" y="480060"/>
                  </a:lnTo>
                  <a:lnTo>
                    <a:pt x="1062228" y="480060"/>
                  </a:lnTo>
                  <a:lnTo>
                    <a:pt x="1062228" y="640080"/>
                  </a:lnTo>
                  <a:lnTo>
                    <a:pt x="1382268" y="320040"/>
                  </a:lnTo>
                  <a:lnTo>
                    <a:pt x="106222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5982" y="4036313"/>
              <a:ext cx="1382395" cy="640080"/>
            </a:xfrm>
            <a:custGeom>
              <a:avLst/>
              <a:gdLst/>
              <a:ahLst/>
              <a:cxnLst/>
              <a:rect l="l" t="t" r="r" b="b"/>
              <a:pathLst>
                <a:path w="1382395" h="640079">
                  <a:moveTo>
                    <a:pt x="1382268" y="320040"/>
                  </a:moveTo>
                  <a:lnTo>
                    <a:pt x="1062228" y="640080"/>
                  </a:lnTo>
                  <a:lnTo>
                    <a:pt x="1062228" y="480060"/>
                  </a:lnTo>
                  <a:lnTo>
                    <a:pt x="0" y="480060"/>
                  </a:lnTo>
                  <a:lnTo>
                    <a:pt x="0" y="160020"/>
                  </a:lnTo>
                  <a:lnTo>
                    <a:pt x="1062228" y="160020"/>
                  </a:lnTo>
                  <a:lnTo>
                    <a:pt x="1062228" y="0"/>
                  </a:lnTo>
                  <a:lnTo>
                    <a:pt x="1382268" y="32004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0702" y="3659886"/>
              <a:ext cx="1382395" cy="640080"/>
            </a:xfrm>
            <a:custGeom>
              <a:avLst/>
              <a:gdLst/>
              <a:ahLst/>
              <a:cxnLst/>
              <a:rect l="l" t="t" r="r" b="b"/>
              <a:pathLst>
                <a:path w="1382395" h="640079">
                  <a:moveTo>
                    <a:pt x="1062228" y="0"/>
                  </a:moveTo>
                  <a:lnTo>
                    <a:pt x="1062228" y="160019"/>
                  </a:lnTo>
                  <a:lnTo>
                    <a:pt x="0" y="160019"/>
                  </a:lnTo>
                  <a:lnTo>
                    <a:pt x="0" y="480059"/>
                  </a:lnTo>
                  <a:lnTo>
                    <a:pt x="1062228" y="480059"/>
                  </a:lnTo>
                  <a:lnTo>
                    <a:pt x="1062228" y="640079"/>
                  </a:lnTo>
                  <a:lnTo>
                    <a:pt x="1382268" y="320039"/>
                  </a:lnTo>
                  <a:lnTo>
                    <a:pt x="106222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30702" y="3659886"/>
              <a:ext cx="1382395" cy="640080"/>
            </a:xfrm>
            <a:custGeom>
              <a:avLst/>
              <a:gdLst/>
              <a:ahLst/>
              <a:cxnLst/>
              <a:rect l="l" t="t" r="r" b="b"/>
              <a:pathLst>
                <a:path w="1382395" h="640079">
                  <a:moveTo>
                    <a:pt x="1382268" y="320039"/>
                  </a:moveTo>
                  <a:lnTo>
                    <a:pt x="1062228" y="640079"/>
                  </a:lnTo>
                  <a:lnTo>
                    <a:pt x="1062228" y="480059"/>
                  </a:lnTo>
                  <a:lnTo>
                    <a:pt x="0" y="480059"/>
                  </a:lnTo>
                  <a:lnTo>
                    <a:pt x="0" y="160019"/>
                  </a:lnTo>
                  <a:lnTo>
                    <a:pt x="1062228" y="160019"/>
                  </a:lnTo>
                  <a:lnTo>
                    <a:pt x="1062228" y="0"/>
                  </a:lnTo>
                  <a:lnTo>
                    <a:pt x="1382268" y="320039"/>
                  </a:lnTo>
                  <a:close/>
                </a:path>
              </a:pathLst>
            </a:custGeom>
            <a:ln w="25399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84754" y="3283457"/>
              <a:ext cx="1382395" cy="640080"/>
            </a:xfrm>
            <a:custGeom>
              <a:avLst/>
              <a:gdLst/>
              <a:ahLst/>
              <a:cxnLst/>
              <a:rect l="l" t="t" r="r" b="b"/>
              <a:pathLst>
                <a:path w="1382395" h="640079">
                  <a:moveTo>
                    <a:pt x="1062228" y="0"/>
                  </a:moveTo>
                  <a:lnTo>
                    <a:pt x="1062228" y="160020"/>
                  </a:lnTo>
                  <a:lnTo>
                    <a:pt x="0" y="160020"/>
                  </a:lnTo>
                  <a:lnTo>
                    <a:pt x="0" y="480060"/>
                  </a:lnTo>
                  <a:lnTo>
                    <a:pt x="1062228" y="480060"/>
                  </a:lnTo>
                  <a:lnTo>
                    <a:pt x="1062228" y="640080"/>
                  </a:lnTo>
                  <a:lnTo>
                    <a:pt x="1382268" y="320040"/>
                  </a:lnTo>
                  <a:lnTo>
                    <a:pt x="106222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84754" y="3283457"/>
              <a:ext cx="1382395" cy="640080"/>
            </a:xfrm>
            <a:custGeom>
              <a:avLst/>
              <a:gdLst/>
              <a:ahLst/>
              <a:cxnLst/>
              <a:rect l="l" t="t" r="r" b="b"/>
              <a:pathLst>
                <a:path w="1382395" h="640079">
                  <a:moveTo>
                    <a:pt x="1382268" y="320040"/>
                  </a:moveTo>
                  <a:lnTo>
                    <a:pt x="1062228" y="640080"/>
                  </a:lnTo>
                  <a:lnTo>
                    <a:pt x="1062228" y="480060"/>
                  </a:lnTo>
                  <a:lnTo>
                    <a:pt x="0" y="480060"/>
                  </a:lnTo>
                  <a:lnTo>
                    <a:pt x="0" y="160020"/>
                  </a:lnTo>
                  <a:lnTo>
                    <a:pt x="1062228" y="160020"/>
                  </a:lnTo>
                  <a:lnTo>
                    <a:pt x="1062228" y="0"/>
                  </a:lnTo>
                  <a:lnTo>
                    <a:pt x="1382268" y="320040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4300" y="3273905"/>
            <a:ext cx="2167890" cy="119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273685" indent="-6350">
              <a:lnSpc>
                <a:spcPct val="1369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00207D"/>
                </a:solidFill>
                <a:latin typeface="Segoe UI"/>
                <a:cs typeface="Segoe UI"/>
              </a:rPr>
              <a:t>Потребители </a:t>
            </a:r>
            <a:r>
              <a:rPr sz="1900" b="1" spc="-5" dirty="0">
                <a:solidFill>
                  <a:srgbClr val="00207D"/>
                </a:solidFill>
                <a:latin typeface="Segoe UI"/>
                <a:cs typeface="Segoe UI"/>
              </a:rPr>
              <a:t> Про</a:t>
            </a:r>
            <a:r>
              <a:rPr sz="1900" b="1" spc="-10" dirty="0">
                <a:solidFill>
                  <a:srgbClr val="00207D"/>
                </a:solidFill>
                <a:latin typeface="Segoe UI"/>
                <a:cs typeface="Segoe UI"/>
              </a:rPr>
              <a:t>и</a:t>
            </a:r>
            <a:r>
              <a:rPr sz="1900" b="1" spc="-5" dirty="0">
                <a:solidFill>
                  <a:srgbClr val="00207D"/>
                </a:solidFill>
                <a:latin typeface="Segoe UI"/>
                <a:cs typeface="Segoe UI"/>
              </a:rPr>
              <a:t>зв</a:t>
            </a:r>
            <a:r>
              <a:rPr sz="1900" b="1" spc="-15" dirty="0">
                <a:solidFill>
                  <a:srgbClr val="00207D"/>
                </a:solidFill>
                <a:latin typeface="Segoe UI"/>
                <a:cs typeface="Segoe UI"/>
              </a:rPr>
              <a:t>о</a:t>
            </a:r>
            <a:r>
              <a:rPr sz="1900" b="1" spc="-5" dirty="0">
                <a:solidFill>
                  <a:srgbClr val="00207D"/>
                </a:solidFill>
                <a:latin typeface="Segoe UI"/>
                <a:cs typeface="Segoe UI"/>
              </a:rPr>
              <a:t>д</a:t>
            </a:r>
            <a:r>
              <a:rPr sz="1900" b="1" spc="-10" dirty="0">
                <a:solidFill>
                  <a:srgbClr val="00207D"/>
                </a:solidFill>
                <a:latin typeface="Segoe UI"/>
                <a:cs typeface="Segoe UI"/>
              </a:rPr>
              <a:t>и</a:t>
            </a:r>
            <a:r>
              <a:rPr sz="1900" b="1" spc="-30" dirty="0">
                <a:solidFill>
                  <a:srgbClr val="00207D"/>
                </a:solidFill>
                <a:latin typeface="Segoe UI"/>
                <a:cs typeface="Segoe UI"/>
              </a:rPr>
              <a:t>т</a:t>
            </a:r>
            <a:r>
              <a:rPr sz="1900" b="1" spc="-15" dirty="0">
                <a:solidFill>
                  <a:srgbClr val="00207D"/>
                </a:solidFill>
                <a:latin typeface="Segoe UI"/>
                <a:cs typeface="Segoe UI"/>
              </a:rPr>
              <a:t>е</a:t>
            </a:r>
            <a:r>
              <a:rPr sz="1900" b="1" spc="-10" dirty="0">
                <a:solidFill>
                  <a:srgbClr val="00207D"/>
                </a:solidFill>
                <a:latin typeface="Segoe UI"/>
                <a:cs typeface="Segoe UI"/>
              </a:rPr>
              <a:t>л</a:t>
            </a:r>
            <a:r>
              <a:rPr sz="1900" b="1" spc="-5" dirty="0">
                <a:solidFill>
                  <a:srgbClr val="00207D"/>
                </a:solidFill>
                <a:latin typeface="Segoe UI"/>
                <a:cs typeface="Segoe UI"/>
              </a:rPr>
              <a:t>и</a:t>
            </a:r>
            <a:endParaRPr sz="1900">
              <a:latin typeface="Segoe UI"/>
              <a:cs typeface="Segoe UI"/>
            </a:endParaRPr>
          </a:p>
          <a:p>
            <a:pPr marL="1341120">
              <a:lnSpc>
                <a:spcPct val="100000"/>
              </a:lnSpc>
              <a:spcBef>
                <a:spcPts val="680"/>
              </a:spcBef>
            </a:pPr>
            <a:r>
              <a:rPr sz="1900" b="1" spc="-15" dirty="0">
                <a:solidFill>
                  <a:srgbClr val="00207D"/>
                </a:solidFill>
                <a:latin typeface="Segoe UI"/>
                <a:cs typeface="Segoe UI"/>
              </a:rPr>
              <a:t>Б</a:t>
            </a:r>
            <a:r>
              <a:rPr sz="1900" b="1" spc="-10" dirty="0">
                <a:solidFill>
                  <a:srgbClr val="00207D"/>
                </a:solidFill>
                <a:latin typeface="Segoe UI"/>
                <a:cs typeface="Segoe UI"/>
              </a:rPr>
              <a:t>и</a:t>
            </a:r>
            <a:r>
              <a:rPr sz="1900" b="1" spc="-5" dirty="0">
                <a:solidFill>
                  <a:srgbClr val="00207D"/>
                </a:solidFill>
                <a:latin typeface="Segoe UI"/>
                <a:cs typeface="Segoe UI"/>
              </a:rPr>
              <a:t>зн</a:t>
            </a:r>
            <a:r>
              <a:rPr sz="1900" b="1" spc="-15" dirty="0">
                <a:solidFill>
                  <a:srgbClr val="00207D"/>
                </a:solidFill>
                <a:latin typeface="Segoe UI"/>
                <a:cs typeface="Segoe UI"/>
              </a:rPr>
              <a:t>ес</a:t>
            </a:r>
            <a:endParaRPr sz="19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0690" y="3168714"/>
            <a:ext cx="2179320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32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00207D"/>
                </a:solidFill>
                <a:latin typeface="Segoe UI"/>
                <a:cs typeface="Segoe UI"/>
              </a:rPr>
              <a:t>Финансова среда </a:t>
            </a:r>
            <a:r>
              <a:rPr sz="1900" b="1" dirty="0">
                <a:solidFill>
                  <a:srgbClr val="00207D"/>
                </a:solidFill>
                <a:latin typeface="Segoe UI"/>
                <a:cs typeface="Segoe UI"/>
              </a:rPr>
              <a:t> </a:t>
            </a:r>
            <a:r>
              <a:rPr sz="1900" b="1" spc="-10" dirty="0">
                <a:solidFill>
                  <a:srgbClr val="00207D"/>
                </a:solidFill>
                <a:latin typeface="Segoe UI"/>
                <a:cs typeface="Segoe UI"/>
              </a:rPr>
              <a:t>Законова</a:t>
            </a:r>
            <a:r>
              <a:rPr sz="1900" b="1" spc="-40" dirty="0">
                <a:solidFill>
                  <a:srgbClr val="00207D"/>
                </a:solidFill>
                <a:latin typeface="Segoe UI"/>
                <a:cs typeface="Segoe UI"/>
              </a:rPr>
              <a:t> </a:t>
            </a:r>
            <a:r>
              <a:rPr sz="1900" b="1" spc="-10" dirty="0">
                <a:solidFill>
                  <a:srgbClr val="00207D"/>
                </a:solidFill>
                <a:latin typeface="Segoe UI"/>
                <a:cs typeface="Segoe UI"/>
              </a:rPr>
              <a:t>среда</a:t>
            </a:r>
            <a:endParaRPr sz="1900">
              <a:latin typeface="Segoe UI"/>
              <a:cs typeface="Segoe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271309" y="146305"/>
            <a:ext cx="275082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Гордиев</a:t>
            </a:r>
            <a:r>
              <a:rPr spc="-100" dirty="0"/>
              <a:t> </a:t>
            </a:r>
            <a:r>
              <a:rPr spc="-20" dirty="0"/>
              <a:t>Възел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2482" y="885202"/>
            <a:ext cx="8848090" cy="230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0">
              <a:lnSpc>
                <a:spcPts val="266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Стимулиране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Енергийните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Общности от </a:t>
            </a:r>
            <a:r>
              <a:rPr sz="2400" b="1" spc="-30" dirty="0">
                <a:latin typeface="Calibri"/>
                <a:cs typeface="Calibri"/>
              </a:rPr>
              <a:t>Умни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Сгради:</a:t>
            </a:r>
            <a:endParaRPr sz="2400">
              <a:latin typeface="Calibri"/>
              <a:cs typeface="Calibri"/>
            </a:endParaRPr>
          </a:p>
          <a:p>
            <a:pPr marL="1029335" marR="910590" indent="-515620">
              <a:lnSpc>
                <a:spcPts val="2400"/>
              </a:lnSpc>
              <a:spcBef>
                <a:spcPts val="254"/>
              </a:spcBef>
              <a:buChar char="-"/>
              <a:tabLst>
                <a:tab pos="676275" algn="l"/>
              </a:tabLst>
            </a:pPr>
            <a:r>
              <a:rPr sz="2400" spc="-5" dirty="0">
                <a:latin typeface="Calibri"/>
                <a:cs typeface="Calibri"/>
              </a:rPr>
              <a:t>ефективни </a:t>
            </a:r>
            <a:r>
              <a:rPr sz="2400" dirty="0">
                <a:latin typeface="Calibri"/>
                <a:cs typeface="Calibri"/>
              </a:rPr>
              <a:t>са само </a:t>
            </a:r>
            <a:r>
              <a:rPr sz="2400" spc="-15" dirty="0">
                <a:latin typeface="Calibri"/>
                <a:cs typeface="Calibri"/>
              </a:rPr>
              <a:t>локалните </a:t>
            </a:r>
            <a:r>
              <a:rPr sz="2400" dirty="0">
                <a:latin typeface="Calibri"/>
                <a:cs typeface="Calibri"/>
              </a:rPr>
              <a:t>/ </a:t>
            </a:r>
            <a:r>
              <a:rPr sz="2400" spc="-5" dirty="0">
                <a:latin typeface="Calibri"/>
                <a:cs typeface="Calibri"/>
              </a:rPr>
              <a:t>механизми </a:t>
            </a:r>
            <a:r>
              <a:rPr sz="2400" dirty="0">
                <a:latin typeface="Calibri"/>
                <a:cs typeface="Calibri"/>
              </a:rPr>
              <a:t>– на </a:t>
            </a:r>
            <a:r>
              <a:rPr sz="2400" spc="-5" dirty="0">
                <a:latin typeface="Calibri"/>
                <a:cs typeface="Calibri"/>
              </a:rPr>
              <a:t>местно,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общинско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ниво.</a:t>
            </a:r>
            <a:endParaRPr sz="2400">
              <a:latin typeface="Calibri"/>
              <a:cs typeface="Calibri"/>
            </a:endParaRPr>
          </a:p>
          <a:p>
            <a:pPr marL="1029335" marR="853440" indent="-515620">
              <a:lnSpc>
                <a:spcPts val="2400"/>
              </a:lnSpc>
              <a:buChar char="-"/>
              <a:tabLst>
                <a:tab pos="676275" algn="l"/>
                <a:tab pos="2632710" algn="l"/>
              </a:tabLst>
            </a:pPr>
            <a:r>
              <a:rPr sz="2400" spc="-15" dirty="0">
                <a:latin typeface="Calibri"/>
                <a:cs typeface="Calibri"/>
              </a:rPr>
              <a:t>необходима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поддръжка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националните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носители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технологии	</a:t>
            </a:r>
            <a:r>
              <a:rPr sz="2400" spc="-5" dirty="0">
                <a:latin typeface="Calibri"/>
                <a:cs typeface="Calibri"/>
              </a:rPr>
              <a:t>чрез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пазарни</a:t>
            </a:r>
            <a:r>
              <a:rPr sz="2400" spc="-10" dirty="0">
                <a:latin typeface="Calibri"/>
                <a:cs typeface="Calibri"/>
              </a:rPr>
              <a:t> схеми.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310"/>
              </a:lnSpc>
            </a:pPr>
            <a:r>
              <a:rPr sz="2400" b="1" spc="-5" dirty="0">
                <a:latin typeface="Calibri"/>
                <a:cs typeface="Calibri"/>
              </a:rPr>
              <a:t>Факторите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процеса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имат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разнопосочни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първоначални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интереси:</a:t>
            </a:r>
            <a:endParaRPr sz="2400">
              <a:latin typeface="Calibri"/>
              <a:cs typeface="Calibri"/>
            </a:endParaRPr>
          </a:p>
          <a:p>
            <a:pPr marL="5766435">
              <a:lnSpc>
                <a:spcPct val="100000"/>
              </a:lnSpc>
              <a:spcBef>
                <a:spcPts val="815"/>
              </a:spcBef>
            </a:pPr>
            <a:r>
              <a:rPr sz="1900" b="1" spc="-5" dirty="0">
                <a:solidFill>
                  <a:srgbClr val="00207D"/>
                </a:solidFill>
                <a:latin typeface="Segoe UI"/>
                <a:cs typeface="Segoe UI"/>
              </a:rPr>
              <a:t>Институции</a:t>
            </a:r>
            <a:endParaRPr sz="19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196" y="2075445"/>
            <a:ext cx="31965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" dirty="0"/>
              <a:t>НАКЪДЕ</a:t>
            </a:r>
            <a:r>
              <a:rPr sz="6000" spc="-80" dirty="0"/>
              <a:t> </a:t>
            </a:r>
            <a:r>
              <a:rPr sz="6000" dirty="0"/>
              <a:t>?</a:t>
            </a:r>
            <a:endParaRPr sz="6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6020" y="117347"/>
            <a:ext cx="2668523" cy="720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0505" y="1756909"/>
            <a:ext cx="4149090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49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404040"/>
                </a:solidFill>
                <a:latin typeface="Segoe UI"/>
                <a:cs typeface="Segoe UI"/>
              </a:rPr>
              <a:t>Енергийнните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 общности 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Segoe UI"/>
                <a:cs typeface="Segoe UI"/>
              </a:rPr>
              <a:t>могат</a:t>
            </a:r>
            <a:r>
              <a:rPr sz="2400" b="1" spc="-2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да</a:t>
            </a:r>
            <a:r>
              <a:rPr sz="2400" b="1" spc="-2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се</a:t>
            </a:r>
            <a:r>
              <a:rPr sz="2400" b="1" spc="-1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Segoe UI"/>
                <a:cs typeface="Segoe UI"/>
              </a:rPr>
              <a:t>организират</a:t>
            </a:r>
            <a:r>
              <a:rPr sz="2400" b="1" spc="-4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и </a:t>
            </a:r>
            <a:r>
              <a:rPr sz="2400" b="1" spc="-65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днес,</a:t>
            </a:r>
            <a:r>
              <a:rPr sz="2400" b="1" spc="-1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но</a:t>
            </a:r>
            <a:endParaRPr sz="24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b="1" spc="-15" dirty="0">
                <a:solidFill>
                  <a:srgbClr val="943735"/>
                </a:solidFill>
                <a:latin typeface="Segoe UI"/>
                <a:cs typeface="Segoe UI"/>
              </a:rPr>
              <a:t>Енергийнните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общности </a:t>
            </a:r>
            <a:r>
              <a:rPr sz="2400" b="1" dirty="0">
                <a:solidFill>
                  <a:srgbClr val="943735"/>
                </a:solidFill>
                <a:latin typeface="Segoe UI"/>
                <a:cs typeface="Segoe UI"/>
              </a:rPr>
              <a:t>в </a:t>
            </a:r>
            <a:r>
              <a:rPr sz="2400" b="1" spc="5" dirty="0">
                <a:solidFill>
                  <a:srgbClr val="943735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ЕС </a:t>
            </a:r>
            <a:r>
              <a:rPr sz="2400" b="1" dirty="0">
                <a:solidFill>
                  <a:srgbClr val="943735"/>
                </a:solidFill>
                <a:latin typeface="Segoe UI"/>
                <a:cs typeface="Segoe UI"/>
              </a:rPr>
              <a:t>са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БЕНЕФИЦИЕНТИ НА </a:t>
            </a:r>
            <a:r>
              <a:rPr sz="2400" b="1" dirty="0">
                <a:solidFill>
                  <a:srgbClr val="943735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ОБЩНОСТНА </a:t>
            </a:r>
            <a:r>
              <a:rPr sz="2400" b="1" spc="-10" dirty="0">
                <a:solidFill>
                  <a:srgbClr val="943735"/>
                </a:solidFill>
                <a:latin typeface="Segoe UI"/>
                <a:cs typeface="Segoe UI"/>
              </a:rPr>
              <a:t>ФИНАНСОВА </a:t>
            </a:r>
            <a:r>
              <a:rPr sz="2400" b="1" spc="-650" dirty="0">
                <a:solidFill>
                  <a:srgbClr val="943735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ПОМОЩ.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Нужна</a:t>
            </a:r>
            <a:r>
              <a:rPr sz="2400" b="1" spc="-2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е</a:t>
            </a:r>
            <a:r>
              <a:rPr sz="2400" b="1" spc="-1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Segoe UI"/>
                <a:cs typeface="Segoe UI"/>
              </a:rPr>
              <a:t>законова</a:t>
            </a:r>
            <a:r>
              <a:rPr sz="2400" b="1" spc="-4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среда.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0185" y="1188506"/>
            <a:ext cx="7501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1-ва</a:t>
            </a:r>
            <a:r>
              <a:rPr sz="3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крачка: </a:t>
            </a:r>
            <a:r>
              <a:rPr sz="3000" b="1" spc="-15" dirty="0">
                <a:solidFill>
                  <a:srgbClr val="000000"/>
                </a:solidFill>
                <a:latin typeface="Calibri"/>
                <a:cs typeface="Calibri"/>
              </a:rPr>
              <a:t>Закон</a:t>
            </a:r>
            <a:r>
              <a:rPr sz="30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  <a:r>
              <a:rPr sz="3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Енергийните</a:t>
            </a:r>
            <a:r>
              <a:rPr sz="30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0000"/>
                </a:solidFill>
                <a:latin typeface="Calibri"/>
                <a:cs typeface="Calibri"/>
              </a:rPr>
              <a:t>Общности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8052" y="1773935"/>
            <a:ext cx="4084319" cy="30998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6020" y="117347"/>
            <a:ext cx="2668523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185" y="1188506"/>
            <a:ext cx="7585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2-ва</a:t>
            </a:r>
            <a:r>
              <a:rPr sz="3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крачка: </a:t>
            </a:r>
            <a:r>
              <a:rPr sz="3000" b="1" spc="-5" dirty="0">
                <a:solidFill>
                  <a:srgbClr val="000000"/>
                </a:solidFill>
                <a:latin typeface="Calibri"/>
                <a:cs typeface="Calibri"/>
              </a:rPr>
              <a:t>Национален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0000"/>
                </a:solidFill>
                <a:latin typeface="Calibri"/>
                <a:cs typeface="Calibri"/>
              </a:rPr>
              <a:t>пазарен</a:t>
            </a:r>
            <a:r>
              <a:rPr sz="3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механизъм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9762" y="1893338"/>
            <a:ext cx="2445098" cy="32501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0505" y="1916470"/>
            <a:ext cx="5187950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725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Пазар</a:t>
            </a:r>
            <a:r>
              <a:rPr sz="2400" b="1" spc="-4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на</a:t>
            </a:r>
            <a:r>
              <a:rPr sz="2400" b="1" spc="-3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високи</a:t>
            </a:r>
            <a:r>
              <a:rPr sz="2400" b="1" spc="-4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Segoe UI"/>
                <a:cs typeface="Segoe UI"/>
              </a:rPr>
              <a:t>технологии </a:t>
            </a:r>
            <a:r>
              <a:rPr sz="2400" b="1" spc="-64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съществува</a:t>
            </a:r>
            <a:r>
              <a:rPr sz="2400" b="1" spc="-3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и</a:t>
            </a:r>
            <a:r>
              <a:rPr sz="2400" b="1" spc="-1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днес,</a:t>
            </a:r>
            <a:r>
              <a:rPr sz="2400" b="1" spc="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но</a:t>
            </a:r>
            <a:endParaRPr sz="24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за </a:t>
            </a:r>
            <a:r>
              <a:rPr sz="2400" b="1" spc="-10" dirty="0">
                <a:solidFill>
                  <a:srgbClr val="943735"/>
                </a:solidFill>
                <a:latin typeface="Segoe UI"/>
                <a:cs typeface="Segoe UI"/>
              </a:rPr>
              <a:t>развитието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на </a:t>
            </a:r>
            <a:r>
              <a:rPr sz="2400" b="1" spc="-15" dirty="0">
                <a:solidFill>
                  <a:srgbClr val="943735"/>
                </a:solidFill>
                <a:latin typeface="Segoe UI"/>
                <a:cs typeface="Segoe UI"/>
              </a:rPr>
              <a:t>Енергийнните </a:t>
            </a:r>
            <a:r>
              <a:rPr sz="2400" b="1" spc="-10" dirty="0">
                <a:solidFill>
                  <a:srgbClr val="943735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общности </a:t>
            </a:r>
            <a:r>
              <a:rPr sz="2400" b="1" dirty="0">
                <a:solidFill>
                  <a:srgbClr val="943735"/>
                </a:solidFill>
                <a:latin typeface="Segoe UI"/>
                <a:cs typeface="Segoe UI"/>
              </a:rPr>
              <a:t>е </a:t>
            </a:r>
            <a:r>
              <a:rPr sz="2400" b="1" spc="-10" dirty="0">
                <a:solidFill>
                  <a:srgbClr val="943735"/>
                </a:solidFill>
                <a:latin typeface="Segoe UI"/>
                <a:cs typeface="Segoe UI"/>
              </a:rPr>
              <a:t>нужен специализиран </a:t>
            </a:r>
            <a:r>
              <a:rPr sz="2400" b="1" spc="-650" dirty="0">
                <a:solidFill>
                  <a:srgbClr val="943735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ПАЗАРЕН </a:t>
            </a:r>
            <a:r>
              <a:rPr sz="2400" b="1" spc="-10" dirty="0">
                <a:solidFill>
                  <a:srgbClr val="943735"/>
                </a:solidFill>
                <a:latin typeface="Segoe UI"/>
                <a:cs typeface="Segoe UI"/>
              </a:rPr>
              <a:t>МЕХАНИЗЪМ </a:t>
            </a:r>
            <a:r>
              <a:rPr sz="2400" b="1" dirty="0">
                <a:solidFill>
                  <a:srgbClr val="943735"/>
                </a:solidFill>
                <a:latin typeface="Segoe UI"/>
                <a:cs typeface="Segoe UI"/>
              </a:rPr>
              <a:t>ЗА </a:t>
            </a:r>
            <a:r>
              <a:rPr sz="2400" b="1" spc="-10" dirty="0">
                <a:solidFill>
                  <a:srgbClr val="943735"/>
                </a:solidFill>
                <a:latin typeface="Segoe UI"/>
                <a:cs typeface="Segoe UI"/>
              </a:rPr>
              <a:t>БЪРЗА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 </a:t>
            </a:r>
            <a:r>
              <a:rPr sz="2400" b="1" spc="-15" dirty="0">
                <a:solidFill>
                  <a:srgbClr val="943735"/>
                </a:solidFill>
                <a:latin typeface="Segoe UI"/>
                <a:cs typeface="Segoe UI"/>
              </a:rPr>
              <a:t>ПОПУЛЯРИЗАЦИЯ</a:t>
            </a:r>
            <a:r>
              <a:rPr sz="2400" b="1" dirty="0">
                <a:solidFill>
                  <a:srgbClr val="943735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НА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ТЕХНОЛОГИИТЕ </a:t>
            </a:r>
            <a:r>
              <a:rPr sz="2400" b="1" dirty="0">
                <a:solidFill>
                  <a:srgbClr val="943735"/>
                </a:solidFill>
                <a:latin typeface="Segoe UI"/>
                <a:cs typeface="Segoe UI"/>
              </a:rPr>
              <a:t>в</a:t>
            </a:r>
            <a:r>
              <a:rPr sz="2400" b="1" spc="-30" dirty="0">
                <a:solidFill>
                  <a:srgbClr val="943735"/>
                </a:solidFill>
                <a:latin typeface="Segoe UI"/>
                <a:cs typeface="Segoe UI"/>
              </a:rPr>
              <a:t> </a:t>
            </a:r>
            <a:r>
              <a:rPr sz="2400" b="1" spc="-15" dirty="0">
                <a:solidFill>
                  <a:srgbClr val="943735"/>
                </a:solidFill>
                <a:latin typeface="Segoe UI"/>
                <a:cs typeface="Segoe UI"/>
              </a:rPr>
              <a:t>България!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6020" y="117347"/>
            <a:ext cx="2668523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185" y="1188506"/>
            <a:ext cx="4951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3-та</a:t>
            </a:r>
            <a:r>
              <a:rPr sz="3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крачка:</a:t>
            </a:r>
            <a:r>
              <a:rPr sz="3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Пилотни</a:t>
            </a:r>
            <a:r>
              <a:rPr sz="30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0000"/>
                </a:solidFill>
                <a:latin typeface="Calibri"/>
                <a:cs typeface="Calibri"/>
              </a:rPr>
              <a:t>проекти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505" y="1916470"/>
            <a:ext cx="4237990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404040"/>
                </a:solidFill>
                <a:latin typeface="Segoe UI"/>
                <a:cs typeface="Segoe UI"/>
              </a:rPr>
              <a:t>Умните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сгради</a:t>
            </a:r>
            <a:r>
              <a:rPr sz="2400" b="1" spc="-3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и </a:t>
            </a:r>
            <a:r>
              <a:rPr sz="2400" b="1" spc="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Segoe UI"/>
                <a:cs typeface="Segoe UI"/>
              </a:rPr>
              <a:t>Енергийните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общности 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са </a:t>
            </a:r>
            <a:r>
              <a:rPr sz="2400" b="1" spc="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Segoe UI"/>
                <a:cs typeface="Segoe UI"/>
              </a:rPr>
              <a:t>икономически </a:t>
            </a:r>
            <a:r>
              <a:rPr sz="2400" b="1" spc="-15" dirty="0">
                <a:solidFill>
                  <a:srgbClr val="404040"/>
                </a:solidFill>
                <a:latin typeface="Segoe UI"/>
                <a:cs typeface="Segoe UI"/>
              </a:rPr>
              <a:t>изгодни 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за 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Segoe UI"/>
                <a:cs typeface="Segoe UI"/>
              </a:rPr>
              <a:t>собствениците, обитателите </a:t>
            </a:r>
            <a:r>
              <a:rPr sz="2400" b="1" spc="-65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и</a:t>
            </a:r>
            <a:r>
              <a:rPr sz="2400" b="1" spc="-15" dirty="0">
                <a:solidFill>
                  <a:srgbClr val="404040"/>
                </a:solidFill>
                <a:latin typeface="Segoe UI"/>
                <a:cs typeface="Segoe UI"/>
              </a:rPr>
              <a:t> инвеститорите,</a:t>
            </a:r>
            <a:r>
              <a:rPr sz="2400" b="1" spc="-5" dirty="0">
                <a:solidFill>
                  <a:srgbClr val="404040"/>
                </a:solidFill>
                <a:latin typeface="Segoe UI"/>
                <a:cs typeface="Segoe UI"/>
              </a:rPr>
              <a:t> но</a:t>
            </a:r>
            <a:endParaRPr sz="2400">
              <a:latin typeface="Segoe UI"/>
              <a:cs typeface="Segoe UI"/>
            </a:endParaRPr>
          </a:p>
          <a:p>
            <a:pPr marL="12700" marR="62865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за </a:t>
            </a:r>
            <a:r>
              <a:rPr sz="2400" b="1" spc="-10" dirty="0">
                <a:solidFill>
                  <a:srgbClr val="943735"/>
                </a:solidFill>
                <a:latin typeface="Segoe UI"/>
                <a:cs typeface="Segoe UI"/>
              </a:rPr>
              <a:t>ускорено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навлизане </a:t>
            </a:r>
            <a:r>
              <a:rPr sz="2400" b="1" dirty="0">
                <a:solidFill>
                  <a:srgbClr val="943735"/>
                </a:solidFill>
                <a:latin typeface="Segoe UI"/>
                <a:cs typeface="Segoe UI"/>
              </a:rPr>
              <a:t>са </a:t>
            </a:r>
            <a:r>
              <a:rPr sz="2400" b="1" spc="5" dirty="0">
                <a:solidFill>
                  <a:srgbClr val="943735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нужни</a:t>
            </a:r>
            <a:r>
              <a:rPr sz="2400" b="1" spc="-55" dirty="0">
                <a:solidFill>
                  <a:srgbClr val="943735"/>
                </a:solidFill>
                <a:latin typeface="Segoe UI"/>
                <a:cs typeface="Segoe UI"/>
              </a:rPr>
              <a:t> </a:t>
            </a:r>
            <a:r>
              <a:rPr sz="2400" b="1" spc="-15" dirty="0">
                <a:solidFill>
                  <a:srgbClr val="943735"/>
                </a:solidFill>
                <a:latin typeface="Segoe UI"/>
                <a:cs typeface="Segoe UI"/>
              </a:rPr>
              <a:t>ПИЛОТНИ </a:t>
            </a:r>
            <a:r>
              <a:rPr sz="2400" b="1" spc="-5" dirty="0">
                <a:solidFill>
                  <a:srgbClr val="943735"/>
                </a:solidFill>
                <a:latin typeface="Segoe UI"/>
                <a:cs typeface="Segoe UI"/>
              </a:rPr>
              <a:t>ПРОЕКТИ</a:t>
            </a:r>
            <a:endParaRPr sz="2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4376" y="1760220"/>
            <a:ext cx="3759045" cy="30662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60119"/>
            <a:chOff x="0" y="0"/>
            <a:chExt cx="9144000" cy="9601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9601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6020" y="117347"/>
              <a:ext cx="2668523" cy="72085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7455" y="1162363"/>
            <a:ext cx="74206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00000"/>
                </a:solidFill>
                <a:latin typeface="Calibri"/>
                <a:cs typeface="Calibri"/>
              </a:rPr>
              <a:t>Необходим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20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Calibri"/>
                <a:cs typeface="Calibri"/>
              </a:rPr>
              <a:t>оперативен</a:t>
            </a:r>
            <a:r>
              <a:rPr sz="20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2000" b="1" spc="-5" dirty="0">
                <a:solidFill>
                  <a:srgbClr val="000000"/>
                </a:solidFill>
                <a:latin typeface="Calibri"/>
                <a:cs typeface="Calibri"/>
              </a:rPr>
              <a:t> прозрачен</a:t>
            </a:r>
            <a:r>
              <a:rPr sz="20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Calibri"/>
                <a:cs typeface="Calibri"/>
              </a:rPr>
              <a:t>диалог:</a:t>
            </a:r>
            <a:r>
              <a:rPr sz="2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NGO</a:t>
            </a:r>
            <a:r>
              <a:rPr sz="20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b="1" spc="-5" dirty="0">
                <a:solidFill>
                  <a:srgbClr val="000000"/>
                </a:solidFill>
                <a:latin typeface="Calibri"/>
                <a:cs typeface="Calibri"/>
              </a:rPr>
              <a:t> Правителство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8464" y="2004060"/>
            <a:ext cx="4998719" cy="28026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9310" y="3789466"/>
            <a:ext cx="4425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latin typeface="Calibri"/>
                <a:cs typeface="Calibri"/>
              </a:rPr>
              <a:t>Благодаря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за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вниманието!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9800" y="146305"/>
            <a:ext cx="385445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Европейската</a:t>
            </a:r>
            <a:r>
              <a:rPr spc="-75" dirty="0"/>
              <a:t> </a:t>
            </a:r>
            <a:r>
              <a:rPr spc="-5" dirty="0"/>
              <a:t>линия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1915" y="1815083"/>
            <a:ext cx="4390643" cy="29336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9865" y="1127546"/>
            <a:ext cx="7157084" cy="3541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Енергийни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общности: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Директива</a:t>
            </a:r>
            <a:r>
              <a:rPr sz="3000" dirty="0">
                <a:latin typeface="Calibri"/>
                <a:cs typeface="Calibri"/>
              </a:rPr>
              <a:t> 944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/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2019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500" b="1" spc="-15" dirty="0">
                <a:latin typeface="Segoe UI"/>
                <a:cs typeface="Segoe UI"/>
              </a:rPr>
              <a:t>„Гражданската</a:t>
            </a:r>
            <a:r>
              <a:rPr sz="1500" b="1" spc="5" dirty="0">
                <a:latin typeface="Segoe UI"/>
                <a:cs typeface="Segoe UI"/>
              </a:rPr>
              <a:t> </a:t>
            </a:r>
            <a:r>
              <a:rPr sz="1500" b="1" spc="-5" dirty="0">
                <a:latin typeface="Segoe UI"/>
                <a:cs typeface="Segoe UI"/>
              </a:rPr>
              <a:t>енергийна</a:t>
            </a:r>
            <a:r>
              <a:rPr sz="1500" b="1" spc="-15" dirty="0">
                <a:latin typeface="Segoe UI"/>
                <a:cs typeface="Segoe UI"/>
              </a:rPr>
              <a:t> </a:t>
            </a:r>
            <a:r>
              <a:rPr sz="1500" b="1" spc="-5" dirty="0">
                <a:latin typeface="Segoe UI"/>
                <a:cs typeface="Segoe UI"/>
              </a:rPr>
              <a:t>общност“</a:t>
            </a:r>
            <a:r>
              <a:rPr sz="1500" b="1" spc="5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е</a:t>
            </a:r>
            <a:endParaRPr sz="1500">
              <a:latin typeface="Segoe UI"/>
              <a:cs typeface="Segoe UI"/>
            </a:endParaRPr>
          </a:p>
          <a:p>
            <a:pPr marL="12700" marR="4185920">
              <a:lnSpc>
                <a:spcPct val="100000"/>
              </a:lnSpc>
              <a:spcBef>
                <a:spcPts val="360"/>
              </a:spcBef>
            </a:pPr>
            <a:r>
              <a:rPr sz="1500" b="1" spc="-5" dirty="0">
                <a:latin typeface="Segoe UI"/>
                <a:cs typeface="Segoe UI"/>
              </a:rPr>
              <a:t>„правен субект“ </a:t>
            </a:r>
            <a:r>
              <a:rPr sz="1500" b="1" spc="-15" dirty="0">
                <a:latin typeface="Segoe UI"/>
                <a:cs typeface="Segoe UI"/>
              </a:rPr>
              <a:t>който може </a:t>
            </a:r>
            <a:r>
              <a:rPr sz="1500" b="1" spc="-10" dirty="0">
                <a:latin typeface="Segoe UI"/>
                <a:cs typeface="Segoe UI"/>
              </a:rPr>
              <a:t>да </a:t>
            </a:r>
            <a:r>
              <a:rPr sz="1500" b="1" spc="-400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извършва:</a:t>
            </a:r>
            <a:endParaRPr sz="1500">
              <a:latin typeface="Segoe UI"/>
              <a:cs typeface="Segoe UI"/>
            </a:endParaRPr>
          </a:p>
          <a:p>
            <a:pPr marL="329565" indent="-162560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330200" algn="l"/>
              </a:tabLst>
            </a:pPr>
            <a:r>
              <a:rPr sz="1400" dirty="0">
                <a:latin typeface="Segoe UI"/>
                <a:cs typeface="Segoe UI"/>
              </a:rPr>
              <a:t>производство</a:t>
            </a:r>
            <a:r>
              <a:rPr sz="1400" spc="-6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на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енергия</a:t>
            </a:r>
            <a:endParaRPr sz="1400">
              <a:latin typeface="Segoe UI"/>
              <a:cs typeface="Segoe UI"/>
            </a:endParaRPr>
          </a:p>
          <a:p>
            <a:pPr marL="329565" indent="-162560">
              <a:lnSpc>
                <a:spcPct val="100000"/>
              </a:lnSpc>
              <a:buFont typeface="Arial MT"/>
              <a:buChar char="•"/>
              <a:tabLst>
                <a:tab pos="330200" algn="l"/>
              </a:tabLst>
            </a:pPr>
            <a:r>
              <a:rPr sz="1400" spc="-5" dirty="0">
                <a:latin typeface="Segoe UI"/>
                <a:cs typeface="Segoe UI"/>
              </a:rPr>
              <a:t>разпределение</a:t>
            </a:r>
            <a:endParaRPr sz="1400">
              <a:latin typeface="Segoe UI"/>
              <a:cs typeface="Segoe UI"/>
            </a:endParaRPr>
          </a:p>
          <a:p>
            <a:pPr marL="329565" indent="-162560">
              <a:lnSpc>
                <a:spcPct val="100000"/>
              </a:lnSpc>
              <a:buFont typeface="Arial MT"/>
              <a:buChar char="•"/>
              <a:tabLst>
                <a:tab pos="330200" algn="l"/>
              </a:tabLst>
            </a:pPr>
            <a:r>
              <a:rPr sz="1400" dirty="0">
                <a:latin typeface="Segoe UI"/>
                <a:cs typeface="Segoe UI"/>
              </a:rPr>
              <a:t>доставка</a:t>
            </a:r>
            <a:endParaRPr sz="1400">
              <a:latin typeface="Segoe UI"/>
              <a:cs typeface="Segoe UI"/>
            </a:endParaRPr>
          </a:p>
          <a:p>
            <a:pPr marL="329565" indent="-162560">
              <a:lnSpc>
                <a:spcPct val="100000"/>
              </a:lnSpc>
              <a:buFont typeface="Arial MT"/>
              <a:buChar char="•"/>
              <a:tabLst>
                <a:tab pos="330200" algn="l"/>
              </a:tabLst>
            </a:pPr>
            <a:r>
              <a:rPr sz="1400" dirty="0">
                <a:latin typeface="Segoe UI"/>
                <a:cs typeface="Segoe UI"/>
              </a:rPr>
              <a:t>потребление</a:t>
            </a:r>
            <a:endParaRPr sz="1400">
              <a:latin typeface="Segoe UI"/>
              <a:cs typeface="Segoe UI"/>
            </a:endParaRPr>
          </a:p>
          <a:p>
            <a:pPr marL="329565" indent="-162560">
              <a:lnSpc>
                <a:spcPct val="100000"/>
              </a:lnSpc>
              <a:buFont typeface="Arial MT"/>
              <a:buChar char="•"/>
              <a:tabLst>
                <a:tab pos="330200" algn="l"/>
              </a:tabLst>
            </a:pPr>
            <a:r>
              <a:rPr sz="1400" dirty="0">
                <a:latin typeface="Segoe UI"/>
                <a:cs typeface="Segoe UI"/>
              </a:rPr>
              <a:t>агрегиране</a:t>
            </a:r>
            <a:endParaRPr sz="1400">
              <a:latin typeface="Segoe UI"/>
              <a:cs typeface="Segoe UI"/>
            </a:endParaRPr>
          </a:p>
          <a:p>
            <a:pPr marL="329565" indent="-162560">
              <a:lnSpc>
                <a:spcPct val="100000"/>
              </a:lnSpc>
              <a:buFont typeface="Arial MT"/>
              <a:buChar char="•"/>
              <a:tabLst>
                <a:tab pos="330200" algn="l"/>
              </a:tabLst>
            </a:pPr>
            <a:r>
              <a:rPr sz="1400" spc="-5" dirty="0">
                <a:latin typeface="Segoe UI"/>
                <a:cs typeface="Segoe UI"/>
              </a:rPr>
              <a:t>съхраняване</a:t>
            </a:r>
            <a:r>
              <a:rPr sz="1400" spc="-4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на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електроенергия</a:t>
            </a:r>
            <a:endParaRPr sz="1400">
              <a:latin typeface="Segoe UI"/>
              <a:cs typeface="Segoe UI"/>
            </a:endParaRPr>
          </a:p>
          <a:p>
            <a:pPr marL="167640" marR="3693160">
              <a:lnSpc>
                <a:spcPct val="100000"/>
              </a:lnSpc>
              <a:buFont typeface="Arial MT"/>
              <a:buChar char="•"/>
              <a:tabLst>
                <a:tab pos="330200" algn="l"/>
              </a:tabLst>
            </a:pPr>
            <a:r>
              <a:rPr sz="1400" spc="-5" dirty="0">
                <a:latin typeface="Segoe UI"/>
                <a:cs typeface="Segoe UI"/>
              </a:rPr>
              <a:t>услуги за </a:t>
            </a:r>
            <a:r>
              <a:rPr sz="1400" dirty="0">
                <a:latin typeface="Segoe UI"/>
                <a:cs typeface="Segoe UI"/>
              </a:rPr>
              <a:t>повишаване на енергийната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ефективност</a:t>
            </a:r>
            <a:endParaRPr sz="1400">
              <a:latin typeface="Segoe UI"/>
              <a:cs typeface="Segoe UI"/>
            </a:endParaRPr>
          </a:p>
          <a:p>
            <a:pPr marL="167640" marR="3733165">
              <a:lnSpc>
                <a:spcPct val="100000"/>
              </a:lnSpc>
              <a:buFont typeface="Arial MT"/>
              <a:buChar char="•"/>
              <a:tabLst>
                <a:tab pos="330200" algn="l"/>
              </a:tabLst>
            </a:pPr>
            <a:r>
              <a:rPr sz="1400" dirty="0">
                <a:latin typeface="Segoe UI"/>
                <a:cs typeface="Segoe UI"/>
              </a:rPr>
              <a:t>услуги </a:t>
            </a:r>
            <a:r>
              <a:rPr sz="1400" spc="-5" dirty="0">
                <a:latin typeface="Segoe UI"/>
                <a:cs typeface="Segoe UI"/>
              </a:rPr>
              <a:t>за </a:t>
            </a:r>
            <a:r>
              <a:rPr sz="1400" spc="5" dirty="0">
                <a:latin typeface="Segoe UI"/>
                <a:cs typeface="Segoe UI"/>
              </a:rPr>
              <a:t>зареждане </a:t>
            </a:r>
            <a:r>
              <a:rPr sz="1400" dirty="0">
                <a:latin typeface="Segoe UI"/>
                <a:cs typeface="Segoe UI"/>
              </a:rPr>
              <a:t>на </a:t>
            </a:r>
            <a:r>
              <a:rPr sz="1400" spc="-5" dirty="0">
                <a:latin typeface="Segoe UI"/>
                <a:cs typeface="Segoe UI"/>
              </a:rPr>
              <a:t>електрически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превозни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средства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322" y="880249"/>
            <a:ext cx="7980045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  <a:tabLst>
                <a:tab pos="2287270" algn="l"/>
              </a:tabLst>
            </a:pPr>
            <a:r>
              <a:rPr sz="3600" spc="-5" dirty="0">
                <a:latin typeface="Calibri"/>
                <a:cs typeface="Calibri"/>
              </a:rPr>
              <a:t>Енергийни	Общности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или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Енергийни</a:t>
            </a:r>
            <a:endParaRPr sz="3600">
              <a:latin typeface="Calibri"/>
              <a:cs typeface="Calibri"/>
            </a:endParaRPr>
          </a:p>
          <a:p>
            <a:pPr marL="512445" algn="ctr">
              <a:lnSpc>
                <a:spcPts val="4105"/>
              </a:lnSpc>
            </a:pPr>
            <a:r>
              <a:rPr sz="3600" spc="-10" dirty="0">
                <a:latin typeface="Calibri"/>
                <a:cs typeface="Calibri"/>
              </a:rPr>
              <a:t>Кооперативи?</a:t>
            </a:r>
            <a:endParaRPr sz="3600">
              <a:latin typeface="Calibri"/>
              <a:cs typeface="Calibri"/>
            </a:endParaRPr>
          </a:p>
          <a:p>
            <a:pPr marL="882650" marR="876935" algn="ctr">
              <a:lnSpc>
                <a:spcPts val="2590"/>
              </a:lnSpc>
              <a:spcBef>
                <a:spcPts val="685"/>
              </a:spcBef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различните </a:t>
            </a:r>
            <a:r>
              <a:rPr sz="2400" spc="-15" dirty="0">
                <a:latin typeface="Calibri"/>
                <a:cs typeface="Calibri"/>
              </a:rPr>
              <a:t>държави </a:t>
            </a:r>
            <a:r>
              <a:rPr sz="2400" dirty="0">
                <a:latin typeface="Calibri"/>
                <a:cs typeface="Calibri"/>
              </a:rPr>
              <a:t>се </a:t>
            </a:r>
            <a:r>
              <a:rPr sz="2400" spc="-5" dirty="0">
                <a:latin typeface="Calibri"/>
                <a:cs typeface="Calibri"/>
              </a:rPr>
              <a:t>избира форма </a:t>
            </a:r>
            <a:r>
              <a:rPr sz="2400" spc="-10" dirty="0">
                <a:latin typeface="Calibri"/>
                <a:cs typeface="Calibri"/>
              </a:rPr>
              <a:t>според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националната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специфика.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05506" y="146305"/>
            <a:ext cx="141986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Подход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68295" y="2830067"/>
            <a:ext cx="4407535" cy="2230120"/>
            <a:chOff x="2368295" y="2830067"/>
            <a:chExt cx="4407535" cy="22301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8295" y="2830067"/>
              <a:ext cx="4407407" cy="22296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63212" y="2830067"/>
              <a:ext cx="426720" cy="2230120"/>
            </a:xfrm>
            <a:custGeom>
              <a:avLst/>
              <a:gdLst/>
              <a:ahLst/>
              <a:cxnLst/>
              <a:rect l="l" t="t" r="r" b="b"/>
              <a:pathLst>
                <a:path w="426720" h="2230120">
                  <a:moveTo>
                    <a:pt x="417576" y="2229612"/>
                  </a:moveTo>
                  <a:lnTo>
                    <a:pt x="208788" y="1449324"/>
                  </a:lnTo>
                  <a:lnTo>
                    <a:pt x="0" y="2229612"/>
                  </a:lnTo>
                  <a:lnTo>
                    <a:pt x="417576" y="2229612"/>
                  </a:lnTo>
                  <a:close/>
                </a:path>
                <a:path w="426720" h="2230120">
                  <a:moveTo>
                    <a:pt x="426720" y="0"/>
                  </a:moveTo>
                  <a:lnTo>
                    <a:pt x="9144" y="0"/>
                  </a:lnTo>
                  <a:lnTo>
                    <a:pt x="217932" y="780288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4587" y="146305"/>
            <a:ext cx="244856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Умни</a:t>
            </a:r>
            <a:r>
              <a:rPr spc="-85" dirty="0"/>
              <a:t> </a:t>
            </a:r>
            <a:r>
              <a:rPr dirty="0"/>
              <a:t>Сгради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276" y="1118424"/>
            <a:ext cx="4894580" cy="37395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320"/>
              </a:spcBef>
            </a:pPr>
            <a:r>
              <a:rPr sz="2800" b="1" spc="-10" dirty="0">
                <a:latin typeface="Calibri"/>
                <a:cs typeface="Calibri"/>
              </a:rPr>
              <a:t>Интелигентните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Сгради</a:t>
            </a:r>
            <a:endParaRPr sz="2800">
              <a:latin typeface="Calibri"/>
              <a:cs typeface="Calibri"/>
            </a:endParaRPr>
          </a:p>
          <a:p>
            <a:pPr marL="621030" marR="5080" indent="-314325" algn="r">
              <a:lnSpc>
                <a:spcPct val="100000"/>
              </a:lnSpc>
              <a:spcBef>
                <a:spcPts val="140"/>
              </a:spcBef>
            </a:pPr>
            <a:r>
              <a:rPr sz="1700" b="1" spc="-5" dirty="0">
                <a:latin typeface="Segoe UI"/>
                <a:cs typeface="Segoe UI"/>
              </a:rPr>
              <a:t>са сгради, </a:t>
            </a:r>
            <a:r>
              <a:rPr sz="1700" b="1" spc="-10" dirty="0">
                <a:latin typeface="Segoe UI"/>
                <a:cs typeface="Segoe UI"/>
              </a:rPr>
              <a:t>които </a:t>
            </a:r>
            <a:r>
              <a:rPr sz="1700" b="1" spc="-5" dirty="0">
                <a:latin typeface="Segoe UI"/>
                <a:cs typeface="Segoe UI"/>
              </a:rPr>
              <a:t>използват всички </a:t>
            </a:r>
            <a:r>
              <a:rPr sz="1700" b="1" dirty="0">
                <a:latin typeface="Segoe UI"/>
                <a:cs typeface="Segoe UI"/>
              </a:rPr>
              <a:t>познати </a:t>
            </a:r>
            <a:r>
              <a:rPr sz="1700" b="1" spc="-455" dirty="0">
                <a:latin typeface="Segoe UI"/>
                <a:cs typeface="Segoe UI"/>
              </a:rPr>
              <a:t> </a:t>
            </a:r>
            <a:r>
              <a:rPr sz="1700" b="1" spc="-5" dirty="0">
                <a:latin typeface="Segoe UI"/>
                <a:cs typeface="Segoe UI"/>
              </a:rPr>
              <a:t>автоматизирани </a:t>
            </a:r>
            <a:r>
              <a:rPr sz="1700" b="1" dirty="0">
                <a:latin typeface="Segoe UI"/>
                <a:cs typeface="Segoe UI"/>
              </a:rPr>
              <a:t>и </a:t>
            </a:r>
            <a:r>
              <a:rPr sz="1700" b="1" spc="-5" dirty="0">
                <a:latin typeface="Segoe UI"/>
                <a:cs typeface="Segoe UI"/>
              </a:rPr>
              <a:t>информационни </a:t>
            </a:r>
            <a:r>
              <a:rPr sz="1700" b="1" dirty="0">
                <a:latin typeface="Segoe UI"/>
                <a:cs typeface="Segoe UI"/>
              </a:rPr>
              <a:t> </a:t>
            </a:r>
            <a:r>
              <a:rPr sz="1700" b="1" spc="-5" dirty="0">
                <a:latin typeface="Segoe UI"/>
                <a:cs typeface="Segoe UI"/>
              </a:rPr>
              <a:t>технологии</a:t>
            </a:r>
            <a:r>
              <a:rPr sz="1700" b="1" spc="-35" dirty="0">
                <a:latin typeface="Segoe UI"/>
                <a:cs typeface="Segoe UI"/>
              </a:rPr>
              <a:t> </a:t>
            </a:r>
            <a:r>
              <a:rPr sz="1700" b="1" spc="-5" dirty="0">
                <a:latin typeface="Segoe UI"/>
                <a:cs typeface="Segoe UI"/>
              </a:rPr>
              <a:t>за</a:t>
            </a:r>
            <a:r>
              <a:rPr sz="1700" b="1" spc="-10" dirty="0">
                <a:latin typeface="Segoe UI"/>
                <a:cs typeface="Segoe UI"/>
              </a:rPr>
              <a:t> </a:t>
            </a:r>
            <a:r>
              <a:rPr sz="1700" b="1" dirty="0">
                <a:latin typeface="Segoe UI"/>
                <a:cs typeface="Segoe UI"/>
              </a:rPr>
              <a:t>да</a:t>
            </a:r>
            <a:r>
              <a:rPr sz="1700" b="1" spc="-15" dirty="0">
                <a:latin typeface="Segoe UI"/>
                <a:cs typeface="Segoe UI"/>
              </a:rPr>
              <a:t> </a:t>
            </a:r>
            <a:r>
              <a:rPr sz="1700" b="1" spc="-5" dirty="0">
                <a:latin typeface="Segoe UI"/>
                <a:cs typeface="Segoe UI"/>
              </a:rPr>
              <a:t>създадат</a:t>
            </a:r>
            <a:r>
              <a:rPr sz="1700" b="1" spc="-20" dirty="0">
                <a:latin typeface="Segoe UI"/>
                <a:cs typeface="Segoe UI"/>
              </a:rPr>
              <a:t> </a:t>
            </a:r>
            <a:r>
              <a:rPr sz="1700" b="1" spc="-5" dirty="0">
                <a:latin typeface="Segoe UI"/>
                <a:cs typeface="Segoe UI"/>
              </a:rPr>
              <a:t>комфортна</a:t>
            </a:r>
            <a:r>
              <a:rPr sz="1700" b="1" spc="-25" dirty="0">
                <a:latin typeface="Segoe UI"/>
                <a:cs typeface="Segoe UI"/>
              </a:rPr>
              <a:t> </a:t>
            </a:r>
            <a:r>
              <a:rPr sz="1700" b="1" dirty="0">
                <a:latin typeface="Segoe UI"/>
                <a:cs typeface="Segoe UI"/>
              </a:rPr>
              <a:t>и </a:t>
            </a:r>
            <a:r>
              <a:rPr sz="1700" b="1" spc="-455" dirty="0">
                <a:latin typeface="Segoe UI"/>
                <a:cs typeface="Segoe UI"/>
              </a:rPr>
              <a:t> </a:t>
            </a:r>
            <a:r>
              <a:rPr sz="1700" b="1" spc="-5" dirty="0">
                <a:latin typeface="Segoe UI"/>
                <a:cs typeface="Segoe UI"/>
              </a:rPr>
              <a:t>безопасна среда за обитателите </a:t>
            </a:r>
            <a:r>
              <a:rPr sz="1700" b="1" dirty="0">
                <a:latin typeface="Segoe UI"/>
                <a:cs typeface="Segoe UI"/>
              </a:rPr>
              <a:t>и </a:t>
            </a:r>
            <a:r>
              <a:rPr sz="1700" b="1" spc="5" dirty="0">
                <a:latin typeface="Segoe UI"/>
                <a:cs typeface="Segoe UI"/>
              </a:rPr>
              <a:t> </a:t>
            </a:r>
            <a:r>
              <a:rPr sz="1700" b="1" spc="-5" dirty="0">
                <a:latin typeface="Segoe UI"/>
                <a:cs typeface="Segoe UI"/>
              </a:rPr>
              <a:t>икономично</a:t>
            </a:r>
            <a:r>
              <a:rPr sz="1700" b="1" spc="-35" dirty="0">
                <a:latin typeface="Segoe UI"/>
                <a:cs typeface="Segoe UI"/>
              </a:rPr>
              <a:t> </a:t>
            </a:r>
            <a:r>
              <a:rPr sz="1700" b="1" spc="-5" dirty="0">
                <a:latin typeface="Segoe UI"/>
                <a:cs typeface="Segoe UI"/>
              </a:rPr>
              <a:t>използване</a:t>
            </a:r>
            <a:r>
              <a:rPr sz="1700" b="1" spc="-35" dirty="0">
                <a:latin typeface="Segoe UI"/>
                <a:cs typeface="Segoe UI"/>
              </a:rPr>
              <a:t> </a:t>
            </a:r>
            <a:r>
              <a:rPr sz="1700" b="1" dirty="0">
                <a:latin typeface="Segoe UI"/>
                <a:cs typeface="Segoe UI"/>
              </a:rPr>
              <a:t>на</a:t>
            </a:r>
            <a:r>
              <a:rPr sz="1700" b="1" spc="5" dirty="0">
                <a:latin typeface="Segoe UI"/>
                <a:cs typeface="Segoe UI"/>
              </a:rPr>
              <a:t> </a:t>
            </a:r>
            <a:r>
              <a:rPr sz="1700" b="1" spc="-5" dirty="0">
                <a:latin typeface="Segoe UI"/>
                <a:cs typeface="Segoe UI"/>
              </a:rPr>
              <a:t>ресурсите</a:t>
            </a:r>
            <a:endParaRPr sz="1700">
              <a:latin typeface="Segoe UI"/>
              <a:cs typeface="Segoe UI"/>
            </a:endParaRPr>
          </a:p>
          <a:p>
            <a:pPr marR="6350" algn="r">
              <a:lnSpc>
                <a:spcPct val="100000"/>
              </a:lnSpc>
              <a:spcBef>
                <a:spcPts val="775"/>
              </a:spcBef>
            </a:pPr>
            <a:r>
              <a:rPr sz="3000" b="1" spc="-35" dirty="0">
                <a:latin typeface="Calibri"/>
                <a:cs typeface="Calibri"/>
              </a:rPr>
              <a:t>Умните </a:t>
            </a:r>
            <a:r>
              <a:rPr sz="3000" b="1" spc="-5" dirty="0">
                <a:latin typeface="Calibri"/>
                <a:cs typeface="Calibri"/>
              </a:rPr>
              <a:t>Сгради</a:t>
            </a:r>
            <a:endParaRPr sz="3000">
              <a:latin typeface="Calibri"/>
              <a:cs typeface="Calibri"/>
            </a:endParaRPr>
          </a:p>
          <a:p>
            <a:pPr marL="12700" marR="6350" indent="120014" algn="r">
              <a:lnSpc>
                <a:spcPct val="100000"/>
              </a:lnSpc>
              <a:spcBef>
                <a:spcPts val="145"/>
              </a:spcBef>
            </a:pPr>
            <a:r>
              <a:rPr sz="1800" b="1" dirty="0">
                <a:latin typeface="Segoe UI"/>
                <a:cs typeface="Segoe UI"/>
              </a:rPr>
              <a:t>са</a:t>
            </a:r>
            <a:r>
              <a:rPr sz="1800" b="1" spc="-10" dirty="0">
                <a:latin typeface="Segoe UI"/>
                <a:cs typeface="Segoe UI"/>
              </a:rPr>
              <a:t> интелигентни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сгради,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изградени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с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spc="-15" dirty="0">
                <a:latin typeface="Segoe UI"/>
                <a:cs typeface="Segoe UI"/>
              </a:rPr>
              <a:t>Умни </a:t>
            </a:r>
            <a:r>
              <a:rPr sz="1800" b="1" spc="-484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Мрежи </a:t>
            </a:r>
            <a:r>
              <a:rPr sz="1800" b="1" dirty="0">
                <a:latin typeface="Segoe UI"/>
                <a:cs typeface="Segoe UI"/>
              </a:rPr>
              <a:t>по </a:t>
            </a:r>
            <a:r>
              <a:rPr sz="1800" b="1" spc="-10" dirty="0">
                <a:latin typeface="Segoe UI"/>
                <a:cs typeface="Segoe UI"/>
              </a:rPr>
              <a:t>технологиите </a:t>
            </a:r>
            <a:r>
              <a:rPr sz="1800" b="1" dirty="0">
                <a:latin typeface="Segoe UI"/>
                <a:cs typeface="Segoe UI"/>
              </a:rPr>
              <a:t>на </a:t>
            </a:r>
            <a:r>
              <a:rPr sz="1800" b="1" spc="-5" dirty="0">
                <a:latin typeface="Segoe UI"/>
                <a:cs typeface="Segoe UI"/>
              </a:rPr>
              <a:t>Невронните 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системи </a:t>
            </a:r>
            <a:r>
              <a:rPr sz="1800" b="1" dirty="0">
                <a:latin typeface="Segoe UI"/>
                <a:cs typeface="Segoe UI"/>
              </a:rPr>
              <a:t>и </a:t>
            </a:r>
            <a:r>
              <a:rPr sz="1800" b="1" spc="-5" dirty="0">
                <a:latin typeface="Segoe UI"/>
                <a:cs typeface="Segoe UI"/>
              </a:rPr>
              <a:t>управлявани </a:t>
            </a:r>
            <a:r>
              <a:rPr sz="1800" b="1" spc="-15" dirty="0">
                <a:latin typeface="Segoe UI"/>
                <a:cs typeface="Segoe UI"/>
              </a:rPr>
              <a:t>от </a:t>
            </a:r>
            <a:r>
              <a:rPr sz="1800" b="1" spc="-5" dirty="0">
                <a:latin typeface="Segoe UI"/>
                <a:cs typeface="Segoe UI"/>
              </a:rPr>
              <a:t>Изкуствен 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Интелект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с</a:t>
            </a:r>
            <a:r>
              <a:rPr sz="1800" b="1" spc="-5" dirty="0">
                <a:latin typeface="Segoe UI"/>
                <a:cs typeface="Segoe UI"/>
              </a:rPr>
              <a:t> цел</a:t>
            </a:r>
            <a:r>
              <a:rPr sz="1800" b="1" spc="10" dirty="0"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07D"/>
                </a:solidFill>
                <a:latin typeface="Segoe UI"/>
                <a:cs typeface="Segoe UI"/>
              </a:rPr>
              <a:t>с</a:t>
            </a:r>
            <a:r>
              <a:rPr sz="1800" b="1" spc="-5" dirty="0">
                <a:solidFill>
                  <a:srgbClr val="00207D"/>
                </a:solidFill>
                <a:latin typeface="Segoe UI"/>
                <a:cs typeface="Segoe UI"/>
              </a:rPr>
              <a:t> максимална</a:t>
            </a:r>
            <a:r>
              <a:rPr sz="1800" b="1" spc="-30" dirty="0">
                <a:solidFill>
                  <a:srgbClr val="00207D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07D"/>
                </a:solidFill>
                <a:latin typeface="Segoe UI"/>
                <a:cs typeface="Segoe UI"/>
              </a:rPr>
              <a:t>оптимизация</a:t>
            </a:r>
            <a:endParaRPr sz="1800">
              <a:latin typeface="Segoe UI"/>
              <a:cs typeface="Segoe UI"/>
            </a:endParaRPr>
          </a:p>
          <a:p>
            <a:pPr marR="6985" algn="r">
              <a:lnSpc>
                <a:spcPct val="100000"/>
              </a:lnSpc>
            </a:pPr>
            <a:r>
              <a:rPr sz="1800" b="1" dirty="0">
                <a:solidFill>
                  <a:srgbClr val="00207D"/>
                </a:solidFill>
                <a:latin typeface="Segoe UI"/>
                <a:cs typeface="Segoe UI"/>
              </a:rPr>
              <a:t>на</a:t>
            </a:r>
            <a:r>
              <a:rPr sz="1800" b="1" spc="-50" dirty="0">
                <a:solidFill>
                  <a:srgbClr val="00207D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07D"/>
                </a:solidFill>
                <a:latin typeface="Segoe UI"/>
                <a:cs typeface="Segoe UI"/>
              </a:rPr>
              <a:t>енергийните</a:t>
            </a:r>
            <a:r>
              <a:rPr sz="1800" b="1" spc="-75" dirty="0">
                <a:solidFill>
                  <a:srgbClr val="00207D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207D"/>
                </a:solidFill>
                <a:latin typeface="Segoe UI"/>
                <a:cs typeface="Segoe UI"/>
              </a:rPr>
              <a:t>потоци.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1312163"/>
            <a:ext cx="3813047" cy="3331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1312163"/>
            <a:ext cx="3813047" cy="3331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4587" y="146305"/>
            <a:ext cx="244856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Умни</a:t>
            </a:r>
            <a:r>
              <a:rPr spc="-85" dirty="0"/>
              <a:t> </a:t>
            </a:r>
            <a:r>
              <a:rPr dirty="0"/>
              <a:t>Сгради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797" y="1969105"/>
            <a:ext cx="357632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8865" algn="r">
              <a:lnSpc>
                <a:spcPct val="100000"/>
              </a:lnSpc>
              <a:spcBef>
                <a:spcPts val="100"/>
              </a:spcBef>
              <a:tabLst>
                <a:tab pos="2887345" algn="l"/>
              </a:tabLst>
            </a:pPr>
            <a:r>
              <a:rPr sz="3000" b="1" spc="-35" dirty="0">
                <a:latin typeface="Calibri"/>
                <a:cs typeface="Calibri"/>
              </a:rPr>
              <a:t>Умните </a:t>
            </a:r>
            <a:r>
              <a:rPr sz="3000" b="1" spc="-5" dirty="0">
                <a:latin typeface="Calibri"/>
                <a:cs typeface="Calibri"/>
              </a:rPr>
              <a:t>Сгради </a:t>
            </a:r>
            <a:r>
              <a:rPr sz="3000" b="1" spc="-665" dirty="0"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207D"/>
                </a:solidFill>
                <a:latin typeface="Calibri"/>
                <a:cs typeface="Calibri"/>
              </a:rPr>
              <a:t>по</a:t>
            </a:r>
            <a:r>
              <a:rPr sz="3000" b="1" spc="-5" dirty="0">
                <a:solidFill>
                  <a:srgbClr val="00207D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00207D"/>
                </a:solidFill>
                <a:latin typeface="Calibri"/>
                <a:cs typeface="Calibri"/>
              </a:rPr>
              <a:t>определение	</a:t>
            </a:r>
            <a:r>
              <a:rPr sz="3000" b="1" dirty="0">
                <a:solidFill>
                  <a:srgbClr val="00207D"/>
                </a:solidFill>
                <a:latin typeface="Calibri"/>
                <a:cs typeface="Calibri"/>
              </a:rPr>
              <a:t>са </a:t>
            </a:r>
            <a:r>
              <a:rPr sz="3000" b="1" spc="5" dirty="0">
                <a:solidFill>
                  <a:srgbClr val="00207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07D"/>
                </a:solidFill>
                <a:latin typeface="Calibri"/>
                <a:cs typeface="Calibri"/>
              </a:rPr>
              <a:t>Енергийни Общности </a:t>
            </a:r>
            <a:r>
              <a:rPr sz="3000" b="1" spc="-665" dirty="0">
                <a:solidFill>
                  <a:srgbClr val="00207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07D"/>
                </a:solidFill>
                <a:latin typeface="Calibri"/>
                <a:cs typeface="Calibri"/>
              </a:rPr>
              <a:t>на</a:t>
            </a:r>
            <a:r>
              <a:rPr sz="3000" b="1" spc="-25" dirty="0">
                <a:solidFill>
                  <a:srgbClr val="00207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07D"/>
                </a:solidFill>
                <a:latin typeface="Calibri"/>
                <a:cs typeface="Calibri"/>
              </a:rPr>
              <a:t>собствениците</a:t>
            </a:r>
            <a:r>
              <a:rPr sz="3000" b="1" dirty="0">
                <a:solidFill>
                  <a:srgbClr val="00207D"/>
                </a:solidFill>
                <a:latin typeface="Calibri"/>
                <a:cs typeface="Calibri"/>
              </a:rPr>
              <a:t> и</a:t>
            </a:r>
            <a:endParaRPr sz="30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3000" b="1" spc="-15" dirty="0">
                <a:solidFill>
                  <a:srgbClr val="00207D"/>
                </a:solidFill>
                <a:latin typeface="Calibri"/>
                <a:cs typeface="Calibri"/>
              </a:rPr>
              <a:t>обитателите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4999" y="1031481"/>
            <a:ext cx="5936905" cy="40245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9997" y="146305"/>
            <a:ext cx="694372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Енергийни</a:t>
            </a:r>
            <a:r>
              <a:rPr spc="-30" dirty="0"/>
              <a:t> </a:t>
            </a:r>
            <a:r>
              <a:rPr spc="-5" dirty="0"/>
              <a:t>Общности</a:t>
            </a:r>
            <a:r>
              <a:rPr spc="-4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40" dirty="0"/>
              <a:t>Умни</a:t>
            </a:r>
            <a:r>
              <a:rPr spc="-5" dirty="0"/>
              <a:t> </a:t>
            </a:r>
            <a:r>
              <a:rPr dirty="0"/>
              <a:t>Сгради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573" y="1042163"/>
            <a:ext cx="5704840" cy="3864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00"/>
              </a:lnSpc>
              <a:spcBef>
                <a:spcPts val="105"/>
              </a:spcBef>
            </a:pPr>
            <a:r>
              <a:rPr sz="2600" b="1" spc="-5" dirty="0">
                <a:latin typeface="Calibri"/>
                <a:cs typeface="Calibri"/>
              </a:rPr>
              <a:t>Енергийни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Общности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от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Умни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Сгради:</a:t>
            </a:r>
            <a:endParaRPr sz="2600">
              <a:latin typeface="Calibri"/>
              <a:cs typeface="Calibri"/>
            </a:endParaRPr>
          </a:p>
          <a:p>
            <a:pPr marL="132715" indent="-120650">
              <a:lnSpc>
                <a:spcPts val="1580"/>
              </a:lnSpc>
              <a:buChar char="-"/>
              <a:tabLst>
                <a:tab pos="133350" algn="l"/>
              </a:tabLst>
            </a:pPr>
            <a:r>
              <a:rPr sz="1400" dirty="0">
                <a:latin typeface="Segoe UI"/>
                <a:cs typeface="Segoe UI"/>
              </a:rPr>
              <a:t>общност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на </a:t>
            </a:r>
            <a:r>
              <a:rPr sz="1400" spc="-5" dirty="0">
                <a:latin typeface="Segoe UI"/>
                <a:cs typeface="Segoe UI"/>
              </a:rPr>
              <a:t>обектите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5" dirty="0">
                <a:latin typeface="Segoe UI"/>
                <a:cs typeface="Segoe UI"/>
              </a:rPr>
              <a:t> сградата</a:t>
            </a:r>
            <a:endParaRPr sz="1400">
              <a:latin typeface="Segoe UI"/>
              <a:cs typeface="Segoe UI"/>
            </a:endParaRPr>
          </a:p>
          <a:p>
            <a:pPr marL="132715" indent="-120650">
              <a:lnSpc>
                <a:spcPts val="1595"/>
              </a:lnSpc>
              <a:buChar char="-"/>
              <a:tabLst>
                <a:tab pos="133350" algn="l"/>
              </a:tabLst>
            </a:pPr>
            <a:r>
              <a:rPr sz="1400" dirty="0">
                <a:latin typeface="Segoe UI"/>
                <a:cs typeface="Segoe UI"/>
              </a:rPr>
              <a:t>общност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на </a:t>
            </a:r>
            <a:r>
              <a:rPr sz="1400" spc="-5" dirty="0">
                <a:latin typeface="Segoe UI"/>
                <a:cs typeface="Segoe UI"/>
              </a:rPr>
              <a:t>сградите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5" dirty="0">
                <a:latin typeface="Segoe UI"/>
                <a:cs typeface="Segoe UI"/>
              </a:rPr>
              <a:t> района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egoe UI"/>
              <a:buChar char="-"/>
            </a:pPr>
            <a:endParaRPr sz="1450">
              <a:latin typeface="Segoe UI"/>
              <a:cs typeface="Segoe UI"/>
            </a:endParaRPr>
          </a:p>
          <a:p>
            <a:pPr marL="160655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latin typeface="Calibri"/>
                <a:cs typeface="Calibri"/>
              </a:rPr>
              <a:t>Функции:</a:t>
            </a:r>
            <a:endParaRPr sz="3000">
              <a:latin typeface="Calibri"/>
              <a:cs typeface="Calibri"/>
            </a:endParaRPr>
          </a:p>
          <a:p>
            <a:pPr marL="352425" lvl="1" indent="-192405">
              <a:lnSpc>
                <a:spcPct val="100000"/>
              </a:lnSpc>
              <a:spcBef>
                <a:spcPts val="1100"/>
              </a:spcBef>
              <a:buChar char="-"/>
              <a:tabLst>
                <a:tab pos="353060" algn="l"/>
              </a:tabLst>
            </a:pPr>
            <a:r>
              <a:rPr sz="1600" spc="-10" dirty="0">
                <a:latin typeface="Segoe UI"/>
                <a:cs typeface="Segoe UI"/>
              </a:rPr>
              <a:t>производство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енергия</a:t>
            </a:r>
            <a:endParaRPr sz="1600">
              <a:latin typeface="Segoe UI"/>
              <a:cs typeface="Segoe UI"/>
            </a:endParaRPr>
          </a:p>
          <a:p>
            <a:pPr marL="352425" lvl="1" indent="-192405">
              <a:lnSpc>
                <a:spcPct val="100000"/>
              </a:lnSpc>
              <a:buChar char="-"/>
              <a:tabLst>
                <a:tab pos="353060" algn="l"/>
              </a:tabLst>
            </a:pPr>
            <a:r>
              <a:rPr sz="1600" spc="-10" dirty="0">
                <a:latin typeface="Segoe UI"/>
                <a:cs typeface="Segoe UI"/>
              </a:rPr>
              <a:t>разпределение</a:t>
            </a:r>
            <a:endParaRPr sz="1600">
              <a:latin typeface="Segoe UI"/>
              <a:cs typeface="Segoe UI"/>
            </a:endParaRPr>
          </a:p>
          <a:p>
            <a:pPr marL="352425" lvl="1" indent="-192405">
              <a:lnSpc>
                <a:spcPct val="100000"/>
              </a:lnSpc>
              <a:buChar char="-"/>
              <a:tabLst>
                <a:tab pos="353060" algn="l"/>
              </a:tabLst>
            </a:pPr>
            <a:r>
              <a:rPr sz="1600" spc="-5" dirty="0">
                <a:latin typeface="Segoe UI"/>
                <a:cs typeface="Segoe UI"/>
              </a:rPr>
              <a:t>доставка</a:t>
            </a:r>
            <a:endParaRPr sz="1600">
              <a:latin typeface="Segoe UI"/>
              <a:cs typeface="Segoe UI"/>
            </a:endParaRPr>
          </a:p>
          <a:p>
            <a:pPr marL="352425" lvl="1" indent="-192405">
              <a:lnSpc>
                <a:spcPct val="100000"/>
              </a:lnSpc>
              <a:buChar char="-"/>
              <a:tabLst>
                <a:tab pos="353060" algn="l"/>
              </a:tabLst>
            </a:pPr>
            <a:r>
              <a:rPr sz="1600" spc="-10" dirty="0">
                <a:latin typeface="Segoe UI"/>
                <a:cs typeface="Segoe UI"/>
              </a:rPr>
              <a:t>потребление</a:t>
            </a:r>
            <a:endParaRPr sz="1600">
              <a:latin typeface="Segoe UI"/>
              <a:cs typeface="Segoe UI"/>
            </a:endParaRPr>
          </a:p>
          <a:p>
            <a:pPr marL="352425" lvl="1" indent="-192405">
              <a:lnSpc>
                <a:spcPct val="100000"/>
              </a:lnSpc>
              <a:buChar char="-"/>
              <a:tabLst>
                <a:tab pos="353060" algn="l"/>
              </a:tabLst>
            </a:pPr>
            <a:r>
              <a:rPr sz="1600" spc="-10" dirty="0">
                <a:latin typeface="Segoe UI"/>
                <a:cs typeface="Segoe UI"/>
              </a:rPr>
              <a:t>агрегиране</a:t>
            </a:r>
            <a:endParaRPr sz="1600">
              <a:latin typeface="Segoe UI"/>
              <a:cs typeface="Segoe UI"/>
            </a:endParaRPr>
          </a:p>
          <a:p>
            <a:pPr marL="352425" lvl="1" indent="-192405">
              <a:lnSpc>
                <a:spcPct val="100000"/>
              </a:lnSpc>
              <a:buChar char="-"/>
              <a:tabLst>
                <a:tab pos="353060" algn="l"/>
              </a:tabLst>
            </a:pPr>
            <a:r>
              <a:rPr sz="1600" spc="-10" dirty="0">
                <a:latin typeface="Segoe UI"/>
                <a:cs typeface="Segoe UI"/>
              </a:rPr>
              <a:t>съхраняване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електроенергия</a:t>
            </a:r>
            <a:endParaRPr sz="1600">
              <a:latin typeface="Segoe UI"/>
              <a:cs typeface="Segoe UI"/>
            </a:endParaRPr>
          </a:p>
          <a:p>
            <a:pPr marL="326390" marR="1783714" lvl="1" indent="-166370">
              <a:lnSpc>
                <a:spcPct val="100000"/>
              </a:lnSpc>
              <a:buFont typeface="Segoe UI"/>
              <a:buChar char="-"/>
              <a:tabLst>
                <a:tab pos="353060" algn="l"/>
              </a:tabLst>
            </a:pPr>
            <a:r>
              <a:rPr dirty="0"/>
              <a:t>	</a:t>
            </a:r>
            <a:r>
              <a:rPr sz="1600" spc="-10" dirty="0">
                <a:latin typeface="Segoe UI"/>
                <a:cs typeface="Segoe UI"/>
              </a:rPr>
              <a:t>услуги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повишаване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енергийната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ефективност</a:t>
            </a:r>
            <a:endParaRPr sz="1600">
              <a:latin typeface="Segoe UI"/>
              <a:cs typeface="Segoe UI"/>
            </a:endParaRPr>
          </a:p>
          <a:p>
            <a:pPr marL="352425" lvl="1" indent="-192405">
              <a:lnSpc>
                <a:spcPct val="100000"/>
              </a:lnSpc>
              <a:buChar char="-"/>
              <a:tabLst>
                <a:tab pos="353060" algn="l"/>
              </a:tabLst>
            </a:pPr>
            <a:r>
              <a:rPr sz="1600" spc="-10" dirty="0">
                <a:latin typeface="Segoe UI"/>
                <a:cs typeface="Segoe UI"/>
              </a:rPr>
              <a:t>услуги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зареждане</a:t>
            </a:r>
            <a:r>
              <a:rPr sz="1600" spc="-5" dirty="0">
                <a:latin typeface="Segoe UI"/>
                <a:cs typeface="Segoe UI"/>
              </a:rPr>
              <a:t> на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електрически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превозни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средства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Технологиите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6207" y="903575"/>
            <a:ext cx="6985634" cy="1976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Предизвикателството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Умните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Сгради: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НЕПОЗНАТО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ДО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70" dirty="0">
                <a:latin typeface="Calibri"/>
                <a:cs typeface="Calibri"/>
              </a:rPr>
              <a:t>СЕГА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СЪЧЕТАНИЕ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НА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ТЕХНОЛОГИИ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ИЗДЕЛИЯ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НА</a:t>
            </a:r>
            <a:endParaRPr sz="3200">
              <a:latin typeface="Calibri"/>
              <a:cs typeface="Calibri"/>
            </a:endParaRPr>
          </a:p>
          <a:p>
            <a:pPr marL="343535" algn="ctr">
              <a:lnSpc>
                <a:spcPts val="3835"/>
              </a:lnSpc>
            </a:pPr>
            <a:r>
              <a:rPr sz="3200" b="1" spc="-10" dirty="0">
                <a:latin typeface="Calibri"/>
                <a:cs typeface="Calibri"/>
              </a:rPr>
              <a:t>ПРОИЗВОДИТЕЛИ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4995" y="2849879"/>
            <a:ext cx="3874007" cy="2223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Технологиите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964" y="1229867"/>
            <a:ext cx="4860035" cy="38039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3305" y="1197507"/>
            <a:ext cx="3955415" cy="351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9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Изкуствен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Интелект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(AI)</a:t>
            </a:r>
            <a:endParaRPr sz="2800">
              <a:latin typeface="Calibri"/>
              <a:cs typeface="Calibri"/>
            </a:endParaRPr>
          </a:p>
          <a:p>
            <a:pPr marL="12700" marR="309880">
              <a:lnSpc>
                <a:spcPct val="71400"/>
              </a:lnSpc>
              <a:spcBef>
                <a:spcPts val="890"/>
              </a:spcBef>
            </a:pPr>
            <a:r>
              <a:rPr sz="2800" b="1" spc="-10" dirty="0">
                <a:latin typeface="Calibri"/>
                <a:cs typeface="Calibri"/>
              </a:rPr>
              <a:t>Системи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за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управление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на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сградата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(BMS)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840"/>
              </a:spcBef>
            </a:pPr>
            <a:r>
              <a:rPr sz="2800" b="1" spc="-10" dirty="0">
                <a:latin typeface="Calibri"/>
                <a:cs typeface="Calibri"/>
              </a:rPr>
              <a:t>SMART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GRIDS</a:t>
            </a:r>
            <a:endParaRPr sz="2800">
              <a:latin typeface="Calibri"/>
              <a:cs typeface="Calibri"/>
            </a:endParaRPr>
          </a:p>
          <a:p>
            <a:pPr marL="364490" indent="-191135">
              <a:lnSpc>
                <a:spcPts val="2400"/>
              </a:lnSpc>
              <a:buChar char="-"/>
              <a:tabLst>
                <a:tab pos="365125" algn="l"/>
              </a:tabLst>
            </a:pPr>
            <a:r>
              <a:rPr sz="2800" b="1" spc="-10" dirty="0">
                <a:latin typeface="Calibri"/>
                <a:cs typeface="Calibri"/>
              </a:rPr>
              <a:t>сензори</a:t>
            </a:r>
            <a:endParaRPr sz="2800">
              <a:latin typeface="Calibri"/>
              <a:cs typeface="Calibri"/>
            </a:endParaRPr>
          </a:p>
          <a:p>
            <a:pPr marL="364490" indent="-191135">
              <a:lnSpc>
                <a:spcPts val="2880"/>
              </a:lnSpc>
              <a:buChar char="-"/>
              <a:tabLst>
                <a:tab pos="365125" algn="l"/>
              </a:tabLst>
            </a:pPr>
            <a:r>
              <a:rPr sz="2800" b="1" spc="-10" dirty="0">
                <a:latin typeface="Calibri"/>
                <a:cs typeface="Calibri"/>
              </a:rPr>
              <a:t>задвижващи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мех-ми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800" b="1" spc="-10" dirty="0">
                <a:latin typeface="Calibri"/>
                <a:cs typeface="Calibri"/>
              </a:rPr>
              <a:t>Разширена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реалност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(AR)</a:t>
            </a:r>
            <a:endParaRPr sz="2800">
              <a:latin typeface="Calibri"/>
              <a:cs typeface="Calibri"/>
            </a:endParaRPr>
          </a:p>
          <a:p>
            <a:pPr marL="12700" marR="715010">
              <a:lnSpc>
                <a:spcPct val="67200"/>
              </a:lnSpc>
              <a:spcBef>
                <a:spcPts val="1435"/>
              </a:spcBef>
            </a:pPr>
            <a:r>
              <a:rPr sz="2800" b="1" spc="-5" dirty="0">
                <a:latin typeface="Calibri"/>
                <a:cs typeface="Calibri"/>
              </a:rPr>
              <a:t>Всички </a:t>
            </a:r>
            <a:r>
              <a:rPr sz="2800" b="1" spc="-25" dirty="0">
                <a:latin typeface="Calibri"/>
                <a:cs typeface="Calibri"/>
              </a:rPr>
              <a:t>протоколи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за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комуникация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8330" marR="5080" indent="-515620">
              <a:lnSpc>
                <a:spcPct val="100000"/>
              </a:lnSpc>
              <a:spcBef>
                <a:spcPts val="105"/>
              </a:spcBef>
              <a:buFont typeface="Calibri"/>
              <a:buAutoNum type="arabicPeriod"/>
              <a:tabLst>
                <a:tab pos="608965" algn="l"/>
                <a:tab pos="609600" algn="l"/>
              </a:tabLst>
            </a:pPr>
            <a:r>
              <a:rPr dirty="0"/>
              <a:t>Няма</a:t>
            </a:r>
            <a:r>
              <a:rPr spc="-15" dirty="0"/>
              <a:t> </a:t>
            </a:r>
            <a:r>
              <a:rPr spc="-5" dirty="0"/>
              <a:t>всепризнат</a:t>
            </a:r>
            <a:r>
              <a:rPr spc="10" dirty="0"/>
              <a:t> </a:t>
            </a:r>
            <a:r>
              <a:rPr spc="-5" dirty="0"/>
              <a:t>Европейски </a:t>
            </a:r>
            <a:r>
              <a:rPr dirty="0"/>
              <a:t>опит</a:t>
            </a:r>
            <a:r>
              <a:rPr spc="-5" dirty="0"/>
              <a:t> </a:t>
            </a:r>
            <a:r>
              <a:rPr dirty="0"/>
              <a:t>за </a:t>
            </a:r>
            <a:r>
              <a:rPr spc="-5" dirty="0"/>
              <a:t>организация</a:t>
            </a:r>
            <a:r>
              <a:rPr spc="5" dirty="0"/>
              <a:t> </a:t>
            </a:r>
            <a:r>
              <a:rPr dirty="0"/>
              <a:t>и </a:t>
            </a:r>
            <a:r>
              <a:rPr spc="-570" dirty="0"/>
              <a:t> </a:t>
            </a:r>
            <a:r>
              <a:rPr dirty="0"/>
              <a:t>пазар </a:t>
            </a:r>
            <a:r>
              <a:rPr spc="-5" dirty="0"/>
              <a:t>на</a:t>
            </a:r>
            <a:r>
              <a:rPr spc="-15" dirty="0"/>
              <a:t> </a:t>
            </a:r>
            <a:r>
              <a:rPr spc="-5" dirty="0"/>
              <a:t>услуги</a:t>
            </a:r>
            <a:r>
              <a:rPr spc="-10" dirty="0"/>
              <a:t> </a:t>
            </a:r>
            <a:r>
              <a:rPr dirty="0"/>
              <a:t>за</a:t>
            </a:r>
            <a:r>
              <a:rPr spc="-5" dirty="0"/>
              <a:t> Енергийни</a:t>
            </a:r>
            <a:r>
              <a:rPr dirty="0"/>
              <a:t> общности.</a:t>
            </a:r>
          </a:p>
          <a:p>
            <a:pPr marL="608330">
              <a:lnSpc>
                <a:spcPct val="100000"/>
              </a:lnSpc>
              <a:spcBef>
                <a:spcPts val="620"/>
              </a:spcBef>
            </a:pPr>
            <a:r>
              <a:rPr spc="-10" dirty="0"/>
              <a:t>Всяка</a:t>
            </a:r>
            <a:r>
              <a:rPr spc="5" dirty="0"/>
              <a:t> </a:t>
            </a:r>
            <a:r>
              <a:rPr spc="-20" dirty="0"/>
              <a:t>държава</a:t>
            </a:r>
            <a:r>
              <a:rPr spc="10" dirty="0"/>
              <a:t> </a:t>
            </a:r>
            <a:r>
              <a:rPr dirty="0"/>
              <a:t>има</a:t>
            </a:r>
            <a:r>
              <a:rPr spc="-15" dirty="0"/>
              <a:t> </a:t>
            </a:r>
            <a:r>
              <a:rPr spc="-5" dirty="0"/>
              <a:t>национални</a:t>
            </a:r>
            <a:r>
              <a:rPr spc="-25" dirty="0"/>
              <a:t> </a:t>
            </a:r>
            <a:r>
              <a:rPr dirty="0"/>
              <a:t>особености</a:t>
            </a:r>
          </a:p>
          <a:p>
            <a:pPr marL="608330" marR="10160" indent="-515620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608965" algn="l"/>
                <a:tab pos="609600" algn="l"/>
              </a:tabLst>
            </a:pPr>
            <a:r>
              <a:rPr spc="-5" dirty="0"/>
              <a:t>Има </a:t>
            </a:r>
            <a:r>
              <a:rPr spc="-10" dirty="0"/>
              <a:t>технологии, </a:t>
            </a:r>
            <a:r>
              <a:rPr dirty="0"/>
              <a:t>с</a:t>
            </a:r>
            <a:r>
              <a:rPr spc="-10" dirty="0"/>
              <a:t> </a:t>
            </a:r>
            <a:r>
              <a:rPr spc="-15" dirty="0"/>
              <a:t>които</a:t>
            </a:r>
            <a:r>
              <a:rPr spc="-5" dirty="0"/>
              <a:t> да</a:t>
            </a:r>
            <a:r>
              <a:rPr spc="15" dirty="0"/>
              <a:t> </a:t>
            </a:r>
            <a:r>
              <a:rPr dirty="0"/>
              <a:t>се </a:t>
            </a:r>
            <a:r>
              <a:rPr spc="-5" dirty="0"/>
              <a:t>изграждат</a:t>
            </a:r>
            <a:r>
              <a:rPr spc="10" dirty="0"/>
              <a:t> </a:t>
            </a:r>
            <a:r>
              <a:rPr spc="-5" dirty="0"/>
              <a:t>Енергийни </a:t>
            </a:r>
            <a:r>
              <a:rPr spc="-570" dirty="0"/>
              <a:t> </a:t>
            </a:r>
            <a:r>
              <a:rPr dirty="0"/>
              <a:t>Общности,</a:t>
            </a:r>
            <a:r>
              <a:rPr spc="-30" dirty="0"/>
              <a:t> </a:t>
            </a:r>
            <a:r>
              <a:rPr spc="-5" dirty="0"/>
              <a:t>но</a:t>
            </a:r>
            <a:r>
              <a:rPr spc="-10" dirty="0"/>
              <a:t> </a:t>
            </a:r>
            <a:r>
              <a:rPr spc="-5" dirty="0"/>
              <a:t>те</a:t>
            </a:r>
            <a:r>
              <a:rPr spc="-15" dirty="0"/>
              <a:t> </a:t>
            </a:r>
            <a:r>
              <a:rPr spc="-5" dirty="0"/>
              <a:t>не </a:t>
            </a:r>
            <a:r>
              <a:rPr dirty="0"/>
              <a:t>са</a:t>
            </a:r>
            <a:r>
              <a:rPr spc="-5" dirty="0"/>
              <a:t> </a:t>
            </a:r>
            <a:r>
              <a:rPr spc="-10" dirty="0"/>
              <a:t>популяризирани</a:t>
            </a:r>
          </a:p>
          <a:p>
            <a:pPr marL="608330" marR="436880" indent="-515620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608965" algn="l"/>
                <a:tab pos="609600" algn="l"/>
              </a:tabLst>
            </a:pPr>
            <a:r>
              <a:rPr spc="-45" dirty="0"/>
              <a:t>Готвят</a:t>
            </a:r>
            <a:r>
              <a:rPr spc="-10" dirty="0"/>
              <a:t> </a:t>
            </a:r>
            <a:r>
              <a:rPr dirty="0"/>
              <a:t>се </a:t>
            </a:r>
            <a:r>
              <a:rPr spc="-5" dirty="0"/>
              <a:t>Европейски</a:t>
            </a:r>
            <a:r>
              <a:rPr spc="5" dirty="0"/>
              <a:t> </a:t>
            </a:r>
            <a:r>
              <a:rPr spc="-10" dirty="0"/>
              <a:t>средства:</a:t>
            </a:r>
            <a:r>
              <a:rPr spc="-5" dirty="0"/>
              <a:t> но няма</a:t>
            </a:r>
            <a:r>
              <a:rPr dirty="0"/>
              <a:t> </a:t>
            </a:r>
            <a:r>
              <a:rPr spc="-10" dirty="0"/>
              <a:t>законова </a:t>
            </a:r>
            <a:r>
              <a:rPr spc="-575" dirty="0"/>
              <a:t> </a:t>
            </a:r>
            <a:r>
              <a:rPr dirty="0"/>
              <a:t>база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7973" y="105157"/>
            <a:ext cx="33007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Прдизвикателствата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</Words>
  <Application>Microsoft Office PowerPoint</Application>
  <PresentationFormat>On-screen Show (16:9)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 MT</vt:lpstr>
      <vt:lpstr>Calibri</vt:lpstr>
      <vt:lpstr>Segoe UI</vt:lpstr>
      <vt:lpstr>Office Theme</vt:lpstr>
      <vt:lpstr>Енергийните кооперативи  от „умни” сгради –  непосредствената  перспектива</vt:lpstr>
      <vt:lpstr>Европейската линия</vt:lpstr>
      <vt:lpstr>Подход</vt:lpstr>
      <vt:lpstr>Умни Сгради</vt:lpstr>
      <vt:lpstr>Умни Сгради</vt:lpstr>
      <vt:lpstr>Енергийни Общности и Умни Сгради</vt:lpstr>
      <vt:lpstr>Технологиите</vt:lpstr>
      <vt:lpstr>Технологиите</vt:lpstr>
      <vt:lpstr>Прдизвикателствата</vt:lpstr>
      <vt:lpstr>Гордиев Възел</vt:lpstr>
      <vt:lpstr>НАКЪДЕ ?</vt:lpstr>
      <vt:lpstr>1-ва крачка: Закон за Енергийните Общности</vt:lpstr>
      <vt:lpstr>2-ва крачка: Национален пазарен механизъм</vt:lpstr>
      <vt:lpstr>3-та крачка: Пилотни проекти</vt:lpstr>
      <vt:lpstr>Необходим е оперативен и прозрачен диалог: NGO - Правителство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Енергийните кооперативи  от „умни” сгради –  непосредствената  перспектива</dc:title>
  <dc:creator>BoDil</dc:creator>
  <cp:lastModifiedBy>MMTB 2021</cp:lastModifiedBy>
  <cp:revision>1</cp:revision>
  <dcterms:created xsi:type="dcterms:W3CDTF">2022-04-12T11:16:01Z</dcterms:created>
  <dcterms:modified xsi:type="dcterms:W3CDTF">2022-04-12T11:18:00Z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2022-04-12T00:00:00Z</vt:filetime>
  </property>
</Properties>
</file>