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C788E"/>
    <a:srgbClr val="CC9900"/>
    <a:srgbClr val="422C16"/>
    <a:srgbClr val="006666"/>
    <a:srgbClr val="0099CC"/>
    <a:srgbClr val="660066"/>
    <a:srgbClr val="660033"/>
    <a:srgbClr val="015153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0" autoAdjust="0"/>
    <p:restoredTop sz="77642" autoAdjust="0"/>
  </p:normalViewPr>
  <p:slideViewPr>
    <p:cSldViewPr showGuides="1">
      <p:cViewPr varScale="1">
        <p:scale>
          <a:sx n="102" d="100"/>
          <a:sy n="102" d="100"/>
        </p:scale>
        <p:origin x="1877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EE4C2-FDB3-468C-8CD0-AE04EA9D8E1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32E8001-3E4D-47B6-9A57-8A263E1B5D58}">
      <dgm:prSet phldrT="[Text]"/>
      <dgm:spPr>
        <a:solidFill>
          <a:srgbClr val="FFC0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/>
            <a:t>Не зависят от местните условия</a:t>
          </a:r>
          <a:endParaRPr lang="bg-BG" dirty="0"/>
        </a:p>
      </dgm:t>
    </dgm:pt>
    <dgm:pt modelId="{9B9BE88B-1C90-40B2-A7B9-E0AB457C310F}" type="parTrans" cxnId="{511A4097-957E-474F-9B09-62FF73521D4E}">
      <dgm:prSet/>
      <dgm:spPr/>
      <dgm:t>
        <a:bodyPr/>
        <a:lstStyle/>
        <a:p>
          <a:endParaRPr lang="bg-BG"/>
        </a:p>
      </dgm:t>
    </dgm:pt>
    <dgm:pt modelId="{AB8DA3DF-6C8E-4C76-8103-6CFB101E3C53}" type="sibTrans" cxnId="{511A4097-957E-474F-9B09-62FF73521D4E}">
      <dgm:prSet/>
      <dgm:spPr/>
      <dgm:t>
        <a:bodyPr/>
        <a:lstStyle/>
        <a:p>
          <a:endParaRPr lang="bg-BG"/>
        </a:p>
      </dgm:t>
    </dgm:pt>
    <dgm:pt modelId="{25CE8F6E-D940-49AC-9D33-53BA0965F68F}">
      <dgm:prSet phldrT="[Text]"/>
      <dgm:spPr>
        <a:solidFill>
          <a:srgbClr val="0070C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/>
            <a:t>Кръговрат на вътрешните енергиите</a:t>
          </a:r>
          <a:endParaRPr lang="bg-BG" dirty="0"/>
        </a:p>
      </dgm:t>
    </dgm:pt>
    <dgm:pt modelId="{40808BB0-8B3A-475F-8ECA-8CC4DA232F40}" type="parTrans" cxnId="{12E16B98-01EF-4972-90E2-AA0FA489BDF8}">
      <dgm:prSet/>
      <dgm:spPr/>
      <dgm:t>
        <a:bodyPr/>
        <a:lstStyle/>
        <a:p>
          <a:endParaRPr lang="bg-BG"/>
        </a:p>
      </dgm:t>
    </dgm:pt>
    <dgm:pt modelId="{6B05ECD5-48AE-4F2A-A87F-1C7E6178622B}" type="sibTrans" cxnId="{12E16B98-01EF-4972-90E2-AA0FA489BDF8}">
      <dgm:prSet/>
      <dgm:spPr/>
      <dgm:t>
        <a:bodyPr/>
        <a:lstStyle/>
        <a:p>
          <a:endParaRPr lang="bg-BG"/>
        </a:p>
      </dgm:t>
    </dgm:pt>
    <dgm:pt modelId="{F6490DA0-72C1-4E04-A149-11D7828CCC29}">
      <dgm:prSet phldrT="[Text]"/>
      <dgm:spPr>
        <a:solidFill>
          <a:srgbClr val="00B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/>
            <a:t>Произвеждат енергия</a:t>
          </a:r>
          <a:endParaRPr lang="bg-BG" dirty="0"/>
        </a:p>
      </dgm:t>
    </dgm:pt>
    <dgm:pt modelId="{94CF8E10-EE75-4CBC-9F62-9602D81A3829}" type="parTrans" cxnId="{CF25C3F4-5C2C-45DF-A55F-C947E833825B}">
      <dgm:prSet/>
      <dgm:spPr/>
      <dgm:t>
        <a:bodyPr/>
        <a:lstStyle/>
        <a:p>
          <a:endParaRPr lang="bg-BG"/>
        </a:p>
      </dgm:t>
    </dgm:pt>
    <dgm:pt modelId="{9C5B3D85-B851-4CC4-AFD7-B732DDCC31B7}" type="sibTrans" cxnId="{CF25C3F4-5C2C-45DF-A55F-C947E833825B}">
      <dgm:prSet/>
      <dgm:spPr/>
      <dgm:t>
        <a:bodyPr/>
        <a:lstStyle/>
        <a:p>
          <a:endParaRPr lang="bg-BG"/>
        </a:p>
      </dgm:t>
    </dgm:pt>
    <dgm:pt modelId="{311ABF3D-43C3-4470-A565-160DEEF5A0F9}">
      <dgm:prSet phldrT="[Text]"/>
      <dgm:spPr>
        <a:solidFill>
          <a:srgbClr val="CC660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dirty="0" smtClean="0"/>
            <a:t>100% </a:t>
          </a:r>
          <a:r>
            <a:rPr lang="en-US" dirty="0" smtClean="0"/>
            <a:t>SMART GRID </a:t>
          </a:r>
          <a:r>
            <a:rPr lang="ru-RU" dirty="0" smtClean="0"/>
            <a:t>управление</a:t>
          </a:r>
          <a:endParaRPr lang="bg-BG" dirty="0"/>
        </a:p>
      </dgm:t>
    </dgm:pt>
    <dgm:pt modelId="{967EE54F-88DC-4840-B992-A1AA53137330}" type="parTrans" cxnId="{21BA9615-65F0-4B9C-9537-315A18ACB775}">
      <dgm:prSet/>
      <dgm:spPr/>
      <dgm:t>
        <a:bodyPr/>
        <a:lstStyle/>
        <a:p>
          <a:endParaRPr lang="bg-BG"/>
        </a:p>
      </dgm:t>
    </dgm:pt>
    <dgm:pt modelId="{18585832-09B0-453C-A49D-E0AEBE81BD39}" type="sibTrans" cxnId="{21BA9615-65F0-4B9C-9537-315A18ACB775}">
      <dgm:prSet/>
      <dgm:spPr/>
      <dgm:t>
        <a:bodyPr/>
        <a:lstStyle/>
        <a:p>
          <a:endParaRPr lang="bg-BG"/>
        </a:p>
      </dgm:t>
    </dgm:pt>
    <dgm:pt modelId="{B69FE290-C24D-4EEA-889A-1FAE00B0562D}">
      <dgm:prSet phldrT="[Text]"/>
      <dgm:spPr>
        <a:solidFill>
          <a:srgbClr val="7030A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 smtClean="0"/>
            <a:t>Max </a:t>
          </a:r>
          <a:r>
            <a:rPr lang="ru-RU" dirty="0" smtClean="0"/>
            <a:t>изолация</a:t>
          </a:r>
          <a:endParaRPr lang="bg-BG" dirty="0"/>
        </a:p>
      </dgm:t>
    </dgm:pt>
    <dgm:pt modelId="{3CCFA545-59A1-43A6-B96F-A329347EB81D}" type="parTrans" cxnId="{01AC53AB-8F4E-433E-9A5F-B87857813450}">
      <dgm:prSet/>
      <dgm:spPr/>
      <dgm:t>
        <a:bodyPr/>
        <a:lstStyle/>
        <a:p>
          <a:endParaRPr lang="bg-BG"/>
        </a:p>
      </dgm:t>
    </dgm:pt>
    <dgm:pt modelId="{B68DA7D2-9C06-48A3-A7FF-FDE42FB1AB88}" type="sibTrans" cxnId="{01AC53AB-8F4E-433E-9A5F-B87857813450}">
      <dgm:prSet/>
      <dgm:spPr/>
      <dgm:t>
        <a:bodyPr/>
        <a:lstStyle/>
        <a:p>
          <a:endParaRPr lang="bg-BG"/>
        </a:p>
      </dgm:t>
    </dgm:pt>
    <dgm:pt modelId="{7EBEEE83-37D6-4DC6-9BD3-4E6BDE36EDDE}" type="pres">
      <dgm:prSet presAssocID="{CCBEE4C2-FDB3-468C-8CD0-AE04EA9D8E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C89CEE-CB39-43D5-B668-1D39A04E674F}" type="pres">
      <dgm:prSet presAssocID="{732E8001-3E4D-47B6-9A57-8A263E1B5D58}" presName="node" presStyleLbl="node1" presStyleIdx="0" presStyleCnt="5" custScaleX="185512" custRadScaleRad="100326" custRadScaleInc="-19247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3080F7A-5705-4CB3-AA6B-4344B1DD774F}" type="pres">
      <dgm:prSet presAssocID="{732E8001-3E4D-47B6-9A57-8A263E1B5D58}" presName="spNode" presStyleCnt="0"/>
      <dgm:spPr/>
    </dgm:pt>
    <dgm:pt modelId="{CEFDE67A-9B20-4A92-9172-8FDF94B36446}" type="pres">
      <dgm:prSet presAssocID="{AB8DA3DF-6C8E-4C76-8103-6CFB101E3C5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2826DDD0-BA59-4D41-9066-37FD64CBCC5C}" type="pres">
      <dgm:prSet presAssocID="{B69FE290-C24D-4EEA-889A-1FAE00B0562D}" presName="node" presStyleLbl="node1" presStyleIdx="1" presStyleCnt="5" custScaleX="157673" custRadScaleRad="95357" custRadScaleInc="3836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D4AEDA5-ADAB-4F72-96E8-D51554B500AF}" type="pres">
      <dgm:prSet presAssocID="{B69FE290-C24D-4EEA-889A-1FAE00B0562D}" presName="spNode" presStyleCnt="0"/>
      <dgm:spPr/>
    </dgm:pt>
    <dgm:pt modelId="{6075D292-096D-40FD-A288-5D726C65D636}" type="pres">
      <dgm:prSet presAssocID="{B68DA7D2-9C06-48A3-A7FF-FDE42FB1AB8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4C2B14E-9D2F-4F96-B665-3B760C74ECDC}" type="pres">
      <dgm:prSet presAssocID="{25CE8F6E-D940-49AC-9D33-53BA0965F68F}" presName="node" presStyleLbl="node1" presStyleIdx="2" presStyleCnt="5" custScaleX="198553" custRadScaleRad="120303" custRadScaleInc="-39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113773-308D-45D7-A3AE-DEFB0E1190BD}" type="pres">
      <dgm:prSet presAssocID="{25CE8F6E-D940-49AC-9D33-53BA0965F68F}" presName="spNode" presStyleCnt="0"/>
      <dgm:spPr/>
    </dgm:pt>
    <dgm:pt modelId="{0054C934-DB7A-4A2C-BBAB-80A5904F9C5A}" type="pres">
      <dgm:prSet presAssocID="{6B05ECD5-48AE-4F2A-A87F-1C7E6178622B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8EC1970-4173-42C4-93DC-48C36903D0E0}" type="pres">
      <dgm:prSet presAssocID="{F6490DA0-72C1-4E04-A149-11D7828CCC29}" presName="node" presStyleLbl="node1" presStyleIdx="3" presStyleCnt="5" custScaleX="181053" custRadScaleRad="123603" custRadScaleInc="45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2083A-32A2-40E6-9CF7-2FFE5C03FFCF}" type="pres">
      <dgm:prSet presAssocID="{F6490DA0-72C1-4E04-A149-11D7828CCC29}" presName="spNode" presStyleCnt="0"/>
      <dgm:spPr/>
    </dgm:pt>
    <dgm:pt modelId="{9167E141-F876-41EA-97E6-CEB12499820D}" type="pres">
      <dgm:prSet presAssocID="{9C5B3D85-B851-4CC4-AFD7-B732DDCC31B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91A36E3-9E86-4103-A9AE-C6B94414F2CF}" type="pres">
      <dgm:prSet presAssocID="{311ABF3D-43C3-4470-A565-160DEEF5A0F9}" presName="node" presStyleLbl="node1" presStyleIdx="4" presStyleCnt="5" custScaleX="161544" custRadScaleRad="108074" custRadScaleInc="-4270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CE12EEA-6744-45AA-8319-9CD684D81A15}" type="pres">
      <dgm:prSet presAssocID="{311ABF3D-43C3-4470-A565-160DEEF5A0F9}" presName="spNode" presStyleCnt="0"/>
      <dgm:spPr/>
    </dgm:pt>
    <dgm:pt modelId="{16E77DEE-4D0C-40BE-BF17-5B4E5F8F00F9}" type="pres">
      <dgm:prSet presAssocID="{18585832-09B0-453C-A49D-E0AEBE81BD3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51644CBA-4D58-43E0-970A-4E58B1A687B9}" type="presOf" srcId="{AB8DA3DF-6C8E-4C76-8103-6CFB101E3C53}" destId="{CEFDE67A-9B20-4A92-9172-8FDF94B36446}" srcOrd="0" destOrd="0" presId="urn:microsoft.com/office/officeart/2005/8/layout/cycle6"/>
    <dgm:cxn modelId="{12E16B98-01EF-4972-90E2-AA0FA489BDF8}" srcId="{CCBEE4C2-FDB3-468C-8CD0-AE04EA9D8E19}" destId="{25CE8F6E-D940-49AC-9D33-53BA0965F68F}" srcOrd="2" destOrd="0" parTransId="{40808BB0-8B3A-475F-8ECA-8CC4DA232F40}" sibTransId="{6B05ECD5-48AE-4F2A-A87F-1C7E6178622B}"/>
    <dgm:cxn modelId="{61E6D7D2-EDF7-405A-A127-E857DE7E5AF5}" type="presOf" srcId="{B68DA7D2-9C06-48A3-A7FF-FDE42FB1AB88}" destId="{6075D292-096D-40FD-A288-5D726C65D636}" srcOrd="0" destOrd="0" presId="urn:microsoft.com/office/officeart/2005/8/layout/cycle6"/>
    <dgm:cxn modelId="{DE43A8E4-4D78-4355-8B73-95A31C8C5A94}" type="presOf" srcId="{732E8001-3E4D-47B6-9A57-8A263E1B5D58}" destId="{2DC89CEE-CB39-43D5-B668-1D39A04E674F}" srcOrd="0" destOrd="0" presId="urn:microsoft.com/office/officeart/2005/8/layout/cycle6"/>
    <dgm:cxn modelId="{78D05A44-26BE-4187-9C7F-69635E447096}" type="presOf" srcId="{CCBEE4C2-FDB3-468C-8CD0-AE04EA9D8E19}" destId="{7EBEEE83-37D6-4DC6-9BD3-4E6BDE36EDDE}" srcOrd="0" destOrd="0" presId="urn:microsoft.com/office/officeart/2005/8/layout/cycle6"/>
    <dgm:cxn modelId="{D9D450A6-9F10-4D8E-A0F4-FD33B778816A}" type="presOf" srcId="{18585832-09B0-453C-A49D-E0AEBE81BD39}" destId="{16E77DEE-4D0C-40BE-BF17-5B4E5F8F00F9}" srcOrd="0" destOrd="0" presId="urn:microsoft.com/office/officeart/2005/8/layout/cycle6"/>
    <dgm:cxn modelId="{CF25C3F4-5C2C-45DF-A55F-C947E833825B}" srcId="{CCBEE4C2-FDB3-468C-8CD0-AE04EA9D8E19}" destId="{F6490DA0-72C1-4E04-A149-11D7828CCC29}" srcOrd="3" destOrd="0" parTransId="{94CF8E10-EE75-4CBC-9F62-9602D81A3829}" sibTransId="{9C5B3D85-B851-4CC4-AFD7-B732DDCC31B7}"/>
    <dgm:cxn modelId="{562C0E09-0EBD-43B3-9E1E-6EE530DA201D}" type="presOf" srcId="{F6490DA0-72C1-4E04-A149-11D7828CCC29}" destId="{D8EC1970-4173-42C4-93DC-48C36903D0E0}" srcOrd="0" destOrd="0" presId="urn:microsoft.com/office/officeart/2005/8/layout/cycle6"/>
    <dgm:cxn modelId="{BEE2422E-9C71-4BA3-B68D-B2BB5AB7376C}" type="presOf" srcId="{25CE8F6E-D940-49AC-9D33-53BA0965F68F}" destId="{C4C2B14E-9D2F-4F96-B665-3B760C74ECDC}" srcOrd="0" destOrd="0" presId="urn:microsoft.com/office/officeart/2005/8/layout/cycle6"/>
    <dgm:cxn modelId="{21BA9615-65F0-4B9C-9537-315A18ACB775}" srcId="{CCBEE4C2-FDB3-468C-8CD0-AE04EA9D8E19}" destId="{311ABF3D-43C3-4470-A565-160DEEF5A0F9}" srcOrd="4" destOrd="0" parTransId="{967EE54F-88DC-4840-B992-A1AA53137330}" sibTransId="{18585832-09B0-453C-A49D-E0AEBE81BD39}"/>
    <dgm:cxn modelId="{BB8006FB-1256-49C8-BBED-E1E9138B1EF0}" type="presOf" srcId="{311ABF3D-43C3-4470-A565-160DEEF5A0F9}" destId="{291A36E3-9E86-4103-A9AE-C6B94414F2CF}" srcOrd="0" destOrd="0" presId="urn:microsoft.com/office/officeart/2005/8/layout/cycle6"/>
    <dgm:cxn modelId="{4FC39F1B-DF4E-460F-846F-0C697AD55D7E}" type="presOf" srcId="{6B05ECD5-48AE-4F2A-A87F-1C7E6178622B}" destId="{0054C934-DB7A-4A2C-BBAB-80A5904F9C5A}" srcOrd="0" destOrd="0" presId="urn:microsoft.com/office/officeart/2005/8/layout/cycle6"/>
    <dgm:cxn modelId="{ED006293-82BC-4C80-B196-754385A1AEE6}" type="presOf" srcId="{B69FE290-C24D-4EEA-889A-1FAE00B0562D}" destId="{2826DDD0-BA59-4D41-9066-37FD64CBCC5C}" srcOrd="0" destOrd="0" presId="urn:microsoft.com/office/officeart/2005/8/layout/cycle6"/>
    <dgm:cxn modelId="{F5A3AA5B-7F09-4034-B84A-19B04670E7D6}" type="presOf" srcId="{9C5B3D85-B851-4CC4-AFD7-B732DDCC31B7}" destId="{9167E141-F876-41EA-97E6-CEB12499820D}" srcOrd="0" destOrd="0" presId="urn:microsoft.com/office/officeart/2005/8/layout/cycle6"/>
    <dgm:cxn modelId="{511A4097-957E-474F-9B09-62FF73521D4E}" srcId="{CCBEE4C2-FDB3-468C-8CD0-AE04EA9D8E19}" destId="{732E8001-3E4D-47B6-9A57-8A263E1B5D58}" srcOrd="0" destOrd="0" parTransId="{9B9BE88B-1C90-40B2-A7B9-E0AB457C310F}" sibTransId="{AB8DA3DF-6C8E-4C76-8103-6CFB101E3C53}"/>
    <dgm:cxn modelId="{01AC53AB-8F4E-433E-9A5F-B87857813450}" srcId="{CCBEE4C2-FDB3-468C-8CD0-AE04EA9D8E19}" destId="{B69FE290-C24D-4EEA-889A-1FAE00B0562D}" srcOrd="1" destOrd="0" parTransId="{3CCFA545-59A1-43A6-B96F-A329347EB81D}" sibTransId="{B68DA7D2-9C06-48A3-A7FF-FDE42FB1AB88}"/>
    <dgm:cxn modelId="{B54C75EA-225D-42F7-BC9D-27DEF483D63C}" type="presParOf" srcId="{7EBEEE83-37D6-4DC6-9BD3-4E6BDE36EDDE}" destId="{2DC89CEE-CB39-43D5-B668-1D39A04E674F}" srcOrd="0" destOrd="0" presId="urn:microsoft.com/office/officeart/2005/8/layout/cycle6"/>
    <dgm:cxn modelId="{F5D5A99C-8C17-4CD7-87E2-FE67EF11EDB6}" type="presParOf" srcId="{7EBEEE83-37D6-4DC6-9BD3-4E6BDE36EDDE}" destId="{D3080F7A-5705-4CB3-AA6B-4344B1DD774F}" srcOrd="1" destOrd="0" presId="urn:microsoft.com/office/officeart/2005/8/layout/cycle6"/>
    <dgm:cxn modelId="{5008867B-2AD1-4874-80F9-96B2CFB70E7B}" type="presParOf" srcId="{7EBEEE83-37D6-4DC6-9BD3-4E6BDE36EDDE}" destId="{CEFDE67A-9B20-4A92-9172-8FDF94B36446}" srcOrd="2" destOrd="0" presId="urn:microsoft.com/office/officeart/2005/8/layout/cycle6"/>
    <dgm:cxn modelId="{74B45787-79B7-4E14-9B4B-551AA0E064A3}" type="presParOf" srcId="{7EBEEE83-37D6-4DC6-9BD3-4E6BDE36EDDE}" destId="{2826DDD0-BA59-4D41-9066-37FD64CBCC5C}" srcOrd="3" destOrd="0" presId="urn:microsoft.com/office/officeart/2005/8/layout/cycle6"/>
    <dgm:cxn modelId="{21D755A0-F6E5-4CCA-ADD2-BDE15ECAEEF1}" type="presParOf" srcId="{7EBEEE83-37D6-4DC6-9BD3-4E6BDE36EDDE}" destId="{2D4AEDA5-ADAB-4F72-96E8-D51554B500AF}" srcOrd="4" destOrd="0" presId="urn:microsoft.com/office/officeart/2005/8/layout/cycle6"/>
    <dgm:cxn modelId="{CC3E718F-7752-4C5E-9F47-5729C16E453F}" type="presParOf" srcId="{7EBEEE83-37D6-4DC6-9BD3-4E6BDE36EDDE}" destId="{6075D292-096D-40FD-A288-5D726C65D636}" srcOrd="5" destOrd="0" presId="urn:microsoft.com/office/officeart/2005/8/layout/cycle6"/>
    <dgm:cxn modelId="{8264A3ED-9A1D-48D1-A80C-A07655FE08F2}" type="presParOf" srcId="{7EBEEE83-37D6-4DC6-9BD3-4E6BDE36EDDE}" destId="{C4C2B14E-9D2F-4F96-B665-3B760C74ECDC}" srcOrd="6" destOrd="0" presId="urn:microsoft.com/office/officeart/2005/8/layout/cycle6"/>
    <dgm:cxn modelId="{CD3A032E-E4FB-42B4-AC50-185D0BDB364F}" type="presParOf" srcId="{7EBEEE83-37D6-4DC6-9BD3-4E6BDE36EDDE}" destId="{76113773-308D-45D7-A3AE-DEFB0E1190BD}" srcOrd="7" destOrd="0" presId="urn:microsoft.com/office/officeart/2005/8/layout/cycle6"/>
    <dgm:cxn modelId="{19E5AA58-E0C1-4A8A-8BD5-3D6A81CA6D5C}" type="presParOf" srcId="{7EBEEE83-37D6-4DC6-9BD3-4E6BDE36EDDE}" destId="{0054C934-DB7A-4A2C-BBAB-80A5904F9C5A}" srcOrd="8" destOrd="0" presId="urn:microsoft.com/office/officeart/2005/8/layout/cycle6"/>
    <dgm:cxn modelId="{573F8E04-6B31-43D5-A6D6-3AAD5E9DEBC4}" type="presParOf" srcId="{7EBEEE83-37D6-4DC6-9BD3-4E6BDE36EDDE}" destId="{D8EC1970-4173-42C4-93DC-48C36903D0E0}" srcOrd="9" destOrd="0" presId="urn:microsoft.com/office/officeart/2005/8/layout/cycle6"/>
    <dgm:cxn modelId="{6D2945E3-0F4F-48EB-91A3-92C5A7C52BE9}" type="presParOf" srcId="{7EBEEE83-37D6-4DC6-9BD3-4E6BDE36EDDE}" destId="{C252083A-32A2-40E6-9CF7-2FFE5C03FFCF}" srcOrd="10" destOrd="0" presId="urn:microsoft.com/office/officeart/2005/8/layout/cycle6"/>
    <dgm:cxn modelId="{B23BE279-4BBC-4786-AE89-33FDA1A09A57}" type="presParOf" srcId="{7EBEEE83-37D6-4DC6-9BD3-4E6BDE36EDDE}" destId="{9167E141-F876-41EA-97E6-CEB12499820D}" srcOrd="11" destOrd="0" presId="urn:microsoft.com/office/officeart/2005/8/layout/cycle6"/>
    <dgm:cxn modelId="{DD65DDDA-0664-4A73-8248-C8131D8EBB4A}" type="presParOf" srcId="{7EBEEE83-37D6-4DC6-9BD3-4E6BDE36EDDE}" destId="{291A36E3-9E86-4103-A9AE-C6B94414F2CF}" srcOrd="12" destOrd="0" presId="urn:microsoft.com/office/officeart/2005/8/layout/cycle6"/>
    <dgm:cxn modelId="{7FF6C296-456A-49A5-BEE9-673506D30982}" type="presParOf" srcId="{7EBEEE83-37D6-4DC6-9BD3-4E6BDE36EDDE}" destId="{ECE12EEA-6744-45AA-8319-9CD684D81A15}" srcOrd="13" destOrd="0" presId="urn:microsoft.com/office/officeart/2005/8/layout/cycle6"/>
    <dgm:cxn modelId="{64CFD1C3-6298-4688-9325-669BAF404A8C}" type="presParOf" srcId="{7EBEEE83-37D6-4DC6-9BD3-4E6BDE36EDDE}" destId="{16E77DEE-4D0C-40BE-BF17-5B4E5F8F00F9}" srcOrd="14" destOrd="0" presId="urn:microsoft.com/office/officeart/2005/8/layout/cycle6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89CEE-CB39-43D5-B668-1D39A04E674F}">
      <dsp:nvSpPr>
        <dsp:cNvPr id="0" name=""/>
        <dsp:cNvSpPr/>
      </dsp:nvSpPr>
      <dsp:spPr>
        <a:xfrm>
          <a:off x="1785685" y="1958"/>
          <a:ext cx="2786347" cy="976285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 зависят от местните условия</a:t>
          </a:r>
          <a:endParaRPr lang="bg-BG" sz="2000" kern="1200" dirty="0"/>
        </a:p>
      </dsp:txBody>
      <dsp:txXfrm>
        <a:off x="1833343" y="49616"/>
        <a:ext cx="2691031" cy="880969"/>
      </dsp:txXfrm>
    </dsp:sp>
    <dsp:sp modelId="{CEFDE67A-9B20-4A92-9172-8FDF94B36446}">
      <dsp:nvSpPr>
        <dsp:cNvPr id="0" name=""/>
        <dsp:cNvSpPr/>
      </dsp:nvSpPr>
      <dsp:spPr>
        <a:xfrm>
          <a:off x="1229281" y="338014"/>
          <a:ext cx="3899729" cy="3899729"/>
        </a:xfrm>
        <a:custGeom>
          <a:avLst/>
          <a:gdLst/>
          <a:ahLst/>
          <a:cxnLst/>
          <a:rect l="0" t="0" r="0" b="0"/>
          <a:pathLst>
            <a:path>
              <a:moveTo>
                <a:pt x="3348844" y="591619"/>
              </a:moveTo>
              <a:arcTo wR="1949864" hR="1949864" stAng="18950785" swAng="152085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6DDD0-BA59-4D41-9066-37FD64CBCC5C}">
      <dsp:nvSpPr>
        <dsp:cNvPr id="0" name=""/>
        <dsp:cNvSpPr/>
      </dsp:nvSpPr>
      <dsp:spPr>
        <a:xfrm>
          <a:off x="3989773" y="1667579"/>
          <a:ext cx="2368212" cy="976285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Max </a:t>
          </a:r>
          <a:r>
            <a:rPr lang="ru-RU" sz="2000" kern="1200" dirty="0" smtClean="0"/>
            <a:t>изолация</a:t>
          </a:r>
          <a:endParaRPr lang="bg-BG" sz="2000" kern="1200" dirty="0"/>
        </a:p>
      </dsp:txBody>
      <dsp:txXfrm>
        <a:off x="4037431" y="1715237"/>
        <a:ext cx="2272896" cy="880969"/>
      </dsp:txXfrm>
    </dsp:sp>
    <dsp:sp modelId="{6075D292-096D-40FD-A288-5D726C65D636}">
      <dsp:nvSpPr>
        <dsp:cNvPr id="0" name=""/>
        <dsp:cNvSpPr/>
      </dsp:nvSpPr>
      <dsp:spPr>
        <a:xfrm>
          <a:off x="1480515" y="1545446"/>
          <a:ext cx="3899729" cy="3899729"/>
        </a:xfrm>
        <a:custGeom>
          <a:avLst/>
          <a:gdLst/>
          <a:ahLst/>
          <a:cxnLst/>
          <a:rect l="0" t="0" r="0" b="0"/>
          <a:pathLst>
            <a:path>
              <a:moveTo>
                <a:pt x="3708225" y="1107166"/>
              </a:moveTo>
              <a:arcTo wR="1949864" hR="1949864" stAng="20063630" swAng="16963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C2B14E-9D2F-4F96-B665-3B760C74ECDC}">
      <dsp:nvSpPr>
        <dsp:cNvPr id="0" name=""/>
        <dsp:cNvSpPr/>
      </dsp:nvSpPr>
      <dsp:spPr>
        <a:xfrm>
          <a:off x="3518635" y="3595738"/>
          <a:ext cx="2982220" cy="976285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Кръговрат на вътрешните енергиите</a:t>
          </a:r>
          <a:endParaRPr lang="bg-BG" sz="2000" kern="1200" dirty="0"/>
        </a:p>
      </dsp:txBody>
      <dsp:txXfrm>
        <a:off x="3566293" y="3643396"/>
        <a:ext cx="2886904" cy="880969"/>
      </dsp:txXfrm>
    </dsp:sp>
    <dsp:sp modelId="{0054C934-DB7A-4A2C-BBAB-80A5904F9C5A}">
      <dsp:nvSpPr>
        <dsp:cNvPr id="0" name=""/>
        <dsp:cNvSpPr/>
      </dsp:nvSpPr>
      <dsp:spPr>
        <a:xfrm>
          <a:off x="1313748" y="979780"/>
          <a:ext cx="3899729" cy="3899729"/>
        </a:xfrm>
        <a:custGeom>
          <a:avLst/>
          <a:gdLst/>
          <a:ahLst/>
          <a:cxnLst/>
          <a:rect l="0" t="0" r="0" b="0"/>
          <a:pathLst>
            <a:path>
              <a:moveTo>
                <a:pt x="2983083" y="3603476"/>
              </a:moveTo>
              <a:arcTo wR="1949864" hR="1949864" stAng="3480108" swAng="383975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C1970-4173-42C4-93DC-48C36903D0E0}">
      <dsp:nvSpPr>
        <dsp:cNvPr id="0" name=""/>
        <dsp:cNvSpPr/>
      </dsp:nvSpPr>
      <dsp:spPr>
        <a:xfrm>
          <a:off x="214315" y="3595746"/>
          <a:ext cx="2719374" cy="976285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Произвеждат енергия</a:t>
          </a:r>
          <a:endParaRPr lang="bg-BG" sz="2000" kern="1200" dirty="0"/>
        </a:p>
      </dsp:txBody>
      <dsp:txXfrm>
        <a:off x="261973" y="3643404"/>
        <a:ext cx="2624058" cy="880969"/>
      </dsp:txXfrm>
    </dsp:sp>
    <dsp:sp modelId="{9167E141-F876-41EA-97E6-CEB12499820D}">
      <dsp:nvSpPr>
        <dsp:cNvPr id="0" name=""/>
        <dsp:cNvSpPr/>
      </dsp:nvSpPr>
      <dsp:spPr>
        <a:xfrm>
          <a:off x="1170942" y="1204635"/>
          <a:ext cx="3899729" cy="3899729"/>
        </a:xfrm>
        <a:custGeom>
          <a:avLst/>
          <a:gdLst/>
          <a:ahLst/>
          <a:cxnLst/>
          <a:rect l="0" t="0" r="0" b="0"/>
          <a:pathLst>
            <a:path>
              <a:moveTo>
                <a:pt x="48450" y="2381832"/>
              </a:moveTo>
              <a:arcTo wR="1949864" hR="1949864" stAng="10032039" swAng="16620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A36E3-9E86-4103-A9AE-C6B94414F2CF}">
      <dsp:nvSpPr>
        <dsp:cNvPr id="0" name=""/>
        <dsp:cNvSpPr/>
      </dsp:nvSpPr>
      <dsp:spPr>
        <a:xfrm>
          <a:off x="35186" y="1667582"/>
          <a:ext cx="2426353" cy="976285"/>
        </a:xfrm>
        <a:prstGeom prst="roundRect">
          <a:avLst/>
        </a:prstGeom>
        <a:solidFill>
          <a:srgbClr val="CC66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100% </a:t>
          </a:r>
          <a:r>
            <a:rPr lang="en-US" sz="2000" kern="1200" dirty="0" smtClean="0"/>
            <a:t>SMART GRID </a:t>
          </a:r>
          <a:r>
            <a:rPr lang="ru-RU" sz="2000" kern="1200" dirty="0" smtClean="0"/>
            <a:t>управление</a:t>
          </a:r>
          <a:endParaRPr lang="bg-BG" sz="2000" kern="1200" dirty="0"/>
        </a:p>
      </dsp:txBody>
      <dsp:txXfrm>
        <a:off x="82844" y="1715240"/>
        <a:ext cx="2331037" cy="880969"/>
      </dsp:txXfrm>
    </dsp:sp>
    <dsp:sp modelId="{16E77DEE-4D0C-40BE-BF17-5B4E5F8F00F9}">
      <dsp:nvSpPr>
        <dsp:cNvPr id="0" name=""/>
        <dsp:cNvSpPr/>
      </dsp:nvSpPr>
      <dsp:spPr>
        <a:xfrm>
          <a:off x="1121157" y="681075"/>
          <a:ext cx="3899729" cy="3899729"/>
        </a:xfrm>
        <a:custGeom>
          <a:avLst/>
          <a:gdLst/>
          <a:ahLst/>
          <a:cxnLst/>
          <a:rect l="0" t="0" r="0" b="0"/>
          <a:pathLst>
            <a:path>
              <a:moveTo>
                <a:pt x="259339" y="978217"/>
              </a:moveTo>
              <a:arcTo wR="1949864" hR="1949864" stAng="12593316" swAng="16669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8CA5B1A-160A-4B13-B17D-9F80D251FA98}" type="datetimeFigureOut">
              <a:rPr lang="bg-BG"/>
              <a:pPr>
                <a:defRPr/>
              </a:pPr>
              <a:t>12.04.2022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B9566F2-F41A-49C5-B64C-0D062B4B262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A8D021-8950-46B8-8108-D98EC930A7B0}" type="slidenum">
              <a:rPr lang="bg-BG"/>
              <a:pPr/>
              <a:t>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4</a:t>
            </a:fld>
            <a:endParaRPr lang="bg-BG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6</a:t>
            </a:fld>
            <a:endParaRPr lang="bg-BG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7</a:t>
            </a:fld>
            <a:endParaRPr lang="bg-BG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8</a:t>
            </a:fld>
            <a:endParaRPr lang="bg-BG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BD1893-1A5A-47FF-901D-1E9801F0EE3B}" type="slidenum">
              <a:rPr lang="bg-BG"/>
              <a:pPr/>
              <a:t>9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8A00E-89F2-4DA8-802E-28722BA612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21BB3-B6E5-4C1E-BE0A-2194B51AFD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9C80-7CA0-49CD-9252-5219B7FCC2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BE37-67C0-49E0-98F7-E199643D729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3FE79-7C7D-4F5C-91CC-4E2F5E8456F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F94C6-F9DF-4CAB-8AEE-764100BB0F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B3E5D-4BFA-49AA-9FA0-CEA3F2B9D08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167FA-E735-419B-94AB-B4B2981B7E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96E76-3A60-4CB1-977E-3580ECE96FC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76167-597F-4925-8EDA-F8D2FCE59F4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16EB5-87F5-4DF7-95AB-96DC13EAC97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BFFD643-5E96-437C-8EDD-C74DA09670A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5000625" y="1571625"/>
            <a:ext cx="4143375" cy="647700"/>
          </a:xfrm>
        </p:spPr>
        <p:txBody>
          <a:bodyPr/>
          <a:lstStyle/>
          <a:p>
            <a:pPr algn="l" eaLnBrk="1" hangingPunct="1">
              <a:lnSpc>
                <a:spcPts val="4000"/>
              </a:lnSpc>
            </a:pPr>
            <a:r>
              <a:rPr lang="ru-RU" sz="4000" dirty="0" smtClean="0">
                <a:latin typeface="Bahnschrift Condensed" panose="020B0502040204020203" pitchFamily="34" charset="0"/>
              </a:rPr>
              <a:t>Проектирането на </a:t>
            </a:r>
            <a:br>
              <a:rPr lang="ru-RU" sz="4000" dirty="0" smtClean="0">
                <a:latin typeface="Bahnschrift Condensed" panose="020B0502040204020203" pitchFamily="34" charset="0"/>
              </a:rPr>
            </a:br>
            <a:r>
              <a:rPr lang="ru-RU" sz="4000" dirty="0" smtClean="0">
                <a:latin typeface="Bahnschrift Condensed" panose="020B0502040204020203" pitchFamily="34" charset="0"/>
              </a:rPr>
              <a:t>«умни» сгради и «енергийни острови» – новите подходи</a:t>
            </a:r>
            <a:endParaRPr lang="es-ES" sz="4000" dirty="0" smtClean="0">
              <a:latin typeface="Bahnschrift Condensed" panose="020B0502040204020203" pitchFamily="34" charset="0"/>
            </a:endParaRPr>
          </a:p>
        </p:txBody>
      </p:sp>
      <p:sp>
        <p:nvSpPr>
          <p:cNvPr id="2051" name="Rectangle 165"/>
          <p:cNvSpPr>
            <a:spLocks noChangeArrowheads="1"/>
          </p:cNvSpPr>
          <p:nvPr/>
        </p:nvSpPr>
        <p:spPr bwMode="auto">
          <a:xfrm>
            <a:off x="5000626" y="3356992"/>
            <a:ext cx="3387798" cy="114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>
                <a:latin typeface="Bahnschrift SemiBold Condensed" panose="020B0502040204020203" pitchFamily="34" charset="0"/>
              </a:rPr>
              <a:t>арх. Светослав Ризов, </a:t>
            </a:r>
          </a:p>
          <a:p>
            <a:r>
              <a:rPr lang="ru-RU" sz="2400" dirty="0">
                <a:latin typeface="Bahnschrift SemiBold Condensed" panose="020B0502040204020203" pitchFamily="34" charset="0"/>
              </a:rPr>
              <a:t>архитектурно бюро «Селко»</a:t>
            </a:r>
            <a:endParaRPr lang="es-ES" sz="2400" dirty="0">
              <a:latin typeface="Bahnschrift SemiBold Condensed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Пасивните сгради</a:t>
            </a:r>
            <a:endParaRPr lang="bg-BG" b="1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2214546" y="1428736"/>
            <a:ext cx="692945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defRPr/>
            </a:pPr>
            <a:r>
              <a:rPr lang="ru-RU" sz="33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Пасивната сграда</a:t>
            </a:r>
            <a:r>
              <a:rPr lang="ru-RU" sz="33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– </a:t>
            </a:r>
          </a:p>
          <a:p>
            <a:pPr marL="514350" indent="-514350">
              <a:defRPr/>
            </a:pPr>
            <a:r>
              <a:rPr lang="ru-RU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</a:t>
            </a: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доброволен стандард за енергиийна ефективност в сради, който намалява екологичния отпечатък на сградата</a:t>
            </a:r>
            <a:endParaRPr lang="ru-RU" sz="3300" kern="0" dirty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  <p:sp>
        <p:nvSpPr>
          <p:cNvPr id="5" name="Rectangle 150"/>
          <p:cNvSpPr txBox="1">
            <a:spLocks noChangeArrowheads="1"/>
          </p:cNvSpPr>
          <p:nvPr/>
        </p:nvSpPr>
        <p:spPr bwMode="auto">
          <a:xfrm>
            <a:off x="2214546" y="3500438"/>
            <a:ext cx="692945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defRPr/>
            </a:pPr>
            <a:r>
              <a:rPr lang="ru-RU" sz="33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Стандарти</a:t>
            </a:r>
            <a:r>
              <a:rPr lang="ru-RU" sz="33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</a:t>
            </a:r>
          </a:p>
          <a:p>
            <a:pPr marL="447675" indent="1588">
              <a:defRPr/>
            </a:pP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Passive </a:t>
            </a:r>
            <a:r>
              <a:rPr lang="en-US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House  </a:t>
            </a: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   PHIUS+     </a:t>
            </a:r>
          </a:p>
          <a:p>
            <a:pPr marL="447675" indent="1588">
              <a:defRPr/>
            </a:pP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MINERGIE-P </a:t>
            </a:r>
            <a:endParaRPr lang="ru-RU" sz="3300" kern="0" dirty="0" smtClean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447675" lvl="1" indent="1588">
              <a:defRPr/>
            </a:pPr>
            <a:r>
              <a:rPr lang="en-US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North American Passive House Network </a:t>
            </a:r>
            <a:endParaRPr lang="en-US" sz="3300" kern="0" dirty="0" smtClean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447675" lvl="1" indent="1588">
              <a:defRPr/>
            </a:pP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Passive </a:t>
            </a:r>
            <a:r>
              <a:rPr lang="en-US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House </a:t>
            </a: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California, New </a:t>
            </a:r>
            <a:r>
              <a:rPr lang="en-US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York Passive </a:t>
            </a:r>
            <a:r>
              <a:rPr lang="en-US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House</a:t>
            </a:r>
          </a:p>
          <a:p>
            <a:pPr marL="447675" lvl="1" indent="1588">
              <a:defRPr/>
            </a:pPr>
            <a:endParaRPr lang="ru-RU" sz="3300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3405" y="4653136"/>
            <a:ext cx="357190" cy="36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5213211"/>
            <a:ext cx="476243" cy="25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Технологиите на пасивността</a:t>
            </a:r>
            <a:endParaRPr lang="bg-BG" b="1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2357422" y="1995482"/>
            <a:ext cx="685804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Пасивна слънчева конструкция и ориентация по терена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Топлинна Суперизолация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Съвременна енергоизолация на прозорците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Въздушна непропускливост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Топлозадържаща вентилация 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Архитектурно бюро “Селко</a:t>
            </a:r>
            <a:r>
              <a:rPr lang="bg-BG" sz="1200" dirty="0">
                <a:solidFill>
                  <a:schemeClr val="bg1"/>
                </a:solidFill>
                <a:latin typeface="Alumni Sans" pitchFamily="2" charset="-52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Пасивността  - подход от 1970-те години</a:t>
            </a:r>
            <a:endParaRPr lang="bg-BG" b="1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2000232" y="1643050"/>
            <a:ext cx="735811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Зависи от терена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Зависи от особеностите на климата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Няма поглед към съвременни технологии:</a:t>
            </a:r>
          </a:p>
          <a:p>
            <a:pPr marL="514350" indent="-514350"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СМАРТ Мрежи! Изкуствен Интелект!</a:t>
            </a:r>
          </a:p>
          <a:p>
            <a:pPr marL="514350" indent="-514350"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4.	Не управлява вътрешния кръговрат на енергиите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3300" i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най-очевидният проблем ...</a:t>
            </a:r>
            <a:endParaRPr lang="ru-RU" sz="3300" i="1" kern="0" dirty="0">
              <a:solidFill>
                <a:srgbClr val="00206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defRPr/>
            </a:pPr>
            <a:r>
              <a:rPr lang="ru-RU" sz="33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5</a:t>
            </a: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.	Няма поглед към Зелената Енергия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28728" y="1357298"/>
            <a:ext cx="7715272" cy="5214974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Какво е Интелигентна Сграда /2022</a:t>
            </a:r>
            <a:endParaRPr lang="bg-BG" b="1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1857356" y="1357298"/>
            <a:ext cx="685804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>
              <a:lnSpc>
                <a:spcPts val="3300"/>
              </a:lnSpc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Интелигентна сграда - </a:t>
            </a:r>
            <a:r>
              <a:rPr lang="ru-RU" sz="3300" b="1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сграда със сградна автоматизация – </a:t>
            </a:r>
            <a:r>
              <a:rPr lang="en-US" sz="3300" b="1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BMS/BAS</a:t>
            </a:r>
            <a:r>
              <a:rPr lang="ru-RU" sz="3300" b="1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.</a:t>
            </a:r>
            <a:endParaRPr lang="ru-RU" sz="3300" kern="0" dirty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1872000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  <p:sp>
        <p:nvSpPr>
          <p:cNvPr id="5" name="Rectangle 150"/>
          <p:cNvSpPr txBox="1">
            <a:spLocks noChangeArrowheads="1"/>
          </p:cNvSpPr>
          <p:nvPr/>
        </p:nvSpPr>
        <p:spPr bwMode="auto">
          <a:xfrm>
            <a:off x="2000232" y="2281234"/>
            <a:ext cx="685804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en-US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HVAC </a:t>
            </a: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автоматизиран централен контрол</a:t>
            </a:r>
            <a:endParaRPr lang="en-US" sz="2800" kern="0" dirty="0" smtClean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автоматизация на електрическите</a:t>
            </a:r>
            <a:r>
              <a:rPr lang="en-US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</a:t>
            </a: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и осветителните системи, навеси и кепенци, 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контрол на достъпа и сигурността </a:t>
            </a:r>
          </a:p>
          <a:p>
            <a:pPr>
              <a:buFont typeface="Arial" pitchFamily="34" charset="0"/>
              <a:buChar char="•"/>
              <a:defRPr/>
            </a:pPr>
            <a:endParaRPr lang="ru-RU" sz="3300" b="1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>
              <a:buFont typeface="Arial" pitchFamily="34" charset="0"/>
              <a:buChar char="•"/>
              <a:defRPr/>
            </a:pPr>
            <a:endParaRPr lang="ru-RU" sz="3300" b="1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sp>
        <p:nvSpPr>
          <p:cNvPr id="7" name="Rectangle 150"/>
          <p:cNvSpPr txBox="1">
            <a:spLocks noChangeArrowheads="1"/>
          </p:cNvSpPr>
          <p:nvPr/>
        </p:nvSpPr>
        <p:spPr bwMode="auto">
          <a:xfrm>
            <a:off x="1928794" y="3852870"/>
            <a:ext cx="685804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>
              <a:lnSpc>
                <a:spcPts val="3300"/>
              </a:lnSpc>
              <a:defRPr/>
            </a:pPr>
            <a:r>
              <a:rPr lang="ru-RU" sz="33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Целите на </a:t>
            </a:r>
            <a:r>
              <a:rPr lang="en-US" sz="3300" b="1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BMS/BAS</a:t>
            </a:r>
            <a:r>
              <a:rPr lang="ru-RU" sz="3300" b="1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:</a:t>
            </a:r>
            <a:endParaRPr lang="ru-RU" sz="3300" kern="0" dirty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sp>
        <p:nvSpPr>
          <p:cNvPr id="9" name="Rectangle 150"/>
          <p:cNvSpPr txBox="1">
            <a:spLocks noChangeArrowheads="1"/>
          </p:cNvSpPr>
          <p:nvPr/>
        </p:nvSpPr>
        <p:spPr bwMode="auto">
          <a:xfrm>
            <a:off x="2071638" y="4286256"/>
            <a:ext cx="70723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Подобрен комфорт</a:t>
            </a:r>
            <a:endParaRPr lang="en-US" sz="2800" kern="0" dirty="0" smtClean="0">
              <a:solidFill>
                <a:schemeClr val="tx2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ru-RU" sz="28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Ефективна работа на системите</a:t>
            </a:r>
          </a:p>
          <a:p>
            <a:pPr marL="514350" indent="-514350">
              <a:lnSpc>
                <a:spcPts val="2800"/>
              </a:lnSpc>
              <a:buFont typeface="+mj-lt"/>
              <a:buAutoNum type="arabicPeriod"/>
              <a:defRPr/>
            </a:pPr>
            <a:r>
              <a:rPr lang="ru-RU" sz="2800" kern="0" dirty="0" smtClean="0">
                <a:latin typeface="Bahnschrift SemiBold Condensed" panose="020B0502040204020203" pitchFamily="34" charset="0"/>
                <a:ea typeface="+mj-ea"/>
                <a:cs typeface="+mj-cs"/>
              </a:rPr>
              <a:t>Намален разход на енергия</a:t>
            </a:r>
          </a:p>
          <a:p>
            <a:pPr marL="514350" indent="-514350">
              <a:lnSpc>
                <a:spcPts val="2800"/>
              </a:lnSpc>
              <a:defRPr/>
            </a:pPr>
            <a:r>
              <a:rPr lang="ru-RU" sz="2800" kern="0" dirty="0" smtClean="0">
                <a:latin typeface="Bahnschrift SemiBold Condensed" panose="020B0502040204020203" pitchFamily="34" charset="0"/>
                <a:ea typeface="+mj-ea"/>
                <a:cs typeface="+mj-cs"/>
              </a:rPr>
              <a:t>4.	Намалени разходи за управление и поддръжка</a:t>
            </a:r>
          </a:p>
          <a:p>
            <a:pPr marL="514350" indent="-514350">
              <a:lnSpc>
                <a:spcPts val="2800"/>
              </a:lnSpc>
              <a:defRPr/>
            </a:pPr>
            <a:r>
              <a:rPr lang="ru-RU" sz="2800" kern="0" dirty="0" smtClean="0">
                <a:latin typeface="Bahnschrift SemiBold Condensed" panose="020B0502040204020203" pitchFamily="34" charset="0"/>
                <a:ea typeface="+mj-ea"/>
                <a:cs typeface="+mj-cs"/>
              </a:rPr>
              <a:t>5.	По-добра сигурност, документация за работата, дистанционно управление,  удължен живот на сградата</a:t>
            </a:r>
          </a:p>
          <a:p>
            <a:pPr>
              <a:buFont typeface="Arial" pitchFamily="34" charset="0"/>
              <a:buChar char="•"/>
              <a:defRPr/>
            </a:pPr>
            <a:endParaRPr lang="ru-RU" sz="3300" b="1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Новият подход към ефективните сгради</a:t>
            </a:r>
            <a:endParaRPr lang="bg-BG" b="1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2428892" y="1500174"/>
            <a:ext cx="671510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/>
          <a:p>
            <a:pPr marL="514350" indent="-514350">
              <a:defRPr/>
            </a:pPr>
            <a:r>
              <a:rPr lang="ru-RU" sz="36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УМНИТЕ Сгради  /  </a:t>
            </a:r>
            <a:r>
              <a:rPr lang="en-US" sz="36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SMART Building</a:t>
            </a:r>
            <a:endParaRPr lang="ru-RU" sz="3600" b="1" kern="0" dirty="0" smtClean="0">
              <a:solidFill>
                <a:srgbClr val="00206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През последните години: </a:t>
            </a:r>
            <a:r>
              <a:rPr lang="ru-RU" sz="2700" kern="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нова </a:t>
            </a:r>
            <a:r>
              <a:rPr lang="ru-RU" sz="2700" kern="0" dirty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визия</a:t>
            </a:r>
            <a:endParaRPr lang="ru-RU" sz="2700" kern="0" dirty="0" smtClean="0">
              <a:solidFill>
                <a:srgbClr val="FF000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Сгради с </a:t>
            </a:r>
            <a:r>
              <a:rPr lang="ru-RU" sz="27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нулево нетно потребление</a:t>
            </a: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на енергия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Произвеждат собствена Зелена Енергия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Част от Енергийна Общност – или – организирани като </a:t>
            </a:r>
          </a:p>
          <a:p>
            <a:pPr marL="514350" indent="-514350">
              <a:defRPr/>
            </a:pPr>
            <a:r>
              <a:rPr lang="ru-RU" sz="27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</a:t>
            </a: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общност на съседи: «Локална Борса»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Управляват вътрешния кръговрат на енергиите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Стремят се да бъдат Енергиен Остров – </a:t>
            </a:r>
          </a:p>
          <a:p>
            <a:pPr marL="971550" lvl="1" indent="-514350">
              <a:defRPr/>
            </a:pPr>
            <a:r>
              <a:rPr lang="ru-RU" sz="2700" kern="0" dirty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</a:t>
            </a:r>
            <a:r>
              <a:rPr lang="ru-RU" sz="27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 нулев импорт на енергия от комунални системи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700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ru-RU" sz="33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714744" y="2214554"/>
            <a:ext cx="3286148" cy="3429024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SMART Building = (Intelligent + Passive) </a:t>
            </a:r>
            <a:r>
              <a:rPr lang="en-US" b="1" baseline="30000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2</a:t>
            </a:r>
            <a:endParaRPr lang="bg-BG" b="1" baseline="30000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143108" y="1500174"/>
          <a:ext cx="664373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28" y="1785926"/>
            <a:ext cx="7715272" cy="4357718"/>
          </a:xfrm>
          <a:prstGeom prst="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Новият тип –</a:t>
            </a:r>
            <a:r>
              <a:rPr lang="en-US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SMART</a:t>
            </a: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-</a:t>
            </a:r>
            <a:r>
              <a:rPr lang="en-US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 </a:t>
            </a: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проектиране</a:t>
            </a:r>
            <a:endParaRPr lang="bg-BG" b="1" baseline="30000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  <p:sp>
        <p:nvSpPr>
          <p:cNvPr id="6" name="Rectangle 150"/>
          <p:cNvSpPr txBox="1">
            <a:spLocks noChangeArrowheads="1"/>
          </p:cNvSpPr>
          <p:nvPr/>
        </p:nvSpPr>
        <p:spPr bwMode="auto">
          <a:xfrm>
            <a:off x="1714480" y="1785926"/>
            <a:ext cx="7715304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26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Къ</a:t>
            </a:r>
            <a:r>
              <a:rPr lang="ru-RU" sz="26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дето </a:t>
            </a:r>
            <a:r>
              <a:rPr lang="ru-RU" sz="2600" kern="0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и да </a:t>
            </a:r>
            <a:r>
              <a:rPr lang="ru-RU" sz="26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е сградата, както и да е разположена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2600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Нова или стара</a:t>
            </a:r>
          </a:p>
          <a:p>
            <a:pPr marL="514350" indent="-51435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Максимално изолиран контур: топлина и въздух (пасивност)</a:t>
            </a:r>
            <a:endParaRPr lang="ru-RU" sz="2600" kern="0" dirty="0" smtClean="0">
              <a:solidFill>
                <a:srgbClr val="CC660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Активен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сграден контур: термо навеси и термо кепенци 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Зелена Енергия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– ФВ, темопомпи, вятърна, геотермална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Свързана в </a:t>
            </a: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квартална енергийна мрежа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– частна Общност 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Вътрешен кръговрат на енергиите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: 2 системи за топлообмен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Радиопроницаемост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(</a:t>
            </a:r>
            <a:r>
              <a:rPr lang="en-US" sz="2600" kern="0" dirty="0" err="1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LPWiFI</a:t>
            </a:r>
            <a:r>
              <a:rPr lang="en-US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, </a:t>
            </a:r>
            <a:r>
              <a:rPr lang="en-US" sz="2600" kern="0" dirty="0" err="1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LoRa</a:t>
            </a:r>
            <a:r>
              <a:rPr lang="en-US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, </a:t>
            </a:r>
            <a:r>
              <a:rPr lang="en-US" sz="2600" kern="0" dirty="0" err="1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Zigbee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)</a:t>
            </a:r>
            <a:r>
              <a:rPr lang="en-US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или окабеляване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r>
              <a:rPr lang="en-US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SMART GRID </a:t>
            </a:r>
            <a:r>
              <a:rPr lang="ru-RU" sz="2600" u="sng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управление</a:t>
            </a:r>
            <a:r>
              <a:rPr lang="ru-RU" sz="2600" kern="0" dirty="0" smtClean="0">
                <a:solidFill>
                  <a:schemeClr val="tx2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 / център за Изкуствен Интелект</a:t>
            </a: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800" kern="0" dirty="0" smtClean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8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  <a:p>
            <a:pPr marL="514350" indent="-514350">
              <a:buFont typeface="Arial" pitchFamily="34" charset="0"/>
              <a:buChar char="•"/>
              <a:defRPr/>
            </a:pPr>
            <a:endParaRPr lang="ru-RU" sz="2800" kern="0" dirty="0">
              <a:solidFill>
                <a:schemeClr val="tx2"/>
              </a:solidFill>
              <a:latin typeface="Alumni Sans" pitchFamily="2" charset="-52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84" y="2071686"/>
            <a:ext cx="5929354" cy="1143000"/>
          </a:xfrm>
        </p:spPr>
        <p:txBody>
          <a:bodyPr/>
          <a:lstStyle/>
          <a:p>
            <a:pPr algn="l" eaLnBrk="1" hangingPunct="1"/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Цели на </a:t>
            </a:r>
            <a:r>
              <a:rPr lang="en-US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SMART </a:t>
            </a: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проектирането </a:t>
            </a:r>
            <a:b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</a:b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- нулево закупуване на енергия</a:t>
            </a:r>
            <a:b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</a:b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- продажба на енергия</a:t>
            </a:r>
            <a:b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</a:br>
            <a:r>
              <a:rPr lang="ru-RU" b="1" dirty="0" smtClean="0">
                <a:solidFill>
                  <a:srgbClr val="CC6600"/>
                </a:solidFill>
                <a:latin typeface="Bahnschrift SemiBold Condensed" panose="020B0502040204020203" pitchFamily="34" charset="0"/>
              </a:rPr>
              <a:t>- 100% комфорт и сигурност</a:t>
            </a:r>
            <a:endParaRPr lang="bg-BG" b="1" baseline="30000" dirty="0" smtClean="0">
              <a:solidFill>
                <a:srgbClr val="CC66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8" y="6570663"/>
            <a:ext cx="2663825" cy="2159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Архитектурно бюро “Селко”</a:t>
            </a:r>
          </a:p>
        </p:txBody>
      </p:sp>
      <p:sp>
        <p:nvSpPr>
          <p:cNvPr id="5" name="Rectangle 150"/>
          <p:cNvSpPr txBox="1">
            <a:spLocks noChangeArrowheads="1"/>
          </p:cNvSpPr>
          <p:nvPr/>
        </p:nvSpPr>
        <p:spPr bwMode="auto">
          <a:xfrm>
            <a:off x="2786082" y="4424374"/>
            <a:ext cx="635791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514350" indent="-514350">
              <a:defRPr/>
            </a:pPr>
            <a:endParaRPr lang="ru-RU" sz="3600" b="1" kern="0" dirty="0" smtClean="0">
              <a:solidFill>
                <a:srgbClr val="002060"/>
              </a:solidFill>
              <a:latin typeface="Bahnschrift SemiBold Condensed" panose="020B0502040204020203" pitchFamily="34" charset="0"/>
              <a:ea typeface="+mj-ea"/>
              <a:cs typeface="+mj-cs"/>
            </a:endParaRPr>
          </a:p>
          <a:p>
            <a:pPr marL="514350" indent="-514350">
              <a:defRPr/>
            </a:pPr>
            <a:r>
              <a:rPr lang="ru-RU" sz="36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Благодаря за вниманието!</a:t>
            </a:r>
          </a:p>
          <a:p>
            <a:pPr marL="514350" indent="-514350">
              <a:defRPr/>
            </a:pPr>
            <a:r>
              <a:rPr lang="ru-RU" sz="3600" b="1" kern="0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+mj-ea"/>
                <a:cs typeface="+mj-cs"/>
              </a:rPr>
              <a:t>				Ваш, арх. С. Ризов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5845</TotalTime>
  <Words>476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Alumni Sans</vt:lpstr>
      <vt:lpstr>Arial</vt:lpstr>
      <vt:lpstr>Bahnschrift Condensed</vt:lpstr>
      <vt:lpstr>Bahnschrift SemiBold Condensed</vt:lpstr>
      <vt:lpstr>Calibri</vt:lpstr>
      <vt:lpstr>Diseño predeterminado</vt:lpstr>
      <vt:lpstr>Проектирането на  «умни» сгради и «енергийни острови» – новите подходи</vt:lpstr>
      <vt:lpstr>Пасивните сгради</vt:lpstr>
      <vt:lpstr>Технологиите на пасивността</vt:lpstr>
      <vt:lpstr>Пасивността  - подход от 1970-те години</vt:lpstr>
      <vt:lpstr>Какво е Интелигентна Сграда /2022</vt:lpstr>
      <vt:lpstr>Новият подход към ефективните сгради</vt:lpstr>
      <vt:lpstr>SMART Building = (Intelligent + Passive) 2</vt:lpstr>
      <vt:lpstr>Новият тип –SMART- проектиране</vt:lpstr>
      <vt:lpstr>Цели на SMART проектирането  - нулево закупуване на енергия - продажба на енергия - 100% комфорт и сигурност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729</cp:revision>
  <dcterms:created xsi:type="dcterms:W3CDTF">2010-05-23T14:28:12Z</dcterms:created>
  <dcterms:modified xsi:type="dcterms:W3CDTF">2022-04-12T15:20:51Z</dcterms:modified>
</cp:coreProperties>
</file>