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revisionInfo.xml" ContentType="application/vnd.ms-powerpoint.revisioninfo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256" r:id="rId2"/>
    <p:sldId id="257" r:id="rId3"/>
    <p:sldId id="265" r:id="rId4"/>
    <p:sldId id="272" r:id="rId5"/>
    <p:sldId id="261" r:id="rId6"/>
    <p:sldId id="263" r:id="rId7"/>
    <p:sldId id="269" r:id="rId8"/>
    <p:sldId id="259" r:id="rId9"/>
    <p:sldId id="273" r:id="rId10"/>
    <p:sldId id="266" r:id="rId11"/>
    <p:sldId id="274" r:id="rId12"/>
    <p:sldId id="267" r:id="rId13"/>
    <p:sldId id="271" r:id="rId14"/>
    <p:sldId id="270" r:id="rId15"/>
    <p:sldId id="268" r:id="rId16"/>
  </p:sldIdLst>
  <p:sldSz cx="12226925" cy="6859588"/>
  <p:notesSz cx="7640638" cy="13941425"/>
  <p:embeddedFontLst>
    <p:embeddedFont>
      <p:font typeface="Calibri" pitchFamily="34" charset="0"/>
      <p:regular r:id="rId19"/>
      <p:bold r:id="rId20"/>
      <p:italic r:id="rId21"/>
      <p:boldItalic r:id="rId22"/>
    </p:embeddedFont>
    <p:embeddedFont>
      <p:font typeface="Verdana" pitchFamily="34" charset="0"/>
      <p:regular r:id="rId23"/>
      <p:bold r:id="rId24"/>
      <p:italic r:id="rId25"/>
      <p:boldItalic r:id="rId26"/>
    </p:embeddedFont>
    <p:embeddedFont>
      <p:font typeface="Open Sans Light" pitchFamily="34" charset="0"/>
      <p:regular r:id="rId27"/>
    </p:embeddedFont>
    <p:embeddedFont>
      <p:font typeface="Candara" pitchFamily="34" charset="0"/>
      <p:regular r:id="rId28"/>
      <p:bold r:id="rId29"/>
      <p:italic r:id="rId30"/>
      <p:boldItalic r:id="rId31"/>
    </p:embeddedFont>
    <p:embeddedFont>
      <p:font typeface="Untitled1" pitchFamily="2" charset="0"/>
      <p:regular r:id="rId32"/>
    </p:embeddedFont>
    <p:embeddedFont>
      <p:font typeface="DotumChe" pitchFamily="49" charset="-127"/>
      <p:regular r:id="rId33"/>
    </p:embeddedFont>
    <p:embeddedFont>
      <p:font typeface="Levenim MT" pitchFamily="2" charset="-79"/>
      <p:regular r:id="rId34"/>
      <p:bold r:id="rId35"/>
    </p:embeddedFont>
    <p:embeddedFont>
      <p:font typeface="맑은 고딕" pitchFamily="34" charset="-127"/>
      <p:regular r:id="rId36"/>
      <p:bold r:id="rId37"/>
    </p:embeddedFont>
    <p:embeddedFont>
      <p:font typeface="3ds" pitchFamily="2" charset="0"/>
      <p:regular r:id="rId38"/>
      <p:bold r:id="rId39"/>
      <p:italic r:id="rId40"/>
      <p:boldItalic r:id="rId41"/>
    </p:embeddedFont>
  </p:embeddedFontLst>
  <p:defaultTextStyle>
    <a:defPPr>
      <a:defRPr lang="en-US"/>
    </a:defPPr>
    <a:lvl1pPr marL="0" algn="l" defTabSz="1221456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10728" algn="l" defTabSz="1221456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21456" algn="l" defTabSz="1221456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32183" algn="l" defTabSz="1221456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42911" algn="l" defTabSz="1221456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53639" algn="l" defTabSz="1221456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64367" algn="l" defTabSz="1221456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75094" algn="l" defTabSz="1221456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85822" algn="l" defTabSz="1221456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3399FF"/>
    <a:srgbClr val="6C1A00"/>
    <a:srgbClr val="C79E37"/>
    <a:srgbClr val="202E54"/>
    <a:srgbClr val="FF2549"/>
    <a:srgbClr val="1D3A00"/>
    <a:srgbClr val="007033"/>
    <a:srgbClr val="5EEC3C"/>
    <a:srgbClr val="990099"/>
    <a:srgbClr val="CC0099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100" d="100"/>
          <a:sy n="100" d="100"/>
        </p:scale>
        <p:origin x="-859" y="-365"/>
      </p:cViewPr>
      <p:guideLst>
        <p:guide orient="horz" pos="2160"/>
        <p:guide pos="3851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90" d="100"/>
          <a:sy n="90" d="100"/>
        </p:scale>
        <p:origin x="-3725" y="-91"/>
      </p:cViewPr>
      <p:guideLst>
        <p:guide orient="horz" pos="4391"/>
        <p:guide pos="2407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26" Type="http://schemas.openxmlformats.org/officeDocument/2006/relationships/font" Target="fonts/font8.fntdata"/><Relationship Id="rId39" Type="http://schemas.openxmlformats.org/officeDocument/2006/relationships/font" Target="fonts/font21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34" Type="http://schemas.openxmlformats.org/officeDocument/2006/relationships/font" Target="fonts/font16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7.fntdata"/><Relationship Id="rId33" Type="http://schemas.openxmlformats.org/officeDocument/2006/relationships/font" Target="fonts/font15.fntdata"/><Relationship Id="rId38" Type="http://schemas.openxmlformats.org/officeDocument/2006/relationships/font" Target="fonts/font20.fntdata"/><Relationship Id="rId46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41" Type="http://schemas.openxmlformats.org/officeDocument/2006/relationships/font" Target="fonts/font2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37" Type="http://schemas.openxmlformats.org/officeDocument/2006/relationships/font" Target="fonts/font19.fntdata"/><Relationship Id="rId40" Type="http://schemas.openxmlformats.org/officeDocument/2006/relationships/font" Target="fonts/font22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font" Target="fonts/font18.fntdata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font" Target="fonts/font17.fntdata"/><Relationship Id="rId43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310943" cy="697071"/>
          </a:xfrm>
          <a:prstGeom prst="rect">
            <a:avLst/>
          </a:prstGeom>
        </p:spPr>
        <p:txBody>
          <a:bodyPr vert="horz" lIns="123296" tIns="61648" rIns="123296" bIns="61648" rtlCol="0"/>
          <a:lstStyle>
            <a:lvl1pPr algn="l">
              <a:defRPr sz="1600"/>
            </a:lvl1pPr>
          </a:lstStyle>
          <a:p>
            <a:endParaRPr lang="bg-BG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327927" y="0"/>
            <a:ext cx="3310943" cy="697071"/>
          </a:xfrm>
          <a:prstGeom prst="rect">
            <a:avLst/>
          </a:prstGeom>
        </p:spPr>
        <p:txBody>
          <a:bodyPr vert="horz" lIns="123296" tIns="61648" rIns="123296" bIns="61648" rtlCol="0"/>
          <a:lstStyle>
            <a:lvl1pPr algn="r">
              <a:defRPr sz="1600"/>
            </a:lvl1pPr>
          </a:lstStyle>
          <a:p>
            <a:fld id="{AC7E8F5D-EBE2-466B-9C6F-CAFF82929EDF}" type="datetimeFigureOut">
              <a:rPr lang="bg-BG" smtClean="0"/>
              <a:t>9.4.2022 г.</a:t>
            </a:fld>
            <a:endParaRPr lang="bg-BG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13241934"/>
            <a:ext cx="3310943" cy="697071"/>
          </a:xfrm>
          <a:prstGeom prst="rect">
            <a:avLst/>
          </a:prstGeom>
        </p:spPr>
        <p:txBody>
          <a:bodyPr vert="horz" lIns="123296" tIns="61648" rIns="123296" bIns="61648" rtlCol="0" anchor="b"/>
          <a:lstStyle>
            <a:lvl1pPr algn="l">
              <a:defRPr sz="1600"/>
            </a:lvl1pPr>
          </a:lstStyle>
          <a:p>
            <a:endParaRPr lang="bg-BG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327927" y="13241934"/>
            <a:ext cx="3310943" cy="697071"/>
          </a:xfrm>
          <a:prstGeom prst="rect">
            <a:avLst/>
          </a:prstGeom>
        </p:spPr>
        <p:txBody>
          <a:bodyPr vert="horz" lIns="123296" tIns="61648" rIns="123296" bIns="61648" rtlCol="0" anchor="b"/>
          <a:lstStyle>
            <a:lvl1pPr algn="r">
              <a:defRPr sz="1600"/>
            </a:lvl1pPr>
          </a:lstStyle>
          <a:p>
            <a:fld id="{3FE954B6-1236-4333-BFE2-EABE5A81F15D}" type="slidenum">
              <a:rPr lang="bg-BG" smtClean="0"/>
              <a:t>‹#›</a:t>
            </a:fld>
            <a:endParaRPr lang="bg-BG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310943" cy="699492"/>
          </a:xfrm>
          <a:prstGeom prst="rect">
            <a:avLst/>
          </a:prstGeom>
        </p:spPr>
        <p:txBody>
          <a:bodyPr vert="horz" lIns="123296" tIns="61648" rIns="123296" bIns="61648" rtlCol="0"/>
          <a:lstStyle>
            <a:lvl1pPr algn="l">
              <a:defRPr sz="16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327927" y="0"/>
            <a:ext cx="3310943" cy="699492"/>
          </a:xfrm>
          <a:prstGeom prst="rect">
            <a:avLst/>
          </a:prstGeom>
        </p:spPr>
        <p:txBody>
          <a:bodyPr vert="horz" lIns="123296" tIns="61648" rIns="123296" bIns="61648" rtlCol="0"/>
          <a:lstStyle>
            <a:lvl1pPr algn="r">
              <a:defRPr sz="1600"/>
            </a:lvl1pPr>
          </a:lstStyle>
          <a:p>
            <a:fld id="{C8D18E60-4300-4729-A0D7-6AB984C3922D}" type="datetimeFigureOut">
              <a:rPr lang="en-US" smtClean="0"/>
              <a:pPr/>
              <a:t>4/9/2022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-373063" y="1743075"/>
            <a:ext cx="8386763" cy="4705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123296" tIns="61648" rIns="123296" bIns="61648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64064" y="6709311"/>
            <a:ext cx="6112510" cy="5489436"/>
          </a:xfrm>
          <a:prstGeom prst="rect">
            <a:avLst/>
          </a:prstGeom>
        </p:spPr>
        <p:txBody>
          <a:bodyPr vert="horz" lIns="123296" tIns="61648" rIns="123296" bIns="61648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3241935"/>
            <a:ext cx="3310943" cy="699491"/>
          </a:xfrm>
          <a:prstGeom prst="rect">
            <a:avLst/>
          </a:prstGeom>
        </p:spPr>
        <p:txBody>
          <a:bodyPr vert="horz" lIns="123296" tIns="61648" rIns="123296" bIns="61648" rtlCol="0" anchor="b"/>
          <a:lstStyle>
            <a:lvl1pPr algn="l">
              <a:defRPr sz="16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327927" y="13241935"/>
            <a:ext cx="3310943" cy="699491"/>
          </a:xfrm>
          <a:prstGeom prst="rect">
            <a:avLst/>
          </a:prstGeom>
        </p:spPr>
        <p:txBody>
          <a:bodyPr vert="horz" lIns="123296" tIns="61648" rIns="123296" bIns="61648" rtlCol="0" anchor="b"/>
          <a:lstStyle>
            <a:lvl1pPr algn="r">
              <a:defRPr sz="1600"/>
            </a:lvl1pPr>
          </a:lstStyle>
          <a:p>
            <a:fld id="{AF533E96-F078-4B3D-A8F4-F1AF21EBC35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443001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21456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10728" algn="l" defTabSz="1221456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21456" algn="l" defTabSz="1221456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32183" algn="l" defTabSz="1221456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42911" algn="l" defTabSz="1221456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53639" algn="l" defTabSz="1221456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64367" algn="l" defTabSz="1221456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75094" algn="l" defTabSz="1221456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85822" algn="l" defTabSz="1221456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00335" y="3429795"/>
            <a:ext cx="11026255" cy="1832884"/>
          </a:xfr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0162" y="2818833"/>
            <a:ext cx="11006602" cy="814615"/>
          </a:xfrm>
        </p:spPr>
        <p:txBody>
          <a:bodyPr>
            <a:normAutofit/>
          </a:bodyPr>
          <a:lstStyle>
            <a:lvl1pPr marL="0" indent="0" algn="l">
              <a:buNone/>
              <a:defRPr sz="3700" b="0" i="0">
                <a:solidFill>
                  <a:srgbClr val="002060"/>
                </a:solidFill>
              </a:defRPr>
            </a:lvl1pPr>
            <a:lvl2pPr marL="6107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214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321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429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536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643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750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858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</a:t>
            </a:r>
            <a:r>
              <a:rPr lang="en-US" dirty="0" smtClean="0"/>
              <a:t>Master </a:t>
            </a:r>
            <a:r>
              <a:rPr lang="en-US" dirty="0"/>
              <a:t>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4/9/2022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538751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96563" y="4801712"/>
            <a:ext cx="7336155" cy="566870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96563" y="612916"/>
            <a:ext cx="7336155" cy="4115753"/>
          </a:xfrm>
        </p:spPr>
        <p:txBody>
          <a:bodyPr/>
          <a:lstStyle>
            <a:lvl1pPr marL="0" indent="0">
              <a:buNone/>
              <a:defRPr sz="4300"/>
            </a:lvl1pPr>
            <a:lvl2pPr marL="610728" indent="0">
              <a:buNone/>
              <a:defRPr sz="3700"/>
            </a:lvl2pPr>
            <a:lvl3pPr marL="1221456" indent="0">
              <a:buNone/>
              <a:defRPr sz="3200"/>
            </a:lvl3pPr>
            <a:lvl4pPr marL="1832183" indent="0">
              <a:buNone/>
              <a:defRPr sz="2700"/>
            </a:lvl4pPr>
            <a:lvl5pPr marL="2442911" indent="0">
              <a:buNone/>
              <a:defRPr sz="2700"/>
            </a:lvl5pPr>
            <a:lvl6pPr marL="3053639" indent="0">
              <a:buNone/>
              <a:defRPr sz="2700"/>
            </a:lvl6pPr>
            <a:lvl7pPr marL="3664367" indent="0">
              <a:buNone/>
              <a:defRPr sz="2700"/>
            </a:lvl7pPr>
            <a:lvl8pPr marL="4275094" indent="0">
              <a:buNone/>
              <a:defRPr sz="2700"/>
            </a:lvl8pPr>
            <a:lvl9pPr marL="4885822" indent="0">
              <a:buNone/>
              <a:defRPr sz="27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96563" y="5368581"/>
            <a:ext cx="7336155" cy="805049"/>
          </a:xfrm>
        </p:spPr>
        <p:txBody>
          <a:bodyPr/>
          <a:lstStyle>
            <a:lvl1pPr marL="0" indent="0">
              <a:buNone/>
              <a:defRPr sz="1900"/>
            </a:lvl1pPr>
            <a:lvl2pPr marL="610728" indent="0">
              <a:buNone/>
              <a:defRPr sz="1600"/>
            </a:lvl2pPr>
            <a:lvl3pPr marL="1221456" indent="0">
              <a:buNone/>
              <a:defRPr sz="1300"/>
            </a:lvl3pPr>
            <a:lvl4pPr marL="1832183" indent="0">
              <a:buNone/>
              <a:defRPr sz="1200"/>
            </a:lvl4pPr>
            <a:lvl5pPr marL="2442911" indent="0">
              <a:buNone/>
              <a:defRPr sz="1200"/>
            </a:lvl5pPr>
            <a:lvl6pPr marL="3053639" indent="0">
              <a:buNone/>
              <a:defRPr sz="1200"/>
            </a:lvl6pPr>
            <a:lvl7pPr marL="3664367" indent="0">
              <a:buNone/>
              <a:defRPr sz="1200"/>
            </a:lvl7pPr>
            <a:lvl8pPr marL="4275094" indent="0">
              <a:buNone/>
              <a:defRPr sz="1200"/>
            </a:lvl8pPr>
            <a:lvl9pPr marL="4885822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4/9/2022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776078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4/9/2022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286657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64521" y="274702"/>
            <a:ext cx="2751058" cy="58528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11346" y="274702"/>
            <a:ext cx="8049392" cy="58528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4/9/2022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E:\websites\free-power-point-templates\2012\logos.png">
            <a:extLst>
              <a:ext uri="{FF2B5EF4-FFF2-40B4-BE49-F238E27FC236}">
                <a16:creationId xmlns:a16="http://schemas.microsoft.com/office/drawing/2014/main" xmlns="" id="{08B89D22-1D6E-450B-881F-4D2A4C527F7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5092513" y="3102336"/>
            <a:ext cx="1957303" cy="702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8936099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0335" y="374987"/>
            <a:ext cx="11026255" cy="1018270"/>
          </a:xfrm>
        </p:spPr>
        <p:txBody>
          <a:bodyPr>
            <a:normAutofit/>
          </a:bodyPr>
          <a:lstStyle>
            <a:lvl1pPr algn="l">
              <a:defRPr sz="4800" baseline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0336" y="1800564"/>
            <a:ext cx="11026255" cy="4684035"/>
          </a:xfrm>
        </p:spPr>
        <p:txBody>
          <a:bodyPr/>
          <a:lstStyle>
            <a:lvl1pPr algn="l">
              <a:defRPr sz="3700">
                <a:solidFill>
                  <a:srgbClr val="002060"/>
                </a:solidFill>
              </a:defRPr>
            </a:lvl1pPr>
            <a:lvl2pPr algn="l">
              <a:defRPr>
                <a:solidFill>
                  <a:srgbClr val="002060"/>
                </a:solidFill>
              </a:defRPr>
            </a:lvl2pPr>
            <a:lvl3pPr algn="l">
              <a:defRPr>
                <a:solidFill>
                  <a:srgbClr val="002060"/>
                </a:solidFill>
              </a:defRPr>
            </a:lvl3pPr>
            <a:lvl4pPr algn="l">
              <a:defRPr>
                <a:solidFill>
                  <a:srgbClr val="002060"/>
                </a:solidFill>
              </a:defRPr>
            </a:lvl4pPr>
            <a:lvl5pPr algn="l">
              <a:defRPr>
                <a:solidFill>
                  <a:srgbClr val="00206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4/9/2022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644713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0336" y="578641"/>
            <a:ext cx="8575975" cy="967356"/>
          </a:xfrm>
        </p:spPr>
        <p:txBody>
          <a:bodyPr>
            <a:normAutofit/>
          </a:bodyPr>
          <a:lstStyle>
            <a:lvl1pPr algn="l">
              <a:defRPr sz="48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0336" y="1596910"/>
            <a:ext cx="8575975" cy="4682499"/>
          </a:xfrm>
        </p:spPr>
        <p:txBody>
          <a:bodyPr/>
          <a:lstStyle>
            <a:lvl1pPr>
              <a:defRPr sz="37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4/9/2022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293913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5843" y="4407922"/>
            <a:ext cx="10392886" cy="1362390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5843" y="2907386"/>
            <a:ext cx="10392886" cy="1500534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10728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21456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3218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4291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536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6436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7509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8582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4/9/2022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634415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1346" y="1600572"/>
            <a:ext cx="5400225" cy="4527011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5354" y="1600572"/>
            <a:ext cx="5400225" cy="4527011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4/9/2022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567918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2430" y="374988"/>
            <a:ext cx="10822065" cy="1018269"/>
          </a:xfrm>
        </p:spPr>
        <p:txBody>
          <a:bodyPr>
            <a:normAutofit/>
          </a:bodyPr>
          <a:lstStyle>
            <a:lvl1pPr algn="l">
              <a:defRPr sz="4800" baseline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7889" y="2207870"/>
            <a:ext cx="5402349" cy="639911"/>
          </a:xfrm>
        </p:spPr>
        <p:txBody>
          <a:bodyPr anchor="b"/>
          <a:lstStyle>
            <a:lvl1pPr marL="0" indent="0" algn="ctr">
              <a:buNone/>
              <a:defRPr sz="3200" b="1">
                <a:solidFill>
                  <a:srgbClr val="002060"/>
                </a:solidFill>
              </a:defRPr>
            </a:lvl1pPr>
            <a:lvl2pPr marL="610728" indent="0">
              <a:buNone/>
              <a:defRPr sz="2700" b="1"/>
            </a:lvl2pPr>
            <a:lvl3pPr marL="1221456" indent="0">
              <a:buNone/>
              <a:defRPr sz="2400" b="1"/>
            </a:lvl3pPr>
            <a:lvl4pPr marL="1832183" indent="0">
              <a:buNone/>
              <a:defRPr sz="2100" b="1"/>
            </a:lvl4pPr>
            <a:lvl5pPr marL="2442911" indent="0">
              <a:buNone/>
              <a:defRPr sz="2100" b="1"/>
            </a:lvl5pPr>
            <a:lvl6pPr marL="3053639" indent="0">
              <a:buNone/>
              <a:defRPr sz="2100" b="1"/>
            </a:lvl6pPr>
            <a:lvl7pPr marL="3664367" indent="0">
              <a:buNone/>
              <a:defRPr sz="2100" b="1"/>
            </a:lvl7pPr>
            <a:lvl8pPr marL="4275094" indent="0">
              <a:buNone/>
              <a:defRPr sz="2100" b="1"/>
            </a:lvl8pPr>
            <a:lvl9pPr marL="4885822" indent="0">
              <a:buNone/>
              <a:defRPr sz="21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7889" y="2837879"/>
            <a:ext cx="5402349" cy="3035761"/>
          </a:xfrm>
        </p:spPr>
        <p:txBody>
          <a:bodyPr/>
          <a:lstStyle>
            <a:lvl1pPr algn="ctr">
              <a:defRPr sz="3200">
                <a:solidFill>
                  <a:srgbClr val="002060"/>
                </a:solidFill>
              </a:defRPr>
            </a:lvl1pPr>
            <a:lvl2pPr algn="ctr">
              <a:defRPr sz="2700">
                <a:solidFill>
                  <a:srgbClr val="002060"/>
                </a:solidFill>
              </a:defRPr>
            </a:lvl2pPr>
            <a:lvl3pPr algn="ctr">
              <a:defRPr sz="2400">
                <a:solidFill>
                  <a:srgbClr val="002060"/>
                </a:solidFill>
              </a:defRPr>
            </a:lvl3pPr>
            <a:lvl4pPr algn="ctr">
              <a:defRPr sz="2100">
                <a:solidFill>
                  <a:srgbClr val="002060"/>
                </a:solidFill>
              </a:defRPr>
            </a:lvl4pPr>
            <a:lvl5pPr algn="ctr">
              <a:defRPr sz="2100">
                <a:solidFill>
                  <a:srgbClr val="002060"/>
                </a:solidFill>
              </a:defRPr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13463" y="2207870"/>
            <a:ext cx="5404471" cy="639911"/>
          </a:xfrm>
        </p:spPr>
        <p:txBody>
          <a:bodyPr anchor="b"/>
          <a:lstStyle>
            <a:lvl1pPr marL="0" indent="0" algn="ctr">
              <a:buNone/>
              <a:defRPr sz="3200" b="1">
                <a:solidFill>
                  <a:srgbClr val="002060"/>
                </a:solidFill>
              </a:defRPr>
            </a:lvl1pPr>
            <a:lvl2pPr marL="610728" indent="0">
              <a:buNone/>
              <a:defRPr sz="2700" b="1"/>
            </a:lvl2pPr>
            <a:lvl3pPr marL="1221456" indent="0">
              <a:buNone/>
              <a:defRPr sz="2400" b="1"/>
            </a:lvl3pPr>
            <a:lvl4pPr marL="1832183" indent="0">
              <a:buNone/>
              <a:defRPr sz="2100" b="1"/>
            </a:lvl4pPr>
            <a:lvl5pPr marL="2442911" indent="0">
              <a:buNone/>
              <a:defRPr sz="2100" b="1"/>
            </a:lvl5pPr>
            <a:lvl6pPr marL="3053639" indent="0">
              <a:buNone/>
              <a:defRPr sz="2100" b="1"/>
            </a:lvl6pPr>
            <a:lvl7pPr marL="3664367" indent="0">
              <a:buNone/>
              <a:defRPr sz="2100" b="1"/>
            </a:lvl7pPr>
            <a:lvl8pPr marL="4275094" indent="0">
              <a:buNone/>
              <a:defRPr sz="2100" b="1"/>
            </a:lvl8pPr>
            <a:lvl9pPr marL="4885822" indent="0">
              <a:buNone/>
              <a:defRPr sz="21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13463" y="2837879"/>
            <a:ext cx="5404471" cy="3035761"/>
          </a:xfrm>
        </p:spPr>
        <p:txBody>
          <a:bodyPr/>
          <a:lstStyle>
            <a:lvl1pPr algn="ctr">
              <a:defRPr sz="3200">
                <a:solidFill>
                  <a:srgbClr val="002060"/>
                </a:solidFill>
              </a:defRPr>
            </a:lvl1pPr>
            <a:lvl2pPr algn="ctr">
              <a:defRPr sz="2700">
                <a:solidFill>
                  <a:srgbClr val="002060"/>
                </a:solidFill>
              </a:defRPr>
            </a:lvl2pPr>
            <a:lvl3pPr algn="ctr">
              <a:defRPr sz="2400">
                <a:solidFill>
                  <a:srgbClr val="002060"/>
                </a:solidFill>
              </a:defRPr>
            </a:lvl3pPr>
            <a:lvl4pPr algn="ctr">
              <a:defRPr sz="2100">
                <a:solidFill>
                  <a:srgbClr val="002060"/>
                </a:solidFill>
              </a:defRPr>
            </a:lvl4pPr>
            <a:lvl5pPr algn="ctr">
              <a:defRPr sz="2100">
                <a:solidFill>
                  <a:srgbClr val="002060"/>
                </a:solidFill>
              </a:defRPr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4/9/2022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229119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4/9/2022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297731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4/9/2022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518640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348" y="273112"/>
            <a:ext cx="4022574" cy="1162320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0388" y="273114"/>
            <a:ext cx="6835191" cy="5854469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1348" y="1435434"/>
            <a:ext cx="4022574" cy="4692149"/>
          </a:xfrm>
        </p:spPr>
        <p:txBody>
          <a:bodyPr/>
          <a:lstStyle>
            <a:lvl1pPr marL="0" indent="0">
              <a:buNone/>
              <a:defRPr sz="1900"/>
            </a:lvl1pPr>
            <a:lvl2pPr marL="610728" indent="0">
              <a:buNone/>
              <a:defRPr sz="1600"/>
            </a:lvl2pPr>
            <a:lvl3pPr marL="1221456" indent="0">
              <a:buNone/>
              <a:defRPr sz="1300"/>
            </a:lvl3pPr>
            <a:lvl4pPr marL="1832183" indent="0">
              <a:buNone/>
              <a:defRPr sz="1200"/>
            </a:lvl4pPr>
            <a:lvl5pPr marL="2442911" indent="0">
              <a:buNone/>
              <a:defRPr sz="1200"/>
            </a:lvl5pPr>
            <a:lvl6pPr marL="3053639" indent="0">
              <a:buNone/>
              <a:defRPr sz="1200"/>
            </a:lvl6pPr>
            <a:lvl7pPr marL="3664367" indent="0">
              <a:buNone/>
              <a:defRPr sz="1200"/>
            </a:lvl7pPr>
            <a:lvl8pPr marL="4275094" indent="0">
              <a:buNone/>
              <a:defRPr sz="1200"/>
            </a:lvl8pPr>
            <a:lvl9pPr marL="4885822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4/9/2022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744526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11346" y="274702"/>
            <a:ext cx="11004233" cy="1143265"/>
          </a:xfrm>
          <a:prstGeom prst="rect">
            <a:avLst/>
          </a:prstGeom>
        </p:spPr>
        <p:txBody>
          <a:bodyPr vert="horz" lIns="122146" tIns="61073" rIns="122146" bIns="61073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1346" y="1600572"/>
            <a:ext cx="11004233" cy="4527011"/>
          </a:xfrm>
          <a:prstGeom prst="rect">
            <a:avLst/>
          </a:prstGeom>
        </p:spPr>
        <p:txBody>
          <a:bodyPr vert="horz" lIns="122146" tIns="61073" rIns="122146" bIns="61073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1346" y="6357822"/>
            <a:ext cx="2852949" cy="365210"/>
          </a:xfrm>
          <a:prstGeom prst="rect">
            <a:avLst/>
          </a:prstGeom>
        </p:spPr>
        <p:txBody>
          <a:bodyPr vert="horz" lIns="122146" tIns="61073" rIns="122146" bIns="61073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74F12-AA26-4AC8-9962-C36BB8F32554}" type="datetimeFigureOut">
              <a:rPr lang="en-US" smtClean="0"/>
              <a:pPr/>
              <a:t>4/9/2022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77533" y="6357822"/>
            <a:ext cx="3871860" cy="365210"/>
          </a:xfrm>
          <a:prstGeom prst="rect">
            <a:avLst/>
          </a:prstGeom>
        </p:spPr>
        <p:txBody>
          <a:bodyPr vert="horz" lIns="122146" tIns="61073" rIns="122146" bIns="61073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2630" y="6357822"/>
            <a:ext cx="2852949" cy="365210"/>
          </a:xfrm>
          <a:prstGeom prst="rect">
            <a:avLst/>
          </a:prstGeom>
        </p:spPr>
        <p:txBody>
          <a:bodyPr vert="horz" lIns="122146" tIns="61073" rIns="122146" bIns="61073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1E867DF-3DCA-4725-94F0-F2B6BD747A82}"/>
              </a:ext>
            </a:extLst>
          </p:cNvPr>
          <p:cNvSpPr txBox="1"/>
          <p:nvPr userDrawn="1"/>
        </p:nvSpPr>
        <p:spPr>
          <a:xfrm>
            <a:off x="-12234" y="6953272"/>
            <a:ext cx="11218210" cy="708114"/>
          </a:xfrm>
          <a:prstGeom prst="rect">
            <a:avLst/>
          </a:prstGeom>
          <a:noFill/>
        </p:spPr>
        <p:txBody>
          <a:bodyPr wrap="square" lIns="122146" tIns="61073" rIns="122146" bIns="61073" rtlCol="0">
            <a:spAutoFit/>
          </a:bodyPr>
          <a:lstStyle/>
          <a:p>
            <a:r>
              <a:rPr lang="en-US" sz="1900" dirty="0">
                <a:solidFill>
                  <a:schemeClr val="bg1">
                    <a:lumMod val="65000"/>
                  </a:schemeClr>
                </a:solidFill>
              </a:rPr>
              <a:t>This presentation uses a free template provided by FPPT.com</a:t>
            </a:r>
          </a:p>
          <a:p>
            <a:r>
              <a:rPr lang="en-US" sz="1900" dirty="0">
                <a:solidFill>
                  <a:schemeClr val="bg1">
                    <a:lumMod val="65000"/>
                  </a:schemeClr>
                </a:solidFill>
              </a:rPr>
              <a:t>www.free-power-point-templates.com</a:t>
            </a:r>
          </a:p>
        </p:txBody>
      </p:sp>
    </p:spTree>
    <p:extLst>
      <p:ext uri="{BB962C8B-B14F-4D97-AF65-F5344CB8AC3E}">
        <p14:creationId xmlns:p14="http://schemas.microsoft.com/office/powerpoint/2010/main" xmlns="" val="1944039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ctr" defTabSz="1221456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8046" indent="-458046" algn="l" defTabSz="1221456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2433" indent="-381705" algn="l" defTabSz="1221456" rtl="0" eaLnBrk="1" latinLnBrk="0" hangingPunct="1">
        <a:spcBef>
          <a:spcPct val="20000"/>
        </a:spcBef>
        <a:buFont typeface="Arial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6819" indent="-305364" algn="l" defTabSz="1221456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7547" indent="-305364" algn="l" defTabSz="1221456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8275" indent="-305364" algn="l" defTabSz="1221456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9003" indent="-305364" algn="l" defTabSz="1221456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9730" indent="-305364" algn="l" defTabSz="1221456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80458" indent="-305364" algn="l" defTabSz="1221456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91186" indent="-305364" algn="l" defTabSz="1221456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2145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10728" algn="l" defTabSz="122145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21456" algn="l" defTabSz="122145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32183" algn="l" defTabSz="122145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42911" algn="l" defTabSz="122145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53639" algn="l" defTabSz="122145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64367" algn="l" defTabSz="122145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75094" algn="l" defTabSz="122145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85822" algn="l" defTabSz="122145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12" Type="http://schemas.openxmlformats.org/officeDocument/2006/relationships/image" Target="../media/image1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11" Type="http://schemas.openxmlformats.org/officeDocument/2006/relationships/image" Target="../media/image15.png"/><Relationship Id="rId5" Type="http://schemas.openxmlformats.org/officeDocument/2006/relationships/image" Target="../media/image9.jpeg"/><Relationship Id="rId10" Type="http://schemas.openxmlformats.org/officeDocument/2006/relationships/image" Target="../media/image14.jpeg"/><Relationship Id="rId4" Type="http://schemas.openxmlformats.org/officeDocument/2006/relationships/image" Target="../media/image8.jpeg"/><Relationship Id="rId9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arallelogram 7"/>
          <p:cNvSpPr/>
          <p:nvPr/>
        </p:nvSpPr>
        <p:spPr>
          <a:xfrm flipH="1">
            <a:off x="8119457" y="285794"/>
            <a:ext cx="4680652" cy="762182"/>
          </a:xfrm>
          <a:prstGeom prst="parallelogram">
            <a:avLst>
              <a:gd name="adj" fmla="val 62620"/>
            </a:avLst>
          </a:prstGeom>
          <a:solidFill>
            <a:schemeClr val="bg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2146" tIns="61073" rIns="122146" bIns="61073" rtlCol="0" anchor="ctr"/>
          <a:lstStyle/>
          <a:p>
            <a:pPr algn="ctr"/>
            <a:endParaRPr lang="bg-BG"/>
          </a:p>
        </p:txBody>
      </p:sp>
      <p:sp>
        <p:nvSpPr>
          <p:cNvPr id="6" name="Text Placeholder 1">
            <a:extLst>
              <a:ext uri="{FF2B5EF4-FFF2-40B4-BE49-F238E27FC236}">
                <a16:creationId xmlns="" xmlns:a16="http://schemas.microsoft.com/office/drawing/2014/main" id="{D9B85F3A-0D98-4AE5-8CED-AA4A4CF82188}"/>
              </a:ext>
            </a:extLst>
          </p:cNvPr>
          <p:cNvSpPr txBox="1">
            <a:spLocks/>
          </p:cNvSpPr>
          <p:nvPr/>
        </p:nvSpPr>
        <p:spPr>
          <a:xfrm>
            <a:off x="194713" y="3429794"/>
            <a:ext cx="8020268" cy="753153"/>
          </a:xfrm>
          <a:prstGeom prst="rect">
            <a:avLst/>
          </a:prstGeom>
          <a:noFill/>
          <a:ln>
            <a:noFill/>
          </a:ln>
        </p:spPr>
        <p:txBody>
          <a:bodyPr vert="horz" lIns="122146" tIns="61073" rIns="122146" bIns="61073" rtlCol="0" anchor="t"/>
          <a:lstStyle/>
          <a:p>
            <a:pPr>
              <a:lnSpc>
                <a:spcPts val="4007"/>
              </a:lnSpc>
            </a:pPr>
            <a:r>
              <a:rPr lang="ru-RU" sz="3200" spc="134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Новата крачка в технологиите –SMART GRIDs за «зелени сгради» и «енергийни острови»</a:t>
            </a:r>
            <a:endParaRPr lang="en-US" sz="3200" spc="134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7" name="Picture 2" descr="C:\Users\User1\Downloads\__my.CERB'\#_Bulgarian Smart Grid Chamber\#_blanka\ffull\Bulgarian_SG_CHAMBER_Logo_200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788122" y="381068"/>
            <a:ext cx="3101677" cy="581584"/>
          </a:xfrm>
          <a:prstGeom prst="rect">
            <a:avLst/>
          </a:prstGeom>
          <a:noFill/>
        </p:spPr>
      </p:pic>
      <p:sp>
        <p:nvSpPr>
          <p:cNvPr id="9" name="Text Placeholder 1">
            <a:extLst>
              <a:ext uri="{FF2B5EF4-FFF2-40B4-BE49-F238E27FC236}">
                <a16:creationId xmlns="" xmlns:a16="http://schemas.microsoft.com/office/drawing/2014/main" id="{D9B85F3A-0D98-4AE5-8CED-AA4A4CF82188}"/>
              </a:ext>
            </a:extLst>
          </p:cNvPr>
          <p:cNvSpPr txBox="1">
            <a:spLocks/>
          </p:cNvSpPr>
          <p:nvPr/>
        </p:nvSpPr>
        <p:spPr>
          <a:xfrm>
            <a:off x="191005" y="2762885"/>
            <a:ext cx="8020268" cy="753153"/>
          </a:xfrm>
          <a:prstGeom prst="rect">
            <a:avLst/>
          </a:prstGeom>
          <a:noFill/>
          <a:ln>
            <a:noFill/>
          </a:ln>
        </p:spPr>
        <p:txBody>
          <a:bodyPr vert="horz" lIns="122146" tIns="61073" rIns="122146" bIns="61073" rtlCol="0" anchor="t"/>
          <a:lstStyle/>
          <a:p>
            <a:pPr>
              <a:lnSpc>
                <a:spcPts val="4007"/>
              </a:lnSpc>
            </a:pPr>
            <a:r>
              <a:rPr lang="ru-RU" sz="2100" spc="134" dirty="0" smtClean="0">
                <a:solidFill>
                  <a:schemeClr val="accent1">
                    <a:lumMod val="75000"/>
                  </a:schemeClr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Стефан Абаджиев, ББКУМ</a:t>
            </a:r>
            <a:endParaRPr lang="en-US" sz="2100" spc="134" dirty="0">
              <a:solidFill>
                <a:schemeClr val="accent1">
                  <a:lumMod val="75000"/>
                </a:schemeClr>
              </a:solidFill>
              <a:latin typeface="Open Sans Light" pitchFamily="34" charset="0"/>
              <a:ea typeface="Open Sans Light" pitchFamily="34" charset="0"/>
              <a:cs typeface="Open Sans Ligh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3920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arallelogram 4"/>
          <p:cNvSpPr/>
          <p:nvPr/>
        </p:nvSpPr>
        <p:spPr>
          <a:xfrm flipH="1">
            <a:off x="8119457" y="285794"/>
            <a:ext cx="4680652" cy="762182"/>
          </a:xfrm>
          <a:prstGeom prst="parallelogram">
            <a:avLst>
              <a:gd name="adj" fmla="val 62620"/>
            </a:avLst>
          </a:prstGeom>
          <a:solidFill>
            <a:schemeClr val="bg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2146" tIns="61073" rIns="122146" bIns="61073" rtlCol="0" anchor="ctr"/>
          <a:lstStyle/>
          <a:p>
            <a:pPr algn="ctr"/>
            <a:endParaRPr lang="bg-BG"/>
          </a:p>
        </p:txBody>
      </p:sp>
      <p:pic>
        <p:nvPicPr>
          <p:cNvPr id="6" name="Picture 2" descr="C:\Users\User1\Downloads\__my.CERB'\#_Bulgarian Smart Grid Chamber\#_blanka\ffull\Bulgarian_SG_CHAMBER_Logo_200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788122" y="381068"/>
            <a:ext cx="3101677" cy="581584"/>
          </a:xfrm>
          <a:prstGeom prst="rect">
            <a:avLst/>
          </a:prstGeom>
          <a:noFill/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59305" y="482698"/>
            <a:ext cx="11026255" cy="1018270"/>
          </a:xfrm>
        </p:spPr>
        <p:txBody>
          <a:bodyPr>
            <a:normAutofit/>
          </a:bodyPr>
          <a:lstStyle/>
          <a:p>
            <a:pPr marL="9525" lvl="0" indent="-9525">
              <a:lnSpc>
                <a:spcPts val="3600"/>
              </a:lnSpc>
            </a:pPr>
            <a:r>
              <a:rPr lang="en-US" sz="3300" spc="100" dirty="0" smtClean="0">
                <a:latin typeface="MagistralC" pitchFamily="82" charset="0"/>
                <a:cs typeface="Arial" pitchFamily="34" charset="0"/>
              </a:rPr>
              <a:t>SMART GRID</a:t>
            </a:r>
            <a:r>
              <a:rPr lang="ru-RU" sz="3300" spc="100" dirty="0" smtClean="0">
                <a:latin typeface="MagistralC" pitchFamily="82" charset="0"/>
                <a:cs typeface="Arial" pitchFamily="34" charset="0"/>
              </a:rPr>
              <a:t>: определение</a:t>
            </a:r>
            <a:endParaRPr lang="en-US" sz="3300" spc="100" baseline="30000" dirty="0">
              <a:effectLst/>
              <a:latin typeface="MagistralC" pitchFamily="82" charset="0"/>
              <a:cs typeface="Arial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906F981F-4B5E-420B-81AB-CEBB05B3634F}"/>
              </a:ext>
            </a:extLst>
          </p:cNvPr>
          <p:cNvSpPr txBox="1"/>
          <p:nvPr/>
        </p:nvSpPr>
        <p:spPr>
          <a:xfrm>
            <a:off x="1828152" y="3762417"/>
            <a:ext cx="10000350" cy="273921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ru-RU" altLang="ko-KR" sz="2800" b="1" dirty="0" smtClean="0">
                <a:solidFill>
                  <a:schemeClr val="accent1">
                    <a:lumMod val="75000"/>
                  </a:schemeClr>
                </a:solidFill>
                <a:latin typeface="MagistralC" pitchFamily="82" charset="0"/>
                <a:cs typeface="Arial" pitchFamily="34" charset="0"/>
              </a:rPr>
              <a:t>Родовите характеристики на Умните Мрежи</a:t>
            </a:r>
            <a:endParaRPr lang="en-US" altLang="ko-KR" sz="2800" b="1" dirty="0" smtClean="0">
              <a:solidFill>
                <a:schemeClr val="accent1">
                  <a:lumMod val="75000"/>
                </a:schemeClr>
              </a:solidFill>
              <a:latin typeface="MagistralC" pitchFamily="82" charset="0"/>
              <a:cs typeface="Arial" pitchFamily="34" charset="0"/>
            </a:endParaRPr>
          </a:p>
          <a:p>
            <a:pPr>
              <a:buFontTx/>
              <a:buChar char="-"/>
            </a:pPr>
            <a:r>
              <a:rPr lang="en-US" altLang="ko-KR" sz="1800" dirty="0" smtClean="0">
                <a:solidFill>
                  <a:schemeClr val="accent1">
                    <a:lumMod val="75000"/>
                  </a:schemeClr>
                </a:solidFill>
                <a:latin typeface="MagistralC" pitchFamily="82" charset="0"/>
                <a:cs typeface="Arial" pitchFamily="34" charset="0"/>
              </a:rPr>
              <a:t> </a:t>
            </a:r>
            <a:r>
              <a:rPr lang="ru-RU" altLang="ko-KR" sz="1800" dirty="0" smtClean="0">
                <a:solidFill>
                  <a:schemeClr val="accent1">
                    <a:lumMod val="75000"/>
                  </a:schemeClr>
                </a:solidFill>
                <a:latin typeface="MagistralC" pitchFamily="82" charset="0"/>
                <a:cs typeface="Arial" pitchFamily="34" charset="0"/>
              </a:rPr>
              <a:t>Информационни мрежи със задача: оптимизация в реално време</a:t>
            </a:r>
          </a:p>
          <a:p>
            <a:pPr>
              <a:buFontTx/>
              <a:buChar char="-"/>
            </a:pPr>
            <a:r>
              <a:rPr lang="bg-BG" altLang="ko-KR" sz="1800" dirty="0" smtClean="0">
                <a:solidFill>
                  <a:schemeClr val="accent1">
                    <a:lumMod val="75000"/>
                  </a:schemeClr>
                </a:solidFill>
                <a:latin typeface="MagistralC" pitchFamily="82" charset="0"/>
                <a:cs typeface="Arial" pitchFamily="34" charset="0"/>
              </a:rPr>
              <a:t> Управляват всякакъв вид териториално разпределени инсталации и процеси</a:t>
            </a:r>
            <a:endParaRPr lang="en-US" altLang="ko-KR" sz="1800" dirty="0" smtClean="0">
              <a:solidFill>
                <a:schemeClr val="accent1">
                  <a:lumMod val="75000"/>
                </a:schemeClr>
              </a:solidFill>
              <a:latin typeface="MagistralC" pitchFamily="82" charset="0"/>
              <a:cs typeface="Arial" pitchFamily="34" charset="0"/>
            </a:endParaRPr>
          </a:p>
          <a:p>
            <a:pPr>
              <a:buFontTx/>
              <a:buChar char="-"/>
            </a:pPr>
            <a:r>
              <a:rPr lang="ru-RU" altLang="ko-KR" sz="1800" dirty="0" smtClean="0">
                <a:solidFill>
                  <a:schemeClr val="accent1">
                    <a:lumMod val="75000"/>
                  </a:schemeClr>
                </a:solidFill>
                <a:latin typeface="MagistralC" pitchFamily="82" charset="0"/>
                <a:cs typeface="Arial" pitchFamily="34" charset="0"/>
              </a:rPr>
              <a:t> Обединяват Умни активни устройства: двупосочен поток на данни, изпълнение </a:t>
            </a:r>
          </a:p>
          <a:p>
            <a:r>
              <a:rPr lang="ru-RU" altLang="ko-KR" sz="1800" dirty="0" smtClean="0">
                <a:solidFill>
                  <a:schemeClr val="accent1">
                    <a:lumMod val="75000"/>
                  </a:schemeClr>
                </a:solidFill>
                <a:latin typeface="MagistralC" pitchFamily="82" charset="0"/>
                <a:cs typeface="Arial" pitchFamily="34" charset="0"/>
              </a:rPr>
              <a:t> на </a:t>
            </a:r>
            <a:r>
              <a:rPr lang="ru-RU" altLang="ko-KR" sz="1800" dirty="0" smtClean="0">
                <a:solidFill>
                  <a:schemeClr val="accent1">
                    <a:lumMod val="75000"/>
                  </a:schemeClr>
                </a:solidFill>
                <a:latin typeface="MagistralC" pitchFamily="82" charset="0"/>
                <a:cs typeface="Arial" pitchFamily="34" charset="0"/>
              </a:rPr>
              <a:t>команди, </a:t>
            </a:r>
            <a:r>
              <a:rPr lang="ru-RU" altLang="ko-KR" sz="1800" dirty="0" smtClean="0">
                <a:solidFill>
                  <a:schemeClr val="accent1">
                    <a:lumMod val="75000"/>
                  </a:schemeClr>
                </a:solidFill>
                <a:latin typeface="MagistralC" pitchFamily="82" charset="0"/>
                <a:cs typeface="Arial" pitchFamily="34" charset="0"/>
              </a:rPr>
              <a:t>разпределено </a:t>
            </a:r>
            <a:r>
              <a:rPr lang="ru-RU" altLang="ko-KR" sz="1800" dirty="0" smtClean="0">
                <a:solidFill>
                  <a:schemeClr val="accent1">
                    <a:lumMod val="75000"/>
                  </a:schemeClr>
                </a:solidFill>
                <a:latin typeface="MagistralC" pitchFamily="82" charset="0"/>
                <a:cs typeface="Arial" pitchFamily="34" charset="0"/>
              </a:rPr>
              <a:t>съхранение на данни</a:t>
            </a:r>
          </a:p>
          <a:p>
            <a:pPr>
              <a:buFontTx/>
              <a:buChar char="-"/>
            </a:pPr>
            <a:r>
              <a:rPr lang="en-US" altLang="ko-KR" sz="1800" dirty="0" smtClean="0">
                <a:solidFill>
                  <a:schemeClr val="accent1">
                    <a:lumMod val="75000"/>
                  </a:schemeClr>
                </a:solidFill>
                <a:latin typeface="MagistralC" pitchFamily="82" charset="0"/>
                <a:cs typeface="Arial" pitchFamily="34" charset="0"/>
              </a:rPr>
              <a:t> </a:t>
            </a:r>
            <a:r>
              <a:rPr lang="ru-RU" altLang="ko-KR" sz="1800" dirty="0" smtClean="0">
                <a:solidFill>
                  <a:schemeClr val="accent1">
                    <a:lumMod val="75000"/>
                  </a:schemeClr>
                </a:solidFill>
                <a:latin typeface="MagistralC" pitchFamily="82" charset="0"/>
                <a:cs typeface="Arial" pitchFamily="34" charset="0"/>
              </a:rPr>
              <a:t>Базират се на Изкуствен Интелект</a:t>
            </a:r>
            <a:endParaRPr lang="en-US" altLang="ko-KR" sz="1800" dirty="0" smtClean="0">
              <a:solidFill>
                <a:schemeClr val="accent1">
                  <a:lumMod val="75000"/>
                </a:schemeClr>
              </a:solidFill>
              <a:latin typeface="MagistralC" pitchFamily="82" charset="0"/>
              <a:cs typeface="Arial" pitchFamily="34" charset="0"/>
            </a:endParaRPr>
          </a:p>
          <a:p>
            <a:pPr>
              <a:buFontTx/>
              <a:buChar char="-"/>
            </a:pPr>
            <a:r>
              <a:rPr lang="ru-RU" altLang="ko-KR" sz="1800" dirty="0" smtClean="0">
                <a:solidFill>
                  <a:schemeClr val="accent1">
                    <a:lumMod val="75000"/>
                  </a:schemeClr>
                </a:solidFill>
                <a:latin typeface="MagistralC" pitchFamily="82" charset="0"/>
                <a:cs typeface="Arial" pitchFamily="34" charset="0"/>
              </a:rPr>
              <a:t> Управляват устройства - Невронни Възли, които осигуряват динамична йерархия, </a:t>
            </a:r>
          </a:p>
          <a:p>
            <a:r>
              <a:rPr lang="ru-RU" altLang="ko-KR" sz="1800" dirty="0" smtClean="0">
                <a:solidFill>
                  <a:schemeClr val="accent1">
                    <a:lumMod val="75000"/>
                  </a:schemeClr>
                </a:solidFill>
                <a:latin typeface="MagistralC" pitchFamily="82" charset="0"/>
                <a:cs typeface="Arial" pitchFamily="34" charset="0"/>
              </a:rPr>
              <a:t> </a:t>
            </a:r>
            <a:r>
              <a:rPr lang="ru-RU" altLang="ko-KR" sz="1800" dirty="0" smtClean="0">
                <a:solidFill>
                  <a:schemeClr val="accent1">
                    <a:lumMod val="75000"/>
                  </a:schemeClr>
                </a:solidFill>
                <a:latin typeface="MagistralC" pitchFamily="82" charset="0"/>
                <a:cs typeface="Arial" pitchFamily="34" charset="0"/>
              </a:rPr>
              <a:t>  структура </a:t>
            </a:r>
            <a:r>
              <a:rPr lang="ru-RU" altLang="ko-KR" sz="1800" dirty="0" smtClean="0">
                <a:solidFill>
                  <a:schemeClr val="accent1">
                    <a:lumMod val="75000"/>
                  </a:schemeClr>
                </a:solidFill>
                <a:latin typeface="MagistralC" pitchFamily="82" charset="0"/>
                <a:cs typeface="Arial" pitchFamily="34" charset="0"/>
              </a:rPr>
              <a:t>и топология </a:t>
            </a:r>
            <a:r>
              <a:rPr lang="ru-RU" altLang="ko-KR" sz="1800" dirty="0" smtClean="0">
                <a:solidFill>
                  <a:schemeClr val="accent1">
                    <a:lumMod val="75000"/>
                  </a:schemeClr>
                </a:solidFill>
                <a:latin typeface="MagistralC" pitchFamily="82" charset="0"/>
                <a:cs typeface="Arial" pitchFamily="34" charset="0"/>
              </a:rPr>
              <a:t>на мрежата</a:t>
            </a:r>
          </a:p>
          <a:p>
            <a:r>
              <a:rPr lang="ru-RU" altLang="ko-KR" sz="1800" dirty="0" smtClean="0">
                <a:solidFill>
                  <a:schemeClr val="accent1">
                    <a:lumMod val="75000"/>
                  </a:schemeClr>
                </a:solidFill>
                <a:latin typeface="MagistralC" pitchFamily="82" charset="0"/>
                <a:cs typeface="Arial" pitchFamily="34" charset="0"/>
              </a:rPr>
              <a:t>- Невронна структура: висока живучест на управляемите процеси</a:t>
            </a:r>
            <a:endParaRPr lang="en-US" altLang="ko-KR" sz="1800" dirty="0" smtClean="0">
              <a:solidFill>
                <a:schemeClr val="accent1">
                  <a:lumMod val="75000"/>
                </a:schemeClr>
              </a:solidFill>
              <a:latin typeface="MagistralC" pitchFamily="82" charset="0"/>
              <a:cs typeface="Arial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906F981F-4B5E-420B-81AB-CEBB05B3634F}"/>
              </a:ext>
            </a:extLst>
          </p:cNvPr>
          <p:cNvSpPr txBox="1"/>
          <p:nvPr/>
        </p:nvSpPr>
        <p:spPr>
          <a:xfrm>
            <a:off x="677970" y="1643844"/>
            <a:ext cx="9221706" cy="230832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ru-RU" altLang="ko-KR" sz="2400" dirty="0" smtClean="0">
                <a:solidFill>
                  <a:schemeClr val="accent1">
                    <a:lumMod val="75000"/>
                  </a:schemeClr>
                </a:solidFill>
                <a:latin typeface="MagistralC" pitchFamily="82" charset="0"/>
                <a:cs typeface="Arial" pitchFamily="34" charset="0"/>
              </a:rPr>
              <a:t>Информационна мрежа от </a:t>
            </a:r>
            <a:r>
              <a:rPr lang="en-US" altLang="ko-KR" sz="2400" dirty="0" smtClean="0">
                <a:solidFill>
                  <a:schemeClr val="accent1">
                    <a:lumMod val="75000"/>
                  </a:schemeClr>
                </a:solidFill>
                <a:latin typeface="MagistralC" pitchFamily="82" charset="0"/>
                <a:cs typeface="Arial" pitchFamily="34" charset="0"/>
              </a:rPr>
              <a:t>SMART </a:t>
            </a:r>
            <a:r>
              <a:rPr lang="ru-RU" altLang="ko-KR" sz="2400" dirty="0" smtClean="0">
                <a:solidFill>
                  <a:schemeClr val="accent1">
                    <a:lumMod val="75000"/>
                  </a:schemeClr>
                </a:solidFill>
                <a:latin typeface="MagistralC" pitchFamily="82" charset="0"/>
                <a:cs typeface="Arial" pitchFamily="34" charset="0"/>
              </a:rPr>
              <a:t>устройства – Невронни Възли, която управлява в реално време разпределени индустриални, енергийни, транспортни процеси или потоци от мрежова енергия за да постигне тяхната синхронизация с паралелни процеси при максимална оптимизация на показателите.</a:t>
            </a:r>
          </a:p>
          <a:p>
            <a:endParaRPr lang="ko-KR" altLang="en-US" sz="2400" dirty="0">
              <a:solidFill>
                <a:schemeClr val="accent1">
                  <a:lumMod val="75000"/>
                </a:schemeClr>
              </a:solidFill>
              <a:latin typeface="MagistralC" pitchFamily="82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03309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arallelogram 4"/>
          <p:cNvSpPr/>
          <p:nvPr/>
        </p:nvSpPr>
        <p:spPr>
          <a:xfrm flipH="1">
            <a:off x="8119457" y="285794"/>
            <a:ext cx="4680652" cy="762182"/>
          </a:xfrm>
          <a:prstGeom prst="parallelogram">
            <a:avLst>
              <a:gd name="adj" fmla="val 62620"/>
            </a:avLst>
          </a:prstGeom>
          <a:solidFill>
            <a:schemeClr val="bg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2146" tIns="61073" rIns="122146" bIns="61073" rtlCol="0" anchor="ctr"/>
          <a:lstStyle/>
          <a:p>
            <a:pPr algn="ctr"/>
            <a:endParaRPr lang="bg-BG"/>
          </a:p>
        </p:txBody>
      </p:sp>
      <p:pic>
        <p:nvPicPr>
          <p:cNvPr id="6" name="Picture 2" descr="C:\Users\User1\Downloads\__my.CERB'\#_Bulgarian Smart Grid Chamber\#_blanka\ffull\Bulgarian_SG_CHAMBER_Logo_200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788122" y="381068"/>
            <a:ext cx="3101677" cy="581584"/>
          </a:xfrm>
          <a:prstGeom prst="rect">
            <a:avLst/>
          </a:prstGeom>
          <a:noFill/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59305" y="482698"/>
            <a:ext cx="11026255" cy="1018270"/>
          </a:xfrm>
        </p:spPr>
        <p:txBody>
          <a:bodyPr>
            <a:normAutofit/>
          </a:bodyPr>
          <a:lstStyle/>
          <a:p>
            <a:pPr marL="9525" lvl="0" indent="-9525">
              <a:lnSpc>
                <a:spcPts val="3600"/>
              </a:lnSpc>
            </a:pPr>
            <a:r>
              <a:rPr lang="en-US" sz="3300" spc="100" dirty="0" smtClean="0">
                <a:latin typeface="MagistralC" pitchFamily="82" charset="0"/>
                <a:cs typeface="Arial" pitchFamily="34" charset="0"/>
              </a:rPr>
              <a:t>SMART GRIDS vs. </a:t>
            </a:r>
            <a:r>
              <a:rPr lang="en-US" sz="3300" spc="100" dirty="0" err="1" smtClean="0">
                <a:latin typeface="MagistralC" pitchFamily="82" charset="0"/>
                <a:cs typeface="Arial" pitchFamily="34" charset="0"/>
              </a:rPr>
              <a:t>Iinternet</a:t>
            </a:r>
            <a:r>
              <a:rPr lang="en-US" sz="3300" spc="100" dirty="0" smtClean="0">
                <a:latin typeface="MagistralC" pitchFamily="82" charset="0"/>
                <a:cs typeface="Arial" pitchFamily="34" charset="0"/>
              </a:rPr>
              <a:t> Of Things</a:t>
            </a:r>
            <a:endParaRPr lang="en-US" sz="3300" spc="100" baseline="30000" dirty="0">
              <a:effectLst/>
              <a:latin typeface="MagistralC" pitchFamily="82" charset="0"/>
              <a:cs typeface="Arial" pitchFamily="34" charset="0"/>
            </a:endParaRPr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rgbClr val="D9C3A5">
                <a:tint val="50000"/>
                <a:satMod val="180000"/>
              </a:srgbClr>
            </a:duotone>
            <a:lum bright="20000"/>
          </a:blip>
          <a:srcRect/>
          <a:stretch>
            <a:fillRect/>
          </a:stretch>
        </p:blipFill>
        <p:spPr bwMode="auto">
          <a:xfrm>
            <a:off x="8762441" y="2095763"/>
            <a:ext cx="4105834" cy="2712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직사각형 23">
            <a:extLst>
              <a:ext uri="{FF2B5EF4-FFF2-40B4-BE49-F238E27FC236}">
                <a16:creationId xmlns:a16="http://schemas.microsoft.com/office/drawing/2014/main" xmlns="" id="{0E00DFB2-EAB1-4FE6-B3A2-7A9AC5A6ECA2}"/>
              </a:ext>
            </a:extLst>
          </p:cNvPr>
          <p:cNvSpPr/>
          <p:nvPr/>
        </p:nvSpPr>
        <p:spPr>
          <a:xfrm>
            <a:off x="684174" y="1429530"/>
            <a:ext cx="689945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000" dirty="0" smtClean="0">
                <a:solidFill>
                  <a:schemeClr val="tx2"/>
                </a:solidFill>
                <a:latin typeface="MagistralC" pitchFamily="82" charset="0"/>
              </a:rPr>
              <a:t>“</a:t>
            </a:r>
            <a:r>
              <a:rPr lang="ru-RU" altLang="ko-KR" sz="2000" dirty="0" smtClean="0">
                <a:solidFill>
                  <a:schemeClr val="tx2"/>
                </a:solidFill>
                <a:latin typeface="MagistralC" pitchFamily="82" charset="0"/>
              </a:rPr>
              <a:t>Интернет на нещата: мрежа от физически обекти (</a:t>
            </a:r>
            <a:r>
              <a:rPr lang="en-US" altLang="ko-KR" sz="2000" dirty="0" smtClean="0">
                <a:solidFill>
                  <a:schemeClr val="tx2"/>
                </a:solidFill>
                <a:latin typeface="MagistralC" pitchFamily="82" charset="0"/>
              </a:rPr>
              <a:t>«</a:t>
            </a:r>
            <a:r>
              <a:rPr lang="ru-RU" altLang="ko-KR" sz="2000" dirty="0" smtClean="0">
                <a:solidFill>
                  <a:schemeClr val="tx2"/>
                </a:solidFill>
                <a:latin typeface="MagistralC" pitchFamily="82" charset="0"/>
              </a:rPr>
              <a:t>неща»)</a:t>
            </a:r>
            <a:r>
              <a:rPr lang="en-US" altLang="ko-KR" sz="2000" dirty="0" smtClean="0">
                <a:solidFill>
                  <a:schemeClr val="tx2"/>
                </a:solidFill>
                <a:latin typeface="MagistralC" pitchFamily="82" charset="0"/>
              </a:rPr>
              <a:t> – </a:t>
            </a:r>
            <a:r>
              <a:rPr lang="ru-RU" altLang="ko-KR" sz="2000" dirty="0" smtClean="0">
                <a:solidFill>
                  <a:schemeClr val="tx2"/>
                </a:solidFill>
                <a:latin typeface="MagistralC" pitchFamily="82" charset="0"/>
              </a:rPr>
              <a:t>които са снабдени със сензори, софтуер и други технологии за да могат да се свързват едно с друго и да обменят данни с други устройства и системи през Интернет</a:t>
            </a:r>
            <a:r>
              <a:rPr lang="en-US" altLang="ko-KR" sz="2000" dirty="0" smtClean="0">
                <a:solidFill>
                  <a:schemeClr val="tx2"/>
                </a:solidFill>
                <a:latin typeface="MagistralC" pitchFamily="82" charset="0"/>
              </a:rPr>
              <a:t>.”</a:t>
            </a:r>
            <a:r>
              <a:rPr lang="ru-RU" altLang="ko-KR" sz="2000" dirty="0" smtClean="0">
                <a:solidFill>
                  <a:schemeClr val="tx2"/>
                </a:solidFill>
                <a:latin typeface="MagistralC" pitchFamily="82" charset="0"/>
              </a:rPr>
              <a:t> </a:t>
            </a:r>
            <a:r>
              <a:rPr lang="en-US" altLang="ko-KR" sz="2000" dirty="0" smtClean="0">
                <a:solidFill>
                  <a:schemeClr val="tx2"/>
                </a:solidFill>
                <a:latin typeface="MagistralC" pitchFamily="82" charset="0"/>
              </a:rPr>
              <a:t>	</a:t>
            </a:r>
            <a:r>
              <a:rPr lang="en-US" altLang="ko-KR" sz="1700" i="1" dirty="0" smtClean="0">
                <a:solidFill>
                  <a:schemeClr val="tx2"/>
                </a:solidFill>
                <a:latin typeface="MagistralC" pitchFamily="82" charset="0"/>
              </a:rPr>
              <a:t>Wikipedia</a:t>
            </a:r>
            <a:endParaRPr lang="en-US" altLang="ko-KR" sz="1700" i="1" dirty="0" smtClean="0">
              <a:solidFill>
                <a:schemeClr val="tx2"/>
              </a:solidFill>
              <a:latin typeface="MagistralC" pitchFamily="82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7144871" y="4213384"/>
            <a:ext cx="4267200" cy="2645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Group 11">
            <a:extLst>
              <a:ext uri="{FF2B5EF4-FFF2-40B4-BE49-F238E27FC236}">
                <a16:creationId xmlns:a16="http://schemas.microsoft.com/office/drawing/2014/main" xmlns="" id="{C07AE03C-14FD-48B1-BC88-4AF77E373E34}"/>
              </a:ext>
            </a:extLst>
          </p:cNvPr>
          <p:cNvGrpSpPr/>
          <p:nvPr/>
        </p:nvGrpSpPr>
        <p:grpSpPr>
          <a:xfrm>
            <a:off x="-1" y="3120589"/>
            <a:ext cx="7727575" cy="3119683"/>
            <a:chOff x="0" y="1992982"/>
            <a:chExt cx="3096864" cy="3380234"/>
          </a:xfrm>
          <a:solidFill>
            <a:schemeClr val="tx2">
              <a:lumMod val="75000"/>
            </a:schemeClr>
          </a:solidFill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6A149FD6-3884-4898-B91A-1020892F6906}"/>
                </a:ext>
              </a:extLst>
            </p:cNvPr>
            <p:cNvSpPr/>
            <p:nvPr/>
          </p:nvSpPr>
          <p:spPr>
            <a:xfrm>
              <a:off x="0" y="1992982"/>
              <a:ext cx="3025109" cy="338023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7C40A772-1057-48BF-A21D-2CCC04B71545}"/>
                </a:ext>
              </a:extLst>
            </p:cNvPr>
            <p:cNvSpPr/>
            <p:nvPr/>
          </p:nvSpPr>
          <p:spPr>
            <a:xfrm>
              <a:off x="3051145" y="1992982"/>
              <a:ext cx="45719" cy="338023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</p:grpSp>
      <p:sp>
        <p:nvSpPr>
          <p:cNvPr id="15" name="직사각형 24">
            <a:extLst>
              <a:ext uri="{FF2B5EF4-FFF2-40B4-BE49-F238E27FC236}">
                <a16:creationId xmlns:a16="http://schemas.microsoft.com/office/drawing/2014/main" xmlns="" id="{7804EF00-FD89-4EA3-86D1-64DAC5D0FCEF}"/>
              </a:ext>
            </a:extLst>
          </p:cNvPr>
          <p:cNvSpPr/>
          <p:nvPr/>
        </p:nvSpPr>
        <p:spPr>
          <a:xfrm>
            <a:off x="589686" y="3929860"/>
            <a:ext cx="7095412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ko-KR" sz="1900" dirty="0" smtClean="0">
                <a:solidFill>
                  <a:schemeClr val="bg1"/>
                </a:solidFill>
                <a:latin typeface="MagistralC" pitchFamily="82" charset="0"/>
                <a:cs typeface="Arial" pitchFamily="34" charset="0"/>
              </a:rPr>
              <a:t>Технология на Умните </a:t>
            </a:r>
            <a:r>
              <a:rPr lang="en-US" altLang="ko-KR" sz="1900" dirty="0" smtClean="0">
                <a:solidFill>
                  <a:schemeClr val="bg1"/>
                </a:solidFill>
                <a:latin typeface="MagistralC" pitchFamily="82" charset="0"/>
                <a:cs typeface="Arial" pitchFamily="34" charset="0"/>
              </a:rPr>
              <a:t>	  </a:t>
            </a:r>
            <a:r>
              <a:rPr lang="ru-RU" altLang="ko-KR" sz="1900" dirty="0" smtClean="0">
                <a:solidFill>
                  <a:schemeClr val="bg1"/>
                </a:solidFill>
                <a:latin typeface="MagistralC" pitchFamily="82" charset="0"/>
                <a:cs typeface="Arial" pitchFamily="34" charset="0"/>
              </a:rPr>
              <a:t>Технология на утилитарните</a:t>
            </a:r>
            <a:endParaRPr lang="bg-BG" altLang="ko-KR" sz="1900" dirty="0" smtClean="0">
              <a:solidFill>
                <a:schemeClr val="bg1"/>
              </a:solidFill>
              <a:latin typeface="MagistralC" pitchFamily="82" charset="0"/>
              <a:cs typeface="Arial" pitchFamily="34" charset="0"/>
            </a:endParaRPr>
          </a:p>
          <a:p>
            <a:pPr>
              <a:lnSpc>
                <a:spcPts val="1800"/>
              </a:lnSpc>
            </a:pPr>
            <a:r>
              <a:rPr lang="ru-RU" altLang="ko-KR" sz="1900" dirty="0" smtClean="0">
                <a:solidFill>
                  <a:schemeClr val="bg1"/>
                </a:solidFill>
                <a:latin typeface="MagistralC" pitchFamily="82" charset="0"/>
                <a:cs typeface="Arial" pitchFamily="34" charset="0"/>
              </a:rPr>
              <a:t>Системи		</a:t>
            </a:r>
            <a:r>
              <a:rPr lang="ru-RU" altLang="ko-KR" sz="1900" dirty="0" smtClean="0">
                <a:solidFill>
                  <a:schemeClr val="bg1"/>
                </a:solidFill>
                <a:latin typeface="MagistralC" pitchFamily="82" charset="0"/>
                <a:cs typeface="Arial" pitchFamily="34" charset="0"/>
              </a:rPr>
              <a:t>	   устройства</a:t>
            </a:r>
            <a:endParaRPr lang="bg-BG" altLang="ko-KR" sz="1900" dirty="0" smtClean="0">
              <a:solidFill>
                <a:schemeClr val="bg1"/>
              </a:solidFill>
              <a:latin typeface="MagistralC" pitchFamily="82" charset="0"/>
              <a:cs typeface="Arial" pitchFamily="34" charset="0"/>
            </a:endParaRPr>
          </a:p>
        </p:txBody>
      </p:sp>
      <p:sp>
        <p:nvSpPr>
          <p:cNvPr id="16" name="직사각형 23">
            <a:extLst>
              <a:ext uri="{FF2B5EF4-FFF2-40B4-BE49-F238E27FC236}">
                <a16:creationId xmlns:a16="http://schemas.microsoft.com/office/drawing/2014/main" xmlns="" id="{0E00DFB2-EAB1-4FE6-B3A2-7A9AC5A6ECA2}"/>
              </a:ext>
            </a:extLst>
          </p:cNvPr>
          <p:cNvSpPr/>
          <p:nvPr/>
        </p:nvSpPr>
        <p:spPr>
          <a:xfrm>
            <a:off x="663388" y="3376872"/>
            <a:ext cx="6893859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g-BG" altLang="ko-KR" sz="3300" dirty="0" smtClean="0">
                <a:solidFill>
                  <a:schemeClr val="bg1"/>
                </a:solidFill>
                <a:latin typeface="3ds" pitchFamily="2" charset="0"/>
              </a:rPr>
              <a:t>SMART GRID</a:t>
            </a:r>
            <a:r>
              <a:rPr lang="en-US" altLang="ko-KR" sz="3300" dirty="0" smtClean="0">
                <a:solidFill>
                  <a:schemeClr val="bg1"/>
                </a:solidFill>
                <a:latin typeface="3ds" pitchFamily="2" charset="0"/>
              </a:rPr>
              <a:t>		</a:t>
            </a:r>
            <a:r>
              <a:rPr lang="bg-BG" altLang="ko-KR" sz="3300" dirty="0" smtClean="0">
                <a:solidFill>
                  <a:schemeClr val="bg1"/>
                </a:solidFill>
                <a:latin typeface="3ds" pitchFamily="2" charset="0"/>
              </a:rPr>
              <a:t>IoT</a:t>
            </a:r>
            <a:endParaRPr lang="en-US" altLang="ko-KR" sz="3300" dirty="0" smtClean="0">
              <a:solidFill>
                <a:schemeClr val="bg1"/>
              </a:solidFill>
              <a:latin typeface="3ds" pitchFamily="2" charset="0"/>
            </a:endParaRPr>
          </a:p>
        </p:txBody>
      </p:sp>
      <p:sp>
        <p:nvSpPr>
          <p:cNvPr id="17" name="직사각형 24">
            <a:extLst>
              <a:ext uri="{FF2B5EF4-FFF2-40B4-BE49-F238E27FC236}">
                <a16:creationId xmlns:a16="http://schemas.microsoft.com/office/drawing/2014/main" xmlns="" id="{7804EF00-FD89-4EA3-86D1-64DAC5D0FCEF}"/>
              </a:ext>
            </a:extLst>
          </p:cNvPr>
          <p:cNvSpPr/>
          <p:nvPr/>
        </p:nvSpPr>
        <p:spPr>
          <a:xfrm>
            <a:off x="595741" y="4473833"/>
            <a:ext cx="7060118" cy="38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ko-KR" sz="1900" dirty="0" smtClean="0">
                <a:solidFill>
                  <a:schemeClr val="bg1"/>
                </a:solidFill>
                <a:latin typeface="MagistralC" pitchFamily="82" charset="0"/>
                <a:cs typeface="Arial" pitchFamily="34" charset="0"/>
              </a:rPr>
              <a:t>Замества човека - оператор</a:t>
            </a:r>
            <a:r>
              <a:rPr lang="en-US" altLang="ko-KR" sz="1900" dirty="0" smtClean="0">
                <a:solidFill>
                  <a:schemeClr val="bg1"/>
                </a:solidFill>
                <a:latin typeface="MagistralC" pitchFamily="82" charset="0"/>
                <a:cs typeface="Arial" pitchFamily="34" charset="0"/>
              </a:rPr>
              <a:t>	   </a:t>
            </a:r>
            <a:r>
              <a:rPr lang="ru-RU" altLang="ko-KR" sz="1900" dirty="0" smtClean="0">
                <a:solidFill>
                  <a:schemeClr val="bg1"/>
                </a:solidFill>
                <a:latin typeface="MagistralC" pitchFamily="82" charset="0"/>
                <a:cs typeface="Arial" pitchFamily="34" charset="0"/>
              </a:rPr>
              <a:t>Помага на ползвателите</a:t>
            </a:r>
            <a:endParaRPr lang="bg-BG" altLang="ko-KR" sz="1900" dirty="0" smtClean="0">
              <a:solidFill>
                <a:schemeClr val="bg1"/>
              </a:solidFill>
              <a:latin typeface="MagistralC" pitchFamily="82" charset="0"/>
              <a:cs typeface="Arial" pitchFamily="34" charset="0"/>
            </a:endParaRPr>
          </a:p>
        </p:txBody>
      </p:sp>
      <p:sp>
        <p:nvSpPr>
          <p:cNvPr id="18" name="직사각형 24">
            <a:extLst>
              <a:ext uri="{FF2B5EF4-FFF2-40B4-BE49-F238E27FC236}">
                <a16:creationId xmlns:a16="http://schemas.microsoft.com/office/drawing/2014/main" xmlns="" id="{7804EF00-FD89-4EA3-86D1-64DAC5D0FCEF}"/>
              </a:ext>
            </a:extLst>
          </p:cNvPr>
          <p:cNvSpPr/>
          <p:nvPr/>
        </p:nvSpPr>
        <p:spPr>
          <a:xfrm>
            <a:off x="595735" y="4820171"/>
            <a:ext cx="7087017" cy="38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ko-KR" sz="1900" dirty="0" smtClean="0">
                <a:solidFill>
                  <a:schemeClr val="bg1"/>
                </a:solidFill>
                <a:latin typeface="MagistralC" pitchFamily="82" charset="0"/>
                <a:cs typeface="Arial" pitchFamily="34" charset="0"/>
              </a:rPr>
              <a:t>Система за управление </a:t>
            </a:r>
            <a:r>
              <a:rPr lang="en-US" altLang="ko-KR" sz="1900" dirty="0" smtClean="0">
                <a:solidFill>
                  <a:schemeClr val="bg1"/>
                </a:solidFill>
                <a:latin typeface="MagistralC" pitchFamily="82" charset="0"/>
                <a:cs typeface="Arial" pitchFamily="34" charset="0"/>
              </a:rPr>
              <a:t>	  </a:t>
            </a:r>
            <a:r>
              <a:rPr lang="en-US" altLang="ko-KR" sz="1900" dirty="0" smtClean="0">
                <a:solidFill>
                  <a:schemeClr val="bg1"/>
                </a:solidFill>
                <a:latin typeface="MagistralC" pitchFamily="82" charset="0"/>
                <a:cs typeface="Arial" pitchFamily="34" charset="0"/>
              </a:rPr>
              <a:t> </a:t>
            </a:r>
            <a:r>
              <a:rPr lang="ru-RU" altLang="ko-KR" sz="1900" dirty="0" smtClean="0">
                <a:solidFill>
                  <a:schemeClr val="bg1"/>
                </a:solidFill>
                <a:latin typeface="MagistralC" pitchFamily="82" charset="0"/>
                <a:cs typeface="Arial" pitchFamily="34" charset="0"/>
              </a:rPr>
              <a:t>Технология, мрежа</a:t>
            </a:r>
            <a:endParaRPr lang="bg-BG" altLang="ko-KR" sz="1900" dirty="0" smtClean="0">
              <a:solidFill>
                <a:schemeClr val="bg1"/>
              </a:solidFill>
              <a:latin typeface="MagistralC" pitchFamily="82" charset="0"/>
              <a:cs typeface="Arial" pitchFamily="34" charset="0"/>
            </a:endParaRPr>
          </a:p>
        </p:txBody>
      </p:sp>
      <p:sp>
        <p:nvSpPr>
          <p:cNvPr id="19" name="직사각형 24">
            <a:extLst>
              <a:ext uri="{FF2B5EF4-FFF2-40B4-BE49-F238E27FC236}">
                <a16:creationId xmlns:a16="http://schemas.microsoft.com/office/drawing/2014/main" xmlns="" id="{7804EF00-FD89-4EA3-86D1-64DAC5D0FCEF}"/>
              </a:ext>
            </a:extLst>
          </p:cNvPr>
          <p:cNvSpPr/>
          <p:nvPr/>
        </p:nvSpPr>
        <p:spPr>
          <a:xfrm>
            <a:off x="586766" y="5560792"/>
            <a:ext cx="764281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800" dirty="0" smtClean="0">
                <a:solidFill>
                  <a:schemeClr val="bg1"/>
                </a:solidFill>
                <a:latin typeface="MagistralC" pitchFamily="82" charset="0"/>
                <a:cs typeface="Arial" pitchFamily="34" charset="0"/>
              </a:rPr>
              <a:t>SG </a:t>
            </a:r>
            <a:r>
              <a:rPr lang="ru-RU" altLang="ko-KR" sz="1800" dirty="0" smtClean="0">
                <a:solidFill>
                  <a:schemeClr val="bg1"/>
                </a:solidFill>
                <a:latin typeface="MagistralC" pitchFamily="82" charset="0"/>
                <a:cs typeface="Arial" pitchFamily="34" charset="0"/>
              </a:rPr>
              <a:t>цели оптимизация 	</a:t>
            </a:r>
            <a:r>
              <a:rPr lang="en-US" altLang="ko-KR" sz="1800" dirty="0" smtClean="0">
                <a:solidFill>
                  <a:schemeClr val="bg1"/>
                </a:solidFill>
                <a:latin typeface="MagistralC" pitchFamily="82" charset="0"/>
                <a:cs typeface="Arial" pitchFamily="34" charset="0"/>
              </a:rPr>
              <a:t>	  </a:t>
            </a:r>
            <a:r>
              <a:rPr lang="en-US" altLang="ko-KR" sz="1800" dirty="0" smtClean="0">
                <a:solidFill>
                  <a:schemeClr val="bg1"/>
                </a:solidFill>
                <a:latin typeface="MagistralC" pitchFamily="82" charset="0"/>
                <a:cs typeface="Arial" pitchFamily="34" charset="0"/>
              </a:rPr>
              <a:t> </a:t>
            </a:r>
            <a:r>
              <a:rPr lang="en-US" altLang="ko-KR" sz="1800" dirty="0" err="1" smtClean="0">
                <a:solidFill>
                  <a:schemeClr val="bg1"/>
                </a:solidFill>
                <a:latin typeface="MagistralC" pitchFamily="82" charset="0"/>
                <a:cs typeface="Arial" pitchFamily="34" charset="0"/>
              </a:rPr>
              <a:t>IoT</a:t>
            </a:r>
            <a:r>
              <a:rPr lang="en-US" altLang="ko-KR" sz="1800" dirty="0" smtClean="0">
                <a:solidFill>
                  <a:schemeClr val="bg1"/>
                </a:solidFill>
                <a:latin typeface="MagistralC" pitchFamily="82" charset="0"/>
                <a:cs typeface="Arial" pitchFamily="34" charset="0"/>
              </a:rPr>
              <a:t> </a:t>
            </a:r>
            <a:r>
              <a:rPr lang="ru-RU" altLang="ko-KR" sz="1800" dirty="0" smtClean="0">
                <a:solidFill>
                  <a:schemeClr val="bg1"/>
                </a:solidFill>
                <a:latin typeface="MagistralC" pitchFamily="82" charset="0"/>
                <a:cs typeface="Arial" pitchFamily="34" charset="0"/>
              </a:rPr>
              <a:t>облегчава потребителите</a:t>
            </a:r>
            <a:endParaRPr lang="bg-BG" altLang="ko-KR" sz="1800" dirty="0" smtClean="0">
              <a:solidFill>
                <a:schemeClr val="bg1"/>
              </a:solidFill>
              <a:latin typeface="MagistralC" pitchFamily="82" charset="0"/>
              <a:cs typeface="Arial" pitchFamily="34" charset="0"/>
            </a:endParaRPr>
          </a:p>
        </p:txBody>
      </p:sp>
      <p:sp>
        <p:nvSpPr>
          <p:cNvPr id="20" name="Flowchart: Decision 19"/>
          <p:cNvSpPr/>
          <p:nvPr/>
        </p:nvSpPr>
        <p:spPr>
          <a:xfrm>
            <a:off x="3798800" y="4023187"/>
            <a:ext cx="322730" cy="170329"/>
          </a:xfrm>
          <a:prstGeom prst="flowChartDecisio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21" name="Flowchart: Decision 20"/>
          <p:cNvSpPr/>
          <p:nvPr/>
        </p:nvSpPr>
        <p:spPr>
          <a:xfrm>
            <a:off x="3798795" y="4616787"/>
            <a:ext cx="322730" cy="170329"/>
          </a:xfrm>
          <a:prstGeom prst="flowChartDecisio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22" name="Flowchart: Decision 21"/>
          <p:cNvSpPr/>
          <p:nvPr/>
        </p:nvSpPr>
        <p:spPr>
          <a:xfrm>
            <a:off x="3798790" y="4919113"/>
            <a:ext cx="322730" cy="170329"/>
          </a:xfrm>
          <a:prstGeom prst="flowChartDecisio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23" name="직사각형 24">
            <a:extLst>
              <a:ext uri="{FF2B5EF4-FFF2-40B4-BE49-F238E27FC236}">
                <a16:creationId xmlns:a16="http://schemas.microsoft.com/office/drawing/2014/main" xmlns="" id="{7804EF00-FD89-4EA3-86D1-64DAC5D0FCEF}"/>
              </a:ext>
            </a:extLst>
          </p:cNvPr>
          <p:cNvSpPr/>
          <p:nvPr/>
        </p:nvSpPr>
        <p:spPr>
          <a:xfrm>
            <a:off x="586762" y="5181521"/>
            <a:ext cx="7024274" cy="38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900" dirty="0" smtClean="0">
                <a:solidFill>
                  <a:schemeClr val="bg1"/>
                </a:solidFill>
                <a:latin typeface="MagistralC" pitchFamily="82" charset="0"/>
                <a:cs typeface="Arial" pitchFamily="34" charset="0"/>
              </a:rPr>
              <a:t>SG </a:t>
            </a:r>
            <a:r>
              <a:rPr lang="ru-RU" altLang="ko-KR" sz="1900" dirty="0" smtClean="0">
                <a:solidFill>
                  <a:schemeClr val="bg1"/>
                </a:solidFill>
                <a:latin typeface="MagistralC" pitchFamily="82" charset="0"/>
                <a:cs typeface="Arial" pitchFamily="34" charset="0"/>
              </a:rPr>
              <a:t>интегрира</a:t>
            </a:r>
            <a:r>
              <a:rPr lang="en-US" altLang="ko-KR" sz="1900" dirty="0" smtClean="0">
                <a:solidFill>
                  <a:schemeClr val="bg1"/>
                </a:solidFill>
                <a:latin typeface="MagistralC" pitchFamily="82" charset="0"/>
                <a:cs typeface="Arial" pitchFamily="34" charset="0"/>
              </a:rPr>
              <a:t> </a:t>
            </a:r>
            <a:r>
              <a:rPr lang="en-US" altLang="ko-KR" sz="1900" dirty="0" err="1" smtClean="0">
                <a:solidFill>
                  <a:schemeClr val="bg1"/>
                </a:solidFill>
                <a:latin typeface="MagistralC" pitchFamily="82" charset="0"/>
                <a:cs typeface="Arial" pitchFamily="34" charset="0"/>
              </a:rPr>
              <a:t>IoT</a:t>
            </a:r>
            <a:r>
              <a:rPr lang="en-US" altLang="ko-KR" sz="1900" dirty="0" smtClean="0">
                <a:solidFill>
                  <a:schemeClr val="bg1"/>
                </a:solidFill>
                <a:latin typeface="MagistralC" pitchFamily="82" charset="0"/>
                <a:cs typeface="Arial" pitchFamily="34" charset="0"/>
              </a:rPr>
              <a:t> 		  </a:t>
            </a:r>
            <a:r>
              <a:rPr lang="en-US" altLang="ko-KR" sz="1900" dirty="0" smtClean="0">
                <a:solidFill>
                  <a:schemeClr val="bg1"/>
                </a:solidFill>
                <a:latin typeface="MagistralC" pitchFamily="82" charset="0"/>
                <a:cs typeface="Arial" pitchFamily="34" charset="0"/>
              </a:rPr>
              <a:t> </a:t>
            </a:r>
            <a:r>
              <a:rPr lang="en-US" altLang="ko-KR" sz="1900" dirty="0" err="1" smtClean="0">
                <a:solidFill>
                  <a:schemeClr val="bg1"/>
                </a:solidFill>
                <a:latin typeface="MagistralC" pitchFamily="82" charset="0"/>
                <a:cs typeface="Arial" pitchFamily="34" charset="0"/>
              </a:rPr>
              <a:t>IoT</a:t>
            </a:r>
            <a:r>
              <a:rPr lang="en-US" altLang="ko-KR" sz="1900" dirty="0" smtClean="0">
                <a:solidFill>
                  <a:schemeClr val="bg1"/>
                </a:solidFill>
                <a:latin typeface="MagistralC" pitchFamily="82" charset="0"/>
                <a:cs typeface="Arial" pitchFamily="34" charset="0"/>
              </a:rPr>
              <a:t> </a:t>
            </a:r>
            <a:r>
              <a:rPr lang="en-US" altLang="ko-KR" sz="1900" dirty="0" smtClean="0">
                <a:solidFill>
                  <a:schemeClr val="bg1"/>
                </a:solidFill>
                <a:latin typeface="MagistralC" pitchFamily="82" charset="0"/>
                <a:cs typeface="Arial" pitchFamily="34" charset="0"/>
              </a:rPr>
              <a:t>tends to mean </a:t>
            </a:r>
            <a:r>
              <a:rPr lang="en-US" altLang="ko-KR" sz="1900" dirty="0" smtClean="0">
                <a:solidFill>
                  <a:schemeClr val="bg1"/>
                </a:solidFill>
                <a:latin typeface="MagistralC" pitchFamily="82" charset="0"/>
                <a:cs typeface="Arial" pitchFamily="34" charset="0"/>
              </a:rPr>
              <a:t>more</a:t>
            </a:r>
            <a:endParaRPr lang="bg-BG" altLang="ko-KR" sz="1900" dirty="0" smtClean="0">
              <a:solidFill>
                <a:schemeClr val="bg1"/>
              </a:solidFill>
              <a:latin typeface="MagistralC" pitchFamily="82" charset="0"/>
              <a:cs typeface="Arial" pitchFamily="34" charset="0"/>
            </a:endParaRPr>
          </a:p>
        </p:txBody>
      </p:sp>
      <p:sp>
        <p:nvSpPr>
          <p:cNvPr id="24" name="Flowchart: Decision 23"/>
          <p:cNvSpPr/>
          <p:nvPr/>
        </p:nvSpPr>
        <p:spPr>
          <a:xfrm>
            <a:off x="3798780" y="5690093"/>
            <a:ext cx="322730" cy="170329"/>
          </a:xfrm>
          <a:prstGeom prst="flowChartDecisio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25" name="Rectangle 24"/>
          <p:cNvSpPr/>
          <p:nvPr/>
        </p:nvSpPr>
        <p:spPr>
          <a:xfrm>
            <a:off x="3942230" y="3823157"/>
            <a:ext cx="45719" cy="2241177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26" name="Flowchart: Decision 25"/>
          <p:cNvSpPr/>
          <p:nvPr/>
        </p:nvSpPr>
        <p:spPr>
          <a:xfrm>
            <a:off x="277765" y="5699053"/>
            <a:ext cx="322730" cy="170329"/>
          </a:xfrm>
          <a:prstGeom prst="flowChartDecisio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27" name="Rectangle 26"/>
          <p:cNvSpPr/>
          <p:nvPr/>
        </p:nvSpPr>
        <p:spPr>
          <a:xfrm>
            <a:off x="152397" y="5582474"/>
            <a:ext cx="314537" cy="591675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28" name="Rectangle 27"/>
          <p:cNvSpPr/>
          <p:nvPr/>
        </p:nvSpPr>
        <p:spPr>
          <a:xfrm>
            <a:off x="3655358" y="5492827"/>
            <a:ext cx="314537" cy="591675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29" name="Flowchart: Decision 28"/>
          <p:cNvSpPr/>
          <p:nvPr/>
        </p:nvSpPr>
        <p:spPr>
          <a:xfrm>
            <a:off x="3808305" y="5270993"/>
            <a:ext cx="322730" cy="170329"/>
          </a:xfrm>
          <a:prstGeom prst="flowChartDecisio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30" name="Flowchart: Decision 29"/>
          <p:cNvSpPr/>
          <p:nvPr/>
        </p:nvSpPr>
        <p:spPr>
          <a:xfrm>
            <a:off x="287290" y="5279953"/>
            <a:ext cx="322730" cy="170329"/>
          </a:xfrm>
          <a:prstGeom prst="flowChartDecisio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31" name="Rectangle 30"/>
          <p:cNvSpPr/>
          <p:nvPr/>
        </p:nvSpPr>
        <p:spPr>
          <a:xfrm>
            <a:off x="161922" y="5058599"/>
            <a:ext cx="314537" cy="591675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32" name="Rectangle 31"/>
          <p:cNvSpPr/>
          <p:nvPr/>
        </p:nvSpPr>
        <p:spPr>
          <a:xfrm>
            <a:off x="3664883" y="5073727"/>
            <a:ext cx="314537" cy="591675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</p:spTree>
    <p:extLst>
      <p:ext uri="{BB962C8B-B14F-4D97-AF65-F5344CB8AC3E}">
        <p14:creationId xmlns:p14="http://schemas.microsoft.com/office/powerpoint/2010/main" xmlns="" val="4103309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56207" y="3286918"/>
            <a:ext cx="6970718" cy="4071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Parallelogram 4"/>
          <p:cNvSpPr/>
          <p:nvPr/>
        </p:nvSpPr>
        <p:spPr>
          <a:xfrm flipH="1">
            <a:off x="8119457" y="285794"/>
            <a:ext cx="4680652" cy="762182"/>
          </a:xfrm>
          <a:prstGeom prst="parallelogram">
            <a:avLst>
              <a:gd name="adj" fmla="val 62620"/>
            </a:avLst>
          </a:prstGeom>
          <a:solidFill>
            <a:schemeClr val="bg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2146" tIns="61073" rIns="122146" bIns="61073" rtlCol="0" anchor="ctr"/>
          <a:lstStyle/>
          <a:p>
            <a:pPr algn="ctr"/>
            <a:endParaRPr lang="bg-BG"/>
          </a:p>
        </p:txBody>
      </p:sp>
      <p:pic>
        <p:nvPicPr>
          <p:cNvPr id="6" name="Picture 2" descr="C:\Users\User1\Downloads\__my.CERB'\#_Bulgarian Smart Grid Chamber\#_blanka\ffull\Bulgarian_SG_CHAMBER_Logo_200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88122" y="381068"/>
            <a:ext cx="3101677" cy="581584"/>
          </a:xfrm>
          <a:prstGeom prst="rect">
            <a:avLst/>
          </a:prstGeom>
          <a:noFill/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59305" y="482698"/>
            <a:ext cx="11026255" cy="1018270"/>
          </a:xfrm>
        </p:spPr>
        <p:txBody>
          <a:bodyPr>
            <a:normAutofit/>
          </a:bodyPr>
          <a:lstStyle/>
          <a:p>
            <a:pPr marL="9525" lvl="0" indent="-9525">
              <a:lnSpc>
                <a:spcPts val="3600"/>
              </a:lnSpc>
            </a:pPr>
            <a:r>
              <a:rPr lang="en-US" sz="3300" spc="100" dirty="0" smtClean="0">
                <a:latin typeface="MagistralC" pitchFamily="82" charset="0"/>
                <a:cs typeface="Arial" pitchFamily="34" charset="0"/>
              </a:rPr>
              <a:t>SMART GRID vs. SCADA</a:t>
            </a:r>
            <a:endParaRPr lang="en-US" sz="3300" spc="100" baseline="30000" dirty="0">
              <a:effectLst/>
              <a:latin typeface="MagistralC" pitchFamily="82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6984" y="1493838"/>
            <a:ext cx="3714776" cy="30457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326984" y="5245847"/>
            <a:ext cx="6286544" cy="1755847"/>
          </a:xfrm>
          <a:prstGeom prst="rect">
            <a:avLst/>
          </a:prstGeom>
        </p:spPr>
        <p:txBody>
          <a:bodyPr vert="horz" lIns="122146" tIns="61073" rIns="122146" bIns="61073" rtlCol="0">
            <a:normAutofit/>
          </a:bodyPr>
          <a:lstStyle/>
          <a:p>
            <a:pPr marL="274638" marR="0" lvl="0" indent="-274638" algn="l" defTabSz="1221456" rtl="0" eaLnBrk="1" fontAlgn="auto" latinLnBrk="0" hangingPunct="1">
              <a:lnSpc>
                <a:spcPts val="2400"/>
              </a:lnSpc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MagistralC" pitchFamily="82" charset="0"/>
              </a:rPr>
              <a:t>точка - точка</a:t>
            </a:r>
          </a:p>
          <a:p>
            <a:pPr marL="274638" marR="0" lvl="0" indent="-274638" algn="l" defTabSz="1221456" rtl="0" eaLnBrk="1" fontAlgn="auto" latinLnBrk="0" hangingPunct="1">
              <a:lnSpc>
                <a:spcPts val="2400"/>
              </a:lnSpc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agistralC" pitchFamily="82" charset="0"/>
              </a:rPr>
              <a:t>команда – към устройство</a:t>
            </a:r>
          </a:p>
          <a:p>
            <a:pPr marL="274638" marR="0" lvl="0" indent="-274638" algn="l" defTabSz="1221456" rtl="0" eaLnBrk="1" fontAlgn="auto" latinLnBrk="0" hangingPunct="1">
              <a:lnSpc>
                <a:spcPts val="2400"/>
              </a:lnSpc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agistralC" pitchFamily="82" charset="0"/>
              </a:rPr>
              <a:t>д</a:t>
            </a: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MagistralC" pitchFamily="82" charset="0"/>
              </a:rPr>
              <a:t>испечер - обект</a:t>
            </a:r>
          </a:p>
          <a:p>
            <a:pPr marL="274638" marR="0" lvl="0" indent="-274638" algn="l" defTabSz="1221456" rtl="0" eaLnBrk="1" fontAlgn="auto" latinLnBrk="0" hangingPunct="1">
              <a:lnSpc>
                <a:spcPts val="2400"/>
              </a:lnSpc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agistralC" pitchFamily="82" charset="0"/>
              </a:rPr>
              <a:t>задача: контрол 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agistralC" pitchFamily="82" charset="0"/>
              </a:rPr>
              <a:t>&amp; </a:t>
            </a: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agistralC" pitchFamily="82" charset="0"/>
              </a:rPr>
              <a:t>управление</a:t>
            </a:r>
            <a:endParaRPr kumimoji="0" lang="ru-RU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MagistralC" pitchFamily="82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469860" y="4644240"/>
            <a:ext cx="2286016" cy="589642"/>
            <a:chOff x="2684438" y="4697540"/>
            <a:chExt cx="2286016" cy="589642"/>
          </a:xfrm>
        </p:grpSpPr>
        <p:grpSp>
          <p:nvGrpSpPr>
            <p:cNvPr id="12" name="Group 11"/>
            <p:cNvGrpSpPr/>
            <p:nvPr/>
          </p:nvGrpSpPr>
          <p:grpSpPr>
            <a:xfrm>
              <a:off x="2684438" y="4787116"/>
              <a:ext cx="2286016" cy="428628"/>
              <a:chOff x="3398818" y="4287050"/>
              <a:chExt cx="2286016" cy="428628"/>
            </a:xfrm>
          </p:grpSpPr>
          <p:sp>
            <p:nvSpPr>
              <p:cNvPr id="10" name="Parallelogram 9"/>
              <p:cNvSpPr/>
              <p:nvPr/>
            </p:nvSpPr>
            <p:spPr>
              <a:xfrm flipV="1">
                <a:off x="4113198" y="4287050"/>
                <a:ext cx="1571636" cy="428628"/>
              </a:xfrm>
              <a:prstGeom prst="parallelogram">
                <a:avLst>
                  <a:gd name="adj" fmla="val 46333"/>
                </a:avLst>
              </a:prstGeom>
              <a:solidFill>
                <a:srgbClr val="3399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bg-BG"/>
              </a:p>
            </p:txBody>
          </p:sp>
          <p:sp>
            <p:nvSpPr>
              <p:cNvPr id="11" name="Parallelogram 10"/>
              <p:cNvSpPr/>
              <p:nvPr/>
            </p:nvSpPr>
            <p:spPr>
              <a:xfrm flipV="1">
                <a:off x="3398818" y="4287050"/>
                <a:ext cx="1571636" cy="428628"/>
              </a:xfrm>
              <a:prstGeom prst="parallelogram">
                <a:avLst>
                  <a:gd name="adj" fmla="val 0"/>
                </a:avLst>
              </a:prstGeom>
              <a:solidFill>
                <a:srgbClr val="3399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bg-BG"/>
              </a:p>
            </p:txBody>
          </p:sp>
        </p:grpSp>
        <p:sp>
          <p:nvSpPr>
            <p:cNvPr id="13" name="Title 1"/>
            <p:cNvSpPr txBox="1">
              <a:spLocks/>
            </p:cNvSpPr>
            <p:nvPr/>
          </p:nvSpPr>
          <p:spPr>
            <a:xfrm>
              <a:off x="2684439" y="4697540"/>
              <a:ext cx="1571636" cy="589642"/>
            </a:xfrm>
            <a:prstGeom prst="rect">
              <a:avLst/>
            </a:prstGeom>
          </p:spPr>
          <p:txBody>
            <a:bodyPr vert="horz" lIns="122146" tIns="61073" rIns="122146" bIns="61073" rtlCol="0" anchor="ctr">
              <a:normAutofit/>
            </a:bodyPr>
            <a:lstStyle/>
            <a:p>
              <a:pPr marL="9525" marR="0" lvl="0" indent="-9525" algn="l" defTabSz="1221456" rtl="0" eaLnBrk="1" fontAlgn="auto" latinLnBrk="0" hangingPunct="1">
                <a:lnSpc>
                  <a:spcPts val="36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0" i="0" u="none" strike="noStrike" kern="1200" cap="none" spc="10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MagistralC" pitchFamily="82" charset="0"/>
                  <a:ea typeface="+mj-ea"/>
                  <a:cs typeface="Arial" pitchFamily="34" charset="0"/>
                </a:rPr>
                <a:t>SCADA</a:t>
              </a:r>
              <a:endParaRPr kumimoji="0" lang="en-US" sz="2600" b="0" i="0" u="none" strike="noStrike" kern="1200" cap="none" spc="100" normalizeH="0" baseline="30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agistralC" pitchFamily="82" charset="0"/>
                <a:ea typeface="+mj-ea"/>
                <a:cs typeface="Arial" pitchFamily="34" charset="0"/>
              </a:endParaRPr>
            </a:p>
          </p:txBody>
        </p:sp>
      </p:grpSp>
      <p:sp>
        <p:nvSpPr>
          <p:cNvPr id="15" name="Content Placeholder 2"/>
          <p:cNvSpPr txBox="1">
            <a:spLocks/>
          </p:cNvSpPr>
          <p:nvPr/>
        </p:nvSpPr>
        <p:spPr>
          <a:xfrm>
            <a:off x="5529555" y="1817593"/>
            <a:ext cx="6513261" cy="1755847"/>
          </a:xfrm>
          <a:prstGeom prst="rect">
            <a:avLst/>
          </a:prstGeom>
        </p:spPr>
        <p:txBody>
          <a:bodyPr vert="horz" lIns="122146" tIns="61073" rIns="122146" bIns="61073" rtlCol="0">
            <a:normAutofit/>
          </a:bodyPr>
          <a:lstStyle/>
          <a:p>
            <a:pPr marL="274638" marR="0" lvl="0" indent="-274638" algn="l" defTabSz="1221456" rtl="0" eaLnBrk="1" fontAlgn="auto" latinLnBrk="0" hangingPunct="1">
              <a:lnSpc>
                <a:spcPts val="2400"/>
              </a:lnSpc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agistralC" pitchFamily="82" charset="0"/>
              </a:rPr>
              <a:t>условен център -</a:t>
            </a: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MagistralC" pitchFamily="82" charset="0"/>
              </a:rPr>
              <a:t> Невронна Мрежа</a:t>
            </a:r>
          </a:p>
          <a:p>
            <a:pPr marL="274638" marR="0" lvl="0" indent="-274638" algn="l" defTabSz="1221456" rtl="0" eaLnBrk="1" fontAlgn="auto" latinLnBrk="0" hangingPunct="1">
              <a:lnSpc>
                <a:spcPts val="2400"/>
              </a:lnSpc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agistralC" pitchFamily="82" charset="0"/>
              </a:rPr>
              <a:t>обща задача – към възли в мрежа</a:t>
            </a:r>
          </a:p>
          <a:p>
            <a:pPr marL="274638" marR="0" lvl="0" indent="-274638" algn="l" defTabSz="1221456" rtl="0" eaLnBrk="1" fontAlgn="auto" latinLnBrk="0" hangingPunct="1">
              <a:lnSpc>
                <a:spcPts val="2400"/>
              </a:lnSpc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agistralC" pitchFamily="82" charset="0"/>
              </a:rPr>
              <a:t>и</a:t>
            </a: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agistralC" pitchFamily="82" charset="0"/>
              </a:rPr>
              <a:t>зкуствен Интелект – Изкуствен Интелект</a:t>
            </a:r>
          </a:p>
          <a:p>
            <a:pPr marL="274638" marR="0" lvl="0" indent="-274638" algn="l" defTabSz="1221456" rtl="0" eaLnBrk="1" fontAlgn="auto" latinLnBrk="0" hangingPunct="1">
              <a:lnSpc>
                <a:spcPts val="2400"/>
              </a:lnSpc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agistralC" pitchFamily="82" charset="0"/>
              </a:rPr>
              <a:t>задача: оптимизация на милиони процеси</a:t>
            </a:r>
            <a:endParaRPr lang="en-US" dirty="0" smtClean="0">
              <a:solidFill>
                <a:schemeClr val="tx1">
                  <a:lumMod val="85000"/>
                  <a:lumOff val="15000"/>
                </a:schemeClr>
              </a:solidFill>
              <a:latin typeface="MagistralC" pitchFamily="82" charset="0"/>
            </a:endParaRPr>
          </a:p>
          <a:p>
            <a:pPr marL="274638" marR="0" lvl="0" indent="-274638" algn="l" defTabSz="1221456" rtl="0" eaLnBrk="1" fontAlgn="auto" latinLnBrk="0" hangingPunct="1">
              <a:lnSpc>
                <a:spcPts val="2400"/>
              </a:lnSpc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agistralC" pitchFamily="82" charset="0"/>
              </a:rPr>
              <a:t>SCADA – </a:t>
            </a: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agistralC" pitchFamily="82" charset="0"/>
              </a:rPr>
              <a:t>една от 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agistralC" pitchFamily="82" charset="0"/>
              </a:rPr>
              <a:t>Smart Grid </a:t>
            </a: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agistralC" pitchFamily="82" charset="0"/>
              </a:rPr>
              <a:t>технологиите</a:t>
            </a:r>
          </a:p>
          <a:p>
            <a:pPr marL="274638" marR="0" lvl="0" indent="-274638" algn="l" defTabSz="1221456" rtl="0" eaLnBrk="1" fontAlgn="auto" latinLnBrk="0" hangingPunct="1">
              <a:lnSpc>
                <a:spcPts val="2400"/>
              </a:lnSpc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lang="ru-RU" dirty="0" smtClean="0">
              <a:solidFill>
                <a:schemeClr val="tx1">
                  <a:lumMod val="85000"/>
                  <a:lumOff val="15000"/>
                </a:schemeClr>
              </a:solidFill>
              <a:latin typeface="MagistralC" pitchFamily="82" charset="0"/>
            </a:endParaRPr>
          </a:p>
          <a:p>
            <a:pPr marL="274638" marR="0" lvl="0" indent="-274638" algn="l" defTabSz="1221456" rtl="0" eaLnBrk="1" fontAlgn="auto" latinLnBrk="0" hangingPunct="1">
              <a:lnSpc>
                <a:spcPts val="2400"/>
              </a:lnSpc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MagistralC" pitchFamily="82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5529555" y="1358092"/>
            <a:ext cx="4441559" cy="589642"/>
            <a:chOff x="2684438" y="4697540"/>
            <a:chExt cx="4441559" cy="589642"/>
          </a:xfrm>
        </p:grpSpPr>
        <p:grpSp>
          <p:nvGrpSpPr>
            <p:cNvPr id="17" name="Group 11"/>
            <p:cNvGrpSpPr/>
            <p:nvPr/>
          </p:nvGrpSpPr>
          <p:grpSpPr>
            <a:xfrm>
              <a:off x="2684438" y="4787116"/>
              <a:ext cx="2941361" cy="428628"/>
              <a:chOff x="3398818" y="4287050"/>
              <a:chExt cx="2941361" cy="428628"/>
            </a:xfrm>
          </p:grpSpPr>
          <p:sp>
            <p:nvSpPr>
              <p:cNvPr id="19" name="Parallelogram 18"/>
              <p:cNvSpPr/>
              <p:nvPr/>
            </p:nvSpPr>
            <p:spPr>
              <a:xfrm>
                <a:off x="4768543" y="4287050"/>
                <a:ext cx="1571636" cy="428628"/>
              </a:xfrm>
              <a:prstGeom prst="parallelogram">
                <a:avLst>
                  <a:gd name="adj" fmla="val 46333"/>
                </a:avLst>
              </a:prstGeom>
              <a:solidFill>
                <a:srgbClr val="3399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bg-BG"/>
              </a:p>
            </p:txBody>
          </p:sp>
          <p:sp>
            <p:nvSpPr>
              <p:cNvPr id="20" name="Parallelogram 19"/>
              <p:cNvSpPr/>
              <p:nvPr/>
            </p:nvSpPr>
            <p:spPr>
              <a:xfrm flipV="1">
                <a:off x="3398818" y="4287050"/>
                <a:ext cx="1571636" cy="428628"/>
              </a:xfrm>
              <a:prstGeom prst="parallelogram">
                <a:avLst>
                  <a:gd name="adj" fmla="val 0"/>
                </a:avLst>
              </a:prstGeom>
              <a:solidFill>
                <a:srgbClr val="3399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bg-BG"/>
              </a:p>
            </p:txBody>
          </p:sp>
        </p:grpSp>
        <p:sp>
          <p:nvSpPr>
            <p:cNvPr id="18" name="Title 1"/>
            <p:cNvSpPr txBox="1">
              <a:spLocks/>
            </p:cNvSpPr>
            <p:nvPr/>
          </p:nvSpPr>
          <p:spPr>
            <a:xfrm>
              <a:off x="2684439" y="4697540"/>
              <a:ext cx="4441558" cy="589642"/>
            </a:xfrm>
            <a:prstGeom prst="rect">
              <a:avLst/>
            </a:prstGeom>
          </p:spPr>
          <p:txBody>
            <a:bodyPr vert="horz" lIns="122146" tIns="61073" rIns="122146" bIns="61073" rtlCol="0" anchor="ctr">
              <a:normAutofit/>
            </a:bodyPr>
            <a:lstStyle/>
            <a:p>
              <a:pPr marL="9525" marR="0" lvl="0" indent="-9525" algn="l" defTabSz="1221456" rtl="0" eaLnBrk="1" fontAlgn="auto" latinLnBrk="0" hangingPunct="1">
                <a:lnSpc>
                  <a:spcPts val="36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0" i="0" u="none" strike="noStrike" kern="1200" cap="none" spc="10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MagistralC" pitchFamily="82" charset="0"/>
                  <a:ea typeface="+mj-ea"/>
                  <a:cs typeface="Arial" pitchFamily="34" charset="0"/>
                </a:rPr>
                <a:t>Smart Grid</a:t>
              </a:r>
              <a:endParaRPr kumimoji="0" lang="en-US" sz="2600" b="0" i="0" u="none" strike="noStrike" kern="1200" cap="none" spc="100" normalizeH="0" baseline="30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agistralC" pitchFamily="82" charset="0"/>
                <a:ea typeface="+mj-ea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4103309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41957" y="3858422"/>
            <a:ext cx="6684967" cy="328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Parallelogram 4"/>
          <p:cNvSpPr/>
          <p:nvPr/>
        </p:nvSpPr>
        <p:spPr>
          <a:xfrm flipH="1">
            <a:off x="8119457" y="285794"/>
            <a:ext cx="4680652" cy="762182"/>
          </a:xfrm>
          <a:prstGeom prst="parallelogram">
            <a:avLst>
              <a:gd name="adj" fmla="val 62620"/>
            </a:avLst>
          </a:prstGeom>
          <a:solidFill>
            <a:schemeClr val="bg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2146" tIns="61073" rIns="122146" bIns="61073" rtlCol="0" anchor="ctr"/>
          <a:lstStyle/>
          <a:p>
            <a:pPr algn="ctr"/>
            <a:endParaRPr lang="bg-BG"/>
          </a:p>
        </p:txBody>
      </p:sp>
      <p:pic>
        <p:nvPicPr>
          <p:cNvPr id="6" name="Picture 2" descr="C:\Users\User1\Downloads\__my.CERB'\#_Bulgarian Smart Grid Chamber\#_blanka\ffull\Bulgarian_SG_CHAMBER_Logo_200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88122" y="381068"/>
            <a:ext cx="3101677" cy="581584"/>
          </a:xfrm>
          <a:prstGeom prst="rect">
            <a:avLst/>
          </a:prstGeom>
          <a:noFill/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59305" y="482698"/>
            <a:ext cx="11026255" cy="1018270"/>
          </a:xfrm>
        </p:spPr>
        <p:txBody>
          <a:bodyPr>
            <a:normAutofit/>
          </a:bodyPr>
          <a:lstStyle/>
          <a:p>
            <a:pPr marL="9525" lvl="0" indent="-9525">
              <a:lnSpc>
                <a:spcPts val="3600"/>
              </a:lnSpc>
            </a:pPr>
            <a:r>
              <a:rPr lang="en-US" sz="3300" spc="100" dirty="0" smtClean="0">
                <a:latin typeface="MagistralC" pitchFamily="82" charset="0"/>
                <a:cs typeface="Arial" pitchFamily="34" charset="0"/>
              </a:rPr>
              <a:t>Artificial Intelligence vs. Human Operator</a:t>
            </a:r>
            <a:endParaRPr lang="en-US" sz="3300" spc="100" baseline="30000" dirty="0">
              <a:effectLst/>
              <a:latin typeface="MagistralC" pitchFamily="82" charset="0"/>
              <a:cs typeface="Arial" pitchFamily="34" charset="0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326984" y="4674343"/>
            <a:ext cx="6286544" cy="2327351"/>
          </a:xfrm>
          <a:prstGeom prst="rect">
            <a:avLst/>
          </a:prstGeom>
        </p:spPr>
        <p:txBody>
          <a:bodyPr vert="horz" lIns="122146" tIns="61073" rIns="122146" bIns="61073" rtlCol="0">
            <a:normAutofit/>
          </a:bodyPr>
          <a:lstStyle/>
          <a:p>
            <a:pPr marL="274638" marR="0" lvl="0" indent="-274638" algn="l" defTabSz="1221456" rtl="0" eaLnBrk="1" fontAlgn="auto" latinLnBrk="0" hangingPunct="1">
              <a:lnSpc>
                <a:spcPts val="2400"/>
              </a:lnSpc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MagistralC" pitchFamily="82" charset="0"/>
              </a:rPr>
              <a:t>малък брой точки на внимание</a:t>
            </a:r>
          </a:p>
          <a:p>
            <a:pPr marL="274638" marR="0" lvl="0" indent="-274638" algn="l" defTabSz="1221456" rtl="0" eaLnBrk="1" fontAlgn="auto" latinLnBrk="0" hangingPunct="1">
              <a:lnSpc>
                <a:spcPts val="2400"/>
              </a:lnSpc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agistralC" pitchFamily="82" charset="0"/>
              </a:rPr>
              <a:t>работа по 1 задача </a:t>
            </a:r>
          </a:p>
          <a:p>
            <a:pPr marL="274638" marR="0" lvl="0" indent="-274638" algn="l" defTabSz="1221456" rtl="0" eaLnBrk="1" fontAlgn="auto" latinLnBrk="0" hangingPunct="1">
              <a:lnSpc>
                <a:spcPts val="2400"/>
              </a:lnSpc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agistralC" pitchFamily="82" charset="0"/>
              </a:rPr>
              <a:t>без задачи за изчисляване</a:t>
            </a:r>
          </a:p>
          <a:p>
            <a:pPr marL="274638" marR="0" lvl="0" indent="-274638" algn="l" defTabSz="1221456" rtl="0" eaLnBrk="1" fontAlgn="auto" latinLnBrk="0" hangingPunct="1">
              <a:lnSpc>
                <a:spcPts val="2400"/>
              </a:lnSpc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MagistralC" pitchFamily="82" charset="0"/>
              </a:rPr>
              <a:t>безкрайно бавен, уморява се</a:t>
            </a:r>
          </a:p>
          <a:p>
            <a:pPr marL="274638" marR="0" lvl="0" indent="-274638" algn="l" defTabSz="1221456" rtl="0" eaLnBrk="1" fontAlgn="auto" latinLnBrk="0" hangingPunct="1">
              <a:lnSpc>
                <a:spcPts val="2400"/>
              </a:lnSpc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agistralC" pitchFamily="82" charset="0"/>
              </a:rPr>
              <a:t>контролира</a:t>
            </a:r>
          </a:p>
          <a:p>
            <a:pPr marL="274638" marR="0" lvl="0" indent="-274638" algn="l" defTabSz="1221456" rtl="0" eaLnBrk="1" fontAlgn="auto" latinLnBrk="0" hangingPunct="1">
              <a:lnSpc>
                <a:spcPts val="2400"/>
              </a:lnSpc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agistralC" pitchFamily="82" charset="0"/>
              </a:rPr>
              <a:t>н</a:t>
            </a: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MagistralC" pitchFamily="82" charset="0"/>
              </a:rPr>
              <a:t>е учи в реално време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469860" y="4072736"/>
            <a:ext cx="2286016" cy="589642"/>
            <a:chOff x="2684438" y="4697540"/>
            <a:chExt cx="2286016" cy="589642"/>
          </a:xfrm>
        </p:grpSpPr>
        <p:grpSp>
          <p:nvGrpSpPr>
            <p:cNvPr id="13" name="Group 11"/>
            <p:cNvGrpSpPr/>
            <p:nvPr/>
          </p:nvGrpSpPr>
          <p:grpSpPr>
            <a:xfrm>
              <a:off x="2684438" y="4787116"/>
              <a:ext cx="2286016" cy="428628"/>
              <a:chOff x="3398818" y="4287050"/>
              <a:chExt cx="2286016" cy="428628"/>
            </a:xfrm>
          </p:grpSpPr>
          <p:sp>
            <p:nvSpPr>
              <p:cNvPr id="15" name="Parallelogram 14"/>
              <p:cNvSpPr/>
              <p:nvPr/>
            </p:nvSpPr>
            <p:spPr>
              <a:xfrm flipV="1">
                <a:off x="4113198" y="4287050"/>
                <a:ext cx="1571636" cy="428628"/>
              </a:xfrm>
              <a:prstGeom prst="parallelogram">
                <a:avLst>
                  <a:gd name="adj" fmla="val 46333"/>
                </a:avLst>
              </a:prstGeom>
              <a:solidFill>
                <a:srgbClr val="3399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bg-BG"/>
              </a:p>
            </p:txBody>
          </p:sp>
          <p:sp>
            <p:nvSpPr>
              <p:cNvPr id="16" name="Parallelogram 15"/>
              <p:cNvSpPr/>
              <p:nvPr/>
            </p:nvSpPr>
            <p:spPr>
              <a:xfrm flipV="1">
                <a:off x="3398818" y="4287050"/>
                <a:ext cx="1571636" cy="428628"/>
              </a:xfrm>
              <a:prstGeom prst="parallelogram">
                <a:avLst>
                  <a:gd name="adj" fmla="val 0"/>
                </a:avLst>
              </a:prstGeom>
              <a:solidFill>
                <a:srgbClr val="3399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bg-BG"/>
              </a:p>
            </p:txBody>
          </p:sp>
        </p:grpSp>
        <p:sp>
          <p:nvSpPr>
            <p:cNvPr id="14" name="Title 1"/>
            <p:cNvSpPr txBox="1">
              <a:spLocks/>
            </p:cNvSpPr>
            <p:nvPr/>
          </p:nvSpPr>
          <p:spPr>
            <a:xfrm>
              <a:off x="2684438" y="4697540"/>
              <a:ext cx="2000263" cy="589642"/>
            </a:xfrm>
            <a:prstGeom prst="rect">
              <a:avLst/>
            </a:prstGeom>
          </p:spPr>
          <p:txBody>
            <a:bodyPr vert="horz" lIns="122146" tIns="61073" rIns="122146" bIns="61073" rtlCol="0" anchor="ctr">
              <a:normAutofit/>
            </a:bodyPr>
            <a:lstStyle/>
            <a:p>
              <a:pPr marL="9525" marR="0" lvl="0" indent="-9525" algn="l" defTabSz="1221456" rtl="0" eaLnBrk="1" fontAlgn="auto" latinLnBrk="0" hangingPunct="1">
                <a:lnSpc>
                  <a:spcPts val="36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600" b="0" i="0" u="none" strike="noStrike" kern="1200" cap="none" spc="10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MagistralC" pitchFamily="82" charset="0"/>
                  <a:ea typeface="+mj-ea"/>
                  <a:cs typeface="Arial" pitchFamily="34" charset="0"/>
                </a:rPr>
                <a:t>Оператор</a:t>
              </a:r>
              <a:endParaRPr kumimoji="0" lang="en-US" sz="2600" b="0" i="0" u="none" strike="noStrike" kern="1200" cap="none" spc="100" normalizeH="0" baseline="30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agistralC" pitchFamily="82" charset="0"/>
                <a:ea typeface="+mj-ea"/>
                <a:cs typeface="Arial" pitchFamily="34" charset="0"/>
              </a:endParaRPr>
            </a:p>
          </p:txBody>
        </p:sp>
      </p:grpSp>
      <p:sp>
        <p:nvSpPr>
          <p:cNvPr id="17" name="Content Placeholder 2"/>
          <p:cNvSpPr txBox="1">
            <a:spLocks/>
          </p:cNvSpPr>
          <p:nvPr/>
        </p:nvSpPr>
        <p:spPr>
          <a:xfrm>
            <a:off x="5529555" y="1817593"/>
            <a:ext cx="6697370" cy="2755209"/>
          </a:xfrm>
          <a:prstGeom prst="rect">
            <a:avLst/>
          </a:prstGeom>
        </p:spPr>
        <p:txBody>
          <a:bodyPr vert="horz" lIns="122146" tIns="61073" rIns="122146" bIns="61073" rtlCol="0">
            <a:normAutofit/>
          </a:bodyPr>
          <a:lstStyle/>
          <a:p>
            <a:pPr marL="274638" marR="0" lvl="0" indent="-274638" algn="l" defTabSz="1221456" rtl="0" eaLnBrk="1" fontAlgn="auto" latinLnBrk="0" hangingPunct="1">
              <a:lnSpc>
                <a:spcPts val="2400"/>
              </a:lnSpc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agistralC" pitchFamily="82" charset="0"/>
              </a:rPr>
              <a:t>безкрайно много точки на внимание</a:t>
            </a:r>
            <a:endParaRPr kumimoji="0" lang="ru-RU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MagistralC" pitchFamily="82" charset="0"/>
            </a:endParaRPr>
          </a:p>
          <a:p>
            <a:pPr marL="274638" lvl="0" indent="-274638">
              <a:lnSpc>
                <a:spcPts val="2400"/>
              </a:lnSpc>
              <a:buFont typeface="Arial" pitchFamily="34" charset="0"/>
              <a:buChar char="•"/>
            </a:pP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agistralC" pitchFamily="82" charset="0"/>
              </a:rPr>
              <a:t>безкрайно </a:t>
            </a: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agistralC" pitchFamily="82" charset="0"/>
              </a:rPr>
              <a:t>много едновременни задачи</a:t>
            </a:r>
          </a:p>
          <a:p>
            <a:pPr marL="274638" marR="0" lvl="0" indent="-274638" algn="l" defTabSz="1221456" rtl="0" eaLnBrk="1" fontAlgn="auto" latinLnBrk="0" hangingPunct="1">
              <a:lnSpc>
                <a:spcPts val="2400"/>
              </a:lnSpc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agistralC" pitchFamily="82" charset="0"/>
              </a:rPr>
              <a:t>сложни задачи за оптимизация 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agistralC" pitchFamily="82" charset="0"/>
              </a:rPr>
              <a:t>/ real time</a:t>
            </a:r>
            <a:endParaRPr lang="ru-RU" dirty="0" smtClean="0">
              <a:solidFill>
                <a:schemeClr val="tx1">
                  <a:lumMod val="85000"/>
                  <a:lumOff val="15000"/>
                </a:schemeClr>
              </a:solidFill>
              <a:latin typeface="MagistralC" pitchFamily="82" charset="0"/>
            </a:endParaRPr>
          </a:p>
          <a:p>
            <a:pPr marL="274638" marR="0" lvl="0" indent="-274638" algn="l" defTabSz="1221456" rtl="0" eaLnBrk="1" fontAlgn="auto" latinLnBrk="0" hangingPunct="1">
              <a:lnSpc>
                <a:spcPts val="2400"/>
              </a:lnSpc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agistralC" pitchFamily="82" charset="0"/>
              </a:rPr>
              <a:t>безкрайно бърз, 24/7</a:t>
            </a:r>
          </a:p>
          <a:p>
            <a:pPr marL="274638" marR="0" lvl="0" indent="-274638" algn="l" defTabSz="1221456" rtl="0" eaLnBrk="1" fontAlgn="auto" latinLnBrk="0" hangingPunct="1">
              <a:lnSpc>
                <a:spcPts val="2400"/>
              </a:lnSpc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agistralC" pitchFamily="82" charset="0"/>
              </a:rPr>
              <a:t>оптимизация на милиони дейности</a:t>
            </a:r>
          </a:p>
          <a:p>
            <a:pPr marL="274638" marR="0" lvl="0" indent="-274638" algn="l" defTabSz="1221456" rtl="0" eaLnBrk="1" fontAlgn="auto" latinLnBrk="0" hangingPunct="1">
              <a:lnSpc>
                <a:spcPts val="2400"/>
              </a:lnSpc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agistralC" pitchFamily="82" charset="0"/>
              </a:rPr>
              <a:t>о</a:t>
            </a: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agistralC" pitchFamily="82" charset="0"/>
              </a:rPr>
              <a:t>бучава се в реално време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5529555" y="1358092"/>
            <a:ext cx="5656005" cy="589642"/>
            <a:chOff x="2684438" y="4697540"/>
            <a:chExt cx="5656005" cy="589642"/>
          </a:xfrm>
        </p:grpSpPr>
        <p:grpSp>
          <p:nvGrpSpPr>
            <p:cNvPr id="19" name="Group 18"/>
            <p:cNvGrpSpPr/>
            <p:nvPr/>
          </p:nvGrpSpPr>
          <p:grpSpPr>
            <a:xfrm>
              <a:off x="2684438" y="4787116"/>
              <a:ext cx="3584303" cy="428628"/>
              <a:chOff x="3398818" y="4287050"/>
              <a:chExt cx="3584303" cy="428628"/>
            </a:xfrm>
          </p:grpSpPr>
          <p:sp>
            <p:nvSpPr>
              <p:cNvPr id="21" name="Parallelogram 20"/>
              <p:cNvSpPr/>
              <p:nvPr/>
            </p:nvSpPr>
            <p:spPr>
              <a:xfrm>
                <a:off x="4554229" y="4287050"/>
                <a:ext cx="2428892" cy="428628"/>
              </a:xfrm>
              <a:prstGeom prst="parallelogram">
                <a:avLst>
                  <a:gd name="adj" fmla="val 46333"/>
                </a:avLst>
              </a:prstGeom>
              <a:solidFill>
                <a:srgbClr val="3399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bg-BG"/>
              </a:p>
            </p:txBody>
          </p:sp>
          <p:sp>
            <p:nvSpPr>
              <p:cNvPr id="22" name="Parallelogram 21"/>
              <p:cNvSpPr/>
              <p:nvPr/>
            </p:nvSpPr>
            <p:spPr>
              <a:xfrm flipV="1">
                <a:off x="3398818" y="4287050"/>
                <a:ext cx="1571636" cy="428628"/>
              </a:xfrm>
              <a:prstGeom prst="parallelogram">
                <a:avLst>
                  <a:gd name="adj" fmla="val 0"/>
                </a:avLst>
              </a:prstGeom>
              <a:solidFill>
                <a:srgbClr val="3399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bg-BG"/>
              </a:p>
            </p:txBody>
          </p:sp>
        </p:grpSp>
        <p:sp>
          <p:nvSpPr>
            <p:cNvPr id="20" name="Title 1"/>
            <p:cNvSpPr txBox="1">
              <a:spLocks/>
            </p:cNvSpPr>
            <p:nvPr/>
          </p:nvSpPr>
          <p:spPr>
            <a:xfrm>
              <a:off x="2684439" y="4697540"/>
              <a:ext cx="5656004" cy="589642"/>
            </a:xfrm>
            <a:prstGeom prst="rect">
              <a:avLst/>
            </a:prstGeom>
          </p:spPr>
          <p:txBody>
            <a:bodyPr vert="horz" lIns="122146" tIns="61073" rIns="122146" bIns="61073" rtlCol="0" anchor="ctr">
              <a:normAutofit/>
            </a:bodyPr>
            <a:lstStyle/>
            <a:p>
              <a:pPr marL="9525" marR="0" lvl="0" indent="-9525" algn="l" defTabSz="1221456" rtl="0" eaLnBrk="1" fontAlgn="auto" latinLnBrk="0" hangingPunct="1">
                <a:lnSpc>
                  <a:spcPts val="36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600" b="0" i="0" u="none" strike="noStrike" kern="1200" cap="none" spc="10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MagistralC" pitchFamily="82" charset="0"/>
                  <a:ea typeface="+mj-ea"/>
                  <a:cs typeface="Arial" pitchFamily="34" charset="0"/>
                </a:rPr>
                <a:t>Изкуствен Интелект</a:t>
              </a:r>
              <a:endParaRPr kumimoji="0" lang="en-US" sz="2600" b="0" i="0" u="none" strike="noStrike" kern="1200" cap="none" spc="100" normalizeH="0" baseline="30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agistralC" pitchFamily="82" charset="0"/>
                <a:ea typeface="+mj-ea"/>
                <a:cs typeface="Arial" pitchFamily="34" charset="0"/>
              </a:endParaRPr>
            </a:p>
          </p:txBody>
        </p:sp>
      </p:grp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6984" y="1538740"/>
            <a:ext cx="4143404" cy="2533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4103309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4" y="1500968"/>
            <a:ext cx="3756008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Parallelogram 4"/>
          <p:cNvSpPr/>
          <p:nvPr/>
        </p:nvSpPr>
        <p:spPr>
          <a:xfrm flipH="1">
            <a:off x="8119457" y="285794"/>
            <a:ext cx="4680652" cy="762182"/>
          </a:xfrm>
          <a:prstGeom prst="parallelogram">
            <a:avLst>
              <a:gd name="adj" fmla="val 62620"/>
            </a:avLst>
          </a:prstGeom>
          <a:solidFill>
            <a:schemeClr val="bg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2146" tIns="61073" rIns="122146" bIns="61073" rtlCol="0" anchor="ctr"/>
          <a:lstStyle/>
          <a:p>
            <a:pPr algn="ctr"/>
            <a:endParaRPr lang="bg-BG"/>
          </a:p>
        </p:txBody>
      </p:sp>
      <p:pic>
        <p:nvPicPr>
          <p:cNvPr id="6" name="Picture 2" descr="C:\Users\User1\Downloads\__my.CERB'\#_Bulgarian Smart Grid Chamber\#_blanka\ffull\Bulgarian_SG_CHAMBER_Logo_200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88122" y="381068"/>
            <a:ext cx="3101677" cy="581584"/>
          </a:xfrm>
          <a:prstGeom prst="rect">
            <a:avLst/>
          </a:prstGeom>
          <a:noFill/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59305" y="482698"/>
            <a:ext cx="11026255" cy="1018270"/>
          </a:xfrm>
        </p:spPr>
        <p:txBody>
          <a:bodyPr>
            <a:normAutofit/>
          </a:bodyPr>
          <a:lstStyle/>
          <a:p>
            <a:pPr marL="9525" lvl="0" indent="-9525">
              <a:lnSpc>
                <a:spcPts val="3600"/>
              </a:lnSpc>
            </a:pPr>
            <a:r>
              <a:rPr lang="en-US" sz="3300" spc="100" dirty="0" smtClean="0">
                <a:latin typeface="MagistralC" pitchFamily="82" charset="0"/>
                <a:cs typeface="Arial" pitchFamily="34" charset="0"/>
              </a:rPr>
              <a:t>Neuron Network</a:t>
            </a:r>
            <a:r>
              <a:rPr lang="bg-BG" sz="3300" spc="100" dirty="0" smtClean="0">
                <a:latin typeface="MagistralC" pitchFamily="82" charset="0"/>
                <a:cs typeface="Arial" pitchFamily="34" charset="0"/>
              </a:rPr>
              <a:t> vs. Hierarchical Network</a:t>
            </a:r>
            <a:endParaRPr lang="en-US" sz="3300" spc="100" baseline="30000" dirty="0">
              <a:effectLst/>
              <a:latin typeface="MagistralC" pitchFamily="82" charset="0"/>
              <a:cs typeface="Arial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41958" y="3429794"/>
            <a:ext cx="6684967" cy="3755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" name="Content Placeholder 2"/>
          <p:cNvSpPr txBox="1">
            <a:spLocks/>
          </p:cNvSpPr>
          <p:nvPr/>
        </p:nvSpPr>
        <p:spPr>
          <a:xfrm>
            <a:off x="326984" y="4674343"/>
            <a:ext cx="6286544" cy="2185245"/>
          </a:xfrm>
          <a:prstGeom prst="rect">
            <a:avLst/>
          </a:prstGeom>
        </p:spPr>
        <p:txBody>
          <a:bodyPr vert="horz" lIns="122146" tIns="61073" rIns="122146" bIns="61073" rtlCol="0">
            <a:normAutofit/>
          </a:bodyPr>
          <a:lstStyle/>
          <a:p>
            <a:pPr marL="274638" marR="0" lvl="0" indent="-274638" algn="l" defTabSz="1221456" rtl="0" eaLnBrk="1" fontAlgn="auto" latinLnBrk="0" hangingPunct="1">
              <a:lnSpc>
                <a:spcPts val="2400"/>
              </a:lnSpc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MagistralC" pitchFamily="82" charset="0"/>
              </a:rPr>
              <a:t>определена структура</a:t>
            </a:r>
          </a:p>
          <a:p>
            <a:pPr marL="274638" marR="0" lvl="0" indent="-274638" algn="l" defTabSz="1221456" rtl="0" eaLnBrk="1" fontAlgn="auto" latinLnBrk="0" hangingPunct="1">
              <a:lnSpc>
                <a:spcPts val="2400"/>
              </a:lnSpc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agistralC" pitchFamily="82" charset="0"/>
              </a:rPr>
              <a:t>фиксирана топология</a:t>
            </a: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MagistralC" pitchFamily="82" charset="0"/>
              </a:rPr>
              <a:t> </a:t>
            </a:r>
          </a:p>
          <a:p>
            <a:pPr marL="274638" marR="0" lvl="0" indent="-274638" algn="l" defTabSz="1221456" rtl="0" eaLnBrk="1" fontAlgn="auto" latinLnBrk="0" hangingPunct="1">
              <a:lnSpc>
                <a:spcPts val="2400"/>
              </a:lnSpc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MagistralC" pitchFamily="82" charset="0"/>
              </a:rPr>
              <a:t>фиксирана йерархия</a:t>
            </a:r>
          </a:p>
          <a:p>
            <a:pPr marL="274638" marR="0" lvl="0" indent="-274638" algn="l" defTabSz="1221456" rtl="0" eaLnBrk="1" fontAlgn="auto" latinLnBrk="0" hangingPunct="1">
              <a:lnSpc>
                <a:spcPts val="2400"/>
              </a:lnSpc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agistralC" pitchFamily="82" charset="0"/>
              </a:rPr>
              <a:t>елементи = обекти на управление</a:t>
            </a:r>
          </a:p>
          <a:p>
            <a:pPr marL="274638" marR="0" lvl="0" indent="-274638" algn="l" defTabSz="1221456" rtl="0" eaLnBrk="1" fontAlgn="auto" latinLnBrk="0" hangingPunct="1">
              <a:lnSpc>
                <a:spcPts val="2400"/>
              </a:lnSpc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MagistralC" pitchFamily="82" charset="0"/>
              </a:rPr>
              <a:t>спира работа при прекъсване</a:t>
            </a:r>
            <a:r>
              <a:rPr kumimoji="0" lang="ru-RU" b="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MagistralC" pitchFamily="82" charset="0"/>
              </a:rPr>
              <a:t> на връ</a:t>
            </a:r>
            <a:r>
              <a:rPr kumimoji="0" lang="ru-RU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agistralC" pitchFamily="82" charset="0"/>
              </a:rPr>
              <a:t>зки</a:t>
            </a:r>
            <a:endParaRPr kumimoji="0" lang="ru-RU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agistralC" pitchFamily="82" charset="0"/>
            </a:endParaRPr>
          </a:p>
          <a:p>
            <a:pPr marL="274638" marR="0" lvl="0" indent="-274638" algn="l" defTabSz="1221456" rtl="0" eaLnBrk="1" fontAlgn="auto" latinLnBrk="0" hangingPunct="1">
              <a:lnSpc>
                <a:spcPts val="2400"/>
              </a:lnSpc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MagistralC" pitchFamily="82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469860" y="4072736"/>
            <a:ext cx="4000528" cy="589642"/>
            <a:chOff x="2684438" y="4697540"/>
            <a:chExt cx="4000528" cy="589642"/>
          </a:xfrm>
        </p:grpSpPr>
        <p:grpSp>
          <p:nvGrpSpPr>
            <p:cNvPr id="22" name="Group 11"/>
            <p:cNvGrpSpPr/>
            <p:nvPr/>
          </p:nvGrpSpPr>
          <p:grpSpPr>
            <a:xfrm>
              <a:off x="2684438" y="4787116"/>
              <a:ext cx="4000528" cy="428628"/>
              <a:chOff x="3398818" y="4287050"/>
              <a:chExt cx="4000528" cy="428628"/>
            </a:xfrm>
          </p:grpSpPr>
          <p:sp>
            <p:nvSpPr>
              <p:cNvPr id="24" name="Parallelogram 23"/>
              <p:cNvSpPr/>
              <p:nvPr/>
            </p:nvSpPr>
            <p:spPr>
              <a:xfrm flipV="1">
                <a:off x="4613264" y="4287050"/>
                <a:ext cx="2786082" cy="428628"/>
              </a:xfrm>
              <a:prstGeom prst="parallelogram">
                <a:avLst>
                  <a:gd name="adj" fmla="val 46333"/>
                </a:avLst>
              </a:prstGeom>
              <a:solidFill>
                <a:srgbClr val="3399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bg-BG"/>
              </a:p>
            </p:txBody>
          </p:sp>
          <p:sp>
            <p:nvSpPr>
              <p:cNvPr id="25" name="Parallelogram 24"/>
              <p:cNvSpPr/>
              <p:nvPr/>
            </p:nvSpPr>
            <p:spPr>
              <a:xfrm flipV="1">
                <a:off x="3398818" y="4287050"/>
                <a:ext cx="1571636" cy="428628"/>
              </a:xfrm>
              <a:prstGeom prst="parallelogram">
                <a:avLst>
                  <a:gd name="adj" fmla="val 0"/>
                </a:avLst>
              </a:prstGeom>
              <a:solidFill>
                <a:srgbClr val="3399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bg-BG"/>
              </a:p>
            </p:txBody>
          </p:sp>
        </p:grpSp>
        <p:sp>
          <p:nvSpPr>
            <p:cNvPr id="23" name="Title 1"/>
            <p:cNvSpPr txBox="1">
              <a:spLocks/>
            </p:cNvSpPr>
            <p:nvPr/>
          </p:nvSpPr>
          <p:spPr>
            <a:xfrm>
              <a:off x="2684438" y="4697540"/>
              <a:ext cx="3714776" cy="589642"/>
            </a:xfrm>
            <a:prstGeom prst="rect">
              <a:avLst/>
            </a:prstGeom>
          </p:spPr>
          <p:txBody>
            <a:bodyPr vert="horz" lIns="122146" tIns="61073" rIns="122146" bIns="61073" rtlCol="0" anchor="ctr">
              <a:normAutofit/>
            </a:bodyPr>
            <a:lstStyle/>
            <a:p>
              <a:pPr marL="9525" marR="0" lvl="0" indent="-9525" algn="l" defTabSz="1221456" rtl="0" eaLnBrk="1" fontAlgn="auto" latinLnBrk="0" hangingPunct="1">
                <a:lnSpc>
                  <a:spcPts val="36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600" b="0" i="0" u="none" strike="noStrike" kern="1200" cap="none" spc="10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MagistralC" pitchFamily="82" charset="0"/>
                  <a:ea typeface="+mj-ea"/>
                  <a:cs typeface="Arial" pitchFamily="34" charset="0"/>
                </a:rPr>
                <a:t>Технически мрежи</a:t>
              </a:r>
              <a:endParaRPr kumimoji="0" lang="en-US" sz="2600" b="0" i="0" u="none" strike="noStrike" kern="1200" cap="none" spc="100" normalizeH="0" baseline="30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agistralC" pitchFamily="82" charset="0"/>
                <a:ea typeface="+mj-ea"/>
                <a:cs typeface="Arial" pitchFamily="34" charset="0"/>
              </a:endParaRPr>
            </a:p>
          </p:txBody>
        </p:sp>
      </p:grpSp>
      <p:sp>
        <p:nvSpPr>
          <p:cNvPr id="26" name="Content Placeholder 2"/>
          <p:cNvSpPr txBox="1">
            <a:spLocks/>
          </p:cNvSpPr>
          <p:nvPr/>
        </p:nvSpPr>
        <p:spPr>
          <a:xfrm>
            <a:off x="5529555" y="1817593"/>
            <a:ext cx="6697370" cy="2755209"/>
          </a:xfrm>
          <a:prstGeom prst="rect">
            <a:avLst/>
          </a:prstGeom>
        </p:spPr>
        <p:txBody>
          <a:bodyPr vert="horz" lIns="122146" tIns="61073" rIns="122146" bIns="61073" rtlCol="0">
            <a:normAutofit/>
          </a:bodyPr>
          <a:lstStyle/>
          <a:p>
            <a:pPr marL="274638" marR="0" lvl="0" indent="-274638" algn="l" defTabSz="1221456" rtl="0" eaLnBrk="1" fontAlgn="auto" latinLnBrk="0" hangingPunct="1">
              <a:lnSpc>
                <a:spcPts val="2400"/>
              </a:lnSpc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agistralC" pitchFamily="82" charset="0"/>
              </a:rPr>
              <a:t>променлива виртуална структура (</a:t>
            </a:r>
            <a:r>
              <a:rPr 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MagistralC" pitchFamily="82" charset="0"/>
              </a:rPr>
              <a:t>vert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agistralC" pitchFamily="82" charset="0"/>
              </a:rPr>
              <a:t> &amp; </a:t>
            </a:r>
            <a:r>
              <a:rPr 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MagistralC" pitchFamily="82" charset="0"/>
              </a:rPr>
              <a:t>hor</a:t>
            </a: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agistralC" pitchFamily="82" charset="0"/>
              </a:rPr>
              <a:t>)</a:t>
            </a:r>
            <a:endParaRPr kumimoji="0" lang="ru-RU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MagistralC" pitchFamily="82" charset="0"/>
            </a:endParaRPr>
          </a:p>
          <a:p>
            <a:pPr marL="274638" lvl="0" indent="-274638">
              <a:lnSpc>
                <a:spcPts val="2400"/>
              </a:lnSpc>
              <a:buFont typeface="Arial" pitchFamily="34" charset="0"/>
              <a:buChar char="•"/>
            </a:pP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agistralC" pitchFamily="82" charset="0"/>
              </a:rPr>
              <a:t>динамично променлива топология</a:t>
            </a:r>
          </a:p>
          <a:p>
            <a:pPr marL="274638" marR="0" lvl="0" indent="-274638" algn="l" defTabSz="1221456" rtl="0" eaLnBrk="1" fontAlgn="auto" latinLnBrk="0" hangingPunct="1">
              <a:lnSpc>
                <a:spcPts val="2400"/>
              </a:lnSpc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agistralC" pitchFamily="82" charset="0"/>
              </a:rPr>
              <a:t>динамична йерархия!</a:t>
            </a:r>
          </a:p>
          <a:p>
            <a:pPr marL="274638" marR="0" lvl="0" indent="-274638" algn="l" defTabSz="1221456" rtl="0" eaLnBrk="1" fontAlgn="auto" latinLnBrk="0" hangingPunct="1">
              <a:lnSpc>
                <a:spcPts val="2400"/>
              </a:lnSpc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agistralC" pitchFamily="82" charset="0"/>
              </a:rPr>
              <a:t>елементи = невронни възли:</a:t>
            </a:r>
          </a:p>
          <a:p>
            <a:pPr marL="274638" marR="0" lvl="0" indent="-274638" algn="l" defTabSz="1221456" rtl="0" eaLnBrk="1" fontAlgn="auto" latinLnBrk="0" hangingPunct="1">
              <a:lnSpc>
                <a:spcPts val="24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lang="ru-RU" dirty="0" smtClean="0">
                <a:latin typeface="MagistralC" pitchFamily="82" charset="0"/>
              </a:rPr>
              <a:t>	- поемат управлението на цялата мрежа</a:t>
            </a:r>
          </a:p>
          <a:p>
            <a:pPr marL="274638" marR="0" lvl="0" indent="-274638" algn="l" defTabSz="1221456" rtl="0" eaLnBrk="1" fontAlgn="auto" latinLnBrk="0" hangingPunct="1">
              <a:lnSpc>
                <a:spcPts val="24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lang="ru-RU" dirty="0" smtClean="0">
                <a:solidFill>
                  <a:schemeClr val="bg1"/>
                </a:solidFill>
                <a:latin typeface="MagistralC" pitchFamily="82" charset="0"/>
              </a:rPr>
              <a:t>	- посредничат на братята си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5541958" y="1358092"/>
            <a:ext cx="5656005" cy="589642"/>
            <a:chOff x="2684438" y="4697540"/>
            <a:chExt cx="5656005" cy="589642"/>
          </a:xfrm>
        </p:grpSpPr>
        <p:grpSp>
          <p:nvGrpSpPr>
            <p:cNvPr id="28" name="Group 18"/>
            <p:cNvGrpSpPr/>
            <p:nvPr/>
          </p:nvGrpSpPr>
          <p:grpSpPr>
            <a:xfrm>
              <a:off x="2684438" y="4787116"/>
              <a:ext cx="3584303" cy="428628"/>
              <a:chOff x="3398818" y="4287050"/>
              <a:chExt cx="3584303" cy="428628"/>
            </a:xfrm>
          </p:grpSpPr>
          <p:sp>
            <p:nvSpPr>
              <p:cNvPr id="30" name="Parallelogram 29"/>
              <p:cNvSpPr/>
              <p:nvPr/>
            </p:nvSpPr>
            <p:spPr>
              <a:xfrm>
                <a:off x="4554229" y="4287050"/>
                <a:ext cx="2428892" cy="428628"/>
              </a:xfrm>
              <a:prstGeom prst="parallelogram">
                <a:avLst>
                  <a:gd name="adj" fmla="val 46333"/>
                </a:avLst>
              </a:prstGeom>
              <a:solidFill>
                <a:srgbClr val="3399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bg-BG"/>
              </a:p>
            </p:txBody>
          </p:sp>
          <p:sp>
            <p:nvSpPr>
              <p:cNvPr id="31" name="Parallelogram 30"/>
              <p:cNvSpPr/>
              <p:nvPr/>
            </p:nvSpPr>
            <p:spPr>
              <a:xfrm flipV="1">
                <a:off x="3398818" y="4287050"/>
                <a:ext cx="1571636" cy="428628"/>
              </a:xfrm>
              <a:prstGeom prst="parallelogram">
                <a:avLst>
                  <a:gd name="adj" fmla="val 0"/>
                </a:avLst>
              </a:prstGeom>
              <a:solidFill>
                <a:srgbClr val="3399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bg-BG"/>
              </a:p>
            </p:txBody>
          </p:sp>
        </p:grpSp>
        <p:sp>
          <p:nvSpPr>
            <p:cNvPr id="29" name="Title 1"/>
            <p:cNvSpPr txBox="1">
              <a:spLocks/>
            </p:cNvSpPr>
            <p:nvPr/>
          </p:nvSpPr>
          <p:spPr>
            <a:xfrm>
              <a:off x="2684439" y="4697540"/>
              <a:ext cx="5656004" cy="589642"/>
            </a:xfrm>
            <a:prstGeom prst="rect">
              <a:avLst/>
            </a:prstGeom>
          </p:spPr>
          <p:txBody>
            <a:bodyPr vert="horz" lIns="122146" tIns="61073" rIns="122146" bIns="61073" rtlCol="0" anchor="ctr">
              <a:normAutofit/>
            </a:bodyPr>
            <a:lstStyle/>
            <a:p>
              <a:pPr marL="9525" marR="0" lvl="0" indent="-9525" algn="l" defTabSz="1221456" rtl="0" eaLnBrk="1" fontAlgn="auto" latinLnBrk="0" hangingPunct="1">
                <a:lnSpc>
                  <a:spcPts val="36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600" b="0" i="0" u="none" strike="noStrike" kern="1200" cap="none" spc="10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MagistralC" pitchFamily="82" charset="0"/>
                  <a:ea typeface="+mj-ea"/>
                  <a:cs typeface="Arial" pitchFamily="34" charset="0"/>
                </a:rPr>
                <a:t>Невронни мрежи</a:t>
              </a:r>
              <a:endParaRPr kumimoji="0" lang="en-US" sz="2600" b="0" i="0" u="none" strike="noStrike" kern="1200" cap="none" spc="100" normalizeH="0" baseline="30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agistralC" pitchFamily="82" charset="0"/>
                <a:ea typeface="+mj-ea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4103309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arallelogram 4"/>
          <p:cNvSpPr/>
          <p:nvPr/>
        </p:nvSpPr>
        <p:spPr>
          <a:xfrm flipH="1">
            <a:off x="8119457" y="285794"/>
            <a:ext cx="4680652" cy="762182"/>
          </a:xfrm>
          <a:prstGeom prst="parallelogram">
            <a:avLst>
              <a:gd name="adj" fmla="val 62620"/>
            </a:avLst>
          </a:prstGeom>
          <a:solidFill>
            <a:schemeClr val="bg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2146" tIns="61073" rIns="122146" bIns="61073" rtlCol="0" anchor="ctr"/>
          <a:lstStyle/>
          <a:p>
            <a:pPr algn="ctr"/>
            <a:endParaRPr lang="bg-BG"/>
          </a:p>
        </p:txBody>
      </p:sp>
      <p:pic>
        <p:nvPicPr>
          <p:cNvPr id="6" name="Picture 2" descr="C:\Users\User1\Downloads\__my.CERB'\#_Bulgarian Smart Grid Chamber\#_blanka\ffull\Bulgarian_SG_CHAMBER_Logo_200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788122" y="381068"/>
            <a:ext cx="3101677" cy="581584"/>
          </a:xfrm>
          <a:prstGeom prst="rect">
            <a:avLst/>
          </a:prstGeom>
          <a:noFill/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87933" y="5358620"/>
            <a:ext cx="11026255" cy="1018270"/>
          </a:xfrm>
        </p:spPr>
        <p:txBody>
          <a:bodyPr>
            <a:normAutofit/>
          </a:bodyPr>
          <a:lstStyle/>
          <a:p>
            <a:pPr marL="9525" lvl="0" indent="-9525" algn="ctr">
              <a:lnSpc>
                <a:spcPts val="3600"/>
              </a:lnSpc>
            </a:pPr>
            <a:r>
              <a:rPr lang="ru-RU" sz="3300" spc="100" dirty="0" smtClean="0">
                <a:solidFill>
                  <a:schemeClr val="bg2">
                    <a:lumMod val="25000"/>
                  </a:schemeClr>
                </a:solidFill>
                <a:latin typeface="MagistralC" pitchFamily="82" charset="0"/>
                <a:cs typeface="Arial" pitchFamily="34" charset="0"/>
              </a:rPr>
              <a:t>Благодаря за вниманието!</a:t>
            </a:r>
            <a:endParaRPr lang="en-US" sz="3300" spc="100" baseline="30000" dirty="0">
              <a:solidFill>
                <a:schemeClr val="bg2">
                  <a:lumMod val="25000"/>
                </a:schemeClr>
              </a:solidFill>
              <a:effectLst/>
              <a:latin typeface="MagistralC" pitchFamily="82" charset="0"/>
              <a:cs typeface="Arial" pitchFamily="34" charset="0"/>
            </a:endParaRPr>
          </a:p>
        </p:txBody>
      </p:sp>
      <p:pic>
        <p:nvPicPr>
          <p:cNvPr id="7" name="Picture 6" descr="Electronics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557021">
            <a:off x="4459136" y="3195407"/>
            <a:ext cx="3408115" cy="2562193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587933" y="1715282"/>
            <a:ext cx="11026255" cy="1643074"/>
          </a:xfrm>
          <a:prstGeom prst="rect">
            <a:avLst/>
          </a:prstGeom>
        </p:spPr>
        <p:txBody>
          <a:bodyPr vert="horz" lIns="122146" tIns="61073" rIns="122146" bIns="61073" rtlCol="0" anchor="ctr">
            <a:normAutofit/>
          </a:bodyPr>
          <a:lstStyle/>
          <a:p>
            <a:pPr marL="9525" lvl="0" indent="-9525" algn="ctr">
              <a:lnSpc>
                <a:spcPts val="5000"/>
              </a:lnSpc>
              <a:spcBef>
                <a:spcPct val="0"/>
              </a:spcBef>
            </a:pPr>
            <a:r>
              <a:rPr lang="ru-RU" sz="3300" spc="1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MagistralC" pitchFamily="82" charset="0"/>
                <a:ea typeface="+mj-ea"/>
                <a:cs typeface="Arial" pitchFamily="34" charset="0"/>
              </a:rPr>
              <a:t>У</a:t>
            </a:r>
            <a:r>
              <a:rPr kumimoji="0" lang="ru-RU" sz="3300" b="0" i="0" u="none" strike="noStrike" kern="1200" cap="none" spc="10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MagistralC" pitchFamily="82" charset="0"/>
                <a:ea typeface="+mj-ea"/>
                <a:cs typeface="Arial" pitchFamily="34" charset="0"/>
              </a:rPr>
              <a:t>мни Мрежи </a:t>
            </a:r>
            <a:r>
              <a:rPr lang="en-US" sz="3300" spc="1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MagistralC" pitchFamily="82" charset="0"/>
                <a:cs typeface="Arial" pitchFamily="34" charset="0"/>
                <a:sym typeface="Wingdings" pitchFamily="2" charset="2"/>
              </a:rPr>
              <a:t></a:t>
            </a:r>
            <a:r>
              <a:rPr kumimoji="0" lang="ru-RU" sz="3300" b="0" i="0" u="none" strike="noStrike" kern="1200" cap="none" spc="10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MagistralC" pitchFamily="82" charset="0"/>
                <a:ea typeface="+mj-ea"/>
                <a:cs typeface="Arial" pitchFamily="34" charset="0"/>
              </a:rPr>
              <a:t> Умни Сгради </a:t>
            </a:r>
            <a:r>
              <a:rPr kumimoji="0" lang="en-US" sz="3300" b="0" i="0" u="none" strike="noStrike" kern="1200" cap="none" spc="10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MagistralC" pitchFamily="82" charset="0"/>
                <a:ea typeface="+mj-ea"/>
                <a:cs typeface="Arial" pitchFamily="34" charset="0"/>
                <a:sym typeface="Wingdings" pitchFamily="2" charset="2"/>
              </a:rPr>
              <a:t></a:t>
            </a:r>
            <a:r>
              <a:rPr kumimoji="0" lang="ru-RU" sz="3300" b="0" i="0" u="none" strike="noStrike" kern="1200" cap="none" spc="10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MagistralC" pitchFamily="82" charset="0"/>
                <a:ea typeface="+mj-ea"/>
                <a:cs typeface="Arial" pitchFamily="34" charset="0"/>
              </a:rPr>
              <a:t> Зелени Сгради </a:t>
            </a:r>
          </a:p>
          <a:p>
            <a:pPr marL="9525" lvl="0" indent="-9525" algn="ctr">
              <a:lnSpc>
                <a:spcPts val="5000"/>
              </a:lnSpc>
              <a:spcBef>
                <a:spcPct val="0"/>
              </a:spcBef>
            </a:pPr>
            <a:r>
              <a:rPr lang="en-US" sz="3300" spc="1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MagistralC" pitchFamily="82" charset="0"/>
                <a:cs typeface="Arial" pitchFamily="34" charset="0"/>
                <a:sym typeface="Wingdings" pitchFamily="2" charset="2"/>
              </a:rPr>
              <a:t></a:t>
            </a:r>
            <a:r>
              <a:rPr kumimoji="0" lang="ru-RU" sz="3300" b="0" i="0" u="none" strike="noStrike" kern="1200" cap="none" spc="10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MagistralC" pitchFamily="82" charset="0"/>
                <a:ea typeface="+mj-ea"/>
                <a:cs typeface="Arial" pitchFamily="34" charset="0"/>
              </a:rPr>
              <a:t> Енергийни общности</a:t>
            </a:r>
            <a:r>
              <a:rPr kumimoji="0" lang="en-US" sz="3300" b="0" i="0" u="none" strike="noStrike" kern="1200" cap="none" spc="10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MagistralC" pitchFamily="82" charset="0"/>
                <a:ea typeface="+mj-ea"/>
                <a:cs typeface="Arial" pitchFamily="34" charset="0"/>
              </a:rPr>
              <a:t> </a:t>
            </a:r>
            <a:r>
              <a:rPr lang="en-US" sz="3300" spc="1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MagistralC" pitchFamily="82" charset="0"/>
                <a:cs typeface="Arial" pitchFamily="34" charset="0"/>
                <a:sym typeface="Wingdings" pitchFamily="2" charset="2"/>
              </a:rPr>
              <a:t> </a:t>
            </a:r>
            <a:r>
              <a:rPr lang="ru-RU" sz="3300" spc="1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MagistralC" pitchFamily="82" charset="0"/>
                <a:cs typeface="Arial" pitchFamily="34" charset="0"/>
                <a:sym typeface="Wingdings" pitchFamily="2" charset="2"/>
              </a:rPr>
              <a:t>СМАРТ Градове</a:t>
            </a:r>
            <a:endParaRPr kumimoji="0" lang="en-US" sz="3300" b="0" i="0" u="none" strike="noStrike" kern="1200" cap="none" spc="100" normalizeH="0" baseline="3000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MagistralC" pitchFamily="82" charset="0"/>
              <a:ea typeface="+mj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03309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arallelogram 4"/>
          <p:cNvSpPr/>
          <p:nvPr/>
        </p:nvSpPr>
        <p:spPr>
          <a:xfrm flipH="1">
            <a:off x="8119457" y="285794"/>
            <a:ext cx="4680652" cy="762182"/>
          </a:xfrm>
          <a:prstGeom prst="parallelogram">
            <a:avLst>
              <a:gd name="adj" fmla="val 62620"/>
            </a:avLst>
          </a:prstGeom>
          <a:solidFill>
            <a:schemeClr val="bg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2146" tIns="61073" rIns="122146" bIns="61073" rtlCol="0" anchor="ctr"/>
          <a:lstStyle/>
          <a:p>
            <a:pPr algn="ctr"/>
            <a:endParaRPr lang="bg-BG"/>
          </a:p>
        </p:txBody>
      </p:sp>
      <p:pic>
        <p:nvPicPr>
          <p:cNvPr id="6" name="Picture 2" descr="C:\Users\User1\Downloads\__my.CERB'\#_Bulgarian Smart Grid Chamber\#_blanka\ffull\Bulgarian_SG_CHAMBER_Logo_200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788122" y="381068"/>
            <a:ext cx="3101677" cy="581584"/>
          </a:xfrm>
          <a:prstGeom prst="rect">
            <a:avLst/>
          </a:prstGeom>
          <a:noFill/>
        </p:spPr>
      </p:pic>
      <p:grpSp>
        <p:nvGrpSpPr>
          <p:cNvPr id="26" name="Group 25"/>
          <p:cNvGrpSpPr/>
          <p:nvPr/>
        </p:nvGrpSpPr>
        <p:grpSpPr>
          <a:xfrm>
            <a:off x="1041364" y="1714885"/>
            <a:ext cx="10029968" cy="4858908"/>
            <a:chOff x="1771650" y="161924"/>
            <a:chExt cx="10218642" cy="6349319"/>
          </a:xfrm>
        </p:grpSpPr>
        <p:sp>
          <p:nvSpPr>
            <p:cNvPr id="8" name="Oval 7"/>
            <p:cNvSpPr/>
            <p:nvPr/>
          </p:nvSpPr>
          <p:spPr>
            <a:xfrm>
              <a:off x="1771650" y="200024"/>
              <a:ext cx="3533775" cy="341947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/>
            </a:p>
          </p:txBody>
        </p:sp>
        <p:sp>
          <p:nvSpPr>
            <p:cNvPr id="9" name="Oval 8"/>
            <p:cNvSpPr/>
            <p:nvPr/>
          </p:nvSpPr>
          <p:spPr>
            <a:xfrm>
              <a:off x="8966054" y="247769"/>
              <a:ext cx="2974232" cy="293775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279400" sx="106000" sy="106000" algn="ctr" rotWithShape="0">
                <a:prstClr val="black">
                  <a:alpha val="5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/>
            </a:p>
          </p:txBody>
        </p:sp>
        <p:sp>
          <p:nvSpPr>
            <p:cNvPr id="10" name="Rectangle 9"/>
            <p:cNvSpPr/>
            <p:nvPr/>
          </p:nvSpPr>
          <p:spPr>
            <a:xfrm rot="3484985">
              <a:off x="8241839" y="1884549"/>
              <a:ext cx="239684" cy="22196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/>
            </a:p>
          </p:txBody>
        </p:sp>
        <p:sp>
          <p:nvSpPr>
            <p:cNvPr id="11" name="Oval 10"/>
            <p:cNvSpPr/>
            <p:nvPr/>
          </p:nvSpPr>
          <p:spPr>
            <a:xfrm>
              <a:off x="8261324" y="3466920"/>
              <a:ext cx="3048000" cy="30289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279400" sx="106000" sy="106000" algn="ctr" rotWithShape="0">
                <a:prstClr val="black">
                  <a:alpha val="5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/>
            </a:p>
          </p:txBody>
        </p:sp>
        <p:sp>
          <p:nvSpPr>
            <p:cNvPr id="12" name="Oval 11"/>
            <p:cNvSpPr/>
            <p:nvPr/>
          </p:nvSpPr>
          <p:spPr>
            <a:xfrm>
              <a:off x="2133600" y="495301"/>
              <a:ext cx="2876550" cy="282892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279400" sx="106000" sy="106000" algn="ctr" rotWithShape="0">
                <a:prstClr val="black">
                  <a:alpha val="5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/>
            </a:p>
          </p:txBody>
        </p:sp>
        <p:sp>
          <p:nvSpPr>
            <p:cNvPr id="13" name="Oval 12"/>
            <p:cNvSpPr/>
            <p:nvPr/>
          </p:nvSpPr>
          <p:spPr>
            <a:xfrm>
              <a:off x="2909273" y="3682319"/>
              <a:ext cx="2876550" cy="282892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279400" sx="106000" sy="106000" algn="ctr" rotWithShape="0">
                <a:prstClr val="black">
                  <a:alpha val="5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/>
            </a:p>
          </p:txBody>
        </p:sp>
        <p:sp>
          <p:nvSpPr>
            <p:cNvPr id="14" name="Oval 13"/>
            <p:cNvSpPr/>
            <p:nvPr/>
          </p:nvSpPr>
          <p:spPr>
            <a:xfrm>
              <a:off x="5672418" y="161924"/>
              <a:ext cx="2521324" cy="24737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279400" sx="106000" sy="106000" algn="ctr" rotWithShape="0">
                <a:prstClr val="black">
                  <a:alpha val="5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6805807" y="1872426"/>
              <a:ext cx="239684" cy="12677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/>
            </a:p>
          </p:txBody>
        </p:sp>
        <p:sp>
          <p:nvSpPr>
            <p:cNvPr id="16" name="Rectangle 15"/>
            <p:cNvSpPr/>
            <p:nvPr/>
          </p:nvSpPr>
          <p:spPr>
            <a:xfrm rot="7315093">
              <a:off x="5328878" y="2022193"/>
              <a:ext cx="240141" cy="202030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/>
            </a:p>
          </p:txBody>
        </p:sp>
        <p:sp>
          <p:nvSpPr>
            <p:cNvPr id="17" name="Text Placeholder 1">
              <a:extLst>
                <a:ext uri="{FF2B5EF4-FFF2-40B4-BE49-F238E27FC236}">
                  <a16:creationId xmlns="" xmlns:a16="http://schemas.microsoft.com/office/drawing/2014/main" id="{D9B85F3A-0D98-4AE5-8CED-AA4A4CF82188}"/>
                </a:ext>
              </a:extLst>
            </p:cNvPr>
            <p:cNvSpPr txBox="1">
              <a:spLocks/>
            </p:cNvSpPr>
            <p:nvPr/>
          </p:nvSpPr>
          <p:spPr>
            <a:xfrm>
              <a:off x="8951818" y="815898"/>
              <a:ext cx="3038474" cy="668232"/>
            </a:xfrm>
            <a:prstGeom prst="rect">
              <a:avLst/>
            </a:prstGeom>
            <a:noFill/>
            <a:ln>
              <a:noFill/>
            </a:ln>
          </p:spPr>
          <p:txBody>
            <a:bodyPr anchor="t"/>
            <a:lstStyle/>
            <a:p>
              <a:pPr algn="ctr">
                <a:lnSpc>
                  <a:spcPts val="2271"/>
                </a:lnSpc>
              </a:pPr>
              <a:r>
                <a:rPr lang="ru-RU" sz="2000" b="1" spc="134" dirty="0" smtClean="0">
                  <a:solidFill>
                    <a:schemeClr val="accent1"/>
                  </a:solidFill>
                  <a:latin typeface="Candara" pitchFamily="34" charset="0"/>
                  <a:cs typeface="Arial" pitchFamily="34" charset="0"/>
                </a:rPr>
                <a:t>Генерират </a:t>
              </a:r>
              <a:r>
                <a:rPr lang="ru-RU" sz="2000" b="1" spc="134" dirty="0" smtClean="0">
                  <a:solidFill>
                    <a:schemeClr val="accent1"/>
                  </a:solidFill>
                  <a:latin typeface="Candara" pitchFamily="34" charset="0"/>
                  <a:cs typeface="Arial" pitchFamily="34" charset="0"/>
                </a:rPr>
                <a:t>печалба</a:t>
              </a:r>
              <a:endParaRPr lang="ru-RU" sz="2000" b="1" spc="134" dirty="0" smtClean="0">
                <a:solidFill>
                  <a:schemeClr val="tx2">
                    <a:lumMod val="75000"/>
                  </a:schemeClr>
                </a:solidFill>
                <a:latin typeface="Candara" pitchFamily="34" charset="0"/>
                <a:cs typeface="Arial" pitchFamily="34" charset="0"/>
              </a:endParaRPr>
            </a:p>
            <a:p>
              <a:pPr algn="ctr">
                <a:lnSpc>
                  <a:spcPts val="2271"/>
                </a:lnSpc>
              </a:pPr>
              <a:r>
                <a:rPr lang="ru-RU" sz="2000" spc="134" dirty="0" smtClean="0">
                  <a:solidFill>
                    <a:schemeClr val="tx2">
                      <a:lumMod val="75000"/>
                    </a:schemeClr>
                  </a:solidFill>
                  <a:latin typeface="Candara" pitchFamily="34" charset="0"/>
                  <a:cs typeface="Arial" pitchFamily="34" charset="0"/>
                </a:rPr>
                <a:t>от продажба на енергия и енергийни услуги на съседи и на пазара</a:t>
              </a:r>
              <a:endParaRPr lang="en-US" sz="2000" spc="134" baseline="30000" dirty="0">
                <a:solidFill>
                  <a:schemeClr val="tx2">
                    <a:lumMod val="75000"/>
                  </a:schemeClr>
                </a:solidFill>
                <a:latin typeface="Candara" pitchFamily="34" charset="0"/>
                <a:cs typeface="Arial" pitchFamily="34" charset="0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 rot="3542932">
              <a:off x="5597013" y="3738310"/>
              <a:ext cx="240141" cy="14665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/>
            </a:p>
          </p:txBody>
        </p:sp>
        <p:sp>
          <p:nvSpPr>
            <p:cNvPr id="19" name="Text Placeholder 1">
              <a:extLst>
                <a:ext uri="{FF2B5EF4-FFF2-40B4-BE49-F238E27FC236}">
                  <a16:creationId xmlns="" xmlns:a16="http://schemas.microsoft.com/office/drawing/2014/main" id="{D9B85F3A-0D98-4AE5-8CED-AA4A4CF82188}"/>
                </a:ext>
              </a:extLst>
            </p:cNvPr>
            <p:cNvSpPr txBox="1">
              <a:spLocks/>
            </p:cNvSpPr>
            <p:nvPr/>
          </p:nvSpPr>
          <p:spPr>
            <a:xfrm>
              <a:off x="2548460" y="3772322"/>
              <a:ext cx="3619500" cy="668234"/>
            </a:xfrm>
            <a:prstGeom prst="rect">
              <a:avLst/>
            </a:prstGeom>
            <a:noFill/>
            <a:ln>
              <a:noFill/>
            </a:ln>
          </p:spPr>
          <p:txBody>
            <a:bodyPr anchor="t"/>
            <a:lstStyle/>
            <a:p>
              <a:pPr algn="ctr">
                <a:lnSpc>
                  <a:spcPts val="2137"/>
                </a:lnSpc>
              </a:pPr>
              <a:r>
                <a:rPr lang="ru-RU" sz="2000" b="1" spc="134" dirty="0" smtClean="0">
                  <a:solidFill>
                    <a:schemeClr val="accent1"/>
                  </a:solidFill>
                  <a:latin typeface="Candara" pitchFamily="34" charset="0"/>
                  <a:cs typeface="Arial" pitchFamily="34" charset="0"/>
                </a:rPr>
                <a:t>Правят </a:t>
              </a:r>
            </a:p>
            <a:p>
              <a:pPr algn="ctr">
                <a:lnSpc>
                  <a:spcPts val="2137"/>
                </a:lnSpc>
              </a:pPr>
              <a:r>
                <a:rPr lang="ru-RU" sz="2000" b="1" spc="134" dirty="0" smtClean="0">
                  <a:solidFill>
                    <a:schemeClr val="accent1"/>
                  </a:solidFill>
                  <a:latin typeface="Candara" pitchFamily="34" charset="0"/>
                  <a:cs typeface="Arial" pitchFamily="34" charset="0"/>
                </a:rPr>
                <a:t>икономии</a:t>
              </a:r>
              <a:endParaRPr lang="ru-RU" sz="2000" spc="134" dirty="0" smtClean="0">
                <a:solidFill>
                  <a:schemeClr val="tx2">
                    <a:lumMod val="75000"/>
                  </a:schemeClr>
                </a:solidFill>
                <a:latin typeface="Candara" pitchFamily="34" charset="0"/>
                <a:cs typeface="Arial" pitchFamily="34" charset="0"/>
              </a:endParaRPr>
            </a:p>
            <a:p>
              <a:pPr algn="ctr">
                <a:lnSpc>
                  <a:spcPts val="2137"/>
                </a:lnSpc>
              </a:pPr>
              <a:r>
                <a:rPr lang="ru-RU" sz="2000" spc="134" dirty="0" smtClean="0">
                  <a:solidFill>
                    <a:schemeClr val="tx2">
                      <a:lumMod val="75000"/>
                    </a:schemeClr>
                  </a:solidFill>
                  <a:latin typeface="Candara" pitchFamily="34" charset="0"/>
                  <a:cs typeface="Arial" pitchFamily="34" charset="0"/>
                </a:rPr>
                <a:t>от разходите за поддръжка на </a:t>
              </a:r>
              <a:r>
                <a:rPr lang="ru-RU" sz="2000" spc="134" dirty="0" smtClean="0">
                  <a:solidFill>
                    <a:schemeClr val="tx2">
                      <a:lumMod val="75000"/>
                    </a:schemeClr>
                  </a:solidFill>
                  <a:latin typeface="Candara" pitchFamily="34" charset="0"/>
                  <a:cs typeface="Arial" pitchFamily="34" charset="0"/>
                </a:rPr>
                <a:t>сгра-</a:t>
              </a:r>
            </a:p>
            <a:p>
              <a:pPr algn="ctr">
                <a:lnSpc>
                  <a:spcPts val="2137"/>
                </a:lnSpc>
              </a:pPr>
              <a:r>
                <a:rPr lang="ru-RU" sz="2000" spc="134" dirty="0" smtClean="0">
                  <a:solidFill>
                    <a:schemeClr val="tx2">
                      <a:lumMod val="75000"/>
                    </a:schemeClr>
                  </a:solidFill>
                  <a:latin typeface="Candara" pitchFamily="34" charset="0"/>
                  <a:cs typeface="Arial" pitchFamily="34" charset="0"/>
                </a:rPr>
                <a:t>дата</a:t>
              </a:r>
              <a:r>
                <a:rPr lang="ru-RU" sz="2000" spc="134" dirty="0" smtClean="0">
                  <a:solidFill>
                    <a:schemeClr val="tx2">
                      <a:lumMod val="75000"/>
                    </a:schemeClr>
                  </a:solidFill>
                  <a:latin typeface="Candara" pitchFamily="34" charset="0"/>
                  <a:cs typeface="Arial" pitchFamily="34" charset="0"/>
                </a:rPr>
                <a:t>, за контрол </a:t>
              </a:r>
            </a:p>
            <a:p>
              <a:pPr algn="ctr">
                <a:lnSpc>
                  <a:spcPts val="2137"/>
                </a:lnSpc>
              </a:pPr>
              <a:r>
                <a:rPr lang="ru-RU" sz="2000" spc="134" dirty="0" smtClean="0">
                  <a:solidFill>
                    <a:schemeClr val="tx2">
                      <a:lumMod val="75000"/>
                    </a:schemeClr>
                  </a:solidFill>
                  <a:latin typeface="Candara" pitchFamily="34" charset="0"/>
                  <a:cs typeface="Arial" pitchFamily="34" charset="0"/>
                </a:rPr>
                <a:t>и секюрити</a:t>
              </a:r>
              <a:endParaRPr lang="en-US" sz="2000" spc="134" baseline="30000" dirty="0">
                <a:solidFill>
                  <a:schemeClr val="tx2">
                    <a:lumMod val="75000"/>
                  </a:schemeClr>
                </a:solidFill>
                <a:latin typeface="Candara" pitchFamily="34" charset="0"/>
                <a:cs typeface="Arial" pitchFamily="34" charset="0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 rot="7049331">
              <a:off x="8294842" y="3868859"/>
              <a:ext cx="240141" cy="14665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/>
            </a:p>
          </p:txBody>
        </p:sp>
        <p:sp>
          <p:nvSpPr>
            <p:cNvPr id="21" name="Text Placeholder 1">
              <a:extLst>
                <a:ext uri="{FF2B5EF4-FFF2-40B4-BE49-F238E27FC236}">
                  <a16:creationId xmlns="" xmlns:a16="http://schemas.microsoft.com/office/drawing/2014/main" id="{D9B85F3A-0D98-4AE5-8CED-AA4A4CF82188}"/>
                </a:ext>
              </a:extLst>
            </p:cNvPr>
            <p:cNvSpPr txBox="1">
              <a:spLocks/>
            </p:cNvSpPr>
            <p:nvPr/>
          </p:nvSpPr>
          <p:spPr>
            <a:xfrm>
              <a:off x="8129656" y="3726570"/>
              <a:ext cx="3354131" cy="668234"/>
            </a:xfrm>
            <a:prstGeom prst="rect">
              <a:avLst/>
            </a:prstGeom>
            <a:noFill/>
            <a:ln>
              <a:noFill/>
            </a:ln>
          </p:spPr>
          <p:txBody>
            <a:bodyPr anchor="t"/>
            <a:lstStyle/>
            <a:p>
              <a:pPr algn="ctr">
                <a:lnSpc>
                  <a:spcPts val="2271"/>
                </a:lnSpc>
              </a:pPr>
              <a:r>
                <a:rPr lang="ru-RU" sz="1900" spc="134" dirty="0" smtClean="0">
                  <a:solidFill>
                    <a:schemeClr val="tx2">
                      <a:lumMod val="75000"/>
                    </a:schemeClr>
                  </a:solidFill>
                  <a:latin typeface="Candara" pitchFamily="34" charset="0"/>
                  <a:cs typeface="Arial" pitchFamily="34" charset="0"/>
                </a:rPr>
                <a:t>Участват в</a:t>
              </a:r>
            </a:p>
            <a:p>
              <a:pPr algn="ctr">
                <a:lnSpc>
                  <a:spcPts val="2271"/>
                </a:lnSpc>
              </a:pPr>
              <a:r>
                <a:rPr lang="ru-RU" sz="1900" spc="134" dirty="0" smtClean="0">
                  <a:solidFill>
                    <a:schemeClr val="tx2">
                      <a:lumMod val="75000"/>
                    </a:schemeClr>
                  </a:solidFill>
                  <a:latin typeface="Candara" pitchFamily="34" charset="0"/>
                  <a:cs typeface="Arial" pitchFamily="34" charset="0"/>
                </a:rPr>
                <a:t>Енергийни Общности </a:t>
              </a:r>
            </a:p>
            <a:p>
              <a:pPr algn="ctr">
                <a:lnSpc>
                  <a:spcPts val="2271"/>
                </a:lnSpc>
                <a:buFontTx/>
                <a:buChar char="-"/>
              </a:pPr>
              <a:r>
                <a:rPr lang="ru-RU" sz="1900" b="1" spc="134" dirty="0" smtClean="0">
                  <a:solidFill>
                    <a:schemeClr val="accent1"/>
                  </a:solidFill>
                  <a:latin typeface="Candara" pitchFamily="34" charset="0"/>
                  <a:cs typeface="Arial" pitchFamily="34" charset="0"/>
                </a:rPr>
                <a:t> оптимизират разходите си и участват на борсите </a:t>
              </a:r>
            </a:p>
            <a:p>
              <a:pPr algn="ctr">
                <a:lnSpc>
                  <a:spcPts val="2271"/>
                </a:lnSpc>
              </a:pPr>
              <a:r>
                <a:rPr lang="ru-RU" sz="1900" b="1" spc="134" dirty="0" smtClean="0">
                  <a:solidFill>
                    <a:schemeClr val="accent1"/>
                  </a:solidFill>
                  <a:latin typeface="Candara" pitchFamily="34" charset="0"/>
                  <a:cs typeface="Arial" pitchFamily="34" charset="0"/>
                </a:rPr>
                <a:t>за енергия</a:t>
              </a:r>
            </a:p>
          </p:txBody>
        </p:sp>
        <p:sp>
          <p:nvSpPr>
            <p:cNvPr id="22" name="Text Placeholder 1">
              <a:extLst>
                <a:ext uri="{FF2B5EF4-FFF2-40B4-BE49-F238E27FC236}">
                  <a16:creationId xmlns="" xmlns:a16="http://schemas.microsoft.com/office/drawing/2014/main" id="{D9B85F3A-0D98-4AE5-8CED-AA4A4CF82188}"/>
                </a:ext>
              </a:extLst>
            </p:cNvPr>
            <p:cNvSpPr txBox="1">
              <a:spLocks/>
            </p:cNvSpPr>
            <p:nvPr/>
          </p:nvSpPr>
          <p:spPr>
            <a:xfrm>
              <a:off x="5424889" y="826172"/>
              <a:ext cx="3038474" cy="668233"/>
            </a:xfrm>
            <a:prstGeom prst="rect">
              <a:avLst/>
            </a:prstGeom>
            <a:noFill/>
            <a:ln>
              <a:noFill/>
            </a:ln>
          </p:spPr>
          <p:txBody>
            <a:bodyPr anchor="t"/>
            <a:lstStyle/>
            <a:p>
              <a:pPr marL="2121" indent="-2121" algn="ctr">
                <a:lnSpc>
                  <a:spcPts val="2271"/>
                </a:lnSpc>
              </a:pPr>
              <a:r>
                <a:rPr lang="ru-RU" sz="2000" b="1" spc="134" dirty="0" smtClean="0">
                  <a:solidFill>
                    <a:schemeClr val="accent1"/>
                  </a:solidFill>
                  <a:latin typeface="Candara" pitchFamily="34" charset="0"/>
                  <a:cs typeface="Arial" pitchFamily="34" charset="0"/>
                </a:rPr>
                <a:t>Произвеждат</a:t>
              </a:r>
            </a:p>
            <a:p>
              <a:pPr marL="2121" indent="-2121" algn="ctr">
                <a:lnSpc>
                  <a:spcPts val="2271"/>
                </a:lnSpc>
              </a:pPr>
              <a:r>
                <a:rPr lang="ru-RU" sz="2000" spc="134" dirty="0" smtClean="0">
                  <a:solidFill>
                    <a:schemeClr val="tx2">
                      <a:lumMod val="75000"/>
                    </a:schemeClr>
                  </a:solidFill>
                  <a:latin typeface="Candara" pitchFamily="34" charset="0"/>
                  <a:cs typeface="Arial" pitchFamily="34" charset="0"/>
                </a:rPr>
                <a:t>електричество, </a:t>
              </a:r>
            </a:p>
            <a:p>
              <a:pPr marL="2121" indent="-2121" algn="ctr">
                <a:lnSpc>
                  <a:spcPts val="2271"/>
                </a:lnSpc>
              </a:pPr>
              <a:r>
                <a:rPr lang="ru-RU" sz="2000" spc="134" dirty="0" smtClean="0">
                  <a:solidFill>
                    <a:schemeClr val="tx2">
                      <a:lumMod val="75000"/>
                    </a:schemeClr>
                  </a:solidFill>
                  <a:latin typeface="Candara" pitchFamily="34" charset="0"/>
                  <a:cs typeface="Arial" pitchFamily="34" charset="0"/>
                </a:rPr>
                <a:t>топлина и вода</a:t>
              </a:r>
              <a:endParaRPr lang="en-US" sz="2000" spc="134" baseline="30000" dirty="0">
                <a:solidFill>
                  <a:schemeClr val="tx2">
                    <a:lumMod val="75000"/>
                  </a:schemeClr>
                </a:solidFill>
                <a:latin typeface="Candara" pitchFamily="34" charset="0"/>
                <a:cs typeface="Arial" pitchFamily="34" charset="0"/>
              </a:endParaRPr>
            </a:p>
          </p:txBody>
        </p:sp>
        <p:sp>
          <p:nvSpPr>
            <p:cNvPr id="23" name="Oval 22"/>
            <p:cNvSpPr/>
            <p:nvPr/>
          </p:nvSpPr>
          <p:spPr>
            <a:xfrm>
              <a:off x="5757029" y="2856395"/>
              <a:ext cx="2343150" cy="230505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279400" sx="106000" sy="106000" algn="ctr" rotWithShape="0">
                <a:prstClr val="black">
                  <a:alpha val="5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/>
            </a:p>
          </p:txBody>
        </p:sp>
        <p:sp>
          <p:nvSpPr>
            <p:cNvPr id="24" name="Text Placeholder 1">
              <a:extLst>
                <a:ext uri="{FF2B5EF4-FFF2-40B4-BE49-F238E27FC236}">
                  <a16:creationId xmlns="" xmlns:a16="http://schemas.microsoft.com/office/drawing/2014/main" id="{D9B85F3A-0D98-4AE5-8CED-AA4A4CF82188}"/>
                </a:ext>
              </a:extLst>
            </p:cNvPr>
            <p:cNvSpPr txBox="1">
              <a:spLocks/>
            </p:cNvSpPr>
            <p:nvPr/>
          </p:nvSpPr>
          <p:spPr>
            <a:xfrm>
              <a:off x="5886980" y="3414939"/>
              <a:ext cx="2057399" cy="668234"/>
            </a:xfrm>
            <a:prstGeom prst="rect">
              <a:avLst/>
            </a:prstGeom>
            <a:noFill/>
            <a:ln>
              <a:noFill/>
            </a:ln>
          </p:spPr>
          <p:txBody>
            <a:bodyPr vert="horz" lIns="91440" tIns="45720" rIns="91440" bIns="45720" rtlCol="0" anchor="t"/>
            <a:lstStyle/>
            <a:p>
              <a:pPr algn="ctr">
                <a:lnSpc>
                  <a:spcPts val="3400"/>
                </a:lnSpc>
              </a:pPr>
              <a:r>
                <a:rPr lang="en-US" b="1" spc="134" dirty="0" smtClean="0">
                  <a:solidFill>
                    <a:schemeClr val="tx2">
                      <a:lumMod val="75000"/>
                    </a:schemeClr>
                  </a:solidFill>
                  <a:latin typeface="MagistralC" pitchFamily="82" charset="0"/>
                </a:rPr>
                <a:t>SMART </a:t>
              </a:r>
              <a:r>
                <a:rPr lang="ru-RU" b="1" spc="134" dirty="0" smtClean="0">
                  <a:solidFill>
                    <a:schemeClr val="tx2">
                      <a:lumMod val="75000"/>
                    </a:schemeClr>
                  </a:solidFill>
                  <a:latin typeface="MagistralC" pitchFamily="82" charset="0"/>
                </a:rPr>
                <a:t>сгради</a:t>
              </a:r>
              <a:endParaRPr lang="en-US" b="1" spc="134" baseline="30000" dirty="0">
                <a:solidFill>
                  <a:schemeClr val="tx2">
                    <a:lumMod val="75000"/>
                  </a:schemeClr>
                </a:solidFill>
                <a:latin typeface="MagistralC" pitchFamily="82" charset="0"/>
              </a:endParaRPr>
            </a:p>
          </p:txBody>
        </p:sp>
        <p:sp>
          <p:nvSpPr>
            <p:cNvPr id="25" name="Text Placeholder 1">
              <a:extLst>
                <a:ext uri="{FF2B5EF4-FFF2-40B4-BE49-F238E27FC236}">
                  <a16:creationId xmlns="" xmlns:a16="http://schemas.microsoft.com/office/drawing/2014/main" id="{D9B85F3A-0D98-4AE5-8CED-AA4A4CF82188}"/>
                </a:ext>
              </a:extLst>
            </p:cNvPr>
            <p:cNvSpPr txBox="1">
              <a:spLocks/>
            </p:cNvSpPr>
            <p:nvPr/>
          </p:nvSpPr>
          <p:spPr>
            <a:xfrm>
              <a:off x="2045193" y="1077178"/>
              <a:ext cx="3038474" cy="668233"/>
            </a:xfrm>
            <a:prstGeom prst="rect">
              <a:avLst/>
            </a:prstGeom>
            <a:noFill/>
            <a:ln>
              <a:noFill/>
            </a:ln>
          </p:spPr>
          <p:txBody>
            <a:bodyPr anchor="t"/>
            <a:lstStyle/>
            <a:p>
              <a:pPr marL="2121" indent="-2121" algn="ctr">
                <a:lnSpc>
                  <a:spcPts val="2271"/>
                </a:lnSpc>
              </a:pPr>
              <a:r>
                <a:rPr lang="ru-RU" sz="2000" b="1" spc="134" dirty="0" smtClean="0">
                  <a:solidFill>
                    <a:schemeClr val="accent1"/>
                  </a:solidFill>
                  <a:latin typeface="Candara" pitchFamily="34" charset="0"/>
                  <a:cs typeface="Arial" pitchFamily="34" charset="0"/>
                </a:rPr>
                <a:t>Контролират</a:t>
              </a:r>
            </a:p>
            <a:p>
              <a:pPr marL="2121" indent="-2121" algn="ctr">
                <a:lnSpc>
                  <a:spcPts val="2271"/>
                </a:lnSpc>
              </a:pPr>
              <a:r>
                <a:rPr lang="ru-RU" sz="2000" spc="134" dirty="0" smtClean="0">
                  <a:solidFill>
                    <a:schemeClr val="tx2">
                      <a:lumMod val="75000"/>
                    </a:schemeClr>
                  </a:solidFill>
                  <a:latin typeface="Candara" pitchFamily="34" charset="0"/>
                  <a:cs typeface="Arial" pitchFamily="34" charset="0"/>
                </a:rPr>
                <a:t>изпълнението на  работни задачи от сътрудниците</a:t>
              </a:r>
              <a:endParaRPr lang="en-US" sz="2000" spc="134" baseline="30000" dirty="0">
                <a:solidFill>
                  <a:schemeClr val="tx2">
                    <a:lumMod val="75000"/>
                  </a:schemeClr>
                </a:solidFill>
                <a:latin typeface="Candara" pitchFamily="34" charset="0"/>
                <a:cs typeface="Arial" pitchFamily="34" charset="0"/>
              </a:endParaRPr>
            </a:p>
          </p:txBody>
        </p:sp>
      </p:grpSp>
      <p:sp>
        <p:nvSpPr>
          <p:cNvPr id="28" name="Title 1"/>
          <p:cNvSpPr>
            <a:spLocks noGrp="1"/>
          </p:cNvSpPr>
          <p:nvPr>
            <p:ph type="title"/>
          </p:nvPr>
        </p:nvSpPr>
        <p:spPr>
          <a:xfrm>
            <a:off x="159305" y="482698"/>
            <a:ext cx="11026255" cy="1018270"/>
          </a:xfrm>
        </p:spPr>
        <p:txBody>
          <a:bodyPr>
            <a:normAutofit/>
          </a:bodyPr>
          <a:lstStyle/>
          <a:p>
            <a:pPr marL="9525" lvl="0" indent="-9525">
              <a:lnSpc>
                <a:spcPts val="3600"/>
              </a:lnSpc>
            </a:pPr>
            <a:r>
              <a:rPr lang="en-US" sz="3300" spc="100" dirty="0" smtClean="0">
                <a:latin typeface="MagistralC" pitchFamily="82" charset="0"/>
                <a:cs typeface="Arial" pitchFamily="34" charset="0"/>
              </a:rPr>
              <a:t>SMART </a:t>
            </a:r>
            <a:r>
              <a:rPr lang="ru-RU" sz="3300" spc="100" dirty="0" smtClean="0">
                <a:latin typeface="MagistralC" pitchFamily="82" charset="0"/>
                <a:cs typeface="Arial" pitchFamily="34" charset="0"/>
              </a:rPr>
              <a:t>сгради = ЗЕЛ</a:t>
            </a:r>
            <a:r>
              <a:rPr lang="ru-RU" sz="3300" spc="100" dirty="0" smtClean="0">
                <a:latin typeface="MagistralC" pitchFamily="82" charset="0"/>
                <a:cs typeface="Arial" pitchFamily="34" charset="0"/>
              </a:rPr>
              <a:t>Е</a:t>
            </a:r>
            <a:r>
              <a:rPr lang="ru-RU" sz="3300" spc="100" dirty="0" smtClean="0">
                <a:latin typeface="MagistralC" pitchFamily="82" charset="0"/>
                <a:cs typeface="Arial" pitchFamily="34" charset="0"/>
              </a:rPr>
              <a:t>НИ СГРАДИ</a:t>
            </a:r>
            <a:endParaRPr lang="en-US" sz="3300" spc="100" baseline="30000" dirty="0">
              <a:effectLst/>
              <a:latin typeface="MagistralC" pitchFamily="82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03309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Oval 51"/>
          <p:cNvSpPr/>
          <p:nvPr/>
        </p:nvSpPr>
        <p:spPr>
          <a:xfrm>
            <a:off x="207932" y="1305715"/>
            <a:ext cx="1619250" cy="15525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grpSp>
        <p:nvGrpSpPr>
          <p:cNvPr id="53" name="Group 52"/>
          <p:cNvGrpSpPr/>
          <p:nvPr/>
        </p:nvGrpSpPr>
        <p:grpSpPr>
          <a:xfrm>
            <a:off x="417482" y="1486691"/>
            <a:ext cx="1162050" cy="1247775"/>
            <a:chOff x="8982075" y="3286126"/>
            <a:chExt cx="1162050" cy="1247775"/>
          </a:xfrm>
        </p:grpSpPr>
        <p:sp>
          <p:nvSpPr>
            <p:cNvPr id="54" name="Oval 53"/>
            <p:cNvSpPr/>
            <p:nvPr/>
          </p:nvSpPr>
          <p:spPr>
            <a:xfrm>
              <a:off x="8982075" y="3286126"/>
              <a:ext cx="1162050" cy="11811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279400" sx="104000" sy="104000" algn="ctr" rotWithShape="0">
                <a:prstClr val="black">
                  <a:alpha val="5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/>
            </a:p>
          </p:txBody>
        </p:sp>
        <p:sp>
          <p:nvSpPr>
            <p:cNvPr id="55" name="Text Placeholder 1">
              <a:extLst>
                <a:ext uri="{FF2B5EF4-FFF2-40B4-BE49-F238E27FC236}">
                  <a16:creationId xmlns="" xmlns:a16="http://schemas.microsoft.com/office/drawing/2014/main" id="{D9B85F3A-0D98-4AE5-8CED-AA4A4CF82188}"/>
                </a:ext>
              </a:extLst>
            </p:cNvPr>
            <p:cNvSpPr txBox="1">
              <a:spLocks/>
            </p:cNvSpPr>
            <p:nvPr/>
          </p:nvSpPr>
          <p:spPr>
            <a:xfrm>
              <a:off x="9094014" y="3865667"/>
              <a:ext cx="983436" cy="668234"/>
            </a:xfrm>
            <a:prstGeom prst="rect">
              <a:avLst/>
            </a:prstGeom>
            <a:noFill/>
            <a:ln>
              <a:noFill/>
            </a:ln>
          </p:spPr>
          <p:txBody>
            <a:bodyPr lIns="0" tIns="0" rIns="0" bIns="0" anchor="b"/>
            <a:lstStyle/>
            <a:p>
              <a:pPr marL="457200" marR="0" lvl="0" indent="-457200" algn="ctr" defTabSz="914400" rtl="0" eaLnBrk="1" fontAlgn="auto" latinLnBrk="0" hangingPunct="1">
                <a:lnSpc>
                  <a:spcPts val="1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en-US" sz="7000" spc="100" dirty="0" smtClean="0">
                  <a:solidFill>
                    <a:schemeClr val="tx2">
                      <a:lumMod val="75000"/>
                    </a:schemeClr>
                  </a:solidFill>
                  <a:latin typeface="Untitled1" pitchFamily="2" charset="0"/>
                  <a:cs typeface="Arial" pitchFamily="34" charset="0"/>
                </a:rPr>
                <a:t>A</a:t>
              </a:r>
              <a:endParaRPr kumimoji="0" lang="bg-BG" sz="7000" i="0" u="none" strike="noStrike" kern="1200" cap="none" spc="10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MagistralC" pitchFamily="82" charset="0"/>
                <a:cs typeface="Arial" pitchFamily="34" charset="0"/>
              </a:endParaRPr>
            </a:p>
          </p:txBody>
        </p:sp>
      </p:grpSp>
      <p:sp>
        <p:nvSpPr>
          <p:cNvPr id="5" name="Parallelogram 4"/>
          <p:cNvSpPr/>
          <p:nvPr/>
        </p:nvSpPr>
        <p:spPr>
          <a:xfrm flipH="1">
            <a:off x="8119457" y="285794"/>
            <a:ext cx="4680652" cy="762182"/>
          </a:xfrm>
          <a:prstGeom prst="parallelogram">
            <a:avLst>
              <a:gd name="adj" fmla="val 62620"/>
            </a:avLst>
          </a:prstGeom>
          <a:solidFill>
            <a:schemeClr val="bg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2146" tIns="61073" rIns="122146" bIns="61073" rtlCol="0" anchor="ctr"/>
          <a:lstStyle/>
          <a:p>
            <a:pPr algn="ctr"/>
            <a:endParaRPr lang="bg-BG"/>
          </a:p>
        </p:txBody>
      </p:sp>
      <p:pic>
        <p:nvPicPr>
          <p:cNvPr id="6" name="Picture 2" descr="C:\Users\User1\Downloads\__my.CERB'\#_Bulgarian Smart Grid Chamber\#_blanka\ffull\Bulgarian_SG_CHAMBER_Logo_200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788122" y="381068"/>
            <a:ext cx="3101677" cy="581584"/>
          </a:xfrm>
          <a:prstGeom prst="rect">
            <a:avLst/>
          </a:prstGeom>
          <a:noFill/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59305" y="482698"/>
            <a:ext cx="11026255" cy="1018270"/>
          </a:xfrm>
        </p:spPr>
        <p:txBody>
          <a:bodyPr>
            <a:normAutofit/>
          </a:bodyPr>
          <a:lstStyle/>
          <a:p>
            <a:pPr marL="9525" lvl="0" indent="-9525">
              <a:lnSpc>
                <a:spcPts val="3600"/>
              </a:lnSpc>
            </a:pPr>
            <a:r>
              <a:rPr lang="en-US" sz="3300" spc="100" dirty="0" smtClean="0">
                <a:latin typeface="MagistralC" pitchFamily="82" charset="0"/>
                <a:cs typeface="Arial" pitchFamily="34" charset="0"/>
              </a:rPr>
              <a:t>SMART </a:t>
            </a:r>
            <a:r>
              <a:rPr lang="ru-RU" sz="3300" spc="100" dirty="0" smtClean="0">
                <a:latin typeface="MagistralC" pitchFamily="82" charset="0"/>
                <a:cs typeface="Arial" pitchFamily="34" charset="0"/>
              </a:rPr>
              <a:t>мрежи в </a:t>
            </a:r>
            <a:r>
              <a:rPr lang="en-US" sz="3300" spc="100" dirty="0" smtClean="0">
                <a:latin typeface="MagistralC" pitchFamily="82" charset="0"/>
                <a:cs typeface="Arial" pitchFamily="34" charset="0"/>
              </a:rPr>
              <a:t>SMART </a:t>
            </a:r>
            <a:r>
              <a:rPr lang="ru-RU" sz="3300" spc="100" dirty="0" smtClean="0">
                <a:latin typeface="MagistralC" pitchFamily="82" charset="0"/>
                <a:cs typeface="Arial" pitchFamily="34" charset="0"/>
              </a:rPr>
              <a:t>сградите</a:t>
            </a:r>
            <a:endParaRPr lang="en-US" sz="3300" spc="100" baseline="30000" dirty="0">
              <a:effectLst/>
              <a:latin typeface="MagistralC" pitchFamily="82" charset="0"/>
              <a:cs typeface="Arial" pitchFamily="34" charset="0"/>
            </a:endParaRPr>
          </a:p>
        </p:txBody>
      </p:sp>
      <p:pic>
        <p:nvPicPr>
          <p:cNvPr id="7" name="Picture 6" descr="SMART GRID_01_3.jpg"/>
          <p:cNvPicPr>
            <a:picLocks noChangeAspect="1"/>
          </p:cNvPicPr>
          <p:nvPr/>
        </p:nvPicPr>
        <p:blipFill>
          <a:blip r:embed="rId3" cstate="print"/>
          <a:srcRect t="11209" r="7982" b="2503"/>
          <a:stretch>
            <a:fillRect/>
          </a:stretch>
        </p:blipFill>
        <p:spPr>
          <a:xfrm>
            <a:off x="3476625" y="1358092"/>
            <a:ext cx="8715375" cy="5499908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6316180" y="3088909"/>
            <a:ext cx="1980000" cy="1980000"/>
            <a:chOff x="5773255" y="2698384"/>
            <a:chExt cx="1980000" cy="1980000"/>
          </a:xfrm>
        </p:grpSpPr>
        <p:sp>
          <p:nvSpPr>
            <p:cNvPr id="11" name="Diamond 10"/>
            <p:cNvSpPr/>
            <p:nvPr/>
          </p:nvSpPr>
          <p:spPr>
            <a:xfrm>
              <a:off x="5781094" y="2698384"/>
              <a:ext cx="1972161" cy="1964045"/>
            </a:xfrm>
            <a:prstGeom prst="diamond">
              <a:avLst/>
            </a:prstGeom>
            <a:noFill/>
            <a:ln w="28575">
              <a:solidFill>
                <a:srgbClr val="B48E2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/>
            </a:p>
          </p:txBody>
        </p:sp>
        <p:sp>
          <p:nvSpPr>
            <p:cNvPr id="12" name="Diamond 11"/>
            <p:cNvSpPr/>
            <p:nvPr/>
          </p:nvSpPr>
          <p:spPr>
            <a:xfrm rot="2693878">
              <a:off x="5773255" y="2714339"/>
              <a:ext cx="1972161" cy="1964045"/>
            </a:xfrm>
            <a:prstGeom prst="diamond">
              <a:avLst/>
            </a:prstGeom>
            <a:noFill/>
            <a:ln w="28575">
              <a:solidFill>
                <a:srgbClr val="B48E2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/>
            </a:p>
          </p:txBody>
        </p:sp>
      </p:grpSp>
      <p:sp>
        <p:nvSpPr>
          <p:cNvPr id="13" name="Oval 12"/>
          <p:cNvSpPr/>
          <p:nvPr/>
        </p:nvSpPr>
        <p:spPr>
          <a:xfrm>
            <a:off x="3787851" y="1390606"/>
            <a:ext cx="249787" cy="249788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00"/>
              </a:lnSpc>
            </a:pPr>
            <a:endParaRPr lang="ru-RU" sz="1200" dirty="0" smtClean="0">
              <a:solidFill>
                <a:schemeClr val="tx2"/>
              </a:solidFill>
            </a:endParaRPr>
          </a:p>
          <a:p>
            <a:pPr algn="ctr">
              <a:lnSpc>
                <a:spcPts val="400"/>
              </a:lnSpc>
            </a:pPr>
            <a:endParaRPr lang="ru-RU" sz="1200" dirty="0" smtClean="0">
              <a:solidFill>
                <a:schemeClr val="tx2"/>
              </a:solidFill>
            </a:endParaRPr>
          </a:p>
          <a:p>
            <a:pPr algn="ctr">
              <a:lnSpc>
                <a:spcPts val="400"/>
              </a:lnSpc>
            </a:pPr>
            <a:r>
              <a:rPr lang="ru-RU" sz="1200" b="1" dirty="0" smtClean="0">
                <a:solidFill>
                  <a:schemeClr val="tx2"/>
                </a:solidFill>
              </a:rPr>
              <a:t>1</a:t>
            </a:r>
            <a:endParaRPr lang="bg-BG" sz="1200" b="1" dirty="0">
              <a:solidFill>
                <a:schemeClr val="tx2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3785283" y="2105304"/>
            <a:ext cx="249787" cy="249788"/>
          </a:xfrm>
          <a:prstGeom prst="ellipse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00"/>
              </a:lnSpc>
            </a:pPr>
            <a:endParaRPr lang="ru-RU" sz="1200" dirty="0" smtClean="0">
              <a:solidFill>
                <a:schemeClr val="tx2"/>
              </a:solidFill>
            </a:endParaRPr>
          </a:p>
          <a:p>
            <a:pPr algn="ctr">
              <a:lnSpc>
                <a:spcPts val="400"/>
              </a:lnSpc>
            </a:pPr>
            <a:endParaRPr lang="ru-RU" sz="1200" dirty="0" smtClean="0">
              <a:solidFill>
                <a:schemeClr val="tx2"/>
              </a:solidFill>
            </a:endParaRPr>
          </a:p>
          <a:p>
            <a:pPr algn="ctr">
              <a:lnSpc>
                <a:spcPts val="400"/>
              </a:lnSpc>
            </a:pPr>
            <a:r>
              <a:rPr lang="ru-RU" sz="1200" b="1" dirty="0" smtClean="0">
                <a:solidFill>
                  <a:schemeClr val="tx2"/>
                </a:solidFill>
              </a:rPr>
              <a:t>2</a:t>
            </a:r>
            <a:endParaRPr lang="bg-BG" sz="1200" b="1" dirty="0">
              <a:solidFill>
                <a:schemeClr val="tx2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3785284" y="2404191"/>
            <a:ext cx="249787" cy="249788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00"/>
              </a:lnSpc>
            </a:pPr>
            <a:endParaRPr lang="ru-RU" sz="1200" dirty="0" smtClean="0">
              <a:solidFill>
                <a:schemeClr val="tx2"/>
              </a:solidFill>
            </a:endParaRPr>
          </a:p>
          <a:p>
            <a:pPr algn="ctr">
              <a:lnSpc>
                <a:spcPts val="400"/>
              </a:lnSpc>
            </a:pPr>
            <a:endParaRPr lang="ru-RU" sz="1200" dirty="0" smtClean="0">
              <a:solidFill>
                <a:schemeClr val="tx2"/>
              </a:solidFill>
            </a:endParaRPr>
          </a:p>
          <a:p>
            <a:pPr algn="ctr">
              <a:lnSpc>
                <a:spcPts val="400"/>
              </a:lnSpc>
            </a:pPr>
            <a:r>
              <a:rPr lang="ru-RU" sz="1200" b="1" dirty="0" smtClean="0">
                <a:solidFill>
                  <a:schemeClr val="tx2"/>
                </a:solidFill>
              </a:rPr>
              <a:t>3</a:t>
            </a:r>
            <a:endParaRPr lang="bg-BG" sz="1200" b="1" dirty="0">
              <a:solidFill>
                <a:schemeClr val="tx2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3787242" y="2938492"/>
            <a:ext cx="249787" cy="249788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00"/>
              </a:lnSpc>
            </a:pPr>
            <a:endParaRPr lang="ru-RU" sz="1200" dirty="0" smtClean="0">
              <a:solidFill>
                <a:schemeClr val="tx2"/>
              </a:solidFill>
            </a:endParaRPr>
          </a:p>
          <a:p>
            <a:pPr algn="ctr">
              <a:lnSpc>
                <a:spcPts val="400"/>
              </a:lnSpc>
            </a:pPr>
            <a:endParaRPr lang="ru-RU" sz="1200" dirty="0" smtClean="0">
              <a:solidFill>
                <a:schemeClr val="tx2"/>
              </a:solidFill>
            </a:endParaRPr>
          </a:p>
          <a:p>
            <a:pPr algn="ctr">
              <a:lnSpc>
                <a:spcPts val="400"/>
              </a:lnSpc>
            </a:pPr>
            <a:r>
              <a:rPr lang="ru-RU" sz="1200" b="1" dirty="0" smtClean="0">
                <a:solidFill>
                  <a:schemeClr val="tx2"/>
                </a:solidFill>
              </a:rPr>
              <a:t>4</a:t>
            </a:r>
            <a:endParaRPr lang="bg-BG" sz="1200" b="1" dirty="0">
              <a:solidFill>
                <a:schemeClr val="tx2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3787853" y="3456266"/>
            <a:ext cx="249787" cy="249788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00"/>
              </a:lnSpc>
            </a:pPr>
            <a:endParaRPr lang="ru-RU" sz="1200" dirty="0" smtClean="0">
              <a:solidFill>
                <a:schemeClr val="tx2"/>
              </a:solidFill>
            </a:endParaRPr>
          </a:p>
          <a:p>
            <a:pPr algn="ctr">
              <a:lnSpc>
                <a:spcPts val="400"/>
              </a:lnSpc>
            </a:pPr>
            <a:endParaRPr lang="ru-RU" sz="1200" dirty="0" smtClean="0">
              <a:solidFill>
                <a:schemeClr val="tx2"/>
              </a:solidFill>
            </a:endParaRPr>
          </a:p>
          <a:p>
            <a:pPr algn="ctr">
              <a:lnSpc>
                <a:spcPts val="400"/>
              </a:lnSpc>
            </a:pPr>
            <a:r>
              <a:rPr lang="ru-RU" sz="1200" b="1" dirty="0" smtClean="0">
                <a:solidFill>
                  <a:schemeClr val="tx2"/>
                </a:solidFill>
              </a:rPr>
              <a:t>5</a:t>
            </a:r>
            <a:endParaRPr lang="bg-BG" sz="1200" b="1" dirty="0">
              <a:solidFill>
                <a:schemeClr val="tx2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3785958" y="3963255"/>
            <a:ext cx="249787" cy="249788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00"/>
              </a:lnSpc>
            </a:pPr>
            <a:endParaRPr lang="ru-RU" sz="1200" dirty="0" smtClean="0">
              <a:solidFill>
                <a:schemeClr val="tx2"/>
              </a:solidFill>
            </a:endParaRPr>
          </a:p>
          <a:p>
            <a:pPr algn="ctr">
              <a:lnSpc>
                <a:spcPts val="400"/>
              </a:lnSpc>
            </a:pPr>
            <a:endParaRPr lang="ru-RU" sz="1200" dirty="0" smtClean="0">
              <a:solidFill>
                <a:schemeClr val="tx2"/>
              </a:solidFill>
            </a:endParaRPr>
          </a:p>
          <a:p>
            <a:pPr algn="ctr">
              <a:lnSpc>
                <a:spcPts val="400"/>
              </a:lnSpc>
            </a:pPr>
            <a:r>
              <a:rPr lang="ru-RU" sz="1200" b="1" dirty="0" smtClean="0">
                <a:solidFill>
                  <a:schemeClr val="tx2"/>
                </a:solidFill>
              </a:rPr>
              <a:t>6</a:t>
            </a:r>
            <a:endParaRPr lang="bg-BG" sz="1200" b="1" dirty="0">
              <a:solidFill>
                <a:schemeClr val="tx2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3787916" y="4695056"/>
            <a:ext cx="249787" cy="249788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00"/>
              </a:lnSpc>
            </a:pPr>
            <a:endParaRPr lang="ru-RU" sz="1200" dirty="0" smtClean="0">
              <a:solidFill>
                <a:schemeClr val="tx2"/>
              </a:solidFill>
            </a:endParaRPr>
          </a:p>
          <a:p>
            <a:pPr algn="ctr">
              <a:lnSpc>
                <a:spcPts val="400"/>
              </a:lnSpc>
            </a:pPr>
            <a:endParaRPr lang="ru-RU" sz="1200" dirty="0" smtClean="0">
              <a:solidFill>
                <a:schemeClr val="tx2"/>
              </a:solidFill>
            </a:endParaRPr>
          </a:p>
          <a:p>
            <a:pPr algn="ctr">
              <a:lnSpc>
                <a:spcPts val="400"/>
              </a:lnSpc>
            </a:pPr>
            <a:r>
              <a:rPr lang="ru-RU" sz="1200" b="1" dirty="0" smtClean="0">
                <a:solidFill>
                  <a:schemeClr val="tx2"/>
                </a:solidFill>
              </a:rPr>
              <a:t>7</a:t>
            </a:r>
            <a:endParaRPr lang="bg-BG" sz="1200" b="1" dirty="0">
              <a:solidFill>
                <a:schemeClr val="tx2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3784000" y="5227423"/>
            <a:ext cx="249787" cy="249788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00"/>
              </a:lnSpc>
            </a:pPr>
            <a:endParaRPr lang="ru-RU" sz="1200" dirty="0" smtClean="0">
              <a:solidFill>
                <a:schemeClr val="tx2"/>
              </a:solidFill>
            </a:endParaRPr>
          </a:p>
          <a:p>
            <a:pPr algn="ctr">
              <a:lnSpc>
                <a:spcPts val="400"/>
              </a:lnSpc>
            </a:pPr>
            <a:endParaRPr lang="ru-RU" sz="1200" dirty="0" smtClean="0">
              <a:solidFill>
                <a:schemeClr val="tx2"/>
              </a:solidFill>
            </a:endParaRPr>
          </a:p>
          <a:p>
            <a:pPr algn="ctr">
              <a:lnSpc>
                <a:spcPts val="400"/>
              </a:lnSpc>
            </a:pPr>
            <a:r>
              <a:rPr lang="ru-RU" sz="1200" b="1" dirty="0" smtClean="0">
                <a:solidFill>
                  <a:schemeClr val="tx2"/>
                </a:solidFill>
              </a:rPr>
              <a:t>8</a:t>
            </a:r>
            <a:endParaRPr lang="bg-BG" sz="1200" b="1" dirty="0">
              <a:solidFill>
                <a:schemeClr val="tx2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3785958" y="5999984"/>
            <a:ext cx="249787" cy="249788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00"/>
              </a:lnSpc>
            </a:pPr>
            <a:endParaRPr lang="ru-RU" sz="1200" dirty="0" smtClean="0">
              <a:solidFill>
                <a:schemeClr val="tx2"/>
              </a:solidFill>
            </a:endParaRPr>
          </a:p>
          <a:p>
            <a:pPr algn="ctr">
              <a:lnSpc>
                <a:spcPts val="400"/>
              </a:lnSpc>
            </a:pPr>
            <a:endParaRPr lang="ru-RU" sz="1200" dirty="0" smtClean="0">
              <a:solidFill>
                <a:schemeClr val="tx2"/>
              </a:solidFill>
            </a:endParaRPr>
          </a:p>
          <a:p>
            <a:pPr algn="ctr">
              <a:lnSpc>
                <a:spcPts val="400"/>
              </a:lnSpc>
            </a:pPr>
            <a:r>
              <a:rPr lang="ru-RU" sz="1200" b="1" dirty="0" smtClean="0">
                <a:solidFill>
                  <a:schemeClr val="tx2"/>
                </a:solidFill>
              </a:rPr>
              <a:t>9</a:t>
            </a:r>
            <a:endParaRPr lang="bg-BG" sz="1200" b="1" dirty="0">
              <a:solidFill>
                <a:schemeClr val="tx2"/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5549137" y="5773303"/>
            <a:ext cx="249787" cy="249788"/>
          </a:xfrm>
          <a:prstGeom prst="ellipse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00"/>
              </a:lnSpc>
            </a:pPr>
            <a:endParaRPr lang="ru-RU" sz="1200" dirty="0" smtClean="0">
              <a:solidFill>
                <a:schemeClr val="tx2"/>
              </a:solidFill>
            </a:endParaRPr>
          </a:p>
          <a:p>
            <a:pPr algn="ctr">
              <a:lnSpc>
                <a:spcPts val="400"/>
              </a:lnSpc>
            </a:pPr>
            <a:endParaRPr lang="ru-RU" sz="1200" dirty="0" smtClean="0">
              <a:solidFill>
                <a:schemeClr val="tx2"/>
              </a:solidFill>
            </a:endParaRPr>
          </a:p>
          <a:p>
            <a:pPr algn="ctr">
              <a:lnSpc>
                <a:spcPts val="400"/>
              </a:lnSpc>
            </a:pPr>
            <a:r>
              <a:rPr lang="ru-RU" sz="1200" b="1" dirty="0" smtClean="0">
                <a:solidFill>
                  <a:schemeClr val="tx2"/>
                </a:solidFill>
              </a:rPr>
              <a:t>1</a:t>
            </a:r>
            <a:endParaRPr lang="bg-BG" sz="1200" b="1" dirty="0">
              <a:solidFill>
                <a:schemeClr val="tx2"/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>
            <a:off x="9915438" y="6000079"/>
            <a:ext cx="249787" cy="249788"/>
          </a:xfrm>
          <a:prstGeom prst="ellipse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00"/>
              </a:lnSpc>
            </a:pPr>
            <a:endParaRPr lang="ru-RU" sz="1200" dirty="0" smtClean="0">
              <a:solidFill>
                <a:schemeClr val="tx2"/>
              </a:solidFill>
            </a:endParaRPr>
          </a:p>
          <a:p>
            <a:pPr algn="ctr">
              <a:lnSpc>
                <a:spcPts val="400"/>
              </a:lnSpc>
            </a:pPr>
            <a:endParaRPr lang="ru-RU" sz="1200" dirty="0" smtClean="0">
              <a:solidFill>
                <a:schemeClr val="tx2"/>
              </a:solidFill>
            </a:endParaRPr>
          </a:p>
          <a:p>
            <a:pPr algn="ctr">
              <a:lnSpc>
                <a:spcPts val="400"/>
              </a:lnSpc>
            </a:pPr>
            <a:r>
              <a:rPr lang="ru-RU" sz="1200" b="1" dirty="0" smtClean="0">
                <a:solidFill>
                  <a:schemeClr val="tx2"/>
                </a:solidFill>
              </a:rPr>
              <a:t>3</a:t>
            </a:r>
            <a:endParaRPr lang="bg-BG" sz="1200" b="1" dirty="0">
              <a:solidFill>
                <a:schemeClr val="tx2"/>
              </a:solidFill>
            </a:endParaRPr>
          </a:p>
        </p:txBody>
      </p:sp>
      <p:sp>
        <p:nvSpPr>
          <p:cNvPr id="24" name="Oval 23"/>
          <p:cNvSpPr/>
          <p:nvPr/>
        </p:nvSpPr>
        <p:spPr>
          <a:xfrm>
            <a:off x="7279445" y="1673500"/>
            <a:ext cx="249787" cy="249788"/>
          </a:xfrm>
          <a:prstGeom prst="ellipse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00"/>
              </a:lnSpc>
            </a:pPr>
            <a:endParaRPr lang="ru-RU" sz="1200" dirty="0" smtClean="0">
              <a:solidFill>
                <a:schemeClr val="tx2"/>
              </a:solidFill>
            </a:endParaRPr>
          </a:p>
          <a:p>
            <a:pPr algn="ctr">
              <a:lnSpc>
                <a:spcPts val="400"/>
              </a:lnSpc>
            </a:pPr>
            <a:endParaRPr lang="ru-RU" sz="1200" dirty="0" smtClean="0">
              <a:solidFill>
                <a:schemeClr val="tx2"/>
              </a:solidFill>
            </a:endParaRPr>
          </a:p>
          <a:p>
            <a:pPr algn="ctr">
              <a:lnSpc>
                <a:spcPts val="400"/>
              </a:lnSpc>
            </a:pPr>
            <a:r>
              <a:rPr lang="ru-RU" sz="1200" b="1" dirty="0" smtClean="0">
                <a:solidFill>
                  <a:schemeClr val="tx2"/>
                </a:solidFill>
              </a:rPr>
              <a:t>4</a:t>
            </a:r>
            <a:endParaRPr lang="bg-BG" sz="1200" b="1" dirty="0">
              <a:solidFill>
                <a:schemeClr val="tx2"/>
              </a:solidFill>
            </a:endParaRPr>
          </a:p>
        </p:txBody>
      </p:sp>
      <p:sp>
        <p:nvSpPr>
          <p:cNvPr id="25" name="Oval 24"/>
          <p:cNvSpPr/>
          <p:nvPr/>
        </p:nvSpPr>
        <p:spPr>
          <a:xfrm>
            <a:off x="6094090" y="5847274"/>
            <a:ext cx="249787" cy="249788"/>
          </a:xfrm>
          <a:prstGeom prst="ellipse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00"/>
              </a:lnSpc>
            </a:pPr>
            <a:endParaRPr lang="ru-RU" sz="1200" dirty="0" smtClean="0">
              <a:solidFill>
                <a:schemeClr val="tx2"/>
              </a:solidFill>
            </a:endParaRPr>
          </a:p>
          <a:p>
            <a:pPr algn="ctr">
              <a:lnSpc>
                <a:spcPts val="400"/>
              </a:lnSpc>
            </a:pPr>
            <a:endParaRPr lang="ru-RU" sz="1200" dirty="0" smtClean="0">
              <a:solidFill>
                <a:schemeClr val="tx2"/>
              </a:solidFill>
            </a:endParaRPr>
          </a:p>
          <a:p>
            <a:pPr algn="ctr">
              <a:lnSpc>
                <a:spcPts val="400"/>
              </a:lnSpc>
            </a:pPr>
            <a:r>
              <a:rPr lang="ru-RU" sz="1200" b="1" dirty="0" smtClean="0">
                <a:solidFill>
                  <a:schemeClr val="tx2"/>
                </a:solidFill>
              </a:rPr>
              <a:t>5</a:t>
            </a:r>
            <a:endParaRPr lang="bg-BG" sz="1200" b="1" dirty="0">
              <a:solidFill>
                <a:schemeClr val="tx2"/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10339808" y="2191093"/>
            <a:ext cx="249787" cy="249788"/>
          </a:xfrm>
          <a:prstGeom prst="ellipse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00"/>
              </a:lnSpc>
            </a:pPr>
            <a:endParaRPr lang="ru-RU" sz="1200" dirty="0" smtClean="0">
              <a:solidFill>
                <a:schemeClr val="tx2"/>
              </a:solidFill>
            </a:endParaRPr>
          </a:p>
          <a:p>
            <a:pPr algn="ctr">
              <a:lnSpc>
                <a:spcPts val="400"/>
              </a:lnSpc>
            </a:pPr>
            <a:endParaRPr lang="ru-RU" sz="1200" dirty="0" smtClean="0">
              <a:solidFill>
                <a:schemeClr val="tx2"/>
              </a:solidFill>
            </a:endParaRPr>
          </a:p>
          <a:p>
            <a:pPr algn="ctr">
              <a:lnSpc>
                <a:spcPts val="400"/>
              </a:lnSpc>
            </a:pPr>
            <a:r>
              <a:rPr lang="ru-RU" sz="1200" b="1" dirty="0" smtClean="0">
                <a:solidFill>
                  <a:schemeClr val="tx2"/>
                </a:solidFill>
              </a:rPr>
              <a:t>6</a:t>
            </a:r>
            <a:endParaRPr lang="bg-BG" sz="1200" b="1" dirty="0">
              <a:solidFill>
                <a:schemeClr val="tx2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11654258" y="4467568"/>
            <a:ext cx="249787" cy="249788"/>
          </a:xfrm>
          <a:prstGeom prst="ellipse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00"/>
              </a:lnSpc>
            </a:pPr>
            <a:endParaRPr lang="ru-RU" sz="1200" dirty="0" smtClean="0">
              <a:solidFill>
                <a:schemeClr val="tx2"/>
              </a:solidFill>
            </a:endParaRPr>
          </a:p>
          <a:p>
            <a:pPr algn="ctr">
              <a:lnSpc>
                <a:spcPts val="400"/>
              </a:lnSpc>
            </a:pPr>
            <a:endParaRPr lang="ru-RU" sz="1200" dirty="0" smtClean="0">
              <a:solidFill>
                <a:schemeClr val="tx2"/>
              </a:solidFill>
            </a:endParaRPr>
          </a:p>
          <a:p>
            <a:pPr algn="ctr">
              <a:lnSpc>
                <a:spcPts val="400"/>
              </a:lnSpc>
            </a:pPr>
            <a:r>
              <a:rPr lang="ru-RU" sz="1200" b="1" dirty="0" smtClean="0">
                <a:solidFill>
                  <a:schemeClr val="tx2"/>
                </a:solidFill>
              </a:rPr>
              <a:t>7</a:t>
            </a:r>
            <a:endParaRPr lang="bg-BG" sz="1200" b="1" dirty="0">
              <a:solidFill>
                <a:schemeClr val="tx2"/>
              </a:solidFill>
            </a:endParaRPr>
          </a:p>
        </p:txBody>
      </p:sp>
      <p:sp>
        <p:nvSpPr>
          <p:cNvPr id="28" name="Oval 27"/>
          <p:cNvSpPr/>
          <p:nvPr/>
        </p:nvSpPr>
        <p:spPr>
          <a:xfrm>
            <a:off x="6929858" y="4305643"/>
            <a:ext cx="249787" cy="249788"/>
          </a:xfrm>
          <a:prstGeom prst="ellipse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00"/>
              </a:lnSpc>
            </a:pPr>
            <a:endParaRPr lang="ru-RU" sz="1200" dirty="0" smtClean="0">
              <a:solidFill>
                <a:schemeClr val="tx2"/>
              </a:solidFill>
            </a:endParaRPr>
          </a:p>
          <a:p>
            <a:pPr algn="ctr">
              <a:lnSpc>
                <a:spcPts val="400"/>
              </a:lnSpc>
            </a:pPr>
            <a:endParaRPr lang="ru-RU" sz="1200" dirty="0" smtClean="0">
              <a:solidFill>
                <a:schemeClr val="tx2"/>
              </a:solidFill>
            </a:endParaRPr>
          </a:p>
          <a:p>
            <a:pPr algn="ctr">
              <a:lnSpc>
                <a:spcPts val="400"/>
              </a:lnSpc>
            </a:pPr>
            <a:r>
              <a:rPr lang="ru-RU" sz="1200" b="1" dirty="0" smtClean="0">
                <a:solidFill>
                  <a:schemeClr val="tx2"/>
                </a:solidFill>
              </a:rPr>
              <a:t>8</a:t>
            </a:r>
            <a:endParaRPr lang="bg-BG" sz="1200" b="1" dirty="0">
              <a:solidFill>
                <a:schemeClr val="tx2"/>
              </a:solidFill>
            </a:endParaRPr>
          </a:p>
        </p:txBody>
      </p:sp>
      <p:sp>
        <p:nvSpPr>
          <p:cNvPr id="29" name="Oval 28"/>
          <p:cNvSpPr/>
          <p:nvPr/>
        </p:nvSpPr>
        <p:spPr>
          <a:xfrm>
            <a:off x="4415662" y="3801628"/>
            <a:ext cx="249787" cy="249788"/>
          </a:xfrm>
          <a:prstGeom prst="ellipse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00"/>
              </a:lnSpc>
            </a:pPr>
            <a:endParaRPr lang="ru-RU" sz="1200" dirty="0" smtClean="0">
              <a:solidFill>
                <a:schemeClr val="tx2"/>
              </a:solidFill>
            </a:endParaRPr>
          </a:p>
          <a:p>
            <a:pPr algn="ctr">
              <a:lnSpc>
                <a:spcPts val="400"/>
              </a:lnSpc>
            </a:pPr>
            <a:endParaRPr lang="ru-RU" sz="1200" dirty="0" smtClean="0">
              <a:solidFill>
                <a:schemeClr val="tx2"/>
              </a:solidFill>
            </a:endParaRPr>
          </a:p>
          <a:p>
            <a:pPr algn="ctr">
              <a:lnSpc>
                <a:spcPts val="400"/>
              </a:lnSpc>
            </a:pPr>
            <a:r>
              <a:rPr lang="ru-RU" sz="1200" b="1" dirty="0" smtClean="0">
                <a:solidFill>
                  <a:schemeClr val="tx2"/>
                </a:solidFill>
              </a:rPr>
              <a:t>1</a:t>
            </a:r>
            <a:endParaRPr lang="bg-BG" sz="1200" b="1" dirty="0">
              <a:solidFill>
                <a:schemeClr val="tx2"/>
              </a:solidFill>
            </a:endParaRPr>
          </a:p>
        </p:txBody>
      </p:sp>
      <p:sp>
        <p:nvSpPr>
          <p:cNvPr id="30" name="Oval 29"/>
          <p:cNvSpPr/>
          <p:nvPr/>
        </p:nvSpPr>
        <p:spPr>
          <a:xfrm>
            <a:off x="5168137" y="3392053"/>
            <a:ext cx="249787" cy="249788"/>
          </a:xfrm>
          <a:prstGeom prst="ellipse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00"/>
              </a:lnSpc>
            </a:pPr>
            <a:endParaRPr lang="ru-RU" sz="1200" dirty="0" smtClean="0">
              <a:solidFill>
                <a:schemeClr val="tx2"/>
              </a:solidFill>
            </a:endParaRPr>
          </a:p>
          <a:p>
            <a:pPr algn="ctr">
              <a:lnSpc>
                <a:spcPts val="400"/>
              </a:lnSpc>
            </a:pPr>
            <a:endParaRPr lang="ru-RU" sz="1200" dirty="0" smtClean="0">
              <a:solidFill>
                <a:schemeClr val="tx2"/>
              </a:solidFill>
            </a:endParaRPr>
          </a:p>
          <a:p>
            <a:pPr algn="ctr">
              <a:lnSpc>
                <a:spcPts val="400"/>
              </a:lnSpc>
            </a:pPr>
            <a:r>
              <a:rPr lang="ru-RU" sz="1200" b="1" dirty="0" smtClean="0">
                <a:solidFill>
                  <a:schemeClr val="tx2"/>
                </a:solidFill>
              </a:rPr>
              <a:t>1</a:t>
            </a:r>
            <a:endParaRPr lang="bg-BG" sz="1200" b="1" dirty="0">
              <a:solidFill>
                <a:schemeClr val="tx2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160BF50D-3BA8-4C01-990C-FD7911D65B18}"/>
              </a:ext>
            </a:extLst>
          </p:cNvPr>
          <p:cNvSpPr txBox="1"/>
          <p:nvPr/>
        </p:nvSpPr>
        <p:spPr>
          <a:xfrm>
            <a:off x="1085851" y="2089471"/>
            <a:ext cx="2709576" cy="3231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>
              <a:lnSpc>
                <a:spcPts val="1800"/>
              </a:lnSpc>
            </a:pPr>
            <a:r>
              <a:rPr lang="ru-RU" altLang="ko-KR" sz="1700" dirty="0" smtClean="0">
                <a:solidFill>
                  <a:schemeClr val="tx2">
                    <a:lumMod val="75000"/>
                  </a:schemeClr>
                </a:solidFill>
                <a:latin typeface="MagistralC" pitchFamily="82" charset="0"/>
                <a:ea typeface="DotumChe" pitchFamily="49" charset="-127"/>
                <a:cs typeface="Levenim MT" pitchFamily="2" charset="-79"/>
              </a:rPr>
              <a:t>«Зелено» електричество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160BF50D-3BA8-4C01-990C-FD7911D65B18}"/>
              </a:ext>
            </a:extLst>
          </p:cNvPr>
          <p:cNvSpPr txBox="1"/>
          <p:nvPr/>
        </p:nvSpPr>
        <p:spPr>
          <a:xfrm>
            <a:off x="1085851" y="2375221"/>
            <a:ext cx="2709576" cy="5539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>
              <a:lnSpc>
                <a:spcPts val="1800"/>
              </a:lnSpc>
            </a:pPr>
            <a:r>
              <a:rPr lang="en-US" altLang="ko-KR" sz="1700" dirty="0" smtClean="0">
                <a:solidFill>
                  <a:schemeClr val="tx2">
                    <a:lumMod val="75000"/>
                  </a:schemeClr>
                </a:solidFill>
                <a:latin typeface="MagistralC" pitchFamily="82" charset="0"/>
                <a:ea typeface="DotumChe" pitchFamily="49" charset="-127"/>
                <a:cs typeface="Levenim MT" pitchFamily="2" charset="-79"/>
              </a:rPr>
              <a:t>Import/Export </a:t>
            </a:r>
            <a:r>
              <a:rPr lang="ru-RU" altLang="ko-KR" sz="1700" dirty="0" smtClean="0">
                <a:solidFill>
                  <a:schemeClr val="tx2">
                    <a:lumMod val="75000"/>
                  </a:schemeClr>
                </a:solidFill>
                <a:latin typeface="MagistralC" pitchFamily="82" charset="0"/>
                <a:ea typeface="DotumChe" pitchFamily="49" charset="-127"/>
                <a:cs typeface="Levenim MT" pitchFamily="2" charset="-79"/>
              </a:rPr>
              <a:t>и измерване на  топлинна енергия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160BF50D-3BA8-4C01-990C-FD7911D65B18}"/>
              </a:ext>
            </a:extLst>
          </p:cNvPr>
          <p:cNvSpPr txBox="1"/>
          <p:nvPr/>
        </p:nvSpPr>
        <p:spPr>
          <a:xfrm>
            <a:off x="1076326" y="2899096"/>
            <a:ext cx="2709576" cy="5539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>
              <a:lnSpc>
                <a:spcPts val="1800"/>
              </a:lnSpc>
            </a:pPr>
            <a:r>
              <a:rPr lang="ru-RU" altLang="ko-KR" sz="1700" dirty="0" smtClean="0">
                <a:solidFill>
                  <a:schemeClr val="tx2">
                    <a:lumMod val="75000"/>
                  </a:schemeClr>
                </a:solidFill>
                <a:latin typeface="MagistralC" pitchFamily="82" charset="0"/>
                <a:ea typeface="DotumChe" pitchFamily="49" charset="-127"/>
                <a:cs typeface="Levenim MT" pitchFamily="2" charset="-79"/>
              </a:rPr>
              <a:t>«Зелена» топлинна енергия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160BF50D-3BA8-4C01-990C-FD7911D65B18}"/>
              </a:ext>
            </a:extLst>
          </p:cNvPr>
          <p:cNvSpPr txBox="1"/>
          <p:nvPr/>
        </p:nvSpPr>
        <p:spPr>
          <a:xfrm>
            <a:off x="1066801" y="3413446"/>
            <a:ext cx="2709576" cy="5539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>
              <a:lnSpc>
                <a:spcPts val="1800"/>
              </a:lnSpc>
            </a:pPr>
            <a:r>
              <a:rPr lang="ru-RU" altLang="ko-KR" sz="1700" dirty="0" smtClean="0">
                <a:solidFill>
                  <a:schemeClr val="tx2">
                    <a:lumMod val="75000"/>
                  </a:schemeClr>
                </a:solidFill>
                <a:latin typeface="MagistralC" pitchFamily="82" charset="0"/>
                <a:ea typeface="DotumChe" pitchFamily="49" charset="-127"/>
                <a:cs typeface="Levenim MT" pitchFamily="2" charset="-79"/>
              </a:rPr>
              <a:t>Сбор и </a:t>
            </a:r>
          </a:p>
          <a:p>
            <a:pPr algn="r">
              <a:lnSpc>
                <a:spcPts val="1800"/>
              </a:lnSpc>
            </a:pPr>
            <a:r>
              <a:rPr lang="ru-RU" altLang="ko-KR" sz="1700" dirty="0" smtClean="0">
                <a:solidFill>
                  <a:schemeClr val="tx2">
                    <a:lumMod val="75000"/>
                  </a:schemeClr>
                </a:solidFill>
                <a:latin typeface="MagistralC" pitchFamily="82" charset="0"/>
                <a:ea typeface="DotumChe" pitchFamily="49" charset="-127"/>
                <a:cs typeface="Levenim MT" pitchFamily="2" charset="-79"/>
              </a:rPr>
              <a:t>кондициониране на вода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160BF50D-3BA8-4C01-990C-FD7911D65B18}"/>
              </a:ext>
            </a:extLst>
          </p:cNvPr>
          <p:cNvSpPr txBox="1"/>
          <p:nvPr/>
        </p:nvSpPr>
        <p:spPr>
          <a:xfrm>
            <a:off x="1066801" y="3918271"/>
            <a:ext cx="2709576" cy="7848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>
              <a:lnSpc>
                <a:spcPts val="1800"/>
              </a:lnSpc>
            </a:pPr>
            <a:r>
              <a:rPr lang="ru-RU" altLang="ko-KR" sz="1700" dirty="0" smtClean="0">
                <a:solidFill>
                  <a:schemeClr val="tx2">
                    <a:lumMod val="75000"/>
                  </a:schemeClr>
                </a:solidFill>
                <a:latin typeface="MagistralC" pitchFamily="82" charset="0"/>
                <a:ea typeface="DotumChe" pitchFamily="49" charset="-127"/>
                <a:cs typeface="Levenim MT" pitchFamily="2" charset="-79"/>
              </a:rPr>
              <a:t>Рекуперативна и топлообменна климатроника 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160BF50D-3BA8-4C01-990C-FD7911D65B18}"/>
              </a:ext>
            </a:extLst>
          </p:cNvPr>
          <p:cNvSpPr txBox="1"/>
          <p:nvPr/>
        </p:nvSpPr>
        <p:spPr>
          <a:xfrm>
            <a:off x="1066801" y="4661221"/>
            <a:ext cx="2709576" cy="5539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>
              <a:lnSpc>
                <a:spcPts val="1800"/>
              </a:lnSpc>
            </a:pPr>
            <a:r>
              <a:rPr lang="ru-RU" altLang="ko-KR" sz="1700" dirty="0" smtClean="0">
                <a:solidFill>
                  <a:schemeClr val="tx2">
                    <a:lumMod val="75000"/>
                  </a:schemeClr>
                </a:solidFill>
                <a:latin typeface="MagistralC" pitchFamily="82" charset="0"/>
                <a:ea typeface="DotumChe" pitchFamily="49" charset="-127"/>
                <a:cs typeface="Levenim MT" pitchFamily="2" charset="-79"/>
              </a:rPr>
              <a:t>Управление на активни елементи на сградата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="" xmlns:a16="http://schemas.microsoft.com/office/drawing/2014/main" id="{160BF50D-3BA8-4C01-990C-FD7911D65B18}"/>
              </a:ext>
            </a:extLst>
          </p:cNvPr>
          <p:cNvSpPr txBox="1"/>
          <p:nvPr/>
        </p:nvSpPr>
        <p:spPr>
          <a:xfrm>
            <a:off x="1066801" y="5185096"/>
            <a:ext cx="2709576" cy="7848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>
              <a:lnSpc>
                <a:spcPts val="1800"/>
              </a:lnSpc>
            </a:pPr>
            <a:r>
              <a:rPr lang="en-US" altLang="ko-KR" sz="1700" dirty="0" smtClean="0">
                <a:solidFill>
                  <a:schemeClr val="tx2">
                    <a:lumMod val="75000"/>
                  </a:schemeClr>
                </a:solidFill>
                <a:latin typeface="MagistralC" pitchFamily="82" charset="0"/>
                <a:ea typeface="DotumChe" pitchFamily="49" charset="-127"/>
                <a:cs typeface="Levenim MT" pitchFamily="2" charset="-79"/>
              </a:rPr>
              <a:t>SMART HUB</a:t>
            </a:r>
          </a:p>
          <a:p>
            <a:pPr algn="r">
              <a:lnSpc>
                <a:spcPts val="1800"/>
              </a:lnSpc>
            </a:pPr>
            <a:r>
              <a:rPr lang="ru-RU" altLang="ko-KR" sz="1700" dirty="0" smtClean="0">
                <a:solidFill>
                  <a:schemeClr val="tx2">
                    <a:lumMod val="75000"/>
                  </a:schemeClr>
                </a:solidFill>
                <a:latin typeface="MagistralC" pitchFamily="82" charset="0"/>
                <a:ea typeface="DotumChe" pitchFamily="49" charset="-127"/>
                <a:cs typeface="Levenim MT" pitchFamily="2" charset="-79"/>
              </a:rPr>
              <a:t>Анализ и управление на енергозагубите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="" xmlns:a16="http://schemas.microsoft.com/office/drawing/2014/main" id="{160BF50D-3BA8-4C01-990C-FD7911D65B18}"/>
              </a:ext>
            </a:extLst>
          </p:cNvPr>
          <p:cNvSpPr txBox="1"/>
          <p:nvPr/>
        </p:nvSpPr>
        <p:spPr>
          <a:xfrm>
            <a:off x="1076326" y="5956621"/>
            <a:ext cx="2709576" cy="5539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>
              <a:lnSpc>
                <a:spcPts val="1800"/>
              </a:lnSpc>
            </a:pPr>
            <a:r>
              <a:rPr lang="ru-RU" altLang="ko-KR" sz="1700" dirty="0" smtClean="0">
                <a:solidFill>
                  <a:schemeClr val="tx2">
                    <a:lumMod val="75000"/>
                  </a:schemeClr>
                </a:solidFill>
                <a:latin typeface="MagistralC" pitchFamily="82" charset="0"/>
                <a:ea typeface="DotumChe" pitchFamily="49" charset="-127"/>
                <a:cs typeface="Levenim MT" pitchFamily="2" charset="-79"/>
              </a:rPr>
              <a:t>Станции за зареждане</a:t>
            </a:r>
          </a:p>
          <a:p>
            <a:pPr algn="r">
              <a:lnSpc>
                <a:spcPts val="1800"/>
              </a:lnSpc>
            </a:pPr>
            <a:r>
              <a:rPr lang="ru-RU" altLang="ko-KR" sz="1700" dirty="0" smtClean="0">
                <a:solidFill>
                  <a:schemeClr val="tx2">
                    <a:lumMod val="75000"/>
                  </a:schemeClr>
                </a:solidFill>
                <a:latin typeface="MagistralC" pitchFamily="82" charset="0"/>
                <a:ea typeface="DotumChe" pitchFamily="49" charset="-127"/>
                <a:cs typeface="Levenim MT" pitchFamily="2" charset="-79"/>
              </a:rPr>
              <a:t>на електромобили</a:t>
            </a:r>
          </a:p>
        </p:txBody>
      </p:sp>
      <p:sp>
        <p:nvSpPr>
          <p:cNvPr id="39" name="Oval 38"/>
          <p:cNvSpPr/>
          <p:nvPr/>
        </p:nvSpPr>
        <p:spPr>
          <a:xfrm>
            <a:off x="4500333" y="5647559"/>
            <a:ext cx="249787" cy="249788"/>
          </a:xfrm>
          <a:prstGeom prst="ellipse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00"/>
              </a:lnSpc>
            </a:pPr>
            <a:endParaRPr lang="ru-RU" sz="1200" dirty="0" smtClean="0">
              <a:solidFill>
                <a:schemeClr val="tx2"/>
              </a:solidFill>
            </a:endParaRPr>
          </a:p>
          <a:p>
            <a:pPr algn="ctr">
              <a:lnSpc>
                <a:spcPts val="400"/>
              </a:lnSpc>
            </a:pPr>
            <a:endParaRPr lang="ru-RU" sz="1200" dirty="0" smtClean="0">
              <a:solidFill>
                <a:schemeClr val="tx2"/>
              </a:solidFill>
            </a:endParaRPr>
          </a:p>
          <a:p>
            <a:pPr algn="ctr">
              <a:lnSpc>
                <a:spcPts val="400"/>
              </a:lnSpc>
            </a:pPr>
            <a:r>
              <a:rPr lang="ru-RU" sz="1200" b="1" dirty="0" smtClean="0">
                <a:solidFill>
                  <a:schemeClr val="tx2"/>
                </a:solidFill>
              </a:rPr>
              <a:t>9</a:t>
            </a:r>
            <a:endParaRPr lang="bg-BG" sz="1200" b="1" dirty="0">
              <a:solidFill>
                <a:schemeClr val="tx2"/>
              </a:solidFill>
            </a:endParaRPr>
          </a:p>
        </p:txBody>
      </p:sp>
      <p:sp>
        <p:nvSpPr>
          <p:cNvPr id="40" name="Oval 39"/>
          <p:cNvSpPr/>
          <p:nvPr/>
        </p:nvSpPr>
        <p:spPr>
          <a:xfrm>
            <a:off x="5529033" y="4676009"/>
            <a:ext cx="249787" cy="249788"/>
          </a:xfrm>
          <a:prstGeom prst="ellipse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00"/>
              </a:lnSpc>
            </a:pPr>
            <a:endParaRPr lang="ru-RU" sz="1200" dirty="0" smtClean="0">
              <a:solidFill>
                <a:schemeClr val="tx2"/>
              </a:solidFill>
            </a:endParaRPr>
          </a:p>
          <a:p>
            <a:pPr algn="ctr">
              <a:lnSpc>
                <a:spcPts val="400"/>
              </a:lnSpc>
            </a:pPr>
            <a:endParaRPr lang="ru-RU" sz="1200" dirty="0" smtClean="0">
              <a:solidFill>
                <a:schemeClr val="tx2"/>
              </a:solidFill>
            </a:endParaRPr>
          </a:p>
          <a:p>
            <a:pPr algn="ctr">
              <a:lnSpc>
                <a:spcPts val="400"/>
              </a:lnSpc>
            </a:pPr>
            <a:r>
              <a:rPr lang="ru-RU" sz="1200" b="1" dirty="0" smtClean="0">
                <a:solidFill>
                  <a:schemeClr val="tx2"/>
                </a:solidFill>
              </a:rPr>
              <a:t>9</a:t>
            </a:r>
            <a:endParaRPr lang="bg-BG" sz="1200" b="1" dirty="0">
              <a:solidFill>
                <a:schemeClr val="tx2"/>
              </a:solidFill>
            </a:endParaRPr>
          </a:p>
        </p:txBody>
      </p:sp>
      <p:sp>
        <p:nvSpPr>
          <p:cNvPr id="41" name="Oval 40"/>
          <p:cNvSpPr/>
          <p:nvPr/>
        </p:nvSpPr>
        <p:spPr>
          <a:xfrm>
            <a:off x="5052108" y="2572029"/>
            <a:ext cx="249787" cy="249788"/>
          </a:xfrm>
          <a:prstGeom prst="ellipse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00"/>
              </a:lnSpc>
            </a:pPr>
            <a:endParaRPr lang="ru-RU" sz="1200" dirty="0" smtClean="0">
              <a:solidFill>
                <a:schemeClr val="tx2"/>
              </a:solidFill>
            </a:endParaRPr>
          </a:p>
          <a:p>
            <a:pPr algn="ctr">
              <a:lnSpc>
                <a:spcPts val="400"/>
              </a:lnSpc>
            </a:pPr>
            <a:endParaRPr lang="ru-RU" sz="1200" dirty="0" smtClean="0">
              <a:solidFill>
                <a:schemeClr val="tx2"/>
              </a:solidFill>
            </a:endParaRPr>
          </a:p>
          <a:p>
            <a:pPr algn="ctr">
              <a:lnSpc>
                <a:spcPts val="400"/>
              </a:lnSpc>
            </a:pPr>
            <a:r>
              <a:rPr lang="ru-RU" sz="1200" b="1" dirty="0" smtClean="0">
                <a:solidFill>
                  <a:schemeClr val="tx2"/>
                </a:solidFill>
              </a:rPr>
              <a:t>2</a:t>
            </a:r>
            <a:endParaRPr lang="bg-BG" sz="1200" b="1" dirty="0">
              <a:solidFill>
                <a:schemeClr val="tx2"/>
              </a:solidFill>
            </a:endParaRPr>
          </a:p>
        </p:txBody>
      </p:sp>
      <p:sp>
        <p:nvSpPr>
          <p:cNvPr id="42" name="Oval 41"/>
          <p:cNvSpPr/>
          <p:nvPr/>
        </p:nvSpPr>
        <p:spPr>
          <a:xfrm>
            <a:off x="6309408" y="2552979"/>
            <a:ext cx="249787" cy="249788"/>
          </a:xfrm>
          <a:prstGeom prst="ellipse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00"/>
              </a:lnSpc>
            </a:pPr>
            <a:endParaRPr lang="ru-RU" sz="1200" dirty="0" smtClean="0">
              <a:solidFill>
                <a:schemeClr val="tx2"/>
              </a:solidFill>
            </a:endParaRPr>
          </a:p>
          <a:p>
            <a:pPr algn="ctr">
              <a:lnSpc>
                <a:spcPts val="400"/>
              </a:lnSpc>
            </a:pPr>
            <a:endParaRPr lang="ru-RU" sz="1200" dirty="0" smtClean="0">
              <a:solidFill>
                <a:schemeClr val="tx2"/>
              </a:solidFill>
            </a:endParaRPr>
          </a:p>
          <a:p>
            <a:pPr algn="ctr">
              <a:lnSpc>
                <a:spcPts val="400"/>
              </a:lnSpc>
            </a:pPr>
            <a:r>
              <a:rPr lang="ru-RU" sz="1200" b="1" dirty="0" smtClean="0">
                <a:solidFill>
                  <a:schemeClr val="tx2"/>
                </a:solidFill>
              </a:rPr>
              <a:t>2</a:t>
            </a:r>
            <a:endParaRPr lang="bg-BG" sz="1200" b="1" dirty="0">
              <a:solidFill>
                <a:schemeClr val="tx2"/>
              </a:solidFill>
            </a:endParaRPr>
          </a:p>
        </p:txBody>
      </p:sp>
      <p:sp>
        <p:nvSpPr>
          <p:cNvPr id="43" name="Oval 42"/>
          <p:cNvSpPr/>
          <p:nvPr/>
        </p:nvSpPr>
        <p:spPr>
          <a:xfrm>
            <a:off x="8253833" y="3295993"/>
            <a:ext cx="249787" cy="249788"/>
          </a:xfrm>
          <a:prstGeom prst="ellipse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00"/>
              </a:lnSpc>
            </a:pPr>
            <a:endParaRPr lang="ru-RU" sz="1200" dirty="0" smtClean="0">
              <a:solidFill>
                <a:schemeClr val="tx2"/>
              </a:solidFill>
            </a:endParaRPr>
          </a:p>
          <a:p>
            <a:pPr algn="ctr">
              <a:lnSpc>
                <a:spcPts val="400"/>
              </a:lnSpc>
            </a:pPr>
            <a:endParaRPr lang="ru-RU" sz="1200" dirty="0" smtClean="0">
              <a:solidFill>
                <a:schemeClr val="tx2"/>
              </a:solidFill>
            </a:endParaRPr>
          </a:p>
          <a:p>
            <a:pPr algn="ctr">
              <a:lnSpc>
                <a:spcPts val="400"/>
              </a:lnSpc>
            </a:pPr>
            <a:r>
              <a:rPr lang="ru-RU" sz="1200" b="1" dirty="0" smtClean="0">
                <a:solidFill>
                  <a:schemeClr val="tx2"/>
                </a:solidFill>
              </a:rPr>
              <a:t>6</a:t>
            </a:r>
            <a:endParaRPr lang="bg-BG" sz="1200" b="1" dirty="0">
              <a:solidFill>
                <a:schemeClr val="tx2"/>
              </a:solidFill>
            </a:endParaRPr>
          </a:p>
        </p:txBody>
      </p:sp>
      <p:sp>
        <p:nvSpPr>
          <p:cNvPr id="44" name="Oval 43"/>
          <p:cNvSpPr/>
          <p:nvPr/>
        </p:nvSpPr>
        <p:spPr>
          <a:xfrm>
            <a:off x="11673308" y="2600668"/>
            <a:ext cx="249787" cy="249788"/>
          </a:xfrm>
          <a:prstGeom prst="ellipse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00"/>
              </a:lnSpc>
            </a:pPr>
            <a:endParaRPr lang="ru-RU" sz="1200" dirty="0" smtClean="0">
              <a:solidFill>
                <a:schemeClr val="tx2"/>
              </a:solidFill>
            </a:endParaRPr>
          </a:p>
          <a:p>
            <a:pPr algn="ctr">
              <a:lnSpc>
                <a:spcPts val="400"/>
              </a:lnSpc>
            </a:pPr>
            <a:endParaRPr lang="ru-RU" sz="1200" dirty="0" smtClean="0">
              <a:solidFill>
                <a:schemeClr val="tx2"/>
              </a:solidFill>
            </a:endParaRPr>
          </a:p>
          <a:p>
            <a:pPr algn="ctr">
              <a:lnSpc>
                <a:spcPts val="400"/>
              </a:lnSpc>
            </a:pPr>
            <a:r>
              <a:rPr lang="ru-RU" sz="1200" b="1" dirty="0" smtClean="0">
                <a:solidFill>
                  <a:schemeClr val="tx2"/>
                </a:solidFill>
              </a:rPr>
              <a:t>7</a:t>
            </a:r>
            <a:endParaRPr lang="bg-BG" sz="1200" b="1" dirty="0">
              <a:solidFill>
                <a:schemeClr val="tx2"/>
              </a:solidFill>
            </a:endParaRPr>
          </a:p>
        </p:txBody>
      </p:sp>
      <p:sp>
        <p:nvSpPr>
          <p:cNvPr id="45" name="Oval 44"/>
          <p:cNvSpPr/>
          <p:nvPr/>
        </p:nvSpPr>
        <p:spPr>
          <a:xfrm>
            <a:off x="11644733" y="6201118"/>
            <a:ext cx="249787" cy="249788"/>
          </a:xfrm>
          <a:prstGeom prst="ellipse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00"/>
              </a:lnSpc>
            </a:pPr>
            <a:endParaRPr lang="ru-RU" sz="1200" dirty="0" smtClean="0">
              <a:solidFill>
                <a:schemeClr val="tx2"/>
              </a:solidFill>
            </a:endParaRPr>
          </a:p>
          <a:p>
            <a:pPr algn="ctr">
              <a:lnSpc>
                <a:spcPts val="400"/>
              </a:lnSpc>
            </a:pPr>
            <a:endParaRPr lang="ru-RU" sz="1200" dirty="0" smtClean="0">
              <a:solidFill>
                <a:schemeClr val="tx2"/>
              </a:solidFill>
            </a:endParaRPr>
          </a:p>
          <a:p>
            <a:pPr algn="ctr">
              <a:lnSpc>
                <a:spcPts val="400"/>
              </a:lnSpc>
            </a:pPr>
            <a:r>
              <a:rPr lang="ru-RU" sz="1200" b="1" dirty="0" smtClean="0">
                <a:solidFill>
                  <a:schemeClr val="tx2"/>
                </a:solidFill>
              </a:rPr>
              <a:t>7</a:t>
            </a:r>
            <a:endParaRPr lang="bg-BG" sz="1200" b="1" dirty="0">
              <a:solidFill>
                <a:schemeClr val="tx2"/>
              </a:solidFill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="" xmlns:a16="http://schemas.microsoft.com/office/drawing/2014/main" id="{BFACFBBE-D8CF-46F1-8C78-AC42130F9C37}"/>
              </a:ext>
            </a:extLst>
          </p:cNvPr>
          <p:cNvSpPr txBox="1"/>
          <p:nvPr/>
        </p:nvSpPr>
        <p:spPr>
          <a:xfrm>
            <a:off x="5363793" y="6602383"/>
            <a:ext cx="6577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altLang="ko-KR" sz="900" dirty="0" smtClean="0">
                <a:solidFill>
                  <a:schemeClr val="accent1">
                    <a:lumMod val="50000"/>
                  </a:schemeClr>
                </a:solidFill>
                <a:latin typeface="MagistralC" pitchFamily="82" charset="0"/>
                <a:cs typeface="Arial" pitchFamily="34" charset="0"/>
              </a:rPr>
              <a:t>2021  ©</a:t>
            </a:r>
            <a:r>
              <a:rPr lang="en-US" altLang="ko-KR" sz="900" dirty="0" smtClean="0">
                <a:solidFill>
                  <a:schemeClr val="accent1">
                    <a:lumMod val="50000"/>
                  </a:schemeClr>
                </a:solidFill>
                <a:latin typeface="MagistralC" pitchFamily="82" charset="0"/>
                <a:cs typeface="Arial" pitchFamily="34" charset="0"/>
              </a:rPr>
              <a:t> Stefan Abadjiev, Dora Alexandrova, Tsonyo Tsonev</a:t>
            </a:r>
          </a:p>
          <a:p>
            <a:pPr algn="r"/>
            <a:endParaRPr lang="ko-KR" altLang="en-US" sz="900" dirty="0">
              <a:solidFill>
                <a:schemeClr val="accent1">
                  <a:lumMod val="50000"/>
                </a:schemeClr>
              </a:solidFill>
              <a:latin typeface="MagistralC" pitchFamily="82" charset="0"/>
              <a:cs typeface="Arial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="" xmlns:a16="http://schemas.microsoft.com/office/drawing/2014/main" id="{160BF50D-3BA8-4C01-990C-FD7911D65B18}"/>
              </a:ext>
            </a:extLst>
          </p:cNvPr>
          <p:cNvSpPr txBox="1"/>
          <p:nvPr/>
        </p:nvSpPr>
        <p:spPr>
          <a:xfrm>
            <a:off x="733425" y="1336996"/>
            <a:ext cx="3062002" cy="7848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>
              <a:lnSpc>
                <a:spcPts val="1800"/>
              </a:lnSpc>
            </a:pPr>
            <a:r>
              <a:rPr lang="en-US" altLang="ko-KR" sz="1700" dirty="0" smtClean="0">
                <a:solidFill>
                  <a:schemeClr val="tx2">
                    <a:lumMod val="75000"/>
                  </a:schemeClr>
                </a:solidFill>
                <a:latin typeface="MagistralC" pitchFamily="82" charset="0"/>
                <a:ea typeface="DotumChe" pitchFamily="49" charset="-127"/>
                <a:cs typeface="Levenim MT" pitchFamily="2" charset="-79"/>
              </a:rPr>
              <a:t>Import/Export</a:t>
            </a:r>
            <a:r>
              <a:rPr lang="ru-RU" altLang="ko-KR" sz="1700" dirty="0" smtClean="0">
                <a:solidFill>
                  <a:schemeClr val="tx2">
                    <a:lumMod val="75000"/>
                  </a:schemeClr>
                </a:solidFill>
                <a:latin typeface="MagistralC" pitchFamily="82" charset="0"/>
                <a:ea typeface="DotumChe" pitchFamily="49" charset="-127"/>
                <a:cs typeface="Levenim MT" pitchFamily="2" charset="-79"/>
              </a:rPr>
              <a:t>,</a:t>
            </a:r>
          </a:p>
          <a:p>
            <a:pPr algn="r">
              <a:lnSpc>
                <a:spcPts val="1800"/>
              </a:lnSpc>
            </a:pPr>
            <a:r>
              <a:rPr lang="ru-RU" altLang="ko-KR" sz="1700" dirty="0" smtClean="0">
                <a:solidFill>
                  <a:schemeClr val="tx2">
                    <a:lumMod val="75000"/>
                  </a:schemeClr>
                </a:solidFill>
                <a:latin typeface="MagistralC" pitchFamily="82" charset="0"/>
                <a:ea typeface="DotumChe" pitchFamily="49" charset="-127"/>
                <a:cs typeface="Levenim MT" pitchFamily="2" charset="-79"/>
              </a:rPr>
              <a:t>измерване и сторидж </a:t>
            </a:r>
          </a:p>
          <a:p>
            <a:pPr algn="r">
              <a:lnSpc>
                <a:spcPts val="1800"/>
              </a:lnSpc>
            </a:pPr>
            <a:r>
              <a:rPr lang="ru-RU" altLang="ko-KR" sz="1700" dirty="0" smtClean="0">
                <a:solidFill>
                  <a:schemeClr val="tx2">
                    <a:lumMod val="75000"/>
                  </a:schemeClr>
                </a:solidFill>
                <a:latin typeface="MagistralC" pitchFamily="82" charset="0"/>
                <a:ea typeface="DotumChe" pitchFamily="49" charset="-127"/>
                <a:cs typeface="Levenim MT" pitchFamily="2" charset="-79"/>
              </a:rPr>
              <a:t>на електричество</a:t>
            </a:r>
          </a:p>
        </p:txBody>
      </p:sp>
    </p:spTree>
    <p:extLst>
      <p:ext uri="{BB962C8B-B14F-4D97-AF65-F5344CB8AC3E}">
        <p14:creationId xmlns:p14="http://schemas.microsoft.com/office/powerpoint/2010/main" xmlns="" val="4103309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arallelogram 4"/>
          <p:cNvSpPr/>
          <p:nvPr/>
        </p:nvSpPr>
        <p:spPr>
          <a:xfrm flipH="1">
            <a:off x="8119457" y="285794"/>
            <a:ext cx="4680652" cy="762182"/>
          </a:xfrm>
          <a:prstGeom prst="parallelogram">
            <a:avLst>
              <a:gd name="adj" fmla="val 62620"/>
            </a:avLst>
          </a:prstGeom>
          <a:solidFill>
            <a:schemeClr val="bg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2146" tIns="61073" rIns="122146" bIns="61073" rtlCol="0" anchor="ctr"/>
          <a:lstStyle/>
          <a:p>
            <a:pPr algn="ctr"/>
            <a:endParaRPr lang="bg-BG"/>
          </a:p>
        </p:txBody>
      </p:sp>
      <p:pic>
        <p:nvPicPr>
          <p:cNvPr id="6" name="Picture 2" descr="C:\Users\User1\Downloads\__my.CERB'\#_Bulgarian Smart Grid Chamber\#_blanka\ffull\Bulgarian_SG_CHAMBER_Logo_200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788122" y="381068"/>
            <a:ext cx="3101677" cy="581584"/>
          </a:xfrm>
          <a:prstGeom prst="rect">
            <a:avLst/>
          </a:prstGeom>
          <a:noFill/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59305" y="482698"/>
            <a:ext cx="11026255" cy="1018270"/>
          </a:xfrm>
        </p:spPr>
        <p:txBody>
          <a:bodyPr>
            <a:normAutofit/>
          </a:bodyPr>
          <a:lstStyle/>
          <a:p>
            <a:pPr marL="9525" lvl="0" indent="-9525">
              <a:lnSpc>
                <a:spcPts val="3600"/>
              </a:lnSpc>
            </a:pPr>
            <a:r>
              <a:rPr lang="en-US" sz="3300" spc="100" dirty="0" smtClean="0">
                <a:latin typeface="MagistralC" pitchFamily="82" charset="0"/>
                <a:cs typeface="Arial" pitchFamily="34" charset="0"/>
              </a:rPr>
              <a:t>Intelligent, Passive and Smart</a:t>
            </a:r>
            <a:endParaRPr lang="en-US" sz="3300" spc="100" baseline="30000" dirty="0">
              <a:effectLst/>
              <a:latin typeface="MagistralC" pitchFamily="82" charset="0"/>
              <a:cs typeface="Arial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12670" y="1572406"/>
            <a:ext cx="7143800" cy="4929222"/>
            <a:chOff x="3190534" y="907310"/>
            <a:chExt cx="6180261" cy="4203842"/>
          </a:xfrm>
        </p:grpSpPr>
        <p:pic>
          <p:nvPicPr>
            <p:cNvPr id="9" name="Picture 8" descr="4.jpg"/>
            <p:cNvPicPr>
              <a:picLocks noChangeAspect="1"/>
            </p:cNvPicPr>
            <p:nvPr/>
          </p:nvPicPr>
          <p:blipFill>
            <a:blip r:embed="rId3" cstate="print"/>
            <a:srcRect l="-7614" r="5441" b="15715"/>
            <a:stretch>
              <a:fillRect/>
            </a:stretch>
          </p:blipFill>
          <p:spPr>
            <a:xfrm>
              <a:off x="3660184" y="2011890"/>
              <a:ext cx="4423006" cy="2404161"/>
            </a:xfrm>
            <a:prstGeom prst="rect">
              <a:avLst/>
            </a:prstGeom>
          </p:spPr>
        </p:pic>
        <p:sp>
          <p:nvSpPr>
            <p:cNvPr id="10" name="Oval 9"/>
            <p:cNvSpPr/>
            <p:nvPr/>
          </p:nvSpPr>
          <p:spPr>
            <a:xfrm>
              <a:off x="4687899" y="1644486"/>
              <a:ext cx="3117600" cy="3118239"/>
            </a:xfrm>
            <a:prstGeom prst="ellipse">
              <a:avLst/>
            </a:prstGeom>
            <a:noFill/>
            <a:ln w="19050">
              <a:solidFill>
                <a:schemeClr val="accent2">
                  <a:lumMod val="60000"/>
                  <a:lumOff val="4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>
                <a:ln w="76200"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6478840" y="4351600"/>
              <a:ext cx="756000" cy="756000"/>
            </a:xfrm>
            <a:prstGeom prst="ellipse">
              <a:avLst/>
            </a:prstGeom>
            <a:solidFill>
              <a:schemeClr val="bg1"/>
            </a:solidFill>
            <a:ln w="285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>
                <a:ln w="76200">
                  <a:noFill/>
                </a:ln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6527123" y="4400589"/>
              <a:ext cx="648000" cy="648000"/>
            </a:xfrm>
            <a:prstGeom prst="ellipse">
              <a:avLst/>
            </a:prstGeom>
            <a:noFill/>
            <a:ln w="28575">
              <a:solidFill>
                <a:srgbClr val="70693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>
                <a:ln w="76200"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13" name="Oval 12"/>
            <p:cNvSpPr/>
            <p:nvPr/>
          </p:nvSpPr>
          <p:spPr>
            <a:xfrm>
              <a:off x="7513749" y="2345572"/>
              <a:ext cx="756000" cy="756000"/>
            </a:xfrm>
            <a:prstGeom prst="ellipse">
              <a:avLst/>
            </a:prstGeom>
            <a:solidFill>
              <a:schemeClr val="bg1"/>
            </a:solidFill>
            <a:ln w="285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>
                <a:ln w="76200">
                  <a:noFill/>
                </a:ln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="" xmlns:a16="http://schemas.microsoft.com/office/drawing/2014/main" id="{160BF50D-3BA8-4C01-990C-FD7911D65B18}"/>
                </a:ext>
              </a:extLst>
            </p:cNvPr>
            <p:cNvSpPr txBox="1"/>
            <p:nvPr/>
          </p:nvSpPr>
          <p:spPr>
            <a:xfrm>
              <a:off x="3310273" y="4826063"/>
              <a:ext cx="2007456" cy="187390"/>
            </a:xfrm>
            <a:prstGeom prst="rect">
              <a:avLst/>
            </a:prstGeom>
            <a:noFill/>
          </p:spPr>
          <p:txBody>
            <a:bodyPr wrap="square" lIns="71277" tIns="35639" rIns="71277" bIns="35639" rtlCol="0" anchor="ctr">
              <a:spAutoFit/>
            </a:bodyPr>
            <a:lstStyle/>
            <a:p>
              <a:pPr algn="r">
                <a:lnSpc>
                  <a:spcPts val="857"/>
                </a:lnSpc>
              </a:pPr>
              <a:r>
                <a:rPr lang="ru-RU" altLang="ko-KR" sz="900" dirty="0" smtClean="0">
                  <a:latin typeface="Opinion Pro ExCn Lt" pitchFamily="50" charset="0"/>
                  <a:ea typeface="DotumChe" pitchFamily="49" charset="-127"/>
                  <a:cs typeface="Levenim MT" pitchFamily="2" charset="-79"/>
                </a:rPr>
                <a:t>Вериги от станции за зареждане на електромобили</a:t>
              </a:r>
            </a:p>
          </p:txBody>
        </p:sp>
        <p:sp>
          <p:nvSpPr>
            <p:cNvPr id="15" name="Oval 14"/>
            <p:cNvSpPr/>
            <p:nvPr/>
          </p:nvSpPr>
          <p:spPr>
            <a:xfrm>
              <a:off x="4352509" y="3508059"/>
              <a:ext cx="756000" cy="756000"/>
            </a:xfrm>
            <a:prstGeom prst="ellipse">
              <a:avLst/>
            </a:prstGeom>
            <a:solidFill>
              <a:schemeClr val="bg1"/>
            </a:solidFill>
            <a:ln w="285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>
                <a:ln w="76200">
                  <a:noFill/>
                </a:ln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="" xmlns:a16="http://schemas.microsoft.com/office/drawing/2014/main" id="{160BF50D-3BA8-4C01-990C-FD7911D65B18}"/>
                </a:ext>
              </a:extLst>
            </p:cNvPr>
            <p:cNvSpPr txBox="1"/>
            <p:nvPr/>
          </p:nvSpPr>
          <p:spPr>
            <a:xfrm>
              <a:off x="3286179" y="3750275"/>
              <a:ext cx="1087651" cy="302806"/>
            </a:xfrm>
            <a:prstGeom prst="rect">
              <a:avLst/>
            </a:prstGeom>
            <a:noFill/>
          </p:spPr>
          <p:txBody>
            <a:bodyPr wrap="square" lIns="71277" tIns="35639" rIns="71277" bIns="35639" rtlCol="0" anchor="ctr">
              <a:spAutoFit/>
            </a:bodyPr>
            <a:lstStyle/>
            <a:p>
              <a:pPr algn="r">
                <a:lnSpc>
                  <a:spcPts val="857"/>
                </a:lnSpc>
              </a:pPr>
              <a:r>
                <a:rPr lang="ru-RU" altLang="ko-KR" sz="900" dirty="0" smtClean="0">
                  <a:latin typeface="Opinion Pro ExCn Lt" pitchFamily="50" charset="0"/>
                  <a:ea typeface="DotumChe" pitchFamily="49" charset="-127"/>
                  <a:cs typeface="Levenim MT" pitchFamily="2" charset="-79"/>
                </a:rPr>
                <a:t>Системи за контрол на достъпа</a:t>
              </a:r>
            </a:p>
          </p:txBody>
        </p:sp>
        <p:pic>
          <p:nvPicPr>
            <p:cNvPr id="17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 l="1213"/>
            <a:stretch>
              <a:fillRect/>
            </a:stretch>
          </p:blipFill>
          <p:spPr bwMode="auto">
            <a:xfrm>
              <a:off x="4467655" y="3641231"/>
              <a:ext cx="415290" cy="4686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8" name="Oval 17"/>
            <p:cNvSpPr/>
            <p:nvPr/>
          </p:nvSpPr>
          <p:spPr>
            <a:xfrm>
              <a:off x="4400792" y="3557048"/>
              <a:ext cx="648000" cy="648000"/>
            </a:xfrm>
            <a:prstGeom prst="ellipse">
              <a:avLst/>
            </a:prstGeom>
            <a:noFill/>
            <a:ln w="28575">
              <a:solidFill>
                <a:srgbClr val="70693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>
                <a:ln w="76200"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4249733" y="2356212"/>
              <a:ext cx="756000" cy="756000"/>
            </a:xfrm>
            <a:prstGeom prst="ellipse">
              <a:avLst/>
            </a:prstGeom>
            <a:solidFill>
              <a:schemeClr val="bg1"/>
            </a:solidFill>
            <a:ln w="285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>
                <a:ln w="76200">
                  <a:noFill/>
                </a:ln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="" xmlns:a16="http://schemas.microsoft.com/office/drawing/2014/main" id="{160BF50D-3BA8-4C01-990C-FD7911D65B18}"/>
                </a:ext>
              </a:extLst>
            </p:cNvPr>
            <p:cNvSpPr txBox="1"/>
            <p:nvPr/>
          </p:nvSpPr>
          <p:spPr>
            <a:xfrm>
              <a:off x="3190534" y="2598428"/>
              <a:ext cx="1087651" cy="302806"/>
            </a:xfrm>
            <a:prstGeom prst="rect">
              <a:avLst/>
            </a:prstGeom>
            <a:noFill/>
          </p:spPr>
          <p:txBody>
            <a:bodyPr wrap="square" lIns="71277" tIns="35639" rIns="71277" bIns="35639" rtlCol="0" anchor="ctr">
              <a:spAutoFit/>
            </a:bodyPr>
            <a:lstStyle/>
            <a:p>
              <a:pPr algn="r">
                <a:lnSpc>
                  <a:spcPts val="857"/>
                </a:lnSpc>
              </a:pPr>
              <a:r>
                <a:rPr lang="ru-RU" altLang="ko-KR" sz="900" dirty="0" smtClean="0">
                  <a:latin typeface="Opinion Pro ExCn Lt" pitchFamily="50" charset="0"/>
                  <a:ea typeface="DotumChe" pitchFamily="49" charset="-127"/>
                  <a:cs typeface="Levenim MT" pitchFamily="2" charset="-79"/>
                </a:rPr>
                <a:t>Системи</a:t>
              </a:r>
            </a:p>
            <a:p>
              <a:pPr algn="r">
                <a:lnSpc>
                  <a:spcPts val="857"/>
                </a:lnSpc>
              </a:pPr>
              <a:r>
                <a:rPr lang="en-US" altLang="ko-KR" sz="900" dirty="0" smtClean="0">
                  <a:latin typeface="Opinion Pro ExCn Lt" pitchFamily="50" charset="0"/>
                  <a:ea typeface="DotumChe" pitchFamily="49" charset="-127"/>
                  <a:cs typeface="Levenim MT" pitchFamily="2" charset="-79"/>
                </a:rPr>
                <a:t>Internet of Things</a:t>
              </a:r>
              <a:endParaRPr lang="ru-RU" altLang="ko-KR" sz="900" dirty="0" smtClean="0">
                <a:latin typeface="Opinion Pro ExCn Lt" pitchFamily="50" charset="0"/>
                <a:ea typeface="DotumChe" pitchFamily="49" charset="-127"/>
                <a:cs typeface="Levenim MT" pitchFamily="2" charset="-79"/>
              </a:endParaRPr>
            </a:p>
          </p:txBody>
        </p:sp>
        <p:pic>
          <p:nvPicPr>
            <p:cNvPr id="21" name="Picture 20" descr="PC-HM1-I242.jpg"/>
            <p:cNvPicPr>
              <a:picLocks noChangeAspect="1"/>
            </p:cNvPicPr>
            <p:nvPr/>
          </p:nvPicPr>
          <p:blipFill>
            <a:blip r:embed="rId5" cstate="print"/>
            <a:srcRect l="28931" t="11861" r="3393" b="13054"/>
            <a:stretch>
              <a:fillRect/>
            </a:stretch>
          </p:blipFill>
          <p:spPr>
            <a:xfrm flipH="1">
              <a:off x="6585090" y="4437305"/>
              <a:ext cx="531628" cy="561422"/>
            </a:xfrm>
            <a:prstGeom prst="ellipse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="" xmlns:a16="http://schemas.microsoft.com/office/drawing/2014/main" id="{160BF50D-3BA8-4C01-990C-FD7911D65B18}"/>
                </a:ext>
              </a:extLst>
            </p:cNvPr>
            <p:cNvSpPr txBox="1"/>
            <p:nvPr/>
          </p:nvSpPr>
          <p:spPr>
            <a:xfrm>
              <a:off x="7217678" y="4822527"/>
              <a:ext cx="1337980" cy="187390"/>
            </a:xfrm>
            <a:prstGeom prst="rect">
              <a:avLst/>
            </a:prstGeom>
            <a:noFill/>
          </p:spPr>
          <p:txBody>
            <a:bodyPr wrap="square" lIns="71277" tIns="35639" rIns="71277" bIns="35639" rtlCol="0" anchor="ctr">
              <a:spAutoFit/>
            </a:bodyPr>
            <a:lstStyle/>
            <a:p>
              <a:pPr>
                <a:lnSpc>
                  <a:spcPts val="857"/>
                </a:lnSpc>
              </a:pPr>
              <a:r>
                <a:rPr lang="ru-RU" altLang="ko-KR" sz="900" dirty="0" smtClean="0">
                  <a:latin typeface="Opinion Pro ExCn Lt" pitchFamily="50" charset="0"/>
                  <a:ea typeface="DotumChe" pitchFamily="49" charset="-127"/>
                  <a:cs typeface="Levenim MT" pitchFamily="2" charset="-79"/>
                </a:rPr>
                <a:t>Системи за зелена енергия</a:t>
              </a:r>
            </a:p>
          </p:txBody>
        </p:sp>
        <p:grpSp>
          <p:nvGrpSpPr>
            <p:cNvPr id="23" name="Group 87"/>
            <p:cNvGrpSpPr/>
            <p:nvPr/>
          </p:nvGrpSpPr>
          <p:grpSpPr>
            <a:xfrm>
              <a:off x="4423566" y="2480915"/>
              <a:ext cx="389430" cy="588689"/>
              <a:chOff x="3728915" y="1404585"/>
              <a:chExt cx="934549" cy="1303519"/>
            </a:xfrm>
          </p:grpSpPr>
          <p:pic>
            <p:nvPicPr>
              <p:cNvPr id="39" name="Picture 38" descr="MY_tablet_02.jpg"/>
              <p:cNvPicPr>
                <a:picLocks noChangeAspect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 rot="398562">
                <a:off x="4057655" y="1404585"/>
                <a:ext cx="605809" cy="1088702"/>
              </a:xfrm>
              <a:prstGeom prst="rect">
                <a:avLst/>
              </a:prstGeom>
            </p:spPr>
          </p:pic>
          <p:pic>
            <p:nvPicPr>
              <p:cNvPr id="40" name="Picture 39" descr="#_tablet_04_1.jpg"/>
              <p:cNvPicPr>
                <a:picLocks noChangeAspect="1"/>
              </p:cNvPicPr>
              <p:nvPr/>
            </p:nvPicPr>
            <p:blipFill>
              <a:blip r:embed="rId7" cstate="print">
                <a:lum bright="20000" contrast="40000"/>
              </a:blip>
              <a:srcRect r="12726"/>
              <a:stretch>
                <a:fillRect/>
              </a:stretch>
            </p:blipFill>
            <p:spPr>
              <a:xfrm rot="20786739">
                <a:off x="3728915" y="1705084"/>
                <a:ext cx="617796" cy="1003020"/>
              </a:xfrm>
              <a:prstGeom prst="rect">
                <a:avLst/>
              </a:prstGeom>
            </p:spPr>
          </p:pic>
        </p:grpSp>
        <p:sp>
          <p:nvSpPr>
            <p:cNvPr id="24" name="Oval 23"/>
            <p:cNvSpPr/>
            <p:nvPr/>
          </p:nvSpPr>
          <p:spPr>
            <a:xfrm>
              <a:off x="4298016" y="2405201"/>
              <a:ext cx="648000" cy="648000"/>
            </a:xfrm>
            <a:prstGeom prst="ellipse">
              <a:avLst/>
            </a:prstGeom>
            <a:noFill/>
            <a:ln w="28575">
              <a:solidFill>
                <a:srgbClr val="70693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>
                <a:ln w="76200">
                  <a:solidFill>
                    <a:schemeClr val="tx1"/>
                  </a:solidFill>
                </a:ln>
              </a:endParaRPr>
            </a:p>
          </p:txBody>
        </p:sp>
        <p:pic>
          <p:nvPicPr>
            <p:cNvPr id="25" name="Picture 24" descr="GRID-ONE_Circle-v_02_02.jpg"/>
            <p:cNvPicPr>
              <a:picLocks noChangeAspect="1"/>
            </p:cNvPicPr>
            <p:nvPr/>
          </p:nvPicPr>
          <p:blipFill>
            <a:blip r:embed="rId8" cstate="print"/>
            <a:srcRect l="1235" t="8427" b="2506"/>
            <a:stretch>
              <a:fillRect/>
            </a:stretch>
          </p:blipFill>
          <p:spPr>
            <a:xfrm>
              <a:off x="3880728" y="907310"/>
              <a:ext cx="2133600" cy="1261726"/>
            </a:xfrm>
            <a:prstGeom prst="roundRect">
              <a:avLst>
                <a:gd name="adj" fmla="val 44708"/>
              </a:avLst>
            </a:prstGeom>
          </p:spPr>
        </p:pic>
        <p:grpSp>
          <p:nvGrpSpPr>
            <p:cNvPr id="26" name="Group 187"/>
            <p:cNvGrpSpPr/>
            <p:nvPr/>
          </p:nvGrpSpPr>
          <p:grpSpPr>
            <a:xfrm>
              <a:off x="7567938" y="2388788"/>
              <a:ext cx="1009001" cy="683725"/>
              <a:chOff x="5130796" y="1927145"/>
              <a:chExt cx="3546944" cy="2370701"/>
            </a:xfrm>
            <a:effectLst/>
          </p:grpSpPr>
          <p:sp>
            <p:nvSpPr>
              <p:cNvPr id="35" name="Oval 34"/>
              <p:cNvSpPr/>
              <p:nvPr/>
            </p:nvSpPr>
            <p:spPr>
              <a:xfrm>
                <a:off x="5130796" y="1927145"/>
                <a:ext cx="2387600" cy="2370667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bg-BG"/>
              </a:p>
            </p:txBody>
          </p:sp>
          <p:pic>
            <p:nvPicPr>
              <p:cNvPr id="36" name="Picture 35" descr="st_WPC_Octacube.jpg"/>
              <p:cNvPicPr>
                <a:picLocks noChangeAspect="1"/>
              </p:cNvPicPr>
              <p:nvPr/>
            </p:nvPicPr>
            <p:blipFill>
              <a:blip r:embed="rId9" cstate="print"/>
              <a:srcRect l="34041" t="15242" r="33333" b="7874"/>
              <a:stretch>
                <a:fillRect/>
              </a:stretch>
            </p:blipFill>
            <p:spPr>
              <a:xfrm flipH="1">
                <a:off x="5612252" y="2286000"/>
                <a:ext cx="1188000" cy="1838531"/>
              </a:xfrm>
              <a:prstGeom prst="rect">
                <a:avLst/>
              </a:prstGeom>
            </p:spPr>
          </p:pic>
          <p:sp>
            <p:nvSpPr>
              <p:cNvPr id="37" name="Oval 36"/>
              <p:cNvSpPr/>
              <p:nvPr/>
            </p:nvSpPr>
            <p:spPr>
              <a:xfrm>
                <a:off x="5132965" y="1927180"/>
                <a:ext cx="2387601" cy="2370666"/>
              </a:xfrm>
              <a:prstGeom prst="ellipse">
                <a:avLst/>
              </a:prstGeom>
              <a:noFill/>
              <a:ln w="28575">
                <a:solidFill>
                  <a:srgbClr val="C19F3F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bg-BG">
                  <a:ln w="76200"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38" name="Text Placeholder 1">
                <a:extLst>
                  <a:ext uri="{FF2B5EF4-FFF2-40B4-BE49-F238E27FC236}">
                    <a16:creationId xmlns:a16="http://schemas.microsoft.com/office/drawing/2014/main" xmlns="" id="{D9B85F3A-0D98-4AE5-8CED-AA4A4CF8218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323095" y="2762114"/>
                <a:ext cx="2354645" cy="66427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="t"/>
              <a:lstStyle/>
              <a:p>
                <a:pPr>
                  <a:lnSpc>
                    <a:spcPts val="600"/>
                  </a:lnSpc>
                </a:pPr>
                <a:r>
                  <a:rPr lang="en-US" sz="600" b="1" spc="78" dirty="0" smtClean="0">
                    <a:solidFill>
                      <a:srgbClr val="70693C"/>
                    </a:solidFill>
                    <a:effectLst>
                      <a:glow rad="101600">
                        <a:schemeClr val="accent3">
                          <a:satMod val="175000"/>
                          <a:alpha val="40000"/>
                        </a:schemeClr>
                      </a:glow>
                    </a:effectLst>
                    <a:latin typeface="MagistralC" pitchFamily="82" charset="0"/>
                    <a:cs typeface="Arial" pitchFamily="34" charset="0"/>
                  </a:rPr>
                  <a:t>SMART</a:t>
                </a:r>
                <a:endParaRPr lang="ru-RU" sz="600" b="1" spc="78" dirty="0" smtClean="0">
                  <a:solidFill>
                    <a:srgbClr val="70693C"/>
                  </a:solidFill>
                  <a:effectLst>
                    <a:glow rad="101600">
                      <a:schemeClr val="accent3">
                        <a:satMod val="175000"/>
                        <a:alpha val="40000"/>
                      </a:schemeClr>
                    </a:glow>
                  </a:effectLst>
                  <a:latin typeface="MagistralC" pitchFamily="82" charset="0"/>
                  <a:cs typeface="Arial" pitchFamily="34" charset="0"/>
                </a:endParaRPr>
              </a:p>
              <a:p>
                <a:pPr>
                  <a:lnSpc>
                    <a:spcPts val="600"/>
                  </a:lnSpc>
                </a:pPr>
                <a:r>
                  <a:rPr lang="en-US" sz="600" b="1" spc="78" dirty="0" smtClean="0">
                    <a:solidFill>
                      <a:srgbClr val="70693C"/>
                    </a:solidFill>
                    <a:effectLst>
                      <a:glow rad="101600">
                        <a:schemeClr val="accent3">
                          <a:satMod val="175000"/>
                          <a:alpha val="40000"/>
                        </a:schemeClr>
                      </a:glow>
                    </a:effectLst>
                    <a:latin typeface="MagistralC" pitchFamily="82" charset="0"/>
                    <a:cs typeface="Arial" pitchFamily="34" charset="0"/>
                  </a:rPr>
                  <a:t>HUB</a:t>
                </a:r>
                <a:endParaRPr lang="ru-RU" sz="600" b="1" spc="78" dirty="0" smtClean="0">
                  <a:solidFill>
                    <a:srgbClr val="70693C"/>
                  </a:solidFill>
                  <a:effectLst>
                    <a:glow rad="101600">
                      <a:schemeClr val="accent3">
                        <a:satMod val="175000"/>
                        <a:alpha val="40000"/>
                      </a:schemeClr>
                    </a:glow>
                  </a:effectLst>
                  <a:latin typeface="MagistralC" pitchFamily="82" charset="0"/>
                  <a:cs typeface="Arial" pitchFamily="34" charset="0"/>
                </a:endParaRPr>
              </a:p>
              <a:p>
                <a:pPr algn="r">
                  <a:lnSpc>
                    <a:spcPts val="2806"/>
                  </a:lnSpc>
                </a:pPr>
                <a:endParaRPr lang="ru-RU" sz="600" b="1" spc="78" dirty="0" smtClean="0">
                  <a:solidFill>
                    <a:srgbClr val="70693C"/>
                  </a:solidFill>
                  <a:effectLst>
                    <a:glow rad="101600">
                      <a:schemeClr val="accent3">
                        <a:satMod val="175000"/>
                        <a:alpha val="40000"/>
                      </a:schemeClr>
                    </a:glow>
                  </a:effectLst>
                  <a:latin typeface="MagistralC" pitchFamily="82" charset="0"/>
                  <a:cs typeface="Arial" pitchFamily="34" charset="0"/>
                </a:endParaRPr>
              </a:p>
            </p:txBody>
          </p:sp>
        </p:grpSp>
        <p:pic>
          <p:nvPicPr>
            <p:cNvPr id="27" name="Picture 26" descr="SMART_CLUSTER_OF_COOPERATIVES_210927_04.jpg"/>
            <p:cNvPicPr>
              <a:picLocks noChangeAspect="1"/>
            </p:cNvPicPr>
            <p:nvPr/>
          </p:nvPicPr>
          <p:blipFill>
            <a:blip r:embed="rId10" cstate="print">
              <a:lum contrast="10000"/>
            </a:blip>
            <a:stretch>
              <a:fillRect/>
            </a:stretch>
          </p:blipFill>
          <p:spPr>
            <a:xfrm flipH="1">
              <a:off x="6624145" y="1112870"/>
              <a:ext cx="2746650" cy="970059"/>
            </a:xfrm>
            <a:prstGeom prst="rect">
              <a:avLst/>
            </a:prstGeom>
          </p:spPr>
        </p:pic>
        <p:sp>
          <p:nvSpPr>
            <p:cNvPr id="28" name="Oval 27"/>
            <p:cNvSpPr/>
            <p:nvPr/>
          </p:nvSpPr>
          <p:spPr>
            <a:xfrm>
              <a:off x="7333052" y="3433664"/>
              <a:ext cx="756000" cy="756000"/>
            </a:xfrm>
            <a:prstGeom prst="ellipse">
              <a:avLst/>
            </a:prstGeom>
            <a:solidFill>
              <a:schemeClr val="bg1"/>
            </a:solidFill>
            <a:ln w="285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>
                <a:ln w="76200">
                  <a:noFill/>
                </a:ln>
              </a:endParaRPr>
            </a:p>
          </p:txBody>
        </p:sp>
        <p:pic>
          <p:nvPicPr>
            <p:cNvPr id="29" name="Picture 8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 rot="21422781">
              <a:off x="7433811" y="3580881"/>
              <a:ext cx="605646" cy="4618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30" name="Oval 29"/>
            <p:cNvSpPr/>
            <p:nvPr/>
          </p:nvSpPr>
          <p:spPr>
            <a:xfrm>
              <a:off x="7381335" y="3489741"/>
              <a:ext cx="648000" cy="648000"/>
            </a:xfrm>
            <a:prstGeom prst="ellipse">
              <a:avLst/>
            </a:prstGeom>
            <a:noFill/>
            <a:ln w="28575">
              <a:solidFill>
                <a:srgbClr val="70693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>
                <a:ln w="76200"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="" xmlns:a16="http://schemas.microsoft.com/office/drawing/2014/main" id="{160BF50D-3BA8-4C01-990C-FD7911D65B18}"/>
                </a:ext>
              </a:extLst>
            </p:cNvPr>
            <p:cNvSpPr txBox="1"/>
            <p:nvPr/>
          </p:nvSpPr>
          <p:spPr>
            <a:xfrm>
              <a:off x="7926655" y="3318339"/>
              <a:ext cx="631593" cy="302806"/>
            </a:xfrm>
            <a:prstGeom prst="rect">
              <a:avLst/>
            </a:prstGeom>
            <a:noFill/>
          </p:spPr>
          <p:txBody>
            <a:bodyPr wrap="square" lIns="71277" tIns="35639" rIns="71277" bIns="35639" rtlCol="0" anchor="ctr">
              <a:spAutoFit/>
            </a:bodyPr>
            <a:lstStyle/>
            <a:p>
              <a:pPr>
                <a:lnSpc>
                  <a:spcPts val="857"/>
                </a:lnSpc>
              </a:pPr>
              <a:r>
                <a:rPr lang="ru-RU" altLang="ko-KR" sz="900" dirty="0" smtClean="0">
                  <a:latin typeface="Opinion Pro ExCn Lt" pitchFamily="50" charset="0"/>
                  <a:ea typeface="DotumChe" pitchFamily="49" charset="-127"/>
                  <a:cs typeface="Levenim MT" pitchFamily="2" charset="-79"/>
                </a:rPr>
                <a:t>Сториджи на </a:t>
              </a:r>
            </a:p>
            <a:p>
              <a:pPr>
                <a:lnSpc>
                  <a:spcPts val="857"/>
                </a:lnSpc>
              </a:pPr>
              <a:r>
                <a:rPr lang="ru-RU" altLang="ko-KR" sz="900" dirty="0" smtClean="0">
                  <a:latin typeface="Opinion Pro ExCn Lt" pitchFamily="50" charset="0"/>
                  <a:ea typeface="DotumChe" pitchFamily="49" charset="-127"/>
                  <a:cs typeface="Levenim MT" pitchFamily="2" charset="-79"/>
                </a:rPr>
                <a:t>енергия</a:t>
              </a:r>
            </a:p>
          </p:txBody>
        </p:sp>
        <p:sp>
          <p:nvSpPr>
            <p:cNvPr id="32" name="Oval 31"/>
            <p:cNvSpPr/>
            <p:nvPr/>
          </p:nvSpPr>
          <p:spPr>
            <a:xfrm>
              <a:off x="5327048" y="4355152"/>
              <a:ext cx="756000" cy="756000"/>
            </a:xfrm>
            <a:prstGeom prst="ellipse">
              <a:avLst/>
            </a:prstGeom>
            <a:solidFill>
              <a:schemeClr val="bg1"/>
            </a:solidFill>
            <a:ln w="285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>
                <a:ln w="76200">
                  <a:noFill/>
                </a:ln>
              </a:endParaRPr>
            </a:p>
          </p:txBody>
        </p:sp>
        <p:pic>
          <p:nvPicPr>
            <p:cNvPr id="33" name="Picture 32" descr="PC-B1-I4.jpg"/>
            <p:cNvPicPr>
              <a:picLocks noChangeAspect="1"/>
            </p:cNvPicPr>
            <p:nvPr/>
          </p:nvPicPr>
          <p:blipFill>
            <a:blip r:embed="rId12" cstate="print"/>
            <a:srcRect l="19995" r="28971"/>
            <a:stretch>
              <a:fillRect/>
            </a:stretch>
          </p:blipFill>
          <p:spPr>
            <a:xfrm>
              <a:off x="5468443" y="4430217"/>
              <a:ext cx="439636" cy="632305"/>
            </a:xfrm>
            <a:prstGeom prst="roundRect">
              <a:avLst>
                <a:gd name="adj" fmla="val 26468"/>
              </a:avLst>
            </a:prstGeom>
          </p:spPr>
        </p:pic>
        <p:sp>
          <p:nvSpPr>
            <p:cNvPr id="34" name="Oval 33"/>
            <p:cNvSpPr/>
            <p:nvPr/>
          </p:nvSpPr>
          <p:spPr>
            <a:xfrm>
              <a:off x="5375331" y="4404141"/>
              <a:ext cx="648000" cy="648000"/>
            </a:xfrm>
            <a:prstGeom prst="ellipse">
              <a:avLst/>
            </a:prstGeom>
            <a:noFill/>
            <a:ln w="28575">
              <a:solidFill>
                <a:srgbClr val="70693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>
                <a:ln w="76200">
                  <a:solidFill>
                    <a:schemeClr val="tx1"/>
                  </a:solidFill>
                </a:ln>
              </a:endParaRPr>
            </a:p>
          </p:txBody>
        </p:sp>
      </p:grpSp>
      <p:sp>
        <p:nvSpPr>
          <p:cNvPr id="41" name="Text Box 3"/>
          <p:cNvSpPr txBox="1">
            <a:spLocks noChangeArrowheads="1"/>
          </p:cNvSpPr>
          <p:nvPr/>
        </p:nvSpPr>
        <p:spPr bwMode="auto">
          <a:xfrm>
            <a:off x="7702316" y="2421663"/>
            <a:ext cx="4483376" cy="100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 fontAlgn="base">
              <a:spcAft>
                <a:spcPct val="0"/>
              </a:spcAft>
              <a:buFontTx/>
              <a:buChar char="-"/>
            </a:pPr>
            <a:r>
              <a:rPr lang="ru-RU" sz="1800" dirty="0" smtClean="0">
                <a:solidFill>
                  <a:schemeClr val="bg2">
                    <a:lumMod val="25000"/>
                  </a:schemeClr>
                </a:solidFill>
                <a:latin typeface="MagistralC" pitchFamily="82" charset="0"/>
                <a:cs typeface="Arial" pitchFamily="34" charset="0"/>
              </a:rPr>
              <a:t> Висока степен на </a:t>
            </a:r>
            <a:r>
              <a:rPr lang="ru-RU" sz="1800" dirty="0" smtClean="0">
                <a:solidFill>
                  <a:schemeClr val="bg2">
                    <a:lumMod val="25000"/>
                  </a:schemeClr>
                </a:solidFill>
                <a:latin typeface="MagistralC" pitchFamily="82" charset="0"/>
                <a:cs typeface="Arial" pitchFamily="34" charset="0"/>
              </a:rPr>
              <a:t>пасивност</a:t>
            </a:r>
            <a:r>
              <a:rPr lang="en-US" sz="1800" dirty="0" smtClean="0">
                <a:solidFill>
                  <a:schemeClr val="bg2">
                    <a:lumMod val="25000"/>
                  </a:schemeClr>
                </a:solidFill>
                <a:latin typeface="MagistralC" pitchFamily="82" charset="0"/>
                <a:cs typeface="Arial" pitchFamily="34" charset="0"/>
              </a:rPr>
              <a:t> (Passive)</a:t>
            </a:r>
            <a:endParaRPr lang="ru-RU" sz="1800" dirty="0" smtClean="0">
              <a:solidFill>
                <a:schemeClr val="bg2">
                  <a:lumMod val="25000"/>
                </a:schemeClr>
              </a:solidFill>
              <a:latin typeface="MagistralC" pitchFamily="82" charset="0"/>
              <a:cs typeface="Arial" pitchFamily="34" charset="0"/>
            </a:endParaRPr>
          </a:p>
          <a:p>
            <a:pPr defTabSz="914400" fontAlgn="base">
              <a:spcAft>
                <a:spcPct val="0"/>
              </a:spcAft>
              <a:buFontTx/>
              <a:buChar char="-"/>
            </a:pPr>
            <a:r>
              <a:rPr lang="ru-RU" sz="1800" dirty="0" smtClean="0">
                <a:solidFill>
                  <a:schemeClr val="bg2">
                    <a:lumMod val="25000"/>
                  </a:schemeClr>
                </a:solidFill>
                <a:latin typeface="MagistralC" pitchFamily="82" charset="0"/>
                <a:cs typeface="Arial" pitchFamily="34" charset="0"/>
              </a:rPr>
              <a:t> </a:t>
            </a:r>
            <a:r>
              <a:rPr lang="ru-RU" sz="1800" dirty="0" smtClean="0">
                <a:solidFill>
                  <a:schemeClr val="bg2">
                    <a:lumMod val="25000"/>
                  </a:schemeClr>
                </a:solidFill>
                <a:latin typeface="MagistralC" pitchFamily="82" charset="0"/>
                <a:cs typeface="Arial" pitchFamily="34" charset="0"/>
              </a:rPr>
              <a:t>Пълна автоматизация (</a:t>
            </a:r>
            <a:r>
              <a:rPr lang="en-US" sz="1800" dirty="0" smtClean="0">
                <a:solidFill>
                  <a:schemeClr val="bg2">
                    <a:lumMod val="25000"/>
                  </a:schemeClr>
                </a:solidFill>
                <a:latin typeface="MagistralC" pitchFamily="82" charset="0"/>
                <a:cs typeface="Arial" pitchFamily="34" charset="0"/>
              </a:rPr>
              <a:t>Intelligent</a:t>
            </a:r>
            <a:r>
              <a:rPr lang="ru-RU" sz="1800" dirty="0" smtClean="0">
                <a:solidFill>
                  <a:schemeClr val="bg2">
                    <a:lumMod val="25000"/>
                  </a:schemeClr>
                </a:solidFill>
                <a:latin typeface="MagistralC" pitchFamily="82" charset="0"/>
                <a:cs typeface="Arial" pitchFamily="34" charset="0"/>
              </a:rPr>
              <a:t>)</a:t>
            </a:r>
            <a:endParaRPr lang="ru-RU" sz="1800" dirty="0" smtClean="0">
              <a:solidFill>
                <a:schemeClr val="bg2">
                  <a:lumMod val="25000"/>
                </a:schemeClr>
              </a:solidFill>
              <a:latin typeface="MagistralC" pitchFamily="82" charset="0"/>
              <a:cs typeface="Arial" pitchFamily="34" charset="0"/>
            </a:endParaRPr>
          </a:p>
          <a:p>
            <a:pPr lvl="0" defTabSz="914400" fontAlgn="base">
              <a:spcAft>
                <a:spcPct val="0"/>
              </a:spcAft>
              <a:buFontTx/>
              <a:buChar char="-"/>
            </a:pPr>
            <a:r>
              <a:rPr lang="ru-RU" sz="1800" dirty="0" smtClean="0">
                <a:solidFill>
                  <a:schemeClr val="tx2"/>
                </a:solidFill>
                <a:latin typeface="MagistralC" pitchFamily="82" charset="0"/>
                <a:cs typeface="Arial" pitchFamily="34" charset="0"/>
              </a:rPr>
              <a:t> Произвеждат зелена енергия</a:t>
            </a:r>
          </a:p>
          <a:p>
            <a:pPr lvl="0" defTabSz="914400" fontAlgn="base">
              <a:spcAft>
                <a:spcPct val="0"/>
              </a:spcAft>
              <a:buFontTx/>
              <a:buChar char="-"/>
            </a:pPr>
            <a:r>
              <a:rPr lang="ru-RU" sz="1800" dirty="0" smtClean="0">
                <a:solidFill>
                  <a:schemeClr val="tx2"/>
                </a:solidFill>
                <a:latin typeface="MagistralC" pitchFamily="82" charset="0"/>
                <a:cs typeface="Arial" pitchFamily="34" charset="0"/>
              </a:rPr>
              <a:t>Нулев Нетен Енергиен Отпечатък</a:t>
            </a:r>
          </a:p>
          <a:p>
            <a:pPr lvl="0" defTabSz="914400" fontAlgn="base">
              <a:spcAft>
                <a:spcPct val="0"/>
              </a:spcAft>
              <a:buFontTx/>
              <a:buChar char="-"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MagistralC" pitchFamily="82" charset="0"/>
                <a:cs typeface="Arial" pitchFamily="34" charset="0"/>
              </a:rPr>
              <a:t> Обединяват се в енергийни общности</a:t>
            </a:r>
          </a:p>
          <a:p>
            <a:pPr lvl="0" defTabSz="914400" fontAlgn="base">
              <a:spcAft>
                <a:spcPct val="0"/>
              </a:spcAft>
              <a:buFontTx/>
              <a:buChar char="-"/>
            </a:pPr>
            <a:r>
              <a:rPr lang="ru-RU" sz="1800" dirty="0" smtClean="0">
                <a:solidFill>
                  <a:schemeClr val="tx2"/>
                </a:solidFill>
                <a:latin typeface="MagistralC" pitchFamily="82" charset="0"/>
                <a:cs typeface="Arial" pitchFamily="34" charset="0"/>
              </a:rPr>
              <a:t> </a:t>
            </a:r>
            <a:r>
              <a:rPr lang="ru-RU" sz="1800" dirty="0" smtClean="0">
                <a:solidFill>
                  <a:schemeClr val="tx2"/>
                </a:solidFill>
                <a:latin typeface="MagistralC" pitchFamily="82" charset="0"/>
                <a:cs typeface="Arial" pitchFamily="34" charset="0"/>
              </a:rPr>
              <a:t>Управляват всички енергии в сградата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MagistralC" pitchFamily="82" charset="0"/>
              <a:cs typeface="Arial" pitchFamily="34" charset="0"/>
            </a:endParaRPr>
          </a:p>
          <a:p>
            <a:pPr defTabSz="914400" fontAlgn="base">
              <a:spcAft>
                <a:spcPct val="0"/>
              </a:spcAft>
              <a:buFontTx/>
              <a:buChar char="-"/>
            </a:pPr>
            <a:r>
              <a:rPr lang="ru-RU" sz="1800" b="1" dirty="0" smtClean="0">
                <a:solidFill>
                  <a:srgbClr val="00B050"/>
                </a:solidFill>
                <a:latin typeface="MagistralC" pitchFamily="82" charset="0"/>
                <a:cs typeface="Arial" pitchFamily="34" charset="0"/>
              </a:rPr>
              <a:t> Минимално влияние </a:t>
            </a:r>
            <a:r>
              <a:rPr lang="ru-RU" sz="1800" b="1" dirty="0" smtClean="0">
                <a:solidFill>
                  <a:srgbClr val="00B050"/>
                </a:solidFill>
                <a:latin typeface="MagistralC" pitchFamily="82" charset="0"/>
                <a:cs typeface="Arial" pitchFamily="34" charset="0"/>
              </a:rPr>
              <a:t>на </a:t>
            </a:r>
            <a:r>
              <a:rPr lang="ru-RU" sz="1800" b="1" dirty="0" smtClean="0">
                <a:solidFill>
                  <a:srgbClr val="00B050"/>
                </a:solidFill>
                <a:latin typeface="MagistralC" pitchFamily="82" charset="0"/>
                <a:cs typeface="Arial" pitchFamily="34" charset="0"/>
              </a:rPr>
              <a:t>околната </a:t>
            </a:r>
            <a:endParaRPr lang="ru-RU" sz="1800" b="1" dirty="0" smtClean="0">
              <a:solidFill>
                <a:srgbClr val="00B050"/>
              </a:solidFill>
              <a:latin typeface="MagistralC" pitchFamily="82" charset="0"/>
              <a:cs typeface="Arial" pitchFamily="34" charset="0"/>
            </a:endParaRPr>
          </a:p>
          <a:p>
            <a:pPr defTabSz="914400" fontAlgn="base">
              <a:spcAft>
                <a:spcPct val="0"/>
              </a:spcAft>
            </a:pPr>
            <a:r>
              <a:rPr lang="ru-RU" sz="1800" b="1" dirty="0" smtClean="0">
                <a:solidFill>
                  <a:srgbClr val="00B050"/>
                </a:solidFill>
                <a:latin typeface="MagistralC" pitchFamily="82" charset="0"/>
                <a:cs typeface="Arial" pitchFamily="34" charset="0"/>
              </a:rPr>
              <a:t> </a:t>
            </a:r>
            <a:r>
              <a:rPr lang="ru-RU" sz="1800" b="1" dirty="0" smtClean="0">
                <a:solidFill>
                  <a:srgbClr val="00B050"/>
                </a:solidFill>
                <a:latin typeface="MagistralC" pitchFamily="82" charset="0"/>
                <a:cs typeface="Arial" pitchFamily="34" charset="0"/>
              </a:rPr>
              <a:t>  среда = Зелени Сгради</a:t>
            </a:r>
            <a:endParaRPr lang="ru-RU" sz="1800" b="1" dirty="0" smtClean="0">
              <a:solidFill>
                <a:srgbClr val="00B050"/>
              </a:solidFill>
              <a:latin typeface="MagistralC" pitchFamily="82" charset="0"/>
              <a:cs typeface="Arial" pitchFamily="34" charset="0"/>
            </a:endParaRPr>
          </a:p>
          <a:p>
            <a:pPr lvl="0" defTabSz="914400" fontAlgn="base">
              <a:spcAft>
                <a:spcPct val="0"/>
              </a:spcAft>
              <a:buFontTx/>
              <a:buChar char="-"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MagistralC" pitchFamily="82" charset="0"/>
              <a:cs typeface="Arial" pitchFamily="34" charset="0"/>
            </a:endParaRPr>
          </a:p>
          <a:p>
            <a:pPr lvl="0" defTabSz="914400" fontAlgn="base">
              <a:spcAft>
                <a:spcPct val="0"/>
              </a:spcAft>
              <a:buFontTx/>
              <a:buChar char="-"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MagistralC" pitchFamily="82" charset="0"/>
              <a:cs typeface="Arial" pitchFamily="34" charset="0"/>
            </a:endParaRPr>
          </a:p>
        </p:txBody>
      </p:sp>
      <p:grpSp>
        <p:nvGrpSpPr>
          <p:cNvPr id="44" name="Group 18"/>
          <p:cNvGrpSpPr/>
          <p:nvPr/>
        </p:nvGrpSpPr>
        <p:grpSpPr>
          <a:xfrm flipH="1">
            <a:off x="7542222" y="1804858"/>
            <a:ext cx="4071966" cy="428628"/>
            <a:chOff x="2911155" y="4287050"/>
            <a:chExt cx="4071966" cy="428628"/>
          </a:xfrm>
        </p:grpSpPr>
        <p:sp>
          <p:nvSpPr>
            <p:cNvPr id="46" name="Parallelogram 45"/>
            <p:cNvSpPr/>
            <p:nvPr/>
          </p:nvSpPr>
          <p:spPr>
            <a:xfrm>
              <a:off x="4554229" y="4287050"/>
              <a:ext cx="2428892" cy="428628"/>
            </a:xfrm>
            <a:prstGeom prst="parallelogram">
              <a:avLst>
                <a:gd name="adj" fmla="val 46333"/>
              </a:avLst>
            </a:prstGeom>
            <a:solidFill>
              <a:srgbClr val="3399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/>
            </a:p>
          </p:txBody>
        </p:sp>
        <p:sp>
          <p:nvSpPr>
            <p:cNvPr id="47" name="Parallelogram 46"/>
            <p:cNvSpPr/>
            <p:nvPr/>
          </p:nvSpPr>
          <p:spPr>
            <a:xfrm flipV="1">
              <a:off x="2911155" y="4287050"/>
              <a:ext cx="2000264" cy="428628"/>
            </a:xfrm>
            <a:prstGeom prst="parallelogram">
              <a:avLst>
                <a:gd name="adj" fmla="val 0"/>
              </a:avLst>
            </a:prstGeom>
            <a:solidFill>
              <a:srgbClr val="3399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/>
            </a:p>
          </p:txBody>
        </p:sp>
      </p:grpSp>
      <p:sp>
        <p:nvSpPr>
          <p:cNvPr id="45" name="Title 1"/>
          <p:cNvSpPr txBox="1">
            <a:spLocks/>
          </p:cNvSpPr>
          <p:nvPr/>
        </p:nvSpPr>
        <p:spPr>
          <a:xfrm>
            <a:off x="7542223" y="1715282"/>
            <a:ext cx="3571899" cy="589642"/>
          </a:xfrm>
          <a:prstGeom prst="rect">
            <a:avLst/>
          </a:prstGeom>
        </p:spPr>
        <p:txBody>
          <a:bodyPr vert="horz" lIns="122146" tIns="61073" rIns="122146" bIns="61073" rtlCol="0" anchor="ctr">
            <a:normAutofit fontScale="85000" lnSpcReduction="10000"/>
          </a:bodyPr>
          <a:lstStyle/>
          <a:p>
            <a:pPr marL="9525" marR="0" lvl="0" indent="-9525" algn="r" defTabSz="1221456" rtl="0" eaLnBrk="1" fontAlgn="auto" latinLnBrk="0" hangingPunct="1">
              <a:lnSpc>
                <a:spcPts val="36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600" b="0" i="0" u="none" strike="noStrike" kern="1200" cap="none" spc="10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MagistralC" pitchFamily="82" charset="0"/>
                <a:ea typeface="+mj-ea"/>
                <a:cs typeface="Arial" pitchFamily="34" charset="0"/>
              </a:rPr>
              <a:t>Родови характеристики</a:t>
            </a:r>
            <a:endParaRPr kumimoji="0" lang="en-US" sz="2600" b="0" i="0" u="none" strike="noStrike" kern="1200" cap="none" spc="100" normalizeH="0" baseline="3000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agistralC" pitchFamily="82" charset="0"/>
              <a:ea typeface="+mj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03309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305" y="482698"/>
            <a:ext cx="11026255" cy="1018270"/>
          </a:xfrm>
        </p:spPr>
        <p:txBody>
          <a:bodyPr>
            <a:normAutofit/>
          </a:bodyPr>
          <a:lstStyle/>
          <a:p>
            <a:pPr marL="9525" lvl="0" indent="-9525">
              <a:lnSpc>
                <a:spcPts val="3600"/>
              </a:lnSpc>
            </a:pPr>
            <a:r>
              <a:rPr lang="en-US" sz="3300" spc="100" dirty="0" smtClean="0">
                <a:latin typeface="MagistralC" pitchFamily="82" charset="0"/>
                <a:cs typeface="Arial" pitchFamily="34" charset="0"/>
              </a:rPr>
              <a:t>SMART </a:t>
            </a:r>
            <a:r>
              <a:rPr lang="ru-RU" sz="3300" spc="100" dirty="0" smtClean="0">
                <a:latin typeface="MagistralC" pitchFamily="82" charset="0"/>
                <a:cs typeface="Arial" pitchFamily="34" charset="0"/>
              </a:rPr>
              <a:t>клетки </a:t>
            </a:r>
            <a:r>
              <a:rPr lang="ru-RU" sz="3300" spc="100" dirty="0" smtClean="0">
                <a:latin typeface="MagistralC" pitchFamily="82" charset="0"/>
                <a:cs typeface="Arial" pitchFamily="34" charset="0"/>
              </a:rPr>
              <a:t>на </a:t>
            </a:r>
            <a:r>
              <a:rPr lang="ru-RU" sz="3300" spc="100" dirty="0" smtClean="0">
                <a:latin typeface="MagistralC" pitchFamily="82" charset="0"/>
                <a:cs typeface="Arial" pitchFamily="34" charset="0"/>
              </a:rPr>
              <a:t>енерг. </a:t>
            </a:r>
            <a:r>
              <a:rPr lang="ru-RU" sz="3300" spc="100" dirty="0" smtClean="0">
                <a:latin typeface="MagistralC" pitchFamily="82" charset="0"/>
                <a:cs typeface="Arial" pitchFamily="34" charset="0"/>
              </a:rPr>
              <a:t>общности</a:t>
            </a:r>
            <a:endParaRPr lang="en-US" sz="3300" spc="100" baseline="30000" dirty="0">
              <a:effectLst/>
              <a:latin typeface="MagistralC" pitchFamily="82" charset="0"/>
              <a:cs typeface="Arial" pitchFamily="34" charset="0"/>
            </a:endParaRPr>
          </a:p>
        </p:txBody>
      </p:sp>
      <p:sp>
        <p:nvSpPr>
          <p:cNvPr id="5" name="Parallelogram 4"/>
          <p:cNvSpPr/>
          <p:nvPr/>
        </p:nvSpPr>
        <p:spPr>
          <a:xfrm flipH="1">
            <a:off x="8119457" y="285794"/>
            <a:ext cx="4680652" cy="762182"/>
          </a:xfrm>
          <a:prstGeom prst="parallelogram">
            <a:avLst>
              <a:gd name="adj" fmla="val 62620"/>
            </a:avLst>
          </a:prstGeom>
          <a:solidFill>
            <a:schemeClr val="bg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2146" tIns="61073" rIns="122146" bIns="61073" rtlCol="0" anchor="ctr"/>
          <a:lstStyle/>
          <a:p>
            <a:pPr algn="ctr"/>
            <a:endParaRPr lang="bg-BG"/>
          </a:p>
        </p:txBody>
      </p:sp>
      <p:pic>
        <p:nvPicPr>
          <p:cNvPr id="6" name="Picture 2" descr="C:\Users\User1\Downloads\__my.CERB'\#_Bulgarian Smart Grid Chamber\#_blanka\ffull\Bulgarian_SG_CHAMBER_Logo_200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788122" y="381068"/>
            <a:ext cx="3101677" cy="581584"/>
          </a:xfrm>
          <a:prstGeom prst="rect">
            <a:avLst/>
          </a:prstGeom>
          <a:noFill/>
        </p:spPr>
      </p:pic>
      <p:pic>
        <p:nvPicPr>
          <p:cNvPr id="8" name="Picture 7" descr="SMART_CLUSTER_210924_0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5101" y="1385821"/>
            <a:ext cx="9284675" cy="3487324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5711755" y="4076201"/>
            <a:ext cx="628650" cy="525359"/>
            <a:chOff x="2943225" y="4065691"/>
            <a:chExt cx="628650" cy="525359"/>
          </a:xfrm>
        </p:grpSpPr>
        <p:sp>
          <p:nvSpPr>
            <p:cNvPr id="10" name="Oval 9"/>
            <p:cNvSpPr/>
            <p:nvPr/>
          </p:nvSpPr>
          <p:spPr>
            <a:xfrm>
              <a:off x="2952752" y="4162425"/>
              <a:ext cx="428624" cy="4286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 sz="1600"/>
            </a:p>
          </p:txBody>
        </p:sp>
        <p:sp>
          <p:nvSpPr>
            <p:cNvPr id="11" name="Text Placeholder 1">
              <a:extLst>
                <a:ext uri="{FF2B5EF4-FFF2-40B4-BE49-F238E27FC236}">
                  <a16:creationId xmlns="" xmlns:a16="http://schemas.microsoft.com/office/drawing/2014/main" id="{D9B85F3A-0D98-4AE5-8CED-AA4A4CF82188}"/>
                </a:ext>
              </a:extLst>
            </p:cNvPr>
            <p:cNvSpPr txBox="1">
              <a:spLocks/>
            </p:cNvSpPr>
            <p:nvPr/>
          </p:nvSpPr>
          <p:spPr>
            <a:xfrm>
              <a:off x="2943225" y="4065691"/>
              <a:ext cx="628650" cy="477733"/>
            </a:xfrm>
            <a:prstGeom prst="rect">
              <a:avLst/>
            </a:prstGeom>
            <a:noFill/>
            <a:ln>
              <a:noFill/>
            </a:ln>
          </p:spPr>
          <p:txBody>
            <a:bodyPr anchor="t"/>
            <a:lstStyle/>
            <a:p>
              <a:pPr lvl="0">
                <a:lnSpc>
                  <a:spcPts val="3600"/>
                </a:lnSpc>
              </a:pPr>
              <a:r>
                <a:rPr lang="bg-BG" sz="1600" b="1" spc="100" dirty="0" smtClean="0">
                  <a:solidFill>
                    <a:schemeClr val="tx2">
                      <a:lumMod val="75000"/>
                    </a:schemeClr>
                  </a:solidFill>
                  <a:latin typeface="MagistralC" pitchFamily="82" charset="0"/>
                  <a:cs typeface="Arial" pitchFamily="34" charset="0"/>
                </a:rPr>
                <a:t>#1</a:t>
              </a:r>
              <a:endParaRPr kumimoji="0" lang="en-US" sz="1600" b="1" i="0" u="none" strike="noStrike" kern="1200" cap="none" spc="100" normalizeH="0" baseline="3000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MagistralC" pitchFamily="82" charset="0"/>
                <a:ea typeface="+mn-ea"/>
                <a:cs typeface="Arial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10273520" y="4152854"/>
            <a:ext cx="733425" cy="525359"/>
            <a:chOff x="4705349" y="4894366"/>
            <a:chExt cx="733425" cy="525359"/>
          </a:xfrm>
        </p:grpSpPr>
        <p:sp>
          <p:nvSpPr>
            <p:cNvPr id="13" name="Oval 12"/>
            <p:cNvSpPr/>
            <p:nvPr/>
          </p:nvSpPr>
          <p:spPr>
            <a:xfrm>
              <a:off x="4752976" y="4972051"/>
              <a:ext cx="447674" cy="447674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 sz="1600"/>
            </a:p>
          </p:txBody>
        </p:sp>
        <p:sp>
          <p:nvSpPr>
            <p:cNvPr id="14" name="Text Placeholder 1">
              <a:extLst>
                <a:ext uri="{FF2B5EF4-FFF2-40B4-BE49-F238E27FC236}">
                  <a16:creationId xmlns="" xmlns:a16="http://schemas.microsoft.com/office/drawing/2014/main" id="{D9B85F3A-0D98-4AE5-8CED-AA4A4CF82188}"/>
                </a:ext>
              </a:extLst>
            </p:cNvPr>
            <p:cNvSpPr txBox="1">
              <a:spLocks/>
            </p:cNvSpPr>
            <p:nvPr/>
          </p:nvSpPr>
          <p:spPr>
            <a:xfrm>
              <a:off x="4705349" y="4894366"/>
              <a:ext cx="733425" cy="477733"/>
            </a:xfrm>
            <a:prstGeom prst="rect">
              <a:avLst/>
            </a:prstGeom>
            <a:noFill/>
            <a:ln>
              <a:noFill/>
            </a:ln>
          </p:spPr>
          <p:txBody>
            <a:bodyPr anchor="t"/>
            <a:lstStyle/>
            <a:p>
              <a:pPr lvl="0">
                <a:lnSpc>
                  <a:spcPts val="3600"/>
                </a:lnSpc>
              </a:pPr>
              <a:r>
                <a:rPr lang="bg-BG" sz="1600" b="1" spc="100" dirty="0" smtClean="0">
                  <a:solidFill>
                    <a:schemeClr val="tx2">
                      <a:lumMod val="75000"/>
                    </a:schemeClr>
                  </a:solidFill>
                  <a:latin typeface="MagistralC" pitchFamily="82" charset="0"/>
                  <a:cs typeface="Arial" pitchFamily="34" charset="0"/>
                </a:rPr>
                <a:t>#2</a:t>
              </a:r>
              <a:endParaRPr kumimoji="0" lang="en-US" sz="1600" b="1" i="0" u="none" strike="noStrike" kern="1200" cap="none" spc="100" normalizeH="0" baseline="3000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MagistralC" pitchFamily="82" charset="0"/>
                <a:ea typeface="+mn-ea"/>
                <a:cs typeface="Arial" pitchFamily="34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11199411" y="3521956"/>
            <a:ext cx="733425" cy="514350"/>
            <a:chOff x="4705349" y="4894366"/>
            <a:chExt cx="733425" cy="525359"/>
          </a:xfrm>
        </p:grpSpPr>
        <p:sp>
          <p:nvSpPr>
            <p:cNvPr id="16" name="Oval 15"/>
            <p:cNvSpPr/>
            <p:nvPr/>
          </p:nvSpPr>
          <p:spPr>
            <a:xfrm>
              <a:off x="4724401" y="5001238"/>
              <a:ext cx="409573" cy="41848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/>
            </a:p>
          </p:txBody>
        </p:sp>
        <p:sp>
          <p:nvSpPr>
            <p:cNvPr id="17" name="Text Placeholder 1">
              <a:extLst>
                <a:ext uri="{FF2B5EF4-FFF2-40B4-BE49-F238E27FC236}">
                  <a16:creationId xmlns="" xmlns:a16="http://schemas.microsoft.com/office/drawing/2014/main" id="{D9B85F3A-0D98-4AE5-8CED-AA4A4CF82188}"/>
                </a:ext>
              </a:extLst>
            </p:cNvPr>
            <p:cNvSpPr txBox="1">
              <a:spLocks/>
            </p:cNvSpPr>
            <p:nvPr/>
          </p:nvSpPr>
          <p:spPr>
            <a:xfrm>
              <a:off x="4705349" y="4894366"/>
              <a:ext cx="733425" cy="477733"/>
            </a:xfrm>
            <a:prstGeom prst="rect">
              <a:avLst/>
            </a:prstGeom>
            <a:noFill/>
            <a:ln>
              <a:noFill/>
            </a:ln>
          </p:spPr>
          <p:txBody>
            <a:bodyPr anchor="t"/>
            <a:lstStyle/>
            <a:p>
              <a:pPr lvl="0">
                <a:lnSpc>
                  <a:spcPts val="3600"/>
                </a:lnSpc>
              </a:pPr>
              <a:r>
                <a:rPr lang="bg-BG" sz="1400" b="1" spc="100" dirty="0" smtClean="0">
                  <a:solidFill>
                    <a:schemeClr val="tx2">
                      <a:lumMod val="75000"/>
                    </a:schemeClr>
                  </a:solidFill>
                  <a:latin typeface="MagistralC" pitchFamily="82" charset="0"/>
                  <a:cs typeface="Arial" pitchFamily="34" charset="0"/>
                </a:rPr>
                <a:t>#3</a:t>
              </a:r>
              <a:endParaRPr kumimoji="0" lang="en-US" sz="1400" b="1" i="0" u="none" strike="noStrike" kern="1200" cap="none" spc="100" normalizeH="0" baseline="3000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MagistralC" pitchFamily="82" charset="0"/>
                <a:ea typeface="+mn-ea"/>
                <a:cs typeface="Arial" pitchFamily="34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3191081" y="3593776"/>
            <a:ext cx="733425" cy="522817"/>
            <a:chOff x="4676774" y="4885718"/>
            <a:chExt cx="733425" cy="534007"/>
          </a:xfrm>
        </p:grpSpPr>
        <p:sp>
          <p:nvSpPr>
            <p:cNvPr id="19" name="Oval 18"/>
            <p:cNvSpPr/>
            <p:nvPr/>
          </p:nvSpPr>
          <p:spPr>
            <a:xfrm>
              <a:off x="4724401" y="5001238"/>
              <a:ext cx="409573" cy="41848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/>
            </a:p>
          </p:txBody>
        </p:sp>
        <p:sp>
          <p:nvSpPr>
            <p:cNvPr id="20" name="Text Placeholder 1">
              <a:extLst>
                <a:ext uri="{FF2B5EF4-FFF2-40B4-BE49-F238E27FC236}">
                  <a16:creationId xmlns="" xmlns:a16="http://schemas.microsoft.com/office/drawing/2014/main" id="{D9B85F3A-0D98-4AE5-8CED-AA4A4CF82188}"/>
                </a:ext>
              </a:extLst>
            </p:cNvPr>
            <p:cNvSpPr txBox="1">
              <a:spLocks/>
            </p:cNvSpPr>
            <p:nvPr/>
          </p:nvSpPr>
          <p:spPr>
            <a:xfrm>
              <a:off x="4676774" y="4885718"/>
              <a:ext cx="733425" cy="477733"/>
            </a:xfrm>
            <a:prstGeom prst="rect">
              <a:avLst/>
            </a:prstGeom>
            <a:noFill/>
            <a:ln>
              <a:noFill/>
            </a:ln>
          </p:spPr>
          <p:txBody>
            <a:bodyPr anchor="t"/>
            <a:lstStyle/>
            <a:p>
              <a:pPr lvl="0">
                <a:lnSpc>
                  <a:spcPts val="3600"/>
                </a:lnSpc>
              </a:pPr>
              <a:r>
                <a:rPr lang="bg-BG" sz="1400" b="1" spc="100" dirty="0" smtClean="0">
                  <a:solidFill>
                    <a:schemeClr val="tx2">
                      <a:lumMod val="75000"/>
                    </a:schemeClr>
                  </a:solidFill>
                  <a:latin typeface="MagistralC" pitchFamily="82" charset="0"/>
                  <a:cs typeface="Arial" pitchFamily="34" charset="0"/>
                </a:rPr>
                <a:t>#14</a:t>
              </a:r>
              <a:endParaRPr kumimoji="0" lang="en-US" sz="1400" b="1" i="0" u="none" strike="noStrike" kern="1200" cap="none" spc="100" normalizeH="0" baseline="3000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MagistralC" pitchFamily="82" charset="0"/>
                <a:ea typeface="+mn-ea"/>
                <a:cs typeface="Arial" pitchFamily="34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9717489" y="3038797"/>
            <a:ext cx="733425" cy="495299"/>
            <a:chOff x="4705349" y="4845728"/>
            <a:chExt cx="733425" cy="505901"/>
          </a:xfrm>
        </p:grpSpPr>
        <p:sp>
          <p:nvSpPr>
            <p:cNvPr id="22" name="Oval 21"/>
            <p:cNvSpPr/>
            <p:nvPr/>
          </p:nvSpPr>
          <p:spPr>
            <a:xfrm>
              <a:off x="4743452" y="5020702"/>
              <a:ext cx="323847" cy="33092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/>
            </a:p>
          </p:txBody>
        </p:sp>
        <p:sp>
          <p:nvSpPr>
            <p:cNvPr id="23" name="Text Placeholder 1">
              <a:extLst>
                <a:ext uri="{FF2B5EF4-FFF2-40B4-BE49-F238E27FC236}">
                  <a16:creationId xmlns="" xmlns:a16="http://schemas.microsoft.com/office/drawing/2014/main" id="{D9B85F3A-0D98-4AE5-8CED-AA4A4CF82188}"/>
                </a:ext>
              </a:extLst>
            </p:cNvPr>
            <p:cNvSpPr txBox="1">
              <a:spLocks/>
            </p:cNvSpPr>
            <p:nvPr/>
          </p:nvSpPr>
          <p:spPr>
            <a:xfrm>
              <a:off x="4705349" y="4845728"/>
              <a:ext cx="733425" cy="477734"/>
            </a:xfrm>
            <a:prstGeom prst="rect">
              <a:avLst/>
            </a:prstGeom>
            <a:noFill/>
            <a:ln>
              <a:noFill/>
            </a:ln>
          </p:spPr>
          <p:txBody>
            <a:bodyPr anchor="t"/>
            <a:lstStyle/>
            <a:p>
              <a:pPr lvl="0">
                <a:lnSpc>
                  <a:spcPts val="3600"/>
                </a:lnSpc>
              </a:pPr>
              <a:r>
                <a:rPr lang="bg-BG" sz="1100" b="1" spc="100" dirty="0" smtClean="0">
                  <a:solidFill>
                    <a:schemeClr val="tx2">
                      <a:lumMod val="75000"/>
                    </a:schemeClr>
                  </a:solidFill>
                  <a:latin typeface="MagistralC" pitchFamily="82" charset="0"/>
                  <a:cs typeface="Arial" pitchFamily="34" charset="0"/>
                </a:rPr>
                <a:t>#4</a:t>
              </a:r>
              <a:endParaRPr kumimoji="0" lang="en-US" sz="1100" b="1" i="0" u="none" strike="noStrike" kern="1200" cap="none" spc="100" normalizeH="0" baseline="3000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MagistralC" pitchFamily="82" charset="0"/>
                <a:ea typeface="+mn-ea"/>
                <a:cs typeface="Arial" pitchFamily="34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4967120" y="2496785"/>
            <a:ext cx="733425" cy="477880"/>
            <a:chOff x="4675148" y="4815352"/>
            <a:chExt cx="733425" cy="488109"/>
          </a:xfrm>
        </p:grpSpPr>
        <p:sp>
          <p:nvSpPr>
            <p:cNvPr id="25" name="Oval 24"/>
            <p:cNvSpPr/>
            <p:nvPr/>
          </p:nvSpPr>
          <p:spPr>
            <a:xfrm>
              <a:off x="4743453" y="5020702"/>
              <a:ext cx="262748" cy="282759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/>
            </a:p>
          </p:txBody>
        </p:sp>
        <p:sp>
          <p:nvSpPr>
            <p:cNvPr id="26" name="Text Placeholder 1">
              <a:extLst>
                <a:ext uri="{FF2B5EF4-FFF2-40B4-BE49-F238E27FC236}">
                  <a16:creationId xmlns="" xmlns:a16="http://schemas.microsoft.com/office/drawing/2014/main" id="{D9B85F3A-0D98-4AE5-8CED-AA4A4CF82188}"/>
                </a:ext>
              </a:extLst>
            </p:cNvPr>
            <p:cNvSpPr txBox="1">
              <a:spLocks/>
            </p:cNvSpPr>
            <p:nvPr/>
          </p:nvSpPr>
          <p:spPr>
            <a:xfrm>
              <a:off x="4675148" y="4815352"/>
              <a:ext cx="733425" cy="477734"/>
            </a:xfrm>
            <a:prstGeom prst="rect">
              <a:avLst/>
            </a:prstGeom>
            <a:noFill/>
            <a:ln>
              <a:noFill/>
            </a:ln>
          </p:spPr>
          <p:txBody>
            <a:bodyPr anchor="t"/>
            <a:lstStyle/>
            <a:p>
              <a:pPr lvl="0">
                <a:lnSpc>
                  <a:spcPts val="3600"/>
                </a:lnSpc>
              </a:pPr>
              <a:r>
                <a:rPr lang="bg-BG" sz="900" b="1" spc="100" dirty="0" smtClean="0">
                  <a:solidFill>
                    <a:schemeClr val="tx2">
                      <a:lumMod val="75000"/>
                    </a:schemeClr>
                  </a:solidFill>
                  <a:latin typeface="MagistralC" pitchFamily="82" charset="0"/>
                  <a:cs typeface="Arial" pitchFamily="34" charset="0"/>
                </a:rPr>
                <a:t>#12</a:t>
              </a:r>
              <a:endParaRPr kumimoji="0" lang="en-US" sz="900" b="1" i="0" u="none" strike="noStrike" kern="1200" cap="none" spc="100" normalizeH="0" baseline="3000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MagistralC" pitchFamily="82" charset="0"/>
                <a:ea typeface="+mn-ea"/>
                <a:cs typeface="Arial" pitchFamily="34" charset="0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3735999" y="2848005"/>
            <a:ext cx="733425" cy="495299"/>
            <a:chOff x="4671481" y="4845728"/>
            <a:chExt cx="733425" cy="505901"/>
          </a:xfrm>
        </p:grpSpPr>
        <p:sp>
          <p:nvSpPr>
            <p:cNvPr id="28" name="Oval 27"/>
            <p:cNvSpPr/>
            <p:nvPr/>
          </p:nvSpPr>
          <p:spPr>
            <a:xfrm>
              <a:off x="4743452" y="5020702"/>
              <a:ext cx="323847" cy="330927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/>
            </a:p>
          </p:txBody>
        </p:sp>
        <p:sp>
          <p:nvSpPr>
            <p:cNvPr id="29" name="Text Placeholder 1">
              <a:extLst>
                <a:ext uri="{FF2B5EF4-FFF2-40B4-BE49-F238E27FC236}">
                  <a16:creationId xmlns="" xmlns:a16="http://schemas.microsoft.com/office/drawing/2014/main" id="{D9B85F3A-0D98-4AE5-8CED-AA4A4CF82188}"/>
                </a:ext>
              </a:extLst>
            </p:cNvPr>
            <p:cNvSpPr txBox="1">
              <a:spLocks/>
            </p:cNvSpPr>
            <p:nvPr/>
          </p:nvSpPr>
          <p:spPr>
            <a:xfrm>
              <a:off x="4671481" y="4845728"/>
              <a:ext cx="733425" cy="477734"/>
            </a:xfrm>
            <a:prstGeom prst="rect">
              <a:avLst/>
            </a:prstGeom>
            <a:noFill/>
            <a:ln>
              <a:noFill/>
            </a:ln>
          </p:spPr>
          <p:txBody>
            <a:bodyPr anchor="t"/>
            <a:lstStyle/>
            <a:p>
              <a:pPr lvl="0">
                <a:lnSpc>
                  <a:spcPts val="3600"/>
                </a:lnSpc>
              </a:pPr>
              <a:r>
                <a:rPr lang="bg-BG" sz="1100" b="1" spc="100" dirty="0" smtClean="0">
                  <a:solidFill>
                    <a:schemeClr val="tx2">
                      <a:lumMod val="75000"/>
                    </a:schemeClr>
                  </a:solidFill>
                  <a:latin typeface="MagistralC" pitchFamily="82" charset="0"/>
                  <a:cs typeface="Arial" pitchFamily="34" charset="0"/>
                </a:rPr>
                <a:t>#13</a:t>
              </a:r>
              <a:endParaRPr kumimoji="0" lang="en-US" sz="1100" b="1" i="0" u="none" strike="noStrike" kern="1200" cap="none" spc="100" normalizeH="0" baseline="3000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MagistralC" pitchFamily="82" charset="0"/>
                <a:ea typeface="+mn-ea"/>
                <a:cs typeface="Arial" pitchFamily="34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7519820" y="2477735"/>
            <a:ext cx="733425" cy="477880"/>
            <a:chOff x="4675148" y="4815352"/>
            <a:chExt cx="733425" cy="488109"/>
          </a:xfrm>
        </p:grpSpPr>
        <p:sp>
          <p:nvSpPr>
            <p:cNvPr id="31" name="Oval 30"/>
            <p:cNvSpPr/>
            <p:nvPr/>
          </p:nvSpPr>
          <p:spPr>
            <a:xfrm>
              <a:off x="4743453" y="5020702"/>
              <a:ext cx="262748" cy="282759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/>
            </a:p>
          </p:txBody>
        </p:sp>
        <p:sp>
          <p:nvSpPr>
            <p:cNvPr id="32" name="Text Placeholder 1">
              <a:extLst>
                <a:ext uri="{FF2B5EF4-FFF2-40B4-BE49-F238E27FC236}">
                  <a16:creationId xmlns="" xmlns:a16="http://schemas.microsoft.com/office/drawing/2014/main" id="{D9B85F3A-0D98-4AE5-8CED-AA4A4CF82188}"/>
                </a:ext>
              </a:extLst>
            </p:cNvPr>
            <p:cNvSpPr txBox="1">
              <a:spLocks/>
            </p:cNvSpPr>
            <p:nvPr/>
          </p:nvSpPr>
          <p:spPr>
            <a:xfrm>
              <a:off x="4675148" y="4815352"/>
              <a:ext cx="733425" cy="477734"/>
            </a:xfrm>
            <a:prstGeom prst="rect">
              <a:avLst/>
            </a:prstGeom>
            <a:noFill/>
            <a:ln>
              <a:noFill/>
            </a:ln>
          </p:spPr>
          <p:txBody>
            <a:bodyPr anchor="t"/>
            <a:lstStyle/>
            <a:p>
              <a:pPr lvl="0">
                <a:lnSpc>
                  <a:spcPts val="3600"/>
                </a:lnSpc>
              </a:pPr>
              <a:r>
                <a:rPr lang="bg-BG" sz="900" b="1" spc="100" dirty="0" smtClean="0">
                  <a:solidFill>
                    <a:schemeClr val="tx2">
                      <a:lumMod val="75000"/>
                    </a:schemeClr>
                  </a:solidFill>
                  <a:latin typeface="MagistralC" pitchFamily="82" charset="0"/>
                  <a:cs typeface="Arial" pitchFamily="34" charset="0"/>
                </a:rPr>
                <a:t>#10</a:t>
              </a:r>
              <a:endParaRPr kumimoji="0" lang="en-US" sz="900" b="1" i="0" u="none" strike="noStrike" kern="1200" cap="none" spc="100" normalizeH="0" baseline="3000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MagistralC" pitchFamily="82" charset="0"/>
                <a:ea typeface="+mn-ea"/>
                <a:cs typeface="Arial" pitchFamily="34" charset="0"/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10443995" y="2515835"/>
            <a:ext cx="733425" cy="477880"/>
            <a:chOff x="4694198" y="4815352"/>
            <a:chExt cx="733425" cy="488109"/>
          </a:xfrm>
        </p:grpSpPr>
        <p:sp>
          <p:nvSpPr>
            <p:cNvPr id="34" name="Oval 33"/>
            <p:cNvSpPr/>
            <p:nvPr/>
          </p:nvSpPr>
          <p:spPr>
            <a:xfrm>
              <a:off x="4743453" y="5020702"/>
              <a:ext cx="262748" cy="282759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/>
            </a:p>
          </p:txBody>
        </p:sp>
        <p:sp>
          <p:nvSpPr>
            <p:cNvPr id="35" name="Text Placeholder 1">
              <a:extLst>
                <a:ext uri="{FF2B5EF4-FFF2-40B4-BE49-F238E27FC236}">
                  <a16:creationId xmlns="" xmlns:a16="http://schemas.microsoft.com/office/drawing/2014/main" id="{D9B85F3A-0D98-4AE5-8CED-AA4A4CF82188}"/>
                </a:ext>
              </a:extLst>
            </p:cNvPr>
            <p:cNvSpPr txBox="1">
              <a:spLocks/>
            </p:cNvSpPr>
            <p:nvPr/>
          </p:nvSpPr>
          <p:spPr>
            <a:xfrm>
              <a:off x="4694198" y="4815352"/>
              <a:ext cx="733425" cy="477734"/>
            </a:xfrm>
            <a:prstGeom prst="rect">
              <a:avLst/>
            </a:prstGeom>
            <a:noFill/>
            <a:ln>
              <a:noFill/>
            </a:ln>
          </p:spPr>
          <p:txBody>
            <a:bodyPr anchor="t"/>
            <a:lstStyle/>
            <a:p>
              <a:pPr lvl="0">
                <a:lnSpc>
                  <a:spcPts val="3600"/>
                </a:lnSpc>
              </a:pPr>
              <a:r>
                <a:rPr lang="bg-BG" sz="900" b="1" spc="100" dirty="0" smtClean="0">
                  <a:solidFill>
                    <a:schemeClr val="tx2">
                      <a:lumMod val="75000"/>
                    </a:schemeClr>
                  </a:solidFill>
                  <a:latin typeface="MagistralC" pitchFamily="82" charset="0"/>
                  <a:cs typeface="Arial" pitchFamily="34" charset="0"/>
                </a:rPr>
                <a:t>#5</a:t>
              </a:r>
              <a:endParaRPr kumimoji="0" lang="en-US" sz="900" b="1" i="0" u="none" strike="noStrike" kern="1200" cap="none" spc="100" normalizeH="0" baseline="3000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MagistralC" pitchFamily="82" charset="0"/>
                <a:ea typeface="+mn-ea"/>
                <a:cs typeface="Arial" pitchFamily="34" charset="0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8615195" y="2782535"/>
            <a:ext cx="733425" cy="477880"/>
            <a:chOff x="4694198" y="4815352"/>
            <a:chExt cx="733425" cy="488109"/>
          </a:xfrm>
        </p:grpSpPr>
        <p:sp>
          <p:nvSpPr>
            <p:cNvPr id="37" name="Oval 36"/>
            <p:cNvSpPr/>
            <p:nvPr/>
          </p:nvSpPr>
          <p:spPr>
            <a:xfrm>
              <a:off x="4743453" y="5020702"/>
              <a:ext cx="262748" cy="282759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/>
            </a:p>
          </p:txBody>
        </p:sp>
        <p:sp>
          <p:nvSpPr>
            <p:cNvPr id="38" name="Text Placeholder 1">
              <a:extLst>
                <a:ext uri="{FF2B5EF4-FFF2-40B4-BE49-F238E27FC236}">
                  <a16:creationId xmlns="" xmlns:a16="http://schemas.microsoft.com/office/drawing/2014/main" id="{D9B85F3A-0D98-4AE5-8CED-AA4A4CF82188}"/>
                </a:ext>
              </a:extLst>
            </p:cNvPr>
            <p:cNvSpPr txBox="1">
              <a:spLocks/>
            </p:cNvSpPr>
            <p:nvPr/>
          </p:nvSpPr>
          <p:spPr>
            <a:xfrm>
              <a:off x="4694198" y="4815352"/>
              <a:ext cx="733425" cy="477734"/>
            </a:xfrm>
            <a:prstGeom prst="rect">
              <a:avLst/>
            </a:prstGeom>
            <a:noFill/>
            <a:ln>
              <a:noFill/>
            </a:ln>
          </p:spPr>
          <p:txBody>
            <a:bodyPr anchor="t"/>
            <a:lstStyle/>
            <a:p>
              <a:pPr lvl="0">
                <a:lnSpc>
                  <a:spcPts val="3600"/>
                </a:lnSpc>
              </a:pPr>
              <a:r>
                <a:rPr lang="bg-BG" sz="900" b="1" spc="100" dirty="0" smtClean="0">
                  <a:solidFill>
                    <a:schemeClr val="tx2">
                      <a:lumMod val="75000"/>
                    </a:schemeClr>
                  </a:solidFill>
                  <a:latin typeface="MagistralC" pitchFamily="82" charset="0"/>
                  <a:cs typeface="Arial" pitchFamily="34" charset="0"/>
                </a:rPr>
                <a:t>#6</a:t>
              </a:r>
              <a:endParaRPr kumimoji="0" lang="en-US" sz="900" b="1" i="0" u="none" strike="noStrike" kern="1200" cap="none" spc="100" normalizeH="0" baseline="3000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MagistralC" pitchFamily="82" charset="0"/>
                <a:ea typeface="+mn-ea"/>
                <a:cs typeface="Arial" pitchFamily="34" charset="0"/>
              </a:endParaRP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6917139" y="3476947"/>
            <a:ext cx="733425" cy="495299"/>
            <a:chOff x="4705349" y="4845728"/>
            <a:chExt cx="733425" cy="505901"/>
          </a:xfrm>
        </p:grpSpPr>
        <p:sp>
          <p:nvSpPr>
            <p:cNvPr id="40" name="Oval 39"/>
            <p:cNvSpPr/>
            <p:nvPr/>
          </p:nvSpPr>
          <p:spPr>
            <a:xfrm>
              <a:off x="4743452" y="5020702"/>
              <a:ext cx="323847" cy="33092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/>
            </a:p>
          </p:txBody>
        </p:sp>
        <p:sp>
          <p:nvSpPr>
            <p:cNvPr id="41" name="Text Placeholder 1">
              <a:extLst>
                <a:ext uri="{FF2B5EF4-FFF2-40B4-BE49-F238E27FC236}">
                  <a16:creationId xmlns="" xmlns:a16="http://schemas.microsoft.com/office/drawing/2014/main" id="{D9B85F3A-0D98-4AE5-8CED-AA4A4CF82188}"/>
                </a:ext>
              </a:extLst>
            </p:cNvPr>
            <p:cNvSpPr txBox="1">
              <a:spLocks/>
            </p:cNvSpPr>
            <p:nvPr/>
          </p:nvSpPr>
          <p:spPr>
            <a:xfrm>
              <a:off x="4705349" y="4845728"/>
              <a:ext cx="733425" cy="477734"/>
            </a:xfrm>
            <a:prstGeom prst="rect">
              <a:avLst/>
            </a:prstGeom>
            <a:noFill/>
            <a:ln>
              <a:noFill/>
            </a:ln>
          </p:spPr>
          <p:txBody>
            <a:bodyPr anchor="t"/>
            <a:lstStyle/>
            <a:p>
              <a:pPr lvl="0">
                <a:lnSpc>
                  <a:spcPts val="3600"/>
                </a:lnSpc>
              </a:pPr>
              <a:r>
                <a:rPr lang="bg-BG" sz="1100" b="1" spc="100" dirty="0" smtClean="0">
                  <a:solidFill>
                    <a:schemeClr val="tx2">
                      <a:lumMod val="75000"/>
                    </a:schemeClr>
                  </a:solidFill>
                  <a:latin typeface="MagistralC" pitchFamily="82" charset="0"/>
                  <a:cs typeface="Arial" pitchFamily="34" charset="0"/>
                </a:rPr>
                <a:t>#8</a:t>
              </a:r>
              <a:endParaRPr kumimoji="0" lang="en-US" sz="1100" b="1" i="0" u="none" strike="noStrike" kern="1200" cap="none" spc="100" normalizeH="0" baseline="3000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MagistralC" pitchFamily="82" charset="0"/>
                <a:ea typeface="+mn-ea"/>
                <a:cs typeface="Arial" pitchFamily="34" charset="0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7726764" y="3067372"/>
            <a:ext cx="733425" cy="495299"/>
            <a:chOff x="4705349" y="4845728"/>
            <a:chExt cx="733425" cy="505901"/>
          </a:xfrm>
        </p:grpSpPr>
        <p:sp>
          <p:nvSpPr>
            <p:cNvPr id="43" name="Oval 42"/>
            <p:cNvSpPr/>
            <p:nvPr/>
          </p:nvSpPr>
          <p:spPr>
            <a:xfrm>
              <a:off x="4743452" y="5020702"/>
              <a:ext cx="323847" cy="33092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/>
            </a:p>
          </p:txBody>
        </p:sp>
        <p:sp>
          <p:nvSpPr>
            <p:cNvPr id="44" name="Text Placeholder 1">
              <a:extLst>
                <a:ext uri="{FF2B5EF4-FFF2-40B4-BE49-F238E27FC236}">
                  <a16:creationId xmlns="" xmlns:a16="http://schemas.microsoft.com/office/drawing/2014/main" id="{D9B85F3A-0D98-4AE5-8CED-AA4A4CF82188}"/>
                </a:ext>
              </a:extLst>
            </p:cNvPr>
            <p:cNvSpPr txBox="1">
              <a:spLocks/>
            </p:cNvSpPr>
            <p:nvPr/>
          </p:nvSpPr>
          <p:spPr>
            <a:xfrm>
              <a:off x="4705349" y="4845728"/>
              <a:ext cx="733425" cy="477734"/>
            </a:xfrm>
            <a:prstGeom prst="rect">
              <a:avLst/>
            </a:prstGeom>
            <a:noFill/>
            <a:ln>
              <a:noFill/>
            </a:ln>
          </p:spPr>
          <p:txBody>
            <a:bodyPr anchor="t"/>
            <a:lstStyle/>
            <a:p>
              <a:pPr lvl="0">
                <a:lnSpc>
                  <a:spcPts val="3600"/>
                </a:lnSpc>
              </a:pPr>
              <a:r>
                <a:rPr lang="bg-BG" sz="1100" b="1" spc="100" dirty="0" smtClean="0">
                  <a:solidFill>
                    <a:schemeClr val="tx2">
                      <a:lumMod val="75000"/>
                    </a:schemeClr>
                  </a:solidFill>
                  <a:latin typeface="MagistralC" pitchFamily="82" charset="0"/>
                  <a:cs typeface="Arial" pitchFamily="34" charset="0"/>
                </a:rPr>
                <a:t>#7</a:t>
              </a:r>
              <a:endParaRPr kumimoji="0" lang="en-US" sz="1100" b="1" i="0" u="none" strike="noStrike" kern="1200" cap="none" spc="100" normalizeH="0" baseline="3000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MagistralC" pitchFamily="82" charset="0"/>
                <a:ea typeface="+mn-ea"/>
                <a:cs typeface="Arial" pitchFamily="34" charset="0"/>
              </a:endParaRP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5633870" y="3020660"/>
            <a:ext cx="733425" cy="477880"/>
            <a:chOff x="4694198" y="4815352"/>
            <a:chExt cx="733425" cy="488109"/>
          </a:xfrm>
        </p:grpSpPr>
        <p:sp>
          <p:nvSpPr>
            <p:cNvPr id="46" name="Oval 45"/>
            <p:cNvSpPr/>
            <p:nvPr/>
          </p:nvSpPr>
          <p:spPr>
            <a:xfrm>
              <a:off x="4743453" y="5020702"/>
              <a:ext cx="262748" cy="282759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/>
            </a:p>
          </p:txBody>
        </p:sp>
        <p:sp>
          <p:nvSpPr>
            <p:cNvPr id="47" name="Text Placeholder 1">
              <a:extLst>
                <a:ext uri="{FF2B5EF4-FFF2-40B4-BE49-F238E27FC236}">
                  <a16:creationId xmlns="" xmlns:a16="http://schemas.microsoft.com/office/drawing/2014/main" id="{D9B85F3A-0D98-4AE5-8CED-AA4A4CF82188}"/>
                </a:ext>
              </a:extLst>
            </p:cNvPr>
            <p:cNvSpPr txBox="1">
              <a:spLocks/>
            </p:cNvSpPr>
            <p:nvPr/>
          </p:nvSpPr>
          <p:spPr>
            <a:xfrm>
              <a:off x="4694198" y="4815352"/>
              <a:ext cx="733425" cy="477734"/>
            </a:xfrm>
            <a:prstGeom prst="rect">
              <a:avLst/>
            </a:prstGeom>
            <a:noFill/>
            <a:ln>
              <a:noFill/>
            </a:ln>
          </p:spPr>
          <p:txBody>
            <a:bodyPr anchor="t"/>
            <a:lstStyle/>
            <a:p>
              <a:pPr lvl="0">
                <a:lnSpc>
                  <a:spcPts val="3600"/>
                </a:lnSpc>
              </a:pPr>
              <a:r>
                <a:rPr lang="bg-BG" sz="900" b="1" spc="100" dirty="0" smtClean="0">
                  <a:solidFill>
                    <a:schemeClr val="tx2">
                      <a:lumMod val="75000"/>
                    </a:schemeClr>
                  </a:solidFill>
                  <a:latin typeface="MagistralC" pitchFamily="82" charset="0"/>
                  <a:cs typeface="Arial" pitchFamily="34" charset="0"/>
                </a:rPr>
                <a:t>#9</a:t>
              </a:r>
              <a:endParaRPr kumimoji="0" lang="en-US" sz="900" b="1" i="0" u="none" strike="noStrike" kern="1200" cap="none" spc="100" normalizeH="0" baseline="3000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MagistralC" pitchFamily="82" charset="0"/>
                <a:ea typeface="+mn-ea"/>
                <a:cs typeface="Arial" pitchFamily="34" charset="0"/>
              </a:endParaRP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6186320" y="2439635"/>
            <a:ext cx="733425" cy="477880"/>
            <a:chOff x="4694198" y="4815352"/>
            <a:chExt cx="733425" cy="488109"/>
          </a:xfrm>
        </p:grpSpPr>
        <p:sp>
          <p:nvSpPr>
            <p:cNvPr id="49" name="Oval 48"/>
            <p:cNvSpPr/>
            <p:nvPr/>
          </p:nvSpPr>
          <p:spPr>
            <a:xfrm>
              <a:off x="4743453" y="5020702"/>
              <a:ext cx="262748" cy="282759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/>
            </a:p>
          </p:txBody>
        </p:sp>
        <p:sp>
          <p:nvSpPr>
            <p:cNvPr id="50" name="Text Placeholder 1">
              <a:extLst>
                <a:ext uri="{FF2B5EF4-FFF2-40B4-BE49-F238E27FC236}">
                  <a16:creationId xmlns="" xmlns:a16="http://schemas.microsoft.com/office/drawing/2014/main" id="{D9B85F3A-0D98-4AE5-8CED-AA4A4CF82188}"/>
                </a:ext>
              </a:extLst>
            </p:cNvPr>
            <p:cNvSpPr txBox="1">
              <a:spLocks/>
            </p:cNvSpPr>
            <p:nvPr/>
          </p:nvSpPr>
          <p:spPr>
            <a:xfrm>
              <a:off x="4694198" y="4815352"/>
              <a:ext cx="733425" cy="477734"/>
            </a:xfrm>
            <a:prstGeom prst="rect">
              <a:avLst/>
            </a:prstGeom>
            <a:noFill/>
            <a:ln>
              <a:noFill/>
            </a:ln>
          </p:spPr>
          <p:txBody>
            <a:bodyPr anchor="t"/>
            <a:lstStyle/>
            <a:p>
              <a:pPr lvl="0">
                <a:lnSpc>
                  <a:spcPts val="3600"/>
                </a:lnSpc>
              </a:pPr>
              <a:r>
                <a:rPr lang="bg-BG" sz="900" b="1" spc="100" dirty="0" smtClean="0">
                  <a:solidFill>
                    <a:schemeClr val="tx2">
                      <a:lumMod val="75000"/>
                    </a:schemeClr>
                  </a:solidFill>
                  <a:latin typeface="MagistralC" pitchFamily="82" charset="0"/>
                  <a:cs typeface="Arial" pitchFamily="34" charset="0"/>
                </a:rPr>
                <a:t>#11</a:t>
              </a:r>
              <a:endParaRPr kumimoji="0" lang="en-US" sz="900" b="1" i="0" u="none" strike="noStrike" kern="1200" cap="none" spc="100" normalizeH="0" baseline="3000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MagistralC" pitchFamily="82" charset="0"/>
                <a:ea typeface="+mn-ea"/>
                <a:cs typeface="Arial" pitchFamily="34" charset="0"/>
              </a:endParaRPr>
            </a:p>
          </p:txBody>
        </p:sp>
      </p:grpSp>
      <p:sp>
        <p:nvSpPr>
          <p:cNvPr id="51" name="Oval 50"/>
          <p:cNvSpPr/>
          <p:nvPr/>
        </p:nvSpPr>
        <p:spPr>
          <a:xfrm>
            <a:off x="184108" y="1286654"/>
            <a:ext cx="1733549" cy="1666876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grpSp>
        <p:nvGrpSpPr>
          <p:cNvPr id="54" name="Group 53"/>
          <p:cNvGrpSpPr/>
          <p:nvPr/>
        </p:nvGrpSpPr>
        <p:grpSpPr>
          <a:xfrm>
            <a:off x="450807" y="1534306"/>
            <a:ext cx="1162050" cy="1238250"/>
            <a:chOff x="5524500" y="933451"/>
            <a:chExt cx="1162050" cy="1238250"/>
          </a:xfrm>
        </p:grpSpPr>
        <p:sp>
          <p:nvSpPr>
            <p:cNvPr id="55" name="Oval 54"/>
            <p:cNvSpPr/>
            <p:nvPr/>
          </p:nvSpPr>
          <p:spPr>
            <a:xfrm>
              <a:off x="5524500" y="933451"/>
              <a:ext cx="1162050" cy="11811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279400" sx="104000" sy="104000" algn="ctr" rotWithShape="0">
                <a:prstClr val="black">
                  <a:alpha val="5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/>
            </a:p>
          </p:txBody>
        </p:sp>
        <p:sp>
          <p:nvSpPr>
            <p:cNvPr id="56" name="Text Placeholder 1">
              <a:extLst>
                <a:ext uri="{FF2B5EF4-FFF2-40B4-BE49-F238E27FC236}">
                  <a16:creationId xmlns="" xmlns:a16="http://schemas.microsoft.com/office/drawing/2014/main" id="{D9B85F3A-0D98-4AE5-8CED-AA4A4CF82188}"/>
                </a:ext>
              </a:extLst>
            </p:cNvPr>
            <p:cNvSpPr txBox="1">
              <a:spLocks/>
            </p:cNvSpPr>
            <p:nvPr/>
          </p:nvSpPr>
          <p:spPr>
            <a:xfrm>
              <a:off x="5626914" y="1503467"/>
              <a:ext cx="983436" cy="668234"/>
            </a:xfrm>
            <a:prstGeom prst="rect">
              <a:avLst/>
            </a:prstGeom>
            <a:noFill/>
            <a:ln>
              <a:noFill/>
            </a:ln>
          </p:spPr>
          <p:txBody>
            <a:bodyPr lIns="0" tIns="0" rIns="0" bIns="0" anchor="b"/>
            <a:lstStyle/>
            <a:p>
              <a:pPr marL="457200" marR="0" lvl="0" indent="-457200" algn="ctr" defTabSz="914400" rtl="0" eaLnBrk="1" fontAlgn="auto" latinLnBrk="0" hangingPunct="1">
                <a:lnSpc>
                  <a:spcPts val="1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7000" i="0" u="none" strike="noStrike" kern="1200" cap="none" spc="100" normalizeH="0" baseline="0" noProof="0" dirty="0" smtClean="0">
                  <a:ln>
                    <a:noFill/>
                  </a:ln>
                  <a:solidFill>
                    <a:schemeClr val="tx2">
                      <a:lumMod val="75000"/>
                    </a:schemeClr>
                  </a:solidFill>
                  <a:effectLst/>
                  <a:uLnTx/>
                  <a:uFillTx/>
                  <a:latin typeface="Untitled1" pitchFamily="2" charset="0"/>
                  <a:cs typeface="Arial" pitchFamily="34" charset="0"/>
                </a:rPr>
                <a:t>\</a:t>
              </a:r>
              <a:endParaRPr kumimoji="0" lang="bg-BG" sz="7000" i="0" u="none" strike="noStrike" kern="1200" cap="none" spc="10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MagistralC" pitchFamily="82" charset="0"/>
                <a:cs typeface="Arial" pitchFamily="34" charset="0"/>
              </a:endParaRPr>
            </a:p>
          </p:txBody>
        </p:sp>
      </p:grpSp>
      <p:sp>
        <p:nvSpPr>
          <p:cNvPr id="57" name="Text Placeholder 1">
            <a:extLst>
              <a:ext uri="{FF2B5EF4-FFF2-40B4-BE49-F238E27FC236}">
                <a16:creationId xmlns="" xmlns:a16="http://schemas.microsoft.com/office/drawing/2014/main" id="{D9B85F3A-0D98-4AE5-8CED-AA4A4CF82188}"/>
              </a:ext>
            </a:extLst>
          </p:cNvPr>
          <p:cNvSpPr txBox="1">
            <a:spLocks/>
          </p:cNvSpPr>
          <p:nvPr/>
        </p:nvSpPr>
        <p:spPr>
          <a:xfrm>
            <a:off x="4613264" y="5215744"/>
            <a:ext cx="7353305" cy="1066800"/>
          </a:xfrm>
          <a:prstGeom prst="rect">
            <a:avLst/>
          </a:prstGeom>
          <a:noFill/>
          <a:ln>
            <a:noFill/>
          </a:ln>
        </p:spPr>
        <p:txBody>
          <a:bodyPr anchor="t"/>
          <a:lstStyle/>
          <a:p>
            <a:pPr marL="276225" indent="-276225">
              <a:lnSpc>
                <a:spcPts val="1900"/>
              </a:lnSpc>
              <a:buFont typeface="Arial" pitchFamily="34" charset="0"/>
              <a:buChar char="•"/>
            </a:pPr>
            <a:r>
              <a:rPr kumimoji="0" lang="en-US" sz="1800" b="0" i="0" u="none" strike="noStrike" kern="1200" cap="none" spc="10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MagistralC" pitchFamily="82" charset="0"/>
                <a:ea typeface="Verdana" pitchFamily="34" charset="0"/>
                <a:cs typeface="Verdana" pitchFamily="34" charset="0"/>
              </a:rPr>
              <a:t>SMART </a:t>
            </a:r>
            <a:r>
              <a:rPr kumimoji="0" lang="ru-RU" sz="1800" b="0" i="0" u="none" strike="noStrike" kern="1200" cap="none" spc="10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MagistralC" pitchFamily="82" charset="0"/>
                <a:ea typeface="Verdana" pitchFamily="34" charset="0"/>
                <a:cs typeface="Verdana" pitchFamily="34" charset="0"/>
              </a:rPr>
              <a:t>сградите</a:t>
            </a:r>
            <a:r>
              <a:rPr kumimoji="0" lang="en-US" sz="1800" b="0" i="0" u="none" strike="noStrike" kern="1200" cap="none" spc="10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MagistralC" pitchFamily="82" charset="0"/>
                <a:ea typeface="Verdana" pitchFamily="34" charset="0"/>
                <a:cs typeface="Verdana" pitchFamily="34" charset="0"/>
              </a:rPr>
              <a:t> </a:t>
            </a:r>
            <a:r>
              <a:rPr kumimoji="0" lang="ru-RU" sz="1800" b="0" i="0" u="none" strike="noStrike" kern="1200" cap="none" spc="10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MagistralC" pitchFamily="82" charset="0"/>
                <a:ea typeface="Verdana" pitchFamily="34" charset="0"/>
                <a:cs typeface="Verdana" pitchFamily="34" charset="0"/>
              </a:rPr>
              <a:t>продават на своите съседи произведеното електричество и топлина чрез глобалната служба </a:t>
            </a:r>
            <a:r>
              <a:rPr kumimoji="0" lang="en-US" sz="1800" b="0" i="0" u="none" strike="noStrike" kern="1200" cap="none" spc="10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MagistralC" pitchFamily="82" charset="0"/>
                <a:ea typeface="Verdana" pitchFamily="34" charset="0"/>
                <a:cs typeface="Verdana" pitchFamily="34" charset="0"/>
              </a:rPr>
              <a:t>Grid One – </a:t>
            </a:r>
            <a:r>
              <a:rPr kumimoji="0" lang="ru-RU" sz="1800" b="0" i="0" u="none" strike="noStrike" kern="1200" cap="none" spc="10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MagistralC" pitchFamily="82" charset="0"/>
                <a:ea typeface="Verdana" pitchFamily="34" charset="0"/>
                <a:cs typeface="Verdana" pitchFamily="34" charset="0"/>
              </a:rPr>
              <a:t>услуга «Локалн</a:t>
            </a:r>
            <a:r>
              <a:rPr lang="ru-RU" sz="1800" spc="100" dirty="0" smtClean="0">
                <a:solidFill>
                  <a:schemeClr val="tx2">
                    <a:lumMod val="75000"/>
                  </a:schemeClr>
                </a:solidFill>
                <a:latin typeface="MagistralC" pitchFamily="82" charset="0"/>
                <a:ea typeface="Verdana" pitchFamily="34" charset="0"/>
                <a:cs typeface="Verdana" pitchFamily="34" charset="0"/>
              </a:rPr>
              <a:t>а</a:t>
            </a:r>
            <a:r>
              <a:rPr kumimoji="0" lang="ru-RU" sz="1800" b="0" i="0" u="none" strike="noStrike" kern="1200" cap="none" spc="10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MagistralC" pitchFamily="82" charset="0"/>
                <a:ea typeface="Verdana" pitchFamily="34" charset="0"/>
                <a:cs typeface="Verdana" pitchFamily="34" charset="0"/>
              </a:rPr>
              <a:t> борса за енергия</a:t>
            </a:r>
            <a:r>
              <a:rPr kumimoji="0" lang="ru-RU" sz="1800" b="0" i="0" u="none" strike="noStrike" kern="1200" cap="none" spc="10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MagistralC" pitchFamily="82" charset="0"/>
                <a:ea typeface="Verdana" pitchFamily="34" charset="0"/>
                <a:cs typeface="Verdana" pitchFamily="34" charset="0"/>
              </a:rPr>
              <a:t>»</a:t>
            </a:r>
            <a:r>
              <a:rPr lang="ru-RU" sz="1800" spc="100" dirty="0" smtClean="0">
                <a:solidFill>
                  <a:schemeClr val="tx2">
                    <a:lumMod val="75000"/>
                  </a:schemeClr>
                </a:solidFill>
                <a:latin typeface="MagistralC" pitchFamily="82" charset="0"/>
                <a:cs typeface="Arial" pitchFamily="34" charset="0"/>
              </a:rPr>
              <a:t> </a:t>
            </a:r>
            <a:endParaRPr lang="ru-RU" sz="1800" spc="100" dirty="0" smtClean="0">
              <a:solidFill>
                <a:schemeClr val="tx2">
                  <a:lumMod val="75000"/>
                </a:schemeClr>
              </a:solidFill>
              <a:latin typeface="MagistralC" pitchFamily="82" charset="0"/>
              <a:cs typeface="Arial" pitchFamily="34" charset="0"/>
            </a:endParaRPr>
          </a:p>
          <a:p>
            <a:pPr marL="276225" indent="-276225">
              <a:lnSpc>
                <a:spcPts val="1900"/>
              </a:lnSpc>
              <a:spcBef>
                <a:spcPts val="1200"/>
              </a:spcBef>
              <a:buFont typeface="Arial" pitchFamily="34" charset="0"/>
              <a:buChar char="•"/>
            </a:pPr>
            <a:r>
              <a:rPr lang="ru-RU" sz="1800" spc="100" dirty="0" smtClean="0">
                <a:solidFill>
                  <a:schemeClr val="tx2">
                    <a:lumMod val="75000"/>
                  </a:schemeClr>
                </a:solidFill>
                <a:latin typeface="MagistralC" pitchFamily="82" charset="0"/>
                <a:cs typeface="Arial" pitchFamily="34" charset="0"/>
              </a:rPr>
              <a:t>Продажбите </a:t>
            </a:r>
            <a:r>
              <a:rPr lang="ru-RU" sz="1800" spc="100" dirty="0" smtClean="0">
                <a:solidFill>
                  <a:schemeClr val="tx2">
                    <a:lumMod val="75000"/>
                  </a:schemeClr>
                </a:solidFill>
                <a:latin typeface="MagistralC" pitchFamily="82" charset="0"/>
                <a:cs typeface="Arial" pitchFamily="34" charset="0"/>
              </a:rPr>
              <a:t>на енергия са в </a:t>
            </a:r>
            <a:r>
              <a:rPr lang="ru-RU" sz="1800" spc="100" dirty="0" smtClean="0">
                <a:solidFill>
                  <a:schemeClr val="tx2">
                    <a:lumMod val="75000"/>
                  </a:schemeClr>
                </a:solidFill>
                <a:latin typeface="MagistralC" pitchFamily="82" charset="0"/>
                <a:cs typeface="Arial" pitchFamily="34" charset="0"/>
              </a:rPr>
              <a:t>юридическата </a:t>
            </a:r>
            <a:r>
              <a:rPr lang="ru-RU" sz="1800" spc="100" dirty="0" smtClean="0">
                <a:solidFill>
                  <a:schemeClr val="tx2">
                    <a:lumMod val="75000"/>
                  </a:schemeClr>
                </a:solidFill>
                <a:latin typeface="MagistralC" pitchFamily="82" charset="0"/>
                <a:cs typeface="Arial" pitchFamily="34" charset="0"/>
              </a:rPr>
              <a:t>форма на енергийни услуги</a:t>
            </a:r>
          </a:p>
          <a:p>
            <a:pPr marL="276225" lvl="0" indent="-276225">
              <a:lnSpc>
                <a:spcPts val="1900"/>
              </a:lnSpc>
              <a:buFont typeface="Arial" pitchFamily="34" charset="0"/>
              <a:buChar char="•"/>
            </a:pPr>
            <a:endParaRPr kumimoji="0" lang="ru-RU" sz="1800" b="0" i="0" u="none" strike="noStrike" kern="1200" cap="none" spc="100" normalizeH="0" baseline="0" noProof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MagistralC" pitchFamily="82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196869" y="4200988"/>
            <a:ext cx="4305301" cy="2524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pic>
        <p:nvPicPr>
          <p:cNvPr id="59" name="Picture 58" descr="Grid-One-PV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5546" y="4287050"/>
            <a:ext cx="4210147" cy="2289608"/>
          </a:xfrm>
          <a:prstGeom prst="rect">
            <a:avLst/>
          </a:prstGeom>
        </p:spPr>
      </p:pic>
      <p:sp>
        <p:nvSpPr>
          <p:cNvPr id="60" name="Text Placeholder 1">
            <a:extLst>
              <a:ext uri="{FF2B5EF4-FFF2-40B4-BE49-F238E27FC236}">
                <a16:creationId xmlns="" xmlns:a16="http://schemas.microsoft.com/office/drawing/2014/main" id="{D9B85F3A-0D98-4AE5-8CED-AA4A4CF82188}"/>
              </a:ext>
            </a:extLst>
          </p:cNvPr>
          <p:cNvSpPr txBox="1">
            <a:spLocks/>
          </p:cNvSpPr>
          <p:nvPr/>
        </p:nvSpPr>
        <p:spPr>
          <a:xfrm>
            <a:off x="5600700" y="6006332"/>
            <a:ext cx="6448425" cy="1066800"/>
          </a:xfrm>
          <a:prstGeom prst="rect">
            <a:avLst/>
          </a:prstGeom>
          <a:noFill/>
          <a:ln>
            <a:noFill/>
          </a:ln>
        </p:spPr>
        <p:txBody>
          <a:bodyPr anchor="t"/>
          <a:lstStyle/>
          <a:p>
            <a:pPr marL="276225" lvl="0" indent="-276225">
              <a:lnSpc>
                <a:spcPts val="2500"/>
              </a:lnSpc>
              <a:buFont typeface="Arial" pitchFamily="34" charset="0"/>
              <a:buChar char="•"/>
            </a:pPr>
            <a:endParaRPr kumimoji="0" lang="ru-RU" sz="2400" b="0" i="0" u="none" strike="noStrike" kern="1200" cap="none" spc="100" normalizeH="0" noProof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MagistralC" pitchFamily="82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03309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arallelogram 4"/>
          <p:cNvSpPr/>
          <p:nvPr/>
        </p:nvSpPr>
        <p:spPr>
          <a:xfrm flipH="1">
            <a:off x="8119457" y="285794"/>
            <a:ext cx="4680652" cy="762182"/>
          </a:xfrm>
          <a:prstGeom prst="parallelogram">
            <a:avLst>
              <a:gd name="adj" fmla="val 62620"/>
            </a:avLst>
          </a:prstGeom>
          <a:solidFill>
            <a:schemeClr val="bg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2146" tIns="61073" rIns="122146" bIns="61073" rtlCol="0" anchor="ctr"/>
          <a:lstStyle/>
          <a:p>
            <a:pPr algn="ctr"/>
            <a:endParaRPr lang="bg-BG"/>
          </a:p>
        </p:txBody>
      </p:sp>
      <p:pic>
        <p:nvPicPr>
          <p:cNvPr id="6" name="Picture 2" descr="C:\Users\User1\Downloads\__my.CERB'\#_Bulgarian Smart Grid Chamber\#_blanka\ffull\Bulgarian_SG_CHAMBER_Logo_200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788122" y="381068"/>
            <a:ext cx="3101677" cy="581584"/>
          </a:xfrm>
          <a:prstGeom prst="rect">
            <a:avLst/>
          </a:prstGeom>
          <a:noFill/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59305" y="482698"/>
            <a:ext cx="11026255" cy="1018270"/>
          </a:xfrm>
        </p:spPr>
        <p:txBody>
          <a:bodyPr>
            <a:normAutofit/>
          </a:bodyPr>
          <a:lstStyle/>
          <a:p>
            <a:pPr marL="9525" lvl="0" indent="-9525">
              <a:lnSpc>
                <a:spcPts val="3600"/>
              </a:lnSpc>
            </a:pPr>
            <a:r>
              <a:rPr lang="ru-RU" sz="3300" spc="100" dirty="0" smtClean="0">
                <a:latin typeface="MagistralC" pitchFamily="82" charset="0"/>
                <a:cs typeface="Arial" pitchFamily="34" charset="0"/>
              </a:rPr>
              <a:t>Участват на енергийния пазар</a:t>
            </a:r>
            <a:endParaRPr lang="en-US" sz="3300" spc="100" baseline="30000" dirty="0">
              <a:effectLst/>
              <a:latin typeface="MagistralC" pitchFamily="82" charset="0"/>
              <a:cs typeface="Arial" pitchFamily="34" charset="0"/>
            </a:endParaRPr>
          </a:p>
        </p:txBody>
      </p:sp>
      <p:sp>
        <p:nvSpPr>
          <p:cNvPr id="11" name="Text Placeholder 1">
            <a:extLst>
              <a:ext uri="{FF2B5EF4-FFF2-40B4-BE49-F238E27FC236}">
                <a16:creationId xmlns="" xmlns:a16="http://schemas.microsoft.com/office/drawing/2014/main" id="{D9B85F3A-0D98-4AE5-8CED-AA4A4CF82188}"/>
              </a:ext>
            </a:extLst>
          </p:cNvPr>
          <p:cNvSpPr txBox="1">
            <a:spLocks/>
          </p:cNvSpPr>
          <p:nvPr/>
        </p:nvSpPr>
        <p:spPr>
          <a:xfrm>
            <a:off x="4943475" y="4291820"/>
            <a:ext cx="7105650" cy="1066800"/>
          </a:xfrm>
          <a:prstGeom prst="rect">
            <a:avLst/>
          </a:prstGeom>
          <a:noFill/>
          <a:ln>
            <a:noFill/>
          </a:ln>
        </p:spPr>
        <p:txBody>
          <a:bodyPr anchor="t"/>
          <a:lstStyle/>
          <a:p>
            <a:pPr marL="276225" lvl="0" indent="-276225">
              <a:lnSpc>
                <a:spcPts val="1800"/>
              </a:lnSpc>
              <a:spcBef>
                <a:spcPts val="600"/>
              </a:spcBef>
              <a:buFont typeface="Arial" pitchFamily="34" charset="0"/>
              <a:buChar char="•"/>
            </a:pPr>
            <a:r>
              <a:rPr lang="en-US" sz="1800" spc="100" dirty="0" smtClean="0">
                <a:solidFill>
                  <a:schemeClr val="tx2">
                    <a:lumMod val="75000"/>
                  </a:schemeClr>
                </a:solidFill>
                <a:latin typeface="MagistralC" pitchFamily="82" charset="0"/>
                <a:cs typeface="Arial" pitchFamily="34" charset="0"/>
              </a:rPr>
              <a:t>SMART </a:t>
            </a:r>
            <a:r>
              <a:rPr lang="ru-RU" sz="1800" spc="100" dirty="0" smtClean="0">
                <a:solidFill>
                  <a:schemeClr val="tx2">
                    <a:lumMod val="75000"/>
                  </a:schemeClr>
                </a:solidFill>
                <a:latin typeface="MagistralC" pitchFamily="82" charset="0"/>
                <a:cs typeface="Arial" pitchFamily="34" charset="0"/>
              </a:rPr>
              <a:t>сградите могат автоматично да предават своята електроенергия на националната електропреносна система</a:t>
            </a:r>
            <a:endParaRPr kumimoji="0" lang="ru-RU" sz="1800" b="0" i="0" u="none" strike="noStrike" kern="1200" cap="none" spc="100" normalizeH="0" baseline="0" noProof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MagistralC" pitchFamily="82" charset="0"/>
              <a:cs typeface="Arial" pitchFamily="34" charset="0"/>
            </a:endParaRPr>
          </a:p>
          <a:p>
            <a:pPr marL="276225" lvl="0" indent="-276225">
              <a:lnSpc>
                <a:spcPts val="1800"/>
              </a:lnSpc>
              <a:spcBef>
                <a:spcPts val="600"/>
              </a:spcBef>
              <a:buFont typeface="Arial" pitchFamily="34" charset="0"/>
              <a:buChar char="•"/>
            </a:pPr>
            <a:r>
              <a:rPr kumimoji="0" lang="ru-RU" sz="1800" b="0" i="0" u="none" strike="noStrike" kern="1200" cap="none" spc="10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MagistralC" pitchFamily="82" charset="0"/>
                <a:cs typeface="Arial" pitchFamily="34" charset="0"/>
              </a:rPr>
              <a:t>Като участници в балансиращи групи те могат да продават енергията си </a:t>
            </a:r>
            <a:r>
              <a:rPr lang="ru-RU" sz="1800" spc="100" dirty="0" smtClean="0">
                <a:solidFill>
                  <a:schemeClr val="tx2">
                    <a:lumMod val="75000"/>
                  </a:schemeClr>
                </a:solidFill>
                <a:latin typeface="MagistralC" pitchFamily="82" charset="0"/>
                <a:cs typeface="Arial" pitchFamily="34" charset="0"/>
              </a:rPr>
              <a:t>на свободния пазар на високи </a:t>
            </a:r>
            <a:r>
              <a:rPr lang="ru-RU" sz="1800" spc="100" dirty="0" smtClean="0">
                <a:solidFill>
                  <a:schemeClr val="tx2">
                    <a:lumMod val="75000"/>
                  </a:schemeClr>
                </a:solidFill>
                <a:latin typeface="MagistralC" pitchFamily="82" charset="0"/>
                <a:cs typeface="Arial" pitchFamily="34" charset="0"/>
              </a:rPr>
              <a:t>цени</a:t>
            </a:r>
            <a:endParaRPr kumimoji="0" lang="ru-RU" sz="1800" b="0" i="0" u="none" strike="noStrike" kern="1200" cap="none" spc="100" normalizeH="0" baseline="0" noProof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MagistralC" pitchFamily="82" charset="0"/>
              <a:cs typeface="Arial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95298" y="4178969"/>
            <a:ext cx="4391027" cy="2524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pic>
        <p:nvPicPr>
          <p:cNvPr id="13" name="Picture 12" descr="Grid-One-PV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9028" y="4337286"/>
            <a:ext cx="4210147" cy="2289608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2705100" y="1469626"/>
            <a:ext cx="9486900" cy="2460234"/>
            <a:chOff x="2705100" y="1642645"/>
            <a:chExt cx="9486900" cy="2460234"/>
          </a:xfrm>
        </p:grpSpPr>
        <p:pic>
          <p:nvPicPr>
            <p:cNvPr id="15" name="Picture 14" descr="SMART_CLUSTER_OF_COOPERATIVES_210927_04__02.jp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05100" y="1642645"/>
              <a:ext cx="9267826" cy="2460234"/>
            </a:xfrm>
            <a:prstGeom prst="rect">
              <a:avLst/>
            </a:prstGeom>
          </p:spPr>
        </p:pic>
        <p:grpSp>
          <p:nvGrpSpPr>
            <p:cNvPr id="16" name="Group 25"/>
            <p:cNvGrpSpPr/>
            <p:nvPr/>
          </p:nvGrpSpPr>
          <p:grpSpPr>
            <a:xfrm>
              <a:off x="6619875" y="3535466"/>
              <a:ext cx="628650" cy="525359"/>
              <a:chOff x="2943225" y="4065691"/>
              <a:chExt cx="628650" cy="525359"/>
            </a:xfrm>
          </p:grpSpPr>
          <p:sp>
            <p:nvSpPr>
              <p:cNvPr id="50" name="Oval 12"/>
              <p:cNvSpPr/>
              <p:nvPr/>
            </p:nvSpPr>
            <p:spPr>
              <a:xfrm>
                <a:off x="2952752" y="4162425"/>
                <a:ext cx="428624" cy="42862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bg-BG"/>
              </a:p>
            </p:txBody>
          </p:sp>
          <p:sp>
            <p:nvSpPr>
              <p:cNvPr id="51" name="Text Placeholder 1">
                <a:extLst>
                  <a:ext uri="{FF2B5EF4-FFF2-40B4-BE49-F238E27FC236}">
                    <a16:creationId xmlns="" xmlns:a16="http://schemas.microsoft.com/office/drawing/2014/main" id="{D9B85F3A-0D98-4AE5-8CED-AA4A4CF8218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943225" y="4065691"/>
                <a:ext cx="628650" cy="47773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="t"/>
              <a:lstStyle/>
              <a:p>
                <a:pPr lvl="0">
                  <a:lnSpc>
                    <a:spcPts val="3600"/>
                  </a:lnSpc>
                </a:pPr>
                <a:r>
                  <a:rPr lang="bg-BG" sz="1600" b="1" spc="100" dirty="0" smtClean="0">
                    <a:solidFill>
                      <a:schemeClr val="tx2">
                        <a:lumMod val="75000"/>
                      </a:schemeClr>
                    </a:solidFill>
                    <a:latin typeface="MagistralC" pitchFamily="82" charset="0"/>
                    <a:cs typeface="Arial" pitchFamily="34" charset="0"/>
                  </a:rPr>
                  <a:t>#1</a:t>
                </a:r>
                <a:endParaRPr kumimoji="0" lang="en-US" sz="1600" b="1" i="0" u="none" strike="noStrike" kern="1200" cap="none" spc="100" normalizeH="0" baseline="30000" noProof="0" dirty="0">
                  <a:ln>
                    <a:noFill/>
                  </a:ln>
                  <a:solidFill>
                    <a:schemeClr val="tx2">
                      <a:lumMod val="75000"/>
                    </a:schemeClr>
                  </a:solidFill>
                  <a:effectLst/>
                  <a:uLnTx/>
                  <a:uFillTx/>
                  <a:latin typeface="MagistralC" pitchFamily="82" charset="0"/>
                  <a:ea typeface="+mn-ea"/>
                  <a:cs typeface="Arial" pitchFamily="34" charset="0"/>
                </a:endParaRPr>
              </a:p>
            </p:txBody>
          </p:sp>
        </p:grpSp>
        <p:grpSp>
          <p:nvGrpSpPr>
            <p:cNvPr id="17" name="Group 24"/>
            <p:cNvGrpSpPr/>
            <p:nvPr/>
          </p:nvGrpSpPr>
          <p:grpSpPr>
            <a:xfrm>
              <a:off x="10984441" y="3567216"/>
              <a:ext cx="733425" cy="525359"/>
              <a:chOff x="4705349" y="4894366"/>
              <a:chExt cx="733425" cy="525359"/>
            </a:xfrm>
          </p:grpSpPr>
          <p:sp>
            <p:nvSpPr>
              <p:cNvPr id="48" name="Oval 14"/>
              <p:cNvSpPr/>
              <p:nvPr/>
            </p:nvSpPr>
            <p:spPr>
              <a:xfrm>
                <a:off x="4752976" y="4972051"/>
                <a:ext cx="447674" cy="447674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bg-BG"/>
              </a:p>
            </p:txBody>
          </p:sp>
          <p:sp>
            <p:nvSpPr>
              <p:cNvPr id="49" name="Text Placeholder 1">
                <a:extLst>
                  <a:ext uri="{FF2B5EF4-FFF2-40B4-BE49-F238E27FC236}">
                    <a16:creationId xmlns="" xmlns:a16="http://schemas.microsoft.com/office/drawing/2014/main" id="{D9B85F3A-0D98-4AE5-8CED-AA4A4CF8218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705349" y="4894366"/>
                <a:ext cx="733425" cy="47773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="t"/>
              <a:lstStyle/>
              <a:p>
                <a:pPr lvl="0">
                  <a:lnSpc>
                    <a:spcPts val="3600"/>
                  </a:lnSpc>
                </a:pPr>
                <a:r>
                  <a:rPr lang="bg-BG" sz="1600" b="1" spc="100" dirty="0" smtClean="0">
                    <a:solidFill>
                      <a:schemeClr val="tx2">
                        <a:lumMod val="75000"/>
                      </a:schemeClr>
                    </a:solidFill>
                    <a:latin typeface="MagistralC" pitchFamily="82" charset="0"/>
                    <a:cs typeface="Arial" pitchFamily="34" charset="0"/>
                  </a:rPr>
                  <a:t>#2</a:t>
                </a:r>
                <a:endParaRPr kumimoji="0" lang="en-US" sz="1600" b="1" i="0" u="none" strike="noStrike" kern="1200" cap="none" spc="100" normalizeH="0" baseline="30000" noProof="0" dirty="0">
                  <a:ln>
                    <a:noFill/>
                  </a:ln>
                  <a:solidFill>
                    <a:schemeClr val="tx2">
                      <a:lumMod val="75000"/>
                    </a:schemeClr>
                  </a:solidFill>
                  <a:effectLst/>
                  <a:uLnTx/>
                  <a:uFillTx/>
                  <a:latin typeface="MagistralC" pitchFamily="82" charset="0"/>
                  <a:ea typeface="+mn-ea"/>
                  <a:cs typeface="Arial" pitchFamily="34" charset="0"/>
                </a:endParaRPr>
              </a:p>
            </p:txBody>
          </p:sp>
        </p:grpSp>
        <p:grpSp>
          <p:nvGrpSpPr>
            <p:cNvPr id="18" name="Group 26"/>
            <p:cNvGrpSpPr/>
            <p:nvPr/>
          </p:nvGrpSpPr>
          <p:grpSpPr>
            <a:xfrm>
              <a:off x="11458575" y="2990860"/>
              <a:ext cx="733425" cy="514351"/>
              <a:chOff x="4705349" y="4894366"/>
              <a:chExt cx="733425" cy="525359"/>
            </a:xfrm>
          </p:grpSpPr>
          <p:sp>
            <p:nvSpPr>
              <p:cNvPr id="46" name="Oval 45"/>
              <p:cNvSpPr/>
              <p:nvPr/>
            </p:nvSpPr>
            <p:spPr>
              <a:xfrm>
                <a:off x="4724401" y="5001238"/>
                <a:ext cx="409573" cy="418487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bg-BG"/>
              </a:p>
            </p:txBody>
          </p:sp>
          <p:sp>
            <p:nvSpPr>
              <p:cNvPr id="47" name="Text Placeholder 1">
                <a:extLst>
                  <a:ext uri="{FF2B5EF4-FFF2-40B4-BE49-F238E27FC236}">
                    <a16:creationId xmlns="" xmlns:a16="http://schemas.microsoft.com/office/drawing/2014/main" id="{D9B85F3A-0D98-4AE5-8CED-AA4A4CF8218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705349" y="4894366"/>
                <a:ext cx="733425" cy="47773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="t"/>
              <a:lstStyle/>
              <a:p>
                <a:pPr lvl="0">
                  <a:lnSpc>
                    <a:spcPts val="3600"/>
                  </a:lnSpc>
                </a:pPr>
                <a:r>
                  <a:rPr lang="bg-BG" sz="1400" b="1" spc="100" dirty="0" smtClean="0">
                    <a:solidFill>
                      <a:schemeClr val="tx2">
                        <a:lumMod val="75000"/>
                      </a:schemeClr>
                    </a:solidFill>
                    <a:latin typeface="MagistralC" pitchFamily="82" charset="0"/>
                    <a:cs typeface="Arial" pitchFamily="34" charset="0"/>
                  </a:rPr>
                  <a:t>#3</a:t>
                </a:r>
                <a:endParaRPr kumimoji="0" lang="en-US" sz="1400" b="1" i="0" u="none" strike="noStrike" kern="1200" cap="none" spc="100" normalizeH="0" baseline="30000" noProof="0" dirty="0">
                  <a:ln>
                    <a:noFill/>
                  </a:ln>
                  <a:solidFill>
                    <a:schemeClr val="tx2">
                      <a:lumMod val="75000"/>
                    </a:schemeClr>
                  </a:solidFill>
                  <a:effectLst/>
                  <a:uLnTx/>
                  <a:uFillTx/>
                  <a:latin typeface="MagistralC" pitchFamily="82" charset="0"/>
                  <a:ea typeface="+mn-ea"/>
                  <a:cs typeface="Arial" pitchFamily="34" charset="0"/>
                </a:endParaRPr>
              </a:p>
            </p:txBody>
          </p:sp>
        </p:grpSp>
        <p:grpSp>
          <p:nvGrpSpPr>
            <p:cNvPr id="19" name="Group 29"/>
            <p:cNvGrpSpPr/>
            <p:nvPr/>
          </p:nvGrpSpPr>
          <p:grpSpPr>
            <a:xfrm>
              <a:off x="2705100" y="2801411"/>
              <a:ext cx="733425" cy="522817"/>
              <a:chOff x="4705349" y="4885718"/>
              <a:chExt cx="733425" cy="534007"/>
            </a:xfrm>
          </p:grpSpPr>
          <p:sp>
            <p:nvSpPr>
              <p:cNvPr id="44" name="Oval 43"/>
              <p:cNvSpPr/>
              <p:nvPr/>
            </p:nvSpPr>
            <p:spPr>
              <a:xfrm>
                <a:off x="4724401" y="5001238"/>
                <a:ext cx="409573" cy="418487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bg-BG"/>
              </a:p>
            </p:txBody>
          </p:sp>
          <p:sp>
            <p:nvSpPr>
              <p:cNvPr id="45" name="Text Placeholder 1">
                <a:extLst>
                  <a:ext uri="{FF2B5EF4-FFF2-40B4-BE49-F238E27FC236}">
                    <a16:creationId xmlns="" xmlns:a16="http://schemas.microsoft.com/office/drawing/2014/main" id="{D9B85F3A-0D98-4AE5-8CED-AA4A4CF8218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705349" y="4885718"/>
                <a:ext cx="733425" cy="47773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="t"/>
              <a:lstStyle/>
              <a:p>
                <a:pPr lvl="0">
                  <a:lnSpc>
                    <a:spcPts val="3600"/>
                  </a:lnSpc>
                </a:pPr>
                <a:r>
                  <a:rPr lang="bg-BG" sz="1400" b="1" spc="100" dirty="0" smtClean="0">
                    <a:solidFill>
                      <a:schemeClr val="tx2">
                        <a:lumMod val="75000"/>
                      </a:schemeClr>
                    </a:solidFill>
                    <a:latin typeface="MagistralC" pitchFamily="82" charset="0"/>
                    <a:cs typeface="Arial" pitchFamily="34" charset="0"/>
                  </a:rPr>
                  <a:t>#11</a:t>
                </a:r>
                <a:endParaRPr kumimoji="0" lang="en-US" sz="1400" b="1" i="0" u="none" strike="noStrike" kern="1200" cap="none" spc="100" normalizeH="0" baseline="30000" noProof="0" dirty="0">
                  <a:ln>
                    <a:noFill/>
                  </a:ln>
                  <a:solidFill>
                    <a:schemeClr val="tx2">
                      <a:lumMod val="75000"/>
                    </a:schemeClr>
                  </a:solidFill>
                  <a:effectLst/>
                  <a:uLnTx/>
                  <a:uFillTx/>
                  <a:latin typeface="MagistralC" pitchFamily="82" charset="0"/>
                  <a:ea typeface="+mn-ea"/>
                  <a:cs typeface="Arial" pitchFamily="34" charset="0"/>
                </a:endParaRPr>
              </a:p>
            </p:txBody>
          </p:sp>
        </p:grpSp>
        <p:grpSp>
          <p:nvGrpSpPr>
            <p:cNvPr id="20" name="Group 33"/>
            <p:cNvGrpSpPr/>
            <p:nvPr/>
          </p:nvGrpSpPr>
          <p:grpSpPr>
            <a:xfrm>
              <a:off x="9534525" y="2457450"/>
              <a:ext cx="733425" cy="495299"/>
              <a:chOff x="4705349" y="4845728"/>
              <a:chExt cx="733425" cy="505901"/>
            </a:xfrm>
          </p:grpSpPr>
          <p:sp>
            <p:nvSpPr>
              <p:cNvPr id="42" name="Oval 41"/>
              <p:cNvSpPr/>
              <p:nvPr/>
            </p:nvSpPr>
            <p:spPr>
              <a:xfrm>
                <a:off x="4743452" y="5020702"/>
                <a:ext cx="323847" cy="330927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bg-BG"/>
              </a:p>
            </p:txBody>
          </p:sp>
          <p:sp>
            <p:nvSpPr>
              <p:cNvPr id="43" name="Text Placeholder 1">
                <a:extLst>
                  <a:ext uri="{FF2B5EF4-FFF2-40B4-BE49-F238E27FC236}">
                    <a16:creationId xmlns="" xmlns:a16="http://schemas.microsoft.com/office/drawing/2014/main" id="{D9B85F3A-0D98-4AE5-8CED-AA4A4CF8218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705349" y="4845728"/>
                <a:ext cx="733425" cy="47773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="t"/>
              <a:lstStyle/>
              <a:p>
                <a:pPr lvl="0">
                  <a:lnSpc>
                    <a:spcPts val="3600"/>
                  </a:lnSpc>
                </a:pPr>
                <a:r>
                  <a:rPr lang="bg-BG" sz="1100" b="1" spc="100" dirty="0" smtClean="0">
                    <a:solidFill>
                      <a:schemeClr val="tx2">
                        <a:lumMod val="75000"/>
                      </a:schemeClr>
                    </a:solidFill>
                    <a:latin typeface="MagistralC" pitchFamily="82" charset="0"/>
                    <a:cs typeface="Arial" pitchFamily="34" charset="0"/>
                  </a:rPr>
                  <a:t>#4</a:t>
                </a:r>
                <a:endParaRPr kumimoji="0" lang="en-US" sz="1100" b="1" i="0" u="none" strike="noStrike" kern="1200" cap="none" spc="100" normalizeH="0" baseline="30000" noProof="0" dirty="0">
                  <a:ln>
                    <a:noFill/>
                  </a:ln>
                  <a:solidFill>
                    <a:schemeClr val="tx2">
                      <a:lumMod val="75000"/>
                    </a:schemeClr>
                  </a:solidFill>
                  <a:effectLst/>
                  <a:uLnTx/>
                  <a:uFillTx/>
                  <a:latin typeface="MagistralC" pitchFamily="82" charset="0"/>
                  <a:ea typeface="+mn-ea"/>
                  <a:cs typeface="Arial" pitchFamily="34" charset="0"/>
                </a:endParaRPr>
              </a:p>
            </p:txBody>
          </p:sp>
        </p:grpSp>
        <p:grpSp>
          <p:nvGrpSpPr>
            <p:cNvPr id="21" name="Group 36"/>
            <p:cNvGrpSpPr/>
            <p:nvPr/>
          </p:nvGrpSpPr>
          <p:grpSpPr>
            <a:xfrm>
              <a:off x="8608974" y="2313405"/>
              <a:ext cx="733425" cy="477879"/>
              <a:chOff x="4694198" y="4815352"/>
              <a:chExt cx="733425" cy="488109"/>
            </a:xfrm>
          </p:grpSpPr>
          <p:sp>
            <p:nvSpPr>
              <p:cNvPr id="40" name="Oval 39"/>
              <p:cNvSpPr/>
              <p:nvPr/>
            </p:nvSpPr>
            <p:spPr>
              <a:xfrm>
                <a:off x="4743453" y="5020702"/>
                <a:ext cx="262748" cy="282759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bg-BG"/>
              </a:p>
            </p:txBody>
          </p:sp>
          <p:sp>
            <p:nvSpPr>
              <p:cNvPr id="41" name="Text Placeholder 1">
                <a:extLst>
                  <a:ext uri="{FF2B5EF4-FFF2-40B4-BE49-F238E27FC236}">
                    <a16:creationId xmlns="" xmlns:a16="http://schemas.microsoft.com/office/drawing/2014/main" id="{D9B85F3A-0D98-4AE5-8CED-AA4A4CF8218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694198" y="4815352"/>
                <a:ext cx="733425" cy="47773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="t"/>
              <a:lstStyle/>
              <a:p>
                <a:pPr lvl="0">
                  <a:lnSpc>
                    <a:spcPts val="3600"/>
                  </a:lnSpc>
                </a:pPr>
                <a:r>
                  <a:rPr lang="bg-BG" sz="900" b="1" spc="100" dirty="0" smtClean="0">
                    <a:solidFill>
                      <a:schemeClr val="tx2">
                        <a:lumMod val="75000"/>
                      </a:schemeClr>
                    </a:solidFill>
                    <a:latin typeface="MagistralC" pitchFamily="82" charset="0"/>
                    <a:cs typeface="Arial" pitchFamily="34" charset="0"/>
                  </a:rPr>
                  <a:t>#6</a:t>
                </a:r>
                <a:endParaRPr kumimoji="0" lang="en-US" sz="900" b="1" i="0" u="none" strike="noStrike" kern="1200" cap="none" spc="100" normalizeH="0" baseline="30000" noProof="0" dirty="0">
                  <a:ln>
                    <a:noFill/>
                  </a:ln>
                  <a:solidFill>
                    <a:schemeClr val="tx2">
                      <a:lumMod val="75000"/>
                    </a:schemeClr>
                  </a:solidFill>
                  <a:effectLst/>
                  <a:uLnTx/>
                  <a:uFillTx/>
                  <a:latin typeface="MagistralC" pitchFamily="82" charset="0"/>
                  <a:ea typeface="+mn-ea"/>
                  <a:cs typeface="Arial" pitchFamily="34" charset="0"/>
                </a:endParaRPr>
              </a:p>
            </p:txBody>
          </p:sp>
        </p:grpSp>
        <p:grpSp>
          <p:nvGrpSpPr>
            <p:cNvPr id="22" name="Group 39"/>
            <p:cNvGrpSpPr/>
            <p:nvPr/>
          </p:nvGrpSpPr>
          <p:grpSpPr>
            <a:xfrm>
              <a:off x="9764983" y="2120117"/>
              <a:ext cx="733425" cy="477879"/>
              <a:chOff x="4694198" y="4815352"/>
              <a:chExt cx="733425" cy="488109"/>
            </a:xfrm>
          </p:grpSpPr>
          <p:sp>
            <p:nvSpPr>
              <p:cNvPr id="38" name="Oval 37"/>
              <p:cNvSpPr/>
              <p:nvPr/>
            </p:nvSpPr>
            <p:spPr>
              <a:xfrm>
                <a:off x="4743453" y="5020702"/>
                <a:ext cx="262748" cy="282759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bg-BG"/>
              </a:p>
            </p:txBody>
          </p:sp>
          <p:sp>
            <p:nvSpPr>
              <p:cNvPr id="39" name="Text Placeholder 1">
                <a:extLst>
                  <a:ext uri="{FF2B5EF4-FFF2-40B4-BE49-F238E27FC236}">
                    <a16:creationId xmlns="" xmlns:a16="http://schemas.microsoft.com/office/drawing/2014/main" id="{D9B85F3A-0D98-4AE5-8CED-AA4A4CF8218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694198" y="4815352"/>
                <a:ext cx="733425" cy="47773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="t"/>
              <a:lstStyle/>
              <a:p>
                <a:pPr lvl="0">
                  <a:lnSpc>
                    <a:spcPts val="3600"/>
                  </a:lnSpc>
                </a:pPr>
                <a:r>
                  <a:rPr lang="bg-BG" sz="900" b="1" spc="100" dirty="0" smtClean="0">
                    <a:solidFill>
                      <a:schemeClr val="tx2">
                        <a:lumMod val="75000"/>
                      </a:schemeClr>
                    </a:solidFill>
                    <a:latin typeface="MagistralC" pitchFamily="82" charset="0"/>
                    <a:cs typeface="Arial" pitchFamily="34" charset="0"/>
                  </a:rPr>
                  <a:t>#5</a:t>
                </a:r>
                <a:endParaRPr kumimoji="0" lang="en-US" sz="900" b="1" i="0" u="none" strike="noStrike" kern="1200" cap="none" spc="100" normalizeH="0" baseline="30000" noProof="0" dirty="0">
                  <a:ln>
                    <a:noFill/>
                  </a:ln>
                  <a:solidFill>
                    <a:schemeClr val="tx2">
                      <a:lumMod val="75000"/>
                    </a:schemeClr>
                  </a:solidFill>
                  <a:effectLst/>
                  <a:uLnTx/>
                  <a:uFillTx/>
                  <a:latin typeface="MagistralC" pitchFamily="82" charset="0"/>
                  <a:ea typeface="+mn-ea"/>
                  <a:cs typeface="Arial" pitchFamily="34" charset="0"/>
                </a:endParaRPr>
              </a:p>
            </p:txBody>
          </p:sp>
        </p:grpSp>
        <p:grpSp>
          <p:nvGrpSpPr>
            <p:cNvPr id="23" name="Group 42"/>
            <p:cNvGrpSpPr/>
            <p:nvPr/>
          </p:nvGrpSpPr>
          <p:grpSpPr>
            <a:xfrm>
              <a:off x="8880319" y="1830185"/>
              <a:ext cx="733425" cy="477879"/>
              <a:chOff x="4694198" y="4815352"/>
              <a:chExt cx="733425" cy="488109"/>
            </a:xfrm>
          </p:grpSpPr>
          <p:sp>
            <p:nvSpPr>
              <p:cNvPr id="36" name="Oval 35"/>
              <p:cNvSpPr/>
              <p:nvPr/>
            </p:nvSpPr>
            <p:spPr>
              <a:xfrm>
                <a:off x="4743453" y="5020702"/>
                <a:ext cx="262748" cy="282759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bg-BG"/>
              </a:p>
            </p:txBody>
          </p:sp>
          <p:sp>
            <p:nvSpPr>
              <p:cNvPr id="37" name="Text Placeholder 1">
                <a:extLst>
                  <a:ext uri="{FF2B5EF4-FFF2-40B4-BE49-F238E27FC236}">
                    <a16:creationId xmlns="" xmlns:a16="http://schemas.microsoft.com/office/drawing/2014/main" id="{D9B85F3A-0D98-4AE5-8CED-AA4A4CF8218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694198" y="4815352"/>
                <a:ext cx="733425" cy="47773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="t"/>
              <a:lstStyle/>
              <a:p>
                <a:pPr lvl="0">
                  <a:lnSpc>
                    <a:spcPts val="3600"/>
                  </a:lnSpc>
                </a:pPr>
                <a:r>
                  <a:rPr lang="bg-BG" sz="900" b="1" spc="100" dirty="0" smtClean="0">
                    <a:solidFill>
                      <a:schemeClr val="tx2">
                        <a:lumMod val="75000"/>
                      </a:schemeClr>
                    </a:solidFill>
                    <a:latin typeface="MagistralC" pitchFamily="82" charset="0"/>
                    <a:cs typeface="Arial" pitchFamily="34" charset="0"/>
                  </a:rPr>
                  <a:t>#7</a:t>
                </a:r>
                <a:endParaRPr kumimoji="0" lang="en-US" sz="900" b="1" i="0" u="none" strike="noStrike" kern="1200" cap="none" spc="100" normalizeH="0" baseline="30000" noProof="0" dirty="0">
                  <a:ln>
                    <a:noFill/>
                  </a:ln>
                  <a:solidFill>
                    <a:schemeClr val="tx2">
                      <a:lumMod val="75000"/>
                    </a:schemeClr>
                  </a:solidFill>
                  <a:effectLst/>
                  <a:uLnTx/>
                  <a:uFillTx/>
                  <a:latin typeface="MagistralC" pitchFamily="82" charset="0"/>
                  <a:ea typeface="+mn-ea"/>
                  <a:cs typeface="Arial" pitchFamily="34" charset="0"/>
                </a:endParaRPr>
              </a:p>
            </p:txBody>
          </p:sp>
        </p:grpSp>
        <p:grpSp>
          <p:nvGrpSpPr>
            <p:cNvPr id="24" name="Group 46"/>
            <p:cNvGrpSpPr/>
            <p:nvPr/>
          </p:nvGrpSpPr>
          <p:grpSpPr>
            <a:xfrm>
              <a:off x="7393491" y="2038342"/>
              <a:ext cx="733425" cy="477879"/>
              <a:chOff x="4694198" y="4815352"/>
              <a:chExt cx="733425" cy="488109"/>
            </a:xfrm>
          </p:grpSpPr>
          <p:sp>
            <p:nvSpPr>
              <p:cNvPr id="34" name="Oval 33"/>
              <p:cNvSpPr/>
              <p:nvPr/>
            </p:nvSpPr>
            <p:spPr>
              <a:xfrm>
                <a:off x="4743453" y="5020702"/>
                <a:ext cx="262748" cy="282759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bg-BG"/>
              </a:p>
            </p:txBody>
          </p:sp>
          <p:sp>
            <p:nvSpPr>
              <p:cNvPr id="35" name="Text Placeholder 1">
                <a:extLst>
                  <a:ext uri="{FF2B5EF4-FFF2-40B4-BE49-F238E27FC236}">
                    <a16:creationId xmlns="" xmlns:a16="http://schemas.microsoft.com/office/drawing/2014/main" id="{D9B85F3A-0D98-4AE5-8CED-AA4A4CF8218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694198" y="4815352"/>
                <a:ext cx="733425" cy="47773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="t"/>
              <a:lstStyle/>
              <a:p>
                <a:pPr lvl="0">
                  <a:lnSpc>
                    <a:spcPts val="3600"/>
                  </a:lnSpc>
                </a:pPr>
                <a:r>
                  <a:rPr lang="bg-BG" sz="900" b="1" spc="100" dirty="0" smtClean="0">
                    <a:solidFill>
                      <a:schemeClr val="tx2">
                        <a:lumMod val="75000"/>
                      </a:schemeClr>
                    </a:solidFill>
                    <a:latin typeface="MagistralC" pitchFamily="82" charset="0"/>
                    <a:cs typeface="Arial" pitchFamily="34" charset="0"/>
                  </a:rPr>
                  <a:t>#8</a:t>
                </a:r>
                <a:endParaRPr kumimoji="0" lang="en-US" sz="900" b="1" i="0" u="none" strike="noStrike" kern="1200" cap="none" spc="100" normalizeH="0" baseline="30000" noProof="0" dirty="0">
                  <a:ln>
                    <a:noFill/>
                  </a:ln>
                  <a:solidFill>
                    <a:schemeClr val="tx2">
                      <a:lumMod val="75000"/>
                    </a:schemeClr>
                  </a:solidFill>
                  <a:effectLst/>
                  <a:uLnTx/>
                  <a:uFillTx/>
                  <a:latin typeface="MagistralC" pitchFamily="82" charset="0"/>
                  <a:ea typeface="+mn-ea"/>
                  <a:cs typeface="Arial" pitchFamily="34" charset="0"/>
                </a:endParaRPr>
              </a:p>
            </p:txBody>
          </p:sp>
        </p:grpSp>
        <p:grpSp>
          <p:nvGrpSpPr>
            <p:cNvPr id="25" name="Group 49"/>
            <p:cNvGrpSpPr/>
            <p:nvPr/>
          </p:nvGrpSpPr>
          <p:grpSpPr>
            <a:xfrm>
              <a:off x="4871870" y="1842369"/>
              <a:ext cx="733425" cy="477879"/>
              <a:chOff x="4694198" y="4815352"/>
              <a:chExt cx="733425" cy="488109"/>
            </a:xfrm>
          </p:grpSpPr>
          <p:sp>
            <p:nvSpPr>
              <p:cNvPr id="32" name="Oval 31"/>
              <p:cNvSpPr/>
              <p:nvPr/>
            </p:nvSpPr>
            <p:spPr>
              <a:xfrm>
                <a:off x="4743453" y="5020702"/>
                <a:ext cx="262748" cy="282759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bg-BG"/>
              </a:p>
            </p:txBody>
          </p:sp>
          <p:sp>
            <p:nvSpPr>
              <p:cNvPr id="33" name="Text Placeholder 1">
                <a:extLst>
                  <a:ext uri="{FF2B5EF4-FFF2-40B4-BE49-F238E27FC236}">
                    <a16:creationId xmlns="" xmlns:a16="http://schemas.microsoft.com/office/drawing/2014/main" id="{D9B85F3A-0D98-4AE5-8CED-AA4A4CF8218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694198" y="4815352"/>
                <a:ext cx="733425" cy="47773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="t"/>
              <a:lstStyle/>
              <a:p>
                <a:pPr lvl="0">
                  <a:lnSpc>
                    <a:spcPts val="3600"/>
                  </a:lnSpc>
                </a:pPr>
                <a:r>
                  <a:rPr lang="bg-BG" sz="900" b="1" spc="100" dirty="0" smtClean="0">
                    <a:solidFill>
                      <a:schemeClr val="tx2">
                        <a:lumMod val="75000"/>
                      </a:schemeClr>
                    </a:solidFill>
                    <a:latin typeface="MagistralC" pitchFamily="82" charset="0"/>
                    <a:cs typeface="Arial" pitchFamily="34" charset="0"/>
                  </a:rPr>
                  <a:t>#9</a:t>
                </a:r>
                <a:endParaRPr kumimoji="0" lang="en-US" sz="900" b="1" i="0" u="none" strike="noStrike" kern="1200" cap="none" spc="100" normalizeH="0" baseline="30000" noProof="0" dirty="0">
                  <a:ln>
                    <a:noFill/>
                  </a:ln>
                  <a:solidFill>
                    <a:schemeClr val="tx2">
                      <a:lumMod val="75000"/>
                    </a:schemeClr>
                  </a:solidFill>
                  <a:effectLst/>
                  <a:uLnTx/>
                  <a:uFillTx/>
                  <a:latin typeface="MagistralC" pitchFamily="82" charset="0"/>
                  <a:ea typeface="+mn-ea"/>
                  <a:cs typeface="Arial" pitchFamily="34" charset="0"/>
                </a:endParaRPr>
              </a:p>
            </p:txBody>
          </p:sp>
        </p:grpSp>
        <p:grpSp>
          <p:nvGrpSpPr>
            <p:cNvPr id="26" name="Group 52"/>
            <p:cNvGrpSpPr/>
            <p:nvPr/>
          </p:nvGrpSpPr>
          <p:grpSpPr>
            <a:xfrm>
              <a:off x="3819526" y="2440515"/>
              <a:ext cx="733425" cy="495299"/>
              <a:chOff x="4671481" y="4845728"/>
              <a:chExt cx="733425" cy="505901"/>
            </a:xfrm>
          </p:grpSpPr>
          <p:sp>
            <p:nvSpPr>
              <p:cNvPr id="30" name="Oval 29"/>
              <p:cNvSpPr/>
              <p:nvPr/>
            </p:nvSpPr>
            <p:spPr>
              <a:xfrm>
                <a:off x="4743452" y="5020702"/>
                <a:ext cx="323847" cy="330927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bg-BG"/>
              </a:p>
            </p:txBody>
          </p:sp>
          <p:sp>
            <p:nvSpPr>
              <p:cNvPr id="31" name="Text Placeholder 1">
                <a:extLst>
                  <a:ext uri="{FF2B5EF4-FFF2-40B4-BE49-F238E27FC236}">
                    <a16:creationId xmlns="" xmlns:a16="http://schemas.microsoft.com/office/drawing/2014/main" id="{D9B85F3A-0D98-4AE5-8CED-AA4A4CF8218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671481" y="4845728"/>
                <a:ext cx="733425" cy="47773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="t"/>
              <a:lstStyle/>
              <a:p>
                <a:pPr lvl="0">
                  <a:lnSpc>
                    <a:spcPts val="3600"/>
                  </a:lnSpc>
                </a:pPr>
                <a:r>
                  <a:rPr lang="bg-BG" sz="1100" b="1" spc="100" dirty="0" smtClean="0">
                    <a:solidFill>
                      <a:schemeClr val="tx2">
                        <a:lumMod val="75000"/>
                      </a:schemeClr>
                    </a:solidFill>
                    <a:latin typeface="MagistralC" pitchFamily="82" charset="0"/>
                    <a:cs typeface="Arial" pitchFamily="34" charset="0"/>
                  </a:rPr>
                  <a:t>#10</a:t>
                </a:r>
                <a:endParaRPr kumimoji="0" lang="en-US" sz="1100" b="1" i="0" u="none" strike="noStrike" kern="1200" cap="none" spc="100" normalizeH="0" baseline="30000" noProof="0" dirty="0">
                  <a:ln>
                    <a:noFill/>
                  </a:ln>
                  <a:solidFill>
                    <a:schemeClr val="tx2">
                      <a:lumMod val="75000"/>
                    </a:schemeClr>
                  </a:solidFill>
                  <a:effectLst/>
                  <a:uLnTx/>
                  <a:uFillTx/>
                  <a:latin typeface="MagistralC" pitchFamily="82" charset="0"/>
                  <a:ea typeface="+mn-ea"/>
                  <a:cs typeface="Arial" pitchFamily="34" charset="0"/>
                </a:endParaRPr>
              </a:p>
            </p:txBody>
          </p:sp>
        </p:grpSp>
        <p:grpSp>
          <p:nvGrpSpPr>
            <p:cNvPr id="27" name="Group 60"/>
            <p:cNvGrpSpPr/>
            <p:nvPr/>
          </p:nvGrpSpPr>
          <p:grpSpPr>
            <a:xfrm>
              <a:off x="6637942" y="2860845"/>
              <a:ext cx="1782577" cy="425382"/>
              <a:chOff x="6798170" y="3251370"/>
              <a:chExt cx="1782577" cy="425382"/>
            </a:xfrm>
          </p:grpSpPr>
          <p:sp>
            <p:nvSpPr>
              <p:cNvPr id="28" name="Rounded Rectangle 27"/>
              <p:cNvSpPr/>
              <p:nvPr/>
            </p:nvSpPr>
            <p:spPr>
              <a:xfrm>
                <a:off x="6798170" y="3251370"/>
                <a:ext cx="1782577" cy="253343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rgbClr val="70693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bg-BG"/>
              </a:p>
            </p:txBody>
          </p:sp>
          <p:sp>
            <p:nvSpPr>
              <p:cNvPr id="29" name="Text Placeholder 1">
                <a:extLst>
                  <a:ext uri="{FF2B5EF4-FFF2-40B4-BE49-F238E27FC236}">
                    <a16:creationId xmlns="" xmlns:a16="http://schemas.microsoft.com/office/drawing/2014/main" id="{D9B85F3A-0D98-4AE5-8CED-AA4A4CF8218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840848" y="3279595"/>
                <a:ext cx="1729850" cy="39715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="b"/>
              <a:lstStyle/>
              <a:p>
                <a:pPr lvl="0">
                  <a:lnSpc>
                    <a:spcPts val="3600"/>
                  </a:lnSpc>
                </a:pPr>
                <a:r>
                  <a:rPr kumimoji="0" lang="ru-RU" sz="2000" b="1" i="0" u="none" strike="noStrike" kern="1200" cap="none" spc="100" normalizeH="0" baseline="30000" noProof="0" dirty="0" smtClean="0">
                    <a:ln>
                      <a:noFill/>
                    </a:ln>
                    <a:solidFill>
                      <a:schemeClr val="bg2">
                        <a:lumMod val="25000"/>
                      </a:schemeClr>
                    </a:solidFill>
                    <a:effectLst/>
                    <a:uLnTx/>
                    <a:uFillTx/>
                    <a:latin typeface="MagistralC" pitchFamily="82" charset="0"/>
                    <a:ea typeface="+mn-ea"/>
                    <a:cs typeface="Arial" pitchFamily="34" charset="0"/>
                  </a:rPr>
                  <a:t>Енергийна борса</a:t>
                </a:r>
                <a:endParaRPr kumimoji="0" lang="en-US" sz="2000" b="1" i="0" u="none" strike="noStrike" kern="1200" cap="none" spc="100" normalizeH="0" baseline="30000" noProof="0" dirty="0">
                  <a:ln>
                    <a:noFill/>
                  </a:ln>
                  <a:solidFill>
                    <a:schemeClr val="bg2">
                      <a:lumMod val="25000"/>
                    </a:schemeClr>
                  </a:solidFill>
                  <a:effectLst/>
                  <a:uLnTx/>
                  <a:uFillTx/>
                  <a:latin typeface="MagistralC" pitchFamily="82" charset="0"/>
                  <a:ea typeface="+mn-ea"/>
                  <a:cs typeface="Arial" pitchFamily="34" charset="0"/>
                </a:endParaRPr>
              </a:p>
            </p:txBody>
          </p:sp>
        </p:grpSp>
      </p:grpSp>
      <p:grpSp>
        <p:nvGrpSpPr>
          <p:cNvPr id="52" name="Group 51"/>
          <p:cNvGrpSpPr/>
          <p:nvPr/>
        </p:nvGrpSpPr>
        <p:grpSpPr>
          <a:xfrm>
            <a:off x="165071" y="1286654"/>
            <a:ext cx="1733549" cy="1666876"/>
            <a:chOff x="1304926" y="781049"/>
            <a:chExt cx="1733549" cy="1666876"/>
          </a:xfrm>
        </p:grpSpPr>
        <p:sp>
          <p:nvSpPr>
            <p:cNvPr id="53" name="Oval 52"/>
            <p:cNvSpPr/>
            <p:nvPr/>
          </p:nvSpPr>
          <p:spPr>
            <a:xfrm>
              <a:off x="1304926" y="781049"/>
              <a:ext cx="1733549" cy="166687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/>
            </a:p>
          </p:txBody>
        </p:sp>
        <p:grpSp>
          <p:nvGrpSpPr>
            <p:cNvPr id="54" name="Group 15"/>
            <p:cNvGrpSpPr/>
            <p:nvPr/>
          </p:nvGrpSpPr>
          <p:grpSpPr>
            <a:xfrm>
              <a:off x="1581150" y="1028700"/>
              <a:ext cx="1162050" cy="1209676"/>
              <a:chOff x="5172075" y="-19050"/>
              <a:chExt cx="1162050" cy="1209676"/>
            </a:xfrm>
          </p:grpSpPr>
          <p:sp>
            <p:nvSpPr>
              <p:cNvPr id="56" name="Oval 16"/>
              <p:cNvSpPr/>
              <p:nvPr/>
            </p:nvSpPr>
            <p:spPr>
              <a:xfrm>
                <a:off x="5172075" y="-19050"/>
                <a:ext cx="1162050" cy="11811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79400" sx="104000" sy="104000" algn="ctr" rotWithShape="0">
                  <a:prstClr val="black">
                    <a:alpha val="54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bg-BG"/>
              </a:p>
            </p:txBody>
          </p:sp>
          <p:sp>
            <p:nvSpPr>
              <p:cNvPr id="57" name="Text Placeholder 1">
                <a:extLst>
                  <a:ext uri="{FF2B5EF4-FFF2-40B4-BE49-F238E27FC236}">
                    <a16:creationId xmlns="" xmlns:a16="http://schemas.microsoft.com/office/drawing/2014/main" id="{D9B85F3A-0D98-4AE5-8CED-AA4A4CF8218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274489" y="522392"/>
                <a:ext cx="983436" cy="66823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0" tIns="0" rIns="0" bIns="0" anchor="b"/>
              <a:lstStyle/>
              <a:p>
                <a:pPr marL="457200" marR="0" lvl="0" indent="-457200" algn="ctr" defTabSz="914400" rtl="0" eaLnBrk="1" fontAlgn="auto" latinLnBrk="0" hangingPunct="1">
                  <a:lnSpc>
                    <a:spcPts val="16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lang="en-US" sz="7000" spc="100" dirty="0" smtClean="0">
                    <a:solidFill>
                      <a:schemeClr val="tx2">
                        <a:lumMod val="75000"/>
                      </a:schemeClr>
                    </a:solidFill>
                    <a:latin typeface="Untitled1" pitchFamily="2" charset="0"/>
                    <a:cs typeface="Arial" pitchFamily="34" charset="0"/>
                  </a:rPr>
                  <a:t>]</a:t>
                </a:r>
                <a:endParaRPr kumimoji="0" lang="bg-BG" sz="7000" i="0" u="none" strike="noStrike" kern="1200" cap="none" spc="100" normalizeH="0" baseline="0" noProof="0" dirty="0" smtClean="0">
                  <a:ln>
                    <a:noFill/>
                  </a:ln>
                  <a:solidFill>
                    <a:schemeClr val="tx2">
                      <a:lumMod val="75000"/>
                    </a:schemeClr>
                  </a:solidFill>
                  <a:effectLst/>
                  <a:uLnTx/>
                  <a:uFillTx/>
                  <a:latin typeface="MagistralC" pitchFamily="82" charset="0"/>
                  <a:cs typeface="Arial" pitchFamily="34" charset="0"/>
                </a:endParaRPr>
              </a:p>
            </p:txBody>
          </p:sp>
        </p:grpSp>
        <p:sp>
          <p:nvSpPr>
            <p:cNvPr id="55" name="Oval 54"/>
            <p:cNvSpPr/>
            <p:nvPr/>
          </p:nvSpPr>
          <p:spPr>
            <a:xfrm>
              <a:off x="1733551" y="1371599"/>
              <a:ext cx="323849" cy="304801"/>
            </a:xfrm>
            <a:prstGeom prst="ellipse">
              <a:avLst/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/>
            </a:p>
          </p:txBody>
        </p:sp>
      </p:grpSp>
    </p:spTree>
    <p:extLst>
      <p:ext uri="{BB962C8B-B14F-4D97-AF65-F5344CB8AC3E}">
        <p14:creationId xmlns:p14="http://schemas.microsoft.com/office/powerpoint/2010/main" xmlns="" val="4103309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arallelogram 4"/>
          <p:cNvSpPr/>
          <p:nvPr/>
        </p:nvSpPr>
        <p:spPr>
          <a:xfrm flipH="1">
            <a:off x="8119457" y="285794"/>
            <a:ext cx="4680652" cy="762182"/>
          </a:xfrm>
          <a:prstGeom prst="parallelogram">
            <a:avLst>
              <a:gd name="adj" fmla="val 62620"/>
            </a:avLst>
          </a:prstGeom>
          <a:solidFill>
            <a:schemeClr val="bg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2146" tIns="61073" rIns="122146" bIns="61073" rtlCol="0" anchor="ctr"/>
          <a:lstStyle/>
          <a:p>
            <a:pPr algn="ctr"/>
            <a:endParaRPr lang="bg-BG"/>
          </a:p>
        </p:txBody>
      </p:sp>
      <p:pic>
        <p:nvPicPr>
          <p:cNvPr id="6" name="Picture 2" descr="C:\Users\User1\Downloads\__my.CERB'\#_Bulgarian Smart Grid Chamber\#_blanka\ffull\Bulgarian_SG_CHAMBER_Logo_200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788122" y="381068"/>
            <a:ext cx="3101677" cy="581584"/>
          </a:xfrm>
          <a:prstGeom prst="rect">
            <a:avLst/>
          </a:prstGeom>
          <a:noFill/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59305" y="482698"/>
            <a:ext cx="11026255" cy="1018270"/>
          </a:xfrm>
        </p:spPr>
        <p:txBody>
          <a:bodyPr>
            <a:normAutofit/>
          </a:bodyPr>
          <a:lstStyle/>
          <a:p>
            <a:pPr marL="9525" lvl="0" indent="-9525">
              <a:lnSpc>
                <a:spcPts val="3600"/>
              </a:lnSpc>
            </a:pPr>
            <a:r>
              <a:rPr lang="ru-RU" sz="3300" spc="100" dirty="0" smtClean="0">
                <a:latin typeface="MagistralC" pitchFamily="82" charset="0"/>
                <a:cs typeface="Arial" pitchFamily="34" charset="0"/>
              </a:rPr>
              <a:t>Глобално Управление</a:t>
            </a:r>
            <a:endParaRPr lang="en-US" sz="3300" spc="100" baseline="30000" dirty="0">
              <a:effectLst/>
              <a:latin typeface="MagistralC" pitchFamily="82" charset="0"/>
              <a:cs typeface="Arial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13529" y="1547184"/>
            <a:ext cx="5643602" cy="3025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Rectangle 8"/>
          <p:cNvSpPr/>
          <p:nvPr/>
        </p:nvSpPr>
        <p:spPr>
          <a:xfrm>
            <a:off x="1184240" y="2643976"/>
            <a:ext cx="5588926" cy="3667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pic>
        <p:nvPicPr>
          <p:cNvPr id="14" name="Picture 13" descr="Grid-One-All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7116" y="3044052"/>
            <a:ext cx="5347397" cy="3257550"/>
          </a:xfrm>
          <a:prstGeom prst="rect">
            <a:avLst/>
          </a:prstGeom>
        </p:spPr>
      </p:pic>
      <p:sp>
        <p:nvSpPr>
          <p:cNvPr id="15" name="Text Placeholder 1">
            <a:extLst>
              <a:ext uri="{FF2B5EF4-FFF2-40B4-BE49-F238E27FC236}">
                <a16:creationId xmlns="" xmlns:a16="http://schemas.microsoft.com/office/drawing/2014/main" id="{D9B85F3A-0D98-4AE5-8CED-AA4A4CF82188}"/>
              </a:ext>
            </a:extLst>
          </p:cNvPr>
          <p:cNvSpPr txBox="1">
            <a:spLocks/>
          </p:cNvSpPr>
          <p:nvPr/>
        </p:nvSpPr>
        <p:spPr>
          <a:xfrm>
            <a:off x="6756404" y="5430058"/>
            <a:ext cx="5470521" cy="593361"/>
          </a:xfrm>
          <a:prstGeom prst="rect">
            <a:avLst/>
          </a:prstGeom>
        </p:spPr>
        <p:txBody>
          <a:bodyPr anchor="t"/>
          <a:lstStyle/>
          <a:p>
            <a:pPr marL="276225" lvl="0" indent="-276225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MagistralC" pitchFamily="82" charset="0"/>
                <a:ea typeface="+mn-ea"/>
                <a:cs typeface="Arial" pitchFamily="34" charset="0"/>
              </a:rPr>
              <a:t>Управление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MagistralC" pitchFamily="82" charset="0"/>
                <a:ea typeface="+mn-ea"/>
                <a:cs typeface="Arial" pitchFamily="34" charset="0"/>
              </a:rPr>
              <a:t>на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MagistralC" pitchFamily="82" charset="0"/>
                <a:ea typeface="+mn-ea"/>
                <a:cs typeface="Arial" pitchFamily="34" charset="0"/>
              </a:rPr>
              <a:t>SMART GRID: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MagistralC" pitchFamily="82" charset="0"/>
                <a:ea typeface="+mn-ea"/>
                <a:cs typeface="Arial" pitchFamily="34" charset="0"/>
              </a:rPr>
              <a:t>на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MagistralC" pitchFamily="82" charset="0"/>
                <a:ea typeface="+mn-ea"/>
                <a:cs typeface="Arial" pitchFamily="34" charset="0"/>
              </a:rPr>
              <a:t>стотици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MagistralC" pitchFamily="82" charset="0"/>
                <a:ea typeface="+mn-ea"/>
                <a:cs typeface="Arial" pitchFamily="34" charset="0"/>
              </a:rPr>
              <a:t>хиляди </a:t>
            </a:r>
            <a:r>
              <a:rPr lang="en-US" sz="1800" dirty="0" smtClean="0">
                <a:solidFill>
                  <a:schemeClr val="tx2"/>
                </a:solidFill>
                <a:latin typeface="MagistralC" pitchFamily="82" charset="0"/>
                <a:cs typeface="Arial" pitchFamily="34" charset="0"/>
              </a:rPr>
              <a:t>SMART </a:t>
            </a:r>
            <a:r>
              <a:rPr lang="ru-RU" sz="1800" dirty="0" smtClean="0">
                <a:solidFill>
                  <a:schemeClr val="tx2"/>
                </a:solidFill>
                <a:latin typeface="MagistralC" pitchFamily="82" charset="0"/>
                <a:cs typeface="Arial" pitchFamily="34" charset="0"/>
              </a:rPr>
              <a:t>сгради и </a:t>
            </a:r>
            <a:r>
              <a:rPr lang="ru-RU" sz="1800" dirty="0" smtClean="0">
                <a:solidFill>
                  <a:schemeClr val="tx2"/>
                </a:solidFill>
                <a:latin typeface="MagistralC" pitchFamily="82" charset="0"/>
                <a:cs typeface="Arial" pitchFamily="34" charset="0"/>
              </a:rPr>
              <a:t>Енергийни Общности </a:t>
            </a:r>
            <a:endParaRPr kumimoji="0" lang="ru-RU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MagistralC" pitchFamily="82" charset="0"/>
              <a:ea typeface="+mn-ea"/>
              <a:cs typeface="Arial" pitchFamily="34" charset="0"/>
            </a:endParaRPr>
          </a:p>
          <a:p>
            <a:pPr marL="276225" lvl="0" indent="-276225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/>
            </a:pPr>
            <a:r>
              <a:rPr lang="ru-RU" sz="1800" dirty="0" smtClean="0">
                <a:solidFill>
                  <a:schemeClr val="tx2"/>
                </a:solidFill>
                <a:latin typeface="MagistralC" pitchFamily="82" charset="0"/>
                <a:cs typeface="Arial" pitchFamily="34" charset="0"/>
              </a:rPr>
              <a:t>Диспечиране </a:t>
            </a:r>
            <a:r>
              <a:rPr lang="ru-RU" sz="1800" dirty="0" smtClean="0">
                <a:solidFill>
                  <a:schemeClr val="tx2"/>
                </a:solidFill>
                <a:latin typeface="MagistralC" pitchFamily="82" charset="0"/>
                <a:cs typeface="Arial" pitchFamily="34" charset="0"/>
              </a:rPr>
              <a:t>с Изкуствен Интелект</a:t>
            </a:r>
            <a:endParaRPr lang="en-US" sz="1800" dirty="0" smtClean="0">
              <a:solidFill>
                <a:schemeClr val="tx2"/>
              </a:solidFill>
              <a:latin typeface="MagistralC" pitchFamily="82" charset="0"/>
              <a:cs typeface="Arial" pitchFamily="34" charset="0"/>
            </a:endParaRPr>
          </a:p>
          <a:p>
            <a:pPr marL="361950" marR="0" lvl="0" indent="-36195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MagistralC" pitchFamily="82" charset="0"/>
              <a:ea typeface="+mn-ea"/>
              <a:cs typeface="Arial" pitchFamily="34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184108" y="1286654"/>
            <a:ext cx="1733549" cy="1666876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17" name="Oval 16"/>
          <p:cNvSpPr/>
          <p:nvPr/>
        </p:nvSpPr>
        <p:spPr>
          <a:xfrm>
            <a:off x="450807" y="1534305"/>
            <a:ext cx="1162050" cy="11811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279400" sx="104000" sy="104000" algn="ctr" rotWithShape="0">
              <a:prstClr val="black">
                <a:alpha val="5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grpSp>
        <p:nvGrpSpPr>
          <p:cNvPr id="18" name="Group 17"/>
          <p:cNvGrpSpPr/>
          <p:nvPr/>
        </p:nvGrpSpPr>
        <p:grpSpPr>
          <a:xfrm>
            <a:off x="609370" y="1733775"/>
            <a:ext cx="842683" cy="753031"/>
            <a:chOff x="3469340" y="887507"/>
            <a:chExt cx="1004048" cy="910369"/>
          </a:xfrm>
        </p:grpSpPr>
        <p:sp>
          <p:nvSpPr>
            <p:cNvPr id="19" name="Oval 18"/>
            <p:cNvSpPr/>
            <p:nvPr/>
          </p:nvSpPr>
          <p:spPr>
            <a:xfrm>
              <a:off x="3469341" y="941294"/>
              <a:ext cx="1004047" cy="851647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/>
            </a:p>
          </p:txBody>
        </p:sp>
        <p:sp>
          <p:nvSpPr>
            <p:cNvPr id="20" name="Arc 19"/>
            <p:cNvSpPr/>
            <p:nvPr/>
          </p:nvSpPr>
          <p:spPr>
            <a:xfrm>
              <a:off x="3841871" y="947323"/>
              <a:ext cx="414366" cy="839755"/>
            </a:xfrm>
            <a:prstGeom prst="arc">
              <a:avLst/>
            </a:prstGeom>
            <a:ln w="381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bg-BG"/>
            </a:p>
          </p:txBody>
        </p:sp>
        <p:sp>
          <p:nvSpPr>
            <p:cNvPr id="21" name="Arc 20"/>
            <p:cNvSpPr/>
            <p:nvPr/>
          </p:nvSpPr>
          <p:spPr>
            <a:xfrm flipV="1">
              <a:off x="3774141" y="887507"/>
              <a:ext cx="484107" cy="905432"/>
            </a:xfrm>
            <a:prstGeom prst="arc">
              <a:avLst/>
            </a:prstGeom>
            <a:ln w="381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bg-BG"/>
            </a:p>
          </p:txBody>
        </p:sp>
        <p:sp>
          <p:nvSpPr>
            <p:cNvPr id="22" name="Arc 21"/>
            <p:cNvSpPr/>
            <p:nvPr/>
          </p:nvSpPr>
          <p:spPr>
            <a:xfrm flipH="1">
              <a:off x="3703233" y="948784"/>
              <a:ext cx="393636" cy="782665"/>
            </a:xfrm>
            <a:prstGeom prst="arc">
              <a:avLst/>
            </a:prstGeom>
            <a:ln w="381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bg-BG"/>
            </a:p>
          </p:txBody>
        </p:sp>
        <p:sp>
          <p:nvSpPr>
            <p:cNvPr id="23" name="Arc 22"/>
            <p:cNvSpPr/>
            <p:nvPr/>
          </p:nvSpPr>
          <p:spPr>
            <a:xfrm flipH="1" flipV="1">
              <a:off x="3705901" y="900493"/>
              <a:ext cx="448234" cy="897383"/>
            </a:xfrm>
            <a:prstGeom prst="arc">
              <a:avLst/>
            </a:prstGeom>
            <a:ln w="381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bg-BG"/>
            </a:p>
          </p:txBody>
        </p:sp>
        <p:cxnSp>
          <p:nvCxnSpPr>
            <p:cNvPr id="24" name="Straight Connector 23"/>
            <p:cNvCxnSpPr>
              <a:stCxn id="19" idx="0"/>
              <a:endCxn id="19" idx="4"/>
            </p:cNvCxnSpPr>
            <p:nvPr/>
          </p:nvCxnSpPr>
          <p:spPr>
            <a:xfrm rot="16200000" flipH="1">
              <a:off x="3545541" y="1367117"/>
              <a:ext cx="851647" cy="1588"/>
            </a:xfrm>
            <a:prstGeom prst="line">
              <a:avLst/>
            </a:prstGeom>
            <a:ln w="381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>
              <a:stCxn id="19" idx="2"/>
              <a:endCxn id="19" idx="6"/>
            </p:cNvCxnSpPr>
            <p:nvPr/>
          </p:nvCxnSpPr>
          <p:spPr>
            <a:xfrm rot="10800000" flipH="1">
              <a:off x="3469340" y="1367118"/>
              <a:ext cx="1004047" cy="1588"/>
            </a:xfrm>
            <a:prstGeom prst="line">
              <a:avLst/>
            </a:prstGeom>
            <a:ln w="381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xmlns="" val="4103309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9321" y="1221582"/>
            <a:ext cx="8575975" cy="5422922"/>
          </a:xfrm>
        </p:spPr>
        <p:txBody>
          <a:bodyPr>
            <a:normAutofit/>
          </a:bodyPr>
          <a:lstStyle/>
          <a:p>
            <a:pPr>
              <a:spcBef>
                <a:spcPts val="1800"/>
              </a:spcBef>
            </a:pPr>
            <a:r>
              <a:rPr lang="en-US" dirty="0" smtClean="0">
                <a:latin typeface="MagistralC" pitchFamily="82" charset="0"/>
              </a:rPr>
              <a:t>SMART GRIDS</a:t>
            </a:r>
            <a:br>
              <a:rPr lang="en-US" dirty="0" smtClean="0">
                <a:latin typeface="MagistralC" pitchFamily="82" charset="0"/>
              </a:rPr>
            </a:br>
            <a:r>
              <a:rPr lang="ru-RU" sz="2400" dirty="0" smtClean="0">
                <a:latin typeface="MagistralC" pitchFamily="82" charset="0"/>
              </a:rPr>
              <a:t>технологията  на Умните / Зелените Сгради</a:t>
            </a:r>
            <a:r>
              <a:rPr lang="en-US" sz="2400" dirty="0" smtClean="0">
                <a:latin typeface="MagistralC" pitchFamily="82" charset="0"/>
              </a:rPr>
              <a:t> </a:t>
            </a:r>
            <a:r>
              <a:rPr lang="ru-RU" sz="2400" dirty="0" smtClean="0">
                <a:latin typeface="MagistralC" pitchFamily="82" charset="0"/>
              </a:rPr>
              <a:t>и на</a:t>
            </a:r>
            <a:br>
              <a:rPr lang="ru-RU" sz="2400" dirty="0" smtClean="0">
                <a:latin typeface="MagistralC" pitchFamily="82" charset="0"/>
              </a:rPr>
            </a:br>
            <a:r>
              <a:rPr lang="ru-RU" sz="2400" dirty="0" smtClean="0">
                <a:latin typeface="MagistralC" pitchFamily="82" charset="0"/>
              </a:rPr>
              <a:t>Енергийните Общности / Енергийните Острови</a:t>
            </a:r>
            <a:br>
              <a:rPr lang="ru-RU" sz="2400" dirty="0" smtClean="0">
                <a:latin typeface="MagistralC" pitchFamily="82" charset="0"/>
              </a:rPr>
            </a:br>
            <a:r>
              <a:rPr lang="ru-RU" sz="2400" dirty="0" smtClean="0">
                <a:latin typeface="MagistralC" pitchFamily="82" charset="0"/>
              </a:rPr>
              <a:t/>
            </a:r>
            <a:br>
              <a:rPr lang="ru-RU" sz="2400" dirty="0" smtClean="0">
                <a:latin typeface="MagistralC" pitchFamily="82" charset="0"/>
              </a:rPr>
            </a:br>
            <a:endParaRPr lang="en-US" sz="2400" dirty="0">
              <a:latin typeface="MagistralC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01633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FDFB81B-BB8D-4ABB-B85B-68A7E09B4EE5}"/>
              </a:ext>
            </a:extLst>
          </p:cNvPr>
          <p:cNvSpPr txBox="1"/>
          <p:nvPr/>
        </p:nvSpPr>
        <p:spPr>
          <a:xfrm>
            <a:off x="677973" y="359833"/>
            <a:ext cx="7919762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GB" altLang="ko-KR" sz="4800" dirty="0" smtClean="0">
                <a:solidFill>
                  <a:schemeClr val="bg1"/>
                </a:solidFill>
                <a:latin typeface="3ds" pitchFamily="2" charset="0"/>
                <a:cs typeface="Arial" pitchFamily="34" charset="0"/>
              </a:rPr>
              <a:t>SMART </a:t>
            </a:r>
            <a:r>
              <a:rPr lang="en-GB" altLang="ko-KR" sz="4800" dirty="0" smtClean="0">
                <a:solidFill>
                  <a:schemeClr val="bg1"/>
                </a:solidFill>
                <a:latin typeface="3ds" pitchFamily="2" charset="0"/>
                <a:cs typeface="Arial" pitchFamily="34" charset="0"/>
              </a:rPr>
              <a:t>GRID</a:t>
            </a:r>
            <a:endParaRPr lang="ko-KR" altLang="en-US" sz="4800" dirty="0">
              <a:solidFill>
                <a:schemeClr val="bg1"/>
              </a:solidFill>
              <a:latin typeface="3ds" pitchFamily="2" charset="0"/>
              <a:cs typeface="Arial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06F981F-4B5E-420B-81AB-CEBB05B3634F}"/>
              </a:ext>
            </a:extLst>
          </p:cNvPr>
          <p:cNvSpPr txBox="1"/>
          <p:nvPr/>
        </p:nvSpPr>
        <p:spPr>
          <a:xfrm>
            <a:off x="685144" y="3516195"/>
            <a:ext cx="9500284" cy="298543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ru-RU" altLang="ko-KR" sz="2800" b="1" dirty="0" smtClean="0">
                <a:solidFill>
                  <a:schemeClr val="bg1"/>
                </a:solidFill>
                <a:latin typeface="MagistralC" pitchFamily="82" charset="0"/>
                <a:cs typeface="Arial" pitchFamily="34" charset="0"/>
              </a:rPr>
              <a:t>Родовите характеристики на Умните Мрежи</a:t>
            </a:r>
            <a:endParaRPr lang="en-US" altLang="ko-KR" sz="2800" b="1" dirty="0" smtClean="0">
              <a:solidFill>
                <a:schemeClr val="bg1"/>
              </a:solidFill>
              <a:latin typeface="MagistralC" pitchFamily="82" charset="0"/>
              <a:cs typeface="Arial" pitchFamily="34" charset="0"/>
            </a:endParaRPr>
          </a:p>
          <a:p>
            <a:pPr>
              <a:buFontTx/>
              <a:buChar char="-"/>
            </a:pPr>
            <a:r>
              <a:rPr lang="en-US" altLang="ko-KR" sz="2000" dirty="0" smtClean="0">
                <a:solidFill>
                  <a:schemeClr val="bg1"/>
                </a:solidFill>
                <a:latin typeface="MagistralC" pitchFamily="82" charset="0"/>
                <a:cs typeface="Arial" pitchFamily="34" charset="0"/>
              </a:rPr>
              <a:t> </a:t>
            </a:r>
            <a:r>
              <a:rPr lang="ru-RU" altLang="ko-KR" sz="2000" dirty="0" smtClean="0">
                <a:solidFill>
                  <a:schemeClr val="bg1"/>
                </a:solidFill>
                <a:latin typeface="MagistralC" pitchFamily="82" charset="0"/>
                <a:cs typeface="Arial" pitchFamily="34" charset="0"/>
              </a:rPr>
              <a:t>Информационни мрежи със задача: оптимизация в реално време</a:t>
            </a:r>
          </a:p>
          <a:p>
            <a:pPr>
              <a:buFontTx/>
              <a:buChar char="-"/>
            </a:pPr>
            <a:r>
              <a:rPr lang="bg-BG" altLang="ko-KR" sz="2000" dirty="0" smtClean="0">
                <a:solidFill>
                  <a:schemeClr val="bg1"/>
                </a:solidFill>
                <a:latin typeface="MagistralC" pitchFamily="82" charset="0"/>
                <a:cs typeface="Arial" pitchFamily="34" charset="0"/>
              </a:rPr>
              <a:t> Управляват всякакъв вид териториално разпределени инсталации и процеси</a:t>
            </a:r>
            <a:endParaRPr lang="en-US" altLang="ko-KR" sz="2000" dirty="0" smtClean="0">
              <a:solidFill>
                <a:schemeClr val="bg1"/>
              </a:solidFill>
              <a:latin typeface="MagistralC" pitchFamily="82" charset="0"/>
              <a:cs typeface="Arial" pitchFamily="34" charset="0"/>
            </a:endParaRPr>
          </a:p>
          <a:p>
            <a:pPr>
              <a:buFontTx/>
              <a:buChar char="-"/>
            </a:pPr>
            <a:r>
              <a:rPr lang="ru-RU" altLang="ko-KR" sz="2000" dirty="0" smtClean="0">
                <a:solidFill>
                  <a:schemeClr val="bg1"/>
                </a:solidFill>
                <a:latin typeface="MagistralC" pitchFamily="82" charset="0"/>
                <a:cs typeface="Arial" pitchFamily="34" charset="0"/>
              </a:rPr>
              <a:t> Обединяват Умни активни устройства: </a:t>
            </a:r>
          </a:p>
          <a:p>
            <a:r>
              <a:rPr lang="ru-RU" altLang="ko-KR" sz="2000" dirty="0" smtClean="0">
                <a:solidFill>
                  <a:schemeClr val="bg1"/>
                </a:solidFill>
                <a:latin typeface="MagistralC" pitchFamily="82" charset="0"/>
                <a:cs typeface="Arial" pitchFamily="34" charset="0"/>
              </a:rPr>
              <a:t> </a:t>
            </a:r>
            <a:r>
              <a:rPr lang="ru-RU" altLang="ko-KR" sz="2000" dirty="0" smtClean="0">
                <a:solidFill>
                  <a:schemeClr val="bg1"/>
                </a:solidFill>
                <a:latin typeface="MagistralC" pitchFamily="82" charset="0"/>
                <a:cs typeface="Arial" pitchFamily="34" charset="0"/>
              </a:rPr>
              <a:t>  </a:t>
            </a:r>
            <a:r>
              <a:rPr lang="ru-RU" altLang="ko-KR" sz="2000" dirty="0" smtClean="0">
                <a:solidFill>
                  <a:schemeClr val="bg1"/>
                </a:solidFill>
                <a:latin typeface="MagistralC" pitchFamily="82" charset="0"/>
                <a:cs typeface="Arial" pitchFamily="34" charset="0"/>
              </a:rPr>
              <a:t>двупосочен поток на данни, изпълнение на команди, разпределено съхранение</a:t>
            </a:r>
          </a:p>
          <a:p>
            <a:pPr>
              <a:buFontTx/>
              <a:buChar char="-"/>
            </a:pPr>
            <a:r>
              <a:rPr lang="en-US" altLang="ko-KR" sz="2000" dirty="0" smtClean="0">
                <a:solidFill>
                  <a:schemeClr val="bg1"/>
                </a:solidFill>
                <a:latin typeface="MagistralC" pitchFamily="82" charset="0"/>
                <a:cs typeface="Arial" pitchFamily="34" charset="0"/>
              </a:rPr>
              <a:t> </a:t>
            </a:r>
            <a:r>
              <a:rPr lang="ru-RU" altLang="ko-KR" sz="2000" dirty="0" smtClean="0">
                <a:solidFill>
                  <a:schemeClr val="bg1"/>
                </a:solidFill>
                <a:latin typeface="MagistralC" pitchFamily="82" charset="0"/>
                <a:cs typeface="Arial" pitchFamily="34" charset="0"/>
              </a:rPr>
              <a:t>Базират се на Изкуствен Интелект</a:t>
            </a:r>
            <a:endParaRPr lang="en-US" altLang="ko-KR" sz="2000" dirty="0" smtClean="0">
              <a:solidFill>
                <a:schemeClr val="bg1"/>
              </a:solidFill>
              <a:latin typeface="MagistralC" pitchFamily="82" charset="0"/>
              <a:cs typeface="Arial" pitchFamily="34" charset="0"/>
            </a:endParaRPr>
          </a:p>
          <a:p>
            <a:pPr>
              <a:buFontTx/>
              <a:buChar char="-"/>
            </a:pPr>
            <a:r>
              <a:rPr lang="ru-RU" altLang="ko-KR" sz="2000" dirty="0" smtClean="0">
                <a:solidFill>
                  <a:schemeClr val="bg1"/>
                </a:solidFill>
                <a:latin typeface="MagistralC" pitchFamily="82" charset="0"/>
                <a:cs typeface="Arial" pitchFamily="34" charset="0"/>
              </a:rPr>
              <a:t> Управляват устройства - Невронни Възли, които осигуряват динамична </a:t>
            </a:r>
          </a:p>
          <a:p>
            <a:r>
              <a:rPr lang="ru-RU" altLang="ko-KR" sz="2000" dirty="0" smtClean="0">
                <a:solidFill>
                  <a:schemeClr val="bg1"/>
                </a:solidFill>
                <a:latin typeface="MagistralC" pitchFamily="82" charset="0"/>
                <a:cs typeface="Arial" pitchFamily="34" charset="0"/>
              </a:rPr>
              <a:t>   йерархия, структура и топология на мрежата</a:t>
            </a:r>
          </a:p>
          <a:p>
            <a:r>
              <a:rPr lang="ru-RU" altLang="ko-KR" sz="2000" dirty="0" smtClean="0">
                <a:solidFill>
                  <a:schemeClr val="bg1"/>
                </a:solidFill>
                <a:latin typeface="MagistralC" pitchFamily="82" charset="0"/>
                <a:cs typeface="Arial" pitchFamily="34" charset="0"/>
              </a:rPr>
              <a:t>- Невронна структура: висока живучест на управляемите процеси</a:t>
            </a:r>
            <a:endParaRPr lang="en-US" altLang="ko-KR" sz="2000" dirty="0" smtClean="0">
              <a:solidFill>
                <a:schemeClr val="bg1"/>
              </a:solidFill>
              <a:latin typeface="MagistralC" pitchFamily="82" charset="0"/>
              <a:cs typeface="Arial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06F981F-4B5E-420B-81AB-CEBB05B3634F}"/>
              </a:ext>
            </a:extLst>
          </p:cNvPr>
          <p:cNvSpPr txBox="1"/>
          <p:nvPr/>
        </p:nvSpPr>
        <p:spPr>
          <a:xfrm>
            <a:off x="677970" y="1358092"/>
            <a:ext cx="9221706" cy="230832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ru-RU" altLang="ko-KR" sz="2400" dirty="0" smtClean="0">
                <a:solidFill>
                  <a:schemeClr val="bg1"/>
                </a:solidFill>
                <a:latin typeface="MagistralC" pitchFamily="82" charset="0"/>
                <a:cs typeface="Arial" pitchFamily="34" charset="0"/>
              </a:rPr>
              <a:t>Информационна мрежа от </a:t>
            </a:r>
            <a:r>
              <a:rPr lang="en-US" altLang="ko-KR" sz="2400" dirty="0" smtClean="0">
                <a:solidFill>
                  <a:schemeClr val="bg1"/>
                </a:solidFill>
                <a:latin typeface="MagistralC" pitchFamily="82" charset="0"/>
                <a:cs typeface="Arial" pitchFamily="34" charset="0"/>
              </a:rPr>
              <a:t>SMART </a:t>
            </a:r>
            <a:r>
              <a:rPr lang="ru-RU" altLang="ko-KR" sz="2400" dirty="0" smtClean="0">
                <a:solidFill>
                  <a:schemeClr val="bg1"/>
                </a:solidFill>
                <a:latin typeface="MagistralC" pitchFamily="82" charset="0"/>
                <a:cs typeface="Arial" pitchFamily="34" charset="0"/>
              </a:rPr>
              <a:t>устройства – Невронни Възли, която управлява в реално време разпределени индустриални, енергийни или транспортни процеси или потоци от мрежова енергия за да постигне тяхната синхронизация с паралелни процеси при максимална оптимизация на показателите.</a:t>
            </a:r>
          </a:p>
          <a:p>
            <a:endParaRPr lang="ko-KR" altLang="en-US" sz="2400" dirty="0">
              <a:solidFill>
                <a:schemeClr val="bg1"/>
              </a:solidFill>
              <a:latin typeface="MagistralC" pitchFamily="82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01633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883</Words>
  <Application>Microsoft Office PowerPoint</Application>
  <PresentationFormat>Custom</PresentationFormat>
  <Paragraphs>244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9" baseType="lpstr">
      <vt:lpstr>Arial</vt:lpstr>
      <vt:lpstr>Calibri</vt:lpstr>
      <vt:lpstr>Verdana</vt:lpstr>
      <vt:lpstr>Open Sans Light</vt:lpstr>
      <vt:lpstr>Candara</vt:lpstr>
      <vt:lpstr>MagistralC</vt:lpstr>
      <vt:lpstr>Untitled1</vt:lpstr>
      <vt:lpstr>DotumChe</vt:lpstr>
      <vt:lpstr>Levenim MT</vt:lpstr>
      <vt:lpstr>맑은 고딕</vt:lpstr>
      <vt:lpstr>Opinion Pro ExCn Lt</vt:lpstr>
      <vt:lpstr>3ds</vt:lpstr>
      <vt:lpstr>Wingdings</vt:lpstr>
      <vt:lpstr>Office Theme</vt:lpstr>
      <vt:lpstr>Slide 1</vt:lpstr>
      <vt:lpstr>SMART сгради = ЗЕЛЕНИ СГРАДИ</vt:lpstr>
      <vt:lpstr>SMART мрежи в SMART сградите</vt:lpstr>
      <vt:lpstr>Intelligent, Passive and Smart</vt:lpstr>
      <vt:lpstr>SMART клетки на енерг. общности</vt:lpstr>
      <vt:lpstr>Участват на енергийния пазар</vt:lpstr>
      <vt:lpstr>Глобално Управление</vt:lpstr>
      <vt:lpstr>SMART GRIDS технологията  на Умните / Зелените Сгради и на Енергийните Общности / Енергийните Острови  </vt:lpstr>
      <vt:lpstr>Slide 9</vt:lpstr>
      <vt:lpstr>SMART GRID: определение</vt:lpstr>
      <vt:lpstr>SMART GRIDS vs. Iinternet Of Things</vt:lpstr>
      <vt:lpstr>SMART GRID vs. SCADA</vt:lpstr>
      <vt:lpstr>Artificial Intelligence vs. Human Operator</vt:lpstr>
      <vt:lpstr>Neuron Network vs. Hierarchical Network</vt:lpstr>
      <vt:lpstr>Благодаря за вниманието!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2017-08-01T15:40:51Z</dcterms:created>
  <dcterms:modified xsi:type="dcterms:W3CDTF">2022-04-12T15:57:35Z</dcterms:modified>
</cp:coreProperties>
</file>