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6" r:id="rId2"/>
  </p:sldMasterIdLst>
  <p:notesMasterIdLst>
    <p:notesMasterId r:id="rId18"/>
  </p:notesMasterIdLst>
  <p:sldIdLst>
    <p:sldId id="512" r:id="rId3"/>
    <p:sldId id="411" r:id="rId4"/>
    <p:sldId id="551" r:id="rId5"/>
    <p:sldId id="423" r:id="rId6"/>
    <p:sldId id="559" r:id="rId7"/>
    <p:sldId id="558" r:id="rId8"/>
    <p:sldId id="556" r:id="rId9"/>
    <p:sldId id="561" r:id="rId10"/>
    <p:sldId id="412" r:id="rId11"/>
    <p:sldId id="266" r:id="rId12"/>
    <p:sldId id="460" r:id="rId13"/>
    <p:sldId id="515" r:id="rId14"/>
    <p:sldId id="516" r:id="rId15"/>
    <p:sldId id="524" r:id="rId16"/>
    <p:sldId id="560"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e" id="{19E74FCA-6E73-432B-AA7B-6BD77C55357F}">
          <p14:sldIdLst/>
        </p14:section>
        <p14:section name="Algemeen" id="{E7DB2F12-130C-47AD-A899-DE0E2143F7D0}">
          <p14:sldIdLst>
            <p14:sldId id="512"/>
            <p14:sldId id="411"/>
            <p14:sldId id="551"/>
            <p14:sldId id="423"/>
            <p14:sldId id="559"/>
            <p14:sldId id="558"/>
            <p14:sldId id="556"/>
            <p14:sldId id="561"/>
            <p14:sldId id="412"/>
            <p14:sldId id="266"/>
            <p14:sldId id="460"/>
            <p14:sldId id="515"/>
            <p14:sldId id="516"/>
            <p14:sldId id="524"/>
            <p14:sldId id="560"/>
          </p14:sldIdLst>
        </p14:section>
        <p14:section name="Basis beelden" id="{D3CB85F1-98A6-411D-928C-3F40EB715889}">
          <p14:sldIdLst/>
        </p14:section>
        <p14:section name="Programma's" id="{A46AA162-476A-4C1C-8FCC-323E3FDEF208}">
          <p14:sldIdLst/>
        </p14:section>
        <p14:section name="Ruimtelijke ontwikkeling" id="{D5DE26CE-0F81-4511-B918-0837BEE256B2}">
          <p14:sldIdLst/>
        </p14:section>
        <p14:section name="Business" id="{F13687E8-2962-473D-B3F1-4871A4FAA6D2}">
          <p14:sldIdLst/>
        </p14:section>
        <p14:section name="Organisatie" id="{483285A3-6967-4EDB-9374-5BE16F7658F3}">
          <p14:sldIdLst/>
        </p14:section>
      </p14:sectionLst>
    </p:ext>
    <p:ext uri="{EFAFB233-063F-42B5-8137-9DF3F51BA10A}">
      <p15:sldGuideLst xmlns:p15="http://schemas.microsoft.com/office/powerpoint/2012/main">
        <p15:guide id="1" orient="horz" pos="890" userDrawn="1">
          <p15:clr>
            <a:srgbClr val="A4A3A4"/>
          </p15:clr>
        </p15:guide>
        <p15:guide id="2" pos="3817" userDrawn="1">
          <p15:clr>
            <a:srgbClr val="A4A3A4"/>
          </p15:clr>
        </p15:guide>
        <p15:guide id="3" orient="horz" pos="1729" userDrawn="1">
          <p15:clr>
            <a:srgbClr val="A4A3A4"/>
          </p15:clr>
        </p15:guide>
        <p15:guide id="4" orient="horz" pos="142" userDrawn="1">
          <p15:clr>
            <a:srgbClr val="A4A3A4"/>
          </p15:clr>
        </p15:guide>
        <p15:guide id="5" pos="4089" userDrawn="1">
          <p15:clr>
            <a:srgbClr val="A4A3A4"/>
          </p15:clr>
        </p15:guide>
        <p15:guide id="6" pos="4294" userDrawn="1">
          <p15:clr>
            <a:srgbClr val="A4A3A4"/>
          </p15:clr>
        </p15:guide>
        <p15:guide id="7" orient="horz" pos="41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a Woodson" initials="NW" lastIdx="34" clrIdx="0">
    <p:extLst>
      <p:ext uri="{19B8F6BF-5375-455C-9EA6-DF929625EA0E}">
        <p15:presenceInfo xmlns:p15="http://schemas.microsoft.com/office/powerpoint/2012/main" userId="7cdc855f6215f8b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C08A"/>
    <a:srgbClr val="C3ADD3"/>
    <a:srgbClr val="D4A4A2"/>
    <a:srgbClr val="C8D899"/>
    <a:srgbClr val="C6B693"/>
    <a:srgbClr val="D8CAB0"/>
    <a:srgbClr val="5E8F9E"/>
    <a:srgbClr val="86CCC2"/>
    <a:srgbClr val="49A890"/>
    <a:srgbClr val="D9D9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A01182-13F6-714F-AFDE-AFF75D6FF17F}" v="103" dt="2022-04-12T10:27:36.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67" autoAdjust="0"/>
    <p:restoredTop sz="62737" autoAdjust="0"/>
  </p:normalViewPr>
  <p:slideViewPr>
    <p:cSldViewPr snapToGrid="0" snapToObjects="1">
      <p:cViewPr>
        <p:scale>
          <a:sx n="65" d="100"/>
          <a:sy n="65" d="100"/>
        </p:scale>
        <p:origin x="2032" y="208"/>
      </p:cViewPr>
      <p:guideLst>
        <p:guide orient="horz" pos="890"/>
        <p:guide pos="3817"/>
        <p:guide orient="horz" pos="1729"/>
        <p:guide orient="horz" pos="142"/>
        <p:guide pos="4089"/>
        <p:guide pos="4294"/>
        <p:guide orient="horz" pos="414"/>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Grid="0" snapToObjects="1" showGuides="1">
      <p:cViewPr varScale="1">
        <p:scale>
          <a:sx n="139" d="100"/>
          <a:sy n="139" d="100"/>
        </p:scale>
        <p:origin x="456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2-04T17:53:06.134" idx="6">
    <p:pos x="10" y="10"/>
    <p:text>puntkomma ontbreekt na NL zinstukje #4</p:text>
    <p:extLst>
      <p:ext uri="{C676402C-5697-4E1C-873F-D02D1690AC5C}">
        <p15:threadingInfo xmlns:p15="http://schemas.microsoft.com/office/powerpoint/2012/main" timeZoneBias="480"/>
      </p:ext>
    </p:extLst>
  </p:cm>
  <p:cm authorId="1" dt="2019-12-04T17:59:07.472" idx="7">
    <p:pos x="146" y="146"/>
    <p:text>extra spatie NL tekst tussen 'worden' en 'in staat' #9</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12-06T09:59:18.640" idx="25">
    <p:pos x="10" y="10"/>
    <p:text>kan niet bij de tekst in het organogram; hierbij de Engelse termen per hokje, links naar rechts, boven naar beneden: Users Council / (future residents and companies) //// Brainport Smart District Foundation / Foundation Board: Representatives of partner organizations / Management Board [kan ook o.a. 'Board of Directors' of 'Managing Board' zijn]: Two directors //// Advisory Committee / (companies, scholars, members of government) //// BSD Program Office / Two directors | Staff / Project Office / Regional Development Office / Impact and Marketization / Financial Team / Communications Team //// Quality Team / (BSD program lines [OF 'strands' als er daarvoor gekozen wordt], building aesthetics and monuments advice)</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B9064-3C46-6E4F-832A-8FA243B031C3}" type="datetimeFigureOut">
              <a:rPr lang="nl-NL" smtClean="0"/>
              <a:t>12-04-22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D89B4-2CE2-3740-872F-F50C73FD7990}" type="slidenum">
              <a:rPr lang="nl-NL" smtClean="0"/>
              <a:t>‹nr.›</a:t>
            </a:fld>
            <a:endParaRPr lang="nl-NL"/>
          </a:p>
        </p:txBody>
      </p:sp>
    </p:spTree>
    <p:extLst>
      <p:ext uri="{BB962C8B-B14F-4D97-AF65-F5344CB8AC3E}">
        <p14:creationId xmlns:p14="http://schemas.microsoft.com/office/powerpoint/2010/main" val="709730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noProof="0" dirty="0"/>
              <a:t>The living environment</a:t>
            </a:r>
            <a:r>
              <a:rPr lang="en-US" baseline="0" noProof="0" dirty="0"/>
              <a:t> in 2050: sustainable, smart, enhancing quality of life… That is what we at BSD are working toward; we’re developing the district of the future. Not only through smart technology and innovation, but by deliberately involving the people who will live and work there. A </a:t>
            </a:r>
            <a:r>
              <a:rPr lang="en-US" i="1" baseline="0" noProof="0" dirty="0"/>
              <a:t>strong</a:t>
            </a:r>
            <a:r>
              <a:rPr lang="en-US" i="0" baseline="0" noProof="0" dirty="0"/>
              <a:t> community, social and </a:t>
            </a:r>
            <a:r>
              <a:rPr lang="en-US" i="1" baseline="0" noProof="0" dirty="0"/>
              <a:t>collectively</a:t>
            </a:r>
            <a:r>
              <a:rPr lang="en-US" i="0" baseline="0" noProof="0" dirty="0"/>
              <a:t> responsible.</a:t>
            </a:r>
            <a:endParaRPr lang="en-US" baseline="0" noProof="0" dirty="0"/>
          </a:p>
          <a:p>
            <a:pPr algn="l"/>
            <a:endParaRPr lang="en-US" baseline="0" noProof="0" dirty="0"/>
          </a:p>
          <a:p>
            <a:pPr algn="l"/>
            <a:r>
              <a:rPr lang="en-US" baseline="0" noProof="0" dirty="0"/>
              <a:t>In BSD, you’re </a:t>
            </a:r>
            <a:r>
              <a:rPr lang="en-US" i="1" baseline="0" noProof="0" dirty="0"/>
              <a:t>living the future</a:t>
            </a:r>
            <a:r>
              <a:rPr lang="en-US" i="0" baseline="0" noProof="0" dirty="0"/>
              <a:t>.</a:t>
            </a:r>
            <a:endParaRPr lang="en-US" baseline="0" noProof="0" dirty="0"/>
          </a:p>
        </p:txBody>
      </p:sp>
      <p:sp>
        <p:nvSpPr>
          <p:cNvPr id="4" name="Slide Number Placeholder 3"/>
          <p:cNvSpPr>
            <a:spLocks noGrp="1"/>
          </p:cNvSpPr>
          <p:nvPr>
            <p:ph type="sldNum" sz="quarter" idx="10"/>
          </p:nvPr>
        </p:nvSpPr>
        <p:spPr/>
        <p:txBody>
          <a:bodyPr/>
          <a:lstStyle/>
          <a:p>
            <a:fld id="{BACD89B4-2CE2-3740-872F-F50C73FD7990}" type="slidenum">
              <a:rPr lang="nl-NL" smtClean="0">
                <a:solidFill>
                  <a:prstClr val="black"/>
                </a:solidFill>
              </a:rPr>
              <a:pPr/>
              <a:t>1</a:t>
            </a:fld>
            <a:endParaRPr lang="nl-NL">
              <a:solidFill>
                <a:prstClr val="black"/>
              </a:solidFill>
            </a:endParaRPr>
          </a:p>
        </p:txBody>
      </p:sp>
    </p:spTree>
    <p:extLst>
      <p:ext uri="{BB962C8B-B14F-4D97-AF65-F5344CB8AC3E}">
        <p14:creationId xmlns:p14="http://schemas.microsoft.com/office/powerpoint/2010/main" val="3478664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DD67A59-8292-094B-A965-B4E7465B3F86}" type="slidenum">
              <a:rPr lang="nl-NL" smtClean="0">
                <a:solidFill>
                  <a:prstClr val="black"/>
                </a:solidFill>
              </a:rPr>
              <a:pPr/>
              <a:t>13</a:t>
            </a:fld>
            <a:endParaRPr lang="nl-NL">
              <a:solidFill>
                <a:prstClr val="black"/>
              </a:solidFill>
            </a:endParaRPr>
          </a:p>
        </p:txBody>
      </p:sp>
    </p:spTree>
    <p:extLst>
      <p:ext uri="{BB962C8B-B14F-4D97-AF65-F5344CB8AC3E}">
        <p14:creationId xmlns:p14="http://schemas.microsoft.com/office/powerpoint/2010/main" val="2582220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prstClr val="white"/>
                </a:solidFill>
              </a:rPr>
              <a:t>Knowledge levels differ</a:t>
            </a:r>
            <a:br>
              <a:rPr lang="en-US" sz="1200" kern="1200" noProof="0" dirty="0">
                <a:solidFill>
                  <a:schemeClr val="tx1"/>
                </a:solidFill>
                <a:effectLst/>
                <a:latin typeface="+mn-lt"/>
                <a:ea typeface="+mn-ea"/>
                <a:cs typeface="+mn-cs"/>
              </a:rPr>
            </a:br>
            <a:r>
              <a:rPr lang="en-US" sz="1200" kern="1200" noProof="0" dirty="0">
                <a:solidFill>
                  <a:schemeClr val="tx1"/>
                </a:solidFill>
                <a:effectLst/>
                <a:latin typeface="+mn-lt"/>
                <a:ea typeface="+mn-ea"/>
                <a:cs typeface="+mn-cs"/>
              </a:rPr>
              <a:t>Everyone has a different background and their own ideology and assumptions. This can make it sometimes difficult to understand one another. BSD operates in an ecosystem with its own jargon, which can have an inclusive effect (I speak the language, so I belong…), as well as an exclusive one. It is important to be mindful of using language that everyone can understand.</a:t>
            </a:r>
          </a:p>
          <a:p>
            <a:pPr lvl="0"/>
            <a:r>
              <a:rPr lang="en-US" sz="1200" b="1" kern="1200" noProof="0" dirty="0">
                <a:solidFill>
                  <a:schemeClr val="tx1"/>
                </a:solidFill>
                <a:effectLst/>
                <a:latin typeface="+mn-lt"/>
                <a:ea typeface="+mn-ea"/>
                <a:cs typeface="+mn-cs"/>
              </a:rPr>
              <a:t>Pioneering = uncertainty = unease</a:t>
            </a:r>
            <a:br>
              <a:rPr lang="en-US" sz="1200" kern="1200" noProof="0" dirty="0">
                <a:solidFill>
                  <a:schemeClr val="tx1"/>
                </a:solidFill>
                <a:effectLst/>
                <a:latin typeface="+mn-lt"/>
                <a:ea typeface="+mn-ea"/>
                <a:cs typeface="+mn-cs"/>
              </a:rPr>
            </a:br>
            <a:r>
              <a:rPr lang="en-US" sz="1200" kern="1200" noProof="0" dirty="0">
                <a:solidFill>
                  <a:schemeClr val="tx1"/>
                </a:solidFill>
                <a:effectLst/>
                <a:latin typeface="+mn-lt"/>
                <a:ea typeface="+mn-ea"/>
                <a:cs typeface="+mn-cs"/>
              </a:rPr>
              <a:t>We are undertaking something new and deviating from the beaten track; we are innovating. While some people are highly driven to innovate and like it, we still all have a need for certainty, especially when it comes to your own residence or a project that will impact you.</a:t>
            </a:r>
          </a:p>
          <a:p>
            <a:pPr lvl="0"/>
            <a:r>
              <a:rPr lang="en-US" sz="1200" b="1" kern="1200" noProof="0" dirty="0">
                <a:solidFill>
                  <a:schemeClr val="tx1"/>
                </a:solidFill>
                <a:effectLst/>
                <a:latin typeface="+mn-lt"/>
                <a:ea typeface="+mn-ea"/>
                <a:cs typeface="+mn-cs"/>
              </a:rPr>
              <a:t>Innovations never fit within existing rules</a:t>
            </a:r>
            <a:br>
              <a:rPr lang="en-US" sz="1200" kern="1200" noProof="0" dirty="0">
                <a:solidFill>
                  <a:schemeClr val="tx1"/>
                </a:solidFill>
                <a:effectLst/>
                <a:latin typeface="+mn-lt"/>
                <a:ea typeface="+mn-ea"/>
                <a:cs typeface="+mn-cs"/>
              </a:rPr>
            </a:br>
            <a:r>
              <a:rPr lang="en-US" sz="1200" kern="1200" noProof="0" dirty="0">
                <a:solidFill>
                  <a:schemeClr val="tx1"/>
                </a:solidFill>
                <a:effectLst/>
                <a:latin typeface="+mn-lt"/>
                <a:ea typeface="+mn-ea"/>
                <a:cs typeface="+mn-cs"/>
              </a:rPr>
              <a:t>We have discovered that the world we live in is made up of checklists: get enough check marks and you receive a stamp and can proceed. It proves difficult to deviate from those normal processes. It can be done, but it involves establishing another, new, procedure, and that takes time. This has been evident with the CASA homes; they will be built, but we’ve run into some unforeseen processes getting there.</a:t>
            </a:r>
          </a:p>
          <a:p>
            <a:pPr lvl="0"/>
            <a:r>
              <a:rPr lang="en-US" sz="1200" b="1" kern="1200" noProof="0" dirty="0">
                <a:solidFill>
                  <a:schemeClr val="tx1"/>
                </a:solidFill>
                <a:effectLst/>
                <a:latin typeface="+mn-lt"/>
                <a:ea typeface="+mn-ea"/>
                <a:cs typeface="+mn-cs"/>
              </a:rPr>
              <a:t>New business models </a:t>
            </a:r>
            <a:r>
              <a:rPr lang="en-US" sz="1200" kern="1200" noProof="0" dirty="0">
                <a:solidFill>
                  <a:schemeClr val="tx1"/>
                </a:solidFill>
                <a:effectLst/>
                <a:latin typeface="+mn-lt"/>
                <a:ea typeface="+mn-ea"/>
                <a:cs typeface="+mn-cs"/>
                <a:sym typeface="Wingdings" panose="05000000000000000000" pitchFamily="2" charset="2"/>
              </a:rPr>
              <a:t></a:t>
            </a:r>
            <a:r>
              <a:rPr lang="en-US" sz="1200" b="1" kern="1200" noProof="0" dirty="0">
                <a:solidFill>
                  <a:schemeClr val="tx1"/>
                </a:solidFill>
                <a:effectLst/>
                <a:latin typeface="+mn-lt"/>
                <a:ea typeface="+mn-ea"/>
                <a:cs typeface="+mn-cs"/>
              </a:rPr>
              <a:t> Existing business cases</a:t>
            </a:r>
            <a:endParaRPr lang="en-US" sz="1200" kern="1200" noProof="0" dirty="0">
              <a:solidFill>
                <a:schemeClr val="tx1"/>
              </a:solidFill>
              <a:effectLst/>
              <a:latin typeface="+mn-lt"/>
              <a:ea typeface="+mn-ea"/>
              <a:cs typeface="+mn-cs"/>
            </a:endParaRPr>
          </a:p>
          <a:p>
            <a:r>
              <a:rPr lang="en-US" sz="1200" kern="1200" noProof="0" dirty="0">
                <a:solidFill>
                  <a:schemeClr val="tx1"/>
                </a:solidFill>
                <a:effectLst/>
                <a:latin typeface="+mn-lt"/>
                <a:ea typeface="+mn-ea"/>
                <a:cs typeface="+mn-cs"/>
              </a:rPr>
              <a:t>New innovations often require new, innovative funding models, as well. Costs and returns don’t always fall into the logical, customary categories in these. Yet, we have noticed that, invariably, the reflex is to still attempt to structure the new business model so that it will fit in with the old, familiar business case.</a:t>
            </a:r>
          </a:p>
          <a:p>
            <a:pPr lvl="0"/>
            <a:r>
              <a:rPr lang="en-US" sz="1200" b="1" kern="1200" noProof="0" dirty="0">
                <a:solidFill>
                  <a:schemeClr val="tx1"/>
                </a:solidFill>
                <a:effectLst/>
                <a:latin typeface="+mn-lt"/>
                <a:ea typeface="+mn-ea"/>
                <a:cs typeface="+mn-cs"/>
              </a:rPr>
              <a:t>Expect the unexpected </a:t>
            </a:r>
            <a:r>
              <a:rPr lang="en-US" sz="1200" b="1" kern="1200" noProof="0" dirty="0">
                <a:solidFill>
                  <a:schemeClr val="tx1"/>
                </a:solidFill>
                <a:effectLst/>
                <a:latin typeface="+mn-lt"/>
                <a:ea typeface="+mn-ea"/>
                <a:cs typeface="+mn-cs"/>
                <a:sym typeface="Wingdings" panose="05000000000000000000" pitchFamily="2" charset="2"/>
              </a:rPr>
              <a:t></a:t>
            </a:r>
            <a:r>
              <a:rPr lang="en-US" sz="1200" b="1" kern="1200" noProof="0" dirty="0">
                <a:solidFill>
                  <a:schemeClr val="tx1"/>
                </a:solidFill>
                <a:effectLst/>
                <a:latin typeface="+mn-lt"/>
                <a:ea typeface="+mn-ea"/>
                <a:cs typeface="+mn-cs"/>
              </a:rPr>
              <a:t> PFAS, nitrogen policy</a:t>
            </a:r>
            <a:br>
              <a:rPr lang="en-US" sz="1200" kern="1200" noProof="0" dirty="0">
                <a:solidFill>
                  <a:schemeClr val="tx1"/>
                </a:solidFill>
                <a:effectLst/>
                <a:latin typeface="+mn-lt"/>
                <a:ea typeface="+mn-ea"/>
                <a:cs typeface="+mn-cs"/>
              </a:rPr>
            </a:br>
            <a:r>
              <a:rPr lang="en-US" sz="1200" kern="1200" noProof="0" dirty="0">
                <a:solidFill>
                  <a:schemeClr val="tx1"/>
                </a:solidFill>
                <a:effectLst/>
                <a:latin typeface="+mn-lt"/>
                <a:ea typeface="+mn-ea"/>
                <a:cs typeface="+mn-cs"/>
              </a:rPr>
              <a:t>Not everything can be planned, so make sure to also anticipate opportunities and risks. You’re bound to encounter some surprises. Just read the papers: PFAS, the government’s nitrogen policy. Sometimes, there’s fortune in misfortune: because of an accident involving PFAS, the city of Helmond now has its affairs in order sooner than many other cities. That means that soil for construction projects can be relocated to places within city limits.</a:t>
            </a:r>
          </a:p>
          <a:p>
            <a:pPr lvl="0"/>
            <a:r>
              <a:rPr lang="en-US" sz="1200" b="1" kern="1200" noProof="0" dirty="0">
                <a:solidFill>
                  <a:schemeClr val="tx1"/>
                </a:solidFill>
                <a:effectLst/>
                <a:latin typeface="+mn-lt"/>
                <a:ea typeface="+mn-ea"/>
                <a:cs typeface="+mn-cs"/>
              </a:rPr>
              <a:t>Quadruple helix &gt; Surprising partnerships</a:t>
            </a:r>
            <a:br>
              <a:rPr lang="en-US" sz="1200" kern="1200" noProof="0" dirty="0">
                <a:solidFill>
                  <a:schemeClr val="tx1"/>
                </a:solidFill>
                <a:effectLst/>
                <a:latin typeface="+mn-lt"/>
                <a:ea typeface="+mn-ea"/>
                <a:cs typeface="+mn-cs"/>
              </a:rPr>
            </a:br>
            <a:r>
              <a:rPr lang="en-US" sz="1200" kern="1200" noProof="0" dirty="0">
                <a:solidFill>
                  <a:schemeClr val="tx1"/>
                </a:solidFill>
                <a:effectLst/>
                <a:latin typeface="+mn-lt"/>
                <a:ea typeface="+mn-ea"/>
                <a:cs typeface="+mn-cs"/>
              </a:rPr>
              <a:t>There are more and more projects in which government agencies, businesses, knowledge institutes, and residents work together. While not everyone may see the added value of this from the outset, we have noticed a growing awareness of the benefits. A quote from an innovative company that uses salt to store energy (how cool): “That collaboration gave me new insights that I really could not have conceived of myself before that.”</a:t>
            </a:r>
          </a:p>
          <a:p>
            <a:pPr lvl="0"/>
            <a:r>
              <a:rPr lang="en-US" sz="1200" b="1" kern="1200" noProof="0" dirty="0">
                <a:solidFill>
                  <a:schemeClr val="tx1"/>
                </a:solidFill>
                <a:effectLst/>
                <a:latin typeface="+mn-lt"/>
                <a:ea typeface="+mn-ea"/>
                <a:cs typeface="+mn-cs"/>
              </a:rPr>
              <a:t>You win some, you lose some</a:t>
            </a:r>
            <a:br>
              <a:rPr lang="en-US" sz="1200" b="1" kern="1200" noProof="0" dirty="0">
                <a:solidFill>
                  <a:schemeClr val="tx1"/>
                </a:solidFill>
                <a:effectLst/>
                <a:latin typeface="+mn-lt"/>
                <a:ea typeface="+mn-ea"/>
                <a:cs typeface="+mn-cs"/>
              </a:rPr>
            </a:br>
            <a:r>
              <a:rPr lang="en-US" sz="1200" kern="1200" noProof="0" dirty="0">
                <a:solidFill>
                  <a:schemeClr val="tx1"/>
                </a:solidFill>
                <a:effectLst/>
                <a:latin typeface="+mn-lt"/>
                <a:ea typeface="+mn-ea"/>
                <a:cs typeface="+mn-cs"/>
              </a:rPr>
              <a:t>Innovating, doing new things, is an adventure into the unknown. And that inherently brings with it some risk. Sometimes, that is a good thing, and you need to take a </a:t>
            </a:r>
            <a:r>
              <a:rPr lang="en-US" sz="1200" i="1" kern="1200" noProof="0" dirty="0">
                <a:solidFill>
                  <a:schemeClr val="tx1"/>
                </a:solidFill>
                <a:effectLst/>
                <a:latin typeface="+mn-lt"/>
                <a:ea typeface="+mn-ea"/>
                <a:cs typeface="+mn-cs"/>
              </a:rPr>
              <a:t>calculated</a:t>
            </a:r>
            <a:r>
              <a:rPr lang="en-US" sz="1200" kern="1200" noProof="0" dirty="0">
                <a:solidFill>
                  <a:schemeClr val="tx1"/>
                </a:solidFill>
                <a:effectLst/>
                <a:latin typeface="+mn-lt"/>
                <a:ea typeface="+mn-ea"/>
                <a:cs typeface="+mn-cs"/>
              </a:rPr>
              <a:t> risk in all good conscience. Part of that includes accepting the consequences. We’re working together to achieve innovation, and that means having both lucky breaks and setbacks. You win some, you lose some.</a:t>
            </a:r>
          </a:p>
          <a:p>
            <a:pPr lvl="0"/>
            <a:r>
              <a:rPr lang="en-US" sz="1200" b="1" kern="1200" noProof="0" dirty="0">
                <a:solidFill>
                  <a:schemeClr val="tx1"/>
                </a:solidFill>
                <a:effectLst/>
                <a:latin typeface="+mn-lt"/>
                <a:ea typeface="+mn-ea"/>
                <a:cs typeface="+mn-cs"/>
              </a:rPr>
              <a:t>Innovate based on knowledge/research</a:t>
            </a:r>
            <a:br>
              <a:rPr lang="en-US" sz="1200" kern="1200" noProof="0" dirty="0">
                <a:solidFill>
                  <a:schemeClr val="tx1"/>
                </a:solidFill>
                <a:effectLst/>
                <a:latin typeface="+mn-lt"/>
                <a:ea typeface="+mn-ea"/>
                <a:cs typeface="+mn-cs"/>
              </a:rPr>
            </a:br>
            <a:r>
              <a:rPr lang="en-US" sz="1200" kern="1200" noProof="0" dirty="0">
                <a:solidFill>
                  <a:schemeClr val="tx1"/>
                </a:solidFill>
                <a:effectLst/>
                <a:latin typeface="+mn-lt"/>
                <a:ea typeface="+mn-ea"/>
                <a:cs typeface="+mn-cs"/>
              </a:rPr>
              <a:t>Included in the Quadruple Helix are, of course, the knowledge institutes, eager to perform research and monitor innovations so that we can learn and duplicate what works </a:t>
            </a:r>
            <a:r>
              <a:rPr lang="en-US" sz="1200" kern="1200" noProof="0" dirty="0">
                <a:solidFill>
                  <a:schemeClr val="tx1"/>
                </a:solidFill>
                <a:effectLst/>
                <a:latin typeface="+mn-lt"/>
                <a:ea typeface="+mn-ea"/>
                <a:cs typeface="+mn-cs"/>
                <a:sym typeface="Wingdings" panose="05000000000000000000" pitchFamily="2" charset="2"/>
              </a:rPr>
              <a:t></a:t>
            </a:r>
            <a:r>
              <a:rPr lang="en-US" sz="1200" kern="1200" noProof="0" dirty="0">
                <a:solidFill>
                  <a:schemeClr val="tx1"/>
                </a:solidFill>
                <a:effectLst/>
                <a:latin typeface="+mn-lt"/>
                <a:ea typeface="+mn-ea"/>
                <a:cs typeface="+mn-cs"/>
              </a:rPr>
              <a:t> widen and deepen. It has proven difficult to clearly formulate the relations in this: what are we going to research (fundamental vs. practical), and how can all of the parties involved benefit? How do you then distribute the assets (possibly IP) and liabilities (cost of the research, etc.)?</a:t>
            </a:r>
          </a:p>
          <a:p>
            <a:pPr lvl="0"/>
            <a:r>
              <a:rPr lang="en-US" sz="1200" b="1" kern="1200" noProof="0" dirty="0">
                <a:solidFill>
                  <a:schemeClr val="tx1"/>
                </a:solidFill>
                <a:effectLst/>
                <a:latin typeface="+mn-lt"/>
                <a:ea typeface="+mn-ea"/>
                <a:cs typeface="+mn-cs"/>
              </a:rPr>
              <a:t>Open innovation </a:t>
            </a:r>
            <a:r>
              <a:rPr lang="en-US" sz="1200" b="1" kern="1200" noProof="0" dirty="0">
                <a:solidFill>
                  <a:schemeClr val="tx1"/>
                </a:solidFill>
                <a:effectLst/>
                <a:latin typeface="+mn-lt"/>
                <a:ea typeface="+mn-ea"/>
                <a:cs typeface="+mn-cs"/>
                <a:sym typeface="Wingdings" panose="05000000000000000000" pitchFamily="2" charset="2"/>
              </a:rPr>
              <a:t></a:t>
            </a:r>
            <a:r>
              <a:rPr lang="en-US" sz="1200" b="1" kern="1200" noProof="0" dirty="0">
                <a:solidFill>
                  <a:schemeClr val="tx1"/>
                </a:solidFill>
                <a:effectLst/>
                <a:latin typeface="+mn-lt"/>
                <a:ea typeface="+mn-ea"/>
                <a:cs typeface="+mn-cs"/>
              </a:rPr>
              <a:t> Protect IP</a:t>
            </a:r>
            <a:br>
              <a:rPr lang="en-US" sz="1200" kern="1200" noProof="0" dirty="0">
                <a:solidFill>
                  <a:schemeClr val="tx1"/>
                </a:solidFill>
                <a:effectLst/>
                <a:latin typeface="+mn-lt"/>
                <a:ea typeface="+mn-ea"/>
                <a:cs typeface="+mn-cs"/>
              </a:rPr>
            </a:br>
            <a:r>
              <a:rPr lang="en-US" sz="1200" kern="1200" noProof="0" dirty="0">
                <a:solidFill>
                  <a:schemeClr val="tx1"/>
                </a:solidFill>
                <a:effectLst/>
                <a:latin typeface="+mn-lt"/>
                <a:ea typeface="+mn-ea"/>
                <a:cs typeface="+mn-cs"/>
              </a:rPr>
              <a:t>The BSD system is compatible with an open innovation system. In practice, though, we have been encountering many requests for NDAs or for making supplementary agreements regarding confidentiality and IP, sometimes accompanied by draconian penalty clauses. We understand how valuable IP is and that companies want to maintain an advantage. But not on every little thing! We are thus taking a critical stance in determining IP, including weighing how great the business interests are versus those of society (open innovation).</a:t>
            </a:r>
          </a:p>
          <a:p>
            <a:pPr lvl="0"/>
            <a:r>
              <a:rPr lang="en-US" sz="1200" b="1" kern="1200" noProof="0" dirty="0">
                <a:solidFill>
                  <a:schemeClr val="tx1"/>
                </a:solidFill>
                <a:effectLst/>
                <a:latin typeface="+mn-lt"/>
                <a:ea typeface="+mn-ea"/>
                <a:cs typeface="+mn-cs"/>
              </a:rPr>
              <a:t>Dare to start!</a:t>
            </a:r>
            <a:br>
              <a:rPr lang="en-US" sz="1200" kern="1200" noProof="0" dirty="0">
                <a:solidFill>
                  <a:schemeClr val="tx1"/>
                </a:solidFill>
                <a:effectLst/>
                <a:latin typeface="+mn-lt"/>
                <a:ea typeface="+mn-ea"/>
                <a:cs typeface="+mn-cs"/>
              </a:rPr>
            </a:br>
            <a:r>
              <a:rPr lang="en-US" sz="1200" kern="1200" noProof="0" dirty="0">
                <a:solidFill>
                  <a:schemeClr val="tx1"/>
                </a:solidFill>
                <a:effectLst/>
                <a:latin typeface="+mn-lt"/>
                <a:ea typeface="+mn-ea"/>
                <a:cs typeface="+mn-cs"/>
              </a:rPr>
              <a:t>This is the final lesson we have learned. At some point, you simply have to start. A single lawyer can list more risks than 10 wise people could ever solve, and then things will never get off the ground. There are some risks you can only tackle by identifying them, communicating about them very transparently and openly, and testing in practice whether they do, in fact, occur. We learned from Ig Snellen, a professor from Rotterdam, that the legal dimension is just one of four dimensions, meaning that that 25% is always in the minority.</a:t>
            </a:r>
          </a:p>
          <a:p>
            <a:endParaRPr lang="en-US" noProof="0" dirty="0"/>
          </a:p>
        </p:txBody>
      </p:sp>
      <p:sp>
        <p:nvSpPr>
          <p:cNvPr id="4" name="Slide Number Placeholder 3"/>
          <p:cNvSpPr>
            <a:spLocks noGrp="1"/>
          </p:cNvSpPr>
          <p:nvPr>
            <p:ph type="sldNum" sz="quarter" idx="10"/>
          </p:nvPr>
        </p:nvSpPr>
        <p:spPr/>
        <p:txBody>
          <a:bodyPr/>
          <a:lstStyle/>
          <a:p>
            <a:fld id="{BACD89B4-2CE2-3740-872F-F50C73FD7990}" type="slidenum">
              <a:rPr lang="nl-NL" smtClean="0">
                <a:solidFill>
                  <a:prstClr val="black"/>
                </a:solidFill>
              </a:rPr>
              <a:pPr/>
              <a:t>14</a:t>
            </a:fld>
            <a:endParaRPr lang="nl-NL">
              <a:solidFill>
                <a:prstClr val="black"/>
              </a:solidFill>
            </a:endParaRPr>
          </a:p>
        </p:txBody>
      </p:sp>
    </p:spTree>
    <p:extLst>
      <p:ext uri="{BB962C8B-B14F-4D97-AF65-F5344CB8AC3E}">
        <p14:creationId xmlns:p14="http://schemas.microsoft.com/office/powerpoint/2010/main" val="2073914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DD67A59-8292-094B-A965-B4E7465B3F86}" type="slidenum">
              <a:rPr lang="nl-NL" smtClean="0"/>
              <a:t>15</a:t>
            </a:fld>
            <a:endParaRPr lang="nl-NL"/>
          </a:p>
        </p:txBody>
      </p:sp>
    </p:spTree>
    <p:extLst>
      <p:ext uri="{BB962C8B-B14F-4D97-AF65-F5344CB8AC3E}">
        <p14:creationId xmlns:p14="http://schemas.microsoft.com/office/powerpoint/2010/main" val="4048857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DD67A59-8292-094B-A965-B4E7465B3F86}" type="slidenum">
              <a:rPr lang="nl-NL" smtClean="0"/>
              <a:t>2</a:t>
            </a:fld>
            <a:endParaRPr lang="nl-NL"/>
          </a:p>
        </p:txBody>
      </p:sp>
    </p:spTree>
    <p:extLst>
      <p:ext uri="{BB962C8B-B14F-4D97-AF65-F5344CB8AC3E}">
        <p14:creationId xmlns:p14="http://schemas.microsoft.com/office/powerpoint/2010/main" val="832958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i="0" baseline="0" noProof="0" dirty="0"/>
              <a:t>We took the first steps in 2019: drafting an urban planning vision.</a:t>
            </a:r>
          </a:p>
        </p:txBody>
      </p:sp>
      <p:sp>
        <p:nvSpPr>
          <p:cNvPr id="4" name="Tijdelijke aanduiding voor dianummer 3"/>
          <p:cNvSpPr>
            <a:spLocks noGrp="1"/>
          </p:cNvSpPr>
          <p:nvPr>
            <p:ph type="sldNum" sz="quarter" idx="10"/>
          </p:nvPr>
        </p:nvSpPr>
        <p:spPr/>
        <p:txBody>
          <a:bodyPr/>
          <a:lstStyle/>
          <a:p>
            <a:fld id="{5DD67A59-8292-094B-A965-B4E7465B3F86}" type="slidenum">
              <a:rPr lang="nl-NL" smtClean="0"/>
              <a:t>4</a:t>
            </a:fld>
            <a:endParaRPr lang="nl-NL"/>
          </a:p>
        </p:txBody>
      </p:sp>
    </p:spTree>
    <p:extLst>
      <p:ext uri="{BB962C8B-B14F-4D97-AF65-F5344CB8AC3E}">
        <p14:creationId xmlns:p14="http://schemas.microsoft.com/office/powerpoint/2010/main" val="3230048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bg1"/>
                </a:solidFill>
              </a:rPr>
              <a:t>Een innovatieve, duurzame wijk waar de toekomstige bewoners centraal staan.</a:t>
            </a:r>
            <a:endParaRPr lang="nl-NL" dirty="0"/>
          </a:p>
          <a:p>
            <a:endParaRPr lang="nl-NL" dirty="0"/>
          </a:p>
          <a:p>
            <a:r>
              <a:rPr lang="nl-NL" dirty="0"/>
              <a:t>We richten ons op zeven</a:t>
            </a:r>
            <a:r>
              <a:rPr lang="nl-NL" baseline="0" dirty="0"/>
              <a:t> thema’s; participatie, circulariteit, gezondheid, data, mobiliteit, energie en de veilige en sociale leefomgeving. We richten ons op initiatieven die bijdragen aan minstens drie van deze. Waarom? Omdat we de wijk van de </a:t>
            </a:r>
            <a:r>
              <a:rPr lang="nl-NL" i="1" baseline="0" dirty="0"/>
              <a:t>toekomst</a:t>
            </a:r>
            <a:r>
              <a:rPr lang="nl-NL" baseline="0" dirty="0"/>
              <a:t> ontwikkelen – daarbij kijken we naar écht innovatie, dus producten en diensten die nog ontwikkeld moeten worden. En dat ontwikkelen: daarvoor zijn wij de aangewezen plek.</a:t>
            </a:r>
            <a:endParaRPr lang="nl-NL" dirty="0"/>
          </a:p>
        </p:txBody>
      </p:sp>
      <p:sp>
        <p:nvSpPr>
          <p:cNvPr id="4" name="Tijdelijke aanduiding voor dianummer 3"/>
          <p:cNvSpPr>
            <a:spLocks noGrp="1"/>
          </p:cNvSpPr>
          <p:nvPr>
            <p:ph type="sldNum" sz="quarter" idx="10"/>
          </p:nvPr>
        </p:nvSpPr>
        <p:spPr/>
        <p:txBody>
          <a:bodyPr/>
          <a:lstStyle/>
          <a:p>
            <a:fld id="{5DD67A59-8292-094B-A965-B4E7465B3F86}" type="slidenum">
              <a:rPr lang="nl-NL" smtClean="0">
                <a:solidFill>
                  <a:prstClr val="black"/>
                </a:solidFill>
              </a:rPr>
              <a:pPr/>
              <a:t>5</a:t>
            </a:fld>
            <a:endParaRPr lang="nl-NL">
              <a:solidFill>
                <a:prstClr val="black"/>
              </a:solidFill>
            </a:endParaRPr>
          </a:p>
        </p:txBody>
      </p:sp>
    </p:spTree>
    <p:extLst>
      <p:ext uri="{BB962C8B-B14F-4D97-AF65-F5344CB8AC3E}">
        <p14:creationId xmlns:p14="http://schemas.microsoft.com/office/powerpoint/2010/main" val="1846074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a:r>
              <a:rPr lang="en-US" sz="1200" b="0" i="0" u="none" strike="noStrike" kern="1200" baseline="0" noProof="0" dirty="0">
                <a:solidFill>
                  <a:schemeClr val="tx1"/>
                </a:solidFill>
                <a:latin typeface="+mn-lt"/>
                <a:ea typeface="+mn-ea"/>
                <a:cs typeface="+mn-cs"/>
              </a:rPr>
              <a:t>Design principles:</a:t>
            </a:r>
          </a:p>
          <a:p>
            <a:pPr rtl="0"/>
            <a:endParaRPr lang="en-US" sz="1200" b="0" i="0" u="none" strike="noStrike" kern="1200" baseline="0" noProof="0" dirty="0">
              <a:solidFill>
                <a:schemeClr val="tx1"/>
              </a:solidFill>
              <a:latin typeface="+mn-lt"/>
              <a:ea typeface="+mn-ea"/>
              <a:cs typeface="+mn-cs"/>
            </a:endParaRPr>
          </a:p>
          <a:p>
            <a:pPr marL="228600" indent="-228600" rtl="0">
              <a:buFont typeface="+mj-lt"/>
              <a:buAutoNum type="arabicPeriod"/>
            </a:pPr>
            <a:r>
              <a:rPr lang="en-US" sz="1200" b="0" i="0" u="none" strike="noStrike" kern="1200" baseline="0" noProof="0" dirty="0">
                <a:solidFill>
                  <a:schemeClr val="tx1"/>
                </a:solidFill>
                <a:latin typeface="+mn-lt"/>
                <a:ea typeface="+mn-ea"/>
                <a:cs typeface="+mn-cs"/>
              </a:rPr>
              <a:t>BSD and its inhabitants </a:t>
            </a:r>
            <a:r>
              <a:rPr lang="en-US" sz="1200" b="0" i="0" u="sng" strike="noStrike" kern="1200" baseline="0" noProof="0" dirty="0">
                <a:solidFill>
                  <a:schemeClr val="tx1"/>
                </a:solidFill>
                <a:latin typeface="+mn-lt"/>
                <a:ea typeface="+mn-ea"/>
                <a:cs typeface="+mn-cs"/>
              </a:rPr>
              <a:t>promote quality of life</a:t>
            </a:r>
            <a:r>
              <a:rPr lang="en-US" sz="1200" b="0" i="0" u="none" strike="noStrike" kern="1200" baseline="0" noProof="0" dirty="0">
                <a:solidFill>
                  <a:schemeClr val="tx1"/>
                </a:solidFill>
                <a:latin typeface="+mn-lt"/>
                <a:ea typeface="+mn-ea"/>
                <a:cs typeface="+mn-cs"/>
              </a:rPr>
              <a:t> (including happiness, cohesion, and health);</a:t>
            </a:r>
          </a:p>
          <a:p>
            <a:pPr marL="228600" indent="-228600" rtl="0">
              <a:buFont typeface="+mj-lt"/>
              <a:buAutoNum type="arabicPeriod"/>
            </a:pPr>
            <a:r>
              <a:rPr lang="en-US" sz="1200" b="0" i="0" u="none" strike="noStrike" kern="1200" baseline="0" noProof="0" dirty="0">
                <a:solidFill>
                  <a:schemeClr val="tx1"/>
                </a:solidFill>
                <a:latin typeface="+mn-lt"/>
                <a:ea typeface="+mn-ea"/>
                <a:cs typeface="+mn-cs"/>
              </a:rPr>
              <a:t>Everyone feels </a:t>
            </a:r>
            <a:r>
              <a:rPr lang="en-US" sz="1200" b="0" i="0" u="sng" strike="noStrike" kern="1200" baseline="0" noProof="0" dirty="0">
                <a:solidFill>
                  <a:schemeClr val="tx1"/>
                </a:solidFill>
                <a:latin typeface="+mn-lt"/>
                <a:ea typeface="+mn-ea"/>
                <a:cs typeface="+mn-cs"/>
              </a:rPr>
              <a:t>safe, assured, and welcome</a:t>
            </a:r>
            <a:r>
              <a:rPr lang="en-US" sz="1200" b="0" i="0" u="none" strike="noStrike" kern="1200" baseline="0" noProof="0" dirty="0">
                <a:solidFill>
                  <a:schemeClr val="tx1"/>
                </a:solidFill>
                <a:latin typeface="+mn-lt"/>
                <a:ea typeface="+mn-ea"/>
                <a:cs typeface="+mn-cs"/>
              </a:rPr>
              <a:t> in the BSD community;</a:t>
            </a:r>
          </a:p>
          <a:p>
            <a:pPr marL="228600" indent="-228600" rtl="0">
              <a:buFont typeface="+mj-lt"/>
              <a:buAutoNum type="arabicPeriod"/>
            </a:pPr>
            <a:r>
              <a:rPr lang="en-US" sz="1200" b="0" i="0" u="none" strike="noStrike" kern="1200" baseline="0" noProof="0" dirty="0">
                <a:solidFill>
                  <a:schemeClr val="tx1"/>
                </a:solidFill>
                <a:latin typeface="+mn-lt"/>
                <a:ea typeface="+mn-ea"/>
                <a:cs typeface="+mn-cs"/>
              </a:rPr>
              <a:t>Activities help mitigate </a:t>
            </a:r>
            <a:r>
              <a:rPr lang="en-US" sz="1200" b="0" i="0" u="sng" strike="noStrike" kern="1200" baseline="0" noProof="0" dirty="0">
                <a:solidFill>
                  <a:schemeClr val="tx1"/>
                </a:solidFill>
                <a:latin typeface="+mn-lt"/>
                <a:ea typeface="+mn-ea"/>
                <a:cs typeface="+mn-cs"/>
              </a:rPr>
              <a:t>global challenges</a:t>
            </a:r>
            <a:r>
              <a:rPr lang="en-US" sz="1200" b="0" i="0" u="none" strike="noStrike" kern="1200" baseline="0" noProof="0" dirty="0">
                <a:solidFill>
                  <a:schemeClr val="tx1"/>
                </a:solidFill>
                <a:latin typeface="+mn-lt"/>
                <a:ea typeface="+mn-ea"/>
                <a:cs typeface="+mn-cs"/>
              </a:rPr>
              <a:t>;</a:t>
            </a:r>
          </a:p>
          <a:p>
            <a:pPr marL="228600" indent="-228600" rtl="0">
              <a:buFont typeface="+mj-lt"/>
              <a:buAutoNum type="arabicPeriod"/>
            </a:pPr>
            <a:r>
              <a:rPr lang="en-US" sz="1200" b="0" i="0" u="none" strike="noStrike" kern="1200" baseline="0" noProof="0" dirty="0">
                <a:solidFill>
                  <a:schemeClr val="tx1"/>
                </a:solidFill>
                <a:latin typeface="+mn-lt"/>
                <a:ea typeface="+mn-ea"/>
                <a:cs typeface="+mn-cs"/>
              </a:rPr>
              <a:t>Facilities and services are </a:t>
            </a:r>
            <a:r>
              <a:rPr lang="en-US" sz="1200" b="0" i="0" u="sng" strike="noStrike" kern="1200" baseline="0" noProof="0" dirty="0">
                <a:solidFill>
                  <a:schemeClr val="tx1"/>
                </a:solidFill>
                <a:latin typeface="+mn-lt"/>
                <a:ea typeface="+mn-ea"/>
                <a:cs typeface="+mn-cs"/>
              </a:rPr>
              <a:t>shared</a:t>
            </a:r>
            <a:r>
              <a:rPr lang="en-US" sz="1200" b="0" i="0" u="none" strike="noStrike" kern="1200" baseline="0" noProof="0" dirty="0">
                <a:solidFill>
                  <a:schemeClr val="tx1"/>
                </a:solidFill>
                <a:latin typeface="+mn-lt"/>
                <a:ea typeface="+mn-ea"/>
                <a:cs typeface="+mn-cs"/>
              </a:rPr>
              <a:t> by residents and used at will; </a:t>
            </a:r>
          </a:p>
          <a:p>
            <a:pPr marL="228600" indent="-228600" rtl="0">
              <a:buFont typeface="+mj-lt"/>
              <a:buAutoNum type="arabicPeriod"/>
            </a:pPr>
            <a:r>
              <a:rPr lang="en-US" sz="1200" b="0" i="0" u="none" strike="noStrike" kern="1200" baseline="0" noProof="0" dirty="0">
                <a:solidFill>
                  <a:schemeClr val="tx1"/>
                </a:solidFill>
                <a:latin typeface="+mn-lt"/>
                <a:ea typeface="+mn-ea"/>
                <a:cs typeface="+mn-cs"/>
              </a:rPr>
              <a:t>BSD produces </a:t>
            </a:r>
            <a:r>
              <a:rPr lang="en-US" sz="1200" b="0" i="0" u="sng" strike="noStrike" kern="1200" baseline="0" noProof="0" dirty="0">
                <a:solidFill>
                  <a:schemeClr val="tx1"/>
                </a:solidFill>
                <a:latin typeface="+mn-lt"/>
                <a:ea typeface="+mn-ea"/>
                <a:cs typeface="+mn-cs"/>
              </a:rPr>
              <a:t>no emissions</a:t>
            </a:r>
            <a:r>
              <a:rPr lang="en-US" sz="1200" b="0" i="0" u="none" strike="noStrike" kern="1200" baseline="0" noProof="0" dirty="0">
                <a:solidFill>
                  <a:schemeClr val="tx1"/>
                </a:solidFill>
                <a:latin typeface="+mn-lt"/>
                <a:ea typeface="+mn-ea"/>
                <a:cs typeface="+mn-cs"/>
              </a:rPr>
              <a:t> of greenhouse gasses or waste;</a:t>
            </a:r>
          </a:p>
          <a:p>
            <a:pPr marL="228600" indent="-228600" rtl="0">
              <a:buFont typeface="+mj-lt"/>
              <a:buAutoNum type="arabicPeriod"/>
            </a:pPr>
            <a:r>
              <a:rPr lang="en-US" sz="1200" b="0" i="0" u="none" strike="noStrike" kern="1200" baseline="0" noProof="0" dirty="0">
                <a:solidFill>
                  <a:schemeClr val="tx1"/>
                </a:solidFill>
                <a:latin typeface="+mn-lt"/>
                <a:ea typeface="+mn-ea"/>
                <a:cs typeface="+mn-cs"/>
              </a:rPr>
              <a:t>Only </a:t>
            </a:r>
            <a:r>
              <a:rPr lang="en-US" sz="1200" b="0" i="0" u="sng" strike="noStrike" kern="1200" baseline="0" noProof="0" dirty="0">
                <a:solidFill>
                  <a:schemeClr val="tx1"/>
                </a:solidFill>
                <a:latin typeface="+mn-lt"/>
                <a:ea typeface="+mn-ea"/>
                <a:cs typeface="+mn-cs"/>
              </a:rPr>
              <a:t>renewable sources of energy</a:t>
            </a:r>
            <a:r>
              <a:rPr lang="en-US" sz="1200" b="0" i="0" u="none" strike="noStrike" kern="1200" baseline="0" noProof="0" dirty="0">
                <a:solidFill>
                  <a:schemeClr val="tx1"/>
                </a:solidFill>
                <a:latin typeface="+mn-lt"/>
                <a:ea typeface="+mn-ea"/>
                <a:cs typeface="+mn-cs"/>
              </a:rPr>
              <a:t> are used, which produce surplus energy;</a:t>
            </a:r>
          </a:p>
          <a:p>
            <a:pPr marL="228600" indent="-228600" rtl="0">
              <a:buFont typeface="+mj-lt"/>
              <a:buAutoNum type="arabicPeriod"/>
            </a:pPr>
            <a:r>
              <a:rPr lang="en-US" sz="1200" b="0" i="0" u="none" strike="noStrike" kern="1200" baseline="0" noProof="0" dirty="0">
                <a:solidFill>
                  <a:schemeClr val="tx1"/>
                </a:solidFill>
                <a:latin typeface="+mn-lt"/>
                <a:ea typeface="+mn-ea"/>
                <a:cs typeface="+mn-cs"/>
              </a:rPr>
              <a:t>New </a:t>
            </a:r>
            <a:r>
              <a:rPr lang="en-US" sz="1200" b="0" i="0" u="sng" strike="noStrike" kern="1200" baseline="0" noProof="0" dirty="0">
                <a:solidFill>
                  <a:schemeClr val="tx1"/>
                </a:solidFill>
                <a:latin typeface="+mn-lt"/>
                <a:ea typeface="+mn-ea"/>
                <a:cs typeface="+mn-cs"/>
              </a:rPr>
              <a:t>resources and materials</a:t>
            </a:r>
            <a:r>
              <a:rPr lang="en-US" sz="1200" b="0" i="0" u="none" strike="noStrike" kern="1200" baseline="0" noProof="0" dirty="0">
                <a:solidFill>
                  <a:schemeClr val="tx1"/>
                </a:solidFill>
                <a:latin typeface="+mn-lt"/>
                <a:ea typeface="+mn-ea"/>
                <a:cs typeface="+mn-cs"/>
              </a:rPr>
              <a:t> are only used when there is no alternative;</a:t>
            </a:r>
          </a:p>
          <a:p>
            <a:pPr marL="228600" indent="-228600" rtl="0">
              <a:buFont typeface="+mj-lt"/>
              <a:buAutoNum type="arabicPeriod"/>
            </a:pPr>
            <a:r>
              <a:rPr lang="en-US" sz="1200" b="0" i="0" u="sng" strike="noStrike" kern="1200" baseline="0" noProof="0" dirty="0">
                <a:solidFill>
                  <a:schemeClr val="tx1"/>
                </a:solidFill>
                <a:latin typeface="+mn-lt"/>
                <a:ea typeface="+mn-ea"/>
                <a:cs typeface="+mn-cs"/>
              </a:rPr>
              <a:t>Mobility</a:t>
            </a:r>
            <a:r>
              <a:rPr lang="en-US" sz="1200" b="0" i="0" u="none" strike="noStrike" kern="1200" baseline="0" noProof="0" dirty="0">
                <a:solidFill>
                  <a:schemeClr val="tx1"/>
                </a:solidFill>
                <a:latin typeface="+mn-lt"/>
                <a:ea typeface="+mn-ea"/>
                <a:cs typeface="+mn-cs"/>
              </a:rPr>
              <a:t> is accessible to </a:t>
            </a:r>
            <a:r>
              <a:rPr lang="en-US" sz="1200" b="0" i="0" u="sng" strike="noStrike" kern="1200" baseline="0" noProof="0" dirty="0">
                <a:solidFill>
                  <a:schemeClr val="tx1"/>
                </a:solidFill>
                <a:latin typeface="+mn-lt"/>
                <a:ea typeface="+mn-ea"/>
                <a:cs typeface="+mn-cs"/>
              </a:rPr>
              <a:t>everyone</a:t>
            </a:r>
            <a:r>
              <a:rPr lang="en-US" sz="1200" b="0" i="0" u="none" strike="noStrike" kern="1200" baseline="0" noProof="0" dirty="0">
                <a:solidFill>
                  <a:schemeClr val="tx1"/>
                </a:solidFill>
                <a:latin typeface="+mn-lt"/>
                <a:ea typeface="+mn-ea"/>
                <a:cs typeface="+mn-cs"/>
              </a:rPr>
              <a:t>;</a:t>
            </a:r>
          </a:p>
          <a:p>
            <a:pPr marL="228600" indent="-228600" rtl="0">
              <a:buFont typeface="+mj-lt"/>
              <a:buAutoNum type="arabicPeriod"/>
            </a:pPr>
            <a:r>
              <a:rPr lang="en-US" sz="1200" b="0" i="0" u="none" strike="noStrike" kern="1200" baseline="0" noProof="0" dirty="0">
                <a:solidFill>
                  <a:schemeClr val="tx1"/>
                </a:solidFill>
                <a:latin typeface="+mn-lt"/>
                <a:ea typeface="+mn-ea"/>
                <a:cs typeface="+mn-cs"/>
              </a:rPr>
              <a:t>Residents are empowered to become </a:t>
            </a:r>
            <a:r>
              <a:rPr lang="en-US" sz="1200" b="0" i="0" u="sng" strike="noStrike" kern="1200" baseline="0" noProof="0" dirty="0">
                <a:solidFill>
                  <a:schemeClr val="tx1"/>
                </a:solidFill>
                <a:latin typeface="+mn-lt"/>
                <a:ea typeface="+mn-ea"/>
                <a:cs typeface="+mn-cs"/>
              </a:rPr>
              <a:t>self-reliant</a:t>
            </a:r>
            <a:r>
              <a:rPr lang="en-US" sz="1200" b="0" i="0" u="none" strike="noStrike" kern="1200" baseline="0" noProof="0" dirty="0">
                <a:solidFill>
                  <a:schemeClr val="tx1"/>
                </a:solidFill>
                <a:latin typeface="+mn-lt"/>
                <a:ea typeface="+mn-ea"/>
                <a:cs typeface="+mn-cs"/>
              </a:rPr>
              <a:t> when it comes to healthcare and illness prevention;</a:t>
            </a:r>
          </a:p>
          <a:p>
            <a:pPr marL="228600" indent="-228600" rtl="0">
              <a:buFont typeface="+mj-lt"/>
              <a:buAutoNum type="arabicPeriod"/>
            </a:pPr>
            <a:r>
              <a:rPr lang="en-US" sz="1200" b="0" i="0" u="none" strike="noStrike" kern="1200" baseline="0" noProof="0" dirty="0">
                <a:solidFill>
                  <a:schemeClr val="tx1"/>
                </a:solidFill>
                <a:latin typeface="+mn-lt"/>
                <a:ea typeface="+mn-ea"/>
                <a:cs typeface="+mn-cs"/>
              </a:rPr>
              <a:t>All </a:t>
            </a:r>
            <a:r>
              <a:rPr lang="en-US" sz="1200" b="0" i="0" u="sng" strike="noStrike" kern="1200" baseline="0" noProof="0" dirty="0">
                <a:solidFill>
                  <a:schemeClr val="tx1"/>
                </a:solidFill>
                <a:latin typeface="+mn-lt"/>
                <a:ea typeface="+mn-ea"/>
                <a:cs typeface="+mn-cs"/>
              </a:rPr>
              <a:t>data</a:t>
            </a:r>
            <a:r>
              <a:rPr lang="en-US" sz="1200" b="0" i="0" u="none" strike="noStrike" kern="1200" baseline="0" noProof="0" dirty="0">
                <a:solidFill>
                  <a:schemeClr val="tx1"/>
                </a:solidFill>
                <a:latin typeface="+mn-lt"/>
                <a:ea typeface="+mn-ea"/>
                <a:cs typeface="+mn-cs"/>
              </a:rPr>
              <a:t> generated and any related income are </a:t>
            </a:r>
            <a:r>
              <a:rPr lang="en-US" sz="1200" b="0" i="0" u="sng" strike="noStrike" kern="1200" baseline="0" noProof="0" dirty="0">
                <a:solidFill>
                  <a:schemeClr val="tx1"/>
                </a:solidFill>
                <a:latin typeface="+mn-lt"/>
                <a:ea typeface="+mn-ea"/>
                <a:cs typeface="+mn-cs"/>
              </a:rPr>
              <a:t>shared and managed</a:t>
            </a:r>
            <a:r>
              <a:rPr lang="en-US" sz="1200" b="0" i="0" u="none" strike="noStrike" kern="1200" baseline="0" noProof="0" dirty="0">
                <a:solidFill>
                  <a:schemeClr val="tx1"/>
                </a:solidFill>
                <a:latin typeface="+mn-lt"/>
                <a:ea typeface="+mn-ea"/>
                <a:cs typeface="+mn-cs"/>
              </a:rPr>
              <a:t> by BSD residents;</a:t>
            </a:r>
          </a:p>
          <a:p>
            <a:pPr marL="228600" indent="-228600" rtl="0">
              <a:buFont typeface="+mj-lt"/>
              <a:buAutoNum type="arabicPeriod"/>
            </a:pPr>
            <a:r>
              <a:rPr lang="en-US" sz="1200" b="0" i="0" u="none" strike="noStrike" kern="1200" baseline="0" noProof="0" dirty="0">
                <a:solidFill>
                  <a:schemeClr val="tx1"/>
                </a:solidFill>
                <a:latin typeface="+mn-lt"/>
                <a:ea typeface="+mn-ea"/>
                <a:cs typeface="+mn-cs"/>
              </a:rPr>
              <a:t>Developments are implemented through a </a:t>
            </a:r>
            <a:r>
              <a:rPr lang="en-US" sz="1200" b="0" i="0" u="sng" strike="noStrike" kern="1200" baseline="0" noProof="0" dirty="0">
                <a:solidFill>
                  <a:schemeClr val="tx1"/>
                </a:solidFill>
                <a:latin typeface="+mn-lt"/>
                <a:ea typeface="+mn-ea"/>
                <a:cs typeface="+mn-cs"/>
              </a:rPr>
              <a:t>co-creation process</a:t>
            </a:r>
            <a:r>
              <a:rPr lang="en-US" sz="1200" b="0" i="0" u="none" strike="noStrike" kern="1200" baseline="0" noProof="0" dirty="0">
                <a:solidFill>
                  <a:schemeClr val="tx1"/>
                </a:solidFill>
                <a:latin typeface="+mn-lt"/>
                <a:ea typeface="+mn-ea"/>
                <a:cs typeface="+mn-cs"/>
              </a:rPr>
              <a:t> (which includes residents, researchers, businesses, and government agencies) and are adaptable to future change;</a:t>
            </a:r>
          </a:p>
          <a:p>
            <a:pPr marL="228600" indent="-228600" rtl="0">
              <a:buFont typeface="+mj-lt"/>
              <a:buAutoNum type="arabicPeriod"/>
            </a:pPr>
            <a:r>
              <a:rPr lang="en-US" sz="1200" b="0" i="0" u="none" strike="noStrike" kern="1200" baseline="0" noProof="0" dirty="0">
                <a:solidFill>
                  <a:schemeClr val="tx1"/>
                </a:solidFill>
                <a:latin typeface="+mn-lt"/>
                <a:ea typeface="+mn-ea"/>
                <a:cs typeface="+mn-cs"/>
              </a:rPr>
              <a:t>Developments are </a:t>
            </a:r>
            <a:r>
              <a:rPr lang="en-US" sz="1200" b="0" i="0" u="sng" strike="noStrike" kern="1200" baseline="0" noProof="0" dirty="0">
                <a:solidFill>
                  <a:schemeClr val="tx1"/>
                </a:solidFill>
                <a:latin typeface="+mn-lt"/>
                <a:ea typeface="+mn-ea"/>
                <a:cs typeface="+mn-cs"/>
              </a:rPr>
              <a:t>applicable</a:t>
            </a:r>
            <a:r>
              <a:rPr lang="en-US" sz="1200" b="0" i="0" u="none" strike="noStrike" kern="1200" baseline="0" noProof="0" dirty="0">
                <a:solidFill>
                  <a:schemeClr val="tx1"/>
                </a:solidFill>
                <a:latin typeface="+mn-lt"/>
                <a:ea typeface="+mn-ea"/>
                <a:cs typeface="+mn-cs"/>
              </a:rPr>
              <a:t> not only to BSD, but also other cities and towns in the Brabant region and elsewhere in the world. </a:t>
            </a:r>
          </a:p>
        </p:txBody>
      </p:sp>
      <p:sp>
        <p:nvSpPr>
          <p:cNvPr id="4" name="Tijdelijke aanduiding voor dianummer 3"/>
          <p:cNvSpPr>
            <a:spLocks noGrp="1"/>
          </p:cNvSpPr>
          <p:nvPr>
            <p:ph type="sldNum" sz="quarter" idx="10"/>
          </p:nvPr>
        </p:nvSpPr>
        <p:spPr/>
        <p:txBody>
          <a:bodyPr/>
          <a:lstStyle/>
          <a:p>
            <a:fld id="{5DD67A59-8292-094B-A965-B4E7465B3F86}" type="slidenum">
              <a:rPr lang="nl-NL" smtClean="0">
                <a:solidFill>
                  <a:prstClr val="black"/>
                </a:solidFill>
              </a:rPr>
              <a:pPr/>
              <a:t>7</a:t>
            </a:fld>
            <a:endParaRPr lang="nl-NL">
              <a:solidFill>
                <a:prstClr val="black"/>
              </a:solidFill>
            </a:endParaRPr>
          </a:p>
        </p:txBody>
      </p:sp>
    </p:spTree>
    <p:extLst>
      <p:ext uri="{BB962C8B-B14F-4D97-AF65-F5344CB8AC3E}">
        <p14:creationId xmlns:p14="http://schemas.microsoft.com/office/powerpoint/2010/main" val="3594114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DD67A59-8292-094B-A965-B4E7465B3F86}" type="slidenum">
              <a:rPr lang="nl-NL" smtClean="0"/>
              <a:t>8</a:t>
            </a:fld>
            <a:endParaRPr lang="nl-NL"/>
          </a:p>
        </p:txBody>
      </p:sp>
    </p:spTree>
    <p:extLst>
      <p:ext uri="{BB962C8B-B14F-4D97-AF65-F5344CB8AC3E}">
        <p14:creationId xmlns:p14="http://schemas.microsoft.com/office/powerpoint/2010/main" val="832958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noProof="0" dirty="0"/>
          </a:p>
        </p:txBody>
      </p:sp>
      <p:sp>
        <p:nvSpPr>
          <p:cNvPr id="4" name="Tijdelijke aanduiding voor dianummer 3"/>
          <p:cNvSpPr>
            <a:spLocks noGrp="1"/>
          </p:cNvSpPr>
          <p:nvPr>
            <p:ph type="sldNum" sz="quarter" idx="10"/>
          </p:nvPr>
        </p:nvSpPr>
        <p:spPr/>
        <p:txBody>
          <a:bodyPr/>
          <a:lstStyle/>
          <a:p>
            <a:fld id="{5DD67A59-8292-094B-A965-B4E7465B3F86}" type="slidenum">
              <a:rPr lang="nl-NL" smtClean="0"/>
              <a:t>10</a:t>
            </a:fld>
            <a:endParaRPr lang="nl-NL"/>
          </a:p>
        </p:txBody>
      </p:sp>
    </p:spTree>
    <p:extLst>
      <p:ext uri="{BB962C8B-B14F-4D97-AF65-F5344CB8AC3E}">
        <p14:creationId xmlns:p14="http://schemas.microsoft.com/office/powerpoint/2010/main" val="406154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noProof="0" dirty="0" err="1">
                <a:solidFill>
                  <a:schemeClr val="tx1"/>
                </a:solidFill>
                <a:effectLst/>
                <a:latin typeface="+mn-lt"/>
                <a:ea typeface="+mn-ea"/>
                <a:cs typeface="+mn-cs"/>
              </a:rPr>
              <a:t>Kavel</a:t>
            </a:r>
            <a:r>
              <a:rPr lang="en-US" sz="1200" kern="1200" noProof="0" dirty="0">
                <a:solidFill>
                  <a:schemeClr val="tx1"/>
                </a:solidFill>
                <a:effectLst/>
                <a:latin typeface="+mn-lt"/>
                <a:ea typeface="+mn-ea"/>
                <a:cs typeface="+mn-cs"/>
              </a:rPr>
              <a:t> LAB</a:t>
            </a:r>
          </a:p>
          <a:p>
            <a:r>
              <a:rPr lang="en-US" sz="1200" kern="1200" noProof="0" dirty="0">
                <a:solidFill>
                  <a:schemeClr val="tx1"/>
                </a:solidFill>
                <a:effectLst/>
                <a:latin typeface="+mn-lt"/>
                <a:ea typeface="+mn-ea"/>
                <a:cs typeface="+mn-cs"/>
              </a:rPr>
              <a:t>- </a:t>
            </a:r>
            <a:r>
              <a:rPr lang="en-US" noProof="0" dirty="0">
                <a:solidFill>
                  <a:prstClr val="white"/>
                </a:solidFill>
              </a:rPr>
              <a:t>Future residents collectively design their own living environment</a:t>
            </a:r>
            <a:endParaRPr lang="en-US" sz="1200" kern="1200" noProof="0" dirty="0">
              <a:solidFill>
                <a:schemeClr val="tx1"/>
              </a:solidFill>
              <a:effectLst/>
              <a:latin typeface="+mn-lt"/>
              <a:ea typeface="+mn-ea"/>
              <a:cs typeface="+mn-cs"/>
            </a:endParaRPr>
          </a:p>
          <a:p>
            <a:r>
              <a:rPr lang="en-US" sz="1200" kern="1200" noProof="0" dirty="0">
                <a:solidFill>
                  <a:schemeClr val="tx1"/>
                </a:solidFill>
                <a:effectLst/>
                <a:latin typeface="+mn-lt"/>
                <a:ea typeface="+mn-ea"/>
                <a:cs typeface="+mn-cs"/>
              </a:rPr>
              <a:t>- Living requirements, interests, and levels of knowledge vary</a:t>
            </a:r>
          </a:p>
          <a:p>
            <a:r>
              <a:rPr lang="en-US" sz="1200" kern="1200" noProof="0" dirty="0">
                <a:solidFill>
                  <a:schemeClr val="tx1"/>
                </a:solidFill>
                <a:effectLst/>
                <a:latin typeface="+mn-lt"/>
                <a:ea typeface="+mn-ea"/>
                <a:cs typeface="+mn-cs"/>
              </a:rPr>
              <a:t>- Joint decisions are difficult </a:t>
            </a:r>
            <a:r>
              <a:rPr lang="en-US" sz="1200" kern="1200" noProof="0" dirty="0">
                <a:solidFill>
                  <a:schemeClr val="tx1"/>
                </a:solidFill>
                <a:effectLst/>
                <a:latin typeface="+mn-lt"/>
                <a:ea typeface="+mn-ea"/>
                <a:cs typeface="+mn-cs"/>
                <a:sym typeface="Wingdings" panose="05000000000000000000" pitchFamily="2" charset="2"/>
              </a:rPr>
              <a:t> establish an </a:t>
            </a:r>
            <a:r>
              <a:rPr lang="en-US" sz="1200" kern="1200" noProof="0" dirty="0">
                <a:solidFill>
                  <a:schemeClr val="tx1"/>
                </a:solidFill>
                <a:effectLst/>
                <a:latin typeface="+mn-lt"/>
                <a:ea typeface="+mn-ea"/>
                <a:cs typeface="+mn-cs"/>
              </a:rPr>
              <a:t>organization</a:t>
            </a:r>
            <a:r>
              <a:rPr lang="en-US" sz="1200" kern="1200" baseline="0" noProof="0" dirty="0">
                <a:solidFill>
                  <a:schemeClr val="tx1"/>
                </a:solidFill>
                <a:effectLst/>
                <a:latin typeface="+mn-lt"/>
                <a:ea typeface="+mn-ea"/>
                <a:cs typeface="+mn-cs"/>
              </a:rPr>
              <a:t>/entity</a:t>
            </a:r>
            <a:endParaRPr lang="en-US" sz="1200" kern="1200" noProof="0" dirty="0">
              <a:solidFill>
                <a:schemeClr val="tx1"/>
              </a:solidFill>
              <a:effectLst/>
              <a:latin typeface="+mn-lt"/>
              <a:ea typeface="+mn-ea"/>
              <a:cs typeface="+mn-cs"/>
            </a:endParaRPr>
          </a:p>
          <a:p>
            <a:r>
              <a:rPr lang="en-US" sz="1200" kern="1200" noProof="0" dirty="0">
                <a:solidFill>
                  <a:schemeClr val="tx1"/>
                </a:solidFill>
                <a:effectLst/>
                <a:latin typeface="+mn-lt"/>
                <a:ea typeface="+mn-ea"/>
                <a:cs typeface="+mn-cs"/>
              </a:rPr>
              <a:t>- Expert help required from other quadruple helix parties</a:t>
            </a:r>
          </a:p>
          <a:p>
            <a:endParaRPr lang="en-US" noProof="0" dirty="0"/>
          </a:p>
        </p:txBody>
      </p:sp>
      <p:sp>
        <p:nvSpPr>
          <p:cNvPr id="4" name="Tijdelijke aanduiding voor dianummer 3"/>
          <p:cNvSpPr>
            <a:spLocks noGrp="1"/>
          </p:cNvSpPr>
          <p:nvPr>
            <p:ph type="sldNum" sz="quarter" idx="10"/>
          </p:nvPr>
        </p:nvSpPr>
        <p:spPr/>
        <p:txBody>
          <a:bodyPr/>
          <a:lstStyle/>
          <a:p>
            <a:fld id="{5DD67A59-8292-094B-A965-B4E7465B3F86}" type="slidenum">
              <a:rPr lang="nl-NL" smtClean="0">
                <a:solidFill>
                  <a:prstClr val="black"/>
                </a:solidFill>
              </a:rPr>
              <a:pPr/>
              <a:t>11</a:t>
            </a:fld>
            <a:endParaRPr lang="nl-NL">
              <a:solidFill>
                <a:prstClr val="black"/>
              </a:solidFill>
            </a:endParaRPr>
          </a:p>
        </p:txBody>
      </p:sp>
    </p:spTree>
    <p:extLst>
      <p:ext uri="{BB962C8B-B14F-4D97-AF65-F5344CB8AC3E}">
        <p14:creationId xmlns:p14="http://schemas.microsoft.com/office/powerpoint/2010/main" val="1229563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DD67A59-8292-094B-A965-B4E7465B3F86}" type="slidenum">
              <a:rPr lang="nl-NL" smtClean="0">
                <a:solidFill>
                  <a:prstClr val="black"/>
                </a:solidFill>
              </a:rPr>
              <a:pPr/>
              <a:t>12</a:t>
            </a:fld>
            <a:endParaRPr lang="nl-NL">
              <a:solidFill>
                <a:prstClr val="black"/>
              </a:solidFill>
            </a:endParaRPr>
          </a:p>
        </p:txBody>
      </p:sp>
    </p:spTree>
    <p:extLst>
      <p:ext uri="{BB962C8B-B14F-4D97-AF65-F5344CB8AC3E}">
        <p14:creationId xmlns:p14="http://schemas.microsoft.com/office/powerpoint/2010/main" val="1486256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BA7E7-F563-3D4A-B622-6237D2CA3D5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CE59D6A-B2DC-AF4D-87C2-ECCF305026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E5075D8-0415-0240-B3E0-0D049145D295}"/>
              </a:ext>
            </a:extLst>
          </p:cNvPr>
          <p:cNvSpPr>
            <a:spLocks noGrp="1"/>
          </p:cNvSpPr>
          <p:nvPr>
            <p:ph type="dt" sz="half" idx="10"/>
          </p:nvPr>
        </p:nvSpPr>
        <p:spPr/>
        <p:txBody>
          <a:bodyPr/>
          <a:lstStyle/>
          <a:p>
            <a:fld id="{D55FCC80-5965-E440-BEE3-A69083910317}" type="datetimeFigureOut">
              <a:rPr lang="nl-NL" smtClean="0"/>
              <a:t>12-04-22</a:t>
            </a:fld>
            <a:endParaRPr lang="nl-NL"/>
          </a:p>
        </p:txBody>
      </p:sp>
      <p:sp>
        <p:nvSpPr>
          <p:cNvPr id="5" name="Tijdelijke aanduiding voor voettekst 4">
            <a:extLst>
              <a:ext uri="{FF2B5EF4-FFF2-40B4-BE49-F238E27FC236}">
                <a16:creationId xmlns:a16="http://schemas.microsoft.com/office/drawing/2014/main" id="{73123081-3DF1-B040-8D1E-DD54583CAE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5A62C36-3567-5C41-B7C2-4C7F9098FC0F}"/>
              </a:ext>
            </a:extLst>
          </p:cNvPr>
          <p:cNvSpPr>
            <a:spLocks noGrp="1"/>
          </p:cNvSpPr>
          <p:nvPr>
            <p:ph type="sldNum" sz="quarter" idx="12"/>
          </p:nvPr>
        </p:nvSpPr>
        <p:spPr/>
        <p:txBody>
          <a:bodyPr/>
          <a:lstStyle/>
          <a:p>
            <a:fld id="{D3347565-A0E0-8249-8AF3-D450D019711B}" type="slidenum">
              <a:rPr lang="nl-NL" smtClean="0"/>
              <a:t>‹nr.›</a:t>
            </a:fld>
            <a:endParaRPr lang="nl-NL"/>
          </a:p>
        </p:txBody>
      </p:sp>
    </p:spTree>
    <p:extLst>
      <p:ext uri="{BB962C8B-B14F-4D97-AF65-F5344CB8AC3E}">
        <p14:creationId xmlns:p14="http://schemas.microsoft.com/office/powerpoint/2010/main" val="3620785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015A0-5CEB-9A44-B9F4-945B2E2D85E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1483775-8E75-B547-8EB9-0C6AA5851B43}"/>
              </a:ext>
            </a:extLst>
          </p:cNvPr>
          <p:cNvSpPr>
            <a:spLocks noGrp="1"/>
          </p:cNvSpPr>
          <p:nvPr>
            <p:ph type="body" orient="vert" idx="1"/>
          </p:nvPr>
        </p:nvSpPr>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A27DB137-3D73-4C40-941D-434B073CE2F3}"/>
              </a:ext>
            </a:extLst>
          </p:cNvPr>
          <p:cNvSpPr>
            <a:spLocks noGrp="1"/>
          </p:cNvSpPr>
          <p:nvPr>
            <p:ph type="dt" sz="half" idx="10"/>
          </p:nvPr>
        </p:nvSpPr>
        <p:spPr/>
        <p:txBody>
          <a:bodyPr/>
          <a:lstStyle/>
          <a:p>
            <a:fld id="{D55FCC80-5965-E440-BEE3-A69083910317}" type="datetimeFigureOut">
              <a:rPr lang="nl-NL" smtClean="0"/>
              <a:t>12-04-22</a:t>
            </a:fld>
            <a:endParaRPr lang="nl-NL"/>
          </a:p>
        </p:txBody>
      </p:sp>
      <p:sp>
        <p:nvSpPr>
          <p:cNvPr id="5" name="Tijdelijke aanduiding voor voettekst 4">
            <a:extLst>
              <a:ext uri="{FF2B5EF4-FFF2-40B4-BE49-F238E27FC236}">
                <a16:creationId xmlns:a16="http://schemas.microsoft.com/office/drawing/2014/main" id="{B625469A-A14E-3547-B6D5-F0C557CB4A9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E215C8-C0AB-1E49-ABA2-7EBA15A2774A}"/>
              </a:ext>
            </a:extLst>
          </p:cNvPr>
          <p:cNvSpPr>
            <a:spLocks noGrp="1"/>
          </p:cNvSpPr>
          <p:nvPr>
            <p:ph type="sldNum" sz="quarter" idx="12"/>
          </p:nvPr>
        </p:nvSpPr>
        <p:spPr/>
        <p:txBody>
          <a:bodyPr/>
          <a:lstStyle/>
          <a:p>
            <a:fld id="{D3347565-A0E0-8249-8AF3-D450D019711B}" type="slidenum">
              <a:rPr lang="nl-NL" smtClean="0"/>
              <a:t>‹nr.›</a:t>
            </a:fld>
            <a:endParaRPr lang="nl-NL"/>
          </a:p>
        </p:txBody>
      </p:sp>
    </p:spTree>
    <p:extLst>
      <p:ext uri="{BB962C8B-B14F-4D97-AF65-F5344CB8AC3E}">
        <p14:creationId xmlns:p14="http://schemas.microsoft.com/office/powerpoint/2010/main" val="2887450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47A66FE-094B-5F46-9312-458B3A8D5F4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B91638D-EA2B-D447-8DD1-12139D1ED6C2}"/>
              </a:ext>
            </a:extLst>
          </p:cNvPr>
          <p:cNvSpPr>
            <a:spLocks noGrp="1"/>
          </p:cNvSpPr>
          <p:nvPr>
            <p:ph type="body" orient="vert" idx="1"/>
          </p:nvPr>
        </p:nvSpPr>
        <p:spPr>
          <a:xfrm>
            <a:off x="838200" y="365125"/>
            <a:ext cx="7734300" cy="5811838"/>
          </a:xfrm>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306DCC6C-4FF0-184D-A237-8ABDEC101303}"/>
              </a:ext>
            </a:extLst>
          </p:cNvPr>
          <p:cNvSpPr>
            <a:spLocks noGrp="1"/>
          </p:cNvSpPr>
          <p:nvPr>
            <p:ph type="dt" sz="half" idx="10"/>
          </p:nvPr>
        </p:nvSpPr>
        <p:spPr/>
        <p:txBody>
          <a:bodyPr/>
          <a:lstStyle/>
          <a:p>
            <a:fld id="{D55FCC80-5965-E440-BEE3-A69083910317}" type="datetimeFigureOut">
              <a:rPr lang="nl-NL" smtClean="0"/>
              <a:t>12-04-22</a:t>
            </a:fld>
            <a:endParaRPr lang="nl-NL"/>
          </a:p>
        </p:txBody>
      </p:sp>
      <p:sp>
        <p:nvSpPr>
          <p:cNvPr id="5" name="Tijdelijke aanduiding voor voettekst 4">
            <a:extLst>
              <a:ext uri="{FF2B5EF4-FFF2-40B4-BE49-F238E27FC236}">
                <a16:creationId xmlns:a16="http://schemas.microsoft.com/office/drawing/2014/main" id="{4DE33074-4DE6-C344-AF29-6105E085A29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1D941E7-8D78-D745-A6FF-8DB4B8E8CD9F}"/>
              </a:ext>
            </a:extLst>
          </p:cNvPr>
          <p:cNvSpPr>
            <a:spLocks noGrp="1"/>
          </p:cNvSpPr>
          <p:nvPr>
            <p:ph type="sldNum" sz="quarter" idx="12"/>
          </p:nvPr>
        </p:nvSpPr>
        <p:spPr/>
        <p:txBody>
          <a:bodyPr/>
          <a:lstStyle/>
          <a:p>
            <a:fld id="{D3347565-A0E0-8249-8AF3-D450D019711B}" type="slidenum">
              <a:rPr lang="nl-NL" smtClean="0"/>
              <a:t>‹nr.›</a:t>
            </a:fld>
            <a:endParaRPr lang="nl-NL"/>
          </a:p>
        </p:txBody>
      </p:sp>
    </p:spTree>
    <p:extLst>
      <p:ext uri="{BB962C8B-B14F-4D97-AF65-F5344CB8AC3E}">
        <p14:creationId xmlns:p14="http://schemas.microsoft.com/office/powerpoint/2010/main" val="4178074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p:cNvSpPr>
            <a:spLocks noGrp="1"/>
          </p:cNvSpPr>
          <p:nvPr>
            <p:ph type="title"/>
          </p:nvPr>
        </p:nvSpPr>
        <p:spPr>
          <a:xfrm>
            <a:off x="1776454" y="1979240"/>
            <a:ext cx="8592047" cy="986598"/>
          </a:xfrm>
          <a:prstGeom prst="rect">
            <a:avLst/>
          </a:prstGeom>
        </p:spPr>
        <p:txBody>
          <a:bodyPr vert="horz" lIns="91440" tIns="45720" rIns="91440" bIns="45720" rtlCol="0" anchor="t">
            <a:normAutofit/>
          </a:bodyPr>
          <a:lstStyle/>
          <a:p>
            <a:r>
              <a:rPr lang="nl-NL"/>
              <a:t>Klik om stijl te bewerken</a:t>
            </a:r>
            <a:endParaRPr lang="nl-NL" dirty="0"/>
          </a:p>
        </p:txBody>
      </p:sp>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6238" y="5450119"/>
            <a:ext cx="1177826" cy="1170844"/>
          </a:xfrm>
          <a:prstGeom prst="rect">
            <a:avLst/>
          </a:prstGeom>
        </p:spPr>
      </p:pic>
    </p:spTree>
    <p:extLst>
      <p:ext uri="{BB962C8B-B14F-4D97-AF65-F5344CB8AC3E}">
        <p14:creationId xmlns:p14="http://schemas.microsoft.com/office/powerpoint/2010/main" val="1314790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E656B-36C3-BE4B-A7C2-5F21026D708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a:extLst>
              <a:ext uri="{FF2B5EF4-FFF2-40B4-BE49-F238E27FC236}">
                <a16:creationId xmlns:a16="http://schemas.microsoft.com/office/drawing/2014/main" id="{76ADE27D-1A35-3247-86B2-74E54788B7D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B9FBD353-5C50-834A-906D-0545A3106523}"/>
              </a:ext>
            </a:extLst>
          </p:cNvPr>
          <p:cNvSpPr>
            <a:spLocks noGrp="1"/>
          </p:cNvSpPr>
          <p:nvPr>
            <p:ph type="dt" sz="half" idx="10"/>
          </p:nvPr>
        </p:nvSpPr>
        <p:spPr>
          <a:xfrm>
            <a:off x="838200" y="6356350"/>
            <a:ext cx="2743200" cy="365125"/>
          </a:xfrm>
          <a:prstGeom prst="rect">
            <a:avLst/>
          </a:prstGeom>
        </p:spPr>
        <p:txBody>
          <a:bodyPr/>
          <a:lstStyle/>
          <a:p>
            <a:fld id="{0816DC28-F724-554D-8753-A796FD3C13F7}" type="datetimeFigureOut">
              <a:rPr lang="nl-NL" smtClean="0">
                <a:solidFill>
                  <a:prstClr val="black"/>
                </a:solidFill>
              </a:rPr>
              <a:pPr/>
              <a:t>12-04-22</a:t>
            </a:fld>
            <a:endParaRPr lang="nl-NL">
              <a:solidFill>
                <a:prstClr val="black"/>
              </a:solidFill>
            </a:endParaRPr>
          </a:p>
        </p:txBody>
      </p:sp>
      <p:sp>
        <p:nvSpPr>
          <p:cNvPr id="5" name="Tijdelijke aanduiding voor voettekst 4">
            <a:extLst>
              <a:ext uri="{FF2B5EF4-FFF2-40B4-BE49-F238E27FC236}">
                <a16:creationId xmlns:a16="http://schemas.microsoft.com/office/drawing/2014/main" id="{1424C37E-596C-8144-B2BC-FDA8D0DEE38C}"/>
              </a:ext>
            </a:extLst>
          </p:cNvPr>
          <p:cNvSpPr>
            <a:spLocks noGrp="1"/>
          </p:cNvSpPr>
          <p:nvPr>
            <p:ph type="ftr" sz="quarter" idx="11"/>
          </p:nvPr>
        </p:nvSpPr>
        <p:spPr>
          <a:xfrm>
            <a:off x="4038600" y="6356350"/>
            <a:ext cx="4114800" cy="365125"/>
          </a:xfrm>
          <a:prstGeom prst="rect">
            <a:avLst/>
          </a:prstGeom>
        </p:spPr>
        <p:txBody>
          <a:bodyPr/>
          <a:lstStyle/>
          <a:p>
            <a:endParaRPr lang="nl-NL">
              <a:solidFill>
                <a:prstClr val="black"/>
              </a:solidFill>
            </a:endParaRPr>
          </a:p>
        </p:txBody>
      </p:sp>
      <p:sp>
        <p:nvSpPr>
          <p:cNvPr id="6" name="Tijdelijke aanduiding voor dianummer 5">
            <a:extLst>
              <a:ext uri="{FF2B5EF4-FFF2-40B4-BE49-F238E27FC236}">
                <a16:creationId xmlns:a16="http://schemas.microsoft.com/office/drawing/2014/main" id="{205EAA51-9306-584A-9534-1D2FAD3D1516}"/>
              </a:ext>
            </a:extLst>
          </p:cNvPr>
          <p:cNvSpPr>
            <a:spLocks noGrp="1"/>
          </p:cNvSpPr>
          <p:nvPr>
            <p:ph type="sldNum" sz="quarter" idx="12"/>
          </p:nvPr>
        </p:nvSpPr>
        <p:spPr>
          <a:xfrm>
            <a:off x="8610600" y="6356350"/>
            <a:ext cx="2743200" cy="365125"/>
          </a:xfrm>
          <a:prstGeom prst="rect">
            <a:avLst/>
          </a:prstGeom>
        </p:spPr>
        <p:txBody>
          <a:bodyPr/>
          <a:lstStyle/>
          <a:p>
            <a:fld id="{779C7FA9-8273-6642-9544-8AFEBB411C60}" type="slidenum">
              <a:rPr lang="nl-NL" smtClean="0">
                <a:solidFill>
                  <a:prstClr val="black"/>
                </a:solidFill>
              </a:rPr>
              <a:pPr/>
              <a:t>‹nr.›</a:t>
            </a:fld>
            <a:endParaRPr lang="nl-NL">
              <a:solidFill>
                <a:prstClr val="black"/>
              </a:solidFill>
            </a:endParaRPr>
          </a:p>
        </p:txBody>
      </p:sp>
    </p:spTree>
    <p:extLst>
      <p:ext uri="{BB962C8B-B14F-4D97-AF65-F5344CB8AC3E}">
        <p14:creationId xmlns:p14="http://schemas.microsoft.com/office/powerpoint/2010/main" val="3023290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A3E5B-2F9A-664D-87A7-63210B797FA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E178845-CBF4-4644-93AA-229E048C1FDC}"/>
              </a:ext>
            </a:extLst>
          </p:cNvPr>
          <p:cNvSpPr>
            <a:spLocks noGrp="1"/>
          </p:cNvSpPr>
          <p:nvPr>
            <p:ph idx="1"/>
          </p:nvPr>
        </p:nvSpPr>
        <p:spPr/>
        <p:txBody>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336EEED8-9081-F147-89E0-2E8D7F842F84}"/>
              </a:ext>
            </a:extLst>
          </p:cNvPr>
          <p:cNvSpPr>
            <a:spLocks noGrp="1"/>
          </p:cNvSpPr>
          <p:nvPr>
            <p:ph type="dt" sz="half" idx="10"/>
          </p:nvPr>
        </p:nvSpPr>
        <p:spPr/>
        <p:txBody>
          <a:bodyPr/>
          <a:lstStyle/>
          <a:p>
            <a:fld id="{D55FCC80-5965-E440-BEE3-A69083910317}" type="datetimeFigureOut">
              <a:rPr lang="nl-NL" smtClean="0"/>
              <a:t>12-04-22</a:t>
            </a:fld>
            <a:endParaRPr lang="nl-NL"/>
          </a:p>
        </p:txBody>
      </p:sp>
      <p:sp>
        <p:nvSpPr>
          <p:cNvPr id="5" name="Tijdelijke aanduiding voor voettekst 4">
            <a:extLst>
              <a:ext uri="{FF2B5EF4-FFF2-40B4-BE49-F238E27FC236}">
                <a16:creationId xmlns:a16="http://schemas.microsoft.com/office/drawing/2014/main" id="{EBA3A80D-1378-4147-896B-34326A878A9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723183-7300-814C-AD97-EB9652DE959A}"/>
              </a:ext>
            </a:extLst>
          </p:cNvPr>
          <p:cNvSpPr>
            <a:spLocks noGrp="1"/>
          </p:cNvSpPr>
          <p:nvPr>
            <p:ph type="sldNum" sz="quarter" idx="12"/>
          </p:nvPr>
        </p:nvSpPr>
        <p:spPr/>
        <p:txBody>
          <a:bodyPr/>
          <a:lstStyle/>
          <a:p>
            <a:fld id="{D3347565-A0E0-8249-8AF3-D450D019711B}" type="slidenum">
              <a:rPr lang="nl-NL" smtClean="0"/>
              <a:t>‹nr.›</a:t>
            </a:fld>
            <a:endParaRPr lang="nl-NL"/>
          </a:p>
        </p:txBody>
      </p:sp>
    </p:spTree>
    <p:extLst>
      <p:ext uri="{BB962C8B-B14F-4D97-AF65-F5344CB8AC3E}">
        <p14:creationId xmlns:p14="http://schemas.microsoft.com/office/powerpoint/2010/main" val="2629612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46F4FA-D68F-BC4B-99FD-859774EDF47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A5A351A-C111-9047-947D-3F3E074C3C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12715A22-4C55-814D-9E5E-7016EB52AE8B}"/>
              </a:ext>
            </a:extLst>
          </p:cNvPr>
          <p:cNvSpPr>
            <a:spLocks noGrp="1"/>
          </p:cNvSpPr>
          <p:nvPr>
            <p:ph type="dt" sz="half" idx="10"/>
          </p:nvPr>
        </p:nvSpPr>
        <p:spPr/>
        <p:txBody>
          <a:bodyPr/>
          <a:lstStyle/>
          <a:p>
            <a:fld id="{D55FCC80-5965-E440-BEE3-A69083910317}" type="datetimeFigureOut">
              <a:rPr lang="nl-NL" smtClean="0"/>
              <a:t>12-04-22</a:t>
            </a:fld>
            <a:endParaRPr lang="nl-NL"/>
          </a:p>
        </p:txBody>
      </p:sp>
      <p:sp>
        <p:nvSpPr>
          <p:cNvPr id="5" name="Tijdelijke aanduiding voor voettekst 4">
            <a:extLst>
              <a:ext uri="{FF2B5EF4-FFF2-40B4-BE49-F238E27FC236}">
                <a16:creationId xmlns:a16="http://schemas.microsoft.com/office/drawing/2014/main" id="{A46CCE8C-DDB0-8347-9E5B-57A6BCD5369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A359DE8-3E59-DC46-8025-EA2FFE9018BD}"/>
              </a:ext>
            </a:extLst>
          </p:cNvPr>
          <p:cNvSpPr>
            <a:spLocks noGrp="1"/>
          </p:cNvSpPr>
          <p:nvPr>
            <p:ph type="sldNum" sz="quarter" idx="12"/>
          </p:nvPr>
        </p:nvSpPr>
        <p:spPr/>
        <p:txBody>
          <a:bodyPr/>
          <a:lstStyle/>
          <a:p>
            <a:fld id="{D3347565-A0E0-8249-8AF3-D450D019711B}" type="slidenum">
              <a:rPr lang="nl-NL" smtClean="0"/>
              <a:t>‹nr.›</a:t>
            </a:fld>
            <a:endParaRPr lang="nl-NL"/>
          </a:p>
        </p:txBody>
      </p:sp>
    </p:spTree>
    <p:extLst>
      <p:ext uri="{BB962C8B-B14F-4D97-AF65-F5344CB8AC3E}">
        <p14:creationId xmlns:p14="http://schemas.microsoft.com/office/powerpoint/2010/main" val="71368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299727-BFA9-3247-8700-FD8441B343F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8546C1A-20C0-6646-BAB3-9B56CD89EB54}"/>
              </a:ext>
            </a:extLst>
          </p:cNvPr>
          <p:cNvSpPr>
            <a:spLocks noGrp="1"/>
          </p:cNvSpPr>
          <p:nvPr>
            <p:ph sz="half" idx="1"/>
          </p:nvPr>
        </p:nvSpPr>
        <p:spPr>
          <a:xfrm>
            <a:off x="838200" y="1825625"/>
            <a:ext cx="5181600" cy="4351338"/>
          </a:xfrm>
        </p:spPr>
        <p:txBody>
          <a:body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49B8B9CC-7EC4-F044-ABCC-4D7FF69CF728}"/>
              </a:ext>
            </a:extLst>
          </p:cNvPr>
          <p:cNvSpPr>
            <a:spLocks noGrp="1"/>
          </p:cNvSpPr>
          <p:nvPr>
            <p:ph sz="half" idx="2"/>
          </p:nvPr>
        </p:nvSpPr>
        <p:spPr>
          <a:xfrm>
            <a:off x="6172200" y="1825625"/>
            <a:ext cx="5181600" cy="4351338"/>
          </a:xfrm>
        </p:spPr>
        <p:txBody>
          <a:body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B5DB6702-9EC5-8144-91E2-E58DB1F9408D}"/>
              </a:ext>
            </a:extLst>
          </p:cNvPr>
          <p:cNvSpPr>
            <a:spLocks noGrp="1"/>
          </p:cNvSpPr>
          <p:nvPr>
            <p:ph type="dt" sz="half" idx="10"/>
          </p:nvPr>
        </p:nvSpPr>
        <p:spPr/>
        <p:txBody>
          <a:bodyPr/>
          <a:lstStyle/>
          <a:p>
            <a:fld id="{D55FCC80-5965-E440-BEE3-A69083910317}" type="datetimeFigureOut">
              <a:rPr lang="nl-NL" smtClean="0"/>
              <a:t>12-04-22</a:t>
            </a:fld>
            <a:endParaRPr lang="nl-NL"/>
          </a:p>
        </p:txBody>
      </p:sp>
      <p:sp>
        <p:nvSpPr>
          <p:cNvPr id="6" name="Tijdelijke aanduiding voor voettekst 5">
            <a:extLst>
              <a:ext uri="{FF2B5EF4-FFF2-40B4-BE49-F238E27FC236}">
                <a16:creationId xmlns:a16="http://schemas.microsoft.com/office/drawing/2014/main" id="{B8B4B8E7-175C-6149-8DFB-D0FB8964E84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2BF7AA5-9FB3-294B-9AD8-A3B162A70CFC}"/>
              </a:ext>
            </a:extLst>
          </p:cNvPr>
          <p:cNvSpPr>
            <a:spLocks noGrp="1"/>
          </p:cNvSpPr>
          <p:nvPr>
            <p:ph type="sldNum" sz="quarter" idx="12"/>
          </p:nvPr>
        </p:nvSpPr>
        <p:spPr/>
        <p:txBody>
          <a:bodyPr/>
          <a:lstStyle/>
          <a:p>
            <a:fld id="{D3347565-A0E0-8249-8AF3-D450D019711B}" type="slidenum">
              <a:rPr lang="nl-NL" smtClean="0"/>
              <a:t>‹nr.›</a:t>
            </a:fld>
            <a:endParaRPr lang="nl-NL"/>
          </a:p>
        </p:txBody>
      </p:sp>
    </p:spTree>
    <p:extLst>
      <p:ext uri="{BB962C8B-B14F-4D97-AF65-F5344CB8AC3E}">
        <p14:creationId xmlns:p14="http://schemas.microsoft.com/office/powerpoint/2010/main" val="186428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5385AB-F7DC-0544-9791-593D088F343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9006D3F-6098-4E45-8A17-6F600841C3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44A1414F-C4C4-A541-8C6A-4EBA49F1E6F0}"/>
              </a:ext>
            </a:extLst>
          </p:cNvPr>
          <p:cNvSpPr>
            <a:spLocks noGrp="1"/>
          </p:cNvSpPr>
          <p:nvPr>
            <p:ph sz="half" idx="2"/>
          </p:nvPr>
        </p:nvSpPr>
        <p:spPr>
          <a:xfrm>
            <a:off x="839788" y="2505075"/>
            <a:ext cx="5157787" cy="3684588"/>
          </a:xfrm>
        </p:spPr>
        <p:txBody>
          <a:bodyPr/>
          <a:lstStyle/>
          <a:p>
            <a:r>
              <a:rPr lang="nl-NL"/>
              <a:t>Tekststijl van het model bewerken
Tweede niveau
Derde niveau
Vierde niveau
Vijfde niveau</a:t>
            </a:r>
          </a:p>
        </p:txBody>
      </p:sp>
      <p:sp>
        <p:nvSpPr>
          <p:cNvPr id="5" name="Tijdelijke aanduiding voor tekst 4">
            <a:extLst>
              <a:ext uri="{FF2B5EF4-FFF2-40B4-BE49-F238E27FC236}">
                <a16:creationId xmlns:a16="http://schemas.microsoft.com/office/drawing/2014/main" id="{9E595FFD-CBE0-5544-A3E3-8CE0BA8285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6" name="Tijdelijke aanduiding voor inhoud 5">
            <a:extLst>
              <a:ext uri="{FF2B5EF4-FFF2-40B4-BE49-F238E27FC236}">
                <a16:creationId xmlns:a16="http://schemas.microsoft.com/office/drawing/2014/main" id="{264B6E6A-C80E-E14D-82EE-76E777EA83CC}"/>
              </a:ext>
            </a:extLst>
          </p:cNvPr>
          <p:cNvSpPr>
            <a:spLocks noGrp="1"/>
          </p:cNvSpPr>
          <p:nvPr>
            <p:ph sz="quarter" idx="4"/>
          </p:nvPr>
        </p:nvSpPr>
        <p:spPr>
          <a:xfrm>
            <a:off x="6172200" y="2505075"/>
            <a:ext cx="5183188" cy="3684588"/>
          </a:xfrm>
        </p:spPr>
        <p:txBody>
          <a:bodyPr/>
          <a:lstStyle/>
          <a:p>
            <a:r>
              <a:rPr lang="nl-NL"/>
              <a:t>Tekststijl van het model bewerken
Tweede niveau
Derde niveau
Vierde niveau
Vijfde niveau</a:t>
            </a:r>
          </a:p>
        </p:txBody>
      </p:sp>
      <p:sp>
        <p:nvSpPr>
          <p:cNvPr id="7" name="Tijdelijke aanduiding voor datum 6">
            <a:extLst>
              <a:ext uri="{FF2B5EF4-FFF2-40B4-BE49-F238E27FC236}">
                <a16:creationId xmlns:a16="http://schemas.microsoft.com/office/drawing/2014/main" id="{E1149BBA-5458-6543-9F4B-41DF27F349A3}"/>
              </a:ext>
            </a:extLst>
          </p:cNvPr>
          <p:cNvSpPr>
            <a:spLocks noGrp="1"/>
          </p:cNvSpPr>
          <p:nvPr>
            <p:ph type="dt" sz="half" idx="10"/>
          </p:nvPr>
        </p:nvSpPr>
        <p:spPr/>
        <p:txBody>
          <a:bodyPr/>
          <a:lstStyle/>
          <a:p>
            <a:fld id="{D55FCC80-5965-E440-BEE3-A69083910317}" type="datetimeFigureOut">
              <a:rPr lang="nl-NL" smtClean="0"/>
              <a:t>12-04-22</a:t>
            </a:fld>
            <a:endParaRPr lang="nl-NL"/>
          </a:p>
        </p:txBody>
      </p:sp>
      <p:sp>
        <p:nvSpPr>
          <p:cNvPr id="8" name="Tijdelijke aanduiding voor voettekst 7">
            <a:extLst>
              <a:ext uri="{FF2B5EF4-FFF2-40B4-BE49-F238E27FC236}">
                <a16:creationId xmlns:a16="http://schemas.microsoft.com/office/drawing/2014/main" id="{DD1145E9-9F29-4440-9EAD-CCBC6642752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EF2BD72-507D-F14A-9F80-0262EA326793}"/>
              </a:ext>
            </a:extLst>
          </p:cNvPr>
          <p:cNvSpPr>
            <a:spLocks noGrp="1"/>
          </p:cNvSpPr>
          <p:nvPr>
            <p:ph type="sldNum" sz="quarter" idx="12"/>
          </p:nvPr>
        </p:nvSpPr>
        <p:spPr/>
        <p:txBody>
          <a:bodyPr/>
          <a:lstStyle/>
          <a:p>
            <a:fld id="{D3347565-A0E0-8249-8AF3-D450D019711B}" type="slidenum">
              <a:rPr lang="nl-NL" smtClean="0"/>
              <a:t>‹nr.›</a:t>
            </a:fld>
            <a:endParaRPr lang="nl-NL"/>
          </a:p>
        </p:txBody>
      </p:sp>
    </p:spTree>
    <p:extLst>
      <p:ext uri="{BB962C8B-B14F-4D97-AF65-F5344CB8AC3E}">
        <p14:creationId xmlns:p14="http://schemas.microsoft.com/office/powerpoint/2010/main" val="131328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FD82F7-C3A0-1D4C-83CE-06594B99C3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A4EDFE5-11E9-374F-9E2F-4C3FED4036C7}"/>
              </a:ext>
            </a:extLst>
          </p:cNvPr>
          <p:cNvSpPr>
            <a:spLocks noGrp="1"/>
          </p:cNvSpPr>
          <p:nvPr>
            <p:ph type="dt" sz="half" idx="10"/>
          </p:nvPr>
        </p:nvSpPr>
        <p:spPr/>
        <p:txBody>
          <a:bodyPr/>
          <a:lstStyle/>
          <a:p>
            <a:fld id="{D55FCC80-5965-E440-BEE3-A69083910317}" type="datetimeFigureOut">
              <a:rPr lang="nl-NL" smtClean="0"/>
              <a:t>12-04-22</a:t>
            </a:fld>
            <a:endParaRPr lang="nl-NL"/>
          </a:p>
        </p:txBody>
      </p:sp>
      <p:sp>
        <p:nvSpPr>
          <p:cNvPr id="4" name="Tijdelijke aanduiding voor voettekst 3">
            <a:extLst>
              <a:ext uri="{FF2B5EF4-FFF2-40B4-BE49-F238E27FC236}">
                <a16:creationId xmlns:a16="http://schemas.microsoft.com/office/drawing/2014/main" id="{E6B9901E-0542-C042-B7C3-F10FF04A22A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8723663-2FEF-F347-B250-03EDBFA368F6}"/>
              </a:ext>
            </a:extLst>
          </p:cNvPr>
          <p:cNvSpPr>
            <a:spLocks noGrp="1"/>
          </p:cNvSpPr>
          <p:nvPr>
            <p:ph type="sldNum" sz="quarter" idx="12"/>
          </p:nvPr>
        </p:nvSpPr>
        <p:spPr/>
        <p:txBody>
          <a:bodyPr/>
          <a:lstStyle/>
          <a:p>
            <a:fld id="{D3347565-A0E0-8249-8AF3-D450D019711B}" type="slidenum">
              <a:rPr lang="nl-NL" smtClean="0"/>
              <a:t>‹nr.›</a:t>
            </a:fld>
            <a:endParaRPr lang="nl-NL"/>
          </a:p>
        </p:txBody>
      </p:sp>
    </p:spTree>
    <p:extLst>
      <p:ext uri="{BB962C8B-B14F-4D97-AF65-F5344CB8AC3E}">
        <p14:creationId xmlns:p14="http://schemas.microsoft.com/office/powerpoint/2010/main" val="3811684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70E1872-F7EB-C541-ADAE-5CA08E41FCE5}"/>
              </a:ext>
            </a:extLst>
          </p:cNvPr>
          <p:cNvSpPr>
            <a:spLocks noGrp="1"/>
          </p:cNvSpPr>
          <p:nvPr>
            <p:ph type="dt" sz="half" idx="10"/>
          </p:nvPr>
        </p:nvSpPr>
        <p:spPr/>
        <p:txBody>
          <a:bodyPr/>
          <a:lstStyle/>
          <a:p>
            <a:fld id="{D55FCC80-5965-E440-BEE3-A69083910317}" type="datetimeFigureOut">
              <a:rPr lang="nl-NL" smtClean="0"/>
              <a:t>12-04-22</a:t>
            </a:fld>
            <a:endParaRPr lang="nl-NL"/>
          </a:p>
        </p:txBody>
      </p:sp>
      <p:sp>
        <p:nvSpPr>
          <p:cNvPr id="3" name="Tijdelijke aanduiding voor voettekst 2">
            <a:extLst>
              <a:ext uri="{FF2B5EF4-FFF2-40B4-BE49-F238E27FC236}">
                <a16:creationId xmlns:a16="http://schemas.microsoft.com/office/drawing/2014/main" id="{FD026BD2-EBE4-344C-9E3C-E9E5BD1ED20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D6E9144-4534-7C4D-8318-3B5F6B405DCA}"/>
              </a:ext>
            </a:extLst>
          </p:cNvPr>
          <p:cNvSpPr>
            <a:spLocks noGrp="1"/>
          </p:cNvSpPr>
          <p:nvPr>
            <p:ph type="sldNum" sz="quarter" idx="12"/>
          </p:nvPr>
        </p:nvSpPr>
        <p:spPr/>
        <p:txBody>
          <a:bodyPr/>
          <a:lstStyle/>
          <a:p>
            <a:fld id="{D3347565-A0E0-8249-8AF3-D450D019711B}" type="slidenum">
              <a:rPr lang="nl-NL" smtClean="0"/>
              <a:t>‹nr.›</a:t>
            </a:fld>
            <a:endParaRPr lang="nl-NL"/>
          </a:p>
        </p:txBody>
      </p:sp>
    </p:spTree>
    <p:extLst>
      <p:ext uri="{BB962C8B-B14F-4D97-AF65-F5344CB8AC3E}">
        <p14:creationId xmlns:p14="http://schemas.microsoft.com/office/powerpoint/2010/main" val="1109348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01625-6DF8-D340-B24D-3C77871EE8C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CF04F4A-7B87-964F-98F1-C1F0387FC1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l-NL"/>
              <a:t>Tekststijl van het model bewerken
Tweede niveau
Derde niveau
Vierde niveau
Vijfde niveau</a:t>
            </a:r>
          </a:p>
        </p:txBody>
      </p:sp>
      <p:sp>
        <p:nvSpPr>
          <p:cNvPr id="4" name="Tijdelijke aanduiding voor tekst 3">
            <a:extLst>
              <a:ext uri="{FF2B5EF4-FFF2-40B4-BE49-F238E27FC236}">
                <a16:creationId xmlns:a16="http://schemas.microsoft.com/office/drawing/2014/main" id="{53B9E4D5-363E-3D45-ADE7-9B87ACFD3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C3706907-8C62-5241-994B-068587C16CCE}"/>
              </a:ext>
            </a:extLst>
          </p:cNvPr>
          <p:cNvSpPr>
            <a:spLocks noGrp="1"/>
          </p:cNvSpPr>
          <p:nvPr>
            <p:ph type="dt" sz="half" idx="10"/>
          </p:nvPr>
        </p:nvSpPr>
        <p:spPr/>
        <p:txBody>
          <a:bodyPr/>
          <a:lstStyle/>
          <a:p>
            <a:fld id="{D55FCC80-5965-E440-BEE3-A69083910317}" type="datetimeFigureOut">
              <a:rPr lang="nl-NL" smtClean="0"/>
              <a:t>12-04-22</a:t>
            </a:fld>
            <a:endParaRPr lang="nl-NL"/>
          </a:p>
        </p:txBody>
      </p:sp>
      <p:sp>
        <p:nvSpPr>
          <p:cNvPr id="6" name="Tijdelijke aanduiding voor voettekst 5">
            <a:extLst>
              <a:ext uri="{FF2B5EF4-FFF2-40B4-BE49-F238E27FC236}">
                <a16:creationId xmlns:a16="http://schemas.microsoft.com/office/drawing/2014/main" id="{950AD840-9444-574D-980B-B30F06E9E3E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C0483AF-829C-9545-9A10-BAA79089D8D0}"/>
              </a:ext>
            </a:extLst>
          </p:cNvPr>
          <p:cNvSpPr>
            <a:spLocks noGrp="1"/>
          </p:cNvSpPr>
          <p:nvPr>
            <p:ph type="sldNum" sz="quarter" idx="12"/>
          </p:nvPr>
        </p:nvSpPr>
        <p:spPr/>
        <p:txBody>
          <a:bodyPr/>
          <a:lstStyle/>
          <a:p>
            <a:fld id="{D3347565-A0E0-8249-8AF3-D450D019711B}" type="slidenum">
              <a:rPr lang="nl-NL" smtClean="0"/>
              <a:t>‹nr.›</a:t>
            </a:fld>
            <a:endParaRPr lang="nl-NL"/>
          </a:p>
        </p:txBody>
      </p:sp>
    </p:spTree>
    <p:extLst>
      <p:ext uri="{BB962C8B-B14F-4D97-AF65-F5344CB8AC3E}">
        <p14:creationId xmlns:p14="http://schemas.microsoft.com/office/powerpoint/2010/main" val="4025658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D538E-C49D-2348-8E02-44E52460563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C243A24-FBE6-C943-8C19-41A4B94084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30BF560-23A2-C549-872F-00D53F834B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81FB4ED1-A55B-8844-9847-5DCF6360C744}"/>
              </a:ext>
            </a:extLst>
          </p:cNvPr>
          <p:cNvSpPr>
            <a:spLocks noGrp="1"/>
          </p:cNvSpPr>
          <p:nvPr>
            <p:ph type="dt" sz="half" idx="10"/>
          </p:nvPr>
        </p:nvSpPr>
        <p:spPr/>
        <p:txBody>
          <a:bodyPr/>
          <a:lstStyle/>
          <a:p>
            <a:fld id="{D55FCC80-5965-E440-BEE3-A69083910317}" type="datetimeFigureOut">
              <a:rPr lang="nl-NL" smtClean="0"/>
              <a:t>12-04-22</a:t>
            </a:fld>
            <a:endParaRPr lang="nl-NL"/>
          </a:p>
        </p:txBody>
      </p:sp>
      <p:sp>
        <p:nvSpPr>
          <p:cNvPr id="6" name="Tijdelijke aanduiding voor voettekst 5">
            <a:extLst>
              <a:ext uri="{FF2B5EF4-FFF2-40B4-BE49-F238E27FC236}">
                <a16:creationId xmlns:a16="http://schemas.microsoft.com/office/drawing/2014/main" id="{35D1720D-7334-6043-9A29-27D9D2088A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0B1F849-0F14-4F46-BDCD-94A668831951}"/>
              </a:ext>
            </a:extLst>
          </p:cNvPr>
          <p:cNvSpPr>
            <a:spLocks noGrp="1"/>
          </p:cNvSpPr>
          <p:nvPr>
            <p:ph type="sldNum" sz="quarter" idx="12"/>
          </p:nvPr>
        </p:nvSpPr>
        <p:spPr/>
        <p:txBody>
          <a:bodyPr/>
          <a:lstStyle/>
          <a:p>
            <a:fld id="{D3347565-A0E0-8249-8AF3-D450D019711B}" type="slidenum">
              <a:rPr lang="nl-NL" smtClean="0"/>
              <a:t>‹nr.›</a:t>
            </a:fld>
            <a:endParaRPr lang="nl-NL"/>
          </a:p>
        </p:txBody>
      </p:sp>
    </p:spTree>
    <p:extLst>
      <p:ext uri="{BB962C8B-B14F-4D97-AF65-F5344CB8AC3E}">
        <p14:creationId xmlns:p14="http://schemas.microsoft.com/office/powerpoint/2010/main" val="301757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3C1B0BE-D76D-FE4A-AD52-02FAD77760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E63B507-97D3-6142-846A-9628D39227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BC3423FA-EABB-6047-839B-C1A930774D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5FCC80-5965-E440-BEE3-A69083910317}" type="datetimeFigureOut">
              <a:rPr lang="nl-NL" smtClean="0"/>
              <a:t>12-04-22</a:t>
            </a:fld>
            <a:endParaRPr lang="nl-NL"/>
          </a:p>
        </p:txBody>
      </p:sp>
      <p:sp>
        <p:nvSpPr>
          <p:cNvPr id="5" name="Tijdelijke aanduiding voor voettekst 4">
            <a:extLst>
              <a:ext uri="{FF2B5EF4-FFF2-40B4-BE49-F238E27FC236}">
                <a16:creationId xmlns:a16="http://schemas.microsoft.com/office/drawing/2014/main" id="{67C4E434-39B8-EA4F-939C-7BAB5BE884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330337C-D8A0-394C-A235-DE8878E193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47565-A0E0-8249-8AF3-D450D019711B}" type="slidenum">
              <a:rPr lang="nl-NL" smtClean="0"/>
              <a:t>‹nr.›</a:t>
            </a:fld>
            <a:endParaRPr lang="nl-NL"/>
          </a:p>
        </p:txBody>
      </p:sp>
    </p:spTree>
    <p:extLst>
      <p:ext uri="{BB962C8B-B14F-4D97-AF65-F5344CB8AC3E}">
        <p14:creationId xmlns:p14="http://schemas.microsoft.com/office/powerpoint/2010/main" val="1975767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D4048D7-09FA-4D4E-B126-81AFA1050DF3}"/>
              </a:ext>
            </a:extLst>
          </p:cNvPr>
          <p:cNvPicPr>
            <a:picLocks noChangeAspect="1"/>
          </p:cNvPicPr>
          <p:nvPr userDrawn="1"/>
        </p:nvPicPr>
        <p:blipFill>
          <a:blip r:embed="rId4"/>
          <a:stretch>
            <a:fillRect/>
          </a:stretch>
        </p:blipFill>
        <p:spPr>
          <a:xfrm>
            <a:off x="0" y="0"/>
            <a:ext cx="12196482" cy="6858000"/>
          </a:xfrm>
          <a:prstGeom prst="rect">
            <a:avLst/>
          </a:prstGeom>
        </p:spPr>
      </p:pic>
      <p:sp>
        <p:nvSpPr>
          <p:cNvPr id="2" name="Tijdelijke aanduiding voor titel 1"/>
          <p:cNvSpPr>
            <a:spLocks noGrp="1"/>
          </p:cNvSpPr>
          <p:nvPr>
            <p:ph type="title"/>
          </p:nvPr>
        </p:nvSpPr>
        <p:spPr>
          <a:xfrm>
            <a:off x="1776454" y="1979240"/>
            <a:ext cx="8592047" cy="986598"/>
          </a:xfrm>
          <a:prstGeom prst="rect">
            <a:avLst/>
          </a:prstGeom>
        </p:spPr>
        <p:txBody>
          <a:bodyPr vert="horz" lIns="91440" tIns="45720" rIns="91440" bIns="45720" rtlCol="0" anchor="t">
            <a:normAutofit/>
          </a:bodyPr>
          <a:lstStyle/>
          <a:p>
            <a:r>
              <a:rPr lang="nl-NL" dirty="0"/>
              <a:t>Presentatie Brainport Smart District corps 36</a:t>
            </a:r>
          </a:p>
        </p:txBody>
      </p:sp>
    </p:spTree>
    <p:extLst>
      <p:ext uri="{BB962C8B-B14F-4D97-AF65-F5344CB8AC3E}">
        <p14:creationId xmlns:p14="http://schemas.microsoft.com/office/powerpoint/2010/main" val="1582675133"/>
      </p:ext>
    </p:extLst>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600000" cy="6858000"/>
          </a:xfrm>
          <a:prstGeom prst="rect">
            <a:avLst/>
          </a:prstGeom>
        </p:spPr>
      </p:pic>
      <p:sp>
        <p:nvSpPr>
          <p:cNvPr id="17" name="TextBox 16"/>
          <p:cNvSpPr txBox="1"/>
          <p:nvPr/>
        </p:nvSpPr>
        <p:spPr>
          <a:xfrm>
            <a:off x="218954" y="1758181"/>
            <a:ext cx="11548976" cy="5509200"/>
          </a:xfrm>
          <a:prstGeom prst="rect">
            <a:avLst/>
          </a:prstGeom>
          <a:noFill/>
        </p:spPr>
        <p:txBody>
          <a:bodyPr wrap="square" rtlCol="0">
            <a:spAutoFit/>
          </a:bodyPr>
          <a:lstStyle/>
          <a:p>
            <a:r>
              <a:rPr lang="nl-NL" sz="9600" cap="all" dirty="0">
                <a:solidFill>
                  <a:prstClr val="white"/>
                </a:solidFill>
                <a:effectLst>
                  <a:outerShdw blurRad="38100" dist="38100" dir="2700000" algn="tl">
                    <a:srgbClr val="000000">
                      <a:alpha val="43137"/>
                    </a:srgbClr>
                  </a:outerShdw>
                </a:effectLst>
              </a:rPr>
              <a:t>LIVING</a:t>
            </a:r>
            <a:br>
              <a:rPr lang="nl-NL" sz="9600" cap="all" dirty="0">
                <a:solidFill>
                  <a:prstClr val="white"/>
                </a:solidFill>
                <a:effectLst>
                  <a:outerShdw blurRad="38100" dist="38100" dir="2700000" algn="tl">
                    <a:srgbClr val="000000">
                      <a:alpha val="43137"/>
                    </a:srgbClr>
                  </a:outerShdw>
                </a:effectLst>
              </a:rPr>
            </a:br>
            <a:r>
              <a:rPr lang="nl-NL" sz="9600" cap="all" dirty="0">
                <a:solidFill>
                  <a:prstClr val="white"/>
                </a:solidFill>
                <a:effectLst>
                  <a:outerShdw blurRad="38100" dist="38100" dir="2700000" algn="tl">
                    <a:srgbClr val="000000">
                      <a:alpha val="43137"/>
                    </a:srgbClr>
                  </a:outerShdw>
                </a:effectLst>
              </a:rPr>
              <a:t>THE</a:t>
            </a:r>
            <a:br>
              <a:rPr lang="nl-NL" sz="9600" cap="all" dirty="0">
                <a:solidFill>
                  <a:prstClr val="white"/>
                </a:solidFill>
                <a:effectLst>
                  <a:outerShdw blurRad="38100" dist="38100" dir="2700000" algn="tl">
                    <a:srgbClr val="000000">
                      <a:alpha val="43137"/>
                    </a:srgbClr>
                  </a:outerShdw>
                </a:effectLst>
              </a:rPr>
            </a:br>
            <a:r>
              <a:rPr lang="nl-NL" sz="9600" cap="all" dirty="0">
                <a:solidFill>
                  <a:prstClr val="white"/>
                </a:solidFill>
                <a:effectLst>
                  <a:outerShdw blurRad="38100" dist="38100" dir="2700000" algn="tl">
                    <a:srgbClr val="000000">
                      <a:alpha val="43137"/>
                    </a:srgbClr>
                  </a:outerShdw>
                </a:effectLst>
              </a:rPr>
              <a:t>FUTURE</a:t>
            </a:r>
          </a:p>
          <a:p>
            <a:r>
              <a:rPr lang="nl-NL" sz="3200" cap="all" dirty="0">
                <a:solidFill>
                  <a:prstClr val="white"/>
                </a:solidFill>
                <a:effectLst>
                  <a:outerShdw blurRad="38100" dist="38100" dir="2700000" algn="tl">
                    <a:srgbClr val="000000">
                      <a:alpha val="43137"/>
                    </a:srgbClr>
                  </a:outerShdw>
                </a:effectLst>
              </a:rPr>
              <a:t>Brainport smart district. 					Sof			</a:t>
            </a:r>
          </a:p>
        </p:txBody>
      </p:sp>
    </p:spTree>
    <p:extLst>
      <p:ext uri="{BB962C8B-B14F-4D97-AF65-F5344CB8AC3E}">
        <p14:creationId xmlns:p14="http://schemas.microsoft.com/office/powerpoint/2010/main" val="338661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37072245-C88B-D241-8D08-AB1C29F45F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6482" cy="6858000"/>
          </a:xfrm>
          <a:prstGeom prst="rect">
            <a:avLst/>
          </a:prstGeom>
        </p:spPr>
      </p:pic>
      <p:sp>
        <p:nvSpPr>
          <p:cNvPr id="12" name="Rechthoek 11"/>
          <p:cNvSpPr/>
          <p:nvPr/>
        </p:nvSpPr>
        <p:spPr>
          <a:xfrm>
            <a:off x="8337857" y="2455361"/>
            <a:ext cx="2160000" cy="2880000"/>
          </a:xfrm>
          <a:prstGeom prst="rect">
            <a:avLst/>
          </a:prstGeom>
          <a:gradFill flip="none" rotWithShape="1">
            <a:gsLst>
              <a:gs pos="0">
                <a:srgbClr val="98AA70"/>
              </a:gs>
              <a:gs pos="100000">
                <a:srgbClr val="BACD9A"/>
              </a:gs>
            </a:gsLst>
            <a:lin ang="0" scaled="0"/>
            <a:tileRect/>
          </a:gradFill>
          <a:ln>
            <a:noFill/>
          </a:ln>
        </p:spPr>
        <p:style>
          <a:lnRef idx="1">
            <a:schemeClr val="accent1"/>
          </a:lnRef>
          <a:fillRef idx="2">
            <a:schemeClr val="accent1"/>
          </a:fillRef>
          <a:effectRef idx="1">
            <a:schemeClr val="accent1"/>
          </a:effectRef>
          <a:fontRef idx="minor">
            <a:schemeClr val="dk1"/>
          </a:fontRef>
        </p:style>
        <p:txBody>
          <a:bodyPr rtlCol="0" anchor="t"/>
          <a:lstStyle/>
          <a:p>
            <a:pPr algn="ctr"/>
            <a:r>
              <a:rPr lang="en-US" sz="2400" dirty="0">
                <a:solidFill>
                  <a:schemeClr val="bg1"/>
                </a:solidFill>
              </a:rPr>
              <a:t>Residents</a:t>
            </a:r>
          </a:p>
          <a:p>
            <a:pPr algn="ctr"/>
            <a:endParaRPr lang="en-US" sz="2400" dirty="0">
              <a:solidFill>
                <a:schemeClr val="bg1"/>
              </a:solidFill>
            </a:endParaRPr>
          </a:p>
          <a:p>
            <a:pPr algn="ctr"/>
            <a:r>
              <a:rPr lang="en-US" dirty="0">
                <a:solidFill>
                  <a:schemeClr val="bg1"/>
                </a:solidFill>
              </a:rPr>
              <a:t>40 </a:t>
            </a:r>
            <a:r>
              <a:rPr lang="en-US" dirty="0" err="1">
                <a:solidFill>
                  <a:schemeClr val="bg1"/>
                </a:solidFill>
              </a:rPr>
              <a:t>kavellab</a:t>
            </a:r>
            <a:endParaRPr lang="en-US" dirty="0">
              <a:solidFill>
                <a:schemeClr val="bg1"/>
              </a:solidFill>
            </a:endParaRPr>
          </a:p>
          <a:p>
            <a:pPr algn="ctr"/>
            <a:r>
              <a:rPr lang="en-US" dirty="0">
                <a:solidFill>
                  <a:schemeClr val="bg1"/>
                </a:solidFill>
              </a:rPr>
              <a:t>User-counsel</a:t>
            </a:r>
          </a:p>
          <a:p>
            <a:pPr algn="ctr"/>
            <a:endParaRPr lang="en-US" sz="2400" dirty="0">
              <a:solidFill>
                <a:schemeClr val="bg1"/>
              </a:solidFill>
            </a:endParaRPr>
          </a:p>
        </p:txBody>
      </p:sp>
      <p:sp>
        <p:nvSpPr>
          <p:cNvPr id="19" name="Rechthoek 18"/>
          <p:cNvSpPr/>
          <p:nvPr/>
        </p:nvSpPr>
        <p:spPr>
          <a:xfrm>
            <a:off x="1283483" y="2455361"/>
            <a:ext cx="2160000" cy="2880000"/>
          </a:xfrm>
          <a:prstGeom prst="rect">
            <a:avLst/>
          </a:prstGeom>
          <a:gradFill flip="none" rotWithShape="1">
            <a:gsLst>
              <a:gs pos="0">
                <a:srgbClr val="B7A16E"/>
              </a:gs>
              <a:gs pos="100000">
                <a:srgbClr val="D9CAB1"/>
              </a:gs>
            </a:gsLst>
            <a:lin ang="0" scaled="0"/>
            <a:tileRect/>
          </a:gradFill>
          <a:ln>
            <a:noFill/>
          </a:ln>
        </p:spPr>
        <p:style>
          <a:lnRef idx="1">
            <a:schemeClr val="accent1"/>
          </a:lnRef>
          <a:fillRef idx="2">
            <a:schemeClr val="accent1"/>
          </a:fillRef>
          <a:effectRef idx="1">
            <a:schemeClr val="accent1"/>
          </a:effectRef>
          <a:fontRef idx="minor">
            <a:schemeClr val="dk1"/>
          </a:fontRef>
        </p:style>
        <p:txBody>
          <a:bodyPr rtlCol="0" anchor="t"/>
          <a:lstStyle/>
          <a:p>
            <a:pPr algn="ctr" defTabSz="374400"/>
            <a:r>
              <a:rPr lang="en-US" sz="2400">
                <a:solidFill>
                  <a:schemeClr val="bg1"/>
                </a:solidFill>
              </a:rPr>
              <a:t>Government</a:t>
            </a:r>
            <a:endParaRPr lang="en-US">
              <a:solidFill>
                <a:schemeClr val="bg1"/>
              </a:solidFill>
            </a:endParaRPr>
          </a:p>
          <a:p>
            <a:pPr algn="ctr" defTabSz="374400"/>
            <a:endParaRPr lang="en-US">
              <a:solidFill>
                <a:schemeClr val="bg1"/>
              </a:solidFill>
            </a:endParaRPr>
          </a:p>
          <a:p>
            <a:pPr algn="ctr"/>
            <a:r>
              <a:rPr lang="en-US">
                <a:solidFill>
                  <a:schemeClr val="bg1"/>
                </a:solidFill>
              </a:rPr>
              <a:t>Municipality of Helmond</a:t>
            </a:r>
          </a:p>
          <a:p>
            <a:pPr algn="ctr"/>
            <a:r>
              <a:rPr lang="en-US">
                <a:solidFill>
                  <a:schemeClr val="bg1"/>
                </a:solidFill>
              </a:rPr>
              <a:t>Province of North Brabant</a:t>
            </a:r>
          </a:p>
          <a:p>
            <a:pPr algn="ctr"/>
            <a:r>
              <a:rPr lang="en-US">
                <a:solidFill>
                  <a:schemeClr val="bg1"/>
                </a:solidFill>
              </a:rPr>
              <a:t>Brainport Development</a:t>
            </a:r>
          </a:p>
        </p:txBody>
      </p:sp>
      <p:sp>
        <p:nvSpPr>
          <p:cNvPr id="16" name="Rechthoek 15"/>
          <p:cNvSpPr/>
          <p:nvPr/>
        </p:nvSpPr>
        <p:spPr>
          <a:xfrm>
            <a:off x="3634941" y="2455361"/>
            <a:ext cx="2160000" cy="2880000"/>
          </a:xfrm>
          <a:prstGeom prst="rect">
            <a:avLst/>
          </a:prstGeom>
          <a:gradFill flip="none" rotWithShape="1">
            <a:gsLst>
              <a:gs pos="0">
                <a:srgbClr val="98747F"/>
              </a:gs>
              <a:gs pos="100000">
                <a:srgbClr val="BEA2A9"/>
              </a:gs>
            </a:gsLst>
            <a:lin ang="0" scaled="0"/>
            <a:tileRect/>
          </a:gradFill>
          <a:ln>
            <a:noFill/>
          </a:ln>
        </p:spPr>
        <p:style>
          <a:lnRef idx="1">
            <a:schemeClr val="accent1"/>
          </a:lnRef>
          <a:fillRef idx="2">
            <a:schemeClr val="accent1"/>
          </a:fillRef>
          <a:effectRef idx="1">
            <a:schemeClr val="accent1"/>
          </a:effectRef>
          <a:fontRef idx="minor">
            <a:schemeClr val="dk1"/>
          </a:fontRef>
        </p:style>
        <p:txBody>
          <a:bodyPr rtlCol="0" anchor="t"/>
          <a:lstStyle/>
          <a:p>
            <a:pPr algn="ctr" defTabSz="374400"/>
            <a:r>
              <a:rPr lang="en-US" sz="2400" dirty="0">
                <a:solidFill>
                  <a:schemeClr val="bg1"/>
                </a:solidFill>
              </a:rPr>
              <a:t>Knowledge Institutes</a:t>
            </a:r>
            <a:endParaRPr lang="en-US" dirty="0">
              <a:solidFill>
                <a:schemeClr val="bg1"/>
              </a:solidFill>
            </a:endParaRPr>
          </a:p>
          <a:p>
            <a:pPr algn="ctr" defTabSz="374400"/>
            <a:endParaRPr lang="en-US" dirty="0">
              <a:solidFill>
                <a:schemeClr val="bg1"/>
              </a:solidFill>
            </a:endParaRPr>
          </a:p>
          <a:p>
            <a:pPr algn="ctr"/>
            <a:r>
              <a:rPr lang="en-US" dirty="0">
                <a:solidFill>
                  <a:schemeClr val="bg1"/>
                </a:solidFill>
              </a:rPr>
              <a:t>University of Technology Eindhoven</a:t>
            </a:r>
          </a:p>
          <a:p>
            <a:pPr algn="ctr"/>
            <a:r>
              <a:rPr lang="en-US" dirty="0">
                <a:solidFill>
                  <a:schemeClr val="bg1"/>
                </a:solidFill>
              </a:rPr>
              <a:t>Tilburg University</a:t>
            </a:r>
          </a:p>
        </p:txBody>
      </p:sp>
      <p:sp>
        <p:nvSpPr>
          <p:cNvPr id="14" name="Rechthoek 13"/>
          <p:cNvSpPr/>
          <p:nvPr/>
        </p:nvSpPr>
        <p:spPr>
          <a:xfrm>
            <a:off x="5986399" y="2455361"/>
            <a:ext cx="2160000" cy="2880000"/>
          </a:xfrm>
          <a:prstGeom prst="rect">
            <a:avLst/>
          </a:prstGeom>
          <a:gradFill flip="none" rotWithShape="1">
            <a:gsLst>
              <a:gs pos="0">
                <a:srgbClr val="668C94"/>
              </a:gs>
              <a:gs pos="100000">
                <a:srgbClr val="96B4B9"/>
              </a:gs>
            </a:gsLst>
            <a:lin ang="0" scaled="0"/>
            <a:tileRect/>
          </a:gradFill>
          <a:ln>
            <a:noFill/>
          </a:ln>
        </p:spPr>
        <p:style>
          <a:lnRef idx="1">
            <a:schemeClr val="accent1"/>
          </a:lnRef>
          <a:fillRef idx="2">
            <a:schemeClr val="accent1"/>
          </a:fillRef>
          <a:effectRef idx="1">
            <a:schemeClr val="accent1"/>
          </a:effectRef>
          <a:fontRef idx="minor">
            <a:schemeClr val="dk1"/>
          </a:fontRef>
        </p:style>
        <p:txBody>
          <a:bodyPr rtlCol="0" anchor="t"/>
          <a:lstStyle/>
          <a:p>
            <a:pPr algn="ctr" defTabSz="374400"/>
            <a:r>
              <a:rPr lang="en-US" sz="2400" dirty="0">
                <a:solidFill>
                  <a:schemeClr val="bg1"/>
                </a:solidFill>
              </a:rPr>
              <a:t>Businesses</a:t>
            </a:r>
          </a:p>
          <a:p>
            <a:pPr algn="ctr" defTabSz="374400"/>
            <a:endParaRPr lang="en-US" dirty="0">
              <a:solidFill>
                <a:schemeClr val="bg1"/>
              </a:solidFill>
            </a:endParaRPr>
          </a:p>
          <a:p>
            <a:pPr algn="ctr"/>
            <a:r>
              <a:rPr lang="en-US" dirty="0">
                <a:solidFill>
                  <a:schemeClr val="bg1"/>
                </a:solidFill>
              </a:rPr>
              <a:t>Business Challenge</a:t>
            </a:r>
          </a:p>
          <a:p>
            <a:pPr algn="ctr"/>
            <a:r>
              <a:rPr lang="en-US" dirty="0">
                <a:solidFill>
                  <a:schemeClr val="bg1"/>
                </a:solidFill>
              </a:rPr>
              <a:t>Business Network</a:t>
            </a:r>
          </a:p>
        </p:txBody>
      </p:sp>
      <p:pic>
        <p:nvPicPr>
          <p:cNvPr id="17" name="Afbeelding 16">
            <a:extLst>
              <a:ext uri="{FF2B5EF4-FFF2-40B4-BE49-F238E27FC236}">
                <a16:creationId xmlns:a16="http://schemas.microsoft.com/office/drawing/2014/main" id="{F7DE0115-3344-7143-9352-908E6043D0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96391" y="337828"/>
            <a:ext cx="1826347" cy="874364"/>
          </a:xfrm>
          <a:prstGeom prst="rect">
            <a:avLst/>
          </a:prstGeom>
        </p:spPr>
      </p:pic>
      <p:sp>
        <p:nvSpPr>
          <p:cNvPr id="20" name="Tekstvak 5">
            <a:extLst>
              <a:ext uri="{FF2B5EF4-FFF2-40B4-BE49-F238E27FC236}">
                <a16:creationId xmlns:a16="http://schemas.microsoft.com/office/drawing/2014/main" id="{1AFE5071-11BA-AD4F-80AE-32325E765C31}"/>
              </a:ext>
            </a:extLst>
          </p:cNvPr>
          <p:cNvSpPr txBox="1"/>
          <p:nvPr/>
        </p:nvSpPr>
        <p:spPr>
          <a:xfrm>
            <a:off x="1283483" y="1711914"/>
            <a:ext cx="6862916" cy="461665"/>
          </a:xfrm>
          <a:prstGeom prst="rect">
            <a:avLst/>
          </a:prstGeom>
          <a:noFill/>
        </p:spPr>
        <p:txBody>
          <a:bodyPr wrap="square" rtlCol="0">
            <a:spAutoFit/>
          </a:bodyPr>
          <a:lstStyle/>
          <a:p>
            <a:r>
              <a:rPr lang="en-US" sz="2400" dirty="0">
                <a:solidFill>
                  <a:srgbClr val="FF0000"/>
                </a:solidFill>
              </a:rPr>
              <a:t>Partnerships</a:t>
            </a:r>
          </a:p>
        </p:txBody>
      </p:sp>
    </p:spTree>
    <p:extLst>
      <p:ext uri="{BB962C8B-B14F-4D97-AF65-F5344CB8AC3E}">
        <p14:creationId xmlns:p14="http://schemas.microsoft.com/office/powerpoint/2010/main" val="1761298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240"/>
            <a:ext cx="12193756" cy="6918960"/>
          </a:xfrm>
          <a:prstGeom prst="rect">
            <a:avLst/>
          </a:prstGeom>
        </p:spPr>
      </p:pic>
      <p:grpSp>
        <p:nvGrpSpPr>
          <p:cNvPr id="16" name="Group 15"/>
          <p:cNvGrpSpPr/>
          <p:nvPr/>
        </p:nvGrpSpPr>
        <p:grpSpPr>
          <a:xfrm>
            <a:off x="6491288" y="225425"/>
            <a:ext cx="5760000" cy="5400000"/>
            <a:chOff x="6491288" y="225425"/>
            <a:chExt cx="5760000" cy="5400000"/>
          </a:xfrm>
        </p:grpSpPr>
        <p:sp>
          <p:nvSpPr>
            <p:cNvPr id="17" name="Rechthoek 8">
              <a:extLst>
                <a:ext uri="{FF2B5EF4-FFF2-40B4-BE49-F238E27FC236}">
                  <a16:creationId xmlns:a16="http://schemas.microsoft.com/office/drawing/2014/main" id="{CEA6C0BB-50BE-044D-9EBF-B7A42DE957B3}"/>
                </a:ext>
              </a:extLst>
            </p:cNvPr>
            <p:cNvSpPr/>
            <p:nvPr/>
          </p:nvSpPr>
          <p:spPr>
            <a:xfrm>
              <a:off x="6491288" y="225425"/>
              <a:ext cx="5760000" cy="5400000"/>
            </a:xfrm>
            <a:prstGeom prst="rect">
              <a:avLst/>
            </a:prstGeom>
            <a:solidFill>
              <a:srgbClr val="5E8F9E">
                <a:alpha val="75000"/>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NL">
                <a:solidFill>
                  <a:prstClr val="black"/>
                </a:solidFill>
              </a:endParaRPr>
            </a:p>
          </p:txBody>
        </p:sp>
        <p:pic>
          <p:nvPicPr>
            <p:cNvPr id="18" name="Afbeelding 7">
              <a:extLst>
                <a:ext uri="{FF2B5EF4-FFF2-40B4-BE49-F238E27FC236}">
                  <a16:creationId xmlns:a16="http://schemas.microsoft.com/office/drawing/2014/main" id="{F7DE0115-3344-7143-9352-908E6043D0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96391" y="337828"/>
              <a:ext cx="1826347" cy="874364"/>
            </a:xfrm>
            <a:prstGeom prst="rect">
              <a:avLst/>
            </a:prstGeom>
          </p:spPr>
        </p:pic>
        <p:sp>
          <p:nvSpPr>
            <p:cNvPr id="19" name="Tekstvak 12"/>
            <p:cNvSpPr txBox="1"/>
            <p:nvPr/>
          </p:nvSpPr>
          <p:spPr>
            <a:xfrm>
              <a:off x="6742022" y="1130431"/>
              <a:ext cx="5495698" cy="3093154"/>
            </a:xfrm>
            <a:prstGeom prst="rect">
              <a:avLst/>
            </a:prstGeom>
            <a:noFill/>
          </p:spPr>
          <p:txBody>
            <a:bodyPr wrap="square" rtlCol="0">
              <a:spAutoFit/>
            </a:bodyPr>
            <a:lstStyle/>
            <a:p>
              <a:pPr defTabSz="374400"/>
              <a:r>
                <a:rPr lang="en-US" sz="2400" dirty="0">
                  <a:solidFill>
                    <a:prstClr val="white"/>
                  </a:solidFill>
                </a:rPr>
                <a:t>Residents: </a:t>
              </a:r>
              <a:r>
                <a:rPr lang="en-US" sz="2400" dirty="0" err="1">
                  <a:solidFill>
                    <a:prstClr val="white"/>
                  </a:solidFill>
                </a:rPr>
                <a:t>Kavel</a:t>
              </a:r>
              <a:r>
                <a:rPr lang="en-US" sz="2400" dirty="0">
                  <a:solidFill>
                    <a:prstClr val="white"/>
                  </a:solidFill>
                </a:rPr>
                <a:t> LAB</a:t>
              </a:r>
            </a:p>
            <a:p>
              <a:pPr defTabSz="374400"/>
              <a:endParaRPr lang="en-US" dirty="0">
                <a:solidFill>
                  <a:prstClr val="white"/>
                </a:solidFill>
              </a:endParaRPr>
            </a:p>
            <a:p>
              <a:pPr marL="457200" indent="-457200">
                <a:lnSpc>
                  <a:spcPct val="150000"/>
                </a:lnSpc>
                <a:buFont typeface="Arial" panose="020B0604020202020204" pitchFamily="34" charset="0"/>
                <a:buChar char="•"/>
              </a:pPr>
              <a:r>
                <a:rPr lang="en-US" dirty="0">
                  <a:solidFill>
                    <a:prstClr val="white"/>
                  </a:solidFill>
                </a:rPr>
                <a:t>20,000 m</a:t>
              </a:r>
              <a:r>
                <a:rPr lang="en-US" baseline="30000" dirty="0">
                  <a:solidFill>
                    <a:prstClr val="white"/>
                  </a:solidFill>
                </a:rPr>
                <a:t>2</a:t>
              </a:r>
            </a:p>
            <a:p>
              <a:pPr marL="457200" indent="-457200">
                <a:lnSpc>
                  <a:spcPct val="150000"/>
                </a:lnSpc>
                <a:buFont typeface="Arial" panose="020B0604020202020204" pitchFamily="34" charset="0"/>
                <a:buChar char="•"/>
              </a:pPr>
              <a:r>
                <a:rPr lang="en-US" dirty="0">
                  <a:solidFill>
                    <a:prstClr val="white"/>
                  </a:solidFill>
                </a:rPr>
                <a:t>Future residents help design their own living environment</a:t>
              </a:r>
            </a:p>
            <a:p>
              <a:pPr marL="457200" indent="-457200">
                <a:lnSpc>
                  <a:spcPct val="150000"/>
                </a:lnSpc>
                <a:buFont typeface="Arial" panose="020B0604020202020204" pitchFamily="34" charset="0"/>
                <a:buChar char="•"/>
              </a:pPr>
              <a:r>
                <a:rPr lang="en-US" dirty="0">
                  <a:solidFill>
                    <a:prstClr val="white"/>
                  </a:solidFill>
                </a:rPr>
                <a:t>Joint decisions</a:t>
              </a:r>
            </a:p>
            <a:p>
              <a:pPr marL="457200" indent="-457200">
                <a:lnSpc>
                  <a:spcPct val="150000"/>
                </a:lnSpc>
                <a:buFont typeface="Arial" panose="020B0604020202020204" pitchFamily="34" charset="0"/>
                <a:buChar char="•"/>
              </a:pPr>
              <a:r>
                <a:rPr lang="en-US" dirty="0">
                  <a:solidFill>
                    <a:prstClr val="white"/>
                  </a:solidFill>
                </a:rPr>
                <a:t>Expertise required</a:t>
              </a:r>
            </a:p>
            <a:p>
              <a:pPr defTabSz="374400"/>
              <a:endParaRPr lang="en-US" dirty="0">
                <a:solidFill>
                  <a:prstClr val="white"/>
                </a:solidFill>
              </a:endParaRPr>
            </a:p>
          </p:txBody>
        </p:sp>
      </p:grpSp>
    </p:spTree>
    <p:extLst>
      <p:ext uri="{BB962C8B-B14F-4D97-AF65-F5344CB8AC3E}">
        <p14:creationId xmlns:p14="http://schemas.microsoft.com/office/powerpoint/2010/main" val="2429721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brainportsmartdistrict.nl/wp-content/uploads/2019/07/1901_IMG_190627_KasCo-MAIN-1024x923.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4133" y="0"/>
            <a:ext cx="12204000" cy="694944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6491288" y="225425"/>
            <a:ext cx="5760000" cy="5400000"/>
            <a:chOff x="6491288" y="225425"/>
            <a:chExt cx="5760000" cy="5400000"/>
          </a:xfrm>
        </p:grpSpPr>
        <p:sp>
          <p:nvSpPr>
            <p:cNvPr id="9" name="Rechthoek 8">
              <a:extLst>
                <a:ext uri="{FF2B5EF4-FFF2-40B4-BE49-F238E27FC236}">
                  <a16:creationId xmlns:a16="http://schemas.microsoft.com/office/drawing/2014/main" id="{CEA6C0BB-50BE-044D-9EBF-B7A42DE957B3}"/>
                </a:ext>
              </a:extLst>
            </p:cNvPr>
            <p:cNvSpPr/>
            <p:nvPr/>
          </p:nvSpPr>
          <p:spPr>
            <a:xfrm>
              <a:off x="6491288" y="225425"/>
              <a:ext cx="5760000" cy="5400000"/>
            </a:xfrm>
            <a:prstGeom prst="rect">
              <a:avLst/>
            </a:prstGeom>
            <a:solidFill>
              <a:srgbClr val="C8D899">
                <a:alpha val="75000"/>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NL">
                <a:solidFill>
                  <a:prstClr val="black"/>
                </a:solidFill>
              </a:endParaRPr>
            </a:p>
          </p:txBody>
        </p:sp>
        <p:pic>
          <p:nvPicPr>
            <p:cNvPr id="12" name="Afbeelding 7">
              <a:extLst>
                <a:ext uri="{FF2B5EF4-FFF2-40B4-BE49-F238E27FC236}">
                  <a16:creationId xmlns:a16="http://schemas.microsoft.com/office/drawing/2014/main" id="{F7DE0115-3344-7143-9352-908E6043D0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96391" y="337828"/>
              <a:ext cx="1826347" cy="874364"/>
            </a:xfrm>
            <a:prstGeom prst="rect">
              <a:avLst/>
            </a:prstGeom>
          </p:spPr>
        </p:pic>
        <p:sp>
          <p:nvSpPr>
            <p:cNvPr id="14" name="Tekstvak 12"/>
            <p:cNvSpPr txBox="1"/>
            <p:nvPr/>
          </p:nvSpPr>
          <p:spPr>
            <a:xfrm>
              <a:off x="6742022" y="1130431"/>
              <a:ext cx="5495698" cy="2816156"/>
            </a:xfrm>
            <a:prstGeom prst="rect">
              <a:avLst/>
            </a:prstGeom>
            <a:noFill/>
          </p:spPr>
          <p:txBody>
            <a:bodyPr wrap="square" rtlCol="0">
              <a:spAutoFit/>
            </a:bodyPr>
            <a:lstStyle/>
            <a:p>
              <a:pPr defTabSz="374400"/>
              <a:r>
                <a:rPr lang="en-US" sz="2400" dirty="0">
                  <a:solidFill>
                    <a:prstClr val="white"/>
                  </a:solidFill>
                </a:rPr>
                <a:t>Businesses: </a:t>
              </a:r>
              <a:r>
                <a:rPr lang="en-US" sz="2400" dirty="0" err="1">
                  <a:solidFill>
                    <a:prstClr val="white"/>
                  </a:solidFill>
                </a:rPr>
                <a:t>KasCo</a:t>
              </a:r>
              <a:endParaRPr lang="en-US" sz="2400" dirty="0">
                <a:solidFill>
                  <a:prstClr val="white"/>
                </a:solidFill>
              </a:endParaRPr>
            </a:p>
            <a:p>
              <a:pPr defTabSz="374400"/>
              <a:endParaRPr lang="en-US" dirty="0">
                <a:solidFill>
                  <a:prstClr val="white"/>
                </a:solidFill>
              </a:endParaRPr>
            </a:p>
            <a:p>
              <a:pPr marL="285750" indent="-285750">
                <a:lnSpc>
                  <a:spcPct val="150000"/>
                </a:lnSpc>
                <a:buFont typeface="Arial" charset="0"/>
                <a:buChar char="•"/>
              </a:pPr>
              <a:r>
                <a:rPr lang="en-US" dirty="0">
                  <a:solidFill>
                    <a:prstClr val="white"/>
                  </a:solidFill>
                </a:rPr>
                <a:t>Energy-conserving homes</a:t>
              </a:r>
            </a:p>
            <a:p>
              <a:pPr marL="285750" indent="-285750">
                <a:lnSpc>
                  <a:spcPct val="150000"/>
                </a:lnSpc>
                <a:buFont typeface="Arial" charset="0"/>
                <a:buChar char="•"/>
              </a:pPr>
              <a:r>
                <a:rPr lang="en-US" dirty="0">
                  <a:solidFill>
                    <a:prstClr val="white"/>
                  </a:solidFill>
                </a:rPr>
                <a:t>In-home production</a:t>
              </a:r>
            </a:p>
            <a:p>
              <a:pPr marL="285750" indent="-285750">
                <a:lnSpc>
                  <a:spcPct val="150000"/>
                </a:lnSpc>
                <a:buFont typeface="Arial" charset="0"/>
                <a:buChar char="•"/>
              </a:pPr>
              <a:r>
                <a:rPr lang="en-US" dirty="0">
                  <a:solidFill>
                    <a:prstClr val="white"/>
                  </a:solidFill>
                </a:rPr>
                <a:t>Structural framing in wood</a:t>
              </a:r>
            </a:p>
            <a:p>
              <a:pPr marL="285750" indent="-285750">
                <a:lnSpc>
                  <a:spcPct val="150000"/>
                </a:lnSpc>
                <a:buFont typeface="Arial" charset="0"/>
                <a:buChar char="•"/>
              </a:pPr>
              <a:r>
                <a:rPr lang="en-US" dirty="0">
                  <a:solidFill>
                    <a:prstClr val="white"/>
                  </a:solidFill>
                </a:rPr>
                <a:t>Customizable and movable</a:t>
              </a:r>
            </a:p>
            <a:p>
              <a:pPr marL="285750" indent="-285750">
                <a:lnSpc>
                  <a:spcPct val="150000"/>
                </a:lnSpc>
                <a:buFont typeface="Arial" charset="0"/>
                <a:buChar char="•"/>
              </a:pPr>
              <a:r>
                <a:rPr lang="en-US" dirty="0">
                  <a:solidFill>
                    <a:prstClr val="white"/>
                  </a:solidFill>
                </a:rPr>
                <a:t>Windproof and waterproof shell (greenhouse)</a:t>
              </a:r>
            </a:p>
          </p:txBody>
        </p:sp>
      </p:grpSp>
      <p:pic>
        <p:nvPicPr>
          <p:cNvPr id="1026" name="Picture 2" descr="https://brainportsmartdistrict.nl/wp-content/uploads/2019/07/Logo-CC-Studio.jpg"/>
          <p:cNvPicPr>
            <a:picLocks noChangeAspect="1" noChangeArrowheads="1"/>
          </p:cNvPicPr>
          <p:nvPr/>
        </p:nvPicPr>
        <p:blipFill>
          <a:blip r:embed="rId5" cstate="screen">
            <a:clrChange>
              <a:clrFrom>
                <a:srgbClr val="FEFDFB"/>
              </a:clrFrom>
              <a:clrTo>
                <a:srgbClr val="FEFDFB">
                  <a:alpha val="0"/>
                </a:srgbClr>
              </a:clrTo>
            </a:clrChange>
            <a:extLst>
              <a:ext uri="{28A0092B-C50C-407E-A947-70E740481C1C}">
                <a14:useLocalDpi xmlns:a14="http://schemas.microsoft.com/office/drawing/2010/main"/>
              </a:ext>
            </a:extLst>
          </a:blip>
          <a:srcRect/>
          <a:stretch>
            <a:fillRect/>
          </a:stretch>
        </p:blipFill>
        <p:spPr bwMode="auto">
          <a:xfrm>
            <a:off x="-61986" y="6467766"/>
            <a:ext cx="1800000" cy="39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785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59288" y="-1"/>
            <a:ext cx="12251288" cy="6925447"/>
          </a:xfrm>
          <a:prstGeom prst="rect">
            <a:avLst/>
          </a:prstGeom>
        </p:spPr>
      </p:pic>
      <p:grpSp>
        <p:nvGrpSpPr>
          <p:cNvPr id="8" name="Group 7"/>
          <p:cNvGrpSpPr/>
          <p:nvPr/>
        </p:nvGrpSpPr>
        <p:grpSpPr>
          <a:xfrm>
            <a:off x="6491288" y="225425"/>
            <a:ext cx="5760000" cy="5400000"/>
            <a:chOff x="6491288" y="225425"/>
            <a:chExt cx="5760000" cy="5400000"/>
          </a:xfrm>
        </p:grpSpPr>
        <p:sp>
          <p:nvSpPr>
            <p:cNvPr id="9" name="Rechthoek 8">
              <a:extLst>
                <a:ext uri="{FF2B5EF4-FFF2-40B4-BE49-F238E27FC236}">
                  <a16:creationId xmlns:a16="http://schemas.microsoft.com/office/drawing/2014/main" id="{CEA6C0BB-50BE-044D-9EBF-B7A42DE957B3}"/>
                </a:ext>
              </a:extLst>
            </p:cNvPr>
            <p:cNvSpPr/>
            <p:nvPr/>
          </p:nvSpPr>
          <p:spPr>
            <a:xfrm>
              <a:off x="6491288" y="225425"/>
              <a:ext cx="5760000" cy="5400000"/>
            </a:xfrm>
            <a:prstGeom prst="rect">
              <a:avLst/>
            </a:prstGeom>
            <a:solidFill>
              <a:srgbClr val="C8D899">
                <a:alpha val="75000"/>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NL">
                <a:solidFill>
                  <a:prstClr val="black"/>
                </a:solidFill>
              </a:endParaRPr>
            </a:p>
          </p:txBody>
        </p:sp>
        <p:pic>
          <p:nvPicPr>
            <p:cNvPr id="12" name="Afbeelding 7">
              <a:extLst>
                <a:ext uri="{FF2B5EF4-FFF2-40B4-BE49-F238E27FC236}">
                  <a16:creationId xmlns:a16="http://schemas.microsoft.com/office/drawing/2014/main" id="{F7DE0115-3344-7143-9352-908E6043D0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96391" y="337828"/>
              <a:ext cx="1826347" cy="874364"/>
            </a:xfrm>
            <a:prstGeom prst="rect">
              <a:avLst/>
            </a:prstGeom>
          </p:spPr>
        </p:pic>
        <p:sp>
          <p:nvSpPr>
            <p:cNvPr id="14" name="Tekstvak 12"/>
            <p:cNvSpPr txBox="1"/>
            <p:nvPr/>
          </p:nvSpPr>
          <p:spPr>
            <a:xfrm>
              <a:off x="6742022" y="1130431"/>
              <a:ext cx="5495698" cy="3604192"/>
            </a:xfrm>
            <a:prstGeom prst="rect">
              <a:avLst/>
            </a:prstGeom>
            <a:noFill/>
          </p:spPr>
          <p:txBody>
            <a:bodyPr wrap="square" rtlCol="0">
              <a:spAutoFit/>
            </a:bodyPr>
            <a:lstStyle/>
            <a:p>
              <a:pPr defTabSz="374400"/>
              <a:r>
                <a:rPr lang="en-US" sz="2400" dirty="0">
                  <a:solidFill>
                    <a:prstClr val="white"/>
                  </a:solidFill>
                </a:rPr>
                <a:t>Universities: CASA</a:t>
              </a:r>
            </a:p>
            <a:p>
              <a:pPr defTabSz="374400"/>
              <a:endParaRPr lang="en-US" dirty="0">
                <a:solidFill>
                  <a:prstClr val="white"/>
                </a:solidFill>
              </a:endParaRPr>
            </a:p>
            <a:p>
              <a:pPr marL="285750" indent="-285750">
                <a:lnSpc>
                  <a:spcPct val="150000"/>
                </a:lnSpc>
                <a:buFont typeface="Arial" charset="0"/>
                <a:buChar char="•"/>
              </a:pPr>
              <a:r>
                <a:rPr lang="en-US" dirty="0">
                  <a:solidFill>
                    <a:prstClr val="white"/>
                  </a:solidFill>
                </a:rPr>
                <a:t>Total concept and design by students</a:t>
              </a:r>
            </a:p>
            <a:p>
              <a:pPr marL="285750" indent="-285750">
                <a:lnSpc>
                  <a:spcPct val="150000"/>
                </a:lnSpc>
                <a:buFont typeface="Arial" charset="0"/>
                <a:buChar char="•"/>
              </a:pPr>
              <a:r>
                <a:rPr lang="en-US" dirty="0">
                  <a:solidFill>
                    <a:prstClr val="white"/>
                  </a:solidFill>
                </a:rPr>
                <a:t>Flexibly adaptable and expandable</a:t>
              </a:r>
            </a:p>
            <a:p>
              <a:pPr marL="285750" indent="-285750">
                <a:lnSpc>
                  <a:spcPct val="150000"/>
                </a:lnSpc>
                <a:buFont typeface="Arial" charset="0"/>
                <a:buChar char="•"/>
              </a:pPr>
              <a:r>
                <a:rPr lang="en-US" dirty="0">
                  <a:solidFill>
                    <a:prstClr val="white"/>
                  </a:solidFill>
                </a:rPr>
                <a:t>Sustainable energy generation</a:t>
              </a:r>
            </a:p>
            <a:p>
              <a:pPr marL="285750" indent="-285750">
                <a:lnSpc>
                  <a:spcPct val="150000"/>
                </a:lnSpc>
                <a:buFont typeface="Arial" charset="0"/>
                <a:buChar char="•"/>
              </a:pPr>
              <a:r>
                <a:rPr lang="en-US" dirty="0">
                  <a:solidFill>
                    <a:prstClr val="white"/>
                  </a:solidFill>
                </a:rPr>
                <a:t>Smart climate control (heat and cooling)</a:t>
              </a:r>
            </a:p>
            <a:p>
              <a:pPr marL="285750" indent="-285750">
                <a:lnSpc>
                  <a:spcPct val="150000"/>
                </a:lnSpc>
                <a:buFont typeface="Arial" charset="0"/>
                <a:buChar char="•"/>
              </a:pPr>
              <a:r>
                <a:rPr lang="en-US" dirty="0">
                  <a:solidFill>
                    <a:prstClr val="white"/>
                  </a:solidFill>
                </a:rPr>
                <a:t>Demand-controlled ventilation </a:t>
              </a:r>
            </a:p>
            <a:p>
              <a:pPr marL="285750" indent="-285750">
                <a:lnSpc>
                  <a:spcPct val="150000"/>
                </a:lnSpc>
                <a:buFont typeface="Arial" charset="0"/>
                <a:buChar char="•"/>
              </a:pPr>
              <a:r>
                <a:rPr lang="en-US" dirty="0">
                  <a:solidFill>
                    <a:prstClr val="white"/>
                  </a:solidFill>
                </a:rPr>
                <a:t>Easy to maintain</a:t>
              </a:r>
            </a:p>
            <a:p>
              <a:pPr marL="285750" indent="-285750">
                <a:lnSpc>
                  <a:spcPct val="150000"/>
                </a:lnSpc>
                <a:buFont typeface="Arial" charset="0"/>
                <a:buChar char="•"/>
              </a:pPr>
              <a:r>
                <a:rPr lang="en-US" dirty="0">
                  <a:solidFill>
                    <a:prstClr val="white"/>
                  </a:solidFill>
                </a:rPr>
                <a:t>Monitoring and maintenance predictions</a:t>
              </a:r>
            </a:p>
          </p:txBody>
        </p:sp>
      </p:grpSp>
      <p:pic>
        <p:nvPicPr>
          <p:cNvPr id="7" name="Google Shape;67;p14"/>
          <p:cNvPicPr preferRelativeResize="0">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177120" y="5625425"/>
            <a:ext cx="1800000" cy="1104089"/>
          </a:xfrm>
          <a:prstGeom prst="rect">
            <a:avLst/>
          </a:prstGeom>
          <a:noFill/>
          <a:ln>
            <a:noFill/>
          </a:ln>
        </p:spPr>
      </p:pic>
    </p:spTree>
    <p:extLst>
      <p:ext uri="{BB962C8B-B14F-4D97-AF65-F5344CB8AC3E}">
        <p14:creationId xmlns:p14="http://schemas.microsoft.com/office/powerpoint/2010/main" val="2287565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nl-NL" dirty="0"/>
          </a:p>
        </p:txBody>
      </p:sp>
      <p:sp>
        <p:nvSpPr>
          <p:cNvPr id="3" name="Subtitle 2"/>
          <p:cNvSpPr>
            <a:spLocks noGrp="1"/>
          </p:cNvSpPr>
          <p:nvPr>
            <p:ph type="subTitle" idx="1"/>
          </p:nvPr>
        </p:nvSpPr>
        <p:spPr/>
        <p:txBody>
          <a:bodyPr/>
          <a:lstStyle/>
          <a:p>
            <a:endParaRPr lang="nl-NL"/>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Afbeelding 7">
            <a:extLst>
              <a:ext uri="{FF2B5EF4-FFF2-40B4-BE49-F238E27FC236}">
                <a16:creationId xmlns:a16="http://schemas.microsoft.com/office/drawing/2014/main" id="{F7DE0115-3344-7143-9352-908E6043D0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96391" y="337828"/>
            <a:ext cx="1826347" cy="874364"/>
          </a:xfrm>
          <a:prstGeom prst="rect">
            <a:avLst/>
          </a:prstGeom>
          <a:noFill/>
        </p:spPr>
      </p:pic>
      <p:sp>
        <p:nvSpPr>
          <p:cNvPr id="7" name="Rechthoek 8">
            <a:extLst>
              <a:ext uri="{FF2B5EF4-FFF2-40B4-BE49-F238E27FC236}">
                <a16:creationId xmlns:a16="http://schemas.microsoft.com/office/drawing/2014/main" id="{CEA6C0BB-50BE-044D-9EBF-B7A42DE957B3}"/>
              </a:ext>
            </a:extLst>
          </p:cNvPr>
          <p:cNvSpPr/>
          <p:nvPr/>
        </p:nvSpPr>
        <p:spPr>
          <a:xfrm>
            <a:off x="5440680" y="179705"/>
            <a:ext cx="6810608" cy="4950079"/>
          </a:xfrm>
          <a:prstGeom prst="rect">
            <a:avLst/>
          </a:prstGeom>
          <a:solidFill>
            <a:srgbClr val="5E8F9E">
              <a:alpha val="75000"/>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NL">
              <a:solidFill>
                <a:prstClr val="black"/>
              </a:solidFill>
            </a:endParaRPr>
          </a:p>
        </p:txBody>
      </p:sp>
      <p:pic>
        <p:nvPicPr>
          <p:cNvPr id="8" name="Afbeelding 7">
            <a:extLst>
              <a:ext uri="{FF2B5EF4-FFF2-40B4-BE49-F238E27FC236}">
                <a16:creationId xmlns:a16="http://schemas.microsoft.com/office/drawing/2014/main" id="{F7DE0115-3344-7143-9352-908E6043D0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96391" y="337828"/>
            <a:ext cx="1826347" cy="874364"/>
          </a:xfrm>
          <a:prstGeom prst="rect">
            <a:avLst/>
          </a:prstGeom>
          <a:noFill/>
        </p:spPr>
      </p:pic>
      <p:sp>
        <p:nvSpPr>
          <p:cNvPr id="9" name="Tekstvak 12"/>
          <p:cNvSpPr txBox="1"/>
          <p:nvPr/>
        </p:nvSpPr>
        <p:spPr>
          <a:xfrm>
            <a:off x="6172200" y="1122363"/>
            <a:ext cx="6065520" cy="3785652"/>
          </a:xfrm>
          <a:prstGeom prst="rect">
            <a:avLst/>
          </a:prstGeom>
          <a:noFill/>
        </p:spPr>
        <p:txBody>
          <a:bodyPr wrap="square" rtlCol="0">
            <a:spAutoFit/>
          </a:bodyPr>
          <a:lstStyle/>
          <a:p>
            <a:pPr defTabSz="374400"/>
            <a:r>
              <a:rPr lang="en-US" sz="2400" dirty="0">
                <a:solidFill>
                  <a:prstClr val="white"/>
                </a:solidFill>
              </a:rPr>
              <a:t>10 Lessons Learned</a:t>
            </a:r>
          </a:p>
          <a:p>
            <a:pPr defTabSz="374400"/>
            <a:endParaRPr lang="en-US" dirty="0">
              <a:solidFill>
                <a:prstClr val="white"/>
              </a:solidFill>
            </a:endParaRPr>
          </a:p>
          <a:p>
            <a:pPr marL="342900" indent="-342900" defTabSz="374400">
              <a:buFont typeface="+mj-lt"/>
              <a:buAutoNum type="arabicPeriod"/>
            </a:pPr>
            <a:r>
              <a:rPr lang="en-US" dirty="0">
                <a:solidFill>
                  <a:prstClr val="white"/>
                </a:solidFill>
              </a:rPr>
              <a:t>Knowledge levels differ</a:t>
            </a:r>
          </a:p>
          <a:p>
            <a:pPr marL="342900" indent="-342900" defTabSz="374400">
              <a:buFont typeface="+mj-lt"/>
              <a:buAutoNum type="arabicPeriod"/>
            </a:pPr>
            <a:r>
              <a:rPr lang="en-US" dirty="0">
                <a:solidFill>
                  <a:prstClr val="white"/>
                </a:solidFill>
              </a:rPr>
              <a:t>Pioneering = uncertainty = unease</a:t>
            </a:r>
          </a:p>
          <a:p>
            <a:pPr marL="342900" indent="-342900" defTabSz="374400">
              <a:buFont typeface="+mj-lt"/>
              <a:buAutoNum type="arabicPeriod"/>
            </a:pPr>
            <a:r>
              <a:rPr lang="en-US" dirty="0">
                <a:solidFill>
                  <a:prstClr val="white"/>
                </a:solidFill>
              </a:rPr>
              <a:t>Innovations never fit within existing rules</a:t>
            </a:r>
          </a:p>
          <a:p>
            <a:pPr marL="342900" indent="-342900" defTabSz="374400">
              <a:buFont typeface="+mj-lt"/>
              <a:buAutoNum type="arabicPeriod"/>
            </a:pPr>
            <a:r>
              <a:rPr lang="en-US" dirty="0">
                <a:solidFill>
                  <a:prstClr val="white"/>
                </a:solidFill>
              </a:rPr>
              <a:t>New business models </a:t>
            </a:r>
            <a:r>
              <a:rPr lang="en-US" dirty="0">
                <a:solidFill>
                  <a:prstClr val="white"/>
                </a:solidFill>
                <a:sym typeface="Wingdings" panose="05000000000000000000" pitchFamily="2" charset="2"/>
              </a:rPr>
              <a:t>↔ E</a:t>
            </a:r>
            <a:r>
              <a:rPr lang="en-US" dirty="0">
                <a:solidFill>
                  <a:prstClr val="white"/>
                </a:solidFill>
              </a:rPr>
              <a:t>xisting business cases</a:t>
            </a:r>
          </a:p>
          <a:p>
            <a:pPr marL="342900" indent="-342900" defTabSz="374400">
              <a:buFont typeface="+mj-lt"/>
              <a:buAutoNum type="arabicPeriod"/>
            </a:pPr>
            <a:r>
              <a:rPr lang="en-US" dirty="0">
                <a:solidFill>
                  <a:prstClr val="white"/>
                </a:solidFill>
              </a:rPr>
              <a:t>Expect the unexpected </a:t>
            </a:r>
            <a:r>
              <a:rPr lang="en-US" dirty="0">
                <a:solidFill>
                  <a:prstClr val="white"/>
                </a:solidFill>
                <a:sym typeface="Wingdings" panose="05000000000000000000" pitchFamily="2" charset="2"/>
              </a:rPr>
              <a:t></a:t>
            </a:r>
            <a:r>
              <a:rPr lang="en-US" dirty="0">
                <a:solidFill>
                  <a:prstClr val="white"/>
                </a:solidFill>
              </a:rPr>
              <a:t> PFAS, PAS</a:t>
            </a:r>
          </a:p>
          <a:p>
            <a:pPr marL="342900" indent="-342900" defTabSz="374400">
              <a:buFont typeface="+mj-lt"/>
              <a:buAutoNum type="arabicPeriod"/>
            </a:pPr>
            <a:r>
              <a:rPr lang="en-US" dirty="0">
                <a:solidFill>
                  <a:prstClr val="white"/>
                </a:solidFill>
              </a:rPr>
              <a:t>Quadruple helix </a:t>
            </a:r>
            <a:r>
              <a:rPr lang="en-US" dirty="0">
                <a:solidFill>
                  <a:prstClr val="white"/>
                </a:solidFill>
                <a:sym typeface="Wingdings" panose="05000000000000000000" pitchFamily="2" charset="2"/>
              </a:rPr>
              <a:t></a:t>
            </a:r>
            <a:r>
              <a:rPr lang="en-US" dirty="0">
                <a:solidFill>
                  <a:prstClr val="white"/>
                </a:solidFill>
              </a:rPr>
              <a:t> Surprising partnerships</a:t>
            </a:r>
          </a:p>
          <a:p>
            <a:pPr marL="342900" indent="-342900" defTabSz="374400">
              <a:buFont typeface="+mj-lt"/>
              <a:buAutoNum type="arabicPeriod"/>
            </a:pPr>
            <a:r>
              <a:rPr lang="en-US" dirty="0">
                <a:solidFill>
                  <a:prstClr val="white"/>
                </a:solidFill>
              </a:rPr>
              <a:t>You win some, you lose some</a:t>
            </a:r>
          </a:p>
          <a:p>
            <a:pPr marL="342900" indent="-342900" defTabSz="374400">
              <a:buFont typeface="+mj-lt"/>
              <a:buAutoNum type="arabicPeriod"/>
            </a:pPr>
            <a:r>
              <a:rPr lang="en-US" dirty="0">
                <a:solidFill>
                  <a:prstClr val="white"/>
                </a:solidFill>
              </a:rPr>
              <a:t>Innovate based on knowledge/research</a:t>
            </a:r>
          </a:p>
          <a:p>
            <a:pPr marL="342900" indent="-342900" defTabSz="374400">
              <a:buFont typeface="+mj-lt"/>
              <a:buAutoNum type="arabicPeriod"/>
            </a:pPr>
            <a:r>
              <a:rPr lang="en-US" dirty="0">
                <a:solidFill>
                  <a:prstClr val="white"/>
                </a:solidFill>
              </a:rPr>
              <a:t>Open innovation </a:t>
            </a:r>
            <a:r>
              <a:rPr lang="en-US" dirty="0">
                <a:solidFill>
                  <a:prstClr val="white"/>
                </a:solidFill>
                <a:sym typeface="Wingdings" panose="05000000000000000000" pitchFamily="2" charset="2"/>
              </a:rPr>
              <a:t>↔</a:t>
            </a:r>
            <a:r>
              <a:rPr lang="en-US" dirty="0">
                <a:solidFill>
                  <a:prstClr val="white"/>
                </a:solidFill>
              </a:rPr>
              <a:t> Protect IP</a:t>
            </a:r>
          </a:p>
          <a:p>
            <a:pPr marL="342900" indent="-342900" defTabSz="374400">
              <a:buFont typeface="+mj-lt"/>
              <a:buAutoNum type="arabicPeriod"/>
            </a:pPr>
            <a:r>
              <a:rPr lang="en-US" dirty="0">
                <a:solidFill>
                  <a:prstClr val="white"/>
                </a:solidFill>
              </a:rPr>
              <a:t>Dare to start!</a:t>
            </a:r>
          </a:p>
          <a:p>
            <a:pPr marL="342900" indent="-342900" defTabSz="374400">
              <a:buFont typeface="+mj-lt"/>
              <a:buAutoNum type="arabicPeriod"/>
            </a:pPr>
            <a:endParaRPr lang="en-US" dirty="0">
              <a:solidFill>
                <a:prstClr val="white"/>
              </a:solidFill>
            </a:endParaRPr>
          </a:p>
        </p:txBody>
      </p:sp>
    </p:spTree>
    <p:extLst>
      <p:ext uri="{BB962C8B-B14F-4D97-AF65-F5344CB8AC3E}">
        <p14:creationId xmlns:p14="http://schemas.microsoft.com/office/powerpoint/2010/main" val="353639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Afbeelding 23">
            <a:extLst>
              <a:ext uri="{FF2B5EF4-FFF2-40B4-BE49-F238E27FC236}">
                <a16:creationId xmlns:a16="http://schemas.microsoft.com/office/drawing/2014/main" id="{37072245-C88B-D241-8D08-AB1C29F45F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8" y="0"/>
            <a:ext cx="12196482" cy="6858000"/>
          </a:xfrm>
          <a:prstGeom prst="rect">
            <a:avLst/>
          </a:prstGeom>
        </p:spPr>
      </p:pic>
      <p:pic>
        <p:nvPicPr>
          <p:cNvPr id="23" name="Afbeelding 22">
            <a:extLst>
              <a:ext uri="{FF2B5EF4-FFF2-40B4-BE49-F238E27FC236}">
                <a16:creationId xmlns:a16="http://schemas.microsoft.com/office/drawing/2014/main" id="{F7DE0115-3344-7143-9352-908E6043D0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90213" y="337828"/>
            <a:ext cx="1826347" cy="874364"/>
          </a:xfrm>
          <a:prstGeom prst="rect">
            <a:avLst/>
          </a:prstGeom>
        </p:spPr>
      </p:pic>
      <p:sp>
        <p:nvSpPr>
          <p:cNvPr id="15" name="Tekstvak 14">
            <a:extLst>
              <a:ext uri="{FF2B5EF4-FFF2-40B4-BE49-F238E27FC236}">
                <a16:creationId xmlns:a16="http://schemas.microsoft.com/office/drawing/2014/main" id="{2C53850D-2C89-D94D-8C89-EBADF3391F99}"/>
              </a:ext>
            </a:extLst>
          </p:cNvPr>
          <p:cNvSpPr txBox="1"/>
          <p:nvPr/>
        </p:nvSpPr>
        <p:spPr>
          <a:xfrm>
            <a:off x="1279022" y="1713600"/>
            <a:ext cx="6862916" cy="4524315"/>
          </a:xfrm>
          <a:prstGeom prst="rect">
            <a:avLst/>
          </a:prstGeom>
          <a:noFill/>
        </p:spPr>
        <p:txBody>
          <a:bodyPr wrap="square" rtlCol="0">
            <a:spAutoFit/>
          </a:bodyPr>
          <a:lstStyle/>
          <a:p>
            <a:r>
              <a:rPr lang="en-US" sz="2400" dirty="0"/>
              <a:t>Thank you for your attention!</a:t>
            </a:r>
          </a:p>
          <a:p>
            <a:r>
              <a:rPr lang="en-US" sz="2400" dirty="0"/>
              <a:t>Any questions?</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LinkedIn: </a:t>
            </a:r>
            <a:r>
              <a:rPr lang="en-US" sz="2400" dirty="0" err="1"/>
              <a:t>teunmeulepas</a:t>
            </a:r>
            <a:endParaRPr lang="en-US" sz="2400" dirty="0"/>
          </a:p>
          <a:p>
            <a:r>
              <a:rPr lang="en-US" sz="2400" dirty="0" err="1"/>
              <a:t>t.Meulepas@brainportsmartdistrict.nl</a:t>
            </a:r>
            <a:endParaRPr lang="en-US" sz="2400" dirty="0"/>
          </a:p>
        </p:txBody>
      </p:sp>
    </p:spTree>
    <p:extLst>
      <p:ext uri="{BB962C8B-B14F-4D97-AF65-F5344CB8AC3E}">
        <p14:creationId xmlns:p14="http://schemas.microsoft.com/office/powerpoint/2010/main" val="3323826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Afbeelding 23">
            <a:extLst>
              <a:ext uri="{FF2B5EF4-FFF2-40B4-BE49-F238E27FC236}">
                <a16:creationId xmlns:a16="http://schemas.microsoft.com/office/drawing/2014/main" id="{37072245-C88B-D241-8D08-AB1C29F45F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8" y="0"/>
            <a:ext cx="12196482" cy="6858000"/>
          </a:xfrm>
          <a:prstGeom prst="rect">
            <a:avLst/>
          </a:prstGeom>
        </p:spPr>
      </p:pic>
      <p:pic>
        <p:nvPicPr>
          <p:cNvPr id="23" name="Afbeelding 22">
            <a:extLst>
              <a:ext uri="{FF2B5EF4-FFF2-40B4-BE49-F238E27FC236}">
                <a16:creationId xmlns:a16="http://schemas.microsoft.com/office/drawing/2014/main" id="{F7DE0115-3344-7143-9352-908E6043D0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90213" y="337828"/>
            <a:ext cx="1826347" cy="874364"/>
          </a:xfrm>
          <a:prstGeom prst="rect">
            <a:avLst/>
          </a:prstGeom>
        </p:spPr>
      </p:pic>
      <p:sp>
        <p:nvSpPr>
          <p:cNvPr id="15" name="Tekstvak 14">
            <a:extLst>
              <a:ext uri="{FF2B5EF4-FFF2-40B4-BE49-F238E27FC236}">
                <a16:creationId xmlns:a16="http://schemas.microsoft.com/office/drawing/2014/main" id="{2C53850D-2C89-D94D-8C89-EBADF3391F99}"/>
              </a:ext>
            </a:extLst>
          </p:cNvPr>
          <p:cNvSpPr txBox="1"/>
          <p:nvPr/>
        </p:nvSpPr>
        <p:spPr>
          <a:xfrm>
            <a:off x="1720082" y="4363279"/>
            <a:ext cx="7662457" cy="2677656"/>
          </a:xfrm>
          <a:prstGeom prst="rect">
            <a:avLst/>
          </a:prstGeom>
          <a:noFill/>
        </p:spPr>
        <p:txBody>
          <a:bodyPr wrap="square" rtlCol="0">
            <a:spAutoFit/>
          </a:bodyPr>
          <a:lstStyle/>
          <a:p>
            <a:r>
              <a:rPr lang="en-US" sz="2400" dirty="0"/>
              <a:t>Teun Meulepas</a:t>
            </a:r>
          </a:p>
          <a:p>
            <a:pPr marL="342900" indent="-342900">
              <a:buFont typeface="Arial" panose="020B0604020202020204" pitchFamily="34" charset="0"/>
              <a:buChar char="•"/>
            </a:pPr>
            <a:r>
              <a:rPr lang="en-US" sz="2400" dirty="0"/>
              <a:t>Sociologist</a:t>
            </a:r>
          </a:p>
          <a:p>
            <a:pPr marL="342900" indent="-342900">
              <a:buFont typeface="Arial" panose="020B0604020202020204" pitchFamily="34" charset="0"/>
              <a:buChar char="•"/>
            </a:pPr>
            <a:r>
              <a:rPr lang="en-US" sz="2400" dirty="0"/>
              <a:t>Co-owner Yellowchess (strategy and innovation firm)</a:t>
            </a:r>
          </a:p>
          <a:p>
            <a:pPr marL="342900" indent="-342900">
              <a:buFont typeface="Arial" panose="020B0604020202020204" pitchFamily="34" charset="0"/>
              <a:buChar char="•"/>
            </a:pPr>
            <a:r>
              <a:rPr lang="en-US" sz="2400" dirty="0"/>
              <a:t>Supervisory board Rabobank </a:t>
            </a:r>
          </a:p>
          <a:p>
            <a:pPr marL="342900" indent="-342900">
              <a:buFont typeface="Arial" panose="020B0604020202020204" pitchFamily="34" charset="0"/>
              <a:buChar char="•"/>
            </a:pPr>
            <a:r>
              <a:rPr lang="en-US" sz="2400" dirty="0"/>
              <a:t>Program manager </a:t>
            </a:r>
            <a:r>
              <a:rPr lang="en-US" sz="2400" dirty="0" err="1"/>
              <a:t>Brainport</a:t>
            </a:r>
            <a:r>
              <a:rPr lang="en-US" sz="2400" dirty="0"/>
              <a:t> Smart District (BSD)</a:t>
            </a:r>
          </a:p>
          <a:p>
            <a:pPr marL="342900" indent="-342900">
              <a:buFont typeface="Arial" panose="020B0604020202020204" pitchFamily="34" charset="0"/>
              <a:buChar char="•"/>
            </a:pPr>
            <a:endParaRPr lang="en-US" sz="2400" dirty="0"/>
          </a:p>
          <a:p>
            <a:endParaRPr lang="en-US" sz="2400" dirty="0">
              <a:solidFill>
                <a:srgbClr val="FF0000"/>
              </a:solidFill>
            </a:endParaRPr>
          </a:p>
        </p:txBody>
      </p:sp>
      <p:pic>
        <p:nvPicPr>
          <p:cNvPr id="3" name="Afbeelding 2" descr="Afbeelding met gebouw, buiten, rood, persoon&#10;&#10;Automatisch gegenereerde beschrijving">
            <a:extLst>
              <a:ext uri="{FF2B5EF4-FFF2-40B4-BE49-F238E27FC236}">
                <a16:creationId xmlns:a16="http://schemas.microsoft.com/office/drawing/2014/main" id="{15DD55A6-DF43-E145-BEA0-82D6B929CB88}"/>
              </a:ext>
            </a:extLst>
          </p:cNvPr>
          <p:cNvPicPr>
            <a:picLocks noChangeAspect="1"/>
          </p:cNvPicPr>
          <p:nvPr/>
        </p:nvPicPr>
        <p:blipFill>
          <a:blip r:embed="rId5"/>
          <a:stretch>
            <a:fillRect/>
          </a:stretch>
        </p:blipFill>
        <p:spPr>
          <a:xfrm>
            <a:off x="2633245" y="967375"/>
            <a:ext cx="6917635" cy="3382724"/>
          </a:xfrm>
          <a:prstGeom prst="rect">
            <a:avLst/>
          </a:prstGeom>
        </p:spPr>
      </p:pic>
    </p:spTree>
    <p:extLst>
      <p:ext uri="{BB962C8B-B14F-4D97-AF65-F5344CB8AC3E}">
        <p14:creationId xmlns:p14="http://schemas.microsoft.com/office/powerpoint/2010/main" val="2404276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nl-NL" dirty="0"/>
          </a:p>
        </p:txBody>
      </p:sp>
      <p:sp>
        <p:nvSpPr>
          <p:cNvPr id="3" name="Subtitle 2"/>
          <p:cNvSpPr>
            <a:spLocks noGrp="1"/>
          </p:cNvSpPr>
          <p:nvPr>
            <p:ph type="subTitle" idx="1"/>
          </p:nvPr>
        </p:nvSpPr>
        <p:spPr/>
        <p:txBody>
          <a:bodyPr/>
          <a:lstStyle/>
          <a:p>
            <a:endParaRPr lang="nl-NL"/>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Afbeelding 7">
            <a:extLst>
              <a:ext uri="{FF2B5EF4-FFF2-40B4-BE49-F238E27FC236}">
                <a16:creationId xmlns:a16="http://schemas.microsoft.com/office/drawing/2014/main" id="{F7DE0115-3344-7143-9352-908E6043D0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96391" y="337828"/>
            <a:ext cx="1826347" cy="874364"/>
          </a:xfrm>
          <a:prstGeom prst="rect">
            <a:avLst/>
          </a:prstGeom>
          <a:noFill/>
        </p:spPr>
      </p:pic>
      <p:sp>
        <p:nvSpPr>
          <p:cNvPr id="6" name="Content Placeholder 2"/>
          <p:cNvSpPr txBox="1">
            <a:spLocks/>
          </p:cNvSpPr>
          <p:nvPr/>
        </p:nvSpPr>
        <p:spPr>
          <a:xfrm>
            <a:off x="838200" y="1825625"/>
            <a:ext cx="10515600" cy="3073921"/>
          </a:xfrm>
          <a:prstGeom prst="rect">
            <a:avLst/>
          </a:prstGeom>
          <a:solidFill>
            <a:schemeClr val="tx1">
              <a:alpha val="5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chemeClr val="bg1"/>
                </a:solidFill>
                <a:effectLst>
                  <a:outerShdw blurRad="38100" dist="38100" dir="2700000" algn="tl">
                    <a:srgbClr val="000000">
                      <a:alpha val="43137"/>
                    </a:srgbClr>
                  </a:outerShdw>
                </a:effectLst>
              </a:rPr>
              <a:t>What do we need to start with today to make </a:t>
            </a:r>
            <a:r>
              <a:rPr lang="en-US" sz="4000" dirty="0" err="1">
                <a:solidFill>
                  <a:schemeClr val="bg1"/>
                </a:solidFill>
                <a:effectLst>
                  <a:outerShdw blurRad="38100" dist="38100" dir="2700000" algn="tl">
                    <a:srgbClr val="000000">
                      <a:alpha val="43137"/>
                    </a:srgbClr>
                  </a:outerShdw>
                </a:effectLst>
              </a:rPr>
              <a:t>Brainport</a:t>
            </a:r>
            <a:r>
              <a:rPr lang="en-US" sz="4000" dirty="0">
                <a:solidFill>
                  <a:schemeClr val="bg1"/>
                </a:solidFill>
                <a:effectLst>
                  <a:outerShdw blurRad="38100" dist="38100" dir="2700000" algn="tl">
                    <a:srgbClr val="000000">
                      <a:alpha val="43137"/>
                    </a:srgbClr>
                  </a:outerShdw>
                </a:effectLst>
              </a:rPr>
              <a:t> Smart District a </a:t>
            </a:r>
            <a:r>
              <a:rPr lang="en-US" sz="4000" b="1" dirty="0">
                <a:solidFill>
                  <a:schemeClr val="bg1"/>
                </a:solidFill>
                <a:effectLst>
                  <a:outerShdw blurRad="38100" dist="38100" dir="2700000" algn="tl">
                    <a:srgbClr val="000000">
                      <a:alpha val="43137"/>
                    </a:srgbClr>
                  </a:outerShdw>
                </a:effectLst>
              </a:rPr>
              <a:t>lighthouse</a:t>
            </a:r>
            <a:r>
              <a:rPr lang="en-US" sz="4000" dirty="0">
                <a:solidFill>
                  <a:schemeClr val="bg1"/>
                </a:solidFill>
                <a:effectLst>
                  <a:outerShdw blurRad="38100" dist="38100" dir="2700000" algn="tl">
                    <a:srgbClr val="000000">
                      <a:alpha val="43137"/>
                    </a:srgbClr>
                  </a:outerShdw>
                </a:effectLst>
              </a:rPr>
              <a:t> as the most </a:t>
            </a:r>
            <a:r>
              <a:rPr lang="en-US" sz="4000" b="1" dirty="0">
                <a:solidFill>
                  <a:schemeClr val="bg1"/>
                </a:solidFill>
                <a:effectLst>
                  <a:outerShdw blurRad="38100" dist="38100" dir="2700000" algn="tl">
                    <a:srgbClr val="000000">
                      <a:alpha val="43137"/>
                    </a:srgbClr>
                  </a:outerShdw>
                </a:effectLst>
              </a:rPr>
              <a:t>livable, adaptive </a:t>
            </a:r>
            <a:r>
              <a:rPr lang="en-US" sz="4000" dirty="0">
                <a:solidFill>
                  <a:schemeClr val="bg1"/>
                </a:solidFill>
                <a:effectLst>
                  <a:outerShdw blurRad="38100" dist="38100" dir="2700000" algn="tl">
                    <a:srgbClr val="000000">
                      <a:alpha val="43137"/>
                    </a:srgbClr>
                  </a:outerShdw>
                </a:effectLst>
              </a:rPr>
              <a:t>residential area, using </a:t>
            </a:r>
            <a:r>
              <a:rPr lang="en-US" sz="4000" b="1" dirty="0">
                <a:solidFill>
                  <a:schemeClr val="bg1"/>
                </a:solidFill>
                <a:effectLst>
                  <a:outerShdw blurRad="38100" dist="38100" dir="2700000" algn="tl">
                    <a:srgbClr val="000000">
                      <a:alpha val="43137"/>
                    </a:srgbClr>
                  </a:outerShdw>
                </a:effectLst>
              </a:rPr>
              <a:t>cutting-edge research and technology</a:t>
            </a:r>
            <a:r>
              <a:rPr lang="en-US" sz="4000" dirty="0">
                <a:solidFill>
                  <a:schemeClr val="bg1"/>
                </a:solidFill>
                <a:effectLst>
                  <a:outerShdw blurRad="38100" dist="38100" dir="2700000" algn="tl">
                    <a:srgbClr val="000000">
                      <a:alpha val="43137"/>
                    </a:srgbClr>
                  </a:outerShdw>
                </a:effectLst>
              </a:rPr>
              <a:t> to enhance </a:t>
            </a:r>
            <a:r>
              <a:rPr lang="en-US" sz="4000" b="1" dirty="0">
                <a:solidFill>
                  <a:schemeClr val="bg1"/>
                </a:solidFill>
                <a:effectLst>
                  <a:outerShdw blurRad="38100" dist="38100" dir="2700000" algn="tl">
                    <a:srgbClr val="000000">
                      <a:alpha val="43137"/>
                    </a:srgbClr>
                  </a:outerShdw>
                </a:effectLst>
              </a:rPr>
              <a:t>socioeconomic development</a:t>
            </a:r>
            <a:r>
              <a:rPr lang="en-US" sz="4000" dirty="0">
                <a:solidFill>
                  <a:schemeClr val="bg1"/>
                </a:solidFill>
                <a:effectLst>
                  <a:outerShdw blurRad="38100" dist="38100" dir="2700000" algn="tl">
                    <a:srgbClr val="000000">
                      <a:alpha val="43137"/>
                    </a:srgbClr>
                  </a:outerShdw>
                </a:effectLst>
              </a:rPr>
              <a:t>?</a:t>
            </a:r>
            <a:endParaRPr lang="en-US" dirty="0">
              <a:solidFill>
                <a:schemeClr val="bg1"/>
              </a:solidFill>
            </a:endParaRPr>
          </a:p>
        </p:txBody>
      </p:sp>
    </p:spTree>
    <p:extLst>
      <p:ext uri="{BB962C8B-B14F-4D97-AF65-F5344CB8AC3E}">
        <p14:creationId xmlns:p14="http://schemas.microsoft.com/office/powerpoint/2010/main" val="222733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6132"/>
            <a:ext cx="12201082" cy="7822276"/>
          </a:xfrm>
          <a:prstGeom prst="rect">
            <a:avLst/>
          </a:prstGeom>
        </p:spPr>
      </p:pic>
      <p:pic>
        <p:nvPicPr>
          <p:cNvPr id="5" name="Afbeelding 6">
            <a:extLst>
              <a:ext uri="{FF2B5EF4-FFF2-40B4-BE49-F238E27FC236}">
                <a16:creationId xmlns:a16="http://schemas.microsoft.com/office/drawing/2014/main" id="{F7DE0115-3344-7143-9352-908E6043D0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96391" y="337828"/>
            <a:ext cx="1826347" cy="874364"/>
          </a:xfrm>
          <a:prstGeom prst="rect">
            <a:avLst/>
          </a:prstGeom>
        </p:spPr>
      </p:pic>
      <p:pic>
        <p:nvPicPr>
          <p:cNvPr id="6" name="Afbeelding 6">
            <a:extLst>
              <a:ext uri="{FF2B5EF4-FFF2-40B4-BE49-F238E27FC236}">
                <a16:creationId xmlns:a16="http://schemas.microsoft.com/office/drawing/2014/main" id="{F7DE0115-3344-7143-9352-908E6043D0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48791" y="490228"/>
            <a:ext cx="1826347" cy="874364"/>
          </a:xfrm>
          <a:prstGeom prst="rect">
            <a:avLst/>
          </a:prstGeom>
        </p:spPr>
      </p:pic>
    </p:spTree>
    <p:extLst>
      <p:ext uri="{BB962C8B-B14F-4D97-AF65-F5344CB8AC3E}">
        <p14:creationId xmlns:p14="http://schemas.microsoft.com/office/powerpoint/2010/main" val="21617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97408"/>
            <a:ext cx="12192000" cy="7455408"/>
          </a:xfrm>
          <a:prstGeom prst="rect">
            <a:avLst/>
          </a:prstGeom>
        </p:spPr>
      </p:pic>
      <p:pic>
        <p:nvPicPr>
          <p:cNvPr id="3" name="Afbeelding 2">
            <a:extLst>
              <a:ext uri="{FF2B5EF4-FFF2-40B4-BE49-F238E27FC236}">
                <a16:creationId xmlns:a16="http://schemas.microsoft.com/office/drawing/2014/main" id="{27AECC65-225A-4E48-96E5-A89F7360BEFD}"/>
              </a:ext>
            </a:extLst>
          </p:cNvPr>
          <p:cNvPicPr>
            <a:picLocks noChangeAspect="1"/>
          </p:cNvPicPr>
          <p:nvPr/>
        </p:nvPicPr>
        <p:blipFill>
          <a:blip r:embed="rId4"/>
          <a:stretch>
            <a:fillRect/>
          </a:stretch>
        </p:blipFill>
        <p:spPr>
          <a:xfrm>
            <a:off x="1920341" y="1349572"/>
            <a:ext cx="8351318" cy="4158856"/>
          </a:xfrm>
          <a:prstGeom prst="rect">
            <a:avLst/>
          </a:prstGeom>
        </p:spPr>
      </p:pic>
    </p:spTree>
    <p:extLst>
      <p:ext uri="{BB962C8B-B14F-4D97-AF65-F5344CB8AC3E}">
        <p14:creationId xmlns:p14="http://schemas.microsoft.com/office/powerpoint/2010/main" val="3944153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nl-NL" dirty="0"/>
          </a:p>
        </p:txBody>
      </p:sp>
      <p:sp>
        <p:nvSpPr>
          <p:cNvPr id="3" name="Subtitle 2"/>
          <p:cNvSpPr>
            <a:spLocks noGrp="1"/>
          </p:cNvSpPr>
          <p:nvPr>
            <p:ph type="subTitle" idx="1"/>
          </p:nvPr>
        </p:nvSpPr>
        <p:spPr/>
        <p:txBody>
          <a:bodyPr/>
          <a:lstStyle/>
          <a:p>
            <a:endParaRPr lang="nl-NL"/>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Afbeelding 7">
            <a:extLst>
              <a:ext uri="{FF2B5EF4-FFF2-40B4-BE49-F238E27FC236}">
                <a16:creationId xmlns:a16="http://schemas.microsoft.com/office/drawing/2014/main" id="{F7DE0115-3344-7143-9352-908E6043D0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96391" y="337828"/>
            <a:ext cx="1826347" cy="874364"/>
          </a:xfrm>
          <a:prstGeom prst="rect">
            <a:avLst/>
          </a:prstGeom>
          <a:noFill/>
        </p:spPr>
      </p:pic>
    </p:spTree>
    <p:extLst>
      <p:ext uri="{BB962C8B-B14F-4D97-AF65-F5344CB8AC3E}">
        <p14:creationId xmlns:p14="http://schemas.microsoft.com/office/powerpoint/2010/main" val="954674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Afbeelding 4">
            <a:extLst>
              <a:ext uri="{FF2B5EF4-FFF2-40B4-BE49-F238E27FC236}">
                <a16:creationId xmlns:a16="http://schemas.microsoft.com/office/drawing/2014/main" id="{F7DE0115-3344-7143-9352-908E6043D0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96391" y="337828"/>
            <a:ext cx="1826347" cy="874364"/>
          </a:xfrm>
          <a:prstGeom prst="rect">
            <a:avLst/>
          </a:prstGeom>
        </p:spPr>
      </p:pic>
    </p:spTree>
    <p:extLst>
      <p:ext uri="{BB962C8B-B14F-4D97-AF65-F5344CB8AC3E}">
        <p14:creationId xmlns:p14="http://schemas.microsoft.com/office/powerpoint/2010/main" val="369788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Afbeelding 23">
            <a:extLst>
              <a:ext uri="{FF2B5EF4-FFF2-40B4-BE49-F238E27FC236}">
                <a16:creationId xmlns:a16="http://schemas.microsoft.com/office/drawing/2014/main" id="{37072245-C88B-D241-8D08-AB1C29F45F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8" y="0"/>
            <a:ext cx="12196482" cy="6858000"/>
          </a:xfrm>
          <a:prstGeom prst="rect">
            <a:avLst/>
          </a:prstGeom>
        </p:spPr>
      </p:pic>
      <p:pic>
        <p:nvPicPr>
          <p:cNvPr id="23" name="Afbeelding 22">
            <a:extLst>
              <a:ext uri="{FF2B5EF4-FFF2-40B4-BE49-F238E27FC236}">
                <a16:creationId xmlns:a16="http://schemas.microsoft.com/office/drawing/2014/main" id="{F7DE0115-3344-7143-9352-908E6043D0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90213" y="337828"/>
            <a:ext cx="1826347" cy="874364"/>
          </a:xfrm>
          <a:prstGeom prst="rect">
            <a:avLst/>
          </a:prstGeom>
        </p:spPr>
      </p:pic>
      <p:sp>
        <p:nvSpPr>
          <p:cNvPr id="15" name="Tekstvak 14">
            <a:extLst>
              <a:ext uri="{FF2B5EF4-FFF2-40B4-BE49-F238E27FC236}">
                <a16:creationId xmlns:a16="http://schemas.microsoft.com/office/drawing/2014/main" id="{2C53850D-2C89-D94D-8C89-EBADF3391F99}"/>
              </a:ext>
            </a:extLst>
          </p:cNvPr>
          <p:cNvSpPr txBox="1"/>
          <p:nvPr/>
        </p:nvSpPr>
        <p:spPr>
          <a:xfrm>
            <a:off x="1279022" y="1713600"/>
            <a:ext cx="6862916" cy="461665"/>
          </a:xfrm>
          <a:prstGeom prst="rect">
            <a:avLst/>
          </a:prstGeom>
          <a:noFill/>
        </p:spPr>
        <p:txBody>
          <a:bodyPr wrap="square" rtlCol="0">
            <a:spAutoFit/>
          </a:bodyPr>
          <a:lstStyle/>
          <a:p>
            <a:r>
              <a:rPr lang="en-US" sz="2400">
                <a:solidFill>
                  <a:srgbClr val="FF0000"/>
                </a:solidFill>
              </a:rPr>
              <a:t>Brainport Smart District Board</a:t>
            </a:r>
          </a:p>
        </p:txBody>
      </p:sp>
      <p:sp>
        <p:nvSpPr>
          <p:cNvPr id="20" name="Rechthoek 19"/>
          <p:cNvSpPr/>
          <p:nvPr/>
        </p:nvSpPr>
        <p:spPr>
          <a:xfrm>
            <a:off x="8285367" y="2455200"/>
            <a:ext cx="1635649" cy="1326793"/>
          </a:xfrm>
          <a:prstGeom prst="rect">
            <a:avLst/>
          </a:prstGeom>
          <a:gradFill flip="none" rotWithShape="1">
            <a:gsLst>
              <a:gs pos="0">
                <a:srgbClr val="9E6969"/>
              </a:gs>
              <a:gs pos="100000">
                <a:srgbClr val="C19A97"/>
              </a:gs>
            </a:gsLst>
            <a:lin ang="0" scaled="0"/>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374400"/>
            <a:r>
              <a:rPr lang="en-US" sz="2000">
                <a:solidFill>
                  <a:schemeClr val="bg1"/>
                </a:solidFill>
              </a:rPr>
              <a:t>Tilburg</a:t>
            </a:r>
          </a:p>
          <a:p>
            <a:pPr algn="ctr" defTabSz="374400"/>
            <a:r>
              <a:rPr lang="en-US" sz="2000">
                <a:solidFill>
                  <a:schemeClr val="bg1"/>
                </a:solidFill>
              </a:rPr>
              <a:t>University</a:t>
            </a:r>
          </a:p>
        </p:txBody>
      </p:sp>
      <p:sp>
        <p:nvSpPr>
          <p:cNvPr id="12" name="Rechthoek 11"/>
          <p:cNvSpPr/>
          <p:nvPr/>
        </p:nvSpPr>
        <p:spPr>
          <a:xfrm>
            <a:off x="6543534" y="2455200"/>
            <a:ext cx="1637160" cy="1326793"/>
          </a:xfrm>
          <a:prstGeom prst="rect">
            <a:avLst/>
          </a:prstGeom>
          <a:gradFill flip="none" rotWithShape="1">
            <a:gsLst>
              <a:gs pos="0">
                <a:srgbClr val="B4B051"/>
              </a:gs>
              <a:gs pos="100000">
                <a:srgbClr val="D9D993"/>
              </a:gs>
            </a:gsLst>
            <a:lin ang="0" scaled="0"/>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374400"/>
            <a:r>
              <a:rPr lang="en-US" sz="2000">
                <a:solidFill>
                  <a:schemeClr val="bg1"/>
                </a:solidFill>
              </a:rPr>
              <a:t>Eindhoven University of Technology</a:t>
            </a:r>
          </a:p>
        </p:txBody>
      </p:sp>
      <p:sp>
        <p:nvSpPr>
          <p:cNvPr id="14" name="Rechthoek 13"/>
          <p:cNvSpPr/>
          <p:nvPr/>
        </p:nvSpPr>
        <p:spPr>
          <a:xfrm>
            <a:off x="4794785" y="2455200"/>
            <a:ext cx="1637160" cy="1326793"/>
          </a:xfrm>
          <a:prstGeom prst="rect">
            <a:avLst/>
          </a:prstGeom>
          <a:gradFill flip="none" rotWithShape="1">
            <a:gsLst>
              <a:gs pos="0">
                <a:srgbClr val="668C94"/>
              </a:gs>
              <a:gs pos="100000">
                <a:srgbClr val="96B4B9"/>
              </a:gs>
            </a:gsLst>
            <a:lin ang="0" scaled="0"/>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374400"/>
            <a:r>
              <a:rPr lang="en-US" sz="2000">
                <a:solidFill>
                  <a:schemeClr val="bg1"/>
                </a:solidFill>
              </a:rPr>
              <a:t>Brainport</a:t>
            </a:r>
          </a:p>
          <a:p>
            <a:pPr algn="ctr" defTabSz="374400"/>
            <a:r>
              <a:rPr lang="en-US" sz="2000">
                <a:solidFill>
                  <a:schemeClr val="bg1"/>
                </a:solidFill>
              </a:rPr>
              <a:t>Development</a:t>
            </a:r>
          </a:p>
        </p:txBody>
      </p:sp>
      <p:sp>
        <p:nvSpPr>
          <p:cNvPr id="16" name="Rechthoek 15"/>
          <p:cNvSpPr/>
          <p:nvPr/>
        </p:nvSpPr>
        <p:spPr>
          <a:xfrm>
            <a:off x="3037642" y="2455200"/>
            <a:ext cx="1645554" cy="1326793"/>
          </a:xfrm>
          <a:prstGeom prst="rect">
            <a:avLst/>
          </a:prstGeom>
          <a:gradFill flip="none" rotWithShape="1">
            <a:gsLst>
              <a:gs pos="0">
                <a:srgbClr val="98747F"/>
              </a:gs>
              <a:gs pos="100000">
                <a:srgbClr val="BEA2A9"/>
              </a:gs>
            </a:gsLst>
            <a:lin ang="0" scaled="0"/>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374400"/>
            <a:r>
              <a:rPr lang="en-US" sz="2000">
                <a:solidFill>
                  <a:schemeClr val="bg1"/>
                </a:solidFill>
              </a:rPr>
              <a:t>Province of North Brabant</a:t>
            </a:r>
          </a:p>
        </p:txBody>
      </p:sp>
      <p:sp>
        <p:nvSpPr>
          <p:cNvPr id="19" name="Rechthoek 18"/>
          <p:cNvSpPr/>
          <p:nvPr/>
        </p:nvSpPr>
        <p:spPr>
          <a:xfrm>
            <a:off x="1279022" y="2455200"/>
            <a:ext cx="1647030" cy="1326793"/>
          </a:xfrm>
          <a:prstGeom prst="rect">
            <a:avLst/>
          </a:prstGeom>
          <a:gradFill flip="none" rotWithShape="1">
            <a:gsLst>
              <a:gs pos="0">
                <a:srgbClr val="B7A16E"/>
              </a:gs>
              <a:gs pos="100000">
                <a:srgbClr val="D9CAB1"/>
              </a:gs>
            </a:gsLst>
            <a:lin ang="0" scaled="0"/>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374400"/>
            <a:r>
              <a:rPr lang="en-US" sz="2000">
                <a:solidFill>
                  <a:schemeClr val="bg1"/>
                </a:solidFill>
                <a:latin typeface="Calibri" panose="020F0502020204030204" pitchFamily="34" charset="0"/>
                <a:cs typeface="Calibri" panose="020F0502020204030204" pitchFamily="34" charset="0"/>
              </a:rPr>
              <a:t>Municipality of</a:t>
            </a:r>
          </a:p>
          <a:p>
            <a:pPr algn="ctr" defTabSz="374400"/>
            <a:r>
              <a:rPr lang="en-US" sz="2000">
                <a:solidFill>
                  <a:schemeClr val="bg1"/>
                </a:solidFill>
                <a:latin typeface="Calibri" panose="020F0502020204030204" pitchFamily="34" charset="0"/>
                <a:cs typeface="Calibri" panose="020F0502020204030204" pitchFamily="34" charset="0"/>
              </a:rPr>
              <a:t>Helmond</a:t>
            </a:r>
          </a:p>
        </p:txBody>
      </p:sp>
    </p:spTree>
    <p:extLst>
      <p:ext uri="{BB962C8B-B14F-4D97-AF65-F5344CB8AC3E}">
        <p14:creationId xmlns:p14="http://schemas.microsoft.com/office/powerpoint/2010/main" val="329803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7072245-C88B-D241-8D08-AB1C29F45F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6482" cy="6858000"/>
          </a:xfrm>
          <a:prstGeom prst="rect">
            <a:avLst/>
          </a:prstGeom>
        </p:spPr>
      </p:pic>
      <p:pic>
        <p:nvPicPr>
          <p:cNvPr id="8" name="Afbeelding 7">
            <a:extLst>
              <a:ext uri="{FF2B5EF4-FFF2-40B4-BE49-F238E27FC236}">
                <a16:creationId xmlns:a16="http://schemas.microsoft.com/office/drawing/2014/main" id="{F7DE0115-3344-7143-9352-908E6043D0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96391" y="337828"/>
            <a:ext cx="1826347" cy="874364"/>
          </a:xfrm>
          <a:prstGeom prst="rect">
            <a:avLst/>
          </a:prstGeom>
        </p:spPr>
      </p:pic>
      <p:sp>
        <p:nvSpPr>
          <p:cNvPr id="6" name="Tekstvak 5">
            <a:extLst>
              <a:ext uri="{FF2B5EF4-FFF2-40B4-BE49-F238E27FC236}">
                <a16:creationId xmlns:a16="http://schemas.microsoft.com/office/drawing/2014/main" id="{1AFE5071-11BA-AD4F-80AE-32325E765C31}"/>
              </a:ext>
            </a:extLst>
          </p:cNvPr>
          <p:cNvSpPr txBox="1"/>
          <p:nvPr/>
        </p:nvSpPr>
        <p:spPr>
          <a:xfrm>
            <a:off x="1283483" y="1711914"/>
            <a:ext cx="6862916" cy="461665"/>
          </a:xfrm>
          <a:prstGeom prst="rect">
            <a:avLst/>
          </a:prstGeom>
          <a:noFill/>
        </p:spPr>
        <p:txBody>
          <a:bodyPr wrap="square" rtlCol="0">
            <a:spAutoFit/>
          </a:bodyPr>
          <a:lstStyle/>
          <a:p>
            <a:r>
              <a:rPr lang="nl-NL" sz="2400" dirty="0">
                <a:solidFill>
                  <a:srgbClr val="FF0000"/>
                </a:solidFill>
              </a:rPr>
              <a:t>Brainport Smart District Foundation</a:t>
            </a:r>
          </a:p>
        </p:txBody>
      </p:sp>
      <p:pic>
        <p:nvPicPr>
          <p:cNvPr id="4" name="Afbeelding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0337" y="2173579"/>
            <a:ext cx="10539663" cy="4211193"/>
          </a:xfrm>
          <a:prstGeom prst="rect">
            <a:avLst/>
          </a:prstGeom>
        </p:spPr>
      </p:pic>
    </p:spTree>
    <p:extLst>
      <p:ext uri="{BB962C8B-B14F-4D97-AF65-F5344CB8AC3E}">
        <p14:creationId xmlns:p14="http://schemas.microsoft.com/office/powerpoint/2010/main" val="279075053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angepast ontwer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7DEDEE86-D0A3-204B-BDC0-73E85E944F1E}" vid="{BD2EAF74-6CDA-CA4C-A573-250BFA0BA59C}"/>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3648</TotalTime>
  <Words>1536</Words>
  <Application>Microsoft Macintosh PowerPoint</Application>
  <PresentationFormat>Breedbeeld</PresentationFormat>
  <Paragraphs>131</Paragraphs>
  <Slides>15</Slides>
  <Notes>12</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15</vt:i4>
      </vt:variant>
    </vt:vector>
  </HeadingPairs>
  <TitlesOfParts>
    <vt:vector size="20" baseType="lpstr">
      <vt:lpstr>Arial</vt:lpstr>
      <vt:lpstr>Calibri</vt:lpstr>
      <vt:lpstr>Calibri Light</vt:lpstr>
      <vt:lpstr>Kantoorthema</vt:lpstr>
      <vt:lpstr>1_Aangepast ontwerp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Ton Geers</dc:creator>
  <cp:lastModifiedBy>Teun Meulepas - Yellowchess</cp:lastModifiedBy>
  <cp:revision>307</cp:revision>
  <cp:lastPrinted>2019-12-07T01:54:02Z</cp:lastPrinted>
  <dcterms:created xsi:type="dcterms:W3CDTF">2018-11-21T10:03:28Z</dcterms:created>
  <dcterms:modified xsi:type="dcterms:W3CDTF">2022-04-12T10:29:14Z</dcterms:modified>
</cp:coreProperties>
</file>