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99F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99F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99F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060" y="6345934"/>
            <a:ext cx="758952" cy="47243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227064"/>
            <a:ext cx="12191999" cy="640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656" y="123444"/>
            <a:ext cx="1507236" cy="2971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35440" y="6417562"/>
            <a:ext cx="1080516" cy="381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86643" y="6387084"/>
            <a:ext cx="1176527" cy="4404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72400" y="6481571"/>
            <a:ext cx="1293876" cy="2865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7815" y="714247"/>
            <a:ext cx="7516368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99F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3064" y="3306826"/>
            <a:ext cx="8865870" cy="256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effect.bg/" TargetMode="External"/><Relationship Id="rId3" Type="http://schemas.openxmlformats.org/officeDocument/2006/relationships/hyperlink" Target="https://www.facebook.com/eneffect" TargetMode="External"/><Relationship Id="rId4" Type="http://schemas.openxmlformats.org/officeDocument/2006/relationships/hyperlink" Target="https://www.linkedin.com/company/eneffect-center-for-energy-efficiency" TargetMode="External"/><Relationship Id="rId5" Type="http://schemas.openxmlformats.org/officeDocument/2006/relationships/image" Target="../media/image51.jpg"/><Relationship Id="rId6" Type="http://schemas.openxmlformats.org/officeDocument/2006/relationships/image" Target="../media/image52.png"/><Relationship Id="rId7" Type="http://schemas.openxmlformats.org/officeDocument/2006/relationships/image" Target="../media/image53.jpg"/><Relationship Id="rId8" Type="http://schemas.openxmlformats.org/officeDocument/2006/relationships/image" Target="../media/image5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jpg"/><Relationship Id="rId21" Type="http://schemas.openxmlformats.org/officeDocument/2006/relationships/image" Target="../media/image29.jpg"/><Relationship Id="rId22" Type="http://schemas.openxmlformats.org/officeDocument/2006/relationships/image" Target="../media/image30.png"/><Relationship Id="rId23" Type="http://schemas.openxmlformats.org/officeDocument/2006/relationships/image" Target="../media/image3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904" y="2421635"/>
            <a:ext cx="9912096" cy="137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020">
              <a:lnSpc>
                <a:spcPts val="4105"/>
              </a:lnSpc>
              <a:spcBef>
                <a:spcPts val="100"/>
              </a:spcBef>
            </a:pPr>
            <a:r>
              <a:rPr dirty="0" spc="-5"/>
              <a:t>ОТ СБНПЕ</a:t>
            </a:r>
            <a:r>
              <a:rPr dirty="0" spc="-35"/>
              <a:t> </a:t>
            </a:r>
            <a:r>
              <a:rPr dirty="0"/>
              <a:t>КЪМ</a:t>
            </a:r>
            <a:r>
              <a:rPr dirty="0" spc="15"/>
              <a:t> </a:t>
            </a:r>
            <a:r>
              <a:rPr dirty="0" spc="-5"/>
              <a:t>“УМНИ”</a:t>
            </a:r>
            <a:r>
              <a:rPr dirty="0" spc="5"/>
              <a:t> </a:t>
            </a:r>
            <a:r>
              <a:rPr dirty="0" spc="-5"/>
              <a:t>СГРАДИ:</a:t>
            </a:r>
          </a:p>
          <a:p>
            <a:pPr marL="33020" marR="5080">
              <a:lnSpc>
                <a:spcPts val="3890"/>
              </a:lnSpc>
              <a:spcBef>
                <a:spcPts val="270"/>
              </a:spcBef>
            </a:pPr>
            <a:r>
              <a:rPr dirty="0"/>
              <a:t>АКТУАЛИЗАЦИЯ</a:t>
            </a:r>
            <a:r>
              <a:rPr dirty="0" spc="-35"/>
              <a:t> </a:t>
            </a:r>
            <a:r>
              <a:rPr dirty="0"/>
              <a:t>НА</a:t>
            </a:r>
            <a:r>
              <a:rPr dirty="0" spc="-35"/>
              <a:t> </a:t>
            </a:r>
            <a:r>
              <a:rPr dirty="0"/>
              <a:t>НАЦИОНАЛНОТО </a:t>
            </a:r>
            <a:r>
              <a:rPr dirty="0" spc="-795"/>
              <a:t> </a:t>
            </a:r>
            <a:r>
              <a:rPr dirty="0" spc="-5"/>
              <a:t>ОПРЕДЕЛЕНИЕ</a:t>
            </a:r>
            <a:r>
              <a:rPr dirty="0" spc="-45"/>
              <a:t> </a:t>
            </a:r>
            <a:r>
              <a:rPr dirty="0"/>
              <a:t>И</a:t>
            </a:r>
            <a:r>
              <a:rPr dirty="0" spc="-5"/>
              <a:t> </a:t>
            </a:r>
            <a:r>
              <a:rPr dirty="0"/>
              <a:t>ПЛАН</a:t>
            </a:r>
            <a:r>
              <a:rPr dirty="0" spc="-20"/>
              <a:t> </a:t>
            </a:r>
            <a:r>
              <a:rPr dirty="0"/>
              <a:t>ЗА</a:t>
            </a:r>
            <a:r>
              <a:rPr dirty="0" spc="-5"/>
              <a:t> </a:t>
            </a:r>
            <a:r>
              <a:rPr dirty="0"/>
              <a:t>СБНПЕ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58644" y="4722119"/>
            <a:ext cx="8980805" cy="1320800"/>
          </a:xfrm>
          <a:prstGeom prst="rect">
            <a:avLst/>
          </a:prstGeom>
        </p:spPr>
        <p:txBody>
          <a:bodyPr wrap="square" lIns="0" tIns="169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Дискусионен</a:t>
            </a:r>
            <a:r>
              <a:rPr dirty="0" sz="1800" spc="20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92F2A"/>
                </a:solidFill>
                <a:latin typeface="Calibri"/>
                <a:cs typeface="Calibri"/>
              </a:rPr>
              <a:t>форум</a:t>
            </a:r>
            <a:r>
              <a:rPr dirty="0" sz="1800" spc="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„Бъдещето</a:t>
            </a:r>
            <a:r>
              <a:rPr dirty="0" sz="1800">
                <a:solidFill>
                  <a:srgbClr val="392F2A"/>
                </a:solidFill>
                <a:latin typeface="Calibri"/>
                <a:cs typeface="Calibri"/>
              </a:rPr>
              <a:t> на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умните</a:t>
            </a:r>
            <a:r>
              <a:rPr dirty="0" sz="1800" spc="1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сгради</a:t>
            </a:r>
            <a:r>
              <a:rPr dirty="0" sz="1800" spc="2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92F2A"/>
                </a:solidFill>
                <a:latin typeface="Calibri"/>
                <a:cs typeface="Calibri"/>
              </a:rPr>
              <a:t>-</a:t>
            </a:r>
            <a:r>
              <a:rPr dirty="0" sz="1800" spc="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концепция,</a:t>
            </a:r>
            <a:r>
              <a:rPr dirty="0" sz="1800" spc="1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стандарти,</a:t>
            </a:r>
            <a:r>
              <a:rPr dirty="0" sz="1800" spc="1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добри</a:t>
            </a:r>
            <a:r>
              <a:rPr dirty="0" sz="1800" spc="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практики“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Драгомир</a:t>
            </a:r>
            <a:r>
              <a:rPr dirty="0" sz="1800" spc="10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92F2A"/>
                </a:solidFill>
                <a:latin typeface="Calibri"/>
                <a:cs typeface="Calibri"/>
              </a:rPr>
              <a:t>Цанев,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Център</a:t>
            </a:r>
            <a:r>
              <a:rPr dirty="0" sz="1800" spc="10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за</a:t>
            </a:r>
            <a:r>
              <a:rPr dirty="0" sz="1800" spc="10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92F2A"/>
                </a:solidFill>
                <a:latin typeface="Calibri"/>
                <a:cs typeface="Calibri"/>
              </a:rPr>
              <a:t>енергийна</a:t>
            </a:r>
            <a:r>
              <a:rPr dirty="0" sz="1800" spc="1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ефективност</a:t>
            </a:r>
            <a:r>
              <a:rPr dirty="0" sz="1800" spc="3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ЕнЕфект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800" spc="-5">
                <a:solidFill>
                  <a:srgbClr val="392F2A"/>
                </a:solidFill>
                <a:latin typeface="Calibri"/>
                <a:cs typeface="Calibri"/>
              </a:rPr>
              <a:t>София,</a:t>
            </a:r>
            <a:r>
              <a:rPr dirty="0" sz="1800" spc="-2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92F2A"/>
                </a:solidFill>
                <a:latin typeface="Calibri"/>
                <a:cs typeface="Calibri"/>
              </a:rPr>
              <a:t>13.04.2022</a:t>
            </a:r>
            <a:r>
              <a:rPr dirty="0" sz="1800" spc="-2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92F2A"/>
                </a:solidFill>
                <a:latin typeface="Calibri"/>
                <a:cs typeface="Calibri"/>
              </a:rPr>
              <a:t>г.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9904" y="2561844"/>
            <a:ext cx="9912350" cy="2235835"/>
            <a:chOff x="2279904" y="2561844"/>
            <a:chExt cx="9912350" cy="22358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904" y="2563368"/>
              <a:ext cx="9911969" cy="22341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9904" y="2561844"/>
              <a:ext cx="9912096" cy="22357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719327"/>
            <a:ext cx="10058486" cy="4963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719327"/>
            <a:ext cx="10081260" cy="51825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9386" y="1744376"/>
            <a:ext cx="7892415" cy="2124710"/>
            <a:chOff x="1739386" y="1744376"/>
            <a:chExt cx="7892415" cy="2124710"/>
          </a:xfrm>
        </p:grpSpPr>
        <p:sp>
          <p:nvSpPr>
            <p:cNvPr id="3" name="object 3"/>
            <p:cNvSpPr/>
            <p:nvPr/>
          </p:nvSpPr>
          <p:spPr>
            <a:xfrm>
              <a:off x="1739386" y="1744376"/>
              <a:ext cx="7892415" cy="2124710"/>
            </a:xfrm>
            <a:custGeom>
              <a:avLst/>
              <a:gdLst/>
              <a:ahLst/>
              <a:cxnLst/>
              <a:rect l="l" t="t" r="r" b="b"/>
              <a:pathLst>
                <a:path w="7892415" h="2124710">
                  <a:moveTo>
                    <a:pt x="0" y="2124094"/>
                  </a:moveTo>
                  <a:lnTo>
                    <a:pt x="7892103" y="2124094"/>
                  </a:lnTo>
                  <a:lnTo>
                    <a:pt x="7892103" y="0"/>
                  </a:lnTo>
                  <a:lnTo>
                    <a:pt x="0" y="0"/>
                  </a:lnTo>
                  <a:lnTo>
                    <a:pt x="0" y="2124094"/>
                  </a:lnTo>
                  <a:close/>
                </a:path>
              </a:pathLst>
            </a:custGeom>
            <a:solidFill>
              <a:srgbClr val="E1E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625001" y="1744376"/>
              <a:ext cx="6985" cy="2124710"/>
            </a:xfrm>
            <a:custGeom>
              <a:avLst/>
              <a:gdLst/>
              <a:ahLst/>
              <a:cxnLst/>
              <a:rect l="l" t="t" r="r" b="b"/>
              <a:pathLst>
                <a:path w="6984" h="2124710">
                  <a:moveTo>
                    <a:pt x="0" y="2124094"/>
                  </a:moveTo>
                  <a:lnTo>
                    <a:pt x="6488" y="2124094"/>
                  </a:lnTo>
                  <a:lnTo>
                    <a:pt x="6488" y="0"/>
                  </a:lnTo>
                  <a:lnTo>
                    <a:pt x="0" y="0"/>
                  </a:lnTo>
                  <a:lnTo>
                    <a:pt x="0" y="2124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739386" y="3997873"/>
            <a:ext cx="7892415" cy="2065020"/>
            <a:chOff x="1739386" y="3997873"/>
            <a:chExt cx="7892415" cy="2065020"/>
          </a:xfrm>
        </p:grpSpPr>
        <p:sp>
          <p:nvSpPr>
            <p:cNvPr id="6" name="object 6"/>
            <p:cNvSpPr/>
            <p:nvPr/>
          </p:nvSpPr>
          <p:spPr>
            <a:xfrm>
              <a:off x="1739386" y="3997873"/>
              <a:ext cx="7892415" cy="2065020"/>
            </a:xfrm>
            <a:custGeom>
              <a:avLst/>
              <a:gdLst/>
              <a:ahLst/>
              <a:cxnLst/>
              <a:rect l="l" t="t" r="r" b="b"/>
              <a:pathLst>
                <a:path w="7892415" h="2065020">
                  <a:moveTo>
                    <a:pt x="0" y="2064598"/>
                  </a:moveTo>
                  <a:lnTo>
                    <a:pt x="7892103" y="2064598"/>
                  </a:lnTo>
                  <a:lnTo>
                    <a:pt x="7892103" y="0"/>
                  </a:lnTo>
                  <a:lnTo>
                    <a:pt x="0" y="0"/>
                  </a:lnTo>
                  <a:lnTo>
                    <a:pt x="0" y="2064598"/>
                  </a:lnTo>
                  <a:close/>
                </a:path>
              </a:pathLst>
            </a:custGeom>
            <a:solidFill>
              <a:srgbClr val="E1E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39379" y="3997883"/>
              <a:ext cx="7892415" cy="2065020"/>
            </a:xfrm>
            <a:custGeom>
              <a:avLst/>
              <a:gdLst/>
              <a:ahLst/>
              <a:cxnLst/>
              <a:rect l="l" t="t" r="r" b="b"/>
              <a:pathLst>
                <a:path w="7892415" h="2065020">
                  <a:moveTo>
                    <a:pt x="7892110" y="0"/>
                  </a:moveTo>
                  <a:lnTo>
                    <a:pt x="7885620" y="0"/>
                  </a:lnTo>
                  <a:lnTo>
                    <a:pt x="7885620" y="2059305"/>
                  </a:lnTo>
                  <a:lnTo>
                    <a:pt x="0" y="2059305"/>
                  </a:lnTo>
                  <a:lnTo>
                    <a:pt x="0" y="2064588"/>
                  </a:lnTo>
                  <a:lnTo>
                    <a:pt x="7885620" y="2064588"/>
                  </a:lnTo>
                  <a:lnTo>
                    <a:pt x="7892110" y="2064588"/>
                  </a:lnTo>
                  <a:lnTo>
                    <a:pt x="7892110" y="2059305"/>
                  </a:lnTo>
                  <a:lnTo>
                    <a:pt x="789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931525" y="2052982"/>
            <a:ext cx="1628775" cy="116332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750" spc="75">
                <a:latin typeface="Calibri"/>
                <a:cs typeface="Calibri"/>
              </a:rPr>
              <a:t>Energy</a:t>
            </a:r>
            <a:r>
              <a:rPr dirty="0" sz="750" spc="15">
                <a:latin typeface="Calibri"/>
                <a:cs typeface="Calibri"/>
              </a:rPr>
              <a:t> </a:t>
            </a:r>
            <a:r>
              <a:rPr dirty="0" sz="750" spc="65">
                <a:latin typeface="Calibri"/>
                <a:cs typeface="Calibri"/>
              </a:rPr>
              <a:t>savings</a:t>
            </a:r>
            <a:r>
              <a:rPr dirty="0" sz="750" spc="25">
                <a:latin typeface="Calibri"/>
                <a:cs typeface="Calibri"/>
              </a:rPr>
              <a:t> </a:t>
            </a:r>
            <a:r>
              <a:rPr dirty="0" sz="750" spc="105">
                <a:latin typeface="Calibri"/>
                <a:cs typeface="Calibri"/>
              </a:rPr>
              <a:t>on</a:t>
            </a:r>
            <a:r>
              <a:rPr dirty="0" sz="750">
                <a:latin typeface="Calibri"/>
                <a:cs typeface="Calibri"/>
              </a:rPr>
              <a:t> </a:t>
            </a:r>
            <a:r>
              <a:rPr dirty="0" sz="750" spc="60">
                <a:latin typeface="Calibri"/>
                <a:cs typeface="Calibri"/>
              </a:rPr>
              <a:t>site</a:t>
            </a:r>
            <a:endParaRPr sz="750">
              <a:latin typeface="Calibri"/>
              <a:cs typeface="Calibri"/>
            </a:endParaRPr>
          </a:p>
          <a:p>
            <a:pPr marL="12700" marR="5080">
              <a:lnSpc>
                <a:spcPts val="1320"/>
              </a:lnSpc>
              <a:spcBef>
                <a:spcPts val="70"/>
              </a:spcBef>
            </a:pPr>
            <a:r>
              <a:rPr dirty="0" sz="750" spc="55">
                <a:latin typeface="Calibri"/>
                <a:cs typeface="Calibri"/>
              </a:rPr>
              <a:t>Flexibility</a:t>
            </a:r>
            <a:r>
              <a:rPr dirty="0" sz="750" spc="20">
                <a:latin typeface="Calibri"/>
                <a:cs typeface="Calibri"/>
              </a:rPr>
              <a:t> </a:t>
            </a:r>
            <a:r>
              <a:rPr dirty="0" sz="750" spc="85">
                <a:latin typeface="Calibri"/>
                <a:cs typeface="Calibri"/>
              </a:rPr>
              <a:t>for</a:t>
            </a:r>
            <a:r>
              <a:rPr dirty="0" sz="750" spc="20">
                <a:latin typeface="Calibri"/>
                <a:cs typeface="Calibri"/>
              </a:rPr>
              <a:t> </a:t>
            </a:r>
            <a:r>
              <a:rPr dirty="0" sz="750" spc="70">
                <a:latin typeface="Calibri"/>
                <a:cs typeface="Calibri"/>
              </a:rPr>
              <a:t>the</a:t>
            </a:r>
            <a:r>
              <a:rPr dirty="0" sz="750" spc="35">
                <a:latin typeface="Calibri"/>
                <a:cs typeface="Calibri"/>
              </a:rPr>
              <a:t> </a:t>
            </a:r>
            <a:r>
              <a:rPr dirty="0" sz="750" spc="60">
                <a:latin typeface="Calibri"/>
                <a:cs typeface="Calibri"/>
              </a:rPr>
              <a:t>grid</a:t>
            </a:r>
            <a:r>
              <a:rPr dirty="0" sz="750" spc="10">
                <a:latin typeface="Calibri"/>
                <a:cs typeface="Calibri"/>
              </a:rPr>
              <a:t> </a:t>
            </a:r>
            <a:r>
              <a:rPr dirty="0" sz="750" spc="90">
                <a:latin typeface="Calibri"/>
                <a:cs typeface="Calibri"/>
              </a:rPr>
              <a:t>and</a:t>
            </a:r>
            <a:r>
              <a:rPr dirty="0" sz="750" spc="10">
                <a:latin typeface="Calibri"/>
                <a:cs typeface="Calibri"/>
              </a:rPr>
              <a:t> </a:t>
            </a:r>
            <a:r>
              <a:rPr dirty="0" sz="750" spc="75">
                <a:latin typeface="Calibri"/>
                <a:cs typeface="Calibri"/>
              </a:rPr>
              <a:t>storage </a:t>
            </a:r>
            <a:r>
              <a:rPr dirty="0" sz="750" spc="-155">
                <a:latin typeface="Calibri"/>
                <a:cs typeface="Calibri"/>
              </a:rPr>
              <a:t> </a:t>
            </a:r>
            <a:r>
              <a:rPr dirty="0" sz="750" spc="95">
                <a:latin typeface="Calibri"/>
                <a:cs typeface="Calibri"/>
              </a:rPr>
              <a:t>Comfort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50" spc="85">
                <a:latin typeface="Calibri"/>
                <a:cs typeface="Calibri"/>
              </a:rPr>
              <a:t>Convenience</a:t>
            </a:r>
            <a:endParaRPr sz="750">
              <a:latin typeface="Calibri"/>
              <a:cs typeface="Calibri"/>
            </a:endParaRPr>
          </a:p>
          <a:p>
            <a:pPr marL="12700" marR="100965">
              <a:lnSpc>
                <a:spcPct val="141500"/>
              </a:lnSpc>
            </a:pPr>
            <a:r>
              <a:rPr dirty="0" sz="750" spc="75">
                <a:latin typeface="Calibri"/>
                <a:cs typeface="Calibri"/>
              </a:rPr>
              <a:t>Wellbeing </a:t>
            </a:r>
            <a:r>
              <a:rPr dirty="0" sz="750" spc="90">
                <a:latin typeface="Calibri"/>
                <a:cs typeface="Calibri"/>
              </a:rPr>
              <a:t>and </a:t>
            </a:r>
            <a:r>
              <a:rPr dirty="0" sz="750" spc="75">
                <a:latin typeface="Calibri"/>
                <a:cs typeface="Calibri"/>
              </a:rPr>
              <a:t>health </a:t>
            </a:r>
            <a:r>
              <a:rPr dirty="0" sz="750" spc="80">
                <a:latin typeface="Calibri"/>
                <a:cs typeface="Calibri"/>
              </a:rPr>
              <a:t> </a:t>
            </a:r>
            <a:r>
              <a:rPr dirty="0" sz="750" spc="85">
                <a:latin typeface="Calibri"/>
                <a:cs typeface="Calibri"/>
              </a:rPr>
              <a:t>Maintenance</a:t>
            </a:r>
            <a:r>
              <a:rPr dirty="0" sz="750" spc="20">
                <a:latin typeface="Calibri"/>
                <a:cs typeface="Calibri"/>
              </a:rPr>
              <a:t> </a:t>
            </a:r>
            <a:r>
              <a:rPr dirty="0" sz="750" spc="125">
                <a:latin typeface="Calibri"/>
                <a:cs typeface="Calibri"/>
              </a:rPr>
              <a:t>&amp;</a:t>
            </a:r>
            <a:r>
              <a:rPr dirty="0" sz="750">
                <a:latin typeface="Calibri"/>
                <a:cs typeface="Calibri"/>
              </a:rPr>
              <a:t> </a:t>
            </a:r>
            <a:r>
              <a:rPr dirty="0" sz="750" spc="70">
                <a:latin typeface="Calibri"/>
                <a:cs typeface="Calibri"/>
              </a:rPr>
              <a:t>fault</a:t>
            </a:r>
            <a:r>
              <a:rPr dirty="0" sz="750" spc="15">
                <a:latin typeface="Calibri"/>
                <a:cs typeface="Calibri"/>
              </a:rPr>
              <a:t> </a:t>
            </a:r>
            <a:r>
              <a:rPr dirty="0" sz="750" spc="70">
                <a:latin typeface="Calibri"/>
                <a:cs typeface="Calibri"/>
              </a:rPr>
              <a:t>prediction </a:t>
            </a:r>
            <a:r>
              <a:rPr dirty="0" sz="750" spc="-155">
                <a:latin typeface="Calibri"/>
                <a:cs typeface="Calibri"/>
              </a:rPr>
              <a:t> </a:t>
            </a:r>
            <a:r>
              <a:rPr dirty="0" sz="750" spc="80">
                <a:latin typeface="Calibri"/>
                <a:cs typeface="Calibri"/>
              </a:rPr>
              <a:t>information</a:t>
            </a:r>
            <a:r>
              <a:rPr dirty="0" sz="750">
                <a:latin typeface="Calibri"/>
                <a:cs typeface="Calibri"/>
              </a:rPr>
              <a:t> </a:t>
            </a:r>
            <a:r>
              <a:rPr dirty="0" sz="750" spc="80">
                <a:latin typeface="Calibri"/>
                <a:cs typeface="Calibri"/>
              </a:rPr>
              <a:t>to</a:t>
            </a:r>
            <a:r>
              <a:rPr dirty="0" sz="750" spc="55">
                <a:latin typeface="Calibri"/>
                <a:cs typeface="Calibri"/>
              </a:rPr>
              <a:t> </a:t>
            </a:r>
            <a:r>
              <a:rPr dirty="0" sz="750" spc="85">
                <a:latin typeface="Calibri"/>
                <a:cs typeface="Calibri"/>
              </a:rPr>
              <a:t>occupants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9236" y="2058366"/>
            <a:ext cx="294640" cy="11576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5"/>
              </a:spcBef>
            </a:pPr>
            <a:r>
              <a:rPr dirty="0" sz="950" spc="155">
                <a:latin typeface="Calibri"/>
                <a:cs typeface="Calibri"/>
              </a:rPr>
              <a:t>45%</a:t>
            </a:r>
            <a:endParaRPr sz="9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950" spc="165">
                <a:latin typeface="Calibri"/>
                <a:cs typeface="Calibri"/>
              </a:rPr>
              <a:t>5%</a:t>
            </a:r>
            <a:endParaRPr sz="9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950" spc="155">
                <a:latin typeface="Calibri"/>
                <a:cs typeface="Calibri"/>
              </a:rPr>
              <a:t>37%</a:t>
            </a:r>
            <a:endParaRPr sz="9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950" spc="155">
                <a:latin typeface="Calibri"/>
                <a:cs typeface="Calibri"/>
              </a:rPr>
              <a:t>31%</a:t>
            </a:r>
            <a:endParaRPr sz="9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950" spc="155">
                <a:latin typeface="Calibri"/>
                <a:cs typeface="Calibri"/>
              </a:rPr>
              <a:t>77%</a:t>
            </a:r>
            <a:endParaRPr sz="9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950" spc="155">
                <a:latin typeface="Calibri"/>
                <a:cs typeface="Calibri"/>
              </a:rPr>
              <a:t>32%</a:t>
            </a:r>
            <a:endParaRPr sz="9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950" spc="155">
                <a:latin typeface="Calibri"/>
                <a:cs typeface="Calibri"/>
              </a:rPr>
              <a:t>38%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912475" y="3997873"/>
          <a:ext cx="2690495" cy="1794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155"/>
                <a:gridCol w="688340"/>
              </a:tblGrid>
              <a:tr h="291726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180">
                          <a:latin typeface="Calibri"/>
                          <a:cs typeface="Calibri"/>
                        </a:rPr>
                        <a:t>DOMAIN</a:t>
                      </a:r>
                      <a:r>
                        <a:rPr dirty="0" sz="12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160">
                          <a:latin typeface="Calibri"/>
                          <a:cs typeface="Calibri"/>
                        </a:rPr>
                        <a:t>SCORES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22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750" spc="75">
                          <a:latin typeface="Calibri"/>
                          <a:cs typeface="Calibri"/>
                        </a:rPr>
                        <a:t>Heating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85">
                          <a:latin typeface="Calibri"/>
                          <a:cs typeface="Calibri"/>
                        </a:rPr>
                        <a:t>system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50" spc="155">
                          <a:latin typeface="Calibri"/>
                          <a:cs typeface="Calibri"/>
                        </a:rPr>
                        <a:t>42%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solidFill>
                      <a:srgbClr val="E1EEDA"/>
                    </a:solidFill>
                  </a:tcPr>
                </a:tc>
              </a:tr>
              <a:tr h="17184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750" spc="85">
                          <a:latin typeface="Calibri"/>
                          <a:cs typeface="Calibri"/>
                        </a:rPr>
                        <a:t>Domestic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90">
                          <a:latin typeface="Calibri"/>
                          <a:cs typeface="Calibri"/>
                        </a:rPr>
                        <a:t>Hot</a:t>
                      </a:r>
                      <a:r>
                        <a:rPr dirty="0" sz="7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95">
                          <a:latin typeface="Calibri"/>
                          <a:cs typeface="Calibri"/>
                        </a:rPr>
                        <a:t>Water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70"/>
                        </a:lnSpc>
                      </a:pPr>
                      <a:r>
                        <a:rPr dirty="0" sz="950" spc="155">
                          <a:latin typeface="Calibri"/>
                          <a:cs typeface="Calibri"/>
                        </a:rPr>
                        <a:t>47%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1583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50" spc="80"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85">
                          <a:latin typeface="Calibri"/>
                          <a:cs typeface="Calibri"/>
                        </a:rPr>
                        <a:t>system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15165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75">
                          <a:latin typeface="Calibri"/>
                          <a:cs typeface="Calibri"/>
                        </a:rPr>
                        <a:t>Controlled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ventilation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17521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750" spc="60">
                          <a:latin typeface="Calibri"/>
                          <a:cs typeface="Calibri"/>
                        </a:rPr>
                        <a:t>Lighting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95"/>
                        </a:lnSpc>
                      </a:pPr>
                      <a:r>
                        <a:rPr dirty="0" sz="950" spc="165">
                          <a:latin typeface="Calibri"/>
                          <a:cs typeface="Calibri"/>
                        </a:rPr>
                        <a:t>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1584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50" spc="85">
                          <a:latin typeface="Calibri"/>
                          <a:cs typeface="Calibri"/>
                        </a:rPr>
                        <a:t>Dynamic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80">
                          <a:latin typeface="Calibri"/>
                          <a:cs typeface="Calibri"/>
                        </a:rPr>
                        <a:t>Envelope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16175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60">
                          <a:latin typeface="Calibri"/>
                          <a:cs typeface="Calibri"/>
                        </a:rPr>
                        <a:t>Electricity: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80">
                          <a:latin typeface="Calibri"/>
                          <a:cs typeface="Calibri"/>
                        </a:rPr>
                        <a:t>renewables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25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storage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15165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65">
                          <a:latin typeface="Calibri"/>
                          <a:cs typeface="Calibri"/>
                        </a:rPr>
                        <a:t>Electric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Vehicle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Charging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  <a:tr h="146272">
                <a:tc>
                  <a:txBody>
                    <a:bodyPr/>
                    <a:lstStyle/>
                    <a:p>
                      <a:pPr marL="31750">
                        <a:lnSpc>
                          <a:spcPts val="894"/>
                        </a:lnSpc>
                        <a:spcBef>
                          <a:spcPts val="155"/>
                        </a:spcBef>
                      </a:pPr>
                      <a:r>
                        <a:rPr dirty="0" sz="750" spc="75">
                          <a:latin typeface="Calibri"/>
                          <a:cs typeface="Calibri"/>
                        </a:rPr>
                        <a:t>Monitoring</a:t>
                      </a:r>
                      <a:r>
                        <a:rPr dirty="0" sz="7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25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80">
                          <a:latin typeface="Calibri"/>
                          <a:cs typeface="Calibri"/>
                        </a:rPr>
                        <a:t>Control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50"/>
                        </a:lnSpc>
                      </a:pPr>
                      <a:r>
                        <a:rPr dirty="0" sz="950" spc="155">
                          <a:latin typeface="Calibri"/>
                          <a:cs typeface="Calibri"/>
                        </a:rPr>
                        <a:t>20%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1EEDA"/>
                    </a:solidFill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732788" y="1738992"/>
            <a:ext cx="7899400" cy="2129790"/>
            <a:chOff x="1732788" y="1738992"/>
            <a:chExt cx="7899400" cy="2129790"/>
          </a:xfrm>
        </p:grpSpPr>
        <p:sp>
          <p:nvSpPr>
            <p:cNvPr id="12" name="object 12"/>
            <p:cNvSpPr/>
            <p:nvPr/>
          </p:nvSpPr>
          <p:spPr>
            <a:xfrm>
              <a:off x="1732775" y="1738997"/>
              <a:ext cx="7899400" cy="2129790"/>
            </a:xfrm>
            <a:custGeom>
              <a:avLst/>
              <a:gdLst/>
              <a:ahLst/>
              <a:cxnLst/>
              <a:rect l="l" t="t" r="r" b="b"/>
              <a:pathLst>
                <a:path w="7899400" h="2129790">
                  <a:moveTo>
                    <a:pt x="7898816" y="5384"/>
                  </a:moveTo>
                  <a:lnTo>
                    <a:pt x="7898714" y="0"/>
                  </a:lnTo>
                  <a:lnTo>
                    <a:pt x="7885620" y="0"/>
                  </a:lnTo>
                  <a:lnTo>
                    <a:pt x="7885620" y="5384"/>
                  </a:lnTo>
                  <a:lnTo>
                    <a:pt x="7885620" y="2118715"/>
                  </a:lnTo>
                  <a:lnTo>
                    <a:pt x="6604" y="2118715"/>
                  </a:lnTo>
                  <a:lnTo>
                    <a:pt x="6604" y="5384"/>
                  </a:lnTo>
                  <a:lnTo>
                    <a:pt x="7885620" y="5384"/>
                  </a:lnTo>
                  <a:lnTo>
                    <a:pt x="7885620" y="0"/>
                  </a:lnTo>
                  <a:lnTo>
                    <a:pt x="6604" y="0"/>
                  </a:lnTo>
                  <a:lnTo>
                    <a:pt x="0" y="0"/>
                  </a:lnTo>
                  <a:lnTo>
                    <a:pt x="0" y="2129485"/>
                  </a:lnTo>
                  <a:lnTo>
                    <a:pt x="6604" y="2129485"/>
                  </a:lnTo>
                  <a:lnTo>
                    <a:pt x="7885620" y="2129485"/>
                  </a:lnTo>
                  <a:lnTo>
                    <a:pt x="7898816" y="2129485"/>
                  </a:lnTo>
                  <a:lnTo>
                    <a:pt x="7898816" y="2118715"/>
                  </a:lnTo>
                  <a:lnTo>
                    <a:pt x="7898816" y="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926626" y="1830525"/>
              <a:ext cx="4408170" cy="1819910"/>
            </a:xfrm>
            <a:custGeom>
              <a:avLst/>
              <a:gdLst/>
              <a:ahLst/>
              <a:cxnLst/>
              <a:rect l="l" t="t" r="r" b="b"/>
              <a:pathLst>
                <a:path w="4408170" h="1819910">
                  <a:moveTo>
                    <a:pt x="4408025" y="0"/>
                  </a:moveTo>
                  <a:lnTo>
                    <a:pt x="0" y="0"/>
                  </a:lnTo>
                  <a:lnTo>
                    <a:pt x="0" y="1819883"/>
                  </a:lnTo>
                  <a:lnTo>
                    <a:pt x="4408025" y="1819883"/>
                  </a:lnTo>
                  <a:lnTo>
                    <a:pt x="44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97170" y="2234348"/>
              <a:ext cx="3867150" cy="1007110"/>
            </a:xfrm>
            <a:custGeom>
              <a:avLst/>
              <a:gdLst/>
              <a:ahLst/>
              <a:cxnLst/>
              <a:rect l="l" t="t" r="r" b="b"/>
              <a:pathLst>
                <a:path w="3867150" h="1007110">
                  <a:moveTo>
                    <a:pt x="296951" y="414591"/>
                  </a:moveTo>
                  <a:lnTo>
                    <a:pt x="0" y="414591"/>
                  </a:lnTo>
                  <a:lnTo>
                    <a:pt x="0" y="1006856"/>
                  </a:lnTo>
                  <a:lnTo>
                    <a:pt x="296951" y="1006856"/>
                  </a:lnTo>
                  <a:lnTo>
                    <a:pt x="296951" y="414591"/>
                  </a:lnTo>
                  <a:close/>
                </a:path>
                <a:path w="3867150" h="1007110">
                  <a:moveTo>
                    <a:pt x="890841" y="942251"/>
                  </a:moveTo>
                  <a:lnTo>
                    <a:pt x="593902" y="942251"/>
                  </a:lnTo>
                  <a:lnTo>
                    <a:pt x="593902" y="1006856"/>
                  </a:lnTo>
                  <a:lnTo>
                    <a:pt x="890841" y="1006856"/>
                  </a:lnTo>
                  <a:lnTo>
                    <a:pt x="890841" y="942251"/>
                  </a:lnTo>
                  <a:close/>
                </a:path>
                <a:path w="3867150" h="1007110">
                  <a:moveTo>
                    <a:pt x="1484744" y="527659"/>
                  </a:moveTo>
                  <a:lnTo>
                    <a:pt x="1187792" y="527659"/>
                  </a:lnTo>
                  <a:lnTo>
                    <a:pt x="1187792" y="1006856"/>
                  </a:lnTo>
                  <a:lnTo>
                    <a:pt x="1484744" y="1006856"/>
                  </a:lnTo>
                  <a:lnTo>
                    <a:pt x="1484744" y="527659"/>
                  </a:lnTo>
                  <a:close/>
                </a:path>
                <a:path w="3867150" h="1007110">
                  <a:moveTo>
                    <a:pt x="2085238" y="597662"/>
                  </a:moveTo>
                  <a:lnTo>
                    <a:pt x="1781695" y="597662"/>
                  </a:lnTo>
                  <a:lnTo>
                    <a:pt x="1781695" y="1006856"/>
                  </a:lnTo>
                  <a:lnTo>
                    <a:pt x="2085238" y="1006856"/>
                  </a:lnTo>
                  <a:lnTo>
                    <a:pt x="2085238" y="597662"/>
                  </a:lnTo>
                  <a:close/>
                </a:path>
                <a:path w="3867150" h="1007110">
                  <a:moveTo>
                    <a:pt x="2679128" y="0"/>
                  </a:moveTo>
                  <a:lnTo>
                    <a:pt x="2382189" y="0"/>
                  </a:lnTo>
                  <a:lnTo>
                    <a:pt x="2382189" y="1006856"/>
                  </a:lnTo>
                  <a:lnTo>
                    <a:pt x="2679128" y="1006856"/>
                  </a:lnTo>
                  <a:lnTo>
                    <a:pt x="2679128" y="0"/>
                  </a:lnTo>
                  <a:close/>
                </a:path>
                <a:path w="3867150" h="1007110">
                  <a:moveTo>
                    <a:pt x="3273031" y="586892"/>
                  </a:moveTo>
                  <a:lnTo>
                    <a:pt x="2976080" y="586892"/>
                  </a:lnTo>
                  <a:lnTo>
                    <a:pt x="2976080" y="1006856"/>
                  </a:lnTo>
                  <a:lnTo>
                    <a:pt x="3273031" y="1006856"/>
                  </a:lnTo>
                  <a:lnTo>
                    <a:pt x="3273031" y="586892"/>
                  </a:lnTo>
                  <a:close/>
                </a:path>
                <a:path w="3867150" h="1007110">
                  <a:moveTo>
                    <a:pt x="3866921" y="506120"/>
                  </a:moveTo>
                  <a:lnTo>
                    <a:pt x="3569970" y="506120"/>
                  </a:lnTo>
                  <a:lnTo>
                    <a:pt x="3569970" y="1006856"/>
                  </a:lnTo>
                  <a:lnTo>
                    <a:pt x="3866921" y="1006856"/>
                  </a:lnTo>
                  <a:lnTo>
                    <a:pt x="3866921" y="50612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48705" y="3243896"/>
              <a:ext cx="4164329" cy="0"/>
            </a:xfrm>
            <a:custGeom>
              <a:avLst/>
              <a:gdLst/>
              <a:ahLst/>
              <a:cxnLst/>
              <a:rect l="l" t="t" r="r" b="b"/>
              <a:pathLst>
                <a:path w="4164329" h="0">
                  <a:moveTo>
                    <a:pt x="0" y="0"/>
                  </a:moveTo>
                  <a:lnTo>
                    <a:pt x="4163868" y="0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732788" y="3992489"/>
            <a:ext cx="7899400" cy="2070100"/>
            <a:chOff x="1732788" y="3992489"/>
            <a:chExt cx="7899400" cy="2070100"/>
          </a:xfrm>
        </p:grpSpPr>
        <p:sp>
          <p:nvSpPr>
            <p:cNvPr id="17" name="object 17"/>
            <p:cNvSpPr/>
            <p:nvPr/>
          </p:nvSpPr>
          <p:spPr>
            <a:xfrm>
              <a:off x="1732775" y="3992498"/>
              <a:ext cx="7899400" cy="2070100"/>
            </a:xfrm>
            <a:custGeom>
              <a:avLst/>
              <a:gdLst/>
              <a:ahLst/>
              <a:cxnLst/>
              <a:rect l="l" t="t" r="r" b="b"/>
              <a:pathLst>
                <a:path w="7899400" h="2070100">
                  <a:moveTo>
                    <a:pt x="7898816" y="0"/>
                  </a:moveTo>
                  <a:lnTo>
                    <a:pt x="7885620" y="0"/>
                  </a:lnTo>
                  <a:lnTo>
                    <a:pt x="7885620" y="10769"/>
                  </a:lnTo>
                  <a:lnTo>
                    <a:pt x="7885620" y="2059305"/>
                  </a:lnTo>
                  <a:lnTo>
                    <a:pt x="6604" y="2059305"/>
                  </a:lnTo>
                  <a:lnTo>
                    <a:pt x="6604" y="10769"/>
                  </a:lnTo>
                  <a:lnTo>
                    <a:pt x="7885620" y="10769"/>
                  </a:lnTo>
                  <a:lnTo>
                    <a:pt x="7885620" y="0"/>
                  </a:lnTo>
                  <a:lnTo>
                    <a:pt x="6604" y="0"/>
                  </a:lnTo>
                  <a:lnTo>
                    <a:pt x="0" y="0"/>
                  </a:lnTo>
                  <a:lnTo>
                    <a:pt x="0" y="2069973"/>
                  </a:lnTo>
                  <a:lnTo>
                    <a:pt x="6604" y="2069973"/>
                  </a:lnTo>
                  <a:lnTo>
                    <a:pt x="7885620" y="2070074"/>
                  </a:lnTo>
                  <a:lnTo>
                    <a:pt x="7898816" y="2070074"/>
                  </a:lnTo>
                  <a:lnTo>
                    <a:pt x="7898816" y="2059305"/>
                  </a:lnTo>
                  <a:lnTo>
                    <a:pt x="7898816" y="10769"/>
                  </a:lnTo>
                  <a:lnTo>
                    <a:pt x="7898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33225" y="4064997"/>
              <a:ext cx="4467860" cy="1819910"/>
            </a:xfrm>
            <a:custGeom>
              <a:avLst/>
              <a:gdLst/>
              <a:ahLst/>
              <a:cxnLst/>
              <a:rect l="l" t="t" r="r" b="b"/>
              <a:pathLst>
                <a:path w="4467859" h="1819910">
                  <a:moveTo>
                    <a:pt x="4467415" y="0"/>
                  </a:moveTo>
                  <a:lnTo>
                    <a:pt x="0" y="0"/>
                  </a:lnTo>
                  <a:lnTo>
                    <a:pt x="0" y="1819883"/>
                  </a:lnTo>
                  <a:lnTo>
                    <a:pt x="4467415" y="1819883"/>
                  </a:lnTo>
                  <a:lnTo>
                    <a:pt x="4467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170780" y="4856492"/>
              <a:ext cx="3992879" cy="624840"/>
            </a:xfrm>
            <a:custGeom>
              <a:avLst/>
              <a:gdLst/>
              <a:ahLst/>
              <a:cxnLst/>
              <a:rect l="l" t="t" r="r" b="b"/>
              <a:pathLst>
                <a:path w="3992879" h="624839">
                  <a:moveTo>
                    <a:pt x="237553" y="75374"/>
                  </a:moveTo>
                  <a:lnTo>
                    <a:pt x="0" y="75374"/>
                  </a:lnTo>
                  <a:lnTo>
                    <a:pt x="0" y="624573"/>
                  </a:lnTo>
                  <a:lnTo>
                    <a:pt x="237553" y="624573"/>
                  </a:lnTo>
                  <a:lnTo>
                    <a:pt x="237553" y="75374"/>
                  </a:lnTo>
                  <a:close/>
                </a:path>
                <a:path w="3992879" h="624839">
                  <a:moveTo>
                    <a:pt x="706069" y="0"/>
                  </a:moveTo>
                  <a:lnTo>
                    <a:pt x="475119" y="0"/>
                  </a:lnTo>
                  <a:lnTo>
                    <a:pt x="475119" y="624573"/>
                  </a:lnTo>
                  <a:lnTo>
                    <a:pt x="706069" y="624573"/>
                  </a:lnTo>
                  <a:lnTo>
                    <a:pt x="706069" y="0"/>
                  </a:lnTo>
                  <a:close/>
                </a:path>
                <a:path w="3992879" h="624839">
                  <a:moveTo>
                    <a:pt x="3992295" y="355358"/>
                  </a:moveTo>
                  <a:lnTo>
                    <a:pt x="3754742" y="355358"/>
                  </a:lnTo>
                  <a:lnTo>
                    <a:pt x="3754742" y="624573"/>
                  </a:lnTo>
                  <a:lnTo>
                    <a:pt x="3992295" y="624573"/>
                  </a:lnTo>
                  <a:lnTo>
                    <a:pt x="3992295" y="355358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55304" y="5478368"/>
              <a:ext cx="4223385" cy="0"/>
            </a:xfrm>
            <a:custGeom>
              <a:avLst/>
              <a:gdLst/>
              <a:ahLst/>
              <a:cxnLst/>
              <a:rect l="l" t="t" r="r" b="b"/>
              <a:pathLst>
                <a:path w="4223384" h="0">
                  <a:moveTo>
                    <a:pt x="0" y="0"/>
                  </a:moveTo>
                  <a:lnTo>
                    <a:pt x="4223257" y="0"/>
                  </a:lnTo>
                </a:path>
              </a:pathLst>
            </a:custGeom>
            <a:ln w="67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262617" y="2495166"/>
            <a:ext cx="172085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65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4588" y="2603928"/>
            <a:ext cx="172720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7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0573" y="2673699"/>
            <a:ext cx="17208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65">
                <a:solidFill>
                  <a:srgbClr val="404040"/>
                </a:solidFill>
                <a:latin typeface="Calibri"/>
                <a:cs typeface="Calibri"/>
              </a:rPr>
              <a:t>31%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6668" y="2077122"/>
            <a:ext cx="17208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65">
                <a:solidFill>
                  <a:srgbClr val="404040"/>
                </a:solidFill>
                <a:latin typeface="Calibri"/>
                <a:cs typeface="Calibri"/>
              </a:rPr>
              <a:t>77%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42544" y="2666296"/>
            <a:ext cx="172085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65">
                <a:solidFill>
                  <a:srgbClr val="404040"/>
                </a:solidFill>
                <a:latin typeface="Calibri"/>
                <a:cs typeface="Calibri"/>
              </a:rPr>
              <a:t>32%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38639" y="2585756"/>
            <a:ext cx="17208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65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12026" y="3377244"/>
            <a:ext cx="28638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z="6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site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00120" y="3377244"/>
            <a:ext cx="217233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1902460" algn="l"/>
              </a:tabLst>
            </a:pP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dirty="0" sz="6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nd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125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600" spc="1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th</a:t>
            </a:r>
            <a:endParaRPr sz="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60"/>
              </a:spcBef>
            </a:pP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storage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52884" y="3021613"/>
            <a:ext cx="4180204" cy="3797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831850">
              <a:lnSpc>
                <a:spcPct val="100000"/>
              </a:lnSpc>
              <a:spcBef>
                <a:spcPts val="135"/>
              </a:spcBef>
            </a:pPr>
            <a:r>
              <a:rPr dirty="0" sz="600" spc="75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1318895" algn="l"/>
                <a:tab pos="1823085" algn="l"/>
              </a:tabLst>
            </a:pP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Energy</a:t>
            </a:r>
            <a:r>
              <a:rPr dirty="0" sz="6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savings</a:t>
            </a:r>
            <a:r>
              <a:rPr dirty="0" sz="600" spc="2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Flexibility</a:t>
            </a:r>
            <a:r>
              <a:rPr dirty="0" sz="6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for	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Comfort	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Convenience</a:t>
            </a:r>
            <a:r>
              <a:rPr dirty="0" sz="600" spc="2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Wellbeing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600" spc="17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Maintenance</a:t>
            </a:r>
            <a:r>
              <a:rPr dirty="0" sz="600" spc="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information</a:t>
            </a:r>
            <a:r>
              <a:rPr dirty="0" sz="6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21015" y="3377244"/>
            <a:ext cx="1019810" cy="2216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 indent="67945">
              <a:lnSpc>
                <a:spcPct val="108000"/>
              </a:lnSpc>
              <a:spcBef>
                <a:spcPts val="80"/>
              </a:spcBef>
              <a:tabLst>
                <a:tab pos="596265" algn="l"/>
              </a:tabLst>
            </a:pPr>
            <a:r>
              <a:rPr dirty="0" sz="600" spc="12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dirty="0" sz="600" spc="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2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600" spc="10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z="600" spc="5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 spc="10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 spc="5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z="600" spc="10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dirty="0" sz="600" spc="125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600" spc="5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z="600" spc="50">
                <a:solidFill>
                  <a:srgbClr val="585858"/>
                </a:solidFill>
                <a:latin typeface="Calibri"/>
                <a:cs typeface="Calibri"/>
              </a:rPr>
              <a:t>ts  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prediction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33225" y="4064997"/>
            <a:ext cx="4467860" cy="181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726440">
              <a:lnSpc>
                <a:spcPts val="705"/>
              </a:lnSpc>
              <a:spcBef>
                <a:spcPts val="5"/>
              </a:spcBef>
            </a:pPr>
            <a:r>
              <a:rPr dirty="0" sz="700" spc="120">
                <a:latin typeface="Calibri"/>
                <a:cs typeface="Calibri"/>
              </a:rPr>
              <a:t>47%</a:t>
            </a:r>
            <a:endParaRPr sz="700">
              <a:latin typeface="Calibri"/>
              <a:cs typeface="Calibri"/>
            </a:endParaRPr>
          </a:p>
          <a:p>
            <a:pPr marL="262890">
              <a:lnSpc>
                <a:spcPts val="705"/>
              </a:lnSpc>
            </a:pPr>
            <a:r>
              <a:rPr dirty="0" sz="700" spc="125">
                <a:latin typeface="Calibri"/>
                <a:cs typeface="Calibri"/>
              </a:rPr>
              <a:t>42%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00">
              <a:latin typeface="Calibri"/>
              <a:cs typeface="Calibri"/>
            </a:endParaRPr>
          </a:p>
          <a:p>
            <a:pPr algn="r" marR="243204">
              <a:lnSpc>
                <a:spcPct val="100000"/>
              </a:lnSpc>
              <a:spcBef>
                <a:spcPts val="555"/>
              </a:spcBef>
            </a:pPr>
            <a:r>
              <a:rPr dirty="0" sz="700" spc="125">
                <a:latin typeface="Calibri"/>
                <a:cs typeface="Calibri"/>
              </a:rPr>
              <a:t>20%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Calibri"/>
              <a:cs typeface="Calibri"/>
            </a:endParaRPr>
          </a:p>
          <a:p>
            <a:pPr algn="ctr" marL="12700">
              <a:lnSpc>
                <a:spcPct val="100000"/>
              </a:lnSpc>
            </a:pPr>
            <a:r>
              <a:rPr dirty="0" sz="700" spc="130">
                <a:latin typeface="Calibri"/>
                <a:cs typeface="Calibri"/>
              </a:rPr>
              <a:t>0%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alibri"/>
              <a:cs typeface="Calibri"/>
            </a:endParaRPr>
          </a:p>
          <a:p>
            <a:pPr marL="218440" marR="111125" indent="-15240">
              <a:lnSpc>
                <a:spcPct val="108000"/>
              </a:lnSpc>
              <a:tabLst>
                <a:tab pos="1148715" algn="l"/>
                <a:tab pos="2523490" algn="l"/>
                <a:tab pos="3922395" algn="l"/>
              </a:tabLst>
            </a:pPr>
            <a:r>
              <a:rPr dirty="0" sz="600" spc="9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dirty="0" sz="600" spc="114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600" spc="1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90">
                <a:solidFill>
                  <a:srgbClr val="585858"/>
                </a:solidFill>
                <a:latin typeface="Calibri"/>
                <a:cs typeface="Calibri"/>
              </a:rPr>
              <a:t>ng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      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dirty="0" sz="600" spc="120">
                <a:solidFill>
                  <a:srgbClr val="585858"/>
                </a:solidFill>
                <a:latin typeface="Calibri"/>
                <a:cs typeface="Calibri"/>
              </a:rPr>
              <a:t>om</a:t>
            </a:r>
            <a:r>
              <a:rPr dirty="0" sz="600" spc="114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2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600" spc="9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 spc="100">
                <a:solidFill>
                  <a:srgbClr val="585858"/>
                </a:solidFill>
                <a:latin typeface="Calibri"/>
                <a:cs typeface="Calibri"/>
              </a:rPr>
              <a:t>oo</a:t>
            </a:r>
            <a:r>
              <a:rPr dirty="0" sz="600" spc="1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10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     </a:t>
            </a:r>
            <a:r>
              <a:rPr dirty="0" sz="6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9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ont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z="600" spc="1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     </a:t>
            </a:r>
            <a:r>
              <a:rPr dirty="0" sz="6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5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ht</a:t>
            </a:r>
            <a:r>
              <a:rPr dirty="0" sz="600" spc="1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90">
                <a:solidFill>
                  <a:srgbClr val="585858"/>
                </a:solidFill>
                <a:latin typeface="Calibri"/>
                <a:cs typeface="Calibri"/>
              </a:rPr>
              <a:t>ng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6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dirty="0" sz="600" spc="95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600" spc="145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    </a:t>
            </a:r>
            <a:r>
              <a:rPr dirty="0" sz="6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10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600" spc="1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10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 spc="1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     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600" spc="10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 spc="6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600" spc="1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600">
                <a:solidFill>
                  <a:srgbClr val="585858"/>
                </a:solidFill>
                <a:latin typeface="Calibri"/>
                <a:cs typeface="Calibri"/>
              </a:rPr>
              <a:t>     </a:t>
            </a:r>
            <a:r>
              <a:rPr dirty="0" sz="6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120">
                <a:solidFill>
                  <a:srgbClr val="585858"/>
                </a:solidFill>
                <a:latin typeface="Calibri"/>
                <a:cs typeface="Calibri"/>
              </a:rPr>
              <a:t>Mon</a:t>
            </a:r>
            <a:r>
              <a:rPr dirty="0" sz="600" spc="1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600" spc="4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600" spc="65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600" spc="10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z="600" spc="55">
                <a:solidFill>
                  <a:srgbClr val="585858"/>
                </a:solidFill>
                <a:latin typeface="Calibri"/>
                <a:cs typeface="Calibri"/>
              </a:rPr>
              <a:t>g  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system   </a:t>
            </a:r>
            <a:r>
              <a:rPr dirty="0" sz="600" spc="1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Hot</a:t>
            </a:r>
            <a:r>
              <a:rPr dirty="0" sz="600" spc="1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Water   </a:t>
            </a:r>
            <a:r>
              <a:rPr dirty="0" sz="6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system   </a:t>
            </a:r>
            <a:r>
              <a:rPr dirty="0" sz="600" spc="1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ventilation	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Envelope </a:t>
            </a:r>
            <a:r>
              <a:rPr dirty="0" sz="600" spc="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renewables  </a:t>
            </a:r>
            <a:r>
              <a:rPr dirty="0" sz="600" spc="1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Vehicle	</a:t>
            </a:r>
            <a:r>
              <a:rPr dirty="0" sz="600" spc="12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dirty="0" sz="6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Control</a:t>
            </a:r>
            <a:endParaRPr sz="600">
              <a:latin typeface="Calibri"/>
              <a:cs typeface="Calibri"/>
            </a:endParaRPr>
          </a:p>
          <a:p>
            <a:pPr marL="2982595">
              <a:lnSpc>
                <a:spcPct val="100000"/>
              </a:lnSpc>
              <a:spcBef>
                <a:spcPts val="60"/>
              </a:spcBef>
            </a:pPr>
            <a:r>
              <a:rPr dirty="0" sz="600" spc="12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dirty="0" sz="600" spc="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0">
                <a:solidFill>
                  <a:srgbClr val="585858"/>
                </a:solidFill>
                <a:latin typeface="Calibri"/>
                <a:cs typeface="Calibri"/>
              </a:rPr>
              <a:t>storage  </a:t>
            </a:r>
            <a:r>
              <a:rPr dirty="0" sz="600" spc="20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600" spc="75">
                <a:solidFill>
                  <a:srgbClr val="585858"/>
                </a:solidFill>
                <a:latin typeface="Calibri"/>
                <a:cs typeface="Calibri"/>
              </a:rPr>
              <a:t>Charging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152" y="1882139"/>
            <a:ext cx="1176527" cy="440436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511044" y="299465"/>
            <a:ext cx="48596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>
                <a:solidFill>
                  <a:srgbClr val="24A4CC"/>
                </a:solidFill>
              </a:rPr>
              <a:t>Оценка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на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сгради</a:t>
            </a:r>
            <a:r>
              <a:rPr dirty="0" sz="3000" spc="-10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в</a:t>
            </a:r>
            <a:r>
              <a:rPr dirty="0" sz="3000" spc="-2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България</a:t>
            </a:r>
            <a:endParaRPr sz="3000"/>
          </a:p>
        </p:txBody>
      </p:sp>
      <p:grpSp>
        <p:nvGrpSpPr>
          <p:cNvPr id="34" name="object 34"/>
          <p:cNvGrpSpPr/>
          <p:nvPr/>
        </p:nvGrpSpPr>
        <p:grpSpPr>
          <a:xfrm>
            <a:off x="1726564" y="952372"/>
            <a:ext cx="7911465" cy="669290"/>
            <a:chOff x="1726564" y="952372"/>
            <a:chExt cx="7911465" cy="669290"/>
          </a:xfrm>
        </p:grpSpPr>
        <p:sp>
          <p:nvSpPr>
            <p:cNvPr id="35" name="object 35"/>
            <p:cNvSpPr/>
            <p:nvPr/>
          </p:nvSpPr>
          <p:spPr>
            <a:xfrm>
              <a:off x="1732915" y="958722"/>
              <a:ext cx="7898765" cy="656590"/>
            </a:xfrm>
            <a:custGeom>
              <a:avLst/>
              <a:gdLst/>
              <a:ahLst/>
              <a:cxnLst/>
              <a:rect l="l" t="t" r="r" b="b"/>
              <a:pathLst>
                <a:path w="7898765" h="656590">
                  <a:moveTo>
                    <a:pt x="2044585" y="0"/>
                  </a:moveTo>
                  <a:lnTo>
                    <a:pt x="2044585" y="0"/>
                  </a:lnTo>
                  <a:lnTo>
                    <a:pt x="0" y="0"/>
                  </a:lnTo>
                  <a:lnTo>
                    <a:pt x="0" y="167640"/>
                  </a:lnTo>
                  <a:lnTo>
                    <a:pt x="0" y="466090"/>
                  </a:lnTo>
                  <a:lnTo>
                    <a:pt x="0" y="656590"/>
                  </a:lnTo>
                  <a:lnTo>
                    <a:pt x="182880" y="656590"/>
                  </a:lnTo>
                  <a:lnTo>
                    <a:pt x="710184" y="656590"/>
                  </a:lnTo>
                  <a:lnTo>
                    <a:pt x="1237488" y="656590"/>
                  </a:lnTo>
                  <a:lnTo>
                    <a:pt x="2044585" y="656590"/>
                  </a:lnTo>
                  <a:lnTo>
                    <a:pt x="2044585" y="466090"/>
                  </a:lnTo>
                  <a:lnTo>
                    <a:pt x="2044573" y="167640"/>
                  </a:lnTo>
                  <a:lnTo>
                    <a:pt x="2044585" y="0"/>
                  </a:lnTo>
                  <a:close/>
                </a:path>
                <a:path w="7898765" h="656590">
                  <a:moveTo>
                    <a:pt x="5273014" y="0"/>
                  </a:moveTo>
                  <a:lnTo>
                    <a:pt x="5273014" y="0"/>
                  </a:lnTo>
                  <a:lnTo>
                    <a:pt x="2044700" y="0"/>
                  </a:lnTo>
                  <a:lnTo>
                    <a:pt x="2044700" y="167640"/>
                  </a:lnTo>
                  <a:lnTo>
                    <a:pt x="2044700" y="466090"/>
                  </a:lnTo>
                  <a:lnTo>
                    <a:pt x="2044700" y="656590"/>
                  </a:lnTo>
                  <a:lnTo>
                    <a:pt x="2851785" y="656590"/>
                  </a:lnTo>
                  <a:lnTo>
                    <a:pt x="5273014" y="656590"/>
                  </a:lnTo>
                  <a:lnTo>
                    <a:pt x="5273014" y="466090"/>
                  </a:lnTo>
                  <a:lnTo>
                    <a:pt x="5273014" y="167640"/>
                  </a:lnTo>
                  <a:lnTo>
                    <a:pt x="5273014" y="0"/>
                  </a:lnTo>
                  <a:close/>
                </a:path>
                <a:path w="7898765" h="656590">
                  <a:moveTo>
                    <a:pt x="7898765" y="0"/>
                  </a:moveTo>
                  <a:lnTo>
                    <a:pt x="7898765" y="0"/>
                  </a:lnTo>
                  <a:lnTo>
                    <a:pt x="5273040" y="0"/>
                  </a:lnTo>
                  <a:lnTo>
                    <a:pt x="5273040" y="167640"/>
                  </a:lnTo>
                  <a:lnTo>
                    <a:pt x="5273040" y="466090"/>
                  </a:lnTo>
                  <a:lnTo>
                    <a:pt x="5273040" y="656590"/>
                  </a:lnTo>
                  <a:lnTo>
                    <a:pt x="6080125" y="656590"/>
                  </a:lnTo>
                  <a:lnTo>
                    <a:pt x="6887210" y="656590"/>
                  </a:lnTo>
                  <a:lnTo>
                    <a:pt x="7898765" y="656590"/>
                  </a:lnTo>
                  <a:lnTo>
                    <a:pt x="7898765" y="466090"/>
                  </a:lnTo>
                  <a:lnTo>
                    <a:pt x="7898765" y="167640"/>
                  </a:lnTo>
                  <a:lnTo>
                    <a:pt x="7898765" y="0"/>
                  </a:lnTo>
                  <a:close/>
                </a:path>
              </a:pathLst>
            </a:custGeom>
            <a:solidFill>
              <a:srgbClr val="E1E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726564" y="952372"/>
              <a:ext cx="7911465" cy="669290"/>
            </a:xfrm>
            <a:custGeom>
              <a:avLst/>
              <a:gdLst/>
              <a:ahLst/>
              <a:cxnLst/>
              <a:rect l="l" t="t" r="r" b="b"/>
              <a:pathLst>
                <a:path w="7911465" h="669290">
                  <a:moveTo>
                    <a:pt x="6350" y="0"/>
                  </a:moveTo>
                  <a:lnTo>
                    <a:pt x="6350" y="669289"/>
                  </a:lnTo>
                </a:path>
                <a:path w="7911465" h="669290">
                  <a:moveTo>
                    <a:pt x="7905115" y="0"/>
                  </a:moveTo>
                  <a:lnTo>
                    <a:pt x="7905115" y="669289"/>
                  </a:lnTo>
                </a:path>
                <a:path w="7911465" h="669290">
                  <a:moveTo>
                    <a:pt x="0" y="6350"/>
                  </a:moveTo>
                  <a:lnTo>
                    <a:pt x="7911465" y="6350"/>
                  </a:lnTo>
                </a:path>
                <a:path w="7911465" h="669290">
                  <a:moveTo>
                    <a:pt x="0" y="662939"/>
                  </a:moveTo>
                  <a:lnTo>
                    <a:pt x="7911465" y="6629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903222" y="1122934"/>
            <a:ext cx="2694305" cy="82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2825" algn="l"/>
              </a:tabLst>
            </a:pPr>
            <a:r>
              <a:rPr dirty="0" sz="1800" spc="-50">
                <a:latin typeface="Calibri"/>
                <a:cs typeface="Calibri"/>
              </a:rPr>
              <a:t>T</a:t>
            </a:r>
            <a:r>
              <a:rPr dirty="0" sz="1800" spc="-55">
                <a:latin typeface="Calibri"/>
                <a:cs typeface="Calibri"/>
              </a:rPr>
              <a:t>O</a:t>
            </a:r>
            <a:r>
              <a:rPr dirty="0" sz="1800" spc="-14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AL </a:t>
            </a:r>
            <a:r>
              <a:rPr dirty="0" sz="1800" spc="-5">
                <a:latin typeface="Calibri"/>
                <a:cs typeface="Calibri"/>
              </a:rPr>
              <a:t>SR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 S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	</a:t>
            </a:r>
            <a:r>
              <a:rPr dirty="0" sz="1800" spc="-5" b="1">
                <a:latin typeface="Calibri"/>
                <a:cs typeface="Calibri"/>
              </a:rPr>
              <a:t>30%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</a:pPr>
            <a:r>
              <a:rPr dirty="0" sz="1250" spc="170">
                <a:latin typeface="Calibri"/>
                <a:cs typeface="Calibri"/>
              </a:rPr>
              <a:t>IMPACT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 spc="160">
                <a:latin typeface="Calibri"/>
                <a:cs typeface="Calibri"/>
              </a:rPr>
              <a:t>SCORES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044" y="299465"/>
            <a:ext cx="48596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>
                <a:solidFill>
                  <a:srgbClr val="24A4CC"/>
                </a:solidFill>
              </a:rPr>
              <a:t>Оценка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на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сгради</a:t>
            </a:r>
            <a:r>
              <a:rPr dirty="0" sz="3000" spc="-10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в</a:t>
            </a:r>
            <a:r>
              <a:rPr dirty="0" sz="3000" spc="-2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България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822" y="1174692"/>
            <a:ext cx="9493817" cy="47704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044" y="299465"/>
            <a:ext cx="48596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>
                <a:solidFill>
                  <a:srgbClr val="24A4CC"/>
                </a:solidFill>
              </a:rPr>
              <a:t>Оценка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на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сгради</a:t>
            </a:r>
            <a:r>
              <a:rPr dirty="0" sz="3000" spc="-10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в</a:t>
            </a:r>
            <a:r>
              <a:rPr dirty="0" sz="3000" spc="-2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България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2353055" y="1860994"/>
            <a:ext cx="8086725" cy="2350135"/>
            <a:chOff x="2353055" y="1860994"/>
            <a:chExt cx="8086725" cy="2350135"/>
          </a:xfrm>
        </p:grpSpPr>
        <p:sp>
          <p:nvSpPr>
            <p:cNvPr id="4" name="object 4"/>
            <p:cNvSpPr/>
            <p:nvPr/>
          </p:nvSpPr>
          <p:spPr>
            <a:xfrm>
              <a:off x="2353055" y="3396996"/>
              <a:ext cx="8086725" cy="495300"/>
            </a:xfrm>
            <a:custGeom>
              <a:avLst/>
              <a:gdLst/>
              <a:ahLst/>
              <a:cxnLst/>
              <a:rect l="l" t="t" r="r" b="b"/>
              <a:pathLst>
                <a:path w="8086725" h="495300">
                  <a:moveTo>
                    <a:pt x="0" y="495299"/>
                  </a:moveTo>
                  <a:lnTo>
                    <a:pt x="8086344" y="495299"/>
                  </a:lnTo>
                </a:path>
                <a:path w="8086725" h="495300">
                  <a:moveTo>
                    <a:pt x="0" y="0"/>
                  </a:moveTo>
                  <a:lnTo>
                    <a:pt x="80863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21457" y="3077718"/>
              <a:ext cx="7749540" cy="1118870"/>
            </a:xfrm>
            <a:custGeom>
              <a:avLst/>
              <a:gdLst/>
              <a:ahLst/>
              <a:cxnLst/>
              <a:rect l="l" t="t" r="r" b="b"/>
              <a:pathLst>
                <a:path w="7749540" h="1118870">
                  <a:moveTo>
                    <a:pt x="0" y="966216"/>
                  </a:moveTo>
                  <a:lnTo>
                    <a:pt x="336804" y="1089660"/>
                  </a:lnTo>
                  <a:lnTo>
                    <a:pt x="673608" y="1118616"/>
                  </a:lnTo>
                  <a:lnTo>
                    <a:pt x="1010412" y="1114044"/>
                  </a:lnTo>
                  <a:lnTo>
                    <a:pt x="1347216" y="638556"/>
                  </a:lnTo>
                  <a:lnTo>
                    <a:pt x="1685544" y="914400"/>
                  </a:lnTo>
                  <a:lnTo>
                    <a:pt x="2022347" y="999744"/>
                  </a:lnTo>
                  <a:lnTo>
                    <a:pt x="2359152" y="877824"/>
                  </a:lnTo>
                  <a:lnTo>
                    <a:pt x="2695956" y="853440"/>
                  </a:lnTo>
                  <a:lnTo>
                    <a:pt x="3032760" y="848868"/>
                  </a:lnTo>
                  <a:lnTo>
                    <a:pt x="3369564" y="827532"/>
                  </a:lnTo>
                  <a:lnTo>
                    <a:pt x="3706368" y="815340"/>
                  </a:lnTo>
                  <a:lnTo>
                    <a:pt x="4043172" y="833628"/>
                  </a:lnTo>
                  <a:lnTo>
                    <a:pt x="4379976" y="844296"/>
                  </a:lnTo>
                  <a:lnTo>
                    <a:pt x="4716780" y="833628"/>
                  </a:lnTo>
                  <a:lnTo>
                    <a:pt x="5053584" y="772668"/>
                  </a:lnTo>
                  <a:lnTo>
                    <a:pt x="5390388" y="781812"/>
                  </a:lnTo>
                  <a:lnTo>
                    <a:pt x="5727192" y="571500"/>
                  </a:lnTo>
                  <a:lnTo>
                    <a:pt x="6065520" y="243840"/>
                  </a:lnTo>
                  <a:lnTo>
                    <a:pt x="6402324" y="0"/>
                  </a:lnTo>
                  <a:lnTo>
                    <a:pt x="6739128" y="367284"/>
                  </a:lnTo>
                  <a:lnTo>
                    <a:pt x="7075932" y="521208"/>
                  </a:lnTo>
                  <a:lnTo>
                    <a:pt x="7412736" y="409956"/>
                  </a:lnTo>
                  <a:lnTo>
                    <a:pt x="7749540" y="594360"/>
                  </a:lnTo>
                </a:path>
              </a:pathLst>
            </a:custGeom>
            <a:ln w="28574">
              <a:solidFill>
                <a:srgbClr val="99C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53055" y="1911096"/>
              <a:ext cx="8086725" cy="990600"/>
            </a:xfrm>
            <a:custGeom>
              <a:avLst/>
              <a:gdLst/>
              <a:ahLst/>
              <a:cxnLst/>
              <a:rect l="l" t="t" r="r" b="b"/>
              <a:pathLst>
                <a:path w="8086725" h="990600">
                  <a:moveTo>
                    <a:pt x="0" y="990600"/>
                  </a:moveTo>
                  <a:lnTo>
                    <a:pt x="8086344" y="990600"/>
                  </a:lnTo>
                </a:path>
                <a:path w="8086725" h="990600">
                  <a:moveTo>
                    <a:pt x="0" y="495300"/>
                  </a:moveTo>
                  <a:lnTo>
                    <a:pt x="8086344" y="495300"/>
                  </a:lnTo>
                </a:path>
                <a:path w="8086725" h="990600">
                  <a:moveTo>
                    <a:pt x="0" y="0"/>
                  </a:moveTo>
                  <a:lnTo>
                    <a:pt x="80863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21457" y="1875282"/>
              <a:ext cx="7749540" cy="1900555"/>
            </a:xfrm>
            <a:custGeom>
              <a:avLst/>
              <a:gdLst/>
              <a:ahLst/>
              <a:cxnLst/>
              <a:rect l="l" t="t" r="r" b="b"/>
              <a:pathLst>
                <a:path w="7749540" h="1900554">
                  <a:moveTo>
                    <a:pt x="0" y="1807463"/>
                  </a:moveTo>
                  <a:lnTo>
                    <a:pt x="336804" y="1900427"/>
                  </a:lnTo>
                  <a:lnTo>
                    <a:pt x="673608" y="1888235"/>
                  </a:lnTo>
                  <a:lnTo>
                    <a:pt x="1010412" y="1897379"/>
                  </a:lnTo>
                  <a:lnTo>
                    <a:pt x="1347216" y="1898903"/>
                  </a:lnTo>
                  <a:lnTo>
                    <a:pt x="1685544" y="1857755"/>
                  </a:lnTo>
                  <a:lnTo>
                    <a:pt x="2022347" y="1559052"/>
                  </a:lnTo>
                  <a:lnTo>
                    <a:pt x="2359152" y="1296923"/>
                  </a:lnTo>
                  <a:lnTo>
                    <a:pt x="2695956" y="1670303"/>
                  </a:lnTo>
                  <a:lnTo>
                    <a:pt x="3032760" y="1687067"/>
                  </a:lnTo>
                  <a:lnTo>
                    <a:pt x="3369564" y="1615439"/>
                  </a:lnTo>
                  <a:lnTo>
                    <a:pt x="3706368" y="1556003"/>
                  </a:lnTo>
                  <a:lnTo>
                    <a:pt x="4043172" y="1504188"/>
                  </a:lnTo>
                  <a:lnTo>
                    <a:pt x="4379976" y="1527047"/>
                  </a:lnTo>
                  <a:lnTo>
                    <a:pt x="4716780" y="1603247"/>
                  </a:lnTo>
                  <a:lnTo>
                    <a:pt x="5053584" y="1531619"/>
                  </a:lnTo>
                  <a:lnTo>
                    <a:pt x="5390388" y="1499615"/>
                  </a:lnTo>
                  <a:lnTo>
                    <a:pt x="5727192" y="1156715"/>
                  </a:lnTo>
                  <a:lnTo>
                    <a:pt x="6065520" y="327659"/>
                  </a:lnTo>
                  <a:lnTo>
                    <a:pt x="6402324" y="0"/>
                  </a:lnTo>
                  <a:lnTo>
                    <a:pt x="6739128" y="260603"/>
                  </a:lnTo>
                  <a:lnTo>
                    <a:pt x="7075932" y="719327"/>
                  </a:lnTo>
                  <a:lnTo>
                    <a:pt x="7412736" y="1007363"/>
                  </a:lnTo>
                  <a:lnTo>
                    <a:pt x="7749540" y="1513331"/>
                  </a:lnTo>
                </a:path>
              </a:pathLst>
            </a:custGeom>
            <a:ln w="28575">
              <a:solidFill>
                <a:srgbClr val="FFDE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21457" y="2660142"/>
              <a:ext cx="7749540" cy="1264920"/>
            </a:xfrm>
            <a:custGeom>
              <a:avLst/>
              <a:gdLst/>
              <a:ahLst/>
              <a:cxnLst/>
              <a:rect l="l" t="t" r="r" b="b"/>
              <a:pathLst>
                <a:path w="7749540" h="1264920">
                  <a:moveTo>
                    <a:pt x="0" y="1226820"/>
                  </a:moveTo>
                  <a:lnTo>
                    <a:pt x="336804" y="1264920"/>
                  </a:lnTo>
                  <a:lnTo>
                    <a:pt x="673608" y="1211580"/>
                  </a:lnTo>
                  <a:lnTo>
                    <a:pt x="1010412" y="1191768"/>
                  </a:lnTo>
                  <a:lnTo>
                    <a:pt x="1347216" y="1129284"/>
                  </a:lnTo>
                  <a:lnTo>
                    <a:pt x="1685544" y="1161288"/>
                  </a:lnTo>
                  <a:lnTo>
                    <a:pt x="2022347" y="870204"/>
                  </a:lnTo>
                  <a:lnTo>
                    <a:pt x="2359152" y="1066800"/>
                  </a:lnTo>
                  <a:lnTo>
                    <a:pt x="2695956" y="790956"/>
                  </a:lnTo>
                  <a:lnTo>
                    <a:pt x="3032760" y="1124712"/>
                  </a:lnTo>
                  <a:lnTo>
                    <a:pt x="3369564" y="1123188"/>
                  </a:lnTo>
                  <a:lnTo>
                    <a:pt x="3706368" y="940308"/>
                  </a:lnTo>
                  <a:lnTo>
                    <a:pt x="4043172" y="827532"/>
                  </a:lnTo>
                  <a:lnTo>
                    <a:pt x="4379976" y="938784"/>
                  </a:lnTo>
                  <a:lnTo>
                    <a:pt x="4716780" y="987552"/>
                  </a:lnTo>
                  <a:lnTo>
                    <a:pt x="5053584" y="1010412"/>
                  </a:lnTo>
                  <a:lnTo>
                    <a:pt x="5390388" y="996696"/>
                  </a:lnTo>
                  <a:lnTo>
                    <a:pt x="5727192" y="630936"/>
                  </a:lnTo>
                  <a:lnTo>
                    <a:pt x="6065520" y="0"/>
                  </a:lnTo>
                  <a:lnTo>
                    <a:pt x="6402324" y="9144"/>
                  </a:lnTo>
                  <a:lnTo>
                    <a:pt x="6739128" y="268224"/>
                  </a:lnTo>
                  <a:lnTo>
                    <a:pt x="7075932" y="318516"/>
                  </a:lnTo>
                  <a:lnTo>
                    <a:pt x="7412736" y="861060"/>
                  </a:lnTo>
                  <a:lnTo>
                    <a:pt x="7749540" y="1193292"/>
                  </a:lnTo>
                </a:path>
              </a:pathLst>
            </a:custGeom>
            <a:ln w="28574">
              <a:solidFill>
                <a:srgbClr val="F7B8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2353055" y="1415796"/>
            <a:ext cx="8086725" cy="0"/>
          </a:xfrm>
          <a:custGeom>
            <a:avLst/>
            <a:gdLst/>
            <a:ahLst/>
            <a:cxnLst/>
            <a:rect l="l" t="t" r="r" b="b"/>
            <a:pathLst>
              <a:path w="8086725" h="0">
                <a:moveTo>
                  <a:pt x="0" y="0"/>
                </a:moveTo>
                <a:lnTo>
                  <a:pt x="80863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53055" y="4387596"/>
            <a:ext cx="8086725" cy="0"/>
          </a:xfrm>
          <a:custGeom>
            <a:avLst/>
            <a:gdLst/>
            <a:ahLst/>
            <a:cxnLst/>
            <a:rect l="l" t="t" r="r" b="b"/>
            <a:pathLst>
              <a:path w="8086725" h="0">
                <a:moveTo>
                  <a:pt x="0" y="0"/>
                </a:moveTo>
                <a:lnTo>
                  <a:pt x="80863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77033" y="4281932"/>
            <a:ext cx="8239125" cy="514984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algn="ctr" marL="200660">
              <a:lnSpc>
                <a:spcPct val="100000"/>
              </a:lnSpc>
              <a:spcBef>
                <a:spcPts val="8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00:00</a:t>
            </a:r>
            <a:r>
              <a:rPr dirty="0" sz="900" spc="1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01:00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02:00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03:00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04:00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05:00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06:00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07:00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08:00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09:00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11:00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12:00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13:00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14:00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16:00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17:00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18:00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19:00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21:00</a:t>
            </a:r>
            <a:r>
              <a:rPr dirty="0" sz="900" spc="3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22:00</a:t>
            </a:r>
            <a:r>
              <a:rPr dirty="0" sz="900" spc="3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23:00</a:t>
            </a:r>
            <a:endParaRPr sz="900">
              <a:latin typeface="Calibri"/>
              <a:cs typeface="Calibri"/>
            </a:endParaRPr>
          </a:p>
          <a:p>
            <a:pPr algn="ctr" marL="199390">
              <a:lnSpc>
                <a:spcPct val="100000"/>
              </a:lnSpc>
              <a:spcBef>
                <a:spcPts val="31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Час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0829" y="3797934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2917" y="3301949"/>
            <a:ext cx="2571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2917" y="2806953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2917" y="2311653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2917" y="1816353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02917" y="1321053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5530" y="2350770"/>
            <a:ext cx="152400" cy="11036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Ел.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консумация,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Wh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04182" y="51092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99C9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5282" y="51092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FFDE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93230" y="51092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7B81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2775122" y="5393235"/>
            <a:ext cx="6913880" cy="653415"/>
            <a:chOff x="2775122" y="5393235"/>
            <a:chExt cx="6913880" cy="65341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5122" y="5393235"/>
              <a:ext cx="6913812" cy="2191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7980" y="5535168"/>
              <a:ext cx="6732270" cy="51128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761233" y="4935791"/>
            <a:ext cx="6934200" cy="9499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ctr" marL="52069">
              <a:lnSpc>
                <a:spcPct val="100000"/>
              </a:lnSpc>
              <a:spcBef>
                <a:spcPts val="725"/>
              </a:spcBef>
              <a:tabLst>
                <a:tab pos="1233805" algn="l"/>
                <a:tab pos="2340610" algn="l"/>
              </a:tabLst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10см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изолация	Без</a:t>
            </a:r>
            <a:r>
              <a:rPr dirty="0" sz="9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изолация	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5см</a:t>
            </a:r>
            <a:r>
              <a:rPr dirty="0" sz="9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изолация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spc="-5">
                <a:solidFill>
                  <a:srgbClr val="99C93B"/>
                </a:solidFill>
                <a:latin typeface="Calibri"/>
                <a:cs typeface="Calibri"/>
              </a:rPr>
              <a:t>Сравнение</a:t>
            </a:r>
            <a:r>
              <a:rPr dirty="0" sz="1800" spc="1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C93B"/>
                </a:solidFill>
                <a:latin typeface="Calibri"/>
                <a:cs typeface="Calibri"/>
              </a:rPr>
              <a:t>обща</a:t>
            </a:r>
            <a:r>
              <a:rPr dirty="0" sz="1800" spc="10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C93B"/>
                </a:solidFill>
                <a:latin typeface="Calibri"/>
                <a:cs typeface="Calibri"/>
              </a:rPr>
              <a:t>консумация</a:t>
            </a:r>
            <a:r>
              <a:rPr dirty="0" sz="1800" spc="1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на</a:t>
            </a:r>
            <a:r>
              <a:rPr dirty="0" sz="1800" spc="1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C93B"/>
                </a:solidFill>
                <a:latin typeface="Calibri"/>
                <a:cs typeface="Calibri"/>
              </a:rPr>
              <a:t>електроенергия</a:t>
            </a:r>
            <a:r>
              <a:rPr dirty="0" sz="1800" spc="10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C93B"/>
                </a:solidFill>
                <a:latin typeface="Calibri"/>
                <a:cs typeface="Calibri"/>
              </a:rPr>
              <a:t>между</a:t>
            </a:r>
            <a:r>
              <a:rPr dirty="0" sz="1800" spc="-5">
                <a:solidFill>
                  <a:srgbClr val="99C93B"/>
                </a:solidFill>
                <a:latin typeface="Calibri"/>
                <a:cs typeface="Calibri"/>
              </a:rPr>
              <a:t> апартаменти</a:t>
            </a:r>
            <a:r>
              <a:rPr dirty="0" sz="1800" spc="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с </a:t>
            </a:r>
            <a:r>
              <a:rPr dirty="0" sz="1800" spc="-390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10</a:t>
            </a:r>
            <a:r>
              <a:rPr dirty="0" sz="1800" spc="-5">
                <a:solidFill>
                  <a:srgbClr val="99C93B"/>
                </a:solidFill>
                <a:latin typeface="Calibri"/>
                <a:cs typeface="Calibri"/>
              </a:rPr>
              <a:t> см</a:t>
            </a:r>
            <a:r>
              <a:rPr dirty="0" sz="1800" spc="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C93B"/>
                </a:solidFill>
                <a:latin typeface="Calibri"/>
                <a:cs typeface="Calibri"/>
              </a:rPr>
              <a:t>изолация</a:t>
            </a:r>
            <a:r>
              <a:rPr dirty="0" sz="1800" spc="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/</a:t>
            </a:r>
            <a:r>
              <a:rPr dirty="0" sz="1800" spc="10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без</a:t>
            </a:r>
            <a:r>
              <a:rPr dirty="0" sz="1800" spc="10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C93B"/>
                </a:solidFill>
                <a:latin typeface="Calibri"/>
                <a:cs typeface="Calibri"/>
              </a:rPr>
              <a:t>изолация</a:t>
            </a:r>
            <a:r>
              <a:rPr dirty="0" sz="1800" spc="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/</a:t>
            </a:r>
            <a:r>
              <a:rPr dirty="0" sz="1800" spc="10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5 см </a:t>
            </a:r>
            <a:r>
              <a:rPr dirty="0" sz="1800" spc="-10">
                <a:solidFill>
                  <a:srgbClr val="99C93B"/>
                </a:solidFill>
                <a:latin typeface="Calibri"/>
                <a:cs typeface="Calibri"/>
              </a:rPr>
              <a:t>изолация</a:t>
            </a:r>
            <a:r>
              <a:rPr dirty="0" sz="1800" spc="5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C93B"/>
                </a:solidFill>
                <a:latin typeface="Calibri"/>
                <a:cs typeface="Calibri"/>
              </a:rPr>
              <a:t>през</a:t>
            </a:r>
            <a:r>
              <a:rPr dirty="0" sz="1800" spc="10">
                <a:solidFill>
                  <a:srgbClr val="99C93B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C93B"/>
                </a:solidFill>
                <a:latin typeface="Calibri"/>
                <a:cs typeface="Calibri"/>
              </a:rPr>
              <a:t>работни дни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044" y="299465"/>
            <a:ext cx="48596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>
                <a:solidFill>
                  <a:srgbClr val="24A4CC"/>
                </a:solidFill>
              </a:rPr>
              <a:t>Оценка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на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сгради</a:t>
            </a:r>
            <a:r>
              <a:rPr dirty="0" sz="3000" spc="-10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в</a:t>
            </a:r>
            <a:r>
              <a:rPr dirty="0" sz="3000" spc="-2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България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948052" y="1183005"/>
            <a:ext cx="41649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392F2A"/>
                </a:solidFill>
                <a:latin typeface="Calibri"/>
                <a:cs typeface="Calibri"/>
              </a:rPr>
              <a:t>Концентрация</a:t>
            </a:r>
            <a:r>
              <a:rPr dirty="0" sz="2000" spc="-10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2F2A"/>
                </a:solidFill>
                <a:latin typeface="Calibri"/>
                <a:cs typeface="Calibri"/>
              </a:rPr>
              <a:t>на</a:t>
            </a:r>
            <a:r>
              <a:rPr dirty="0" sz="2000" spc="-1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2F2A"/>
                </a:solidFill>
                <a:latin typeface="Calibri"/>
                <a:cs typeface="Calibri"/>
              </a:rPr>
              <a:t>СО2</a:t>
            </a:r>
            <a:r>
              <a:rPr dirty="0" sz="2000" spc="-25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2F2A"/>
                </a:solidFill>
                <a:latin typeface="Calibri"/>
                <a:cs typeface="Calibri"/>
              </a:rPr>
              <a:t>по</a:t>
            </a:r>
            <a:r>
              <a:rPr dirty="0" sz="2000" spc="-30">
                <a:solidFill>
                  <a:srgbClr val="392F2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2F2A"/>
                </a:solidFill>
                <a:latin typeface="Calibri"/>
                <a:cs typeface="Calibri"/>
              </a:rPr>
              <a:t>апартаменти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2114" y="1554035"/>
            <a:ext cx="3617595" cy="1991360"/>
            <a:chOff x="1932114" y="1554035"/>
            <a:chExt cx="3617595" cy="1991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1575" y="1563623"/>
              <a:ext cx="3598164" cy="19720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6876" y="1558797"/>
              <a:ext cx="3608070" cy="1981835"/>
            </a:xfrm>
            <a:custGeom>
              <a:avLst/>
              <a:gdLst/>
              <a:ahLst/>
              <a:cxnLst/>
              <a:rect l="l" t="t" r="r" b="b"/>
              <a:pathLst>
                <a:path w="3608070" h="1981835">
                  <a:moveTo>
                    <a:pt x="0" y="1981580"/>
                  </a:moveTo>
                  <a:lnTo>
                    <a:pt x="3607689" y="1981580"/>
                  </a:lnTo>
                  <a:lnTo>
                    <a:pt x="3607689" y="0"/>
                  </a:lnTo>
                  <a:lnTo>
                    <a:pt x="0" y="0"/>
                  </a:lnTo>
                  <a:lnTo>
                    <a:pt x="0" y="19815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144267" y="5051382"/>
            <a:ext cx="3778250" cy="102235"/>
            <a:chOff x="2144267" y="5051382"/>
            <a:chExt cx="3778250" cy="1022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7965" y="5051382"/>
              <a:ext cx="3741493" cy="1020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92273" y="5084825"/>
              <a:ext cx="3677920" cy="0"/>
            </a:xfrm>
            <a:custGeom>
              <a:avLst/>
              <a:gdLst/>
              <a:ahLst/>
              <a:cxnLst/>
              <a:rect l="l" t="t" r="r" b="b"/>
              <a:pathLst>
                <a:path w="3677920" h="0">
                  <a:moveTo>
                    <a:pt x="0" y="0"/>
                  </a:moveTo>
                  <a:lnTo>
                    <a:pt x="3677412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44267" y="5146547"/>
              <a:ext cx="3778250" cy="0"/>
            </a:xfrm>
            <a:custGeom>
              <a:avLst/>
              <a:gdLst/>
              <a:ahLst/>
              <a:cxnLst/>
              <a:rect l="l" t="t" r="r" b="b"/>
              <a:pathLst>
                <a:path w="3778250" h="0">
                  <a:moveTo>
                    <a:pt x="0" y="0"/>
                  </a:moveTo>
                  <a:lnTo>
                    <a:pt x="3777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7162800" y="2862072"/>
            <a:ext cx="3639820" cy="0"/>
          </a:xfrm>
          <a:custGeom>
            <a:avLst/>
            <a:gdLst/>
            <a:ahLst/>
            <a:cxnLst/>
            <a:rect l="l" t="t" r="r" b="b"/>
            <a:pathLst>
              <a:path w="3639820" h="0">
                <a:moveTo>
                  <a:pt x="0" y="0"/>
                </a:moveTo>
                <a:lnTo>
                  <a:pt x="36393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7153640" y="1811845"/>
            <a:ext cx="3648710" cy="982980"/>
            <a:chOff x="7153640" y="1811845"/>
            <a:chExt cx="3648710" cy="982980"/>
          </a:xfrm>
        </p:grpSpPr>
        <p:sp>
          <p:nvSpPr>
            <p:cNvPr id="13" name="object 13"/>
            <p:cNvSpPr/>
            <p:nvPr/>
          </p:nvSpPr>
          <p:spPr>
            <a:xfrm>
              <a:off x="7162800" y="1816607"/>
              <a:ext cx="3639820" cy="836930"/>
            </a:xfrm>
            <a:custGeom>
              <a:avLst/>
              <a:gdLst/>
              <a:ahLst/>
              <a:cxnLst/>
              <a:rect l="l" t="t" r="r" b="b"/>
              <a:pathLst>
                <a:path w="3639820" h="836930">
                  <a:moveTo>
                    <a:pt x="0" y="836676"/>
                  </a:moveTo>
                  <a:lnTo>
                    <a:pt x="3639311" y="836676"/>
                  </a:lnTo>
                </a:path>
                <a:path w="3639820" h="836930">
                  <a:moveTo>
                    <a:pt x="0" y="627888"/>
                  </a:moveTo>
                  <a:lnTo>
                    <a:pt x="3639311" y="627888"/>
                  </a:lnTo>
                </a:path>
                <a:path w="3639820" h="836930">
                  <a:moveTo>
                    <a:pt x="0" y="417575"/>
                  </a:moveTo>
                  <a:lnTo>
                    <a:pt x="3639311" y="417575"/>
                  </a:lnTo>
                </a:path>
                <a:path w="3639820" h="836930">
                  <a:moveTo>
                    <a:pt x="0" y="208787"/>
                  </a:moveTo>
                  <a:lnTo>
                    <a:pt x="3639311" y="208787"/>
                  </a:lnTo>
                </a:path>
                <a:path w="3639820" h="836930">
                  <a:moveTo>
                    <a:pt x="0" y="0"/>
                  </a:moveTo>
                  <a:lnTo>
                    <a:pt x="3639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239762" y="1834133"/>
              <a:ext cx="3487420" cy="788035"/>
            </a:xfrm>
            <a:custGeom>
              <a:avLst/>
              <a:gdLst/>
              <a:ahLst/>
              <a:cxnLst/>
              <a:rect l="l" t="t" r="r" b="b"/>
              <a:pathLst>
                <a:path w="3487420" h="788035">
                  <a:moveTo>
                    <a:pt x="0" y="483107"/>
                  </a:moveTo>
                  <a:lnTo>
                    <a:pt x="150876" y="423671"/>
                  </a:lnTo>
                  <a:lnTo>
                    <a:pt x="303276" y="355091"/>
                  </a:lnTo>
                  <a:lnTo>
                    <a:pt x="454152" y="266700"/>
                  </a:lnTo>
                  <a:lnTo>
                    <a:pt x="606552" y="198119"/>
                  </a:lnTo>
                  <a:lnTo>
                    <a:pt x="757428" y="131063"/>
                  </a:lnTo>
                  <a:lnTo>
                    <a:pt x="909828" y="0"/>
                  </a:lnTo>
                  <a:lnTo>
                    <a:pt x="1060704" y="271271"/>
                  </a:lnTo>
                  <a:lnTo>
                    <a:pt x="1213104" y="457200"/>
                  </a:lnTo>
                  <a:lnTo>
                    <a:pt x="1363980" y="490727"/>
                  </a:lnTo>
                  <a:lnTo>
                    <a:pt x="1516380" y="576071"/>
                  </a:lnTo>
                  <a:lnTo>
                    <a:pt x="1667256" y="696467"/>
                  </a:lnTo>
                  <a:lnTo>
                    <a:pt x="1819656" y="752855"/>
                  </a:lnTo>
                  <a:lnTo>
                    <a:pt x="1970532" y="775715"/>
                  </a:lnTo>
                  <a:lnTo>
                    <a:pt x="2122932" y="787907"/>
                  </a:lnTo>
                  <a:lnTo>
                    <a:pt x="2273808" y="745236"/>
                  </a:lnTo>
                  <a:lnTo>
                    <a:pt x="2426208" y="748283"/>
                  </a:lnTo>
                  <a:lnTo>
                    <a:pt x="2577084" y="760476"/>
                  </a:lnTo>
                  <a:lnTo>
                    <a:pt x="2729484" y="742188"/>
                  </a:lnTo>
                  <a:lnTo>
                    <a:pt x="2880360" y="757427"/>
                  </a:lnTo>
                  <a:lnTo>
                    <a:pt x="3032760" y="766571"/>
                  </a:lnTo>
                  <a:lnTo>
                    <a:pt x="3183636" y="775715"/>
                  </a:lnTo>
                  <a:lnTo>
                    <a:pt x="3336036" y="720851"/>
                  </a:lnTo>
                  <a:lnTo>
                    <a:pt x="3486912" y="614171"/>
                  </a:lnTo>
                </a:path>
              </a:pathLst>
            </a:custGeom>
            <a:ln w="28575">
              <a:solidFill>
                <a:srgbClr val="99C9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3640" y="2692230"/>
              <a:ext cx="3596701" cy="1020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187946" y="2725673"/>
              <a:ext cx="3533140" cy="0"/>
            </a:xfrm>
            <a:custGeom>
              <a:avLst/>
              <a:gdLst/>
              <a:ahLst/>
              <a:cxnLst/>
              <a:rect l="l" t="t" r="r" b="b"/>
              <a:pathLst>
                <a:path w="3533140" h="0">
                  <a:moveTo>
                    <a:pt x="0" y="0"/>
                  </a:moveTo>
                  <a:lnTo>
                    <a:pt x="3532631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7162800" y="1607819"/>
            <a:ext cx="3639820" cy="0"/>
          </a:xfrm>
          <a:custGeom>
            <a:avLst/>
            <a:gdLst/>
            <a:ahLst/>
            <a:cxnLst/>
            <a:rect l="l" t="t" r="r" b="b"/>
            <a:pathLst>
              <a:path w="3639820" h="0">
                <a:moveTo>
                  <a:pt x="0" y="0"/>
                </a:moveTo>
                <a:lnTo>
                  <a:pt x="36393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62800" y="3070860"/>
            <a:ext cx="3639820" cy="0"/>
          </a:xfrm>
          <a:custGeom>
            <a:avLst/>
            <a:gdLst/>
            <a:ahLst/>
            <a:cxnLst/>
            <a:rect l="l" t="t" r="r" b="b"/>
            <a:pathLst>
              <a:path w="3639820" h="0">
                <a:moveTo>
                  <a:pt x="0" y="0"/>
                </a:moveTo>
                <a:lnTo>
                  <a:pt x="36393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813550" y="1442466"/>
            <a:ext cx="257175" cy="169672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65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9944" y="3130973"/>
            <a:ext cx="3627754" cy="287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03:00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04:00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05:00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06:00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07:00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08:00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09:00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13:00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14:00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16:00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17:00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18:00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19:00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23:00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5909" y="1666958"/>
            <a:ext cx="152400" cy="13455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Концентрация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СО2,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ppm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78316" y="3424885"/>
            <a:ext cx="210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ас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168" y="1213103"/>
            <a:ext cx="3298190" cy="2565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85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Апартамент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Г1 -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без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изолация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климатици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4116" y="530961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 h="0">
                <a:moveTo>
                  <a:pt x="0" y="0"/>
                </a:moveTo>
                <a:lnTo>
                  <a:pt x="37779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6964680" y="4136326"/>
            <a:ext cx="3837940" cy="1026160"/>
            <a:chOff x="6964680" y="4136326"/>
            <a:chExt cx="3837940" cy="1026160"/>
          </a:xfrm>
        </p:grpSpPr>
        <p:sp>
          <p:nvSpPr>
            <p:cNvPr id="26" name="object 26"/>
            <p:cNvSpPr/>
            <p:nvPr/>
          </p:nvSpPr>
          <p:spPr>
            <a:xfrm>
              <a:off x="7024116" y="4169664"/>
              <a:ext cx="3778250" cy="977265"/>
            </a:xfrm>
            <a:custGeom>
              <a:avLst/>
              <a:gdLst/>
              <a:ahLst/>
              <a:cxnLst/>
              <a:rect l="l" t="t" r="r" b="b"/>
              <a:pathLst>
                <a:path w="3778250" h="977264">
                  <a:moveTo>
                    <a:pt x="0" y="976884"/>
                  </a:moveTo>
                  <a:lnTo>
                    <a:pt x="3777995" y="976884"/>
                  </a:lnTo>
                </a:path>
                <a:path w="3778250" h="977264">
                  <a:moveTo>
                    <a:pt x="0" y="813816"/>
                  </a:moveTo>
                  <a:lnTo>
                    <a:pt x="3777995" y="813816"/>
                  </a:lnTo>
                </a:path>
                <a:path w="3778250" h="977264">
                  <a:moveTo>
                    <a:pt x="0" y="650748"/>
                  </a:moveTo>
                  <a:lnTo>
                    <a:pt x="3777995" y="650748"/>
                  </a:lnTo>
                </a:path>
                <a:path w="3778250" h="977264">
                  <a:moveTo>
                    <a:pt x="0" y="489204"/>
                  </a:moveTo>
                  <a:lnTo>
                    <a:pt x="3777995" y="489204"/>
                  </a:lnTo>
                </a:path>
                <a:path w="3778250" h="977264">
                  <a:moveTo>
                    <a:pt x="0" y="326136"/>
                  </a:moveTo>
                  <a:lnTo>
                    <a:pt x="3777995" y="326136"/>
                  </a:lnTo>
                </a:path>
                <a:path w="3778250" h="977264">
                  <a:moveTo>
                    <a:pt x="0" y="163068"/>
                  </a:moveTo>
                  <a:lnTo>
                    <a:pt x="3777995" y="163068"/>
                  </a:lnTo>
                </a:path>
                <a:path w="3778250" h="977264">
                  <a:moveTo>
                    <a:pt x="0" y="0"/>
                  </a:moveTo>
                  <a:lnTo>
                    <a:pt x="37779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102602" y="4150614"/>
              <a:ext cx="3621404" cy="925194"/>
            </a:xfrm>
            <a:custGeom>
              <a:avLst/>
              <a:gdLst/>
              <a:ahLst/>
              <a:cxnLst/>
              <a:rect l="l" t="t" r="r" b="b"/>
              <a:pathLst>
                <a:path w="3621404" h="925195">
                  <a:moveTo>
                    <a:pt x="0" y="568452"/>
                  </a:moveTo>
                  <a:lnTo>
                    <a:pt x="158496" y="466344"/>
                  </a:lnTo>
                  <a:lnTo>
                    <a:pt x="315468" y="368808"/>
                  </a:lnTo>
                  <a:lnTo>
                    <a:pt x="472440" y="286512"/>
                  </a:lnTo>
                  <a:lnTo>
                    <a:pt x="630936" y="207263"/>
                  </a:lnTo>
                  <a:lnTo>
                    <a:pt x="787907" y="129540"/>
                  </a:lnTo>
                  <a:lnTo>
                    <a:pt x="944879" y="41148"/>
                  </a:lnTo>
                  <a:lnTo>
                    <a:pt x="1101852" y="0"/>
                  </a:lnTo>
                  <a:lnTo>
                    <a:pt x="1260348" y="201168"/>
                  </a:lnTo>
                  <a:lnTo>
                    <a:pt x="1417320" y="559308"/>
                  </a:lnTo>
                  <a:lnTo>
                    <a:pt x="1574292" y="705612"/>
                  </a:lnTo>
                  <a:lnTo>
                    <a:pt x="1732788" y="765048"/>
                  </a:lnTo>
                  <a:lnTo>
                    <a:pt x="1889759" y="868680"/>
                  </a:lnTo>
                  <a:lnTo>
                    <a:pt x="2046731" y="923544"/>
                  </a:lnTo>
                  <a:lnTo>
                    <a:pt x="2205228" y="917448"/>
                  </a:lnTo>
                  <a:lnTo>
                    <a:pt x="2362200" y="925068"/>
                  </a:lnTo>
                  <a:lnTo>
                    <a:pt x="2519172" y="911352"/>
                  </a:lnTo>
                  <a:lnTo>
                    <a:pt x="2676144" y="903732"/>
                  </a:lnTo>
                  <a:lnTo>
                    <a:pt x="2834640" y="845819"/>
                  </a:lnTo>
                  <a:lnTo>
                    <a:pt x="2991612" y="795528"/>
                  </a:lnTo>
                  <a:lnTo>
                    <a:pt x="3148583" y="754380"/>
                  </a:lnTo>
                  <a:lnTo>
                    <a:pt x="3307079" y="693419"/>
                  </a:lnTo>
                  <a:lnTo>
                    <a:pt x="3464052" y="681228"/>
                  </a:lnTo>
                  <a:lnTo>
                    <a:pt x="3621024" y="641604"/>
                  </a:lnTo>
                </a:path>
              </a:pathLst>
            </a:custGeom>
            <a:ln w="28574">
              <a:solidFill>
                <a:srgbClr val="99C9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4680" y="5042880"/>
              <a:ext cx="3813048" cy="11903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008114" y="5084826"/>
              <a:ext cx="3713479" cy="0"/>
            </a:xfrm>
            <a:custGeom>
              <a:avLst/>
              <a:gdLst/>
              <a:ahLst/>
              <a:cxnLst/>
              <a:rect l="l" t="t" r="r" b="b"/>
              <a:pathLst>
                <a:path w="3713479" h="0">
                  <a:moveTo>
                    <a:pt x="0" y="0"/>
                  </a:moveTo>
                  <a:lnTo>
                    <a:pt x="3712971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7024116" y="4006596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 h="0">
                <a:moveTo>
                  <a:pt x="0" y="0"/>
                </a:moveTo>
                <a:lnTo>
                  <a:pt x="37779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24116" y="5472684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 h="0">
                <a:moveTo>
                  <a:pt x="0" y="0"/>
                </a:moveTo>
                <a:lnTo>
                  <a:pt x="37779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674866" y="3887469"/>
            <a:ext cx="257175" cy="165417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4500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43928" y="5533660"/>
            <a:ext cx="3761104" cy="287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03:00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04:00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05:00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06:00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07:00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08:00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09:00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13:00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14:00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16:00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17:00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18:00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19:00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23:00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7226" y="4067766"/>
            <a:ext cx="152400" cy="13455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Концентрация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СО2,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ppm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09990" y="5827877"/>
            <a:ext cx="210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Час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58228" y="3611879"/>
            <a:ext cx="2961640" cy="2565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9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Апартамент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Г11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 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10см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изолация</a:t>
            </a:r>
            <a:r>
              <a:rPr dirty="0" sz="14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ТЕЦ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44267" y="530961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 h="0">
                <a:moveTo>
                  <a:pt x="0" y="0"/>
                </a:moveTo>
                <a:lnTo>
                  <a:pt x="37779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2144267" y="4164901"/>
            <a:ext cx="3778250" cy="823594"/>
            <a:chOff x="2144267" y="4164901"/>
            <a:chExt cx="3778250" cy="823594"/>
          </a:xfrm>
        </p:grpSpPr>
        <p:sp>
          <p:nvSpPr>
            <p:cNvPr id="39" name="object 39"/>
            <p:cNvSpPr/>
            <p:nvPr/>
          </p:nvSpPr>
          <p:spPr>
            <a:xfrm>
              <a:off x="2144267" y="4169664"/>
              <a:ext cx="3778250" cy="814069"/>
            </a:xfrm>
            <a:custGeom>
              <a:avLst/>
              <a:gdLst/>
              <a:ahLst/>
              <a:cxnLst/>
              <a:rect l="l" t="t" r="r" b="b"/>
              <a:pathLst>
                <a:path w="3778250" h="814070">
                  <a:moveTo>
                    <a:pt x="0" y="813816"/>
                  </a:moveTo>
                  <a:lnTo>
                    <a:pt x="3777996" y="813816"/>
                  </a:lnTo>
                </a:path>
                <a:path w="3778250" h="814070">
                  <a:moveTo>
                    <a:pt x="0" y="650748"/>
                  </a:moveTo>
                  <a:lnTo>
                    <a:pt x="3777996" y="650748"/>
                  </a:lnTo>
                </a:path>
                <a:path w="3778250" h="814070">
                  <a:moveTo>
                    <a:pt x="0" y="489204"/>
                  </a:moveTo>
                  <a:lnTo>
                    <a:pt x="3777996" y="489204"/>
                  </a:lnTo>
                </a:path>
                <a:path w="3778250" h="814070">
                  <a:moveTo>
                    <a:pt x="0" y="326136"/>
                  </a:moveTo>
                  <a:lnTo>
                    <a:pt x="3777996" y="326136"/>
                  </a:lnTo>
                </a:path>
                <a:path w="3778250" h="814070">
                  <a:moveTo>
                    <a:pt x="0" y="163068"/>
                  </a:moveTo>
                  <a:lnTo>
                    <a:pt x="3777996" y="163068"/>
                  </a:lnTo>
                </a:path>
                <a:path w="3778250" h="814070">
                  <a:moveTo>
                    <a:pt x="0" y="0"/>
                  </a:moveTo>
                  <a:lnTo>
                    <a:pt x="3777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222753" y="4191762"/>
              <a:ext cx="3621404" cy="782320"/>
            </a:xfrm>
            <a:custGeom>
              <a:avLst/>
              <a:gdLst/>
              <a:ahLst/>
              <a:cxnLst/>
              <a:rect l="l" t="t" r="r" b="b"/>
              <a:pathLst>
                <a:path w="3621404" h="782320">
                  <a:moveTo>
                    <a:pt x="0" y="400812"/>
                  </a:moveTo>
                  <a:lnTo>
                    <a:pt x="158495" y="284988"/>
                  </a:lnTo>
                  <a:lnTo>
                    <a:pt x="315468" y="173736"/>
                  </a:lnTo>
                  <a:lnTo>
                    <a:pt x="472439" y="91439"/>
                  </a:lnTo>
                  <a:lnTo>
                    <a:pt x="629412" y="32004"/>
                  </a:lnTo>
                  <a:lnTo>
                    <a:pt x="787907" y="0"/>
                  </a:lnTo>
                  <a:lnTo>
                    <a:pt x="944879" y="97536"/>
                  </a:lnTo>
                  <a:lnTo>
                    <a:pt x="1101851" y="307848"/>
                  </a:lnTo>
                  <a:lnTo>
                    <a:pt x="1260347" y="416051"/>
                  </a:lnTo>
                  <a:lnTo>
                    <a:pt x="1417320" y="550163"/>
                  </a:lnTo>
                  <a:lnTo>
                    <a:pt x="1574292" y="595883"/>
                  </a:lnTo>
                  <a:lnTo>
                    <a:pt x="1732787" y="630936"/>
                  </a:lnTo>
                  <a:lnTo>
                    <a:pt x="1889759" y="661415"/>
                  </a:lnTo>
                  <a:lnTo>
                    <a:pt x="2046732" y="688848"/>
                  </a:lnTo>
                  <a:lnTo>
                    <a:pt x="2203704" y="701039"/>
                  </a:lnTo>
                  <a:lnTo>
                    <a:pt x="2362199" y="733044"/>
                  </a:lnTo>
                  <a:lnTo>
                    <a:pt x="2519172" y="766571"/>
                  </a:lnTo>
                  <a:lnTo>
                    <a:pt x="2676144" y="781812"/>
                  </a:lnTo>
                  <a:lnTo>
                    <a:pt x="2834640" y="630936"/>
                  </a:lnTo>
                  <a:lnTo>
                    <a:pt x="2991611" y="591312"/>
                  </a:lnTo>
                  <a:lnTo>
                    <a:pt x="3148584" y="618744"/>
                  </a:lnTo>
                  <a:lnTo>
                    <a:pt x="3305555" y="614171"/>
                  </a:lnTo>
                  <a:lnTo>
                    <a:pt x="3464052" y="606551"/>
                  </a:lnTo>
                  <a:lnTo>
                    <a:pt x="3621024" y="542544"/>
                  </a:lnTo>
                </a:path>
              </a:pathLst>
            </a:custGeom>
            <a:ln w="28575">
              <a:solidFill>
                <a:srgbClr val="99C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/>
          <p:nvPr/>
        </p:nvSpPr>
        <p:spPr>
          <a:xfrm>
            <a:off x="2144267" y="4006596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 h="0">
                <a:moveTo>
                  <a:pt x="0" y="0"/>
                </a:moveTo>
                <a:lnTo>
                  <a:pt x="37779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44267" y="5472684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 h="0">
                <a:moveTo>
                  <a:pt x="0" y="0"/>
                </a:moveTo>
                <a:lnTo>
                  <a:pt x="37779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794129" y="3887469"/>
            <a:ext cx="257175" cy="165417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4500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04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63445" y="5533660"/>
            <a:ext cx="3761104" cy="287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03:00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04:00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05:00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06:00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07:00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08:00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09:00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13:00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14:00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16:00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17:00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18:00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19:00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21:00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22:00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23:00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26742" y="4067766"/>
            <a:ext cx="152400" cy="13455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Концентрация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СО2,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ppm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29253" y="5827877"/>
            <a:ext cx="210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Час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68295" y="3611879"/>
            <a:ext cx="2780030" cy="2565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Апартамент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Г5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5см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изолация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ТЕЦ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3821" y="1781326"/>
            <a:ext cx="5327650" cy="830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Clr>
                <a:srgbClr val="99C93B"/>
              </a:buClr>
              <a:buSzPct val="81818"/>
              <a:buFont typeface="Wingdings"/>
              <a:buChar char=""/>
              <a:tabLst>
                <a:tab pos="299720" algn="l"/>
              </a:tabLst>
            </a:pP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Базирани на стандарт „Пасивна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къща“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са </a:t>
            </a:r>
            <a:r>
              <a:rPr dirty="0" sz="220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основните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 физични</a:t>
            </a:r>
            <a:r>
              <a:rPr dirty="0" sz="220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принципи</a:t>
            </a:r>
            <a:r>
              <a:rPr dirty="0" sz="2200" spc="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на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сградата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1021" y="2661500"/>
            <a:ext cx="4025265" cy="324612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35"/>
              </a:spcBef>
              <a:buClr>
                <a:srgbClr val="99C93B"/>
              </a:buClr>
              <a:buSzPct val="81818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Ориентация</a:t>
            </a:r>
            <a:r>
              <a:rPr dirty="0" sz="22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и</a:t>
            </a:r>
            <a:r>
              <a:rPr dirty="0" sz="2200" spc="-1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форма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Clr>
                <a:srgbClr val="99C93B"/>
              </a:buClr>
              <a:buSzPct val="81818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200" spc="-15">
                <a:solidFill>
                  <a:srgbClr val="5C5F61"/>
                </a:solidFill>
                <a:latin typeface="Calibri"/>
                <a:cs typeface="Calibri"/>
              </a:rPr>
              <a:t>Дебела</a:t>
            </a:r>
            <a:r>
              <a:rPr dirty="0" sz="22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топлоизолация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25"/>
              </a:spcBef>
              <a:buClr>
                <a:srgbClr val="99C93B"/>
              </a:buClr>
              <a:buSzPct val="81818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Прозорци</a:t>
            </a:r>
            <a:r>
              <a:rPr dirty="0" sz="22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с</a:t>
            </a:r>
            <a:r>
              <a:rPr dirty="0" sz="2200" spc="-3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5C5F61"/>
                </a:solidFill>
                <a:latin typeface="Calibri"/>
                <a:cs typeface="Calibri"/>
              </a:rPr>
              <a:t>отлични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топлоизолационни</a:t>
            </a:r>
            <a:r>
              <a:rPr dirty="0" sz="2200" spc="-1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качества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Clr>
                <a:srgbClr val="99C93B"/>
              </a:buClr>
              <a:buSzPct val="81818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200" spc="-20">
                <a:solidFill>
                  <a:srgbClr val="5C5F61"/>
                </a:solidFill>
                <a:latin typeface="Calibri"/>
                <a:cs typeface="Calibri"/>
              </a:rPr>
              <a:t>Въздухоплътност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Clr>
                <a:srgbClr val="99C93B"/>
              </a:buClr>
              <a:buSzPct val="81818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Без</a:t>
            </a:r>
            <a:r>
              <a:rPr dirty="0" sz="220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топлинни</a:t>
            </a:r>
            <a:r>
              <a:rPr dirty="0" sz="2200" spc="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мостове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25"/>
              </a:spcBef>
              <a:buClr>
                <a:srgbClr val="99C93B"/>
              </a:buClr>
              <a:buSzPct val="81818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Вентилация</a:t>
            </a:r>
            <a:r>
              <a:rPr dirty="0" sz="22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с</a:t>
            </a:r>
            <a:r>
              <a:rPr dirty="0" sz="22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рекуперация</a:t>
            </a:r>
            <a:r>
              <a:rPr dirty="0" sz="2200" spc="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solidFill>
                  <a:srgbClr val="5C5F61"/>
                </a:solidFill>
                <a:latin typeface="Calibri"/>
                <a:cs typeface="Calibri"/>
              </a:rPr>
              <a:t>отпадната</a:t>
            </a:r>
            <a:r>
              <a:rPr dirty="0" sz="2200" spc="-3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5C5F61"/>
                </a:solidFill>
                <a:latin typeface="Calibri"/>
                <a:cs typeface="Calibri"/>
              </a:rPr>
              <a:t>топлина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5860" y="1801367"/>
            <a:ext cx="4930140" cy="3552825"/>
            <a:chOff x="1165860" y="1801367"/>
            <a:chExt cx="4930140" cy="3552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860" y="2225039"/>
              <a:ext cx="4930140" cy="31287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60" y="1801367"/>
              <a:ext cx="1018032" cy="9616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31763" y="1801367"/>
              <a:ext cx="295910" cy="317500"/>
            </a:xfrm>
            <a:custGeom>
              <a:avLst/>
              <a:gdLst/>
              <a:ahLst/>
              <a:cxnLst/>
              <a:rect l="l" t="t" r="r" b="b"/>
              <a:pathLst>
                <a:path w="295910" h="317500">
                  <a:moveTo>
                    <a:pt x="295656" y="0"/>
                  </a:moveTo>
                  <a:lnTo>
                    <a:pt x="0" y="0"/>
                  </a:lnTo>
                  <a:lnTo>
                    <a:pt x="0" y="316991"/>
                  </a:lnTo>
                  <a:lnTo>
                    <a:pt x="295656" y="316991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8209" y="2479294"/>
            <a:ext cx="9144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11044" y="299465"/>
            <a:ext cx="59670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24A4CC"/>
                </a:solidFill>
              </a:rPr>
              <a:t>Принципи на проектиране на почти </a:t>
            </a:r>
            <a:r>
              <a:rPr dirty="0" sz="3000" spc="-665">
                <a:solidFill>
                  <a:srgbClr val="24A4CC"/>
                </a:solidFill>
              </a:rPr>
              <a:t> </a:t>
            </a:r>
            <a:r>
              <a:rPr dirty="0" sz="3000" spc="-15">
                <a:solidFill>
                  <a:srgbClr val="24A4CC"/>
                </a:solidFill>
              </a:rPr>
              <a:t>нулево-енергийни</a:t>
            </a:r>
            <a:r>
              <a:rPr dirty="0" sz="3000" spc="2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сгради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0860" y="1434775"/>
            <a:ext cx="9847167" cy="4242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1044" y="299465"/>
            <a:ext cx="62293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24A4CC"/>
                </a:solidFill>
              </a:rPr>
              <a:t>Национална</a:t>
            </a:r>
            <a:r>
              <a:rPr dirty="0" sz="3000" spc="-20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стратегия</a:t>
            </a:r>
            <a:r>
              <a:rPr dirty="0" sz="3000" spc="5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за</a:t>
            </a:r>
            <a:r>
              <a:rPr dirty="0" sz="3000" spc="-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обновяване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8285" y="2538222"/>
            <a:ext cx="4450080" cy="542925"/>
          </a:xfrm>
          <a:custGeom>
            <a:avLst/>
            <a:gdLst/>
            <a:ahLst/>
            <a:cxnLst/>
            <a:rect l="l" t="t" r="r" b="b"/>
            <a:pathLst>
              <a:path w="4450080" h="542925">
                <a:moveTo>
                  <a:pt x="0" y="271272"/>
                </a:moveTo>
                <a:lnTo>
                  <a:pt x="21175" y="233685"/>
                </a:lnTo>
                <a:lnTo>
                  <a:pt x="63769" y="206513"/>
                </a:lnTo>
                <a:lnTo>
                  <a:pt x="104224" y="188964"/>
                </a:lnTo>
                <a:lnTo>
                  <a:pt x="153913" y="171917"/>
                </a:lnTo>
                <a:lnTo>
                  <a:pt x="212483" y="155416"/>
                </a:lnTo>
                <a:lnTo>
                  <a:pt x="279583" y="139503"/>
                </a:lnTo>
                <a:lnTo>
                  <a:pt x="354858" y="124222"/>
                </a:lnTo>
                <a:lnTo>
                  <a:pt x="395451" y="116832"/>
                </a:lnTo>
                <a:lnTo>
                  <a:pt x="437956" y="109615"/>
                </a:lnTo>
                <a:lnTo>
                  <a:pt x="482328" y="102578"/>
                </a:lnTo>
                <a:lnTo>
                  <a:pt x="528524" y="95726"/>
                </a:lnTo>
                <a:lnTo>
                  <a:pt x="576498" y="89063"/>
                </a:lnTo>
                <a:lnTo>
                  <a:pt x="626208" y="82596"/>
                </a:lnTo>
                <a:lnTo>
                  <a:pt x="677609" y="76330"/>
                </a:lnTo>
                <a:lnTo>
                  <a:pt x="730657" y="70271"/>
                </a:lnTo>
                <a:lnTo>
                  <a:pt x="785307" y="64422"/>
                </a:lnTo>
                <a:lnTo>
                  <a:pt x="841516" y="58791"/>
                </a:lnTo>
                <a:lnTo>
                  <a:pt x="899239" y="53382"/>
                </a:lnTo>
                <a:lnTo>
                  <a:pt x="958432" y="48201"/>
                </a:lnTo>
                <a:lnTo>
                  <a:pt x="1019052" y="43253"/>
                </a:lnTo>
                <a:lnTo>
                  <a:pt x="1081054" y="38543"/>
                </a:lnTo>
                <a:lnTo>
                  <a:pt x="1144394" y="34077"/>
                </a:lnTo>
                <a:lnTo>
                  <a:pt x="1209027" y="29860"/>
                </a:lnTo>
                <a:lnTo>
                  <a:pt x="1274911" y="25898"/>
                </a:lnTo>
                <a:lnTo>
                  <a:pt x="1342000" y="22196"/>
                </a:lnTo>
                <a:lnTo>
                  <a:pt x="1410250" y="18759"/>
                </a:lnTo>
                <a:lnTo>
                  <a:pt x="1479618" y="15593"/>
                </a:lnTo>
                <a:lnTo>
                  <a:pt x="1550058" y="12703"/>
                </a:lnTo>
                <a:lnTo>
                  <a:pt x="1621528" y="10094"/>
                </a:lnTo>
                <a:lnTo>
                  <a:pt x="1693983" y="7772"/>
                </a:lnTo>
                <a:lnTo>
                  <a:pt x="1767379" y="5742"/>
                </a:lnTo>
                <a:lnTo>
                  <a:pt x="1841671" y="4010"/>
                </a:lnTo>
                <a:lnTo>
                  <a:pt x="1916816" y="2580"/>
                </a:lnTo>
                <a:lnTo>
                  <a:pt x="1992770" y="1459"/>
                </a:lnTo>
                <a:lnTo>
                  <a:pt x="2069488" y="652"/>
                </a:lnTo>
                <a:lnTo>
                  <a:pt x="2146925" y="163"/>
                </a:lnTo>
                <a:lnTo>
                  <a:pt x="2225040" y="0"/>
                </a:lnTo>
                <a:lnTo>
                  <a:pt x="2303154" y="163"/>
                </a:lnTo>
                <a:lnTo>
                  <a:pt x="2380591" y="652"/>
                </a:lnTo>
                <a:lnTo>
                  <a:pt x="2457309" y="1459"/>
                </a:lnTo>
                <a:lnTo>
                  <a:pt x="2533263" y="2580"/>
                </a:lnTo>
                <a:lnTo>
                  <a:pt x="2608408" y="4010"/>
                </a:lnTo>
                <a:lnTo>
                  <a:pt x="2682700" y="5742"/>
                </a:lnTo>
                <a:lnTo>
                  <a:pt x="2756096" y="7772"/>
                </a:lnTo>
                <a:lnTo>
                  <a:pt x="2828551" y="10094"/>
                </a:lnTo>
                <a:lnTo>
                  <a:pt x="2900021" y="12703"/>
                </a:lnTo>
                <a:lnTo>
                  <a:pt x="2970461" y="15593"/>
                </a:lnTo>
                <a:lnTo>
                  <a:pt x="3039829" y="18759"/>
                </a:lnTo>
                <a:lnTo>
                  <a:pt x="3108079" y="22196"/>
                </a:lnTo>
                <a:lnTo>
                  <a:pt x="3175168" y="25898"/>
                </a:lnTo>
                <a:lnTo>
                  <a:pt x="3241052" y="29860"/>
                </a:lnTo>
                <a:lnTo>
                  <a:pt x="3305685" y="34077"/>
                </a:lnTo>
                <a:lnTo>
                  <a:pt x="3369025" y="38543"/>
                </a:lnTo>
                <a:lnTo>
                  <a:pt x="3431027" y="43253"/>
                </a:lnTo>
                <a:lnTo>
                  <a:pt x="3491647" y="48201"/>
                </a:lnTo>
                <a:lnTo>
                  <a:pt x="3550840" y="53382"/>
                </a:lnTo>
                <a:lnTo>
                  <a:pt x="3608563" y="58791"/>
                </a:lnTo>
                <a:lnTo>
                  <a:pt x="3664772" y="64422"/>
                </a:lnTo>
                <a:lnTo>
                  <a:pt x="3719422" y="70271"/>
                </a:lnTo>
                <a:lnTo>
                  <a:pt x="3772470" y="76330"/>
                </a:lnTo>
                <a:lnTo>
                  <a:pt x="3823871" y="82596"/>
                </a:lnTo>
                <a:lnTo>
                  <a:pt x="3873581" y="89063"/>
                </a:lnTo>
                <a:lnTo>
                  <a:pt x="3921555" y="95726"/>
                </a:lnTo>
                <a:lnTo>
                  <a:pt x="3967751" y="102578"/>
                </a:lnTo>
                <a:lnTo>
                  <a:pt x="4012123" y="109615"/>
                </a:lnTo>
                <a:lnTo>
                  <a:pt x="4054628" y="116832"/>
                </a:lnTo>
                <a:lnTo>
                  <a:pt x="4095221" y="124222"/>
                </a:lnTo>
                <a:lnTo>
                  <a:pt x="4133859" y="131781"/>
                </a:lnTo>
                <a:lnTo>
                  <a:pt x="4205090" y="147383"/>
                </a:lnTo>
                <a:lnTo>
                  <a:pt x="4267969" y="163596"/>
                </a:lnTo>
                <a:lnTo>
                  <a:pt x="4322143" y="180375"/>
                </a:lnTo>
                <a:lnTo>
                  <a:pt x="4367259" y="197678"/>
                </a:lnTo>
                <a:lnTo>
                  <a:pt x="4402963" y="215463"/>
                </a:lnTo>
                <a:lnTo>
                  <a:pt x="4438102" y="242947"/>
                </a:lnTo>
                <a:lnTo>
                  <a:pt x="4450080" y="271272"/>
                </a:lnTo>
                <a:lnTo>
                  <a:pt x="4448734" y="280798"/>
                </a:lnTo>
                <a:lnTo>
                  <a:pt x="4417176" y="318021"/>
                </a:lnTo>
                <a:lnTo>
                  <a:pt x="4367259" y="344865"/>
                </a:lnTo>
                <a:lnTo>
                  <a:pt x="4322143" y="362168"/>
                </a:lnTo>
                <a:lnTo>
                  <a:pt x="4267969" y="378947"/>
                </a:lnTo>
                <a:lnTo>
                  <a:pt x="4205090" y="395160"/>
                </a:lnTo>
                <a:lnTo>
                  <a:pt x="4133859" y="410762"/>
                </a:lnTo>
                <a:lnTo>
                  <a:pt x="4095221" y="418321"/>
                </a:lnTo>
                <a:lnTo>
                  <a:pt x="4054628" y="425711"/>
                </a:lnTo>
                <a:lnTo>
                  <a:pt x="4012123" y="432928"/>
                </a:lnTo>
                <a:lnTo>
                  <a:pt x="3967751" y="439965"/>
                </a:lnTo>
                <a:lnTo>
                  <a:pt x="3921555" y="446817"/>
                </a:lnTo>
                <a:lnTo>
                  <a:pt x="3873581" y="453480"/>
                </a:lnTo>
                <a:lnTo>
                  <a:pt x="3823871" y="459947"/>
                </a:lnTo>
                <a:lnTo>
                  <a:pt x="3772470" y="466213"/>
                </a:lnTo>
                <a:lnTo>
                  <a:pt x="3719422" y="472272"/>
                </a:lnTo>
                <a:lnTo>
                  <a:pt x="3664772" y="478121"/>
                </a:lnTo>
                <a:lnTo>
                  <a:pt x="3608563" y="483752"/>
                </a:lnTo>
                <a:lnTo>
                  <a:pt x="3550840" y="489161"/>
                </a:lnTo>
                <a:lnTo>
                  <a:pt x="3491647" y="494342"/>
                </a:lnTo>
                <a:lnTo>
                  <a:pt x="3431027" y="499290"/>
                </a:lnTo>
                <a:lnTo>
                  <a:pt x="3369025" y="504000"/>
                </a:lnTo>
                <a:lnTo>
                  <a:pt x="3305685" y="508466"/>
                </a:lnTo>
                <a:lnTo>
                  <a:pt x="3241052" y="512683"/>
                </a:lnTo>
                <a:lnTo>
                  <a:pt x="3175168" y="516645"/>
                </a:lnTo>
                <a:lnTo>
                  <a:pt x="3108079" y="520347"/>
                </a:lnTo>
                <a:lnTo>
                  <a:pt x="3039829" y="523784"/>
                </a:lnTo>
                <a:lnTo>
                  <a:pt x="2970461" y="526950"/>
                </a:lnTo>
                <a:lnTo>
                  <a:pt x="2900021" y="529840"/>
                </a:lnTo>
                <a:lnTo>
                  <a:pt x="2828551" y="532449"/>
                </a:lnTo>
                <a:lnTo>
                  <a:pt x="2756096" y="534771"/>
                </a:lnTo>
                <a:lnTo>
                  <a:pt x="2682700" y="536801"/>
                </a:lnTo>
                <a:lnTo>
                  <a:pt x="2608408" y="538533"/>
                </a:lnTo>
                <a:lnTo>
                  <a:pt x="2533263" y="539963"/>
                </a:lnTo>
                <a:lnTo>
                  <a:pt x="2457309" y="541084"/>
                </a:lnTo>
                <a:lnTo>
                  <a:pt x="2380591" y="541891"/>
                </a:lnTo>
                <a:lnTo>
                  <a:pt x="2303154" y="542380"/>
                </a:lnTo>
                <a:lnTo>
                  <a:pt x="2225040" y="542543"/>
                </a:lnTo>
                <a:lnTo>
                  <a:pt x="2146925" y="542380"/>
                </a:lnTo>
                <a:lnTo>
                  <a:pt x="2069488" y="541891"/>
                </a:lnTo>
                <a:lnTo>
                  <a:pt x="1992770" y="541084"/>
                </a:lnTo>
                <a:lnTo>
                  <a:pt x="1916816" y="539963"/>
                </a:lnTo>
                <a:lnTo>
                  <a:pt x="1841671" y="538533"/>
                </a:lnTo>
                <a:lnTo>
                  <a:pt x="1767379" y="536801"/>
                </a:lnTo>
                <a:lnTo>
                  <a:pt x="1693983" y="534771"/>
                </a:lnTo>
                <a:lnTo>
                  <a:pt x="1621528" y="532449"/>
                </a:lnTo>
                <a:lnTo>
                  <a:pt x="1550058" y="529840"/>
                </a:lnTo>
                <a:lnTo>
                  <a:pt x="1479618" y="526950"/>
                </a:lnTo>
                <a:lnTo>
                  <a:pt x="1410250" y="523784"/>
                </a:lnTo>
                <a:lnTo>
                  <a:pt x="1342000" y="520347"/>
                </a:lnTo>
                <a:lnTo>
                  <a:pt x="1274911" y="516645"/>
                </a:lnTo>
                <a:lnTo>
                  <a:pt x="1209027" y="512683"/>
                </a:lnTo>
                <a:lnTo>
                  <a:pt x="1144394" y="508466"/>
                </a:lnTo>
                <a:lnTo>
                  <a:pt x="1081054" y="504000"/>
                </a:lnTo>
                <a:lnTo>
                  <a:pt x="1019052" y="499290"/>
                </a:lnTo>
                <a:lnTo>
                  <a:pt x="958432" y="494342"/>
                </a:lnTo>
                <a:lnTo>
                  <a:pt x="899239" y="489161"/>
                </a:lnTo>
                <a:lnTo>
                  <a:pt x="841516" y="483752"/>
                </a:lnTo>
                <a:lnTo>
                  <a:pt x="785307" y="478121"/>
                </a:lnTo>
                <a:lnTo>
                  <a:pt x="730657" y="472272"/>
                </a:lnTo>
                <a:lnTo>
                  <a:pt x="677609" y="466213"/>
                </a:lnTo>
                <a:lnTo>
                  <a:pt x="626208" y="459947"/>
                </a:lnTo>
                <a:lnTo>
                  <a:pt x="576498" y="453480"/>
                </a:lnTo>
                <a:lnTo>
                  <a:pt x="528524" y="446817"/>
                </a:lnTo>
                <a:lnTo>
                  <a:pt x="482328" y="439965"/>
                </a:lnTo>
                <a:lnTo>
                  <a:pt x="437956" y="432928"/>
                </a:lnTo>
                <a:lnTo>
                  <a:pt x="395451" y="425711"/>
                </a:lnTo>
                <a:lnTo>
                  <a:pt x="354858" y="418321"/>
                </a:lnTo>
                <a:lnTo>
                  <a:pt x="316220" y="410762"/>
                </a:lnTo>
                <a:lnTo>
                  <a:pt x="244989" y="395160"/>
                </a:lnTo>
                <a:lnTo>
                  <a:pt x="182110" y="378947"/>
                </a:lnTo>
                <a:lnTo>
                  <a:pt x="127936" y="362168"/>
                </a:lnTo>
                <a:lnTo>
                  <a:pt x="82820" y="344865"/>
                </a:lnTo>
                <a:lnTo>
                  <a:pt x="47116" y="327080"/>
                </a:lnTo>
                <a:lnTo>
                  <a:pt x="11977" y="299596"/>
                </a:lnTo>
                <a:lnTo>
                  <a:pt x="0" y="271272"/>
                </a:lnTo>
                <a:close/>
              </a:path>
            </a:pathLst>
          </a:custGeom>
          <a:ln w="25400">
            <a:solidFill>
              <a:srgbClr val="99C93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31719" y="1581923"/>
          <a:ext cx="4367530" cy="436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235"/>
                <a:gridCol w="610235"/>
                <a:gridCol w="610234"/>
                <a:gridCol w="2524125"/>
              </a:tblGrid>
              <a:tr h="484193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14" b="1">
                          <a:latin typeface="Calibri"/>
                          <a:cs typeface="Calibri"/>
                        </a:rPr>
                        <a:t>Клас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400" spc="-110" b="1">
                          <a:latin typeface="Calibri"/>
                          <a:cs typeface="Calibri"/>
                        </a:rPr>
                        <a:t>EPmin,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>
                        <a:lnSpc>
                          <a:spcPts val="1625"/>
                        </a:lnSpc>
                        <a:spcBef>
                          <a:spcPts val="409"/>
                        </a:spcBef>
                      </a:pPr>
                      <a:r>
                        <a:rPr dirty="0" sz="1400" spc="-130" b="1">
                          <a:latin typeface="Calibri"/>
                          <a:cs typeface="Calibri"/>
                        </a:rPr>
                        <a:t>kWh/m</a:t>
                      </a:r>
                      <a:r>
                        <a:rPr dirty="0" baseline="43209" sz="1350" spc="-195" b="1">
                          <a:latin typeface="Calibri"/>
                          <a:cs typeface="Calibri"/>
                        </a:rPr>
                        <a:t>2</a:t>
                      </a:r>
                      <a:endParaRPr baseline="43209" sz="13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latin typeface="Calibri"/>
                          <a:cs typeface="Calibri"/>
                        </a:rPr>
                        <a:t>EPmax,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>
                        <a:lnSpc>
                          <a:spcPts val="1625"/>
                        </a:lnSpc>
                        <a:spcBef>
                          <a:spcPts val="409"/>
                        </a:spcBef>
                      </a:pPr>
                      <a:r>
                        <a:rPr dirty="0" sz="1400" spc="-130" b="1">
                          <a:latin typeface="Calibri"/>
                          <a:cs typeface="Calibri"/>
                        </a:rPr>
                        <a:t>kWh/m</a:t>
                      </a:r>
                      <a:r>
                        <a:rPr dirty="0" baseline="43209" sz="1350" spc="-195" b="1">
                          <a:latin typeface="Calibri"/>
                          <a:cs typeface="Calibri"/>
                        </a:rPr>
                        <a:t>2</a:t>
                      </a:r>
                      <a:endParaRPr baseline="43209" sz="13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15" b="1">
                          <a:latin typeface="Calibri"/>
                          <a:cs typeface="Calibri"/>
                        </a:rPr>
                        <a:t>Ж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400" spc="25" b="1">
                          <a:latin typeface="Calibri"/>
                          <a:cs typeface="Calibri"/>
                        </a:rPr>
                        <a:t>л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щ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ни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г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р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а</a:t>
                      </a:r>
                      <a:r>
                        <a:rPr dirty="0" sz="1400" spc="20" b="1">
                          <a:latin typeface="Calibri"/>
                          <a:cs typeface="Calibri"/>
                        </a:rPr>
                        <a:t>д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89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00">
                          <a:latin typeface="Calibri"/>
                          <a:cs typeface="Calibri"/>
                        </a:rPr>
                        <a:t>A+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&lt;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650" spc="-170" b="1">
                          <a:latin typeface="Calibri"/>
                          <a:cs typeface="Calibri"/>
                        </a:rPr>
                        <a:t>A+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345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885"/>
                        </a:spcBef>
                        <a:tabLst>
                          <a:tab pos="833755" algn="l"/>
                        </a:tabLst>
                      </a:pPr>
                      <a:r>
                        <a:rPr dirty="0" baseline="1683" sz="2475" spc="-277" b="1">
                          <a:latin typeface="Calibri"/>
                          <a:cs typeface="Calibri"/>
                        </a:rPr>
                        <a:t>A	</a:t>
                      </a:r>
                      <a:r>
                        <a:rPr dirty="0" sz="1600" spc="-1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+55%</a:t>
                      </a:r>
                      <a:r>
                        <a:rPr dirty="0" sz="1600" spc="1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ВЕИ = </a:t>
                      </a:r>
                      <a:r>
                        <a:rPr dirty="0" sz="1600" spc="-15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ПНЕС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190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1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B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190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882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C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193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89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30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D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269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363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00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269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363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8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F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&gt;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2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G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07148" y="1598168"/>
            <a:ext cx="4591050" cy="4497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424180" indent="-342900">
              <a:lnSpc>
                <a:spcPct val="100000"/>
              </a:lnSpc>
              <a:spcBef>
                <a:spcPts val="105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Изискване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 постигане</a:t>
            </a:r>
            <a:r>
              <a:rPr dirty="0" sz="2000" spc="-4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нулево- </a:t>
            </a:r>
            <a:r>
              <a:rPr dirty="0" sz="2000" spc="-434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емисионна</a:t>
            </a:r>
            <a:r>
              <a:rPr dirty="0" sz="2000" spc="-3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сграда</a:t>
            </a:r>
            <a:r>
              <a:rPr dirty="0" sz="2000" spc="1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от</a:t>
            </a:r>
            <a:r>
              <a:rPr dirty="0" sz="20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2030</a:t>
            </a:r>
            <a:r>
              <a:rPr dirty="0" sz="20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г.</a:t>
            </a:r>
            <a:endParaRPr sz="2000">
              <a:latin typeface="Calibri"/>
              <a:cs typeface="Calibri"/>
            </a:endParaRPr>
          </a:p>
          <a:p>
            <a:pPr marL="355600" marR="46355" indent="-342900">
              <a:lnSpc>
                <a:spcPct val="100000"/>
              </a:lnSpc>
              <a:spcBef>
                <a:spcPts val="395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Въвеждане на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минимални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изисквания </a:t>
            </a:r>
            <a:r>
              <a:rPr dirty="0" sz="2000" spc="-44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сградно</a:t>
            </a:r>
            <a:r>
              <a:rPr dirty="0" sz="20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обновяване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Нови</a:t>
            </a:r>
            <a:r>
              <a:rPr dirty="0" sz="20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национални</a:t>
            </a:r>
            <a:r>
              <a:rPr dirty="0" sz="2000" spc="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планове</a:t>
            </a:r>
            <a:r>
              <a:rPr dirty="0" sz="2000" spc="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сградно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обновяване</a:t>
            </a:r>
            <a:endParaRPr sz="2000">
              <a:latin typeface="Calibri"/>
              <a:cs typeface="Calibri"/>
            </a:endParaRPr>
          </a:p>
          <a:p>
            <a:pPr marL="355600" marR="14604" indent="-342900">
              <a:lnSpc>
                <a:spcPct val="100000"/>
              </a:lnSpc>
              <a:spcBef>
                <a:spcPts val="395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Индикатор</a:t>
            </a:r>
            <a:r>
              <a:rPr dirty="0" sz="2000" spc="-55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r>
              <a:rPr dirty="0" sz="2000" spc="-2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интелигентни</a:t>
            </a:r>
            <a:r>
              <a:rPr dirty="0" sz="2000" spc="-4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сгради</a:t>
            </a:r>
            <a:r>
              <a:rPr dirty="0" sz="2000" spc="-3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по </a:t>
            </a:r>
            <a:r>
              <a:rPr dirty="0" sz="2000" spc="-434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обща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методология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като част от </a:t>
            </a:r>
            <a:r>
              <a:rPr dirty="0" sz="2000" spc="5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сертификатите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за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енергийни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характеристики,</a:t>
            </a:r>
            <a:r>
              <a:rPr dirty="0" sz="2000" spc="-5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паспортите</a:t>
            </a:r>
            <a:r>
              <a:rPr dirty="0" sz="2000" spc="-35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endParaRPr sz="2000">
              <a:latin typeface="Calibri"/>
              <a:cs typeface="Calibri"/>
            </a:endParaRPr>
          </a:p>
          <a:p>
            <a:pPr marL="355600" marR="489584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обновяване</a:t>
            </a:r>
            <a:r>
              <a:rPr dirty="0" sz="2000" spc="-6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и</a:t>
            </a:r>
            <a:r>
              <a:rPr dirty="0" sz="2000" spc="-25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C5F61"/>
                </a:solidFill>
                <a:latin typeface="Calibri"/>
                <a:cs typeface="Calibri"/>
              </a:rPr>
              <a:t>цифровите</a:t>
            </a:r>
            <a:r>
              <a:rPr dirty="0" sz="2000" spc="-50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сградни </a:t>
            </a:r>
            <a:r>
              <a:rPr dirty="0" sz="2000" spc="-434" b="1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C5F61"/>
                </a:solidFill>
                <a:latin typeface="Calibri"/>
                <a:cs typeface="Calibri"/>
              </a:rPr>
              <a:t>дневници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Задължение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r>
              <a:rPr dirty="0" sz="2000" spc="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включване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мерки</a:t>
            </a:r>
            <a:r>
              <a:rPr dirty="0" sz="2000" spc="-1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обучение</a:t>
            </a:r>
            <a:r>
              <a:rPr dirty="0" sz="2000" spc="-3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и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 обслужване</a:t>
            </a:r>
            <a:r>
              <a:rPr dirty="0" sz="20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</a:t>
            </a:r>
            <a:r>
              <a:rPr dirty="0" sz="2000" spc="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едно</a:t>
            </a:r>
            <a:r>
              <a:rPr dirty="0" sz="2000" spc="-1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гише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12803" y="2105378"/>
            <a:ext cx="490220" cy="393700"/>
            <a:chOff x="4212803" y="2105378"/>
            <a:chExt cx="490220" cy="393700"/>
          </a:xfrm>
        </p:grpSpPr>
        <p:sp>
          <p:nvSpPr>
            <p:cNvPr id="6" name="object 6"/>
            <p:cNvSpPr/>
            <p:nvPr/>
          </p:nvSpPr>
          <p:spPr>
            <a:xfrm>
              <a:off x="4227172" y="2119747"/>
              <a:ext cx="461009" cy="365125"/>
            </a:xfrm>
            <a:custGeom>
              <a:avLst/>
              <a:gdLst/>
              <a:ahLst/>
              <a:cxnLst/>
              <a:rect l="l" t="t" r="r" b="b"/>
              <a:pathLst>
                <a:path w="461010" h="365125">
                  <a:moveTo>
                    <a:pt x="312192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312192" y="364626"/>
                  </a:lnTo>
                  <a:lnTo>
                    <a:pt x="460855" y="182313"/>
                  </a:lnTo>
                  <a:lnTo>
                    <a:pt x="312192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27172" y="2119747"/>
              <a:ext cx="461009" cy="365125"/>
            </a:xfrm>
            <a:custGeom>
              <a:avLst/>
              <a:gdLst/>
              <a:ahLst/>
              <a:cxnLst/>
              <a:rect l="l" t="t" r="r" b="b"/>
              <a:pathLst>
                <a:path w="461010" h="365125">
                  <a:moveTo>
                    <a:pt x="0" y="0"/>
                  </a:moveTo>
                  <a:lnTo>
                    <a:pt x="312192" y="0"/>
                  </a:lnTo>
                  <a:lnTo>
                    <a:pt x="460855" y="182313"/>
                  </a:lnTo>
                  <a:lnTo>
                    <a:pt x="312192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8226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219813" y="2606316"/>
            <a:ext cx="758190" cy="394335"/>
            <a:chOff x="4219813" y="2606316"/>
            <a:chExt cx="758190" cy="394335"/>
          </a:xfrm>
        </p:grpSpPr>
        <p:sp>
          <p:nvSpPr>
            <p:cNvPr id="9" name="object 9"/>
            <p:cNvSpPr/>
            <p:nvPr/>
          </p:nvSpPr>
          <p:spPr>
            <a:xfrm>
              <a:off x="4234605" y="2621108"/>
              <a:ext cx="728980" cy="365125"/>
            </a:xfrm>
            <a:custGeom>
              <a:avLst/>
              <a:gdLst/>
              <a:ahLst/>
              <a:cxnLst/>
              <a:rect l="l" t="t" r="r" b="b"/>
              <a:pathLst>
                <a:path w="728979" h="365125">
                  <a:moveTo>
                    <a:pt x="579785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579785" y="364626"/>
                  </a:lnTo>
                  <a:lnTo>
                    <a:pt x="728448" y="182313"/>
                  </a:lnTo>
                  <a:lnTo>
                    <a:pt x="579785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34605" y="2621108"/>
              <a:ext cx="728980" cy="365125"/>
            </a:xfrm>
            <a:custGeom>
              <a:avLst/>
              <a:gdLst/>
              <a:ahLst/>
              <a:cxnLst/>
              <a:rect l="l" t="t" r="r" b="b"/>
              <a:pathLst>
                <a:path w="728979" h="365125">
                  <a:moveTo>
                    <a:pt x="0" y="0"/>
                  </a:moveTo>
                  <a:lnTo>
                    <a:pt x="579785" y="0"/>
                  </a:lnTo>
                  <a:lnTo>
                    <a:pt x="728448" y="182313"/>
                  </a:lnTo>
                  <a:lnTo>
                    <a:pt x="579785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9261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219648" y="3089281"/>
            <a:ext cx="1011555" cy="394970"/>
            <a:chOff x="4219648" y="3089281"/>
            <a:chExt cx="1011555" cy="394970"/>
          </a:xfrm>
        </p:grpSpPr>
        <p:sp>
          <p:nvSpPr>
            <p:cNvPr id="12" name="object 12"/>
            <p:cNvSpPr/>
            <p:nvPr/>
          </p:nvSpPr>
          <p:spPr>
            <a:xfrm>
              <a:off x="4234605" y="3104238"/>
              <a:ext cx="981710" cy="365125"/>
            </a:xfrm>
            <a:custGeom>
              <a:avLst/>
              <a:gdLst/>
              <a:ahLst/>
              <a:cxnLst/>
              <a:rect l="l" t="t" r="r" b="b"/>
              <a:pathLst>
                <a:path w="981710" h="365125">
                  <a:moveTo>
                    <a:pt x="832512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832512" y="364626"/>
                  </a:lnTo>
                  <a:lnTo>
                    <a:pt x="981175" y="182313"/>
                  </a:lnTo>
                  <a:lnTo>
                    <a:pt x="832512" y="0"/>
                  </a:lnTo>
                  <a:close/>
                </a:path>
              </a:pathLst>
            </a:custGeom>
            <a:solidFill>
              <a:srgbClr val="45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34605" y="3104238"/>
              <a:ext cx="981710" cy="365125"/>
            </a:xfrm>
            <a:custGeom>
              <a:avLst/>
              <a:gdLst/>
              <a:ahLst/>
              <a:cxnLst/>
              <a:rect l="l" t="t" r="r" b="b"/>
              <a:pathLst>
                <a:path w="981710" h="365125">
                  <a:moveTo>
                    <a:pt x="0" y="0"/>
                  </a:moveTo>
                  <a:lnTo>
                    <a:pt x="832512" y="0"/>
                  </a:lnTo>
                  <a:lnTo>
                    <a:pt x="981175" y="182313"/>
                  </a:lnTo>
                  <a:lnTo>
                    <a:pt x="832512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970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4219563" y="3581441"/>
            <a:ext cx="1278890" cy="394970"/>
            <a:chOff x="4219563" y="3581441"/>
            <a:chExt cx="1278890" cy="394970"/>
          </a:xfrm>
        </p:grpSpPr>
        <p:sp>
          <p:nvSpPr>
            <p:cNvPr id="15" name="object 15"/>
            <p:cNvSpPr/>
            <p:nvPr/>
          </p:nvSpPr>
          <p:spPr>
            <a:xfrm>
              <a:off x="4234605" y="3596483"/>
              <a:ext cx="1249045" cy="365125"/>
            </a:xfrm>
            <a:custGeom>
              <a:avLst/>
              <a:gdLst/>
              <a:ahLst/>
              <a:cxnLst/>
              <a:rect l="l" t="t" r="r" b="b"/>
              <a:pathLst>
                <a:path w="1249045" h="365125">
                  <a:moveTo>
                    <a:pt x="1100105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100105" y="364626"/>
                  </a:lnTo>
                  <a:lnTo>
                    <a:pt x="1248768" y="182313"/>
                  </a:lnTo>
                  <a:lnTo>
                    <a:pt x="1100105" y="0"/>
                  </a:lnTo>
                  <a:close/>
                </a:path>
              </a:pathLst>
            </a:custGeom>
            <a:solidFill>
              <a:srgbClr val="B3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34605" y="3596483"/>
              <a:ext cx="1249045" cy="365125"/>
            </a:xfrm>
            <a:custGeom>
              <a:avLst/>
              <a:gdLst/>
              <a:ahLst/>
              <a:cxnLst/>
              <a:rect l="l" t="t" r="r" b="b"/>
              <a:pathLst>
                <a:path w="1249045" h="365125">
                  <a:moveTo>
                    <a:pt x="0" y="0"/>
                  </a:moveTo>
                  <a:lnTo>
                    <a:pt x="1100105" y="0"/>
                  </a:lnTo>
                  <a:lnTo>
                    <a:pt x="1248768" y="182313"/>
                  </a:lnTo>
                  <a:lnTo>
                    <a:pt x="1100105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994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4212084" y="4055410"/>
            <a:ext cx="1539240" cy="394970"/>
            <a:chOff x="4212084" y="4055410"/>
            <a:chExt cx="1539240" cy="394970"/>
          </a:xfrm>
        </p:grpSpPr>
        <p:sp>
          <p:nvSpPr>
            <p:cNvPr id="18" name="object 18"/>
            <p:cNvSpPr/>
            <p:nvPr/>
          </p:nvSpPr>
          <p:spPr>
            <a:xfrm>
              <a:off x="4227172" y="4070498"/>
              <a:ext cx="1509395" cy="365125"/>
            </a:xfrm>
            <a:custGeom>
              <a:avLst/>
              <a:gdLst/>
              <a:ahLst/>
              <a:cxnLst/>
              <a:rect l="l" t="t" r="r" b="b"/>
              <a:pathLst>
                <a:path w="1509395" h="365125">
                  <a:moveTo>
                    <a:pt x="1360265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360265" y="364626"/>
                  </a:lnTo>
                  <a:lnTo>
                    <a:pt x="1508928" y="182313"/>
                  </a:lnTo>
                  <a:lnTo>
                    <a:pt x="136026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27172" y="4070498"/>
              <a:ext cx="1509395" cy="365125"/>
            </a:xfrm>
            <a:custGeom>
              <a:avLst/>
              <a:gdLst/>
              <a:ahLst/>
              <a:cxnLst/>
              <a:rect l="l" t="t" r="r" b="b"/>
              <a:pathLst>
                <a:path w="1509395" h="365125">
                  <a:moveTo>
                    <a:pt x="0" y="0"/>
                  </a:moveTo>
                  <a:lnTo>
                    <a:pt x="1360265" y="0"/>
                  </a:lnTo>
                  <a:lnTo>
                    <a:pt x="1508928" y="182313"/>
                  </a:lnTo>
                  <a:lnTo>
                    <a:pt x="1360265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30076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4212057" y="4538512"/>
            <a:ext cx="1791970" cy="394970"/>
            <a:chOff x="4212057" y="4538512"/>
            <a:chExt cx="1791970" cy="394970"/>
          </a:xfrm>
        </p:grpSpPr>
        <p:sp>
          <p:nvSpPr>
            <p:cNvPr id="21" name="object 21"/>
            <p:cNvSpPr/>
            <p:nvPr/>
          </p:nvSpPr>
          <p:spPr>
            <a:xfrm>
              <a:off x="4227172" y="4553627"/>
              <a:ext cx="1762125" cy="365125"/>
            </a:xfrm>
            <a:custGeom>
              <a:avLst/>
              <a:gdLst/>
              <a:ahLst/>
              <a:cxnLst/>
              <a:rect l="l" t="t" r="r" b="b"/>
              <a:pathLst>
                <a:path w="1762125" h="365125">
                  <a:moveTo>
                    <a:pt x="1612992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612992" y="364626"/>
                  </a:lnTo>
                  <a:lnTo>
                    <a:pt x="1761655" y="182313"/>
                  </a:lnTo>
                  <a:lnTo>
                    <a:pt x="1612992" y="0"/>
                  </a:lnTo>
                  <a:close/>
                </a:path>
              </a:pathLst>
            </a:custGeom>
            <a:solidFill>
              <a:srgbClr val="FFB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227172" y="4553627"/>
              <a:ext cx="1762125" cy="365125"/>
            </a:xfrm>
            <a:custGeom>
              <a:avLst/>
              <a:gdLst/>
              <a:ahLst/>
              <a:cxnLst/>
              <a:rect l="l" t="t" r="r" b="b"/>
              <a:pathLst>
                <a:path w="1762125" h="365125">
                  <a:moveTo>
                    <a:pt x="0" y="0"/>
                  </a:moveTo>
                  <a:lnTo>
                    <a:pt x="1612992" y="0"/>
                  </a:lnTo>
                  <a:lnTo>
                    <a:pt x="1761655" y="182313"/>
                  </a:lnTo>
                  <a:lnTo>
                    <a:pt x="1612992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3015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4212039" y="5021625"/>
            <a:ext cx="2044700" cy="394970"/>
            <a:chOff x="4212039" y="5021625"/>
            <a:chExt cx="2044700" cy="394970"/>
          </a:xfrm>
        </p:grpSpPr>
        <p:sp>
          <p:nvSpPr>
            <p:cNvPr id="24" name="object 24"/>
            <p:cNvSpPr/>
            <p:nvPr/>
          </p:nvSpPr>
          <p:spPr>
            <a:xfrm>
              <a:off x="4227172" y="5036758"/>
              <a:ext cx="2014855" cy="365125"/>
            </a:xfrm>
            <a:custGeom>
              <a:avLst/>
              <a:gdLst/>
              <a:ahLst/>
              <a:cxnLst/>
              <a:rect l="l" t="t" r="r" b="b"/>
              <a:pathLst>
                <a:path w="2014854" h="365125">
                  <a:moveTo>
                    <a:pt x="1865719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865719" y="364626"/>
                  </a:lnTo>
                  <a:lnTo>
                    <a:pt x="2014382" y="182313"/>
                  </a:lnTo>
                  <a:lnTo>
                    <a:pt x="1865719" y="0"/>
                  </a:lnTo>
                  <a:close/>
                </a:path>
              </a:pathLst>
            </a:custGeom>
            <a:solidFill>
              <a:srgbClr val="FF4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27172" y="5036758"/>
              <a:ext cx="2014855" cy="365125"/>
            </a:xfrm>
            <a:custGeom>
              <a:avLst/>
              <a:gdLst/>
              <a:ahLst/>
              <a:cxnLst/>
              <a:rect l="l" t="t" r="r" b="b"/>
              <a:pathLst>
                <a:path w="2014854" h="365125">
                  <a:moveTo>
                    <a:pt x="0" y="0"/>
                  </a:moveTo>
                  <a:lnTo>
                    <a:pt x="1865719" y="0"/>
                  </a:lnTo>
                  <a:lnTo>
                    <a:pt x="2014382" y="182313"/>
                  </a:lnTo>
                  <a:lnTo>
                    <a:pt x="1865719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30207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4212027" y="5504742"/>
            <a:ext cx="2305050" cy="394970"/>
            <a:chOff x="4212027" y="5504742"/>
            <a:chExt cx="2305050" cy="394970"/>
          </a:xfrm>
        </p:grpSpPr>
        <p:sp>
          <p:nvSpPr>
            <p:cNvPr id="27" name="object 27"/>
            <p:cNvSpPr/>
            <p:nvPr/>
          </p:nvSpPr>
          <p:spPr>
            <a:xfrm>
              <a:off x="4227172" y="5519887"/>
              <a:ext cx="2274570" cy="365125"/>
            </a:xfrm>
            <a:custGeom>
              <a:avLst/>
              <a:gdLst/>
              <a:ahLst/>
              <a:cxnLst/>
              <a:rect l="l" t="t" r="r" b="b"/>
              <a:pathLst>
                <a:path w="2274570" h="365125">
                  <a:moveTo>
                    <a:pt x="2125880" y="0"/>
                  </a:moveTo>
                  <a:lnTo>
                    <a:pt x="0" y="0"/>
                  </a:lnTo>
                  <a:lnTo>
                    <a:pt x="0" y="364624"/>
                  </a:lnTo>
                  <a:lnTo>
                    <a:pt x="2125880" y="364624"/>
                  </a:lnTo>
                  <a:lnTo>
                    <a:pt x="2274543" y="182313"/>
                  </a:lnTo>
                  <a:lnTo>
                    <a:pt x="21258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227172" y="5519887"/>
              <a:ext cx="2274570" cy="365125"/>
            </a:xfrm>
            <a:custGeom>
              <a:avLst/>
              <a:gdLst/>
              <a:ahLst/>
              <a:cxnLst/>
              <a:rect l="l" t="t" r="r" b="b"/>
              <a:pathLst>
                <a:path w="2274570" h="365125">
                  <a:moveTo>
                    <a:pt x="0" y="0"/>
                  </a:moveTo>
                  <a:lnTo>
                    <a:pt x="2125880" y="0"/>
                  </a:lnTo>
                  <a:lnTo>
                    <a:pt x="2274543" y="182313"/>
                  </a:lnTo>
                  <a:lnTo>
                    <a:pt x="2125880" y="364624"/>
                  </a:lnTo>
                  <a:lnTo>
                    <a:pt x="0" y="364624"/>
                  </a:lnTo>
                  <a:lnTo>
                    <a:pt x="0" y="0"/>
                  </a:lnTo>
                  <a:close/>
                </a:path>
              </a:pathLst>
            </a:custGeom>
            <a:ln w="3024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511044" y="299465"/>
            <a:ext cx="764159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24A4CC"/>
                </a:solidFill>
              </a:rPr>
              <a:t>Директива </a:t>
            </a:r>
            <a:r>
              <a:rPr dirty="0" sz="3000">
                <a:solidFill>
                  <a:srgbClr val="24A4CC"/>
                </a:solidFill>
              </a:rPr>
              <a:t>за</a:t>
            </a:r>
            <a:r>
              <a:rPr dirty="0" sz="3000" spc="10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енергийните</a:t>
            </a:r>
            <a:r>
              <a:rPr dirty="0" sz="3000" spc="5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характеристики</a:t>
            </a:r>
            <a:r>
              <a:rPr dirty="0" sz="3000" spc="2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на </a:t>
            </a:r>
            <a:r>
              <a:rPr dirty="0" sz="3000" spc="-66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сградите</a:t>
            </a:r>
            <a:r>
              <a:rPr dirty="0" sz="3000" spc="1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(обновяване</a:t>
            </a:r>
            <a:r>
              <a:rPr dirty="0" sz="3000" spc="1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от</a:t>
            </a:r>
            <a:r>
              <a:rPr dirty="0" sz="3000" spc="10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2021</a:t>
            </a:r>
            <a:r>
              <a:rPr dirty="0" sz="3000" spc="5">
                <a:solidFill>
                  <a:srgbClr val="24A4CC"/>
                </a:solidFill>
              </a:rPr>
              <a:t> </a:t>
            </a:r>
            <a:r>
              <a:rPr dirty="0" sz="3000" spc="-50">
                <a:solidFill>
                  <a:srgbClr val="24A4CC"/>
                </a:solidFill>
              </a:rPr>
              <a:t>г.)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3064" y="3306826"/>
            <a:ext cx="8720455" cy="256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52090">
              <a:lnSpc>
                <a:spcPct val="100000"/>
              </a:lnSpc>
              <a:spcBef>
                <a:spcPts val="100"/>
              </a:spcBef>
            </a:pPr>
            <a:r>
              <a:rPr dirty="0" u="sng" sz="1500" spc="-5" b="1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2"/>
              </a:rPr>
              <a:t>www.eneffect.bg</a:t>
            </a:r>
            <a:endParaRPr sz="1500">
              <a:latin typeface="Calibri"/>
              <a:cs typeface="Calibri"/>
            </a:endParaRPr>
          </a:p>
          <a:p>
            <a:pPr marL="2752090" marR="19050">
              <a:lnSpc>
                <a:spcPct val="170000"/>
              </a:lnSpc>
            </a:pPr>
            <a:r>
              <a:rPr dirty="0" u="sng" sz="1500" spc="-5" b="1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3"/>
              </a:rPr>
              <a:t>https://www.facebook.com/eneffect </a:t>
            </a:r>
            <a:r>
              <a:rPr dirty="0" sz="1500" b="1">
                <a:solidFill>
                  <a:srgbClr val="2997E2"/>
                </a:solidFill>
                <a:latin typeface="Calibri"/>
                <a:cs typeface="Calibri"/>
              </a:rPr>
              <a:t> </a:t>
            </a:r>
            <a:r>
              <a:rPr dirty="0" u="sng" sz="1500" spc="-5" b="1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https://www.linkedin.com/company/eneffect-center-for-energy-efficiency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400" spc="-35" i="1">
                <a:solidFill>
                  <a:srgbClr val="A6A6A6"/>
                </a:solidFill>
                <a:latin typeface="Calibri"/>
                <a:cs typeface="Calibri"/>
              </a:rPr>
              <a:t>Тази</a:t>
            </a:r>
            <a:r>
              <a:rPr dirty="0" sz="1400" spc="-3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презентация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съдържа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материали,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изготвени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за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целите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на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проекти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U-Cert</a:t>
            </a:r>
            <a:r>
              <a:rPr dirty="0" sz="1400" spc="3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(Споразумение</a:t>
            </a:r>
            <a:r>
              <a:rPr dirty="0" sz="1400" spc="3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за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 безвъзмездна</a:t>
            </a:r>
            <a:r>
              <a:rPr dirty="0" sz="1400" spc="2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помощ</a:t>
            </a:r>
            <a:r>
              <a:rPr dirty="0" sz="1400" spc="204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№839937)</a:t>
            </a:r>
            <a:r>
              <a:rPr dirty="0" sz="1400" spc="21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dirty="0" sz="1400" spc="204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crossCert</a:t>
            </a:r>
            <a:r>
              <a:rPr dirty="0" sz="1400" spc="21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(Споразумение</a:t>
            </a:r>
            <a:r>
              <a:rPr dirty="0" sz="1400" spc="21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за</a:t>
            </a:r>
            <a:r>
              <a:rPr dirty="0" sz="1400" spc="2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безвъзмездна</a:t>
            </a:r>
            <a:r>
              <a:rPr dirty="0" sz="1400" spc="2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помощ</a:t>
            </a:r>
            <a:r>
              <a:rPr dirty="0" sz="1400" spc="19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№101033778),</a:t>
            </a:r>
            <a:r>
              <a:rPr dirty="0" sz="1400" spc="2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подкрепени </a:t>
            </a:r>
            <a:r>
              <a:rPr dirty="0" sz="1400" spc="-30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от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програма 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Хоризонт</a:t>
            </a:r>
            <a:r>
              <a:rPr dirty="0" sz="1400" spc="-3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r>
              <a:rPr dirty="0" sz="1400" spc="1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на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Европейския</a:t>
            </a:r>
            <a:r>
              <a:rPr dirty="0" sz="1400" spc="-1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съюз.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Единствената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отговорност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за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съдържанието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на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тази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презентация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се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носи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от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авторите.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Не</a:t>
            </a:r>
            <a:r>
              <a:rPr dirty="0" sz="1400" spc="3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е 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задължително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да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отразява мнението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на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Европейския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съюз.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Нито CINEA, нито Европейската комисия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носят </a:t>
            </a:r>
            <a:r>
              <a:rPr dirty="0" sz="1400" spc="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отговорност</a:t>
            </a:r>
            <a:r>
              <a:rPr dirty="0" sz="1400" spc="-3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за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каквото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да</a:t>
            </a:r>
            <a:r>
              <a:rPr dirty="0" sz="1400" spc="-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dirty="0" sz="1400" spc="-2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използване</a:t>
            </a:r>
            <a:r>
              <a:rPr dirty="0" sz="1400" spc="-3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на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 информацията,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A6A6A6"/>
                </a:solidFill>
                <a:latin typeface="Calibri"/>
                <a:cs typeface="Calibri"/>
              </a:rPr>
              <a:t>съдържаща</a:t>
            </a:r>
            <a:r>
              <a:rPr dirty="0" sz="1400" spc="-2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се</a:t>
            </a:r>
            <a:r>
              <a:rPr dirty="0" sz="1400" spc="-2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в</a:t>
            </a:r>
            <a:r>
              <a:rPr dirty="0" sz="1400" spc="1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A6A6A6"/>
                </a:solidFill>
                <a:latin typeface="Calibri"/>
                <a:cs typeface="Calibri"/>
              </a:rPr>
              <a:t>тях.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8703" y="3691013"/>
            <a:ext cx="296037" cy="2958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92879" y="3313176"/>
            <a:ext cx="306324" cy="304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3247" y="2348483"/>
            <a:ext cx="967740" cy="646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24884" y="4090415"/>
            <a:ext cx="274320" cy="2743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09390" y="2395550"/>
            <a:ext cx="47491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24A4CC"/>
                </a:solidFill>
              </a:rPr>
              <a:t>Благодаря</a:t>
            </a:r>
            <a:r>
              <a:rPr dirty="0" sz="3200" spc="-55">
                <a:solidFill>
                  <a:srgbClr val="24A4CC"/>
                </a:solidFill>
              </a:rPr>
              <a:t> </a:t>
            </a:r>
            <a:r>
              <a:rPr dirty="0" sz="3200">
                <a:solidFill>
                  <a:srgbClr val="24A4CC"/>
                </a:solidFill>
              </a:rPr>
              <a:t>за</a:t>
            </a:r>
            <a:r>
              <a:rPr dirty="0" sz="3200" spc="-45">
                <a:solidFill>
                  <a:srgbClr val="24A4CC"/>
                </a:solidFill>
              </a:rPr>
              <a:t> </a:t>
            </a:r>
            <a:r>
              <a:rPr dirty="0" sz="3200">
                <a:solidFill>
                  <a:srgbClr val="24A4CC"/>
                </a:solidFill>
              </a:rPr>
              <a:t>вниманието!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6867" y="1569716"/>
            <a:ext cx="4014470" cy="3811904"/>
            <a:chOff x="4056867" y="1569716"/>
            <a:chExt cx="4014470" cy="38119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6867" y="1569716"/>
              <a:ext cx="4014257" cy="38115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04894" y="1594866"/>
              <a:ext cx="3923029" cy="3720465"/>
            </a:xfrm>
            <a:custGeom>
              <a:avLst/>
              <a:gdLst/>
              <a:ahLst/>
              <a:cxnLst/>
              <a:rect l="l" t="t" r="r" b="b"/>
              <a:pathLst>
                <a:path w="3923029" h="3720465">
                  <a:moveTo>
                    <a:pt x="3302761" y="0"/>
                  </a:moveTo>
                  <a:lnTo>
                    <a:pt x="620013" y="0"/>
                  </a:lnTo>
                  <a:lnTo>
                    <a:pt x="571564" y="1865"/>
                  </a:lnTo>
                  <a:lnTo>
                    <a:pt x="524134" y="7370"/>
                  </a:lnTo>
                  <a:lnTo>
                    <a:pt x="477860" y="16376"/>
                  </a:lnTo>
                  <a:lnTo>
                    <a:pt x="432882" y="28746"/>
                  </a:lnTo>
                  <a:lnTo>
                    <a:pt x="389336" y="44341"/>
                  </a:lnTo>
                  <a:lnTo>
                    <a:pt x="347361" y="63024"/>
                  </a:lnTo>
                  <a:lnTo>
                    <a:pt x="307095" y="84657"/>
                  </a:lnTo>
                  <a:lnTo>
                    <a:pt x="268675" y="109101"/>
                  </a:lnTo>
                  <a:lnTo>
                    <a:pt x="232240" y="136220"/>
                  </a:lnTo>
                  <a:lnTo>
                    <a:pt x="197927" y="165874"/>
                  </a:lnTo>
                  <a:lnTo>
                    <a:pt x="165874" y="197927"/>
                  </a:lnTo>
                  <a:lnTo>
                    <a:pt x="136220" y="232240"/>
                  </a:lnTo>
                  <a:lnTo>
                    <a:pt x="109101" y="268675"/>
                  </a:lnTo>
                  <a:lnTo>
                    <a:pt x="84657" y="307095"/>
                  </a:lnTo>
                  <a:lnTo>
                    <a:pt x="63024" y="347361"/>
                  </a:lnTo>
                  <a:lnTo>
                    <a:pt x="44341" y="389336"/>
                  </a:lnTo>
                  <a:lnTo>
                    <a:pt x="28746" y="432882"/>
                  </a:lnTo>
                  <a:lnTo>
                    <a:pt x="16376" y="477860"/>
                  </a:lnTo>
                  <a:lnTo>
                    <a:pt x="7370" y="524134"/>
                  </a:lnTo>
                  <a:lnTo>
                    <a:pt x="1865" y="571564"/>
                  </a:lnTo>
                  <a:lnTo>
                    <a:pt x="0" y="620013"/>
                  </a:lnTo>
                  <a:lnTo>
                    <a:pt x="0" y="3100070"/>
                  </a:lnTo>
                  <a:lnTo>
                    <a:pt x="1865" y="3148519"/>
                  </a:lnTo>
                  <a:lnTo>
                    <a:pt x="7370" y="3195949"/>
                  </a:lnTo>
                  <a:lnTo>
                    <a:pt x="16376" y="3242223"/>
                  </a:lnTo>
                  <a:lnTo>
                    <a:pt x="28746" y="3287201"/>
                  </a:lnTo>
                  <a:lnTo>
                    <a:pt x="44341" y="3330747"/>
                  </a:lnTo>
                  <a:lnTo>
                    <a:pt x="63024" y="3372722"/>
                  </a:lnTo>
                  <a:lnTo>
                    <a:pt x="84657" y="3412988"/>
                  </a:lnTo>
                  <a:lnTo>
                    <a:pt x="109101" y="3451408"/>
                  </a:lnTo>
                  <a:lnTo>
                    <a:pt x="136220" y="3487843"/>
                  </a:lnTo>
                  <a:lnTo>
                    <a:pt x="165874" y="3522156"/>
                  </a:lnTo>
                  <a:lnTo>
                    <a:pt x="197927" y="3554209"/>
                  </a:lnTo>
                  <a:lnTo>
                    <a:pt x="232240" y="3583863"/>
                  </a:lnTo>
                  <a:lnTo>
                    <a:pt x="268675" y="3610982"/>
                  </a:lnTo>
                  <a:lnTo>
                    <a:pt x="307095" y="3635426"/>
                  </a:lnTo>
                  <a:lnTo>
                    <a:pt x="347361" y="3657059"/>
                  </a:lnTo>
                  <a:lnTo>
                    <a:pt x="389336" y="3675742"/>
                  </a:lnTo>
                  <a:lnTo>
                    <a:pt x="432882" y="3691337"/>
                  </a:lnTo>
                  <a:lnTo>
                    <a:pt x="477860" y="3703707"/>
                  </a:lnTo>
                  <a:lnTo>
                    <a:pt x="524134" y="3712713"/>
                  </a:lnTo>
                  <a:lnTo>
                    <a:pt x="571564" y="3718218"/>
                  </a:lnTo>
                  <a:lnTo>
                    <a:pt x="620013" y="3720084"/>
                  </a:lnTo>
                  <a:lnTo>
                    <a:pt x="3302761" y="3720084"/>
                  </a:lnTo>
                  <a:lnTo>
                    <a:pt x="3351211" y="3718218"/>
                  </a:lnTo>
                  <a:lnTo>
                    <a:pt x="3398641" y="3712713"/>
                  </a:lnTo>
                  <a:lnTo>
                    <a:pt x="3444915" y="3703707"/>
                  </a:lnTo>
                  <a:lnTo>
                    <a:pt x="3489893" y="3691337"/>
                  </a:lnTo>
                  <a:lnTo>
                    <a:pt x="3533439" y="3675742"/>
                  </a:lnTo>
                  <a:lnTo>
                    <a:pt x="3575414" y="3657059"/>
                  </a:lnTo>
                  <a:lnTo>
                    <a:pt x="3615680" y="3635426"/>
                  </a:lnTo>
                  <a:lnTo>
                    <a:pt x="3654100" y="3610982"/>
                  </a:lnTo>
                  <a:lnTo>
                    <a:pt x="3690535" y="3583863"/>
                  </a:lnTo>
                  <a:lnTo>
                    <a:pt x="3724848" y="3554209"/>
                  </a:lnTo>
                  <a:lnTo>
                    <a:pt x="3756901" y="3522156"/>
                  </a:lnTo>
                  <a:lnTo>
                    <a:pt x="3786555" y="3487843"/>
                  </a:lnTo>
                  <a:lnTo>
                    <a:pt x="3813674" y="3451408"/>
                  </a:lnTo>
                  <a:lnTo>
                    <a:pt x="3838118" y="3412988"/>
                  </a:lnTo>
                  <a:lnTo>
                    <a:pt x="3859751" y="3372722"/>
                  </a:lnTo>
                  <a:lnTo>
                    <a:pt x="3878434" y="3330747"/>
                  </a:lnTo>
                  <a:lnTo>
                    <a:pt x="3894029" y="3287201"/>
                  </a:lnTo>
                  <a:lnTo>
                    <a:pt x="3906399" y="3242223"/>
                  </a:lnTo>
                  <a:lnTo>
                    <a:pt x="3915405" y="3195949"/>
                  </a:lnTo>
                  <a:lnTo>
                    <a:pt x="3920910" y="3148519"/>
                  </a:lnTo>
                  <a:lnTo>
                    <a:pt x="3922776" y="3100070"/>
                  </a:lnTo>
                  <a:lnTo>
                    <a:pt x="3922776" y="620013"/>
                  </a:lnTo>
                  <a:lnTo>
                    <a:pt x="3920910" y="571564"/>
                  </a:lnTo>
                  <a:lnTo>
                    <a:pt x="3915405" y="524134"/>
                  </a:lnTo>
                  <a:lnTo>
                    <a:pt x="3906399" y="477860"/>
                  </a:lnTo>
                  <a:lnTo>
                    <a:pt x="3894029" y="432882"/>
                  </a:lnTo>
                  <a:lnTo>
                    <a:pt x="3878434" y="389336"/>
                  </a:lnTo>
                  <a:lnTo>
                    <a:pt x="3859751" y="347361"/>
                  </a:lnTo>
                  <a:lnTo>
                    <a:pt x="3838118" y="307095"/>
                  </a:lnTo>
                  <a:lnTo>
                    <a:pt x="3813674" y="268675"/>
                  </a:lnTo>
                  <a:lnTo>
                    <a:pt x="3786555" y="232240"/>
                  </a:lnTo>
                  <a:lnTo>
                    <a:pt x="3756901" y="197927"/>
                  </a:lnTo>
                  <a:lnTo>
                    <a:pt x="3724848" y="165874"/>
                  </a:lnTo>
                  <a:lnTo>
                    <a:pt x="3690535" y="136220"/>
                  </a:lnTo>
                  <a:lnTo>
                    <a:pt x="3654100" y="109101"/>
                  </a:lnTo>
                  <a:lnTo>
                    <a:pt x="3615680" y="84657"/>
                  </a:lnTo>
                  <a:lnTo>
                    <a:pt x="3575414" y="63024"/>
                  </a:lnTo>
                  <a:lnTo>
                    <a:pt x="3533439" y="44341"/>
                  </a:lnTo>
                  <a:lnTo>
                    <a:pt x="3489893" y="28746"/>
                  </a:lnTo>
                  <a:lnTo>
                    <a:pt x="3444915" y="16376"/>
                  </a:lnTo>
                  <a:lnTo>
                    <a:pt x="3398641" y="7370"/>
                  </a:lnTo>
                  <a:lnTo>
                    <a:pt x="3351211" y="1865"/>
                  </a:lnTo>
                  <a:lnTo>
                    <a:pt x="3302761" y="0"/>
                  </a:lnTo>
                  <a:close/>
                </a:path>
              </a:pathLst>
            </a:custGeom>
            <a:solidFill>
              <a:srgbClr val="FBDE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04894" y="1594866"/>
              <a:ext cx="3923029" cy="3720465"/>
            </a:xfrm>
            <a:custGeom>
              <a:avLst/>
              <a:gdLst/>
              <a:ahLst/>
              <a:cxnLst/>
              <a:rect l="l" t="t" r="r" b="b"/>
              <a:pathLst>
                <a:path w="3923029" h="3720465">
                  <a:moveTo>
                    <a:pt x="0" y="620013"/>
                  </a:moveTo>
                  <a:lnTo>
                    <a:pt x="1865" y="571564"/>
                  </a:lnTo>
                  <a:lnTo>
                    <a:pt x="7370" y="524134"/>
                  </a:lnTo>
                  <a:lnTo>
                    <a:pt x="16376" y="477860"/>
                  </a:lnTo>
                  <a:lnTo>
                    <a:pt x="28746" y="432882"/>
                  </a:lnTo>
                  <a:lnTo>
                    <a:pt x="44341" y="389336"/>
                  </a:lnTo>
                  <a:lnTo>
                    <a:pt x="63024" y="347361"/>
                  </a:lnTo>
                  <a:lnTo>
                    <a:pt x="84657" y="307095"/>
                  </a:lnTo>
                  <a:lnTo>
                    <a:pt x="109101" y="268675"/>
                  </a:lnTo>
                  <a:lnTo>
                    <a:pt x="136220" y="232240"/>
                  </a:lnTo>
                  <a:lnTo>
                    <a:pt x="165874" y="197927"/>
                  </a:lnTo>
                  <a:lnTo>
                    <a:pt x="197927" y="165874"/>
                  </a:lnTo>
                  <a:lnTo>
                    <a:pt x="232240" y="136220"/>
                  </a:lnTo>
                  <a:lnTo>
                    <a:pt x="268675" y="109101"/>
                  </a:lnTo>
                  <a:lnTo>
                    <a:pt x="307095" y="84657"/>
                  </a:lnTo>
                  <a:lnTo>
                    <a:pt x="347361" y="63024"/>
                  </a:lnTo>
                  <a:lnTo>
                    <a:pt x="389336" y="44341"/>
                  </a:lnTo>
                  <a:lnTo>
                    <a:pt x="432882" y="28746"/>
                  </a:lnTo>
                  <a:lnTo>
                    <a:pt x="477860" y="16376"/>
                  </a:lnTo>
                  <a:lnTo>
                    <a:pt x="524134" y="7370"/>
                  </a:lnTo>
                  <a:lnTo>
                    <a:pt x="571564" y="1865"/>
                  </a:lnTo>
                  <a:lnTo>
                    <a:pt x="620013" y="0"/>
                  </a:lnTo>
                  <a:lnTo>
                    <a:pt x="3302761" y="0"/>
                  </a:lnTo>
                  <a:lnTo>
                    <a:pt x="3351211" y="1865"/>
                  </a:lnTo>
                  <a:lnTo>
                    <a:pt x="3398641" y="7370"/>
                  </a:lnTo>
                  <a:lnTo>
                    <a:pt x="3444915" y="16376"/>
                  </a:lnTo>
                  <a:lnTo>
                    <a:pt x="3489893" y="28746"/>
                  </a:lnTo>
                  <a:lnTo>
                    <a:pt x="3533439" y="44341"/>
                  </a:lnTo>
                  <a:lnTo>
                    <a:pt x="3575414" y="63024"/>
                  </a:lnTo>
                  <a:lnTo>
                    <a:pt x="3615680" y="84657"/>
                  </a:lnTo>
                  <a:lnTo>
                    <a:pt x="3654100" y="109101"/>
                  </a:lnTo>
                  <a:lnTo>
                    <a:pt x="3690535" y="136220"/>
                  </a:lnTo>
                  <a:lnTo>
                    <a:pt x="3724848" y="165874"/>
                  </a:lnTo>
                  <a:lnTo>
                    <a:pt x="3756901" y="197927"/>
                  </a:lnTo>
                  <a:lnTo>
                    <a:pt x="3786555" y="232240"/>
                  </a:lnTo>
                  <a:lnTo>
                    <a:pt x="3813674" y="268675"/>
                  </a:lnTo>
                  <a:lnTo>
                    <a:pt x="3838118" y="307095"/>
                  </a:lnTo>
                  <a:lnTo>
                    <a:pt x="3859751" y="347361"/>
                  </a:lnTo>
                  <a:lnTo>
                    <a:pt x="3878434" y="389336"/>
                  </a:lnTo>
                  <a:lnTo>
                    <a:pt x="3894029" y="432882"/>
                  </a:lnTo>
                  <a:lnTo>
                    <a:pt x="3906399" y="477860"/>
                  </a:lnTo>
                  <a:lnTo>
                    <a:pt x="3915405" y="524134"/>
                  </a:lnTo>
                  <a:lnTo>
                    <a:pt x="3920910" y="571564"/>
                  </a:lnTo>
                  <a:lnTo>
                    <a:pt x="3922776" y="620013"/>
                  </a:lnTo>
                  <a:lnTo>
                    <a:pt x="3922776" y="3100070"/>
                  </a:lnTo>
                  <a:lnTo>
                    <a:pt x="3920910" y="3148519"/>
                  </a:lnTo>
                  <a:lnTo>
                    <a:pt x="3915405" y="3195949"/>
                  </a:lnTo>
                  <a:lnTo>
                    <a:pt x="3906399" y="3242223"/>
                  </a:lnTo>
                  <a:lnTo>
                    <a:pt x="3894029" y="3287201"/>
                  </a:lnTo>
                  <a:lnTo>
                    <a:pt x="3878434" y="3330747"/>
                  </a:lnTo>
                  <a:lnTo>
                    <a:pt x="3859751" y="3372722"/>
                  </a:lnTo>
                  <a:lnTo>
                    <a:pt x="3838118" y="3412988"/>
                  </a:lnTo>
                  <a:lnTo>
                    <a:pt x="3813674" y="3451408"/>
                  </a:lnTo>
                  <a:lnTo>
                    <a:pt x="3786555" y="3487843"/>
                  </a:lnTo>
                  <a:lnTo>
                    <a:pt x="3756901" y="3522156"/>
                  </a:lnTo>
                  <a:lnTo>
                    <a:pt x="3724848" y="3554209"/>
                  </a:lnTo>
                  <a:lnTo>
                    <a:pt x="3690535" y="3583863"/>
                  </a:lnTo>
                  <a:lnTo>
                    <a:pt x="3654100" y="3610982"/>
                  </a:lnTo>
                  <a:lnTo>
                    <a:pt x="3615680" y="3635426"/>
                  </a:lnTo>
                  <a:lnTo>
                    <a:pt x="3575414" y="3657059"/>
                  </a:lnTo>
                  <a:lnTo>
                    <a:pt x="3533439" y="3675742"/>
                  </a:lnTo>
                  <a:lnTo>
                    <a:pt x="3489893" y="3691337"/>
                  </a:lnTo>
                  <a:lnTo>
                    <a:pt x="3444915" y="3703707"/>
                  </a:lnTo>
                  <a:lnTo>
                    <a:pt x="3398641" y="3712713"/>
                  </a:lnTo>
                  <a:lnTo>
                    <a:pt x="3351211" y="3718218"/>
                  </a:lnTo>
                  <a:lnTo>
                    <a:pt x="3302761" y="3720084"/>
                  </a:lnTo>
                  <a:lnTo>
                    <a:pt x="620013" y="3720084"/>
                  </a:lnTo>
                  <a:lnTo>
                    <a:pt x="571564" y="3718218"/>
                  </a:lnTo>
                  <a:lnTo>
                    <a:pt x="524134" y="3712713"/>
                  </a:lnTo>
                  <a:lnTo>
                    <a:pt x="477860" y="3703707"/>
                  </a:lnTo>
                  <a:lnTo>
                    <a:pt x="432882" y="3691337"/>
                  </a:lnTo>
                  <a:lnTo>
                    <a:pt x="389336" y="3675742"/>
                  </a:lnTo>
                  <a:lnTo>
                    <a:pt x="347361" y="3657059"/>
                  </a:lnTo>
                  <a:lnTo>
                    <a:pt x="307095" y="3635426"/>
                  </a:lnTo>
                  <a:lnTo>
                    <a:pt x="268675" y="3610982"/>
                  </a:lnTo>
                  <a:lnTo>
                    <a:pt x="232240" y="3583863"/>
                  </a:lnTo>
                  <a:lnTo>
                    <a:pt x="197927" y="3554209"/>
                  </a:lnTo>
                  <a:lnTo>
                    <a:pt x="165874" y="3522156"/>
                  </a:lnTo>
                  <a:lnTo>
                    <a:pt x="136220" y="3487843"/>
                  </a:lnTo>
                  <a:lnTo>
                    <a:pt x="109101" y="3451408"/>
                  </a:lnTo>
                  <a:lnTo>
                    <a:pt x="84657" y="3412988"/>
                  </a:lnTo>
                  <a:lnTo>
                    <a:pt x="63024" y="3372722"/>
                  </a:lnTo>
                  <a:lnTo>
                    <a:pt x="44341" y="3330747"/>
                  </a:lnTo>
                  <a:lnTo>
                    <a:pt x="28746" y="3287201"/>
                  </a:lnTo>
                  <a:lnTo>
                    <a:pt x="16376" y="3242223"/>
                  </a:lnTo>
                  <a:lnTo>
                    <a:pt x="7370" y="3195949"/>
                  </a:lnTo>
                  <a:lnTo>
                    <a:pt x="1865" y="3148519"/>
                  </a:lnTo>
                  <a:lnTo>
                    <a:pt x="0" y="3100070"/>
                  </a:lnTo>
                  <a:lnTo>
                    <a:pt x="0" y="620013"/>
                  </a:lnTo>
                  <a:close/>
                </a:path>
              </a:pathLst>
            </a:custGeom>
            <a:ln w="28575">
              <a:solidFill>
                <a:srgbClr val="749B2A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536" y="1801368"/>
              <a:ext cx="1990343" cy="16581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03114" y="1831086"/>
              <a:ext cx="1889760" cy="1557655"/>
            </a:xfrm>
            <a:custGeom>
              <a:avLst/>
              <a:gdLst/>
              <a:ahLst/>
              <a:cxnLst/>
              <a:rect l="l" t="t" r="r" b="b"/>
              <a:pathLst>
                <a:path w="1889759" h="1557654">
                  <a:moveTo>
                    <a:pt x="1630171" y="0"/>
                  </a:moveTo>
                  <a:lnTo>
                    <a:pt x="259587" y="0"/>
                  </a:lnTo>
                  <a:lnTo>
                    <a:pt x="212922" y="4181"/>
                  </a:lnTo>
                  <a:lnTo>
                    <a:pt x="169002" y="16238"/>
                  </a:lnTo>
                  <a:lnTo>
                    <a:pt x="128561" y="35437"/>
                  </a:lnTo>
                  <a:lnTo>
                    <a:pt x="92331" y="61046"/>
                  </a:lnTo>
                  <a:lnTo>
                    <a:pt x="61046" y="92331"/>
                  </a:lnTo>
                  <a:lnTo>
                    <a:pt x="35437" y="128561"/>
                  </a:lnTo>
                  <a:lnTo>
                    <a:pt x="16238" y="169002"/>
                  </a:lnTo>
                  <a:lnTo>
                    <a:pt x="4181" y="212922"/>
                  </a:lnTo>
                  <a:lnTo>
                    <a:pt x="0" y="259587"/>
                  </a:lnTo>
                  <a:lnTo>
                    <a:pt x="0" y="1297939"/>
                  </a:lnTo>
                  <a:lnTo>
                    <a:pt x="4181" y="1344605"/>
                  </a:lnTo>
                  <a:lnTo>
                    <a:pt x="16238" y="1388525"/>
                  </a:lnTo>
                  <a:lnTo>
                    <a:pt x="35437" y="1428966"/>
                  </a:lnTo>
                  <a:lnTo>
                    <a:pt x="61046" y="1465196"/>
                  </a:lnTo>
                  <a:lnTo>
                    <a:pt x="92331" y="1496481"/>
                  </a:lnTo>
                  <a:lnTo>
                    <a:pt x="128561" y="1522090"/>
                  </a:lnTo>
                  <a:lnTo>
                    <a:pt x="169002" y="1541289"/>
                  </a:lnTo>
                  <a:lnTo>
                    <a:pt x="212922" y="1553346"/>
                  </a:lnTo>
                  <a:lnTo>
                    <a:pt x="259587" y="1557527"/>
                  </a:lnTo>
                  <a:lnTo>
                    <a:pt x="1630171" y="1557527"/>
                  </a:lnTo>
                  <a:lnTo>
                    <a:pt x="1676837" y="1553346"/>
                  </a:lnTo>
                  <a:lnTo>
                    <a:pt x="1720757" y="1541289"/>
                  </a:lnTo>
                  <a:lnTo>
                    <a:pt x="1761198" y="1522090"/>
                  </a:lnTo>
                  <a:lnTo>
                    <a:pt x="1797428" y="1496481"/>
                  </a:lnTo>
                  <a:lnTo>
                    <a:pt x="1828713" y="1465196"/>
                  </a:lnTo>
                  <a:lnTo>
                    <a:pt x="1854322" y="1428966"/>
                  </a:lnTo>
                  <a:lnTo>
                    <a:pt x="1873521" y="1388525"/>
                  </a:lnTo>
                  <a:lnTo>
                    <a:pt x="1885578" y="1344605"/>
                  </a:lnTo>
                  <a:lnTo>
                    <a:pt x="1889760" y="1297939"/>
                  </a:lnTo>
                  <a:lnTo>
                    <a:pt x="1889760" y="259587"/>
                  </a:lnTo>
                  <a:lnTo>
                    <a:pt x="1885578" y="212922"/>
                  </a:lnTo>
                  <a:lnTo>
                    <a:pt x="1873521" y="169002"/>
                  </a:lnTo>
                  <a:lnTo>
                    <a:pt x="1854322" y="128561"/>
                  </a:lnTo>
                  <a:lnTo>
                    <a:pt x="1828713" y="92331"/>
                  </a:lnTo>
                  <a:lnTo>
                    <a:pt x="1797428" y="61046"/>
                  </a:lnTo>
                  <a:lnTo>
                    <a:pt x="1761198" y="35437"/>
                  </a:lnTo>
                  <a:lnTo>
                    <a:pt x="1720757" y="16238"/>
                  </a:lnTo>
                  <a:lnTo>
                    <a:pt x="1676837" y="4181"/>
                  </a:lnTo>
                  <a:lnTo>
                    <a:pt x="1630171" y="0"/>
                  </a:lnTo>
                  <a:close/>
                </a:path>
              </a:pathLst>
            </a:custGeom>
            <a:solidFill>
              <a:srgbClr val="749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03114" y="1831086"/>
              <a:ext cx="1889760" cy="1557655"/>
            </a:xfrm>
            <a:custGeom>
              <a:avLst/>
              <a:gdLst/>
              <a:ahLst/>
              <a:cxnLst/>
              <a:rect l="l" t="t" r="r" b="b"/>
              <a:pathLst>
                <a:path w="1889759" h="1557654">
                  <a:moveTo>
                    <a:pt x="0" y="259587"/>
                  </a:moveTo>
                  <a:lnTo>
                    <a:pt x="4181" y="212922"/>
                  </a:lnTo>
                  <a:lnTo>
                    <a:pt x="16238" y="169002"/>
                  </a:lnTo>
                  <a:lnTo>
                    <a:pt x="35437" y="128561"/>
                  </a:lnTo>
                  <a:lnTo>
                    <a:pt x="61046" y="92331"/>
                  </a:lnTo>
                  <a:lnTo>
                    <a:pt x="92331" y="61046"/>
                  </a:lnTo>
                  <a:lnTo>
                    <a:pt x="128561" y="35437"/>
                  </a:lnTo>
                  <a:lnTo>
                    <a:pt x="169002" y="16238"/>
                  </a:lnTo>
                  <a:lnTo>
                    <a:pt x="212922" y="4181"/>
                  </a:lnTo>
                  <a:lnTo>
                    <a:pt x="259587" y="0"/>
                  </a:lnTo>
                  <a:lnTo>
                    <a:pt x="1630171" y="0"/>
                  </a:lnTo>
                  <a:lnTo>
                    <a:pt x="1676837" y="4181"/>
                  </a:lnTo>
                  <a:lnTo>
                    <a:pt x="1720757" y="16238"/>
                  </a:lnTo>
                  <a:lnTo>
                    <a:pt x="1761198" y="35437"/>
                  </a:lnTo>
                  <a:lnTo>
                    <a:pt x="1797428" y="61046"/>
                  </a:lnTo>
                  <a:lnTo>
                    <a:pt x="1828713" y="92331"/>
                  </a:lnTo>
                  <a:lnTo>
                    <a:pt x="1854322" y="128561"/>
                  </a:lnTo>
                  <a:lnTo>
                    <a:pt x="1873521" y="169002"/>
                  </a:lnTo>
                  <a:lnTo>
                    <a:pt x="1885578" y="212922"/>
                  </a:lnTo>
                  <a:lnTo>
                    <a:pt x="1889760" y="259587"/>
                  </a:lnTo>
                  <a:lnTo>
                    <a:pt x="1889760" y="1297939"/>
                  </a:lnTo>
                  <a:lnTo>
                    <a:pt x="1885578" y="1344605"/>
                  </a:lnTo>
                  <a:lnTo>
                    <a:pt x="1873521" y="1388525"/>
                  </a:lnTo>
                  <a:lnTo>
                    <a:pt x="1854322" y="1428966"/>
                  </a:lnTo>
                  <a:lnTo>
                    <a:pt x="1828713" y="1465196"/>
                  </a:lnTo>
                  <a:lnTo>
                    <a:pt x="1797428" y="1496481"/>
                  </a:lnTo>
                  <a:lnTo>
                    <a:pt x="1761198" y="1522090"/>
                  </a:lnTo>
                  <a:lnTo>
                    <a:pt x="1720757" y="1541289"/>
                  </a:lnTo>
                  <a:lnTo>
                    <a:pt x="1676837" y="1553346"/>
                  </a:lnTo>
                  <a:lnTo>
                    <a:pt x="1630171" y="1557527"/>
                  </a:lnTo>
                  <a:lnTo>
                    <a:pt x="259587" y="1557527"/>
                  </a:lnTo>
                  <a:lnTo>
                    <a:pt x="212922" y="1553346"/>
                  </a:lnTo>
                  <a:lnTo>
                    <a:pt x="169002" y="1541289"/>
                  </a:lnTo>
                  <a:lnTo>
                    <a:pt x="128561" y="1522090"/>
                  </a:lnTo>
                  <a:lnTo>
                    <a:pt x="92331" y="1496481"/>
                  </a:lnTo>
                  <a:lnTo>
                    <a:pt x="61046" y="1465196"/>
                  </a:lnTo>
                  <a:lnTo>
                    <a:pt x="35437" y="1428966"/>
                  </a:lnTo>
                  <a:lnTo>
                    <a:pt x="16238" y="1388525"/>
                  </a:lnTo>
                  <a:lnTo>
                    <a:pt x="4181" y="1344605"/>
                  </a:lnTo>
                  <a:lnTo>
                    <a:pt x="0" y="1297939"/>
                  </a:lnTo>
                  <a:lnTo>
                    <a:pt x="0" y="259587"/>
                  </a:lnTo>
                  <a:close/>
                </a:path>
              </a:pathLst>
            </a:custGeom>
            <a:ln w="19050">
              <a:solidFill>
                <a:srgbClr val="749B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535548" y="2104389"/>
            <a:ext cx="102298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86360">
              <a:lnSpc>
                <a:spcPct val="100000"/>
              </a:lnSpc>
              <a:spcBef>
                <a:spcPts val="95"/>
              </a:spcBef>
            </a:pPr>
            <a:r>
              <a:rPr dirty="0" sz="1600" spc="-110">
                <a:solidFill>
                  <a:srgbClr val="FFFFFF"/>
                </a:solidFill>
                <a:latin typeface="Yu Gothic UI Light"/>
                <a:cs typeface="Yu Gothic UI Light"/>
              </a:rPr>
              <a:t>Фондация: </a:t>
            </a:r>
            <a:r>
              <a:rPr dirty="0" sz="1600" spc="-105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600" spc="-140">
                <a:solidFill>
                  <a:srgbClr val="FFFFFF"/>
                </a:solidFill>
                <a:latin typeface="Yu Gothic UI Light"/>
                <a:cs typeface="Yu Gothic UI Light"/>
              </a:rPr>
              <a:t>Ц</a:t>
            </a:r>
            <a:r>
              <a:rPr dirty="0" sz="1600" spc="-95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600" spc="-95">
                <a:solidFill>
                  <a:srgbClr val="FFFFFF"/>
                </a:solidFill>
                <a:latin typeface="Yu Gothic UI Light"/>
                <a:cs typeface="Yu Gothic UI Light"/>
              </a:rPr>
              <a:t>нтър</a:t>
            </a:r>
            <a:r>
              <a:rPr dirty="0" sz="1600" spc="-75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Yu Gothic UI Light"/>
                <a:cs typeface="Yu Gothic UI Light"/>
              </a:rPr>
              <a:t>за  </a:t>
            </a:r>
            <a:r>
              <a:rPr dirty="0" sz="1600" spc="-120">
                <a:solidFill>
                  <a:srgbClr val="FFFFFF"/>
                </a:solidFill>
                <a:latin typeface="Yu Gothic UI Light"/>
                <a:cs typeface="Yu Gothic UI Light"/>
              </a:rPr>
              <a:t>енергийна </a:t>
            </a:r>
            <a:r>
              <a:rPr dirty="0" sz="1600" spc="-114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600" spc="-20">
                <a:solidFill>
                  <a:srgbClr val="FFFFFF"/>
                </a:solidFill>
                <a:latin typeface="Yu Gothic UI Light"/>
                <a:cs typeface="Yu Gothic UI Light"/>
              </a:rPr>
              <a:t>ф</a:t>
            </a:r>
            <a:r>
              <a:rPr dirty="0" sz="1600" spc="-114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600" spc="-90">
                <a:solidFill>
                  <a:srgbClr val="FFFFFF"/>
                </a:solidFill>
                <a:latin typeface="Yu Gothic UI Light"/>
                <a:cs typeface="Yu Gothic UI Light"/>
              </a:rPr>
              <a:t>к</a:t>
            </a:r>
            <a:r>
              <a:rPr dirty="0" sz="1600" spc="-105">
                <a:solidFill>
                  <a:srgbClr val="FFFFFF"/>
                </a:solidFill>
                <a:latin typeface="Yu Gothic UI Light"/>
                <a:cs typeface="Yu Gothic UI Light"/>
              </a:rPr>
              <a:t>тивно</a:t>
            </a:r>
            <a:r>
              <a:rPr dirty="0" sz="1600" spc="-85">
                <a:solidFill>
                  <a:srgbClr val="FFFFFF"/>
                </a:solidFill>
                <a:latin typeface="Yu Gothic UI Light"/>
                <a:cs typeface="Yu Gothic UI Light"/>
              </a:rPr>
              <a:t>с</a:t>
            </a:r>
            <a:r>
              <a:rPr dirty="0" sz="1600" spc="5">
                <a:solidFill>
                  <a:srgbClr val="FFFFFF"/>
                </a:solidFill>
                <a:latin typeface="Yu Gothic UI Light"/>
                <a:cs typeface="Yu Gothic UI Light"/>
              </a:rPr>
              <a:t>т</a:t>
            </a:r>
            <a:endParaRPr sz="1600">
              <a:latin typeface="Yu Gothic UI Light"/>
              <a:cs typeface="Yu Gothic U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99632" y="3762755"/>
            <a:ext cx="1731645" cy="1312545"/>
            <a:chOff x="6199632" y="3762755"/>
            <a:chExt cx="1731645" cy="13125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9632" y="3762755"/>
              <a:ext cx="1731264" cy="13121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2210" y="3792473"/>
              <a:ext cx="1630680" cy="12115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52210" y="3792473"/>
              <a:ext cx="1630680" cy="1211580"/>
            </a:xfrm>
            <a:custGeom>
              <a:avLst/>
              <a:gdLst/>
              <a:ahLst/>
              <a:cxnLst/>
              <a:rect l="l" t="t" r="r" b="b"/>
              <a:pathLst>
                <a:path w="1630679" h="1211579">
                  <a:moveTo>
                    <a:pt x="0" y="201930"/>
                  </a:moveTo>
                  <a:lnTo>
                    <a:pt x="5334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3"/>
                  </a:lnTo>
                  <a:lnTo>
                    <a:pt x="201929" y="0"/>
                  </a:lnTo>
                  <a:lnTo>
                    <a:pt x="1428749" y="0"/>
                  </a:lnTo>
                  <a:lnTo>
                    <a:pt x="1475045" y="5333"/>
                  </a:lnTo>
                  <a:lnTo>
                    <a:pt x="1517546" y="20527"/>
                  </a:lnTo>
                  <a:lnTo>
                    <a:pt x="1555039" y="44367"/>
                  </a:lnTo>
                  <a:lnTo>
                    <a:pt x="1586312" y="75640"/>
                  </a:lnTo>
                  <a:lnTo>
                    <a:pt x="1610152" y="113133"/>
                  </a:lnTo>
                  <a:lnTo>
                    <a:pt x="1625346" y="155634"/>
                  </a:lnTo>
                  <a:lnTo>
                    <a:pt x="1630680" y="201930"/>
                  </a:lnTo>
                  <a:lnTo>
                    <a:pt x="1630680" y="1009650"/>
                  </a:lnTo>
                  <a:lnTo>
                    <a:pt x="1625346" y="1055945"/>
                  </a:lnTo>
                  <a:lnTo>
                    <a:pt x="1610152" y="1098446"/>
                  </a:lnTo>
                  <a:lnTo>
                    <a:pt x="1586312" y="1135939"/>
                  </a:lnTo>
                  <a:lnTo>
                    <a:pt x="1555039" y="1167212"/>
                  </a:lnTo>
                  <a:lnTo>
                    <a:pt x="1517546" y="1191052"/>
                  </a:lnTo>
                  <a:lnTo>
                    <a:pt x="1475045" y="1206246"/>
                  </a:lnTo>
                  <a:lnTo>
                    <a:pt x="1428749" y="1211580"/>
                  </a:lnTo>
                  <a:lnTo>
                    <a:pt x="201929" y="1211580"/>
                  </a:lnTo>
                  <a:lnTo>
                    <a:pt x="155634" y="1206246"/>
                  </a:lnTo>
                  <a:lnTo>
                    <a:pt x="113133" y="1191052"/>
                  </a:lnTo>
                  <a:lnTo>
                    <a:pt x="75640" y="1167212"/>
                  </a:lnTo>
                  <a:lnTo>
                    <a:pt x="44367" y="1135939"/>
                  </a:lnTo>
                  <a:lnTo>
                    <a:pt x="20527" y="1098446"/>
                  </a:lnTo>
                  <a:lnTo>
                    <a:pt x="5333" y="1055945"/>
                  </a:lnTo>
                  <a:lnTo>
                    <a:pt x="0" y="1009650"/>
                  </a:lnTo>
                  <a:lnTo>
                    <a:pt x="0" y="201930"/>
                  </a:lnTo>
                  <a:close/>
                </a:path>
              </a:pathLst>
            </a:custGeom>
            <a:ln w="19050">
              <a:solidFill>
                <a:srgbClr val="749B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565772" y="4137786"/>
            <a:ext cx="100203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FFFFFF"/>
                </a:solidFill>
                <a:latin typeface="Yu Gothic UI Light"/>
                <a:cs typeface="Yu Gothic UI Light"/>
              </a:rPr>
              <a:t>ЕнЕфект </a:t>
            </a:r>
            <a:r>
              <a:rPr dirty="0" sz="1600" spc="-20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600" spc="-140">
                <a:solidFill>
                  <a:srgbClr val="FFFFFF"/>
                </a:solidFill>
                <a:latin typeface="Yu Gothic UI Light"/>
                <a:cs typeface="Yu Gothic UI Light"/>
              </a:rPr>
              <a:t>Диз</a:t>
            </a:r>
            <a:r>
              <a:rPr dirty="0" sz="1600" spc="-114">
                <a:solidFill>
                  <a:srgbClr val="FFFFFF"/>
                </a:solidFill>
                <a:latin typeface="Yu Gothic UI Light"/>
                <a:cs typeface="Yu Gothic UI Light"/>
              </a:rPr>
              <a:t>а</a:t>
            </a:r>
            <a:r>
              <a:rPr dirty="0" sz="1600" spc="-160">
                <a:solidFill>
                  <a:srgbClr val="FFFFFF"/>
                </a:solidFill>
                <a:latin typeface="Yu Gothic UI Light"/>
                <a:cs typeface="Yu Gothic UI Light"/>
              </a:rPr>
              <a:t>й</a:t>
            </a:r>
            <a:r>
              <a:rPr dirty="0" sz="1600" spc="-15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600" spc="-75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600" spc="-195">
                <a:solidFill>
                  <a:srgbClr val="FFFFFF"/>
                </a:solidFill>
                <a:latin typeface="Yu Gothic UI Light"/>
                <a:cs typeface="Yu Gothic UI Light"/>
              </a:rPr>
              <a:t>ООД</a:t>
            </a:r>
            <a:endParaRPr sz="1600">
              <a:latin typeface="Yu Gothic UI Light"/>
              <a:cs typeface="Yu Gothic U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68140" y="3762755"/>
            <a:ext cx="1736089" cy="1312545"/>
            <a:chOff x="4168140" y="3762755"/>
            <a:chExt cx="1736089" cy="131254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8140" y="3762755"/>
              <a:ext cx="1735836" cy="13121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0718" y="3792473"/>
              <a:ext cx="1635252" cy="12115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20718" y="3792473"/>
              <a:ext cx="1635760" cy="1211580"/>
            </a:xfrm>
            <a:custGeom>
              <a:avLst/>
              <a:gdLst/>
              <a:ahLst/>
              <a:cxnLst/>
              <a:rect l="l" t="t" r="r" b="b"/>
              <a:pathLst>
                <a:path w="1635760" h="1211579">
                  <a:moveTo>
                    <a:pt x="0" y="201930"/>
                  </a:moveTo>
                  <a:lnTo>
                    <a:pt x="5334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3"/>
                  </a:lnTo>
                  <a:lnTo>
                    <a:pt x="201930" y="0"/>
                  </a:lnTo>
                  <a:lnTo>
                    <a:pt x="1433322" y="0"/>
                  </a:lnTo>
                  <a:lnTo>
                    <a:pt x="1479617" y="5333"/>
                  </a:lnTo>
                  <a:lnTo>
                    <a:pt x="1522118" y="20527"/>
                  </a:lnTo>
                  <a:lnTo>
                    <a:pt x="1559611" y="44367"/>
                  </a:lnTo>
                  <a:lnTo>
                    <a:pt x="1590884" y="75640"/>
                  </a:lnTo>
                  <a:lnTo>
                    <a:pt x="1614724" y="113133"/>
                  </a:lnTo>
                  <a:lnTo>
                    <a:pt x="1629918" y="155634"/>
                  </a:lnTo>
                  <a:lnTo>
                    <a:pt x="1635252" y="201930"/>
                  </a:lnTo>
                  <a:lnTo>
                    <a:pt x="1635252" y="1009650"/>
                  </a:lnTo>
                  <a:lnTo>
                    <a:pt x="1629918" y="1055945"/>
                  </a:lnTo>
                  <a:lnTo>
                    <a:pt x="1614724" y="1098446"/>
                  </a:lnTo>
                  <a:lnTo>
                    <a:pt x="1590884" y="1135939"/>
                  </a:lnTo>
                  <a:lnTo>
                    <a:pt x="1559611" y="1167212"/>
                  </a:lnTo>
                  <a:lnTo>
                    <a:pt x="1522118" y="1191052"/>
                  </a:lnTo>
                  <a:lnTo>
                    <a:pt x="1479617" y="1206246"/>
                  </a:lnTo>
                  <a:lnTo>
                    <a:pt x="1433322" y="1211580"/>
                  </a:lnTo>
                  <a:lnTo>
                    <a:pt x="201930" y="1211580"/>
                  </a:lnTo>
                  <a:lnTo>
                    <a:pt x="155634" y="1206246"/>
                  </a:lnTo>
                  <a:lnTo>
                    <a:pt x="113133" y="1191052"/>
                  </a:lnTo>
                  <a:lnTo>
                    <a:pt x="75640" y="1167212"/>
                  </a:lnTo>
                  <a:lnTo>
                    <a:pt x="44367" y="1135939"/>
                  </a:lnTo>
                  <a:lnTo>
                    <a:pt x="20527" y="1098446"/>
                  </a:lnTo>
                  <a:lnTo>
                    <a:pt x="5334" y="1055945"/>
                  </a:lnTo>
                  <a:lnTo>
                    <a:pt x="0" y="1009650"/>
                  </a:lnTo>
                  <a:lnTo>
                    <a:pt x="0" y="201930"/>
                  </a:lnTo>
                  <a:close/>
                </a:path>
              </a:pathLst>
            </a:custGeom>
            <a:ln w="19050">
              <a:solidFill>
                <a:srgbClr val="749B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449317" y="4137786"/>
            <a:ext cx="11766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FFFFFF"/>
                </a:solidFill>
                <a:latin typeface="Yu Gothic UI Light"/>
                <a:cs typeface="Yu Gothic UI Light"/>
              </a:rPr>
              <a:t>ЕнЕфект </a:t>
            </a:r>
            <a:r>
              <a:rPr dirty="0" sz="1600" spc="-20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Yu Gothic UI Light"/>
                <a:cs typeface="Yu Gothic UI Light"/>
              </a:rPr>
              <a:t>К</a:t>
            </a:r>
            <a:r>
              <a:rPr dirty="0" sz="1600" spc="-140">
                <a:solidFill>
                  <a:srgbClr val="FFFFFF"/>
                </a:solidFill>
                <a:latin typeface="Yu Gothic UI Light"/>
                <a:cs typeface="Yu Gothic UI Light"/>
              </a:rPr>
              <a:t>он</a:t>
            </a:r>
            <a:r>
              <a:rPr dirty="0" sz="1600" spc="-110">
                <a:solidFill>
                  <a:srgbClr val="FFFFFF"/>
                </a:solidFill>
                <a:latin typeface="Yu Gothic UI Light"/>
                <a:cs typeface="Yu Gothic UI Light"/>
              </a:rPr>
              <a:t>с</a:t>
            </a:r>
            <a:r>
              <a:rPr dirty="0" sz="1600" spc="-75">
                <a:solidFill>
                  <a:srgbClr val="FFFFFF"/>
                </a:solidFill>
                <a:latin typeface="Yu Gothic UI Light"/>
                <a:cs typeface="Yu Gothic UI Light"/>
              </a:rPr>
              <a:t>у</a:t>
            </a:r>
            <a:r>
              <a:rPr dirty="0" sz="1600" spc="-40">
                <a:solidFill>
                  <a:srgbClr val="FFFFFF"/>
                </a:solidFill>
                <a:latin typeface="Yu Gothic UI Light"/>
                <a:cs typeface="Yu Gothic UI Light"/>
              </a:rPr>
              <a:t>л</a:t>
            </a:r>
            <a:r>
              <a:rPr dirty="0" sz="1600" spc="5">
                <a:solidFill>
                  <a:srgbClr val="FFFFFF"/>
                </a:solidFill>
                <a:latin typeface="Yu Gothic UI Light"/>
                <a:cs typeface="Yu Gothic UI Light"/>
              </a:rPr>
              <a:t>т</a:t>
            </a:r>
            <a:r>
              <a:rPr dirty="0" sz="1600" spc="-70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600" spc="-105">
                <a:solidFill>
                  <a:srgbClr val="FFFFFF"/>
                </a:solidFill>
                <a:latin typeface="Yu Gothic UI Light"/>
                <a:cs typeface="Yu Gothic UI Light"/>
              </a:rPr>
              <a:t>ЕО</a:t>
            </a:r>
            <a:r>
              <a:rPr dirty="0" sz="1600" spc="-120">
                <a:solidFill>
                  <a:srgbClr val="FFFFFF"/>
                </a:solidFill>
                <a:latin typeface="Yu Gothic UI Light"/>
                <a:cs typeface="Yu Gothic UI Light"/>
              </a:rPr>
              <a:t>О</a:t>
            </a:r>
            <a:r>
              <a:rPr dirty="0" sz="1600" spc="-170">
                <a:solidFill>
                  <a:srgbClr val="FFFFFF"/>
                </a:solidFill>
                <a:latin typeface="Yu Gothic UI Light"/>
                <a:cs typeface="Yu Gothic UI Light"/>
              </a:rPr>
              <a:t>Д</a:t>
            </a:r>
            <a:endParaRPr sz="1600">
              <a:latin typeface="Yu Gothic UI Light"/>
              <a:cs typeface="Yu Gothic U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32626" y="2671572"/>
            <a:ext cx="1961514" cy="1160145"/>
            <a:chOff x="8232626" y="2671572"/>
            <a:chExt cx="1961514" cy="116014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2626" y="2671572"/>
              <a:ext cx="1961430" cy="11597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4944" y="2820911"/>
              <a:ext cx="1825752" cy="9433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270748" y="2686811"/>
              <a:ext cx="1889760" cy="1088390"/>
            </a:xfrm>
            <a:custGeom>
              <a:avLst/>
              <a:gdLst/>
              <a:ahLst/>
              <a:cxnLst/>
              <a:rect l="l" t="t" r="r" b="b"/>
              <a:pathLst>
                <a:path w="1889759" h="1088389">
                  <a:moveTo>
                    <a:pt x="1708403" y="0"/>
                  </a:moveTo>
                  <a:lnTo>
                    <a:pt x="181355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5"/>
                  </a:lnTo>
                  <a:lnTo>
                    <a:pt x="0" y="906779"/>
                  </a:lnTo>
                  <a:lnTo>
                    <a:pt x="6475" y="955006"/>
                  </a:lnTo>
                  <a:lnTo>
                    <a:pt x="24750" y="998332"/>
                  </a:lnTo>
                  <a:lnTo>
                    <a:pt x="53101" y="1035034"/>
                  </a:lnTo>
                  <a:lnTo>
                    <a:pt x="89803" y="1063385"/>
                  </a:lnTo>
                  <a:lnTo>
                    <a:pt x="133129" y="1081660"/>
                  </a:lnTo>
                  <a:lnTo>
                    <a:pt x="181355" y="1088136"/>
                  </a:lnTo>
                  <a:lnTo>
                    <a:pt x="1708403" y="1088136"/>
                  </a:lnTo>
                  <a:lnTo>
                    <a:pt x="1756630" y="1081660"/>
                  </a:lnTo>
                  <a:lnTo>
                    <a:pt x="1799956" y="1063385"/>
                  </a:lnTo>
                  <a:lnTo>
                    <a:pt x="1836658" y="1035034"/>
                  </a:lnTo>
                  <a:lnTo>
                    <a:pt x="1865009" y="998332"/>
                  </a:lnTo>
                  <a:lnTo>
                    <a:pt x="1883284" y="955006"/>
                  </a:lnTo>
                  <a:lnTo>
                    <a:pt x="1889759" y="906779"/>
                  </a:lnTo>
                  <a:lnTo>
                    <a:pt x="1889759" y="181355"/>
                  </a:lnTo>
                  <a:lnTo>
                    <a:pt x="1883284" y="133129"/>
                  </a:lnTo>
                  <a:lnTo>
                    <a:pt x="1865009" y="89803"/>
                  </a:lnTo>
                  <a:lnTo>
                    <a:pt x="1836658" y="53101"/>
                  </a:lnTo>
                  <a:lnTo>
                    <a:pt x="1799956" y="24750"/>
                  </a:lnTo>
                  <a:lnTo>
                    <a:pt x="1756630" y="6475"/>
                  </a:lnTo>
                  <a:lnTo>
                    <a:pt x="1708403" y="0"/>
                  </a:lnTo>
                  <a:close/>
                </a:path>
              </a:pathLst>
            </a:custGeom>
            <a:solidFill>
              <a:srgbClr val="125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270748" y="2686811"/>
              <a:ext cx="1889760" cy="1088390"/>
            </a:xfrm>
            <a:custGeom>
              <a:avLst/>
              <a:gdLst/>
              <a:ahLst/>
              <a:cxnLst/>
              <a:rect l="l" t="t" r="r" b="b"/>
              <a:pathLst>
                <a:path w="1889759" h="1088389">
                  <a:moveTo>
                    <a:pt x="0" y="181355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5" y="0"/>
                  </a:lnTo>
                  <a:lnTo>
                    <a:pt x="1708403" y="0"/>
                  </a:lnTo>
                  <a:lnTo>
                    <a:pt x="1756630" y="6475"/>
                  </a:lnTo>
                  <a:lnTo>
                    <a:pt x="1799956" y="24750"/>
                  </a:lnTo>
                  <a:lnTo>
                    <a:pt x="1836658" y="53101"/>
                  </a:lnTo>
                  <a:lnTo>
                    <a:pt x="1865009" y="89803"/>
                  </a:lnTo>
                  <a:lnTo>
                    <a:pt x="1883284" y="133129"/>
                  </a:lnTo>
                  <a:lnTo>
                    <a:pt x="1889759" y="181355"/>
                  </a:lnTo>
                  <a:lnTo>
                    <a:pt x="1889759" y="906779"/>
                  </a:lnTo>
                  <a:lnTo>
                    <a:pt x="1883284" y="955006"/>
                  </a:lnTo>
                  <a:lnTo>
                    <a:pt x="1865009" y="998332"/>
                  </a:lnTo>
                  <a:lnTo>
                    <a:pt x="1836658" y="1035034"/>
                  </a:lnTo>
                  <a:lnTo>
                    <a:pt x="1799956" y="1063385"/>
                  </a:lnTo>
                  <a:lnTo>
                    <a:pt x="1756630" y="1081660"/>
                  </a:lnTo>
                  <a:lnTo>
                    <a:pt x="1708403" y="1088136"/>
                  </a:lnTo>
                  <a:lnTo>
                    <a:pt x="181355" y="1088136"/>
                  </a:lnTo>
                  <a:lnTo>
                    <a:pt x="133129" y="1081660"/>
                  </a:lnTo>
                  <a:lnTo>
                    <a:pt x="89803" y="1063385"/>
                  </a:lnTo>
                  <a:lnTo>
                    <a:pt x="53101" y="1035034"/>
                  </a:lnTo>
                  <a:lnTo>
                    <a:pt x="24750" y="998332"/>
                  </a:lnTo>
                  <a:lnTo>
                    <a:pt x="6475" y="955006"/>
                  </a:lnTo>
                  <a:lnTo>
                    <a:pt x="0" y="906779"/>
                  </a:lnTo>
                  <a:lnTo>
                    <a:pt x="0" y="181355"/>
                  </a:lnTo>
                  <a:close/>
                </a:path>
              </a:pathLst>
            </a:custGeom>
            <a:ln w="9525">
              <a:solidFill>
                <a:srgbClr val="96C8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8422385" y="2865500"/>
            <a:ext cx="1587500" cy="724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solidFill>
                  <a:srgbClr val="FFFFFF"/>
                </a:solidFill>
                <a:latin typeface="Yu Gothic UI Light"/>
                <a:cs typeface="Yu Gothic UI Light"/>
              </a:rPr>
              <a:t>Ф</a:t>
            </a:r>
            <a:r>
              <a:rPr dirty="0" sz="1000" spc="-110">
                <a:solidFill>
                  <a:srgbClr val="FFFFFF"/>
                </a:solidFill>
                <a:latin typeface="Yu Gothic UI Light"/>
                <a:cs typeface="Yu Gothic UI Light"/>
              </a:rPr>
              <a:t>о</a:t>
            </a:r>
            <a:r>
              <a:rPr dirty="0" sz="1000" spc="-9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000" spc="-50">
                <a:solidFill>
                  <a:srgbClr val="FFFFFF"/>
                </a:solidFill>
                <a:latin typeface="Yu Gothic UI Light"/>
                <a:cs typeface="Yu Gothic UI Light"/>
              </a:rPr>
              <a:t>д</a:t>
            </a:r>
            <a:r>
              <a:rPr dirty="0" sz="1000" spc="-70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Yu Gothic UI Light"/>
                <a:cs typeface="Yu Gothic UI Light"/>
              </a:rPr>
              <a:t>з</a:t>
            </a:r>
            <a:r>
              <a:rPr dirty="0" sz="1000" spc="-65">
                <a:solidFill>
                  <a:srgbClr val="FFFFFF"/>
                </a:solidFill>
                <a:latin typeface="Yu Gothic UI Light"/>
                <a:cs typeface="Yu Gothic UI Light"/>
              </a:rPr>
              <a:t>а</a:t>
            </a:r>
            <a:r>
              <a:rPr dirty="0" sz="1000" spc="-50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000" spc="-9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000" spc="-80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000" spc="-85">
                <a:solidFill>
                  <a:srgbClr val="FFFFFF"/>
                </a:solidFill>
                <a:latin typeface="Yu Gothic UI Light"/>
                <a:cs typeface="Yu Gothic UI Light"/>
              </a:rPr>
              <a:t>р</a:t>
            </a:r>
            <a:r>
              <a:rPr dirty="0" sz="1000" spc="-80">
                <a:solidFill>
                  <a:srgbClr val="FFFFFF"/>
                </a:solidFill>
                <a:latin typeface="Yu Gothic UI Light"/>
                <a:cs typeface="Yu Gothic UI Light"/>
              </a:rPr>
              <a:t>ги</a:t>
            </a:r>
            <a:r>
              <a:rPr dirty="0" sz="1000" spc="-90">
                <a:solidFill>
                  <a:srgbClr val="FFFFFF"/>
                </a:solidFill>
                <a:latin typeface="Yu Gothic UI Light"/>
                <a:cs typeface="Yu Gothic UI Light"/>
              </a:rPr>
              <a:t>й</a:t>
            </a:r>
            <a:r>
              <a:rPr dirty="0" sz="1000" spc="-9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000" spc="-40">
                <a:solidFill>
                  <a:srgbClr val="FFFFFF"/>
                </a:solidFill>
                <a:latin typeface="Yu Gothic UI Light"/>
                <a:cs typeface="Yu Gothic UI Light"/>
              </a:rPr>
              <a:t>а</a:t>
            </a:r>
            <a:r>
              <a:rPr dirty="0" sz="1000" spc="-80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Yu Gothic UI Light"/>
                <a:cs typeface="Yu Gothic UI Light"/>
              </a:rPr>
              <a:t>еф</a:t>
            </a:r>
            <a:r>
              <a:rPr dirty="0" sz="1000" spc="-25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000" spc="-80">
                <a:solidFill>
                  <a:srgbClr val="FFFFFF"/>
                </a:solidFill>
                <a:latin typeface="Yu Gothic UI Light"/>
                <a:cs typeface="Yu Gothic UI Light"/>
              </a:rPr>
              <a:t>к</a:t>
            </a:r>
            <a:r>
              <a:rPr dirty="0" sz="1000" spc="-50">
                <a:solidFill>
                  <a:srgbClr val="FFFFFF"/>
                </a:solidFill>
                <a:latin typeface="Yu Gothic UI Light"/>
                <a:cs typeface="Yu Gothic UI Light"/>
              </a:rPr>
              <a:t>тив</a:t>
            </a:r>
            <a:r>
              <a:rPr dirty="0" sz="1000" spc="-9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000" spc="-45">
                <a:solidFill>
                  <a:srgbClr val="FFFFFF"/>
                </a:solidFill>
                <a:latin typeface="Yu Gothic UI Light"/>
                <a:cs typeface="Yu Gothic UI Light"/>
              </a:rPr>
              <a:t>ост  </a:t>
            </a:r>
            <a:r>
              <a:rPr dirty="0" sz="1000" spc="-95">
                <a:solidFill>
                  <a:srgbClr val="FFFFFF"/>
                </a:solidFill>
                <a:latin typeface="Yu Gothic UI Light"/>
                <a:cs typeface="Yu Gothic UI Light"/>
              </a:rPr>
              <a:t>и</a:t>
            </a:r>
            <a:r>
              <a:rPr dirty="0" sz="1000" spc="-50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Yu Gothic UI Light"/>
                <a:cs typeface="Yu Gothic UI Light"/>
              </a:rPr>
              <a:t>въ</a:t>
            </a:r>
            <a:r>
              <a:rPr dirty="0" sz="1000" spc="-100">
                <a:solidFill>
                  <a:srgbClr val="FFFFFF"/>
                </a:solidFill>
                <a:latin typeface="Yu Gothic UI Light"/>
                <a:cs typeface="Yu Gothic UI Light"/>
              </a:rPr>
              <a:t>зоб</a:t>
            </a:r>
            <a:r>
              <a:rPr dirty="0" sz="1000" spc="-9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000" spc="-70">
                <a:solidFill>
                  <a:srgbClr val="FFFFFF"/>
                </a:solidFill>
                <a:latin typeface="Yu Gothic UI Light"/>
                <a:cs typeface="Yu Gothic UI Light"/>
              </a:rPr>
              <a:t>овя</a:t>
            </a:r>
            <a:r>
              <a:rPr dirty="0" sz="1000" spc="-65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000" spc="-85">
                <a:solidFill>
                  <a:srgbClr val="FFFFFF"/>
                </a:solidFill>
                <a:latin typeface="Yu Gothic UI Light"/>
                <a:cs typeface="Yu Gothic UI Light"/>
              </a:rPr>
              <a:t>ми</a:t>
            </a:r>
            <a:r>
              <a:rPr dirty="0" sz="1000" spc="-45">
                <a:solidFill>
                  <a:srgbClr val="FFFFFF"/>
                </a:solidFill>
                <a:latin typeface="Yu Gothic UI Light"/>
                <a:cs typeface="Yu Gothic UI Light"/>
              </a:rPr>
              <a:t> </a:t>
            </a:r>
            <a:r>
              <a:rPr dirty="0" sz="1000" spc="-75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000" spc="-7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000" spc="-80">
                <a:solidFill>
                  <a:srgbClr val="FFFFFF"/>
                </a:solidFill>
                <a:latin typeface="Yu Gothic UI Light"/>
                <a:cs typeface="Yu Gothic UI Light"/>
              </a:rPr>
              <a:t>е</a:t>
            </a:r>
            <a:r>
              <a:rPr dirty="0" sz="1000" spc="-85">
                <a:solidFill>
                  <a:srgbClr val="FFFFFF"/>
                </a:solidFill>
                <a:latin typeface="Yu Gothic UI Light"/>
                <a:cs typeface="Yu Gothic UI Light"/>
              </a:rPr>
              <a:t>р</a:t>
            </a:r>
            <a:r>
              <a:rPr dirty="0" sz="1000" spc="-80">
                <a:solidFill>
                  <a:srgbClr val="FFFFFF"/>
                </a:solidFill>
                <a:latin typeface="Yu Gothic UI Light"/>
                <a:cs typeface="Yu Gothic UI Light"/>
              </a:rPr>
              <a:t>ги</a:t>
            </a:r>
            <a:r>
              <a:rPr dirty="0" sz="1000" spc="-90">
                <a:solidFill>
                  <a:srgbClr val="FFFFFF"/>
                </a:solidFill>
                <a:latin typeface="Yu Gothic UI Light"/>
                <a:cs typeface="Yu Gothic UI Light"/>
              </a:rPr>
              <a:t>й</a:t>
            </a:r>
            <a:r>
              <a:rPr dirty="0" sz="1000" spc="-95">
                <a:solidFill>
                  <a:srgbClr val="FFFFFF"/>
                </a:solidFill>
                <a:latin typeface="Yu Gothic UI Light"/>
                <a:cs typeface="Yu Gothic UI Light"/>
              </a:rPr>
              <a:t>н</a:t>
            </a:r>
            <a:r>
              <a:rPr dirty="0" sz="1000" spc="-65">
                <a:solidFill>
                  <a:srgbClr val="FFFFFF"/>
                </a:solidFill>
                <a:latin typeface="Yu Gothic UI Light"/>
                <a:cs typeface="Yu Gothic UI Light"/>
              </a:rPr>
              <a:t>и  </a:t>
            </a:r>
            <a:r>
              <a:rPr dirty="0" sz="1000" spc="-90">
                <a:solidFill>
                  <a:srgbClr val="FFFFFF"/>
                </a:solidFill>
                <a:latin typeface="Yu Gothic UI Light"/>
                <a:cs typeface="Yu Gothic UI Light"/>
              </a:rPr>
              <a:t>източници</a:t>
            </a:r>
            <a:endParaRPr sz="1000">
              <a:latin typeface="Yu Gothic UI Light"/>
              <a:cs typeface="Yu Gothic UI Light"/>
            </a:endParaRPr>
          </a:p>
          <a:p>
            <a:pPr algn="ctr" marL="1905">
              <a:lnSpc>
                <a:spcPts val="1910"/>
              </a:lnSpc>
            </a:pPr>
            <a:r>
              <a:rPr dirty="0" sz="1600" spc="-40">
                <a:solidFill>
                  <a:srgbClr val="FFFFFF"/>
                </a:solidFill>
                <a:latin typeface="Yu Gothic UI Light"/>
                <a:cs typeface="Yu Gothic UI Light"/>
              </a:rPr>
              <a:t>ФЕЕВИ</a:t>
            </a:r>
            <a:endParaRPr sz="1600">
              <a:latin typeface="Yu Gothic UI Light"/>
              <a:cs typeface="Yu Gothic U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43078" y="2671536"/>
            <a:ext cx="1961514" cy="1156970"/>
            <a:chOff x="1943078" y="2671536"/>
            <a:chExt cx="1961514" cy="115697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3078" y="2671536"/>
              <a:ext cx="1961430" cy="11567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981199" y="2686811"/>
              <a:ext cx="1889760" cy="1085215"/>
            </a:xfrm>
            <a:custGeom>
              <a:avLst/>
              <a:gdLst/>
              <a:ahLst/>
              <a:cxnLst/>
              <a:rect l="l" t="t" r="r" b="b"/>
              <a:pathLst>
                <a:path w="1889760" h="1085214">
                  <a:moveTo>
                    <a:pt x="1708912" y="0"/>
                  </a:moveTo>
                  <a:lnTo>
                    <a:pt x="180848" y="0"/>
                  </a:lnTo>
                  <a:lnTo>
                    <a:pt x="132791" y="6464"/>
                  </a:lnTo>
                  <a:lnTo>
                    <a:pt x="89596" y="24703"/>
                  </a:lnTo>
                  <a:lnTo>
                    <a:pt x="52990" y="52990"/>
                  </a:lnTo>
                  <a:lnTo>
                    <a:pt x="24703" y="89596"/>
                  </a:lnTo>
                  <a:lnTo>
                    <a:pt x="6464" y="132791"/>
                  </a:lnTo>
                  <a:lnTo>
                    <a:pt x="0" y="180848"/>
                  </a:lnTo>
                  <a:lnTo>
                    <a:pt x="0" y="904239"/>
                  </a:lnTo>
                  <a:lnTo>
                    <a:pt x="6464" y="952296"/>
                  </a:lnTo>
                  <a:lnTo>
                    <a:pt x="24703" y="995491"/>
                  </a:lnTo>
                  <a:lnTo>
                    <a:pt x="52990" y="1032097"/>
                  </a:lnTo>
                  <a:lnTo>
                    <a:pt x="89596" y="1060384"/>
                  </a:lnTo>
                  <a:lnTo>
                    <a:pt x="132791" y="1078623"/>
                  </a:lnTo>
                  <a:lnTo>
                    <a:pt x="180848" y="1085088"/>
                  </a:lnTo>
                  <a:lnTo>
                    <a:pt x="1708912" y="1085088"/>
                  </a:lnTo>
                  <a:lnTo>
                    <a:pt x="1756968" y="1078623"/>
                  </a:lnTo>
                  <a:lnTo>
                    <a:pt x="1800163" y="1060384"/>
                  </a:lnTo>
                  <a:lnTo>
                    <a:pt x="1836769" y="1032097"/>
                  </a:lnTo>
                  <a:lnTo>
                    <a:pt x="1865056" y="995491"/>
                  </a:lnTo>
                  <a:lnTo>
                    <a:pt x="1883295" y="952296"/>
                  </a:lnTo>
                  <a:lnTo>
                    <a:pt x="1889760" y="904239"/>
                  </a:lnTo>
                  <a:lnTo>
                    <a:pt x="1889760" y="180848"/>
                  </a:lnTo>
                  <a:lnTo>
                    <a:pt x="1883295" y="132791"/>
                  </a:lnTo>
                  <a:lnTo>
                    <a:pt x="1865056" y="89596"/>
                  </a:lnTo>
                  <a:lnTo>
                    <a:pt x="1836769" y="52990"/>
                  </a:lnTo>
                  <a:lnTo>
                    <a:pt x="1800163" y="24703"/>
                  </a:lnTo>
                  <a:lnTo>
                    <a:pt x="1756968" y="6464"/>
                  </a:lnTo>
                  <a:lnTo>
                    <a:pt x="1708912" y="0"/>
                  </a:lnTo>
                  <a:close/>
                </a:path>
              </a:pathLst>
            </a:custGeom>
            <a:solidFill>
              <a:srgbClr val="835F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81199" y="2686811"/>
              <a:ext cx="1889760" cy="1085215"/>
            </a:xfrm>
            <a:custGeom>
              <a:avLst/>
              <a:gdLst/>
              <a:ahLst/>
              <a:cxnLst/>
              <a:rect l="l" t="t" r="r" b="b"/>
              <a:pathLst>
                <a:path w="1889760" h="1085214">
                  <a:moveTo>
                    <a:pt x="0" y="180848"/>
                  </a:moveTo>
                  <a:lnTo>
                    <a:pt x="6464" y="132791"/>
                  </a:lnTo>
                  <a:lnTo>
                    <a:pt x="24703" y="89596"/>
                  </a:lnTo>
                  <a:lnTo>
                    <a:pt x="52990" y="52990"/>
                  </a:lnTo>
                  <a:lnTo>
                    <a:pt x="89596" y="24703"/>
                  </a:lnTo>
                  <a:lnTo>
                    <a:pt x="132791" y="6464"/>
                  </a:lnTo>
                  <a:lnTo>
                    <a:pt x="180848" y="0"/>
                  </a:lnTo>
                  <a:lnTo>
                    <a:pt x="1708912" y="0"/>
                  </a:lnTo>
                  <a:lnTo>
                    <a:pt x="1756968" y="6464"/>
                  </a:lnTo>
                  <a:lnTo>
                    <a:pt x="1800163" y="24703"/>
                  </a:lnTo>
                  <a:lnTo>
                    <a:pt x="1836769" y="52990"/>
                  </a:lnTo>
                  <a:lnTo>
                    <a:pt x="1865056" y="89596"/>
                  </a:lnTo>
                  <a:lnTo>
                    <a:pt x="1883295" y="132791"/>
                  </a:lnTo>
                  <a:lnTo>
                    <a:pt x="1889760" y="180848"/>
                  </a:lnTo>
                  <a:lnTo>
                    <a:pt x="1889760" y="904239"/>
                  </a:lnTo>
                  <a:lnTo>
                    <a:pt x="1883295" y="952296"/>
                  </a:lnTo>
                  <a:lnTo>
                    <a:pt x="1865056" y="995491"/>
                  </a:lnTo>
                  <a:lnTo>
                    <a:pt x="1836769" y="1032097"/>
                  </a:lnTo>
                  <a:lnTo>
                    <a:pt x="1800163" y="1060384"/>
                  </a:lnTo>
                  <a:lnTo>
                    <a:pt x="1756968" y="1078623"/>
                  </a:lnTo>
                  <a:lnTo>
                    <a:pt x="1708912" y="1085088"/>
                  </a:lnTo>
                  <a:lnTo>
                    <a:pt x="180848" y="1085088"/>
                  </a:lnTo>
                  <a:lnTo>
                    <a:pt x="132791" y="1078623"/>
                  </a:lnTo>
                  <a:lnTo>
                    <a:pt x="89596" y="1060384"/>
                  </a:lnTo>
                  <a:lnTo>
                    <a:pt x="52990" y="1032097"/>
                  </a:lnTo>
                  <a:lnTo>
                    <a:pt x="24703" y="995491"/>
                  </a:lnTo>
                  <a:lnTo>
                    <a:pt x="6464" y="952296"/>
                  </a:lnTo>
                  <a:lnTo>
                    <a:pt x="0" y="904239"/>
                  </a:lnTo>
                  <a:lnTo>
                    <a:pt x="0" y="180848"/>
                  </a:lnTo>
                  <a:close/>
                </a:path>
              </a:pathLst>
            </a:custGeom>
            <a:ln w="9524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273554" y="2935350"/>
            <a:ext cx="1303655" cy="568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Общинска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мрежа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енергийна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 ефективност</a:t>
            </a:r>
            <a:endParaRPr sz="1000">
              <a:latin typeface="Calibri"/>
              <a:cs typeface="Calibri"/>
            </a:endParaRPr>
          </a:p>
          <a:p>
            <a:pPr algn="ctr" marL="1905">
              <a:lnSpc>
                <a:spcPts val="1885"/>
              </a:lnSpc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ЕкоЕнергия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189732" y="1458480"/>
            <a:ext cx="5809615" cy="3822700"/>
            <a:chOff x="3189732" y="1458480"/>
            <a:chExt cx="5809615" cy="382270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5232" y="3403104"/>
              <a:ext cx="306324" cy="3901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096" y="3427476"/>
              <a:ext cx="201167" cy="2971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340096" y="3427476"/>
              <a:ext cx="201295" cy="297180"/>
            </a:xfrm>
            <a:custGeom>
              <a:avLst/>
              <a:gdLst/>
              <a:ahLst/>
              <a:cxnLst/>
              <a:rect l="l" t="t" r="r" b="b"/>
              <a:pathLst>
                <a:path w="201295" h="297179">
                  <a:moveTo>
                    <a:pt x="0" y="196596"/>
                  </a:moveTo>
                  <a:lnTo>
                    <a:pt x="50291" y="196596"/>
                  </a:lnTo>
                  <a:lnTo>
                    <a:pt x="50291" y="0"/>
                  </a:lnTo>
                  <a:lnTo>
                    <a:pt x="150875" y="0"/>
                  </a:lnTo>
                  <a:lnTo>
                    <a:pt x="150875" y="196596"/>
                  </a:lnTo>
                  <a:lnTo>
                    <a:pt x="201167" y="196596"/>
                  </a:lnTo>
                  <a:lnTo>
                    <a:pt x="100583" y="297180"/>
                  </a:lnTo>
                  <a:lnTo>
                    <a:pt x="0" y="196596"/>
                  </a:lnTo>
                  <a:close/>
                </a:path>
              </a:pathLst>
            </a:custGeom>
            <a:ln w="9525">
              <a:solidFill>
                <a:srgbClr val="96C8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54140" y="3409175"/>
              <a:ext cx="306323" cy="3871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09003" y="3433572"/>
              <a:ext cx="201168" cy="29413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509003" y="3433572"/>
              <a:ext cx="201295" cy="294640"/>
            </a:xfrm>
            <a:custGeom>
              <a:avLst/>
              <a:gdLst/>
              <a:ahLst/>
              <a:cxnLst/>
              <a:rect l="l" t="t" r="r" b="b"/>
              <a:pathLst>
                <a:path w="201295" h="294639">
                  <a:moveTo>
                    <a:pt x="0" y="193547"/>
                  </a:moveTo>
                  <a:lnTo>
                    <a:pt x="50292" y="193547"/>
                  </a:lnTo>
                  <a:lnTo>
                    <a:pt x="50292" y="0"/>
                  </a:lnTo>
                  <a:lnTo>
                    <a:pt x="150875" y="0"/>
                  </a:lnTo>
                  <a:lnTo>
                    <a:pt x="150875" y="193547"/>
                  </a:lnTo>
                  <a:lnTo>
                    <a:pt x="201168" y="193547"/>
                  </a:lnTo>
                  <a:lnTo>
                    <a:pt x="100584" y="294131"/>
                  </a:lnTo>
                  <a:lnTo>
                    <a:pt x="0" y="193547"/>
                  </a:lnTo>
                  <a:close/>
                </a:path>
              </a:pathLst>
            </a:custGeom>
            <a:ln w="9525">
              <a:solidFill>
                <a:srgbClr val="96C8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162038" y="27089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9C9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89732" y="1458480"/>
              <a:ext cx="1208544" cy="95858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345942" y="1594866"/>
              <a:ext cx="1015365" cy="764540"/>
            </a:xfrm>
            <a:custGeom>
              <a:avLst/>
              <a:gdLst/>
              <a:ahLst/>
              <a:cxnLst/>
              <a:rect l="l" t="t" r="r" b="b"/>
              <a:pathLst>
                <a:path w="1015364" h="764539">
                  <a:moveTo>
                    <a:pt x="40330" y="30166"/>
                  </a:moveTo>
                  <a:lnTo>
                    <a:pt x="50147" y="53400"/>
                  </a:lnTo>
                  <a:lnTo>
                    <a:pt x="999617" y="764159"/>
                  </a:lnTo>
                  <a:lnTo>
                    <a:pt x="1014857" y="743838"/>
                  </a:lnTo>
                  <a:lnTo>
                    <a:pt x="65171" y="33010"/>
                  </a:lnTo>
                  <a:lnTo>
                    <a:pt x="40330" y="30166"/>
                  </a:lnTo>
                  <a:close/>
                </a:path>
                <a:path w="1015364" h="764539">
                  <a:moveTo>
                    <a:pt x="0" y="0"/>
                  </a:moveTo>
                  <a:lnTo>
                    <a:pt x="42799" y="101219"/>
                  </a:lnTo>
                  <a:lnTo>
                    <a:pt x="45593" y="107696"/>
                  </a:lnTo>
                  <a:lnTo>
                    <a:pt x="52959" y="110744"/>
                  </a:lnTo>
                  <a:lnTo>
                    <a:pt x="59436" y="108076"/>
                  </a:lnTo>
                  <a:lnTo>
                    <a:pt x="65912" y="105283"/>
                  </a:lnTo>
                  <a:lnTo>
                    <a:pt x="68961" y="97789"/>
                  </a:lnTo>
                  <a:lnTo>
                    <a:pt x="66167" y="91312"/>
                  </a:lnTo>
                  <a:lnTo>
                    <a:pt x="50147" y="53400"/>
                  </a:lnTo>
                  <a:lnTo>
                    <a:pt x="12573" y="25273"/>
                  </a:lnTo>
                  <a:lnTo>
                    <a:pt x="27686" y="4953"/>
                  </a:lnTo>
                  <a:lnTo>
                    <a:pt x="43026" y="4953"/>
                  </a:lnTo>
                  <a:lnTo>
                    <a:pt x="0" y="0"/>
                  </a:lnTo>
                  <a:close/>
                </a:path>
                <a:path w="1015364" h="764539">
                  <a:moveTo>
                    <a:pt x="27686" y="4953"/>
                  </a:moveTo>
                  <a:lnTo>
                    <a:pt x="12573" y="25273"/>
                  </a:lnTo>
                  <a:lnTo>
                    <a:pt x="50147" y="53400"/>
                  </a:lnTo>
                  <a:lnTo>
                    <a:pt x="40330" y="30166"/>
                  </a:lnTo>
                  <a:lnTo>
                    <a:pt x="18669" y="27686"/>
                  </a:lnTo>
                  <a:lnTo>
                    <a:pt x="31877" y="10160"/>
                  </a:lnTo>
                  <a:lnTo>
                    <a:pt x="34642" y="10160"/>
                  </a:lnTo>
                  <a:lnTo>
                    <a:pt x="27686" y="4953"/>
                  </a:lnTo>
                  <a:close/>
                </a:path>
                <a:path w="1015364" h="764539">
                  <a:moveTo>
                    <a:pt x="43026" y="4953"/>
                  </a:moveTo>
                  <a:lnTo>
                    <a:pt x="27686" y="4953"/>
                  </a:lnTo>
                  <a:lnTo>
                    <a:pt x="65171" y="33010"/>
                  </a:lnTo>
                  <a:lnTo>
                    <a:pt x="106299" y="37719"/>
                  </a:lnTo>
                  <a:lnTo>
                    <a:pt x="113284" y="38608"/>
                  </a:lnTo>
                  <a:lnTo>
                    <a:pt x="119634" y="33528"/>
                  </a:lnTo>
                  <a:lnTo>
                    <a:pt x="121158" y="19685"/>
                  </a:lnTo>
                  <a:lnTo>
                    <a:pt x="116205" y="13335"/>
                  </a:lnTo>
                  <a:lnTo>
                    <a:pt x="43026" y="4953"/>
                  </a:lnTo>
                  <a:close/>
                </a:path>
                <a:path w="1015364" h="764539">
                  <a:moveTo>
                    <a:pt x="34642" y="10160"/>
                  </a:moveTo>
                  <a:lnTo>
                    <a:pt x="31877" y="10160"/>
                  </a:lnTo>
                  <a:lnTo>
                    <a:pt x="40330" y="30166"/>
                  </a:lnTo>
                  <a:lnTo>
                    <a:pt x="65171" y="33010"/>
                  </a:lnTo>
                  <a:lnTo>
                    <a:pt x="34642" y="10160"/>
                  </a:lnTo>
                  <a:close/>
                </a:path>
                <a:path w="1015364" h="764539">
                  <a:moveTo>
                    <a:pt x="31877" y="10160"/>
                  </a:moveTo>
                  <a:lnTo>
                    <a:pt x="18669" y="27686"/>
                  </a:lnTo>
                  <a:lnTo>
                    <a:pt x="40330" y="30166"/>
                  </a:lnTo>
                  <a:lnTo>
                    <a:pt x="31877" y="10160"/>
                  </a:lnTo>
                  <a:close/>
                </a:path>
              </a:pathLst>
            </a:custGeom>
            <a:solidFill>
              <a:srgbClr val="99C9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6011" y="4742713"/>
              <a:ext cx="1283207" cy="53794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758810" y="4764785"/>
              <a:ext cx="1089025" cy="372110"/>
            </a:xfrm>
            <a:custGeom>
              <a:avLst/>
              <a:gdLst/>
              <a:ahLst/>
              <a:cxnLst/>
              <a:rect l="l" t="t" r="r" b="b"/>
              <a:pathLst>
                <a:path w="1089025" h="372110">
                  <a:moveTo>
                    <a:pt x="1016323" y="336238"/>
                  </a:moveTo>
                  <a:lnTo>
                    <a:pt x="976122" y="345694"/>
                  </a:lnTo>
                  <a:lnTo>
                    <a:pt x="969264" y="347218"/>
                  </a:lnTo>
                  <a:lnTo>
                    <a:pt x="965073" y="354075"/>
                  </a:lnTo>
                  <a:lnTo>
                    <a:pt x="966724" y="360933"/>
                  </a:lnTo>
                  <a:lnTo>
                    <a:pt x="968248" y="367791"/>
                  </a:lnTo>
                  <a:lnTo>
                    <a:pt x="975106" y="371982"/>
                  </a:lnTo>
                  <a:lnTo>
                    <a:pt x="1068917" y="350012"/>
                  </a:lnTo>
                  <a:lnTo>
                    <a:pt x="1061212" y="350012"/>
                  </a:lnTo>
                  <a:lnTo>
                    <a:pt x="1016323" y="336238"/>
                  </a:lnTo>
                  <a:close/>
                </a:path>
                <a:path w="1089025" h="372110">
                  <a:moveTo>
                    <a:pt x="1040854" y="330468"/>
                  </a:moveTo>
                  <a:lnTo>
                    <a:pt x="1016323" y="336238"/>
                  </a:lnTo>
                  <a:lnTo>
                    <a:pt x="1061212" y="350012"/>
                  </a:lnTo>
                  <a:lnTo>
                    <a:pt x="1062310" y="346456"/>
                  </a:lnTo>
                  <a:lnTo>
                    <a:pt x="1055624" y="346456"/>
                  </a:lnTo>
                  <a:lnTo>
                    <a:pt x="1040854" y="330468"/>
                  </a:lnTo>
                  <a:close/>
                </a:path>
                <a:path w="1089025" h="372110">
                  <a:moveTo>
                    <a:pt x="1001649" y="258952"/>
                  </a:moveTo>
                  <a:lnTo>
                    <a:pt x="991362" y="268477"/>
                  </a:lnTo>
                  <a:lnTo>
                    <a:pt x="990981" y="276478"/>
                  </a:lnTo>
                  <a:lnTo>
                    <a:pt x="1023756" y="311959"/>
                  </a:lnTo>
                  <a:lnTo>
                    <a:pt x="1068705" y="325755"/>
                  </a:lnTo>
                  <a:lnTo>
                    <a:pt x="1061212" y="350012"/>
                  </a:lnTo>
                  <a:lnTo>
                    <a:pt x="1068917" y="350012"/>
                  </a:lnTo>
                  <a:lnTo>
                    <a:pt x="1089025" y="345313"/>
                  </a:lnTo>
                  <a:lnTo>
                    <a:pt x="1014476" y="264413"/>
                  </a:lnTo>
                  <a:lnTo>
                    <a:pt x="1009650" y="259333"/>
                  </a:lnTo>
                  <a:lnTo>
                    <a:pt x="1001649" y="258952"/>
                  </a:lnTo>
                  <a:close/>
                </a:path>
                <a:path w="1089025" h="372110">
                  <a:moveTo>
                    <a:pt x="1061974" y="325500"/>
                  </a:moveTo>
                  <a:lnTo>
                    <a:pt x="1040854" y="330468"/>
                  </a:lnTo>
                  <a:lnTo>
                    <a:pt x="1055624" y="346456"/>
                  </a:lnTo>
                  <a:lnTo>
                    <a:pt x="1061974" y="325500"/>
                  </a:lnTo>
                  <a:close/>
                </a:path>
                <a:path w="1089025" h="372110">
                  <a:moveTo>
                    <a:pt x="1067877" y="325500"/>
                  </a:moveTo>
                  <a:lnTo>
                    <a:pt x="1061974" y="325500"/>
                  </a:lnTo>
                  <a:lnTo>
                    <a:pt x="1055624" y="346456"/>
                  </a:lnTo>
                  <a:lnTo>
                    <a:pt x="1062310" y="346456"/>
                  </a:lnTo>
                  <a:lnTo>
                    <a:pt x="1068705" y="325755"/>
                  </a:lnTo>
                  <a:lnTo>
                    <a:pt x="1067877" y="325500"/>
                  </a:lnTo>
                  <a:close/>
                </a:path>
                <a:path w="1089025" h="372110">
                  <a:moveTo>
                    <a:pt x="7366" y="0"/>
                  </a:moveTo>
                  <a:lnTo>
                    <a:pt x="0" y="24383"/>
                  </a:lnTo>
                  <a:lnTo>
                    <a:pt x="1016323" y="336238"/>
                  </a:lnTo>
                  <a:lnTo>
                    <a:pt x="1040854" y="330468"/>
                  </a:lnTo>
                  <a:lnTo>
                    <a:pt x="1023756" y="311959"/>
                  </a:lnTo>
                  <a:lnTo>
                    <a:pt x="7366" y="0"/>
                  </a:lnTo>
                  <a:close/>
                </a:path>
                <a:path w="1089025" h="372110">
                  <a:moveTo>
                    <a:pt x="1023756" y="311959"/>
                  </a:moveTo>
                  <a:lnTo>
                    <a:pt x="1040854" y="330468"/>
                  </a:lnTo>
                  <a:lnTo>
                    <a:pt x="1061974" y="325500"/>
                  </a:lnTo>
                  <a:lnTo>
                    <a:pt x="1067877" y="325500"/>
                  </a:lnTo>
                  <a:lnTo>
                    <a:pt x="1023756" y="311959"/>
                  </a:lnTo>
                  <a:close/>
                </a:path>
              </a:pathLst>
            </a:custGeom>
            <a:solidFill>
              <a:srgbClr val="99C9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59836" y="4735080"/>
              <a:ext cx="1135392" cy="54557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416046" y="4757420"/>
              <a:ext cx="941069" cy="373380"/>
            </a:xfrm>
            <a:custGeom>
              <a:avLst/>
              <a:gdLst/>
              <a:ahLst/>
              <a:cxnLst/>
              <a:rect l="l" t="t" r="r" b="b"/>
              <a:pathLst>
                <a:path w="941070" h="373379">
                  <a:moveTo>
                    <a:pt x="82803" y="261746"/>
                  </a:moveTo>
                  <a:lnTo>
                    <a:pt x="74802" y="262381"/>
                  </a:lnTo>
                  <a:lnTo>
                    <a:pt x="70357" y="267842"/>
                  </a:lnTo>
                  <a:lnTo>
                    <a:pt x="0" y="352297"/>
                  </a:lnTo>
                  <a:lnTo>
                    <a:pt x="115062" y="373252"/>
                  </a:lnTo>
                  <a:lnTo>
                    <a:pt x="121665" y="368680"/>
                  </a:lnTo>
                  <a:lnTo>
                    <a:pt x="124042" y="355726"/>
                  </a:lnTo>
                  <a:lnTo>
                    <a:pt x="27939" y="355726"/>
                  </a:lnTo>
                  <a:lnTo>
                    <a:pt x="19303" y="331850"/>
                  </a:lnTo>
                  <a:lnTo>
                    <a:pt x="63421" y="315810"/>
                  </a:lnTo>
                  <a:lnTo>
                    <a:pt x="94361" y="278637"/>
                  </a:lnTo>
                  <a:lnTo>
                    <a:pt x="93599" y="270636"/>
                  </a:lnTo>
                  <a:lnTo>
                    <a:pt x="88137" y="266191"/>
                  </a:lnTo>
                  <a:lnTo>
                    <a:pt x="82803" y="261746"/>
                  </a:lnTo>
                  <a:close/>
                </a:path>
                <a:path w="941070" h="373379">
                  <a:moveTo>
                    <a:pt x="63421" y="315810"/>
                  </a:moveTo>
                  <a:lnTo>
                    <a:pt x="19303" y="331850"/>
                  </a:lnTo>
                  <a:lnTo>
                    <a:pt x="27939" y="355726"/>
                  </a:lnTo>
                  <a:lnTo>
                    <a:pt x="38419" y="351916"/>
                  </a:lnTo>
                  <a:lnTo>
                    <a:pt x="33400" y="351916"/>
                  </a:lnTo>
                  <a:lnTo>
                    <a:pt x="25907" y="331215"/>
                  </a:lnTo>
                  <a:lnTo>
                    <a:pt x="50613" y="331215"/>
                  </a:lnTo>
                  <a:lnTo>
                    <a:pt x="63421" y="315810"/>
                  </a:lnTo>
                  <a:close/>
                </a:path>
                <a:path w="941070" h="373379">
                  <a:moveTo>
                    <a:pt x="72225" y="339625"/>
                  </a:moveTo>
                  <a:lnTo>
                    <a:pt x="27939" y="355726"/>
                  </a:lnTo>
                  <a:lnTo>
                    <a:pt x="124042" y="355726"/>
                  </a:lnTo>
                  <a:lnTo>
                    <a:pt x="124205" y="354837"/>
                  </a:lnTo>
                  <a:lnTo>
                    <a:pt x="119633" y="348233"/>
                  </a:lnTo>
                  <a:lnTo>
                    <a:pt x="72225" y="339625"/>
                  </a:lnTo>
                  <a:close/>
                </a:path>
                <a:path w="941070" h="373379">
                  <a:moveTo>
                    <a:pt x="25907" y="331215"/>
                  </a:moveTo>
                  <a:lnTo>
                    <a:pt x="33400" y="351916"/>
                  </a:lnTo>
                  <a:lnTo>
                    <a:pt x="47372" y="335113"/>
                  </a:lnTo>
                  <a:lnTo>
                    <a:pt x="25907" y="331215"/>
                  </a:lnTo>
                  <a:close/>
                </a:path>
                <a:path w="941070" h="373379">
                  <a:moveTo>
                    <a:pt x="47372" y="335113"/>
                  </a:moveTo>
                  <a:lnTo>
                    <a:pt x="33400" y="351916"/>
                  </a:lnTo>
                  <a:lnTo>
                    <a:pt x="38419" y="351916"/>
                  </a:lnTo>
                  <a:lnTo>
                    <a:pt x="72225" y="339625"/>
                  </a:lnTo>
                  <a:lnTo>
                    <a:pt x="47372" y="335113"/>
                  </a:lnTo>
                  <a:close/>
                </a:path>
                <a:path w="941070" h="373379">
                  <a:moveTo>
                    <a:pt x="932052" y="0"/>
                  </a:moveTo>
                  <a:lnTo>
                    <a:pt x="63421" y="315810"/>
                  </a:lnTo>
                  <a:lnTo>
                    <a:pt x="47372" y="335113"/>
                  </a:lnTo>
                  <a:lnTo>
                    <a:pt x="72225" y="339625"/>
                  </a:lnTo>
                  <a:lnTo>
                    <a:pt x="940688" y="23875"/>
                  </a:lnTo>
                  <a:lnTo>
                    <a:pt x="932052" y="0"/>
                  </a:lnTo>
                  <a:close/>
                </a:path>
                <a:path w="941070" h="373379">
                  <a:moveTo>
                    <a:pt x="50613" y="331215"/>
                  </a:moveTo>
                  <a:lnTo>
                    <a:pt x="25907" y="331215"/>
                  </a:lnTo>
                  <a:lnTo>
                    <a:pt x="47372" y="335113"/>
                  </a:lnTo>
                  <a:lnTo>
                    <a:pt x="50613" y="331215"/>
                  </a:lnTo>
                  <a:close/>
                </a:path>
              </a:pathLst>
            </a:custGeom>
            <a:solidFill>
              <a:srgbClr val="99C9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31735" y="2775204"/>
              <a:ext cx="1223759" cy="59893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078979" y="2805684"/>
              <a:ext cx="1132840" cy="495300"/>
            </a:xfrm>
            <a:custGeom>
              <a:avLst/>
              <a:gdLst/>
              <a:ahLst/>
              <a:cxnLst/>
              <a:rect l="l" t="t" r="r" b="b"/>
              <a:pathLst>
                <a:path w="1132840" h="495300">
                  <a:moveTo>
                    <a:pt x="884681" y="0"/>
                  </a:moveTo>
                  <a:lnTo>
                    <a:pt x="884681" y="123825"/>
                  </a:lnTo>
                  <a:lnTo>
                    <a:pt x="0" y="123825"/>
                  </a:lnTo>
                  <a:lnTo>
                    <a:pt x="0" y="371475"/>
                  </a:lnTo>
                  <a:lnTo>
                    <a:pt x="884681" y="371475"/>
                  </a:lnTo>
                  <a:lnTo>
                    <a:pt x="884681" y="495300"/>
                  </a:lnTo>
                  <a:lnTo>
                    <a:pt x="1132331" y="247650"/>
                  </a:lnTo>
                  <a:lnTo>
                    <a:pt x="884681" y="0"/>
                  </a:lnTo>
                  <a:close/>
                </a:path>
              </a:pathLst>
            </a:custGeom>
            <a:solidFill>
              <a:srgbClr val="A3D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078979" y="2805684"/>
              <a:ext cx="1132840" cy="495300"/>
            </a:xfrm>
            <a:custGeom>
              <a:avLst/>
              <a:gdLst/>
              <a:ahLst/>
              <a:cxnLst/>
              <a:rect l="l" t="t" r="r" b="b"/>
              <a:pathLst>
                <a:path w="1132840" h="495300">
                  <a:moveTo>
                    <a:pt x="0" y="123825"/>
                  </a:moveTo>
                  <a:lnTo>
                    <a:pt x="884681" y="123825"/>
                  </a:lnTo>
                  <a:lnTo>
                    <a:pt x="884681" y="0"/>
                  </a:lnTo>
                  <a:lnTo>
                    <a:pt x="1132331" y="247650"/>
                  </a:lnTo>
                  <a:lnTo>
                    <a:pt x="884681" y="495300"/>
                  </a:lnTo>
                  <a:lnTo>
                    <a:pt x="884681" y="371475"/>
                  </a:lnTo>
                  <a:lnTo>
                    <a:pt x="0" y="371475"/>
                  </a:lnTo>
                  <a:lnTo>
                    <a:pt x="0" y="123825"/>
                  </a:lnTo>
                  <a:close/>
                </a:path>
              </a:pathLst>
            </a:custGeom>
            <a:ln w="9525">
              <a:solidFill>
                <a:srgbClr val="1252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70960" y="2775204"/>
              <a:ext cx="1175003" cy="59893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919728" y="2805684"/>
              <a:ext cx="1083945" cy="495300"/>
            </a:xfrm>
            <a:custGeom>
              <a:avLst/>
              <a:gdLst/>
              <a:ahLst/>
              <a:cxnLst/>
              <a:rect l="l" t="t" r="r" b="b"/>
              <a:pathLst>
                <a:path w="1083945" h="495300">
                  <a:moveTo>
                    <a:pt x="247650" y="0"/>
                  </a:moveTo>
                  <a:lnTo>
                    <a:pt x="0" y="247650"/>
                  </a:lnTo>
                  <a:lnTo>
                    <a:pt x="247650" y="495300"/>
                  </a:lnTo>
                  <a:lnTo>
                    <a:pt x="247650" y="371475"/>
                  </a:lnTo>
                  <a:lnTo>
                    <a:pt x="1083564" y="371475"/>
                  </a:lnTo>
                  <a:lnTo>
                    <a:pt x="1083564" y="123825"/>
                  </a:lnTo>
                  <a:lnTo>
                    <a:pt x="247650" y="123825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BE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919728" y="2805684"/>
              <a:ext cx="1083945" cy="495300"/>
            </a:xfrm>
            <a:custGeom>
              <a:avLst/>
              <a:gdLst/>
              <a:ahLst/>
              <a:cxnLst/>
              <a:rect l="l" t="t" r="r" b="b"/>
              <a:pathLst>
                <a:path w="1083945" h="495300">
                  <a:moveTo>
                    <a:pt x="1083564" y="371475"/>
                  </a:moveTo>
                  <a:lnTo>
                    <a:pt x="247650" y="371475"/>
                  </a:lnTo>
                  <a:lnTo>
                    <a:pt x="247650" y="495300"/>
                  </a:lnTo>
                  <a:lnTo>
                    <a:pt x="0" y="247650"/>
                  </a:lnTo>
                  <a:lnTo>
                    <a:pt x="247650" y="0"/>
                  </a:lnTo>
                  <a:lnTo>
                    <a:pt x="247650" y="123825"/>
                  </a:lnTo>
                  <a:lnTo>
                    <a:pt x="1083564" y="123825"/>
                  </a:lnTo>
                  <a:lnTo>
                    <a:pt x="1083564" y="371475"/>
                  </a:lnTo>
                  <a:close/>
                </a:path>
              </a:pathLst>
            </a:custGeom>
            <a:ln w="9525">
              <a:solidFill>
                <a:srgbClr val="835F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8887206" y="4637913"/>
            <a:ext cx="120650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0990">
              <a:lnSpc>
                <a:spcPct val="100000"/>
              </a:lnSpc>
              <a:spcBef>
                <a:spcPts val="100"/>
              </a:spcBef>
            </a:pPr>
            <a:r>
              <a:rPr dirty="0" sz="1400" spc="-145">
                <a:solidFill>
                  <a:srgbClr val="375F92"/>
                </a:solidFill>
                <a:latin typeface="Yu Gothic UI Light"/>
                <a:cs typeface="Yu Gothic UI Light"/>
              </a:rPr>
              <a:t>П</a:t>
            </a:r>
            <a:r>
              <a:rPr dirty="0" sz="1400" spc="-130">
                <a:solidFill>
                  <a:srgbClr val="375F92"/>
                </a:solidFill>
                <a:latin typeface="Yu Gothic UI Light"/>
                <a:cs typeface="Yu Gothic UI Light"/>
              </a:rPr>
              <a:t>р</a:t>
            </a:r>
            <a:r>
              <a:rPr dirty="0" sz="1400" spc="-155">
                <a:solidFill>
                  <a:srgbClr val="375F92"/>
                </a:solidFill>
                <a:latin typeface="Yu Gothic UI Light"/>
                <a:cs typeface="Yu Gothic UI Light"/>
              </a:rPr>
              <a:t>о</a:t>
            </a:r>
            <a:r>
              <a:rPr dirty="0" sz="1400" spc="-75">
                <a:solidFill>
                  <a:srgbClr val="375F92"/>
                </a:solidFill>
                <a:latin typeface="Yu Gothic UI Light"/>
                <a:cs typeface="Yu Gothic UI Light"/>
              </a:rPr>
              <a:t>е</a:t>
            </a:r>
            <a:r>
              <a:rPr dirty="0" sz="1400" spc="-75">
                <a:solidFill>
                  <a:srgbClr val="375F92"/>
                </a:solidFill>
                <a:latin typeface="Yu Gothic UI Light"/>
                <a:cs typeface="Yu Gothic UI Light"/>
              </a:rPr>
              <a:t>кт</a:t>
            </a:r>
            <a:r>
              <a:rPr dirty="0" sz="1400" spc="-90">
                <a:solidFill>
                  <a:srgbClr val="375F92"/>
                </a:solidFill>
                <a:latin typeface="Yu Gothic UI Light"/>
                <a:cs typeface="Yu Gothic UI Light"/>
              </a:rPr>
              <a:t>и</a:t>
            </a:r>
            <a:r>
              <a:rPr dirty="0" sz="1400" spc="-150">
                <a:solidFill>
                  <a:srgbClr val="375F92"/>
                </a:solidFill>
                <a:latin typeface="Yu Gothic UI Light"/>
                <a:cs typeface="Yu Gothic UI Light"/>
              </a:rPr>
              <a:t>р</a:t>
            </a:r>
            <a:r>
              <a:rPr dirty="0" sz="1400" spc="-60">
                <a:solidFill>
                  <a:srgbClr val="375F92"/>
                </a:solidFill>
                <a:latin typeface="Yu Gothic UI Light"/>
                <a:cs typeface="Yu Gothic UI Light"/>
              </a:rPr>
              <a:t>а</a:t>
            </a:r>
            <a:r>
              <a:rPr dirty="0" sz="1400" spc="-75">
                <a:solidFill>
                  <a:srgbClr val="375F92"/>
                </a:solidFill>
                <a:latin typeface="Yu Gothic UI Light"/>
                <a:cs typeface="Yu Gothic UI Light"/>
              </a:rPr>
              <a:t>не  </a:t>
            </a:r>
            <a:r>
              <a:rPr dirty="0" sz="1400" spc="-90">
                <a:solidFill>
                  <a:srgbClr val="375F92"/>
                </a:solidFill>
                <a:latin typeface="Yu Gothic UI Light"/>
                <a:cs typeface="Yu Gothic UI Light"/>
              </a:rPr>
              <a:t>на</a:t>
            </a:r>
            <a:r>
              <a:rPr dirty="0" sz="1400" spc="-70">
                <a:solidFill>
                  <a:srgbClr val="375F92"/>
                </a:solidFill>
                <a:latin typeface="Yu Gothic UI Light"/>
                <a:cs typeface="Yu Gothic UI Light"/>
              </a:rPr>
              <a:t> </a:t>
            </a:r>
            <a:r>
              <a:rPr dirty="0" sz="1400" spc="-140">
                <a:solidFill>
                  <a:srgbClr val="375F92"/>
                </a:solidFill>
                <a:latin typeface="Yu Gothic UI Light"/>
                <a:cs typeface="Yu Gothic UI Light"/>
              </a:rPr>
              <a:t>п</a:t>
            </a:r>
            <a:r>
              <a:rPr dirty="0" sz="1400" spc="-155">
                <a:solidFill>
                  <a:srgbClr val="375F92"/>
                </a:solidFill>
                <a:latin typeface="Yu Gothic UI Light"/>
                <a:cs typeface="Yu Gothic UI Light"/>
              </a:rPr>
              <a:t>о</a:t>
            </a:r>
            <a:r>
              <a:rPr dirty="0" sz="1400" spc="-90">
                <a:solidFill>
                  <a:srgbClr val="375F92"/>
                </a:solidFill>
                <a:latin typeface="Yu Gothic UI Light"/>
                <a:cs typeface="Yu Gothic UI Light"/>
              </a:rPr>
              <a:t>чти</a:t>
            </a:r>
            <a:endParaRPr sz="1400">
              <a:latin typeface="Yu Gothic UI Light"/>
              <a:cs typeface="Yu Gothic UI Ligh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80">
                <a:solidFill>
                  <a:srgbClr val="375F92"/>
                </a:solidFill>
                <a:latin typeface="Yu Gothic UI Light"/>
                <a:cs typeface="Yu Gothic UI Light"/>
              </a:rPr>
              <a:t>нулев</a:t>
            </a:r>
            <a:r>
              <a:rPr dirty="0" sz="1400" spc="-100">
                <a:solidFill>
                  <a:srgbClr val="375F92"/>
                </a:solidFill>
                <a:latin typeface="Yu Gothic UI Light"/>
                <a:cs typeface="Yu Gothic UI Light"/>
              </a:rPr>
              <a:t>о</a:t>
            </a:r>
            <a:r>
              <a:rPr dirty="0" sz="1400" spc="-75">
                <a:solidFill>
                  <a:srgbClr val="375F92"/>
                </a:solidFill>
                <a:latin typeface="Yu Gothic UI Light"/>
                <a:cs typeface="Yu Gothic UI Light"/>
              </a:rPr>
              <a:t>е</a:t>
            </a:r>
            <a:r>
              <a:rPr dirty="0" sz="1400" spc="-105">
                <a:solidFill>
                  <a:srgbClr val="375F92"/>
                </a:solidFill>
                <a:latin typeface="Yu Gothic UI Light"/>
                <a:cs typeface="Yu Gothic UI Light"/>
              </a:rPr>
              <a:t>н</a:t>
            </a:r>
            <a:r>
              <a:rPr dirty="0" sz="1400" spc="-100">
                <a:solidFill>
                  <a:srgbClr val="375F92"/>
                </a:solidFill>
                <a:latin typeface="Yu Gothic UI Light"/>
                <a:cs typeface="Yu Gothic UI Light"/>
              </a:rPr>
              <a:t>е</a:t>
            </a:r>
            <a:r>
              <a:rPr dirty="0" sz="1400" spc="-150">
                <a:solidFill>
                  <a:srgbClr val="375F92"/>
                </a:solidFill>
                <a:latin typeface="Yu Gothic UI Light"/>
                <a:cs typeface="Yu Gothic UI Light"/>
              </a:rPr>
              <a:t>р</a:t>
            </a:r>
            <a:r>
              <a:rPr dirty="0" sz="1400" spc="-75">
                <a:solidFill>
                  <a:srgbClr val="375F92"/>
                </a:solidFill>
                <a:latin typeface="Yu Gothic UI Light"/>
                <a:cs typeface="Yu Gothic UI Light"/>
              </a:rPr>
              <a:t>г</a:t>
            </a:r>
            <a:r>
              <a:rPr dirty="0" sz="1400" spc="-114">
                <a:solidFill>
                  <a:srgbClr val="375F92"/>
                </a:solidFill>
                <a:latin typeface="Yu Gothic UI Light"/>
                <a:cs typeface="Yu Gothic UI Light"/>
              </a:rPr>
              <a:t>и</a:t>
            </a:r>
            <a:r>
              <a:rPr dirty="0" sz="1400" spc="-140">
                <a:solidFill>
                  <a:srgbClr val="375F92"/>
                </a:solidFill>
                <a:latin typeface="Yu Gothic UI Light"/>
                <a:cs typeface="Yu Gothic UI Light"/>
              </a:rPr>
              <a:t>й</a:t>
            </a:r>
            <a:r>
              <a:rPr dirty="0" sz="1400" spc="-100">
                <a:solidFill>
                  <a:srgbClr val="375F92"/>
                </a:solidFill>
                <a:latin typeface="Yu Gothic UI Light"/>
                <a:cs typeface="Yu Gothic UI Light"/>
              </a:rPr>
              <a:t>ни  </a:t>
            </a:r>
            <a:r>
              <a:rPr dirty="0" sz="1400" spc="-90">
                <a:solidFill>
                  <a:srgbClr val="375F92"/>
                </a:solidFill>
                <a:latin typeface="Yu Gothic UI Light"/>
                <a:cs typeface="Yu Gothic UI Light"/>
              </a:rPr>
              <a:t>сгради</a:t>
            </a:r>
            <a:endParaRPr sz="1400">
              <a:latin typeface="Yu Gothic UI Light"/>
              <a:cs typeface="Yu Gothic UI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20544" y="4863846"/>
            <a:ext cx="10185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375F92"/>
                </a:solidFill>
                <a:latin typeface="Yu Gothic UI Light"/>
                <a:cs typeface="Yu Gothic UI Light"/>
              </a:rPr>
              <a:t>Консултантска</a:t>
            </a:r>
            <a:endParaRPr sz="1400">
              <a:latin typeface="Yu Gothic UI Light"/>
              <a:cs typeface="Yu Gothic UI Light"/>
            </a:endParaRPr>
          </a:p>
          <a:p>
            <a:pPr algn="r" marR="5715">
              <a:lnSpc>
                <a:spcPct val="100000"/>
              </a:lnSpc>
            </a:pPr>
            <a:r>
              <a:rPr dirty="0" sz="1400" spc="-85">
                <a:solidFill>
                  <a:srgbClr val="375F92"/>
                </a:solidFill>
                <a:latin typeface="Yu Gothic UI Light"/>
                <a:cs typeface="Yu Gothic UI Light"/>
              </a:rPr>
              <a:t>дейност</a:t>
            </a:r>
            <a:endParaRPr sz="1400">
              <a:latin typeface="Yu Gothic UI Light"/>
              <a:cs typeface="Yu Gothic UI Ligh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389632" y="1293901"/>
            <a:ext cx="7088505" cy="1316990"/>
            <a:chOff x="2389632" y="1293901"/>
            <a:chExt cx="7088505" cy="1316990"/>
          </a:xfrm>
        </p:grpSpPr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89632" y="1903476"/>
              <a:ext cx="952499" cy="68427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55024" y="1996440"/>
              <a:ext cx="522731" cy="61417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6684" y="1293901"/>
              <a:ext cx="883907" cy="30782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342894" y="1371346"/>
              <a:ext cx="690245" cy="118110"/>
            </a:xfrm>
            <a:custGeom>
              <a:avLst/>
              <a:gdLst/>
              <a:ahLst/>
              <a:cxnLst/>
              <a:rect l="l" t="t" r="r" b="b"/>
              <a:pathLst>
                <a:path w="690245" h="118109">
                  <a:moveTo>
                    <a:pt x="100964" y="0"/>
                  </a:moveTo>
                  <a:lnTo>
                    <a:pt x="94995" y="3555"/>
                  </a:lnTo>
                  <a:lnTo>
                    <a:pt x="0" y="58927"/>
                  </a:lnTo>
                  <a:lnTo>
                    <a:pt x="94995" y="114300"/>
                  </a:lnTo>
                  <a:lnTo>
                    <a:pt x="100964" y="117855"/>
                  </a:lnTo>
                  <a:lnTo>
                    <a:pt x="108838" y="115824"/>
                  </a:lnTo>
                  <a:lnTo>
                    <a:pt x="112267" y="109727"/>
                  </a:lnTo>
                  <a:lnTo>
                    <a:pt x="115823" y="103758"/>
                  </a:lnTo>
                  <a:lnTo>
                    <a:pt x="113791" y="95884"/>
                  </a:lnTo>
                  <a:lnTo>
                    <a:pt x="107695" y="92455"/>
                  </a:lnTo>
                  <a:lnTo>
                    <a:pt x="71990" y="71627"/>
                  </a:lnTo>
                  <a:lnTo>
                    <a:pt x="25145" y="71627"/>
                  </a:lnTo>
                  <a:lnTo>
                    <a:pt x="25145" y="46227"/>
                  </a:lnTo>
                  <a:lnTo>
                    <a:pt x="71990" y="46227"/>
                  </a:lnTo>
                  <a:lnTo>
                    <a:pt x="107695" y="25400"/>
                  </a:lnTo>
                  <a:lnTo>
                    <a:pt x="113791" y="21970"/>
                  </a:lnTo>
                  <a:lnTo>
                    <a:pt x="115823" y="14096"/>
                  </a:lnTo>
                  <a:lnTo>
                    <a:pt x="112267" y="8127"/>
                  </a:lnTo>
                  <a:lnTo>
                    <a:pt x="108838" y="2031"/>
                  </a:lnTo>
                  <a:lnTo>
                    <a:pt x="100964" y="0"/>
                  </a:lnTo>
                  <a:close/>
                </a:path>
                <a:path w="690245" h="118109">
                  <a:moveTo>
                    <a:pt x="71990" y="46227"/>
                  </a:moveTo>
                  <a:lnTo>
                    <a:pt x="25145" y="46227"/>
                  </a:lnTo>
                  <a:lnTo>
                    <a:pt x="25145" y="71627"/>
                  </a:lnTo>
                  <a:lnTo>
                    <a:pt x="71990" y="71627"/>
                  </a:lnTo>
                  <a:lnTo>
                    <a:pt x="68942" y="69850"/>
                  </a:lnTo>
                  <a:lnTo>
                    <a:pt x="31495" y="69850"/>
                  </a:lnTo>
                  <a:lnTo>
                    <a:pt x="31495" y="48005"/>
                  </a:lnTo>
                  <a:lnTo>
                    <a:pt x="68942" y="48005"/>
                  </a:lnTo>
                  <a:lnTo>
                    <a:pt x="71990" y="46227"/>
                  </a:lnTo>
                  <a:close/>
                </a:path>
                <a:path w="690245" h="118109">
                  <a:moveTo>
                    <a:pt x="689863" y="46227"/>
                  </a:moveTo>
                  <a:lnTo>
                    <a:pt x="71990" y="46227"/>
                  </a:lnTo>
                  <a:lnTo>
                    <a:pt x="50219" y="58927"/>
                  </a:lnTo>
                  <a:lnTo>
                    <a:pt x="71990" y="71627"/>
                  </a:lnTo>
                  <a:lnTo>
                    <a:pt x="689863" y="71627"/>
                  </a:lnTo>
                  <a:lnTo>
                    <a:pt x="689863" y="46227"/>
                  </a:lnTo>
                  <a:close/>
                </a:path>
                <a:path w="690245" h="118109">
                  <a:moveTo>
                    <a:pt x="31495" y="48005"/>
                  </a:moveTo>
                  <a:lnTo>
                    <a:pt x="31495" y="69850"/>
                  </a:lnTo>
                  <a:lnTo>
                    <a:pt x="50219" y="58927"/>
                  </a:lnTo>
                  <a:lnTo>
                    <a:pt x="31495" y="48005"/>
                  </a:lnTo>
                  <a:close/>
                </a:path>
                <a:path w="690245" h="118109">
                  <a:moveTo>
                    <a:pt x="50219" y="58927"/>
                  </a:moveTo>
                  <a:lnTo>
                    <a:pt x="31495" y="69850"/>
                  </a:lnTo>
                  <a:lnTo>
                    <a:pt x="68942" y="69850"/>
                  </a:lnTo>
                  <a:lnTo>
                    <a:pt x="50219" y="58927"/>
                  </a:lnTo>
                  <a:close/>
                </a:path>
                <a:path w="690245" h="118109">
                  <a:moveTo>
                    <a:pt x="68942" y="48005"/>
                  </a:moveTo>
                  <a:lnTo>
                    <a:pt x="31495" y="48005"/>
                  </a:lnTo>
                  <a:lnTo>
                    <a:pt x="50219" y="58927"/>
                  </a:lnTo>
                  <a:lnTo>
                    <a:pt x="68942" y="48005"/>
                  </a:lnTo>
                  <a:close/>
                </a:path>
              </a:pathLst>
            </a:custGeom>
            <a:solidFill>
              <a:srgbClr val="99C9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83736" y="1397520"/>
              <a:ext cx="1420367" cy="102259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033266" y="1430274"/>
              <a:ext cx="1319530" cy="918844"/>
            </a:xfrm>
            <a:custGeom>
              <a:avLst/>
              <a:gdLst/>
              <a:ahLst/>
              <a:cxnLst/>
              <a:rect l="l" t="t" r="r" b="b"/>
              <a:pathLst>
                <a:path w="1319529" h="918844">
                  <a:moveTo>
                    <a:pt x="0" y="0"/>
                  </a:moveTo>
                  <a:lnTo>
                    <a:pt x="1319403" y="918717"/>
                  </a:lnTo>
                </a:path>
              </a:pathLst>
            </a:custGeom>
            <a:ln w="25400">
              <a:solidFill>
                <a:srgbClr val="99C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2272029" y="1273809"/>
            <a:ext cx="105537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50">
                <a:solidFill>
                  <a:srgbClr val="375F92"/>
                </a:solidFill>
                <a:latin typeface="Yu Gothic UI Light"/>
                <a:cs typeface="Yu Gothic UI Light"/>
              </a:rPr>
              <a:t>Меж</a:t>
            </a:r>
            <a:r>
              <a:rPr dirty="0" sz="1400" spc="-90">
                <a:solidFill>
                  <a:srgbClr val="375F92"/>
                </a:solidFill>
                <a:latin typeface="Yu Gothic UI Light"/>
                <a:cs typeface="Yu Gothic UI Light"/>
              </a:rPr>
              <a:t>дуна</a:t>
            </a:r>
            <a:r>
              <a:rPr dirty="0" sz="1400" spc="-110">
                <a:solidFill>
                  <a:srgbClr val="375F92"/>
                </a:solidFill>
                <a:latin typeface="Yu Gothic UI Light"/>
                <a:cs typeface="Yu Gothic UI Light"/>
              </a:rPr>
              <a:t>р</a:t>
            </a:r>
            <a:r>
              <a:rPr dirty="0" sz="1400" spc="-155">
                <a:solidFill>
                  <a:srgbClr val="375F92"/>
                </a:solidFill>
                <a:latin typeface="Yu Gothic UI Light"/>
                <a:cs typeface="Yu Gothic UI Light"/>
              </a:rPr>
              <a:t>о</a:t>
            </a:r>
            <a:r>
              <a:rPr dirty="0" sz="1400" spc="-110">
                <a:solidFill>
                  <a:srgbClr val="375F92"/>
                </a:solidFill>
                <a:latin typeface="Yu Gothic UI Light"/>
                <a:cs typeface="Yu Gothic UI Light"/>
              </a:rPr>
              <a:t>дни</a:t>
            </a:r>
            <a:endParaRPr sz="1400">
              <a:latin typeface="Yu Gothic UI Light"/>
              <a:cs typeface="Yu Gothic UI Light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110">
                <a:solidFill>
                  <a:srgbClr val="375F92"/>
                </a:solidFill>
                <a:latin typeface="Yu Gothic UI Light"/>
                <a:cs typeface="Yu Gothic UI Light"/>
              </a:rPr>
              <a:t>проекти</a:t>
            </a:r>
            <a:endParaRPr sz="1400">
              <a:latin typeface="Yu Gothic UI Light"/>
              <a:cs typeface="Yu Gothic UI Ligh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351266" y="3829303"/>
            <a:ext cx="17049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375F92"/>
                </a:solidFill>
                <a:latin typeface="Yu Gothic UI Light"/>
                <a:cs typeface="Yu Gothic UI Light"/>
              </a:rPr>
              <a:t>Св</a:t>
            </a:r>
            <a:r>
              <a:rPr dirty="0" sz="1400" spc="-65">
                <a:solidFill>
                  <a:srgbClr val="375F92"/>
                </a:solidFill>
                <a:latin typeface="Yu Gothic UI Light"/>
                <a:cs typeface="Yu Gothic UI Light"/>
              </a:rPr>
              <a:t>е</a:t>
            </a:r>
            <a:r>
              <a:rPr dirty="0" sz="1400" spc="-80">
                <a:solidFill>
                  <a:srgbClr val="375F92"/>
                </a:solidFill>
                <a:latin typeface="Yu Gothic UI Light"/>
                <a:cs typeface="Yu Gothic UI Light"/>
              </a:rPr>
              <a:t>товн</a:t>
            </a:r>
            <a:r>
              <a:rPr dirty="0" sz="1400" spc="-80">
                <a:solidFill>
                  <a:srgbClr val="375F92"/>
                </a:solidFill>
                <a:latin typeface="Yu Gothic UI Light"/>
                <a:cs typeface="Yu Gothic UI Light"/>
              </a:rPr>
              <a:t>а</a:t>
            </a:r>
            <a:r>
              <a:rPr dirty="0" sz="1400" spc="-75">
                <a:solidFill>
                  <a:srgbClr val="375F92"/>
                </a:solidFill>
                <a:latin typeface="Yu Gothic UI Light"/>
                <a:cs typeface="Yu Gothic UI Light"/>
              </a:rPr>
              <a:t> </a:t>
            </a:r>
            <a:r>
              <a:rPr dirty="0" sz="1400" spc="-80">
                <a:solidFill>
                  <a:srgbClr val="375F92"/>
                </a:solidFill>
                <a:latin typeface="Yu Gothic UI Light"/>
                <a:cs typeface="Yu Gothic UI Light"/>
              </a:rPr>
              <a:t>банка  </a:t>
            </a:r>
            <a:r>
              <a:rPr dirty="0" sz="1400" spc="-60">
                <a:solidFill>
                  <a:srgbClr val="375F92"/>
                </a:solidFill>
                <a:latin typeface="Yu Gothic UI Light"/>
                <a:cs typeface="Yu Gothic UI Light"/>
              </a:rPr>
              <a:t>Бълга</a:t>
            </a:r>
            <a:r>
              <a:rPr dirty="0" sz="1400" spc="-75">
                <a:solidFill>
                  <a:srgbClr val="375F92"/>
                </a:solidFill>
                <a:latin typeface="Yu Gothic UI Light"/>
                <a:cs typeface="Yu Gothic UI Light"/>
              </a:rPr>
              <a:t>р</a:t>
            </a:r>
            <a:r>
              <a:rPr dirty="0" sz="1400" spc="-100">
                <a:solidFill>
                  <a:srgbClr val="375F92"/>
                </a:solidFill>
                <a:latin typeface="Yu Gothic UI Light"/>
                <a:cs typeface="Yu Gothic UI Light"/>
              </a:rPr>
              <a:t>ск</a:t>
            </a:r>
            <a:r>
              <a:rPr dirty="0" sz="1400" spc="-120">
                <a:solidFill>
                  <a:srgbClr val="375F92"/>
                </a:solidFill>
                <a:latin typeface="Yu Gothic UI Light"/>
                <a:cs typeface="Yu Gothic UI Light"/>
              </a:rPr>
              <a:t>о</a:t>
            </a:r>
            <a:r>
              <a:rPr dirty="0" sz="1400" spc="-65">
                <a:solidFill>
                  <a:srgbClr val="375F92"/>
                </a:solidFill>
                <a:latin typeface="Yu Gothic UI Light"/>
                <a:cs typeface="Yu Gothic UI Light"/>
              </a:rPr>
              <a:t> </a:t>
            </a:r>
            <a:r>
              <a:rPr dirty="0" sz="1400" spc="-125">
                <a:solidFill>
                  <a:srgbClr val="375F92"/>
                </a:solidFill>
                <a:latin typeface="Yu Gothic UI Light"/>
                <a:cs typeface="Yu Gothic UI Light"/>
              </a:rPr>
              <a:t>пр</a:t>
            </a:r>
            <a:r>
              <a:rPr dirty="0" sz="1400" spc="-114">
                <a:solidFill>
                  <a:srgbClr val="375F92"/>
                </a:solidFill>
                <a:latin typeface="Yu Gothic UI Light"/>
                <a:cs typeface="Yu Gothic UI Light"/>
              </a:rPr>
              <a:t>а</a:t>
            </a:r>
            <a:r>
              <a:rPr dirty="0" sz="1400" spc="-95">
                <a:solidFill>
                  <a:srgbClr val="375F92"/>
                </a:solidFill>
                <a:latin typeface="Yu Gothic UI Light"/>
                <a:cs typeface="Yu Gothic UI Light"/>
              </a:rPr>
              <a:t>ви</a:t>
            </a:r>
            <a:r>
              <a:rPr dirty="0" sz="1400" spc="-55">
                <a:solidFill>
                  <a:srgbClr val="375F92"/>
                </a:solidFill>
                <a:latin typeface="Yu Gothic UI Light"/>
                <a:cs typeface="Yu Gothic UI Light"/>
              </a:rPr>
              <a:t>телство</a:t>
            </a:r>
            <a:endParaRPr sz="1400">
              <a:latin typeface="Yu Gothic UI Light"/>
              <a:cs typeface="Yu Gothic UI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94330" y="3829303"/>
            <a:ext cx="10375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</a:pPr>
            <a:r>
              <a:rPr dirty="0" sz="1400" spc="-100">
                <a:solidFill>
                  <a:srgbClr val="375F92"/>
                </a:solidFill>
                <a:latin typeface="Yu Gothic UI Light"/>
                <a:cs typeface="Yu Gothic UI Light"/>
              </a:rPr>
              <a:t>Местн</a:t>
            </a:r>
            <a:r>
              <a:rPr dirty="0" sz="1400" spc="-100">
                <a:solidFill>
                  <a:srgbClr val="375F92"/>
                </a:solidFill>
                <a:latin typeface="Yu Gothic UI Light"/>
                <a:cs typeface="Yu Gothic UI Light"/>
              </a:rPr>
              <a:t>и</a:t>
            </a:r>
            <a:r>
              <a:rPr dirty="0" sz="1400" spc="-70">
                <a:solidFill>
                  <a:srgbClr val="375F92"/>
                </a:solidFill>
                <a:latin typeface="Yu Gothic UI Light"/>
                <a:cs typeface="Yu Gothic UI Light"/>
              </a:rPr>
              <a:t> </a:t>
            </a:r>
            <a:r>
              <a:rPr dirty="0" sz="1400" spc="-50">
                <a:solidFill>
                  <a:srgbClr val="375F92"/>
                </a:solidFill>
                <a:latin typeface="Yu Gothic UI Light"/>
                <a:cs typeface="Yu Gothic UI Light"/>
              </a:rPr>
              <a:t>власти  </a:t>
            </a:r>
            <a:r>
              <a:rPr dirty="0" sz="1400" spc="-100">
                <a:solidFill>
                  <a:srgbClr val="375F92"/>
                </a:solidFill>
                <a:latin typeface="Yu Gothic UI Light"/>
                <a:cs typeface="Yu Gothic UI Light"/>
              </a:rPr>
              <a:t>(общини)</a:t>
            </a:r>
            <a:endParaRPr sz="1400">
              <a:latin typeface="Yu Gothic UI Light"/>
              <a:cs typeface="Yu Gothic UI Light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2236723" y="462534"/>
            <a:ext cx="71469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24A4CC"/>
                </a:solidFill>
              </a:rPr>
              <a:t>Център</a:t>
            </a:r>
            <a:r>
              <a:rPr dirty="0" sz="3000" spc="15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за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енергийна</a:t>
            </a:r>
            <a:r>
              <a:rPr dirty="0" sz="300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ефективност</a:t>
            </a:r>
            <a:r>
              <a:rPr dirty="0" sz="3000" spc="1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ЕнЕфект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7614" y="1598168"/>
            <a:ext cx="4609465" cy="4279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Първоначално</a:t>
            </a:r>
            <a:r>
              <a:rPr dirty="0" sz="20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приета</a:t>
            </a:r>
            <a:r>
              <a:rPr dirty="0" sz="20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през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2010</a:t>
            </a:r>
            <a:r>
              <a:rPr dirty="0" sz="20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г.,</a:t>
            </a:r>
            <a:endParaRPr sz="2000">
              <a:latin typeface="Calibri"/>
              <a:cs typeface="Calibri"/>
            </a:endParaRPr>
          </a:p>
          <a:p>
            <a:pPr marL="355600" marR="154305">
              <a:lnSpc>
                <a:spcPct val="100000"/>
              </a:lnSpc>
            </a:pP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изменена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през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2018</a:t>
            </a:r>
            <a:r>
              <a:rPr dirty="0" sz="2000" spc="-4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г.,</a:t>
            </a:r>
            <a:r>
              <a:rPr dirty="0" sz="20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очаквана</a:t>
            </a:r>
            <a:r>
              <a:rPr dirty="0" sz="2000" spc="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нова </a:t>
            </a:r>
            <a:r>
              <a:rPr dirty="0" sz="2000" spc="-44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преработка</a:t>
            </a:r>
            <a:r>
              <a:rPr dirty="0" sz="2000" spc="-4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</a:t>
            </a:r>
            <a:r>
              <a:rPr dirty="0" sz="2000" spc="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14</a:t>
            </a:r>
            <a:r>
              <a:rPr dirty="0" sz="20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декември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2021</a:t>
            </a:r>
            <a:r>
              <a:rPr dirty="0" sz="2000" spc="-2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г.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Цел:</a:t>
            </a:r>
            <a:r>
              <a:rPr dirty="0" sz="20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намаляване</a:t>
            </a:r>
            <a:r>
              <a:rPr dirty="0" sz="2000" spc="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потреблението</a:t>
            </a:r>
            <a:r>
              <a:rPr dirty="0" sz="2000" spc="-4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енергия</a:t>
            </a:r>
            <a:r>
              <a:rPr dirty="0" sz="2000" spc="-4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в</a:t>
            </a:r>
            <a:r>
              <a:rPr dirty="0" sz="2000" spc="-1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сградите</a:t>
            </a:r>
            <a:endParaRPr sz="2000">
              <a:latin typeface="Calibri"/>
              <a:cs typeface="Calibri"/>
            </a:endParaRPr>
          </a:p>
          <a:p>
            <a:pPr marL="355600" marR="114300" indent="-342900">
              <a:lnSpc>
                <a:spcPct val="100000"/>
              </a:lnSpc>
              <a:spcBef>
                <a:spcPts val="600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Към</a:t>
            </a:r>
            <a:r>
              <a:rPr dirty="0" sz="2000" spc="-3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момента:</a:t>
            </a:r>
            <a:r>
              <a:rPr dirty="0" sz="2000" spc="-1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изискване</a:t>
            </a:r>
            <a:r>
              <a:rPr dirty="0" sz="2000" spc="-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постигане </a:t>
            </a:r>
            <a:r>
              <a:rPr dirty="0" sz="2000" spc="-434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на стандарт Почти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нулево-енергийна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сграда</a:t>
            </a:r>
            <a:r>
              <a:rPr dirty="0" sz="2000" spc="-3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(ПНЕС/СБНПЕ)</a:t>
            </a:r>
            <a:endParaRPr sz="20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10"/>
              </a:spcBef>
              <a:buClr>
                <a:srgbClr val="99C93B"/>
              </a:buClr>
              <a:buFont typeface="Courier New"/>
              <a:buChar char="o"/>
              <a:tabLst>
                <a:tab pos="756920" algn="l"/>
              </a:tabLst>
            </a:pPr>
            <a:r>
              <a:rPr dirty="0" sz="1800" spc="-5">
                <a:solidFill>
                  <a:srgbClr val="5C5F61"/>
                </a:solidFill>
                <a:latin typeface="Calibri"/>
                <a:cs typeface="Calibri"/>
              </a:rPr>
              <a:t>от 2019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г.</a:t>
            </a:r>
            <a:r>
              <a:rPr dirty="0" sz="1800" spc="-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-</a:t>
            </a:r>
            <a:r>
              <a:rPr dirty="0" sz="1800" spc="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C5F61"/>
                </a:solidFill>
                <a:latin typeface="Calibri"/>
                <a:cs typeface="Calibri"/>
              </a:rPr>
              <a:t>за всички</a:t>
            </a:r>
            <a:r>
              <a:rPr dirty="0" sz="1800" spc="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нови публични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5C5F61"/>
                </a:solidFill>
                <a:latin typeface="Calibri"/>
                <a:cs typeface="Calibri"/>
              </a:rPr>
              <a:t>сгради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95"/>
              </a:spcBef>
              <a:buClr>
                <a:srgbClr val="99C93B"/>
              </a:buClr>
              <a:buFont typeface="Courier New"/>
              <a:buChar char="o"/>
              <a:tabLst>
                <a:tab pos="756920" algn="l"/>
              </a:tabLst>
            </a:pPr>
            <a:r>
              <a:rPr dirty="0" sz="1800" spc="-5">
                <a:solidFill>
                  <a:srgbClr val="5C5F61"/>
                </a:solidFill>
                <a:latin typeface="Calibri"/>
                <a:cs typeface="Calibri"/>
              </a:rPr>
              <a:t>от</a:t>
            </a:r>
            <a:r>
              <a:rPr dirty="0" sz="18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2021</a:t>
            </a:r>
            <a:r>
              <a:rPr dirty="0" sz="18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г.</a:t>
            </a:r>
            <a:r>
              <a:rPr dirty="0" sz="1800" spc="-1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–</a:t>
            </a:r>
            <a:r>
              <a:rPr dirty="0" sz="1800" spc="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r>
              <a:rPr dirty="0" sz="1800" spc="-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C5F61"/>
                </a:solidFill>
                <a:latin typeface="Calibri"/>
                <a:cs typeface="Calibri"/>
              </a:rPr>
              <a:t>всички нови сгради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Clr>
                <a:srgbClr val="99C93B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Изискване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национална</a:t>
            </a:r>
            <a:r>
              <a:rPr dirty="0" sz="2000" spc="2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дългосрочна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стратегия</a:t>
            </a:r>
            <a:r>
              <a:rPr dirty="0" sz="2000" spc="-35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за</a:t>
            </a:r>
            <a:r>
              <a:rPr dirty="0" sz="2000" spc="-1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C5F61"/>
                </a:solidFill>
                <a:latin typeface="Calibri"/>
                <a:cs typeface="Calibri"/>
              </a:rPr>
              <a:t>сградно</a:t>
            </a:r>
            <a:r>
              <a:rPr dirty="0" sz="2000" spc="-30">
                <a:solidFill>
                  <a:srgbClr val="5C5F6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C5F61"/>
                </a:solidFill>
                <a:latin typeface="Calibri"/>
                <a:cs typeface="Calibri"/>
              </a:rPr>
              <a:t>обновяване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723" y="462534"/>
            <a:ext cx="764984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24A4CC"/>
                </a:solidFill>
              </a:rPr>
              <a:t>Директива</a:t>
            </a:r>
            <a:r>
              <a:rPr dirty="0" sz="3000">
                <a:solidFill>
                  <a:srgbClr val="24A4CC"/>
                </a:solidFill>
              </a:rPr>
              <a:t> за</a:t>
            </a:r>
            <a:r>
              <a:rPr dirty="0" sz="3000" spc="15">
                <a:solidFill>
                  <a:srgbClr val="24A4CC"/>
                </a:solidFill>
              </a:rPr>
              <a:t> </a:t>
            </a:r>
            <a:r>
              <a:rPr dirty="0" sz="3000" spc="-10">
                <a:solidFill>
                  <a:srgbClr val="24A4CC"/>
                </a:solidFill>
              </a:rPr>
              <a:t>енергийните</a:t>
            </a:r>
            <a:r>
              <a:rPr dirty="0" sz="3000" spc="6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характеристики</a:t>
            </a:r>
            <a:r>
              <a:rPr dirty="0" sz="3000" spc="1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на </a:t>
            </a:r>
            <a:r>
              <a:rPr dirty="0" sz="3000" spc="-665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сградите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2288285" y="2538222"/>
            <a:ext cx="4450080" cy="542925"/>
          </a:xfrm>
          <a:custGeom>
            <a:avLst/>
            <a:gdLst/>
            <a:ahLst/>
            <a:cxnLst/>
            <a:rect l="l" t="t" r="r" b="b"/>
            <a:pathLst>
              <a:path w="4450080" h="542925">
                <a:moveTo>
                  <a:pt x="0" y="271272"/>
                </a:moveTo>
                <a:lnTo>
                  <a:pt x="21175" y="233685"/>
                </a:lnTo>
                <a:lnTo>
                  <a:pt x="63769" y="206513"/>
                </a:lnTo>
                <a:lnTo>
                  <a:pt x="104224" y="188964"/>
                </a:lnTo>
                <a:lnTo>
                  <a:pt x="153913" y="171917"/>
                </a:lnTo>
                <a:lnTo>
                  <a:pt x="212483" y="155416"/>
                </a:lnTo>
                <a:lnTo>
                  <a:pt x="279583" y="139503"/>
                </a:lnTo>
                <a:lnTo>
                  <a:pt x="354858" y="124222"/>
                </a:lnTo>
                <a:lnTo>
                  <a:pt x="395451" y="116832"/>
                </a:lnTo>
                <a:lnTo>
                  <a:pt x="437956" y="109615"/>
                </a:lnTo>
                <a:lnTo>
                  <a:pt x="482328" y="102578"/>
                </a:lnTo>
                <a:lnTo>
                  <a:pt x="528524" y="95726"/>
                </a:lnTo>
                <a:lnTo>
                  <a:pt x="576498" y="89063"/>
                </a:lnTo>
                <a:lnTo>
                  <a:pt x="626208" y="82596"/>
                </a:lnTo>
                <a:lnTo>
                  <a:pt x="677609" y="76330"/>
                </a:lnTo>
                <a:lnTo>
                  <a:pt x="730657" y="70271"/>
                </a:lnTo>
                <a:lnTo>
                  <a:pt x="785307" y="64422"/>
                </a:lnTo>
                <a:lnTo>
                  <a:pt x="841516" y="58791"/>
                </a:lnTo>
                <a:lnTo>
                  <a:pt x="899239" y="53382"/>
                </a:lnTo>
                <a:lnTo>
                  <a:pt x="958432" y="48201"/>
                </a:lnTo>
                <a:lnTo>
                  <a:pt x="1019052" y="43253"/>
                </a:lnTo>
                <a:lnTo>
                  <a:pt x="1081054" y="38543"/>
                </a:lnTo>
                <a:lnTo>
                  <a:pt x="1144394" y="34077"/>
                </a:lnTo>
                <a:lnTo>
                  <a:pt x="1209027" y="29860"/>
                </a:lnTo>
                <a:lnTo>
                  <a:pt x="1274911" y="25898"/>
                </a:lnTo>
                <a:lnTo>
                  <a:pt x="1342000" y="22196"/>
                </a:lnTo>
                <a:lnTo>
                  <a:pt x="1410250" y="18759"/>
                </a:lnTo>
                <a:lnTo>
                  <a:pt x="1479618" y="15593"/>
                </a:lnTo>
                <a:lnTo>
                  <a:pt x="1550058" y="12703"/>
                </a:lnTo>
                <a:lnTo>
                  <a:pt x="1621528" y="10094"/>
                </a:lnTo>
                <a:lnTo>
                  <a:pt x="1693983" y="7772"/>
                </a:lnTo>
                <a:lnTo>
                  <a:pt x="1767379" y="5742"/>
                </a:lnTo>
                <a:lnTo>
                  <a:pt x="1841671" y="4010"/>
                </a:lnTo>
                <a:lnTo>
                  <a:pt x="1916816" y="2580"/>
                </a:lnTo>
                <a:lnTo>
                  <a:pt x="1992770" y="1459"/>
                </a:lnTo>
                <a:lnTo>
                  <a:pt x="2069488" y="652"/>
                </a:lnTo>
                <a:lnTo>
                  <a:pt x="2146925" y="163"/>
                </a:lnTo>
                <a:lnTo>
                  <a:pt x="2225040" y="0"/>
                </a:lnTo>
                <a:lnTo>
                  <a:pt x="2303154" y="163"/>
                </a:lnTo>
                <a:lnTo>
                  <a:pt x="2380591" y="652"/>
                </a:lnTo>
                <a:lnTo>
                  <a:pt x="2457309" y="1459"/>
                </a:lnTo>
                <a:lnTo>
                  <a:pt x="2533263" y="2580"/>
                </a:lnTo>
                <a:lnTo>
                  <a:pt x="2608408" y="4010"/>
                </a:lnTo>
                <a:lnTo>
                  <a:pt x="2682700" y="5742"/>
                </a:lnTo>
                <a:lnTo>
                  <a:pt x="2756096" y="7772"/>
                </a:lnTo>
                <a:lnTo>
                  <a:pt x="2828551" y="10094"/>
                </a:lnTo>
                <a:lnTo>
                  <a:pt x="2900021" y="12703"/>
                </a:lnTo>
                <a:lnTo>
                  <a:pt x="2970461" y="15593"/>
                </a:lnTo>
                <a:lnTo>
                  <a:pt x="3039829" y="18759"/>
                </a:lnTo>
                <a:lnTo>
                  <a:pt x="3108079" y="22196"/>
                </a:lnTo>
                <a:lnTo>
                  <a:pt x="3175168" y="25898"/>
                </a:lnTo>
                <a:lnTo>
                  <a:pt x="3241052" y="29860"/>
                </a:lnTo>
                <a:lnTo>
                  <a:pt x="3305685" y="34077"/>
                </a:lnTo>
                <a:lnTo>
                  <a:pt x="3369025" y="38543"/>
                </a:lnTo>
                <a:lnTo>
                  <a:pt x="3431027" y="43253"/>
                </a:lnTo>
                <a:lnTo>
                  <a:pt x="3491647" y="48201"/>
                </a:lnTo>
                <a:lnTo>
                  <a:pt x="3550840" y="53382"/>
                </a:lnTo>
                <a:lnTo>
                  <a:pt x="3608563" y="58791"/>
                </a:lnTo>
                <a:lnTo>
                  <a:pt x="3664772" y="64422"/>
                </a:lnTo>
                <a:lnTo>
                  <a:pt x="3719422" y="70271"/>
                </a:lnTo>
                <a:lnTo>
                  <a:pt x="3772470" y="76330"/>
                </a:lnTo>
                <a:lnTo>
                  <a:pt x="3823871" y="82596"/>
                </a:lnTo>
                <a:lnTo>
                  <a:pt x="3873581" y="89063"/>
                </a:lnTo>
                <a:lnTo>
                  <a:pt x="3921555" y="95726"/>
                </a:lnTo>
                <a:lnTo>
                  <a:pt x="3967751" y="102578"/>
                </a:lnTo>
                <a:lnTo>
                  <a:pt x="4012123" y="109615"/>
                </a:lnTo>
                <a:lnTo>
                  <a:pt x="4054628" y="116832"/>
                </a:lnTo>
                <a:lnTo>
                  <a:pt x="4095221" y="124222"/>
                </a:lnTo>
                <a:lnTo>
                  <a:pt x="4133859" y="131781"/>
                </a:lnTo>
                <a:lnTo>
                  <a:pt x="4205090" y="147383"/>
                </a:lnTo>
                <a:lnTo>
                  <a:pt x="4267969" y="163596"/>
                </a:lnTo>
                <a:lnTo>
                  <a:pt x="4322143" y="180375"/>
                </a:lnTo>
                <a:lnTo>
                  <a:pt x="4367259" y="197678"/>
                </a:lnTo>
                <a:lnTo>
                  <a:pt x="4402963" y="215463"/>
                </a:lnTo>
                <a:lnTo>
                  <a:pt x="4438102" y="242947"/>
                </a:lnTo>
                <a:lnTo>
                  <a:pt x="4450080" y="271272"/>
                </a:lnTo>
                <a:lnTo>
                  <a:pt x="4448734" y="280798"/>
                </a:lnTo>
                <a:lnTo>
                  <a:pt x="4417176" y="318021"/>
                </a:lnTo>
                <a:lnTo>
                  <a:pt x="4367259" y="344865"/>
                </a:lnTo>
                <a:lnTo>
                  <a:pt x="4322143" y="362168"/>
                </a:lnTo>
                <a:lnTo>
                  <a:pt x="4267969" y="378947"/>
                </a:lnTo>
                <a:lnTo>
                  <a:pt x="4205090" y="395160"/>
                </a:lnTo>
                <a:lnTo>
                  <a:pt x="4133859" y="410762"/>
                </a:lnTo>
                <a:lnTo>
                  <a:pt x="4095221" y="418321"/>
                </a:lnTo>
                <a:lnTo>
                  <a:pt x="4054628" y="425711"/>
                </a:lnTo>
                <a:lnTo>
                  <a:pt x="4012123" y="432928"/>
                </a:lnTo>
                <a:lnTo>
                  <a:pt x="3967751" y="439965"/>
                </a:lnTo>
                <a:lnTo>
                  <a:pt x="3921555" y="446817"/>
                </a:lnTo>
                <a:lnTo>
                  <a:pt x="3873581" y="453480"/>
                </a:lnTo>
                <a:lnTo>
                  <a:pt x="3823871" y="459947"/>
                </a:lnTo>
                <a:lnTo>
                  <a:pt x="3772470" y="466213"/>
                </a:lnTo>
                <a:lnTo>
                  <a:pt x="3719422" y="472272"/>
                </a:lnTo>
                <a:lnTo>
                  <a:pt x="3664772" y="478121"/>
                </a:lnTo>
                <a:lnTo>
                  <a:pt x="3608563" y="483752"/>
                </a:lnTo>
                <a:lnTo>
                  <a:pt x="3550840" y="489161"/>
                </a:lnTo>
                <a:lnTo>
                  <a:pt x="3491647" y="494342"/>
                </a:lnTo>
                <a:lnTo>
                  <a:pt x="3431027" y="499290"/>
                </a:lnTo>
                <a:lnTo>
                  <a:pt x="3369025" y="504000"/>
                </a:lnTo>
                <a:lnTo>
                  <a:pt x="3305685" y="508466"/>
                </a:lnTo>
                <a:lnTo>
                  <a:pt x="3241052" y="512683"/>
                </a:lnTo>
                <a:lnTo>
                  <a:pt x="3175168" y="516645"/>
                </a:lnTo>
                <a:lnTo>
                  <a:pt x="3108079" y="520347"/>
                </a:lnTo>
                <a:lnTo>
                  <a:pt x="3039829" y="523784"/>
                </a:lnTo>
                <a:lnTo>
                  <a:pt x="2970461" y="526950"/>
                </a:lnTo>
                <a:lnTo>
                  <a:pt x="2900021" y="529840"/>
                </a:lnTo>
                <a:lnTo>
                  <a:pt x="2828551" y="532449"/>
                </a:lnTo>
                <a:lnTo>
                  <a:pt x="2756096" y="534771"/>
                </a:lnTo>
                <a:lnTo>
                  <a:pt x="2682700" y="536801"/>
                </a:lnTo>
                <a:lnTo>
                  <a:pt x="2608408" y="538533"/>
                </a:lnTo>
                <a:lnTo>
                  <a:pt x="2533263" y="539963"/>
                </a:lnTo>
                <a:lnTo>
                  <a:pt x="2457309" y="541084"/>
                </a:lnTo>
                <a:lnTo>
                  <a:pt x="2380591" y="541891"/>
                </a:lnTo>
                <a:lnTo>
                  <a:pt x="2303154" y="542380"/>
                </a:lnTo>
                <a:lnTo>
                  <a:pt x="2225040" y="542543"/>
                </a:lnTo>
                <a:lnTo>
                  <a:pt x="2146925" y="542380"/>
                </a:lnTo>
                <a:lnTo>
                  <a:pt x="2069488" y="541891"/>
                </a:lnTo>
                <a:lnTo>
                  <a:pt x="1992770" y="541084"/>
                </a:lnTo>
                <a:lnTo>
                  <a:pt x="1916816" y="539963"/>
                </a:lnTo>
                <a:lnTo>
                  <a:pt x="1841671" y="538533"/>
                </a:lnTo>
                <a:lnTo>
                  <a:pt x="1767379" y="536801"/>
                </a:lnTo>
                <a:lnTo>
                  <a:pt x="1693983" y="534771"/>
                </a:lnTo>
                <a:lnTo>
                  <a:pt x="1621528" y="532449"/>
                </a:lnTo>
                <a:lnTo>
                  <a:pt x="1550058" y="529840"/>
                </a:lnTo>
                <a:lnTo>
                  <a:pt x="1479618" y="526950"/>
                </a:lnTo>
                <a:lnTo>
                  <a:pt x="1410250" y="523784"/>
                </a:lnTo>
                <a:lnTo>
                  <a:pt x="1342000" y="520347"/>
                </a:lnTo>
                <a:lnTo>
                  <a:pt x="1274911" y="516645"/>
                </a:lnTo>
                <a:lnTo>
                  <a:pt x="1209027" y="512683"/>
                </a:lnTo>
                <a:lnTo>
                  <a:pt x="1144394" y="508466"/>
                </a:lnTo>
                <a:lnTo>
                  <a:pt x="1081054" y="504000"/>
                </a:lnTo>
                <a:lnTo>
                  <a:pt x="1019052" y="499290"/>
                </a:lnTo>
                <a:lnTo>
                  <a:pt x="958432" y="494342"/>
                </a:lnTo>
                <a:lnTo>
                  <a:pt x="899239" y="489161"/>
                </a:lnTo>
                <a:lnTo>
                  <a:pt x="841516" y="483752"/>
                </a:lnTo>
                <a:lnTo>
                  <a:pt x="785307" y="478121"/>
                </a:lnTo>
                <a:lnTo>
                  <a:pt x="730657" y="472272"/>
                </a:lnTo>
                <a:lnTo>
                  <a:pt x="677609" y="466213"/>
                </a:lnTo>
                <a:lnTo>
                  <a:pt x="626208" y="459947"/>
                </a:lnTo>
                <a:lnTo>
                  <a:pt x="576498" y="453480"/>
                </a:lnTo>
                <a:lnTo>
                  <a:pt x="528524" y="446817"/>
                </a:lnTo>
                <a:lnTo>
                  <a:pt x="482328" y="439965"/>
                </a:lnTo>
                <a:lnTo>
                  <a:pt x="437956" y="432928"/>
                </a:lnTo>
                <a:lnTo>
                  <a:pt x="395451" y="425711"/>
                </a:lnTo>
                <a:lnTo>
                  <a:pt x="354858" y="418321"/>
                </a:lnTo>
                <a:lnTo>
                  <a:pt x="316220" y="410762"/>
                </a:lnTo>
                <a:lnTo>
                  <a:pt x="244989" y="395160"/>
                </a:lnTo>
                <a:lnTo>
                  <a:pt x="182110" y="378947"/>
                </a:lnTo>
                <a:lnTo>
                  <a:pt x="127936" y="362168"/>
                </a:lnTo>
                <a:lnTo>
                  <a:pt x="82820" y="344865"/>
                </a:lnTo>
                <a:lnTo>
                  <a:pt x="47116" y="327080"/>
                </a:lnTo>
                <a:lnTo>
                  <a:pt x="11977" y="299596"/>
                </a:lnTo>
                <a:lnTo>
                  <a:pt x="0" y="271272"/>
                </a:lnTo>
                <a:close/>
              </a:path>
            </a:pathLst>
          </a:custGeom>
          <a:ln w="25400">
            <a:solidFill>
              <a:srgbClr val="99C93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31719" y="1581923"/>
          <a:ext cx="4367530" cy="436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235"/>
                <a:gridCol w="610235"/>
                <a:gridCol w="610234"/>
                <a:gridCol w="2524125"/>
              </a:tblGrid>
              <a:tr h="484193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14" b="1">
                          <a:latin typeface="Calibri"/>
                          <a:cs typeface="Calibri"/>
                        </a:rPr>
                        <a:t>Клас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400" spc="-110" b="1">
                          <a:latin typeface="Calibri"/>
                          <a:cs typeface="Calibri"/>
                        </a:rPr>
                        <a:t>EPmin,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>
                        <a:lnSpc>
                          <a:spcPts val="1625"/>
                        </a:lnSpc>
                        <a:spcBef>
                          <a:spcPts val="409"/>
                        </a:spcBef>
                      </a:pPr>
                      <a:r>
                        <a:rPr dirty="0" sz="1400" spc="-130" b="1">
                          <a:latin typeface="Calibri"/>
                          <a:cs typeface="Calibri"/>
                        </a:rPr>
                        <a:t>kWh/m</a:t>
                      </a:r>
                      <a:r>
                        <a:rPr dirty="0" baseline="43209" sz="1350" spc="-195" b="1">
                          <a:latin typeface="Calibri"/>
                          <a:cs typeface="Calibri"/>
                        </a:rPr>
                        <a:t>2</a:t>
                      </a:r>
                      <a:endParaRPr baseline="43209" sz="13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latin typeface="Calibri"/>
                          <a:cs typeface="Calibri"/>
                        </a:rPr>
                        <a:t>EPmax,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>
                        <a:lnSpc>
                          <a:spcPts val="1625"/>
                        </a:lnSpc>
                        <a:spcBef>
                          <a:spcPts val="409"/>
                        </a:spcBef>
                      </a:pPr>
                      <a:r>
                        <a:rPr dirty="0" sz="1400" spc="-130" b="1">
                          <a:latin typeface="Calibri"/>
                          <a:cs typeface="Calibri"/>
                        </a:rPr>
                        <a:t>kWh/m</a:t>
                      </a:r>
                      <a:r>
                        <a:rPr dirty="0" baseline="43209" sz="1350" spc="-195" b="1">
                          <a:latin typeface="Calibri"/>
                          <a:cs typeface="Calibri"/>
                        </a:rPr>
                        <a:t>2</a:t>
                      </a:r>
                      <a:endParaRPr baseline="43209" sz="13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15" b="1">
                          <a:latin typeface="Calibri"/>
                          <a:cs typeface="Calibri"/>
                        </a:rPr>
                        <a:t>Ж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400" spc="25" b="1">
                          <a:latin typeface="Calibri"/>
                          <a:cs typeface="Calibri"/>
                        </a:rPr>
                        <a:t>л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щ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ни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г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р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а</a:t>
                      </a:r>
                      <a:r>
                        <a:rPr dirty="0" sz="1400" spc="20" b="1">
                          <a:latin typeface="Calibri"/>
                          <a:cs typeface="Calibri"/>
                        </a:rPr>
                        <a:t>д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89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00">
                          <a:latin typeface="Calibri"/>
                          <a:cs typeface="Calibri"/>
                        </a:rPr>
                        <a:t>A+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&lt;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650" spc="-170" b="1">
                          <a:latin typeface="Calibri"/>
                          <a:cs typeface="Calibri"/>
                        </a:rPr>
                        <a:t>A+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345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885"/>
                        </a:spcBef>
                        <a:tabLst>
                          <a:tab pos="833755" algn="l"/>
                        </a:tabLst>
                      </a:pPr>
                      <a:r>
                        <a:rPr dirty="0" baseline="1683" sz="2475" spc="-277" b="1">
                          <a:latin typeface="Calibri"/>
                          <a:cs typeface="Calibri"/>
                        </a:rPr>
                        <a:t>A	</a:t>
                      </a:r>
                      <a:r>
                        <a:rPr dirty="0" sz="1600" spc="-1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+55%</a:t>
                      </a:r>
                      <a:r>
                        <a:rPr dirty="0" sz="1600" spc="1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ВЕИ = </a:t>
                      </a:r>
                      <a:r>
                        <a:rPr dirty="0" sz="1600" spc="-15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ПНЕС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190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1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B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190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882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C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193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89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30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D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269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290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363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00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269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363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8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F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&gt;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25">
                          <a:latin typeface="Calibri"/>
                          <a:cs typeface="Calibri"/>
                        </a:rPr>
                        <a:t>435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2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650" b="1">
                          <a:latin typeface="Calibri"/>
                          <a:cs typeface="Calibri"/>
                        </a:rPr>
                        <a:t>G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212803" y="2105378"/>
            <a:ext cx="490220" cy="393700"/>
            <a:chOff x="4212803" y="2105378"/>
            <a:chExt cx="490220" cy="393700"/>
          </a:xfrm>
        </p:grpSpPr>
        <p:sp>
          <p:nvSpPr>
            <p:cNvPr id="7" name="object 7"/>
            <p:cNvSpPr/>
            <p:nvPr/>
          </p:nvSpPr>
          <p:spPr>
            <a:xfrm>
              <a:off x="4227172" y="2119747"/>
              <a:ext cx="461009" cy="365125"/>
            </a:xfrm>
            <a:custGeom>
              <a:avLst/>
              <a:gdLst/>
              <a:ahLst/>
              <a:cxnLst/>
              <a:rect l="l" t="t" r="r" b="b"/>
              <a:pathLst>
                <a:path w="461010" h="365125">
                  <a:moveTo>
                    <a:pt x="312192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312192" y="364626"/>
                  </a:lnTo>
                  <a:lnTo>
                    <a:pt x="460855" y="182313"/>
                  </a:lnTo>
                  <a:lnTo>
                    <a:pt x="312192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27172" y="2119747"/>
              <a:ext cx="461009" cy="365125"/>
            </a:xfrm>
            <a:custGeom>
              <a:avLst/>
              <a:gdLst/>
              <a:ahLst/>
              <a:cxnLst/>
              <a:rect l="l" t="t" r="r" b="b"/>
              <a:pathLst>
                <a:path w="461010" h="365125">
                  <a:moveTo>
                    <a:pt x="0" y="0"/>
                  </a:moveTo>
                  <a:lnTo>
                    <a:pt x="312192" y="0"/>
                  </a:lnTo>
                  <a:lnTo>
                    <a:pt x="460855" y="182313"/>
                  </a:lnTo>
                  <a:lnTo>
                    <a:pt x="312192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8226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219813" y="2606316"/>
            <a:ext cx="758190" cy="394335"/>
            <a:chOff x="4219813" y="2606316"/>
            <a:chExt cx="758190" cy="394335"/>
          </a:xfrm>
        </p:grpSpPr>
        <p:sp>
          <p:nvSpPr>
            <p:cNvPr id="10" name="object 10"/>
            <p:cNvSpPr/>
            <p:nvPr/>
          </p:nvSpPr>
          <p:spPr>
            <a:xfrm>
              <a:off x="4234605" y="2621108"/>
              <a:ext cx="728980" cy="365125"/>
            </a:xfrm>
            <a:custGeom>
              <a:avLst/>
              <a:gdLst/>
              <a:ahLst/>
              <a:cxnLst/>
              <a:rect l="l" t="t" r="r" b="b"/>
              <a:pathLst>
                <a:path w="728979" h="365125">
                  <a:moveTo>
                    <a:pt x="579785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579785" y="364626"/>
                  </a:lnTo>
                  <a:lnTo>
                    <a:pt x="728448" y="182313"/>
                  </a:lnTo>
                  <a:lnTo>
                    <a:pt x="579785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34605" y="2621108"/>
              <a:ext cx="728980" cy="365125"/>
            </a:xfrm>
            <a:custGeom>
              <a:avLst/>
              <a:gdLst/>
              <a:ahLst/>
              <a:cxnLst/>
              <a:rect l="l" t="t" r="r" b="b"/>
              <a:pathLst>
                <a:path w="728979" h="365125">
                  <a:moveTo>
                    <a:pt x="0" y="0"/>
                  </a:moveTo>
                  <a:lnTo>
                    <a:pt x="579785" y="0"/>
                  </a:lnTo>
                  <a:lnTo>
                    <a:pt x="728448" y="182313"/>
                  </a:lnTo>
                  <a:lnTo>
                    <a:pt x="579785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9261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219648" y="3089281"/>
            <a:ext cx="1011555" cy="394970"/>
            <a:chOff x="4219648" y="3089281"/>
            <a:chExt cx="1011555" cy="394970"/>
          </a:xfrm>
        </p:grpSpPr>
        <p:sp>
          <p:nvSpPr>
            <p:cNvPr id="13" name="object 13"/>
            <p:cNvSpPr/>
            <p:nvPr/>
          </p:nvSpPr>
          <p:spPr>
            <a:xfrm>
              <a:off x="4234605" y="3104238"/>
              <a:ext cx="981710" cy="365125"/>
            </a:xfrm>
            <a:custGeom>
              <a:avLst/>
              <a:gdLst/>
              <a:ahLst/>
              <a:cxnLst/>
              <a:rect l="l" t="t" r="r" b="b"/>
              <a:pathLst>
                <a:path w="981710" h="365125">
                  <a:moveTo>
                    <a:pt x="832512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832512" y="364626"/>
                  </a:lnTo>
                  <a:lnTo>
                    <a:pt x="981175" y="182313"/>
                  </a:lnTo>
                  <a:lnTo>
                    <a:pt x="832512" y="0"/>
                  </a:lnTo>
                  <a:close/>
                </a:path>
              </a:pathLst>
            </a:custGeom>
            <a:solidFill>
              <a:srgbClr val="45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234605" y="3104238"/>
              <a:ext cx="981710" cy="365125"/>
            </a:xfrm>
            <a:custGeom>
              <a:avLst/>
              <a:gdLst/>
              <a:ahLst/>
              <a:cxnLst/>
              <a:rect l="l" t="t" r="r" b="b"/>
              <a:pathLst>
                <a:path w="981710" h="365125">
                  <a:moveTo>
                    <a:pt x="0" y="0"/>
                  </a:moveTo>
                  <a:lnTo>
                    <a:pt x="832512" y="0"/>
                  </a:lnTo>
                  <a:lnTo>
                    <a:pt x="981175" y="182313"/>
                  </a:lnTo>
                  <a:lnTo>
                    <a:pt x="832512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970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219563" y="3581441"/>
            <a:ext cx="1278890" cy="394970"/>
            <a:chOff x="4219563" y="3581441"/>
            <a:chExt cx="1278890" cy="394970"/>
          </a:xfrm>
        </p:grpSpPr>
        <p:sp>
          <p:nvSpPr>
            <p:cNvPr id="16" name="object 16"/>
            <p:cNvSpPr/>
            <p:nvPr/>
          </p:nvSpPr>
          <p:spPr>
            <a:xfrm>
              <a:off x="4234605" y="3596483"/>
              <a:ext cx="1249045" cy="365125"/>
            </a:xfrm>
            <a:custGeom>
              <a:avLst/>
              <a:gdLst/>
              <a:ahLst/>
              <a:cxnLst/>
              <a:rect l="l" t="t" r="r" b="b"/>
              <a:pathLst>
                <a:path w="1249045" h="365125">
                  <a:moveTo>
                    <a:pt x="1100105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100105" y="364626"/>
                  </a:lnTo>
                  <a:lnTo>
                    <a:pt x="1248768" y="182313"/>
                  </a:lnTo>
                  <a:lnTo>
                    <a:pt x="1100105" y="0"/>
                  </a:lnTo>
                  <a:close/>
                </a:path>
              </a:pathLst>
            </a:custGeom>
            <a:solidFill>
              <a:srgbClr val="B3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34605" y="3596483"/>
              <a:ext cx="1249045" cy="365125"/>
            </a:xfrm>
            <a:custGeom>
              <a:avLst/>
              <a:gdLst/>
              <a:ahLst/>
              <a:cxnLst/>
              <a:rect l="l" t="t" r="r" b="b"/>
              <a:pathLst>
                <a:path w="1249045" h="365125">
                  <a:moveTo>
                    <a:pt x="0" y="0"/>
                  </a:moveTo>
                  <a:lnTo>
                    <a:pt x="1100105" y="0"/>
                  </a:lnTo>
                  <a:lnTo>
                    <a:pt x="1248768" y="182313"/>
                  </a:lnTo>
                  <a:lnTo>
                    <a:pt x="1100105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2994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4212084" y="4055410"/>
            <a:ext cx="1539240" cy="394970"/>
            <a:chOff x="4212084" y="4055410"/>
            <a:chExt cx="1539240" cy="394970"/>
          </a:xfrm>
        </p:grpSpPr>
        <p:sp>
          <p:nvSpPr>
            <p:cNvPr id="19" name="object 19"/>
            <p:cNvSpPr/>
            <p:nvPr/>
          </p:nvSpPr>
          <p:spPr>
            <a:xfrm>
              <a:off x="4227172" y="4070498"/>
              <a:ext cx="1509395" cy="365125"/>
            </a:xfrm>
            <a:custGeom>
              <a:avLst/>
              <a:gdLst/>
              <a:ahLst/>
              <a:cxnLst/>
              <a:rect l="l" t="t" r="r" b="b"/>
              <a:pathLst>
                <a:path w="1509395" h="365125">
                  <a:moveTo>
                    <a:pt x="1360265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360265" y="364626"/>
                  </a:lnTo>
                  <a:lnTo>
                    <a:pt x="1508928" y="182313"/>
                  </a:lnTo>
                  <a:lnTo>
                    <a:pt x="136026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227172" y="4070498"/>
              <a:ext cx="1509395" cy="365125"/>
            </a:xfrm>
            <a:custGeom>
              <a:avLst/>
              <a:gdLst/>
              <a:ahLst/>
              <a:cxnLst/>
              <a:rect l="l" t="t" r="r" b="b"/>
              <a:pathLst>
                <a:path w="1509395" h="365125">
                  <a:moveTo>
                    <a:pt x="0" y="0"/>
                  </a:moveTo>
                  <a:lnTo>
                    <a:pt x="1360265" y="0"/>
                  </a:lnTo>
                  <a:lnTo>
                    <a:pt x="1508928" y="182313"/>
                  </a:lnTo>
                  <a:lnTo>
                    <a:pt x="1360265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30076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4212057" y="4538512"/>
            <a:ext cx="1791970" cy="394970"/>
            <a:chOff x="4212057" y="4538512"/>
            <a:chExt cx="1791970" cy="394970"/>
          </a:xfrm>
        </p:grpSpPr>
        <p:sp>
          <p:nvSpPr>
            <p:cNvPr id="22" name="object 22"/>
            <p:cNvSpPr/>
            <p:nvPr/>
          </p:nvSpPr>
          <p:spPr>
            <a:xfrm>
              <a:off x="4227172" y="4553627"/>
              <a:ext cx="1762125" cy="365125"/>
            </a:xfrm>
            <a:custGeom>
              <a:avLst/>
              <a:gdLst/>
              <a:ahLst/>
              <a:cxnLst/>
              <a:rect l="l" t="t" r="r" b="b"/>
              <a:pathLst>
                <a:path w="1762125" h="365125">
                  <a:moveTo>
                    <a:pt x="1612992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612992" y="364626"/>
                  </a:lnTo>
                  <a:lnTo>
                    <a:pt x="1761655" y="182313"/>
                  </a:lnTo>
                  <a:lnTo>
                    <a:pt x="1612992" y="0"/>
                  </a:lnTo>
                  <a:close/>
                </a:path>
              </a:pathLst>
            </a:custGeom>
            <a:solidFill>
              <a:srgbClr val="FFB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227172" y="4553627"/>
              <a:ext cx="1762125" cy="365125"/>
            </a:xfrm>
            <a:custGeom>
              <a:avLst/>
              <a:gdLst/>
              <a:ahLst/>
              <a:cxnLst/>
              <a:rect l="l" t="t" r="r" b="b"/>
              <a:pathLst>
                <a:path w="1762125" h="365125">
                  <a:moveTo>
                    <a:pt x="0" y="0"/>
                  </a:moveTo>
                  <a:lnTo>
                    <a:pt x="1612992" y="0"/>
                  </a:lnTo>
                  <a:lnTo>
                    <a:pt x="1761655" y="182313"/>
                  </a:lnTo>
                  <a:lnTo>
                    <a:pt x="1612992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3015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4212039" y="5021625"/>
            <a:ext cx="2044700" cy="394970"/>
            <a:chOff x="4212039" y="5021625"/>
            <a:chExt cx="2044700" cy="394970"/>
          </a:xfrm>
        </p:grpSpPr>
        <p:sp>
          <p:nvSpPr>
            <p:cNvPr id="25" name="object 25"/>
            <p:cNvSpPr/>
            <p:nvPr/>
          </p:nvSpPr>
          <p:spPr>
            <a:xfrm>
              <a:off x="4227172" y="5036758"/>
              <a:ext cx="2014855" cy="365125"/>
            </a:xfrm>
            <a:custGeom>
              <a:avLst/>
              <a:gdLst/>
              <a:ahLst/>
              <a:cxnLst/>
              <a:rect l="l" t="t" r="r" b="b"/>
              <a:pathLst>
                <a:path w="2014854" h="365125">
                  <a:moveTo>
                    <a:pt x="1865719" y="0"/>
                  </a:moveTo>
                  <a:lnTo>
                    <a:pt x="0" y="0"/>
                  </a:lnTo>
                  <a:lnTo>
                    <a:pt x="0" y="364626"/>
                  </a:lnTo>
                  <a:lnTo>
                    <a:pt x="1865719" y="364626"/>
                  </a:lnTo>
                  <a:lnTo>
                    <a:pt x="2014382" y="182313"/>
                  </a:lnTo>
                  <a:lnTo>
                    <a:pt x="1865719" y="0"/>
                  </a:lnTo>
                  <a:close/>
                </a:path>
              </a:pathLst>
            </a:custGeom>
            <a:solidFill>
              <a:srgbClr val="FF4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27172" y="5036758"/>
              <a:ext cx="2014855" cy="365125"/>
            </a:xfrm>
            <a:custGeom>
              <a:avLst/>
              <a:gdLst/>
              <a:ahLst/>
              <a:cxnLst/>
              <a:rect l="l" t="t" r="r" b="b"/>
              <a:pathLst>
                <a:path w="2014854" h="365125">
                  <a:moveTo>
                    <a:pt x="0" y="0"/>
                  </a:moveTo>
                  <a:lnTo>
                    <a:pt x="1865719" y="0"/>
                  </a:lnTo>
                  <a:lnTo>
                    <a:pt x="2014382" y="182313"/>
                  </a:lnTo>
                  <a:lnTo>
                    <a:pt x="1865719" y="364626"/>
                  </a:lnTo>
                  <a:lnTo>
                    <a:pt x="0" y="364626"/>
                  </a:lnTo>
                  <a:lnTo>
                    <a:pt x="0" y="0"/>
                  </a:lnTo>
                  <a:close/>
                </a:path>
              </a:pathLst>
            </a:custGeom>
            <a:ln w="30207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4212027" y="5504742"/>
            <a:ext cx="2305050" cy="394970"/>
            <a:chOff x="4212027" y="5504742"/>
            <a:chExt cx="2305050" cy="394970"/>
          </a:xfrm>
        </p:grpSpPr>
        <p:sp>
          <p:nvSpPr>
            <p:cNvPr id="28" name="object 28"/>
            <p:cNvSpPr/>
            <p:nvPr/>
          </p:nvSpPr>
          <p:spPr>
            <a:xfrm>
              <a:off x="4227172" y="5519887"/>
              <a:ext cx="2274570" cy="365125"/>
            </a:xfrm>
            <a:custGeom>
              <a:avLst/>
              <a:gdLst/>
              <a:ahLst/>
              <a:cxnLst/>
              <a:rect l="l" t="t" r="r" b="b"/>
              <a:pathLst>
                <a:path w="2274570" h="365125">
                  <a:moveTo>
                    <a:pt x="2125880" y="0"/>
                  </a:moveTo>
                  <a:lnTo>
                    <a:pt x="0" y="0"/>
                  </a:lnTo>
                  <a:lnTo>
                    <a:pt x="0" y="364624"/>
                  </a:lnTo>
                  <a:lnTo>
                    <a:pt x="2125880" y="364624"/>
                  </a:lnTo>
                  <a:lnTo>
                    <a:pt x="2274543" y="182313"/>
                  </a:lnTo>
                  <a:lnTo>
                    <a:pt x="21258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227172" y="5519887"/>
              <a:ext cx="2274570" cy="365125"/>
            </a:xfrm>
            <a:custGeom>
              <a:avLst/>
              <a:gdLst/>
              <a:ahLst/>
              <a:cxnLst/>
              <a:rect l="l" t="t" r="r" b="b"/>
              <a:pathLst>
                <a:path w="2274570" h="365125">
                  <a:moveTo>
                    <a:pt x="0" y="0"/>
                  </a:moveTo>
                  <a:lnTo>
                    <a:pt x="2125880" y="0"/>
                  </a:lnTo>
                  <a:lnTo>
                    <a:pt x="2274543" y="182313"/>
                  </a:lnTo>
                  <a:lnTo>
                    <a:pt x="2125880" y="364624"/>
                  </a:lnTo>
                  <a:lnTo>
                    <a:pt x="0" y="364624"/>
                  </a:lnTo>
                  <a:lnTo>
                    <a:pt x="0" y="0"/>
                  </a:lnTo>
                  <a:close/>
                </a:path>
              </a:pathLst>
            </a:custGeom>
            <a:ln w="3024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723" y="462534"/>
            <a:ext cx="45637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24A4CC"/>
                </a:solidFill>
              </a:rPr>
              <a:t>Национален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план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за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СБНПЕ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7983" y="1537764"/>
            <a:ext cx="9216904" cy="31896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723" y="462534"/>
            <a:ext cx="45637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24A4CC"/>
                </a:solidFill>
              </a:rPr>
              <a:t>Национален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план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за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СБНПЕ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7983" y="1586483"/>
            <a:ext cx="9159909" cy="3096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7983" y="1467640"/>
            <a:ext cx="9184870" cy="31034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723" y="462534"/>
            <a:ext cx="45637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24A4CC"/>
                </a:solidFill>
              </a:rPr>
              <a:t>Национален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план</a:t>
            </a:r>
            <a:r>
              <a:rPr dirty="0" sz="3000" spc="-35">
                <a:solidFill>
                  <a:srgbClr val="24A4CC"/>
                </a:solidFill>
              </a:rPr>
              <a:t> </a:t>
            </a:r>
            <a:r>
              <a:rPr dirty="0" sz="3000">
                <a:solidFill>
                  <a:srgbClr val="24A4CC"/>
                </a:solidFill>
              </a:rPr>
              <a:t>за</a:t>
            </a:r>
            <a:r>
              <a:rPr dirty="0" sz="3000" spc="-30">
                <a:solidFill>
                  <a:srgbClr val="24A4CC"/>
                </a:solidFill>
              </a:rPr>
              <a:t> </a:t>
            </a:r>
            <a:r>
              <a:rPr dirty="0" sz="3000" spc="-5">
                <a:solidFill>
                  <a:srgbClr val="24A4CC"/>
                </a:solidFill>
              </a:rPr>
              <a:t>СБНПЕ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719327"/>
            <a:ext cx="10073923" cy="51432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719327"/>
            <a:ext cx="10073733" cy="45370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719485"/>
            <a:ext cx="10067549" cy="51847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dragomir tzanev</dc:creator>
  <dc:title>Energy poverty in Bulgaria</dc:title>
  <dcterms:created xsi:type="dcterms:W3CDTF">2022-04-12T11:21:00Z</dcterms:created>
  <dcterms:modified xsi:type="dcterms:W3CDTF">2022-04-12T11:21:00Z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2022-04-12T00:00:00Z</vt:filetime>
  </property>
</Properties>
</file>