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7" r:id="rId3"/>
  </p:sldMasterIdLst>
  <p:notesMasterIdLst>
    <p:notesMasterId r:id="rId16"/>
  </p:notesMasterIdLst>
  <p:sldIdLst>
    <p:sldId id="541" r:id="rId4"/>
    <p:sldId id="583" r:id="rId5"/>
    <p:sldId id="579" r:id="rId6"/>
    <p:sldId id="584" r:id="rId7"/>
    <p:sldId id="586" r:id="rId8"/>
    <p:sldId id="585" r:id="rId9"/>
    <p:sldId id="592" r:id="rId10"/>
    <p:sldId id="588" r:id="rId11"/>
    <p:sldId id="589" r:id="rId12"/>
    <p:sldId id="590" r:id="rId13"/>
    <p:sldId id="577" r:id="rId14"/>
    <p:sldId id="591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5984A7"/>
    <a:srgbClr val="88B0D8"/>
    <a:srgbClr val="4AA3DA"/>
    <a:srgbClr val="2378AD"/>
    <a:srgbClr val="59ABDD"/>
    <a:srgbClr val="7189A7"/>
    <a:srgbClr val="869BB4"/>
    <a:srgbClr val="2B93D3"/>
    <a:srgbClr val="566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84433" autoAdjust="0"/>
  </p:normalViewPr>
  <p:slideViewPr>
    <p:cSldViewPr snapToGrid="0">
      <p:cViewPr varScale="1">
        <p:scale>
          <a:sx n="91" d="100"/>
          <a:sy n="91" d="100"/>
        </p:scale>
        <p:origin x="6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C1EB2-C6EC-47D9-B778-49A32B99D71A}" type="datetimeFigureOut">
              <a:rPr lang="bg-BG" smtClean="0"/>
              <a:t>8.4.2022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6A667-D58A-4862-8762-BCABBDF9EBE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84137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756FEF-B133-48F4-8F43-63BF7DA183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3036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bg-BG" altLang="en-US" dirty="0"/>
              <a:t>	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0EF04-1916-4433-B9CF-391CBC0E1ED3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57081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6A667-D58A-4862-8762-BCABBDF9EBE4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7594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0EF04-1916-4433-B9CF-391CBC0E1ED3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5494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0EF04-1916-4433-B9CF-391CBC0E1ED3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31371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0EF04-1916-4433-B9CF-391CBC0E1ED3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3891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0EF04-1916-4433-B9CF-391CBC0E1ED3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07259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0" dirty="0">
              <a:solidFill>
                <a:srgbClr val="000000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6A667-D58A-4862-8762-BCABBDF9EBE4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74703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6A667-D58A-4862-8762-BCABBDF9EBE4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0847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80EF04-1916-4433-B9CF-391CBC0E1ED3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222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 userDrawn="1"/>
        </p:nvSpPr>
        <p:spPr bwMode="auto">
          <a:xfrm>
            <a:off x="3132139" y="3068638"/>
            <a:ext cx="575945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350"/>
          </a:p>
        </p:txBody>
      </p:sp>
      <p:pic>
        <p:nvPicPr>
          <p:cNvPr id="5" name="Picture 13" descr="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841376" y="1282702"/>
            <a:ext cx="76676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bg-BG" altLang="en-US" sz="1275">
                <a:solidFill>
                  <a:srgbClr val="000099"/>
                </a:solidFill>
              </a:rPr>
              <a:t>АГЕНЦИЯ ЗА УСТОЙЧИВО ЕНЕРГИЙНО РАЗВ</a:t>
            </a:r>
            <a:r>
              <a:rPr lang="en-US" altLang="en-US" sz="1275">
                <a:solidFill>
                  <a:srgbClr val="000099"/>
                </a:solidFill>
              </a:rPr>
              <a:t>И</a:t>
            </a:r>
            <a:r>
              <a:rPr lang="bg-BG" altLang="en-US" sz="1275">
                <a:solidFill>
                  <a:srgbClr val="000099"/>
                </a:solidFill>
              </a:rPr>
              <a:t>Т</a:t>
            </a:r>
            <a:r>
              <a:rPr lang="en-US" altLang="en-US" sz="1275">
                <a:solidFill>
                  <a:srgbClr val="000099"/>
                </a:solidFill>
              </a:rPr>
              <a:t>И</a:t>
            </a:r>
            <a:r>
              <a:rPr lang="bg-BG" altLang="en-US" sz="1275">
                <a:solidFill>
                  <a:srgbClr val="000099"/>
                </a:solidFill>
              </a:rPr>
              <a:t>Е</a:t>
            </a:r>
            <a:endParaRPr lang="en-US" altLang="en-US" sz="1275">
              <a:solidFill>
                <a:srgbClr val="000099"/>
              </a:solidFill>
            </a:endParaRPr>
          </a:p>
        </p:txBody>
      </p:sp>
      <p:sp>
        <p:nvSpPr>
          <p:cNvPr id="7" name="Freeform 17"/>
          <p:cNvSpPr>
            <a:spLocks noChangeArrowheads="1"/>
          </p:cNvSpPr>
          <p:nvPr userDrawn="1"/>
        </p:nvSpPr>
        <p:spPr bwMode="auto">
          <a:xfrm rot="10800000">
            <a:off x="3132139" y="5308600"/>
            <a:ext cx="575945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350"/>
          </a:p>
        </p:txBody>
      </p:sp>
      <p:pic>
        <p:nvPicPr>
          <p:cNvPr id="8" name="Picture 12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1" y="1341440"/>
            <a:ext cx="66516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6" y="3141663"/>
            <a:ext cx="5689600" cy="1511300"/>
          </a:xfrm>
        </p:spPr>
        <p:txBody>
          <a:bodyPr/>
          <a:lstStyle>
            <a:lvl1pPr>
              <a:defRPr sz="1275" b="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03563" y="5157788"/>
            <a:ext cx="5689600" cy="990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125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3AED78-1E26-4772-93F5-63BEE21FB6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56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FD48A-D312-47DF-B4F9-7D2B99F4F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689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1951" y="533403"/>
            <a:ext cx="197485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24" y="533403"/>
            <a:ext cx="5773737" cy="5592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5A14-DA61-45D9-945F-667B151DE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7954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85824" y="533403"/>
            <a:ext cx="7900987" cy="5592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4FA2A-7C2D-46A9-9DA1-C6C0063967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147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64" y="533402"/>
            <a:ext cx="7499350" cy="7350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85814" y="1600203"/>
            <a:ext cx="38735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24" y="1600203"/>
            <a:ext cx="3875087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buFont typeface="Arial" charset="0"/>
              <a:buNone/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buFont typeface="Arial" charset="0"/>
              <a:buNone/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buFont typeface="Arial" charset="0"/>
              <a:buNone/>
              <a:defRPr b="0" smtClean="0"/>
            </a:lvl1pPr>
          </a:lstStyle>
          <a:p>
            <a:pPr>
              <a:defRPr/>
            </a:pPr>
            <a:fld id="{4C3B338B-4A16-4FE4-A03C-8D6DBA85C4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956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 userDrawn="1"/>
        </p:nvSpPr>
        <p:spPr bwMode="auto">
          <a:xfrm>
            <a:off x="3132139" y="3068638"/>
            <a:ext cx="575945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bg-BG" sz="1350" dirty="0">
              <a:solidFill>
                <a:srgbClr val="000000"/>
              </a:solidFill>
            </a:endParaRPr>
          </a:p>
        </p:txBody>
      </p:sp>
      <p:pic>
        <p:nvPicPr>
          <p:cNvPr id="5" name="Picture 13" descr="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841376" y="1282702"/>
            <a:ext cx="76676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bg-BG" altLang="en-US" sz="1275" dirty="0">
                <a:solidFill>
                  <a:srgbClr val="000099"/>
                </a:solidFill>
              </a:rPr>
              <a:t>АГЕНЦИЯ ЗА УСТОЙЧИВО ЕНЕРГИЙНО РАЗВ</a:t>
            </a:r>
            <a:r>
              <a:rPr lang="en-US" altLang="en-US" sz="1275" dirty="0">
                <a:solidFill>
                  <a:srgbClr val="000099"/>
                </a:solidFill>
              </a:rPr>
              <a:t>И</a:t>
            </a:r>
            <a:r>
              <a:rPr lang="bg-BG" altLang="en-US" sz="1275" dirty="0">
                <a:solidFill>
                  <a:srgbClr val="000099"/>
                </a:solidFill>
              </a:rPr>
              <a:t>Т</a:t>
            </a:r>
            <a:r>
              <a:rPr lang="en-US" altLang="en-US" sz="1275" dirty="0">
                <a:solidFill>
                  <a:srgbClr val="000099"/>
                </a:solidFill>
              </a:rPr>
              <a:t>И</a:t>
            </a:r>
            <a:r>
              <a:rPr lang="bg-BG" altLang="en-US" sz="1275" dirty="0">
                <a:solidFill>
                  <a:srgbClr val="000099"/>
                </a:solidFill>
              </a:rPr>
              <a:t>Е</a:t>
            </a:r>
            <a:endParaRPr lang="en-US" altLang="en-US" sz="1275" dirty="0">
              <a:solidFill>
                <a:srgbClr val="000099"/>
              </a:solidFill>
            </a:endParaRPr>
          </a:p>
        </p:txBody>
      </p:sp>
      <p:sp>
        <p:nvSpPr>
          <p:cNvPr id="7" name="Freeform 17"/>
          <p:cNvSpPr>
            <a:spLocks noChangeArrowheads="1"/>
          </p:cNvSpPr>
          <p:nvPr userDrawn="1"/>
        </p:nvSpPr>
        <p:spPr bwMode="auto">
          <a:xfrm rot="10800000">
            <a:off x="3132139" y="5308600"/>
            <a:ext cx="575945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bg-BG" sz="1350" dirty="0">
              <a:solidFill>
                <a:srgbClr val="000000"/>
              </a:solidFill>
            </a:endParaRPr>
          </a:p>
        </p:txBody>
      </p:sp>
      <p:pic>
        <p:nvPicPr>
          <p:cNvPr id="8" name="Picture 12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1" y="1341440"/>
            <a:ext cx="66516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6" y="3141663"/>
            <a:ext cx="5689600" cy="1511300"/>
          </a:xfrm>
        </p:spPr>
        <p:txBody>
          <a:bodyPr/>
          <a:lstStyle>
            <a:lvl1pPr>
              <a:defRPr sz="1275" b="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03563" y="5157788"/>
            <a:ext cx="5689600" cy="990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125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3E8D9-15E6-4162-9BC0-9A215924806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38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68A10-5D88-45C9-9700-3440702FC8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8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20997-393B-494F-A431-12A12F84944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627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4" y="1600202"/>
            <a:ext cx="38735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14" y="1600202"/>
            <a:ext cx="3875087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E6F44-92EC-4815-8B64-54E7751D830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07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EFE3B-4D0B-48C2-87EC-DE2F4DFB1B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769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00C85-C6C2-4799-B375-3D82E8DF429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40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8EA7C-B0B3-45EF-B03C-B140CA308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697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CB707-BF8B-4DF4-A96B-42680252D41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7404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7613F-BE18-4FBA-A3CB-C800FECFD3C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28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7E48C-497B-46DA-99D4-2035956C9A0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9114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00EF9-B71E-4E30-96F9-031C2A6B878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953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1951" y="533402"/>
            <a:ext cx="197485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533402"/>
            <a:ext cx="5773737" cy="5592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35E15A-D2E1-4E21-801F-61F90CA111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54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85814" y="533402"/>
            <a:ext cx="7900987" cy="5592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A85D1-7EF4-48D1-9E04-EE63496BBF0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844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0A917120-DE41-4FD2-8CA3-0984CD8DA4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32138" y="3068638"/>
            <a:ext cx="575945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pic>
        <p:nvPicPr>
          <p:cNvPr id="5" name="Picture 13" descr="2">
            <a:extLst>
              <a:ext uri="{FF2B5EF4-FFF2-40B4-BE49-F238E27FC236}">
                <a16:creationId xmlns:a16="http://schemas.microsoft.com/office/drawing/2014/main" id="{B29EE39C-CE3F-4B4B-89C2-FBAF2417E7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4">
            <a:extLst>
              <a:ext uri="{FF2B5EF4-FFF2-40B4-BE49-F238E27FC236}">
                <a16:creationId xmlns:a16="http://schemas.microsoft.com/office/drawing/2014/main" id="{74DAF4FF-A675-4B4E-B79C-04B524E2E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1282700"/>
            <a:ext cx="766762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700">
                <a:solidFill>
                  <a:srgbClr val="000099"/>
                </a:solidFill>
              </a:rPr>
              <a:t>SUSTAINABLE ENERGY DEVELOPMENT AGENCY BULGARIA</a:t>
            </a:r>
          </a:p>
        </p:txBody>
      </p:sp>
      <p:sp>
        <p:nvSpPr>
          <p:cNvPr id="7" name="Freeform 17">
            <a:extLst>
              <a:ext uri="{FF2B5EF4-FFF2-40B4-BE49-F238E27FC236}">
                <a16:creationId xmlns:a16="http://schemas.microsoft.com/office/drawing/2014/main" id="{B57DDC65-13DB-4347-B737-FCEB314DBFAE}"/>
              </a:ext>
            </a:extLst>
          </p:cNvPr>
          <p:cNvSpPr>
            <a:spLocks noChangeArrowheads="1"/>
          </p:cNvSpPr>
          <p:nvPr userDrawn="1"/>
        </p:nvSpPr>
        <p:spPr bwMode="auto">
          <a:xfrm rot="10800000">
            <a:off x="3132138" y="5308600"/>
            <a:ext cx="575945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pic>
        <p:nvPicPr>
          <p:cNvPr id="8" name="Picture 18" descr="LOGO">
            <a:extLst>
              <a:ext uri="{FF2B5EF4-FFF2-40B4-BE49-F238E27FC236}">
                <a16:creationId xmlns:a16="http://schemas.microsoft.com/office/drawing/2014/main" id="{1526C83A-5BBA-49C3-A303-DCBB013E19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341438"/>
            <a:ext cx="66516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3141663"/>
            <a:ext cx="5689600" cy="1511300"/>
          </a:xfrm>
        </p:spPr>
        <p:txBody>
          <a:bodyPr/>
          <a:lstStyle>
            <a:lvl1pPr>
              <a:defRPr sz="1700" b="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03563" y="5157788"/>
            <a:ext cx="5689600" cy="990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5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3D35C388-7942-42D9-925F-93DF21BED6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06AFF-DEED-4528-975D-3DECAF4B67CB}" type="datetime4">
              <a:rPr lang="bg-BG"/>
              <a:pPr>
                <a:defRPr/>
              </a:pPr>
              <a:t>08 април 2022 г.</a:t>
            </a:fld>
            <a:endParaRPr lang="en-US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7872E2D-C63F-403B-AC15-FC8BB26D0A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49B9D4A-AE63-4B4C-B142-268F4B8B88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CC98-410B-4444-9194-6C1193CF6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8026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920D8C-4C02-4E2F-9AB2-4F4E3E3BF5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4FC12A-52FD-42EC-A59B-E0193F175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F8D74A-7B50-4A83-B524-658848785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0832B-E5A0-418C-8648-3439360438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9979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46E212-BFC9-42E8-94D3-79C7CCAD70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26D958-488C-4444-8D09-805CFD5CB8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6EF89-D76F-4DA6-A6B9-ED76C5780D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8EC39-5D35-442C-B870-D5D77B2CE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7375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600200"/>
            <a:ext cx="3873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13" y="1600200"/>
            <a:ext cx="38750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7BA102-207B-4309-BADC-DB3A5F5B16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07A6F3-3393-47EF-9024-A904592CA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7BB7F8-1278-4A2C-873C-8BAD289536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9E622-D226-4994-815F-7899BDB5AA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8452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99A02-9D3C-4596-B9F7-EB568A9EC5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1456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DC4AE97-4CC8-46A9-909F-D52F3921A5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5FCFA1-C434-49EB-B2F1-5FD2AF146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C2A806C-2D78-4DFC-B30B-B0EF3163DC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08BEF-EA4F-4B73-AC8A-DBB23E7368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1025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8075A3-D46F-4A57-8CD7-D2D6E69A03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1AC432D-562A-47DD-8C88-505830207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6FA5C1E-266A-42D9-8EAD-3E55917FFF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71C42-FD7E-4BD9-9B01-F224AF3720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3817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6B6265-ECE8-4508-A119-FB5F8CA2DE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6C34385-18E4-4041-A21B-14CC166AEF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3241C6B-7759-4AB8-816F-64B77FCBC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8DD4-DDE5-4EFC-B3C5-86A2B3DC70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0911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ACA546-F32B-42CF-8A1C-51C6D42580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5CBA4A-3A28-4CC6-AE70-1B34CF13F4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F189E9-5D1F-48F3-A885-A1F31CF034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030B8-B555-4F6A-AB0A-3A508A445A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5051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243114-ACB9-435B-B4A2-6467BD1AE5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849177-F96A-404B-8CCE-218FF43A9B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19CB44-E207-494A-8158-2293ECB554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349C-EB36-4EAE-BB03-0B8C9CD200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1175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E321BF-7FD8-410C-9D3A-EDEE92D001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89DA8C-6E2A-4AFC-9633-692480892C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4DF1A0-C807-4ADA-84A7-2082C69C3C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89787-D558-4DC3-9F89-1253E37949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08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1950" y="533400"/>
            <a:ext cx="197485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533400"/>
            <a:ext cx="5773737" cy="5592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7F75CC-F87F-4CB3-A39B-A5932E4FE9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5756A5-F79C-493B-95FC-B3599A74D7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CF3897-18AA-4B86-B5AE-010910901D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A0E07-C48D-4919-A67A-E4C9051AC2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4474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85813" y="533400"/>
            <a:ext cx="7900987" cy="5592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B38EF3B-070C-4DD8-B2D8-84DD9F3767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A8E464C-19CC-4CD5-8AF9-7A4638C5A2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6ECD5FA-5CC0-4926-A023-6EFAB5778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0604A-FA84-4AE6-A3DD-59778D9853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7299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63" y="533400"/>
            <a:ext cx="7499350" cy="735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85813" y="1600200"/>
            <a:ext cx="7900987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E3B8C8-D142-40C4-A6E7-C195B6E5F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0A9968-A4F7-4F02-8C86-7FAEF7F03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275FB1-F028-4CC7-B7DD-63B4B1A43E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6AF3-F336-4C1A-A7FD-B4A7116962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16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4" y="1600203"/>
            <a:ext cx="38735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724" y="1600203"/>
            <a:ext cx="3875087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01B4D-277F-4A7C-A86F-99E8EA0DD1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20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535115"/>
            <a:ext cx="4041775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64703-B3E0-4EC6-A3B6-08E113DE9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45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53B1D-DD79-479D-AACF-33B8BA6B9B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63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AA6CB-ACD3-41C8-B4DB-478DDE2D5A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82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1" y="273051"/>
            <a:ext cx="3008313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9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435104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EB530-BA80-47F9-A8CF-995BBD5460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96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5"/>
            <a:ext cx="5486400" cy="8048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E7F89-D41A-4A75-9015-7280FDF6B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1564" y="533402"/>
            <a:ext cx="749935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" b="1" smtClean="0"/>
            </a:lvl1pPr>
          </a:lstStyle>
          <a:p>
            <a:pPr>
              <a:defRPr/>
            </a:pPr>
            <a:fld id="{7AA2CA62-9668-43A5-983F-CE3041B476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Freeform 15"/>
          <p:cNvSpPr>
            <a:spLocks noChangeArrowheads="1"/>
          </p:cNvSpPr>
          <p:nvPr userDrawn="1"/>
        </p:nvSpPr>
        <p:spPr bwMode="auto">
          <a:xfrm>
            <a:off x="966789" y="442915"/>
            <a:ext cx="8166100" cy="695325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350"/>
          </a:p>
        </p:txBody>
      </p:sp>
      <p:sp>
        <p:nvSpPr>
          <p:cNvPr id="1031" name="Text Box 23"/>
          <p:cNvSpPr txBox="1">
            <a:spLocks noChangeArrowheads="1"/>
          </p:cNvSpPr>
          <p:nvPr userDrawn="1"/>
        </p:nvSpPr>
        <p:spPr bwMode="auto">
          <a:xfrm>
            <a:off x="865189" y="69851"/>
            <a:ext cx="75612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bg-BG" sz="900" b="1">
                <a:solidFill>
                  <a:srgbClr val="000099"/>
                </a:solidFill>
              </a:rPr>
              <a:t>АГЕНЦИЯ ЗА УСТОЙЧИВО ЕНЕРГИЙНО РАЗВИТИЕ</a:t>
            </a:r>
          </a:p>
        </p:txBody>
      </p:sp>
      <p:sp>
        <p:nvSpPr>
          <p:cNvPr id="1032" name="Freeform 24"/>
          <p:cNvSpPr>
            <a:spLocks noChangeArrowheads="1"/>
          </p:cNvSpPr>
          <p:nvPr userDrawn="1"/>
        </p:nvSpPr>
        <p:spPr bwMode="auto">
          <a:xfrm rot="10800000">
            <a:off x="14288" y="6062663"/>
            <a:ext cx="8878887" cy="36195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350"/>
          </a:p>
        </p:txBody>
      </p:sp>
      <p:sp>
        <p:nvSpPr>
          <p:cNvPr id="103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5814" y="1600202"/>
            <a:ext cx="79009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text styles</a:t>
            </a:r>
          </a:p>
          <a:p>
            <a:pPr lvl="1"/>
            <a:r>
              <a:rPr lang="bg-BG" altLang="en-US"/>
              <a:t>Second level</a:t>
            </a:r>
          </a:p>
          <a:p>
            <a:pPr lvl="2"/>
            <a:r>
              <a:rPr lang="bg-BG" altLang="en-US"/>
              <a:t>Third level</a:t>
            </a:r>
          </a:p>
          <a:p>
            <a:pPr lvl="3"/>
            <a:r>
              <a:rPr lang="bg-BG" altLang="en-US"/>
              <a:t>Fourth level</a:t>
            </a:r>
          </a:p>
          <a:p>
            <a:pPr lvl="4"/>
            <a:r>
              <a:rPr lang="bg-BG" altLang="en-US"/>
              <a:t>Fifth level</a:t>
            </a:r>
          </a:p>
        </p:txBody>
      </p:sp>
      <p:pic>
        <p:nvPicPr>
          <p:cNvPr id="1034" name="Picture 11" descr="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88915"/>
            <a:ext cx="665162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80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n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502444" indent="-244079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q"/>
        <a:defRPr>
          <a:solidFill>
            <a:schemeClr val="tx1"/>
          </a:solidFill>
          <a:latin typeface="+mn-lt"/>
        </a:defRPr>
      </a:lvl2pPr>
      <a:lvl3pPr marL="766763" indent="-263129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3pPr>
      <a:lvl4pPr marL="1004888" indent="-23693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q"/>
        <a:defRPr sz="1050">
          <a:solidFill>
            <a:schemeClr val="tx1"/>
          </a:solidFill>
          <a:latin typeface="+mn-lt"/>
        </a:defRPr>
      </a:lvl4pPr>
      <a:lvl5pPr marL="1260872" indent="-254794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5pPr>
      <a:lvl6pPr marL="1603772" indent="-254794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6pPr>
      <a:lvl7pPr marL="1946672" indent="-254794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7pPr>
      <a:lvl8pPr marL="2289572" indent="-254794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8pPr>
      <a:lvl9pPr marL="2632472" indent="-254794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1564" y="533402"/>
            <a:ext cx="749935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Garamond" pitchFamily="18" charset="0"/>
              </a:defRPr>
            </a:lvl1pPr>
          </a:lstStyle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Garamond" pitchFamily="18" charset="0"/>
              </a:defRPr>
            </a:lvl1pPr>
          </a:lstStyle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 b="1"/>
            </a:lvl1pPr>
          </a:lstStyle>
          <a:p>
            <a:pPr eaLnBrk="1" hangingPunct="1">
              <a:defRPr/>
            </a:pPr>
            <a:fld id="{6F82823C-5BE3-4B73-9D1F-AEFECBDF8A1D}" type="slidenum">
              <a:rPr lang="en-US" altLang="en-US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30" name="Freeform 15"/>
          <p:cNvSpPr>
            <a:spLocks noChangeArrowheads="1"/>
          </p:cNvSpPr>
          <p:nvPr userDrawn="1"/>
        </p:nvSpPr>
        <p:spPr bwMode="auto">
          <a:xfrm>
            <a:off x="966789" y="442915"/>
            <a:ext cx="8166100" cy="695325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bg-BG" sz="1350" dirty="0">
              <a:solidFill>
                <a:srgbClr val="000000"/>
              </a:solidFill>
            </a:endParaRPr>
          </a:p>
        </p:txBody>
      </p:sp>
      <p:sp>
        <p:nvSpPr>
          <p:cNvPr id="1031" name="Text Box 23"/>
          <p:cNvSpPr txBox="1">
            <a:spLocks noChangeArrowheads="1"/>
          </p:cNvSpPr>
          <p:nvPr userDrawn="1"/>
        </p:nvSpPr>
        <p:spPr bwMode="auto">
          <a:xfrm>
            <a:off x="865189" y="69850"/>
            <a:ext cx="75612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bg-BG" sz="900" b="1" dirty="0">
                <a:solidFill>
                  <a:srgbClr val="000099"/>
                </a:solidFill>
              </a:rPr>
              <a:t>АГЕНЦИЯ ЗА УСТОЙЧИВО ЕНЕРГИЙНО РАЗВИТИЕ</a:t>
            </a:r>
          </a:p>
        </p:txBody>
      </p:sp>
      <p:sp>
        <p:nvSpPr>
          <p:cNvPr id="1032" name="Freeform 24"/>
          <p:cNvSpPr>
            <a:spLocks noChangeArrowheads="1"/>
          </p:cNvSpPr>
          <p:nvPr userDrawn="1"/>
        </p:nvSpPr>
        <p:spPr bwMode="auto">
          <a:xfrm rot="10800000">
            <a:off x="14288" y="6062663"/>
            <a:ext cx="8878887" cy="360362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bg-BG" sz="1350" dirty="0">
              <a:solidFill>
                <a:srgbClr val="000000"/>
              </a:solidFill>
            </a:endParaRPr>
          </a:p>
        </p:txBody>
      </p:sp>
      <p:sp>
        <p:nvSpPr>
          <p:cNvPr id="103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5814" y="1600202"/>
            <a:ext cx="79009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text styles</a:t>
            </a:r>
          </a:p>
          <a:p>
            <a:pPr lvl="1"/>
            <a:r>
              <a:rPr lang="bg-BG" altLang="en-US"/>
              <a:t>Second level</a:t>
            </a:r>
          </a:p>
          <a:p>
            <a:pPr lvl="2"/>
            <a:r>
              <a:rPr lang="bg-BG" altLang="en-US"/>
              <a:t>Third level</a:t>
            </a:r>
          </a:p>
          <a:p>
            <a:pPr lvl="3"/>
            <a:r>
              <a:rPr lang="bg-BG" altLang="en-US"/>
              <a:t>Fourth level</a:t>
            </a:r>
          </a:p>
          <a:p>
            <a:pPr lvl="4"/>
            <a:r>
              <a:rPr lang="bg-BG" altLang="en-US"/>
              <a:t>Fifth level</a:t>
            </a:r>
          </a:p>
        </p:txBody>
      </p:sp>
      <p:pic>
        <p:nvPicPr>
          <p:cNvPr id="1034" name="Picture 11" descr="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9" y="188915"/>
            <a:ext cx="665162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99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500" b="1">
          <a:solidFill>
            <a:srgbClr val="000099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n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502444" indent="-244079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q"/>
        <a:defRPr>
          <a:solidFill>
            <a:schemeClr val="tx1"/>
          </a:solidFill>
          <a:latin typeface="+mn-lt"/>
        </a:defRPr>
      </a:lvl2pPr>
      <a:lvl3pPr marL="766763" indent="-263129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3pPr>
      <a:lvl4pPr marL="1004888" indent="-23693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q"/>
        <a:defRPr sz="1050">
          <a:solidFill>
            <a:schemeClr val="tx1"/>
          </a:solidFill>
          <a:latin typeface="+mn-lt"/>
        </a:defRPr>
      </a:lvl4pPr>
      <a:lvl5pPr marL="1260872" indent="-254794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5pPr>
      <a:lvl6pPr marL="1603772" indent="-254794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6pPr>
      <a:lvl7pPr marL="1946672" indent="-254794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7pPr>
      <a:lvl8pPr marL="2289572" indent="-254794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8pPr>
      <a:lvl9pPr marL="2632472" indent="-254794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2F0428C-C5FD-44A2-9AD6-7050405722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71563" y="533400"/>
            <a:ext cx="7499350" cy="73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2D8661A7-40FA-4454-9710-370048E08D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DFF8E627-971B-486B-AA7A-70E71144FB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5718" name="Rectangle 6">
            <a:extLst>
              <a:ext uri="{FF2B5EF4-FFF2-40B4-BE49-F238E27FC236}">
                <a16:creationId xmlns:a16="http://schemas.microsoft.com/office/drawing/2014/main" id="{EB46EE1A-B947-4EF4-B550-9E0F6E1E520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/>
            </a:lvl1pPr>
          </a:lstStyle>
          <a:p>
            <a:pPr>
              <a:defRPr/>
            </a:pPr>
            <a:fld id="{A148419E-7884-48B0-9149-2D54628AB2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Freeform 15">
            <a:extLst>
              <a:ext uri="{FF2B5EF4-FFF2-40B4-BE49-F238E27FC236}">
                <a16:creationId xmlns:a16="http://schemas.microsoft.com/office/drawing/2014/main" id="{37ED041F-B9D6-43F1-A43E-725BB33E63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6788" y="442913"/>
            <a:ext cx="8166100" cy="695325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031" name="Text Box 23">
            <a:extLst>
              <a:ext uri="{FF2B5EF4-FFF2-40B4-BE49-F238E27FC236}">
                <a16:creationId xmlns:a16="http://schemas.microsoft.com/office/drawing/2014/main" id="{8C3A40E6-71F3-4E83-A99B-38D97EB6CF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5188" y="69850"/>
            <a:ext cx="75612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200" b="1">
                <a:solidFill>
                  <a:srgbClr val="000099"/>
                </a:solidFill>
              </a:rPr>
              <a:t>SUSTAINABLE ENERGY DEVELOPMENT AGENCY</a:t>
            </a:r>
            <a:endParaRPr lang="bg-BG" sz="1200" b="1">
              <a:solidFill>
                <a:srgbClr val="000099"/>
              </a:solidFill>
            </a:endParaRPr>
          </a:p>
        </p:txBody>
      </p:sp>
      <p:sp>
        <p:nvSpPr>
          <p:cNvPr id="1032" name="Freeform 24">
            <a:extLst>
              <a:ext uri="{FF2B5EF4-FFF2-40B4-BE49-F238E27FC236}">
                <a16:creationId xmlns:a16="http://schemas.microsoft.com/office/drawing/2014/main" id="{37DC7F12-1C88-48E7-9F09-875ABF9B4185}"/>
              </a:ext>
            </a:extLst>
          </p:cNvPr>
          <p:cNvSpPr>
            <a:spLocks noChangeArrowheads="1"/>
          </p:cNvSpPr>
          <p:nvPr userDrawn="1"/>
        </p:nvSpPr>
        <p:spPr bwMode="auto">
          <a:xfrm rot="10800000">
            <a:off x="14288" y="6062663"/>
            <a:ext cx="8878887" cy="360362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00009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033" name="Rectangle 25">
            <a:extLst>
              <a:ext uri="{FF2B5EF4-FFF2-40B4-BE49-F238E27FC236}">
                <a16:creationId xmlns:a16="http://schemas.microsoft.com/office/drawing/2014/main" id="{61AA90A2-924B-4F1F-A346-9BA9E8B2F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85813" y="1600200"/>
            <a:ext cx="79009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/>
              <a:t>Click to edit Master text styles</a:t>
            </a:r>
          </a:p>
          <a:p>
            <a:pPr lvl="1"/>
            <a:r>
              <a:rPr lang="bg-BG" altLang="en-US"/>
              <a:t>Second level</a:t>
            </a:r>
          </a:p>
          <a:p>
            <a:pPr lvl="2"/>
            <a:r>
              <a:rPr lang="bg-BG" altLang="en-US"/>
              <a:t>Third level</a:t>
            </a:r>
          </a:p>
          <a:p>
            <a:pPr lvl="3"/>
            <a:r>
              <a:rPr lang="bg-BG" altLang="en-US"/>
              <a:t>Fourth level</a:t>
            </a:r>
          </a:p>
          <a:p>
            <a:pPr lvl="4"/>
            <a:r>
              <a:rPr lang="bg-BG" altLang="en-US"/>
              <a:t>Fifth level</a:t>
            </a:r>
          </a:p>
        </p:txBody>
      </p:sp>
      <p:pic>
        <p:nvPicPr>
          <p:cNvPr id="1034" name="Picture 26" descr="LOGO">
            <a:extLst>
              <a:ext uri="{FF2B5EF4-FFF2-40B4-BE49-F238E27FC236}">
                <a16:creationId xmlns:a16="http://schemas.microsoft.com/office/drawing/2014/main" id="{E765A15A-6B37-4CF7-8244-1BD5C6066BE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665162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89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q"/>
        <a:defRPr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q"/>
        <a:defRPr sz="14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14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en/building-buildings-home-homes-24768/" TargetMode="Externa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reestockphotos.biz/stockphoto/15363" TargetMode="External"/><Relationship Id="rId5" Type="http://schemas.openxmlformats.org/officeDocument/2006/relationships/image" Target="../media/image6.png"/><Relationship Id="rId4" Type="http://schemas.openxmlformats.org/officeDocument/2006/relationships/hyperlink" Target="https://www.iconfinder.com/icons/169700/chart_diagram_fraction_graph_part_percentage_pie_pie-chart_piechart_plot_portion_proportion_report_reports_schedule_share_statistics_stock_timetable_ico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lip2art.com/explore/Streetlight%20clipart%20wall%20lamp/" TargetMode="External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pngimage.net/air-conditioner-cartoon-png/" TargetMode="External"/><Relationship Id="rId5" Type="http://schemas.openxmlformats.org/officeDocument/2006/relationships/image" Target="../media/image10.png"/><Relationship Id="rId10" Type="http://schemas.openxmlformats.org/officeDocument/2006/relationships/hyperlink" Target="https://www.gecsaconductors.com/" TargetMode="External"/><Relationship Id="rId4" Type="http://schemas.openxmlformats.org/officeDocument/2006/relationships/hyperlink" Target="https://clipground.com/building-renovation-clipart.html" TargetMode="External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5.xml"/><Relationship Id="rId15" Type="http://schemas.openxmlformats.org/officeDocument/2006/relationships/image" Target="../media/image14.png"/><Relationship Id="rId14" Type="http://schemas.openxmlformats.org/officeDocument/2006/relationships/hyperlink" Target="https://euroagrochem.com/organic-ukraine-2019-en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41157" y="5431897"/>
            <a:ext cx="6513910" cy="581025"/>
          </a:xfrm>
        </p:spPr>
        <p:txBody>
          <a:bodyPr/>
          <a:lstStyle/>
          <a:p>
            <a:pPr eaLnBrk="1" hangingPunct="1"/>
            <a:r>
              <a:rPr lang="bg-BG" altLang="en-US" sz="14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Ивайло Алексиев</a:t>
            </a:r>
          </a:p>
          <a:p>
            <a:pPr eaLnBrk="1" hangingPunct="1"/>
            <a:r>
              <a:rPr lang="bg-BG" altLang="en-US" sz="14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Изпълнителен директор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3163331" y="3256646"/>
            <a:ext cx="5591736" cy="1367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bg-BG" sz="1600" b="1" dirty="0" smtClean="0">
                <a:solidFill>
                  <a:srgbClr val="000099"/>
                </a:solidFill>
                <a:latin typeface="Arial"/>
              </a:rPr>
              <a:t>Умните сгради и мястото им в националните планове за развитие в съответствие с европейските енергийни политики</a:t>
            </a:r>
          </a:p>
          <a:p>
            <a:r>
              <a:rPr kumimoji="1" lang="bg-BG" sz="1600" b="1" dirty="0" smtClean="0">
                <a:solidFill>
                  <a:srgbClr val="000099"/>
                </a:solidFill>
                <a:latin typeface="Arial"/>
              </a:rPr>
              <a:t>или</a:t>
            </a:r>
          </a:p>
          <a:p>
            <a:r>
              <a:rPr kumimoji="1" lang="bg-BG" sz="1600" b="1" dirty="0" smtClean="0">
                <a:solidFill>
                  <a:srgbClr val="000099"/>
                </a:solidFill>
                <a:latin typeface="Arial"/>
              </a:rPr>
              <a:t>умните мрежи се нуждаят от умни сгради 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BD8DA45-806D-40FD-AADD-5305855C0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13284"/>
            <a:ext cx="9144000" cy="75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None/>
              <a:defRPr sz="1125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444" indent="-244079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q"/>
              <a:defRPr>
                <a:solidFill>
                  <a:schemeClr val="tx1"/>
                </a:solidFill>
                <a:latin typeface="+mn-lt"/>
              </a:defRPr>
            </a:lvl2pPr>
            <a:lvl3pPr marL="766763" indent="-263129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</a:defRPr>
            </a:lvl3pPr>
            <a:lvl4pPr marL="1004888" indent="-23693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q"/>
              <a:defRPr sz="1050">
                <a:solidFill>
                  <a:schemeClr val="tx1"/>
                </a:solidFill>
                <a:latin typeface="+mn-lt"/>
              </a:defRPr>
            </a:lvl4pPr>
            <a:lvl5pPr marL="1260872" indent="-2547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050">
                <a:solidFill>
                  <a:schemeClr val="tx1"/>
                </a:solidFill>
                <a:latin typeface="+mn-lt"/>
              </a:defRPr>
            </a:lvl5pPr>
            <a:lvl6pPr marL="1603772" indent="-254794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050">
                <a:solidFill>
                  <a:schemeClr val="tx1"/>
                </a:solidFill>
                <a:latin typeface="+mn-lt"/>
              </a:defRPr>
            </a:lvl6pPr>
            <a:lvl7pPr marL="1946672" indent="-254794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050">
                <a:solidFill>
                  <a:schemeClr val="tx1"/>
                </a:solidFill>
                <a:latin typeface="+mn-lt"/>
              </a:defRPr>
            </a:lvl7pPr>
            <a:lvl8pPr marL="2289572" indent="-254794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050">
                <a:solidFill>
                  <a:schemeClr val="tx1"/>
                </a:solidFill>
                <a:latin typeface="+mn-lt"/>
              </a:defRPr>
            </a:lvl8pPr>
            <a:lvl9pPr marL="2632472" indent="-254794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105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/>
            <a:r>
              <a:rPr lang="bg-BG" altLang="en-US" sz="1200" i="1" kern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на умни енергийни мрежи на общинско ниво</a:t>
            </a:r>
          </a:p>
          <a:p>
            <a:pPr algn="ctr" eaLnBrk="1" hangingPunct="1"/>
            <a:r>
              <a:rPr lang="ru-RU" altLang="en-US" sz="1200" i="1" kern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</a:t>
            </a:r>
            <a:r>
              <a:rPr lang="bg-BG" altLang="en-US" sz="1200" i="1" kern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април</a:t>
            </a:r>
            <a:r>
              <a:rPr lang="ru-RU" altLang="en-US" sz="1200" i="1" kern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200" i="1" kern="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altLang="en-US" sz="1200" i="1" kern="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endParaRPr lang="bg-BG" altLang="en-US" sz="1200" i="1" kern="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85178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FD50-5E9D-472A-8E76-354FA28B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68A10-5D88-45C9-9700-3440702FC85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351EBC8-A912-4524-BFE9-E125F2BB0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05" y="501871"/>
            <a:ext cx="7499350" cy="735013"/>
          </a:xfrm>
        </p:spPr>
        <p:txBody>
          <a:bodyPr/>
          <a:lstStyle/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УМНИТЕ МРЕЖИ СЕ НУЖДАЯТ ОТ УМНИ СГРАДИ</a:t>
            </a:r>
            <a:endParaRPr 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42651" y="1030988"/>
            <a:ext cx="77038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ru-RU" sz="1600" dirty="0" smtClean="0">
                <a:solidFill>
                  <a:srgbClr val="000099"/>
                </a:solidFill>
                <a:latin typeface="Arial"/>
              </a:rPr>
              <a:t>Това е постижимо ако хората действат умно: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33450" y="1391969"/>
            <a:ext cx="8233407" cy="3281513"/>
            <a:chOff x="399929" y="955991"/>
            <a:chExt cx="8358556" cy="3340706"/>
          </a:xfrm>
        </p:grpSpPr>
        <p:sp>
          <p:nvSpPr>
            <p:cNvPr id="7" name="Google Shape;567;p22"/>
            <p:cNvSpPr/>
            <p:nvPr/>
          </p:nvSpPr>
          <p:spPr>
            <a:xfrm>
              <a:off x="5780220" y="3034353"/>
              <a:ext cx="486992" cy="236233"/>
            </a:xfrm>
            <a:custGeom>
              <a:avLst/>
              <a:gdLst/>
              <a:ahLst/>
              <a:cxnLst/>
              <a:rect l="l" t="t" r="r" b="b"/>
              <a:pathLst>
                <a:path w="25447" h="12344" extrusionOk="0">
                  <a:moveTo>
                    <a:pt x="12700" y="0"/>
                  </a:moveTo>
                  <a:cubicBezTo>
                    <a:pt x="8218" y="0"/>
                    <a:pt x="3879" y="1376"/>
                    <a:pt x="1591" y="3806"/>
                  </a:cubicBezTo>
                  <a:cubicBezTo>
                    <a:pt x="628" y="4727"/>
                    <a:pt x="42" y="5983"/>
                    <a:pt x="1" y="7322"/>
                  </a:cubicBezTo>
                  <a:lnTo>
                    <a:pt x="1" y="12260"/>
                  </a:lnTo>
                  <a:cubicBezTo>
                    <a:pt x="42" y="10921"/>
                    <a:pt x="587" y="9665"/>
                    <a:pt x="1591" y="8745"/>
                  </a:cubicBezTo>
                  <a:cubicBezTo>
                    <a:pt x="3879" y="6314"/>
                    <a:pt x="8218" y="4938"/>
                    <a:pt x="12700" y="4938"/>
                  </a:cubicBezTo>
                  <a:cubicBezTo>
                    <a:pt x="14777" y="4938"/>
                    <a:pt x="16885" y="5234"/>
                    <a:pt x="18834" y="5857"/>
                  </a:cubicBezTo>
                  <a:cubicBezTo>
                    <a:pt x="19838" y="6192"/>
                    <a:pt x="20759" y="6610"/>
                    <a:pt x="21680" y="7113"/>
                  </a:cubicBezTo>
                  <a:cubicBezTo>
                    <a:pt x="24107" y="8494"/>
                    <a:pt x="25446" y="10377"/>
                    <a:pt x="25446" y="12344"/>
                  </a:cubicBezTo>
                  <a:lnTo>
                    <a:pt x="25446" y="7405"/>
                  </a:lnTo>
                  <a:cubicBezTo>
                    <a:pt x="25446" y="5438"/>
                    <a:pt x="24107" y="3555"/>
                    <a:pt x="21680" y="2174"/>
                  </a:cubicBezTo>
                  <a:cubicBezTo>
                    <a:pt x="20759" y="1672"/>
                    <a:pt x="19838" y="1253"/>
                    <a:pt x="18834" y="919"/>
                  </a:cubicBezTo>
                  <a:cubicBezTo>
                    <a:pt x="16885" y="296"/>
                    <a:pt x="14777" y="0"/>
                    <a:pt x="12700" y="0"/>
                  </a:cubicBezTo>
                  <a:close/>
                </a:path>
              </a:pathLst>
            </a:custGeom>
            <a:solidFill>
              <a:srgbClr val="6837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" name="Google Shape;568;p22"/>
            <p:cNvSpPr/>
            <p:nvPr/>
          </p:nvSpPr>
          <p:spPr>
            <a:xfrm>
              <a:off x="5030537" y="2163682"/>
              <a:ext cx="81717" cy="177022"/>
            </a:xfrm>
            <a:custGeom>
              <a:avLst/>
              <a:gdLst/>
              <a:ahLst/>
              <a:cxnLst/>
              <a:rect l="l" t="t" r="r" b="b"/>
              <a:pathLst>
                <a:path w="4270" h="9250" extrusionOk="0">
                  <a:moveTo>
                    <a:pt x="4270" y="0"/>
                  </a:moveTo>
                  <a:lnTo>
                    <a:pt x="1" y="4311"/>
                  </a:lnTo>
                  <a:lnTo>
                    <a:pt x="1" y="9249"/>
                  </a:lnTo>
                  <a:lnTo>
                    <a:pt x="4270" y="4939"/>
                  </a:lnTo>
                  <a:lnTo>
                    <a:pt x="4270" y="0"/>
                  </a:lnTo>
                  <a:close/>
                </a:path>
              </a:pathLst>
            </a:custGeom>
            <a:solidFill>
              <a:srgbClr val="B0A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" name="Google Shape;569;p22"/>
            <p:cNvSpPr/>
            <p:nvPr/>
          </p:nvSpPr>
          <p:spPr>
            <a:xfrm>
              <a:off x="4006132" y="2165290"/>
              <a:ext cx="83325" cy="177022"/>
            </a:xfrm>
            <a:custGeom>
              <a:avLst/>
              <a:gdLst/>
              <a:ahLst/>
              <a:cxnLst/>
              <a:rect l="l" t="t" r="r" b="b"/>
              <a:pathLst>
                <a:path w="4354" h="9250" extrusionOk="0">
                  <a:moveTo>
                    <a:pt x="1" y="0"/>
                  </a:moveTo>
                  <a:lnTo>
                    <a:pt x="1" y="4938"/>
                  </a:lnTo>
                  <a:lnTo>
                    <a:pt x="4353" y="9249"/>
                  </a:lnTo>
                  <a:lnTo>
                    <a:pt x="4353" y="431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AAA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" name="Google Shape;570;p22"/>
            <p:cNvSpPr/>
            <p:nvPr/>
          </p:nvSpPr>
          <p:spPr>
            <a:xfrm>
              <a:off x="4089438" y="2247773"/>
              <a:ext cx="83306" cy="176237"/>
            </a:xfrm>
            <a:custGeom>
              <a:avLst/>
              <a:gdLst/>
              <a:ahLst/>
              <a:cxnLst/>
              <a:rect l="l" t="t" r="r" b="b"/>
              <a:pathLst>
                <a:path w="4353" h="9209" extrusionOk="0">
                  <a:moveTo>
                    <a:pt x="0" y="1"/>
                  </a:moveTo>
                  <a:lnTo>
                    <a:pt x="0" y="4939"/>
                  </a:lnTo>
                  <a:lnTo>
                    <a:pt x="4311" y="9208"/>
                  </a:lnTo>
                  <a:lnTo>
                    <a:pt x="4353" y="427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AA3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" name="Google Shape;571;p22"/>
            <p:cNvSpPr/>
            <p:nvPr/>
          </p:nvSpPr>
          <p:spPr>
            <a:xfrm>
              <a:off x="5497498" y="2713126"/>
              <a:ext cx="164200" cy="94520"/>
            </a:xfrm>
            <a:custGeom>
              <a:avLst/>
              <a:gdLst/>
              <a:ahLst/>
              <a:cxnLst/>
              <a:rect l="l" t="t" r="r" b="b"/>
              <a:pathLst>
                <a:path w="8580" h="4939" extrusionOk="0">
                  <a:moveTo>
                    <a:pt x="0" y="0"/>
                  </a:moveTo>
                  <a:lnTo>
                    <a:pt x="0" y="4939"/>
                  </a:lnTo>
                  <a:lnTo>
                    <a:pt x="8580" y="4939"/>
                  </a:lnTo>
                  <a:lnTo>
                    <a:pt x="8580" y="0"/>
                  </a:lnTo>
                  <a:close/>
                </a:path>
              </a:pathLst>
            </a:custGeom>
            <a:solidFill>
              <a:srgbClr val="A608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" name="Google Shape;572;p22"/>
            <p:cNvSpPr/>
            <p:nvPr/>
          </p:nvSpPr>
          <p:spPr>
            <a:xfrm>
              <a:off x="5334100" y="2713126"/>
              <a:ext cx="163415" cy="94520"/>
            </a:xfrm>
            <a:custGeom>
              <a:avLst/>
              <a:gdLst/>
              <a:ahLst/>
              <a:cxnLst/>
              <a:rect l="l" t="t" r="r" b="b"/>
              <a:pathLst>
                <a:path w="8539" h="4939" extrusionOk="0">
                  <a:moveTo>
                    <a:pt x="0" y="0"/>
                  </a:moveTo>
                  <a:lnTo>
                    <a:pt x="0" y="4939"/>
                  </a:lnTo>
                  <a:lnTo>
                    <a:pt x="8538" y="4939"/>
                  </a:lnTo>
                  <a:lnTo>
                    <a:pt x="8538" y="0"/>
                  </a:lnTo>
                  <a:close/>
                </a:path>
              </a:pathLst>
            </a:custGeom>
            <a:solidFill>
              <a:srgbClr val="A608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" name="Google Shape;573;p22"/>
            <p:cNvSpPr/>
            <p:nvPr/>
          </p:nvSpPr>
          <p:spPr>
            <a:xfrm>
              <a:off x="3632104" y="2713126"/>
              <a:ext cx="164200" cy="94520"/>
            </a:xfrm>
            <a:custGeom>
              <a:avLst/>
              <a:gdLst/>
              <a:ahLst/>
              <a:cxnLst/>
              <a:rect l="l" t="t" r="r" b="b"/>
              <a:pathLst>
                <a:path w="8580" h="4939" extrusionOk="0">
                  <a:moveTo>
                    <a:pt x="0" y="0"/>
                  </a:moveTo>
                  <a:lnTo>
                    <a:pt x="0" y="4939"/>
                  </a:lnTo>
                  <a:lnTo>
                    <a:pt x="8538" y="4939"/>
                  </a:lnTo>
                  <a:lnTo>
                    <a:pt x="8580" y="0"/>
                  </a:lnTo>
                  <a:close/>
                </a:path>
              </a:pathLst>
            </a:custGeom>
            <a:solidFill>
              <a:srgbClr val="0482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" name="Google Shape;574;p22"/>
            <p:cNvSpPr/>
            <p:nvPr/>
          </p:nvSpPr>
          <p:spPr>
            <a:xfrm>
              <a:off x="3467902" y="2713126"/>
              <a:ext cx="164219" cy="94520"/>
            </a:xfrm>
            <a:custGeom>
              <a:avLst/>
              <a:gdLst/>
              <a:ahLst/>
              <a:cxnLst/>
              <a:rect l="l" t="t" r="r" b="b"/>
              <a:pathLst>
                <a:path w="8581" h="4939" extrusionOk="0">
                  <a:moveTo>
                    <a:pt x="43" y="0"/>
                  </a:moveTo>
                  <a:lnTo>
                    <a:pt x="1" y="4939"/>
                  </a:lnTo>
                  <a:lnTo>
                    <a:pt x="8580" y="4939"/>
                  </a:lnTo>
                  <a:lnTo>
                    <a:pt x="8580" y="0"/>
                  </a:lnTo>
                  <a:close/>
                </a:path>
              </a:pathLst>
            </a:custGeom>
            <a:solidFill>
              <a:srgbClr val="0482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" name="Google Shape;575;p22"/>
            <p:cNvSpPr/>
            <p:nvPr/>
          </p:nvSpPr>
          <p:spPr>
            <a:xfrm>
              <a:off x="3468706" y="2709911"/>
              <a:ext cx="19" cy="97735"/>
            </a:xfrm>
            <a:custGeom>
              <a:avLst/>
              <a:gdLst/>
              <a:ahLst/>
              <a:cxnLst/>
              <a:rect l="l" t="t" r="r" b="b"/>
              <a:pathLst>
                <a:path w="1" h="5107" extrusionOk="0">
                  <a:moveTo>
                    <a:pt x="1" y="168"/>
                  </a:moveTo>
                  <a:lnTo>
                    <a:pt x="1" y="5107"/>
                  </a:lnTo>
                  <a:lnTo>
                    <a:pt x="1" y="4939"/>
                  </a:lnTo>
                  <a:lnTo>
                    <a:pt x="1" y="1"/>
                  </a:lnTo>
                  <a:lnTo>
                    <a:pt x="1" y="168"/>
                  </a:lnTo>
                  <a:close/>
                </a:path>
              </a:pathLst>
            </a:custGeom>
            <a:solidFill>
              <a:srgbClr val="058A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6" name="Google Shape;576;p22"/>
            <p:cNvSpPr/>
            <p:nvPr/>
          </p:nvSpPr>
          <p:spPr>
            <a:xfrm>
              <a:off x="4952053" y="3098368"/>
              <a:ext cx="84109" cy="177041"/>
            </a:xfrm>
            <a:custGeom>
              <a:avLst/>
              <a:gdLst/>
              <a:ahLst/>
              <a:cxnLst/>
              <a:rect l="l" t="t" r="r" b="b"/>
              <a:pathLst>
                <a:path w="4395" h="9251" extrusionOk="0">
                  <a:moveTo>
                    <a:pt x="42" y="1"/>
                  </a:moveTo>
                  <a:lnTo>
                    <a:pt x="0" y="4939"/>
                  </a:lnTo>
                  <a:lnTo>
                    <a:pt x="4353" y="9250"/>
                  </a:lnTo>
                  <a:lnTo>
                    <a:pt x="4395" y="4312"/>
                  </a:lnTo>
                  <a:lnTo>
                    <a:pt x="42" y="1"/>
                  </a:lnTo>
                  <a:close/>
                </a:path>
              </a:pathLst>
            </a:custGeom>
            <a:solidFill>
              <a:srgbClr val="573E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" name="Google Shape;577;p22"/>
            <p:cNvSpPr/>
            <p:nvPr/>
          </p:nvSpPr>
          <p:spPr>
            <a:xfrm>
              <a:off x="4094242" y="3096780"/>
              <a:ext cx="82521" cy="176218"/>
            </a:xfrm>
            <a:custGeom>
              <a:avLst/>
              <a:gdLst/>
              <a:ahLst/>
              <a:cxnLst/>
              <a:rect l="l" t="t" r="r" b="b"/>
              <a:pathLst>
                <a:path w="4312" h="9208" extrusionOk="0">
                  <a:moveTo>
                    <a:pt x="4311" y="0"/>
                  </a:moveTo>
                  <a:lnTo>
                    <a:pt x="42" y="4311"/>
                  </a:lnTo>
                  <a:lnTo>
                    <a:pt x="1" y="9208"/>
                  </a:lnTo>
                  <a:lnTo>
                    <a:pt x="4311" y="4939"/>
                  </a:lnTo>
                  <a:lnTo>
                    <a:pt x="4311" y="0"/>
                  </a:lnTo>
                  <a:close/>
                </a:path>
              </a:pathLst>
            </a:custGeom>
            <a:solidFill>
              <a:srgbClr val="3388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" name="Google Shape;578;p22"/>
            <p:cNvSpPr/>
            <p:nvPr/>
          </p:nvSpPr>
          <p:spPr>
            <a:xfrm>
              <a:off x="5035340" y="3180871"/>
              <a:ext cx="83325" cy="176218"/>
            </a:xfrm>
            <a:custGeom>
              <a:avLst/>
              <a:gdLst/>
              <a:ahLst/>
              <a:cxnLst/>
              <a:rect l="l" t="t" r="r" b="b"/>
              <a:pathLst>
                <a:path w="4354" h="9208" extrusionOk="0">
                  <a:moveTo>
                    <a:pt x="43" y="1"/>
                  </a:moveTo>
                  <a:lnTo>
                    <a:pt x="1" y="4939"/>
                  </a:lnTo>
                  <a:lnTo>
                    <a:pt x="4353" y="9208"/>
                  </a:lnTo>
                  <a:lnTo>
                    <a:pt x="4353" y="4269"/>
                  </a:lnTo>
                  <a:lnTo>
                    <a:pt x="43" y="1"/>
                  </a:lnTo>
                  <a:close/>
                </a:path>
              </a:pathLst>
            </a:custGeom>
            <a:solidFill>
              <a:srgbClr val="573E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579;p22"/>
            <p:cNvSpPr/>
            <p:nvPr/>
          </p:nvSpPr>
          <p:spPr>
            <a:xfrm>
              <a:off x="4012543" y="3179264"/>
              <a:ext cx="82521" cy="176237"/>
            </a:xfrm>
            <a:custGeom>
              <a:avLst/>
              <a:gdLst/>
              <a:ahLst/>
              <a:cxnLst/>
              <a:rect l="l" t="t" r="r" b="b"/>
              <a:pathLst>
                <a:path w="4312" h="9209" extrusionOk="0">
                  <a:moveTo>
                    <a:pt x="4311" y="1"/>
                  </a:moveTo>
                  <a:lnTo>
                    <a:pt x="1" y="4270"/>
                  </a:lnTo>
                  <a:lnTo>
                    <a:pt x="1" y="9208"/>
                  </a:lnTo>
                  <a:lnTo>
                    <a:pt x="4270" y="4898"/>
                  </a:lnTo>
                  <a:lnTo>
                    <a:pt x="4311" y="1"/>
                  </a:lnTo>
                  <a:close/>
                </a:path>
              </a:pathLst>
            </a:custGeom>
            <a:solidFill>
              <a:srgbClr val="3388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0" name="Google Shape;580;p22"/>
            <p:cNvSpPr/>
            <p:nvPr/>
          </p:nvSpPr>
          <p:spPr>
            <a:xfrm>
              <a:off x="2871206" y="2114058"/>
              <a:ext cx="486992" cy="236252"/>
            </a:xfrm>
            <a:custGeom>
              <a:avLst/>
              <a:gdLst/>
              <a:ahLst/>
              <a:cxnLst/>
              <a:rect l="l" t="t" r="r" b="b"/>
              <a:pathLst>
                <a:path w="25447" h="12345" extrusionOk="0">
                  <a:moveTo>
                    <a:pt x="12700" y="1"/>
                  </a:moveTo>
                  <a:cubicBezTo>
                    <a:pt x="8218" y="1"/>
                    <a:pt x="3879" y="1376"/>
                    <a:pt x="1591" y="3807"/>
                  </a:cubicBezTo>
                  <a:cubicBezTo>
                    <a:pt x="628" y="4728"/>
                    <a:pt x="42" y="5983"/>
                    <a:pt x="1" y="7323"/>
                  </a:cubicBezTo>
                  <a:lnTo>
                    <a:pt x="1" y="12261"/>
                  </a:lnTo>
                  <a:cubicBezTo>
                    <a:pt x="42" y="10922"/>
                    <a:pt x="628" y="9666"/>
                    <a:pt x="1591" y="8745"/>
                  </a:cubicBezTo>
                  <a:cubicBezTo>
                    <a:pt x="3879" y="6315"/>
                    <a:pt x="8218" y="4939"/>
                    <a:pt x="12700" y="4939"/>
                  </a:cubicBezTo>
                  <a:cubicBezTo>
                    <a:pt x="14777" y="4939"/>
                    <a:pt x="16885" y="5235"/>
                    <a:pt x="18834" y="5858"/>
                  </a:cubicBezTo>
                  <a:cubicBezTo>
                    <a:pt x="19838" y="6193"/>
                    <a:pt x="20759" y="6611"/>
                    <a:pt x="21680" y="7113"/>
                  </a:cubicBezTo>
                  <a:cubicBezTo>
                    <a:pt x="24107" y="8494"/>
                    <a:pt x="25404" y="10378"/>
                    <a:pt x="25404" y="12345"/>
                  </a:cubicBezTo>
                  <a:lnTo>
                    <a:pt x="25404" y="7406"/>
                  </a:lnTo>
                  <a:cubicBezTo>
                    <a:pt x="25446" y="5439"/>
                    <a:pt x="24107" y="3556"/>
                    <a:pt x="21721" y="2133"/>
                  </a:cubicBezTo>
                  <a:cubicBezTo>
                    <a:pt x="20801" y="1631"/>
                    <a:pt x="19838" y="1212"/>
                    <a:pt x="18834" y="919"/>
                  </a:cubicBezTo>
                  <a:cubicBezTo>
                    <a:pt x="16885" y="296"/>
                    <a:pt x="14777" y="1"/>
                    <a:pt x="12700" y="1"/>
                  </a:cubicBezTo>
                  <a:close/>
                </a:path>
              </a:pathLst>
            </a:custGeom>
            <a:solidFill>
              <a:srgbClr val="E526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1" name="Google Shape;581;p22"/>
            <p:cNvSpPr/>
            <p:nvPr/>
          </p:nvSpPr>
          <p:spPr>
            <a:xfrm>
              <a:off x="2871206" y="2114058"/>
              <a:ext cx="486992" cy="236252"/>
            </a:xfrm>
            <a:custGeom>
              <a:avLst/>
              <a:gdLst/>
              <a:ahLst/>
              <a:cxnLst/>
              <a:rect l="l" t="t" r="r" b="b"/>
              <a:pathLst>
                <a:path w="25447" h="12345" extrusionOk="0">
                  <a:moveTo>
                    <a:pt x="12700" y="1"/>
                  </a:moveTo>
                  <a:cubicBezTo>
                    <a:pt x="8218" y="1"/>
                    <a:pt x="3879" y="1376"/>
                    <a:pt x="1591" y="3807"/>
                  </a:cubicBezTo>
                  <a:cubicBezTo>
                    <a:pt x="628" y="4728"/>
                    <a:pt x="42" y="5983"/>
                    <a:pt x="1" y="7323"/>
                  </a:cubicBezTo>
                  <a:lnTo>
                    <a:pt x="1" y="12261"/>
                  </a:lnTo>
                  <a:cubicBezTo>
                    <a:pt x="42" y="10922"/>
                    <a:pt x="628" y="9666"/>
                    <a:pt x="1591" y="8745"/>
                  </a:cubicBezTo>
                  <a:cubicBezTo>
                    <a:pt x="3879" y="6315"/>
                    <a:pt x="8218" y="4939"/>
                    <a:pt x="12700" y="4939"/>
                  </a:cubicBezTo>
                  <a:cubicBezTo>
                    <a:pt x="14777" y="4939"/>
                    <a:pt x="16885" y="5235"/>
                    <a:pt x="18834" y="5858"/>
                  </a:cubicBezTo>
                  <a:cubicBezTo>
                    <a:pt x="19838" y="6193"/>
                    <a:pt x="20759" y="6611"/>
                    <a:pt x="21680" y="7113"/>
                  </a:cubicBezTo>
                  <a:cubicBezTo>
                    <a:pt x="24107" y="8494"/>
                    <a:pt x="25404" y="10378"/>
                    <a:pt x="25404" y="12345"/>
                  </a:cubicBezTo>
                  <a:lnTo>
                    <a:pt x="25404" y="7406"/>
                  </a:lnTo>
                  <a:lnTo>
                    <a:pt x="25446" y="7364"/>
                  </a:lnTo>
                  <a:cubicBezTo>
                    <a:pt x="25446" y="5439"/>
                    <a:pt x="24149" y="3556"/>
                    <a:pt x="21721" y="2133"/>
                  </a:cubicBezTo>
                  <a:cubicBezTo>
                    <a:pt x="20801" y="1631"/>
                    <a:pt x="19838" y="1212"/>
                    <a:pt x="18834" y="919"/>
                  </a:cubicBezTo>
                  <a:cubicBezTo>
                    <a:pt x="16885" y="296"/>
                    <a:pt x="14777" y="1"/>
                    <a:pt x="12700" y="1"/>
                  </a:cubicBezTo>
                  <a:close/>
                </a:path>
              </a:pathLst>
            </a:custGeom>
            <a:solidFill>
              <a:srgbClr val="E56B6F"/>
            </a:solidFill>
            <a:ln w="9525" cap="flat" cmpd="sng">
              <a:solidFill>
                <a:srgbClr val="E56B6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2" name="Google Shape;582;p22"/>
            <p:cNvSpPr/>
            <p:nvPr/>
          </p:nvSpPr>
          <p:spPr>
            <a:xfrm>
              <a:off x="3532779" y="2330276"/>
              <a:ext cx="155396" cy="261112"/>
            </a:xfrm>
            <a:custGeom>
              <a:avLst/>
              <a:gdLst/>
              <a:ahLst/>
              <a:cxnLst/>
              <a:rect l="l" t="t" r="r" b="b"/>
              <a:pathLst>
                <a:path w="8120" h="13644" extrusionOk="0">
                  <a:moveTo>
                    <a:pt x="8120" y="0"/>
                  </a:moveTo>
                  <a:cubicBezTo>
                    <a:pt x="4897" y="2386"/>
                    <a:pt x="2135" y="5357"/>
                    <a:pt x="1" y="8705"/>
                  </a:cubicBezTo>
                  <a:lnTo>
                    <a:pt x="1" y="13644"/>
                  </a:lnTo>
                  <a:cubicBezTo>
                    <a:pt x="2135" y="10296"/>
                    <a:pt x="4897" y="7324"/>
                    <a:pt x="8120" y="4939"/>
                  </a:cubicBezTo>
                  <a:lnTo>
                    <a:pt x="8120" y="0"/>
                  </a:lnTo>
                  <a:close/>
                </a:path>
              </a:pathLst>
            </a:custGeom>
            <a:solidFill>
              <a:srgbClr val="0F76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3" name="Google Shape;583;p22"/>
            <p:cNvSpPr/>
            <p:nvPr/>
          </p:nvSpPr>
          <p:spPr>
            <a:xfrm>
              <a:off x="3795483" y="2329472"/>
              <a:ext cx="377258" cy="478170"/>
            </a:xfrm>
            <a:custGeom>
              <a:avLst/>
              <a:gdLst/>
              <a:ahLst/>
              <a:cxnLst/>
              <a:rect l="l" t="t" r="r" b="b"/>
              <a:pathLst>
                <a:path w="19713" h="24986" extrusionOk="0">
                  <a:moveTo>
                    <a:pt x="19713" y="1"/>
                  </a:moveTo>
                  <a:cubicBezTo>
                    <a:pt x="7869" y="4060"/>
                    <a:pt x="1" y="11510"/>
                    <a:pt x="43" y="20047"/>
                  </a:cubicBezTo>
                  <a:lnTo>
                    <a:pt x="43" y="24851"/>
                  </a:lnTo>
                  <a:lnTo>
                    <a:pt x="43" y="24851"/>
                  </a:lnTo>
                  <a:cubicBezTo>
                    <a:pt x="84" y="16370"/>
                    <a:pt x="7931" y="8977"/>
                    <a:pt x="19713" y="4939"/>
                  </a:cubicBezTo>
                  <a:lnTo>
                    <a:pt x="19713" y="1"/>
                  </a:lnTo>
                  <a:close/>
                  <a:moveTo>
                    <a:pt x="43" y="24851"/>
                  </a:moveTo>
                  <a:cubicBezTo>
                    <a:pt x="43" y="24896"/>
                    <a:pt x="43" y="24941"/>
                    <a:pt x="43" y="24986"/>
                  </a:cubicBezTo>
                  <a:lnTo>
                    <a:pt x="43" y="24851"/>
                  </a:lnTo>
                  <a:close/>
                </a:path>
              </a:pathLst>
            </a:custGeom>
            <a:solidFill>
              <a:srgbClr val="F9B1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24" name="Google Shape;584;p22"/>
            <p:cNvGrpSpPr/>
            <p:nvPr/>
          </p:nvGrpSpPr>
          <p:grpSpPr>
            <a:xfrm>
              <a:off x="2751059" y="1982658"/>
              <a:ext cx="1421681" cy="824983"/>
              <a:chOff x="2751059" y="1982658"/>
              <a:chExt cx="1421681" cy="824983"/>
            </a:xfrm>
          </p:grpSpPr>
          <p:sp>
            <p:nvSpPr>
              <p:cNvPr id="119" name="Google Shape;585;p22"/>
              <p:cNvSpPr/>
              <p:nvPr/>
            </p:nvSpPr>
            <p:spPr>
              <a:xfrm>
                <a:off x="2784313" y="2252577"/>
                <a:ext cx="752085" cy="338810"/>
              </a:xfrm>
              <a:custGeom>
                <a:avLst/>
                <a:gdLst/>
                <a:ahLst/>
                <a:cxnLst/>
                <a:rect l="l" t="t" r="r" b="b"/>
                <a:pathLst>
                  <a:path w="39299" h="17704" extrusionOk="0">
                    <a:moveTo>
                      <a:pt x="0" y="1"/>
                    </a:moveTo>
                    <a:lnTo>
                      <a:pt x="0" y="4939"/>
                    </a:lnTo>
                    <a:cubicBezTo>
                      <a:pt x="0" y="7618"/>
                      <a:pt x="1800" y="10254"/>
                      <a:pt x="5148" y="12138"/>
                    </a:cubicBezTo>
                    <a:cubicBezTo>
                      <a:pt x="5985" y="12640"/>
                      <a:pt x="6864" y="13058"/>
                      <a:pt x="7743" y="13393"/>
                    </a:cubicBezTo>
                    <a:cubicBezTo>
                      <a:pt x="10869" y="14524"/>
                      <a:pt x="14179" y="15100"/>
                      <a:pt x="17507" y="15100"/>
                    </a:cubicBezTo>
                    <a:cubicBezTo>
                      <a:pt x="18367" y="15100"/>
                      <a:pt x="19229" y="15061"/>
                      <a:pt x="20089" y="14984"/>
                    </a:cubicBezTo>
                    <a:cubicBezTo>
                      <a:pt x="21387" y="14858"/>
                      <a:pt x="22687" y="14795"/>
                      <a:pt x="23985" y="14795"/>
                    </a:cubicBezTo>
                    <a:cubicBezTo>
                      <a:pt x="27879" y="14795"/>
                      <a:pt x="31755" y="15360"/>
                      <a:pt x="35490" y="16490"/>
                    </a:cubicBezTo>
                    <a:lnTo>
                      <a:pt x="39299" y="17704"/>
                    </a:lnTo>
                    <a:lnTo>
                      <a:pt x="39299" y="12765"/>
                    </a:lnTo>
                    <a:lnTo>
                      <a:pt x="35490" y="11552"/>
                    </a:lnTo>
                    <a:cubicBezTo>
                      <a:pt x="31774" y="10427"/>
                      <a:pt x="27917" y="9839"/>
                      <a:pt x="24042" y="9839"/>
                    </a:cubicBezTo>
                    <a:cubicBezTo>
                      <a:pt x="22725" y="9839"/>
                      <a:pt x="21406" y="9907"/>
                      <a:pt x="20089" y="10045"/>
                    </a:cubicBezTo>
                    <a:cubicBezTo>
                      <a:pt x="19229" y="10123"/>
                      <a:pt x="18367" y="10161"/>
                      <a:pt x="17507" y="10161"/>
                    </a:cubicBezTo>
                    <a:cubicBezTo>
                      <a:pt x="14179" y="10161"/>
                      <a:pt x="10869" y="9585"/>
                      <a:pt x="7743" y="8455"/>
                    </a:cubicBezTo>
                    <a:cubicBezTo>
                      <a:pt x="6864" y="8120"/>
                      <a:pt x="5985" y="7701"/>
                      <a:pt x="5148" y="7199"/>
                    </a:cubicBezTo>
                    <a:cubicBezTo>
                      <a:pt x="1800" y="5316"/>
                      <a:pt x="0" y="2679"/>
                      <a:pt x="0" y="1"/>
                    </a:cubicBezTo>
                    <a:close/>
                  </a:path>
                </a:pathLst>
              </a:custGeom>
              <a:solidFill>
                <a:srgbClr val="E56B6F"/>
              </a:solidFill>
              <a:ln w="9525" cap="flat" cmpd="sng">
                <a:solidFill>
                  <a:srgbClr val="E56B6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20" name="Google Shape;586;p22"/>
              <p:cNvSpPr/>
              <p:nvPr/>
            </p:nvSpPr>
            <p:spPr>
              <a:xfrm>
                <a:off x="2751059" y="2062022"/>
                <a:ext cx="937106" cy="434861"/>
              </a:xfrm>
              <a:custGeom>
                <a:avLst/>
                <a:gdLst/>
                <a:ahLst/>
                <a:cxnLst/>
                <a:rect l="l" t="t" r="r" b="b"/>
                <a:pathLst>
                  <a:path w="48967" h="22723" extrusionOk="0">
                    <a:moveTo>
                      <a:pt x="18978" y="2720"/>
                    </a:moveTo>
                    <a:cubicBezTo>
                      <a:pt x="21055" y="2720"/>
                      <a:pt x="23163" y="3015"/>
                      <a:pt x="25112" y="3638"/>
                    </a:cubicBezTo>
                    <a:cubicBezTo>
                      <a:pt x="26116" y="3931"/>
                      <a:pt x="27037" y="4350"/>
                      <a:pt x="27958" y="4852"/>
                    </a:cubicBezTo>
                    <a:cubicBezTo>
                      <a:pt x="31892" y="7154"/>
                      <a:pt x="32938" y="10711"/>
                      <a:pt x="30134" y="13641"/>
                    </a:cubicBezTo>
                    <a:cubicBezTo>
                      <a:pt x="27817" y="16071"/>
                      <a:pt x="23469" y="17447"/>
                      <a:pt x="18984" y="17447"/>
                    </a:cubicBezTo>
                    <a:cubicBezTo>
                      <a:pt x="16906" y="17447"/>
                      <a:pt x="14798" y="17151"/>
                      <a:pt x="12849" y="16528"/>
                    </a:cubicBezTo>
                    <a:lnTo>
                      <a:pt x="12891" y="16528"/>
                    </a:lnTo>
                    <a:cubicBezTo>
                      <a:pt x="11887" y="16194"/>
                      <a:pt x="10924" y="15775"/>
                      <a:pt x="10045" y="15273"/>
                    </a:cubicBezTo>
                    <a:cubicBezTo>
                      <a:pt x="6111" y="13013"/>
                      <a:pt x="5065" y="9456"/>
                      <a:pt x="7869" y="6526"/>
                    </a:cubicBezTo>
                    <a:cubicBezTo>
                      <a:pt x="10157" y="4095"/>
                      <a:pt x="14496" y="2720"/>
                      <a:pt x="18978" y="2720"/>
                    </a:cubicBezTo>
                    <a:close/>
                    <a:moveTo>
                      <a:pt x="18876" y="0"/>
                    </a:moveTo>
                    <a:cubicBezTo>
                      <a:pt x="12759" y="0"/>
                      <a:pt x="6814" y="1871"/>
                      <a:pt x="3642" y="5187"/>
                    </a:cubicBezTo>
                    <a:cubicBezTo>
                      <a:pt x="3474" y="5354"/>
                      <a:pt x="3307" y="5563"/>
                      <a:pt x="3140" y="5773"/>
                    </a:cubicBezTo>
                    <a:cubicBezTo>
                      <a:pt x="1" y="9623"/>
                      <a:pt x="1549" y="14227"/>
                      <a:pt x="6655" y="17156"/>
                    </a:cubicBezTo>
                    <a:cubicBezTo>
                      <a:pt x="7492" y="17658"/>
                      <a:pt x="8371" y="18077"/>
                      <a:pt x="9250" y="18412"/>
                    </a:cubicBezTo>
                    <a:cubicBezTo>
                      <a:pt x="12376" y="19542"/>
                      <a:pt x="15686" y="20118"/>
                      <a:pt x="19014" y="20118"/>
                    </a:cubicBezTo>
                    <a:cubicBezTo>
                      <a:pt x="19874" y="20118"/>
                      <a:pt x="20736" y="20080"/>
                      <a:pt x="21596" y="20002"/>
                    </a:cubicBezTo>
                    <a:cubicBezTo>
                      <a:pt x="22913" y="19864"/>
                      <a:pt x="24232" y="19796"/>
                      <a:pt x="25549" y="19796"/>
                    </a:cubicBezTo>
                    <a:cubicBezTo>
                      <a:pt x="29424" y="19796"/>
                      <a:pt x="33281" y="20384"/>
                      <a:pt x="36997" y="21509"/>
                    </a:cubicBezTo>
                    <a:lnTo>
                      <a:pt x="40848" y="22722"/>
                    </a:lnTo>
                    <a:cubicBezTo>
                      <a:pt x="42982" y="19374"/>
                      <a:pt x="45744" y="16403"/>
                      <a:pt x="48967" y="14017"/>
                    </a:cubicBezTo>
                    <a:lnTo>
                      <a:pt x="45828" y="13013"/>
                    </a:lnTo>
                    <a:cubicBezTo>
                      <a:pt x="43819" y="12385"/>
                      <a:pt x="41852" y="11548"/>
                      <a:pt x="40011" y="10502"/>
                    </a:cubicBezTo>
                    <a:cubicBezTo>
                      <a:pt x="38002" y="9414"/>
                      <a:pt x="36244" y="7907"/>
                      <a:pt x="34821" y="6107"/>
                    </a:cubicBezTo>
                    <a:cubicBezTo>
                      <a:pt x="33817" y="4810"/>
                      <a:pt x="32561" y="3722"/>
                      <a:pt x="31138" y="2927"/>
                    </a:cubicBezTo>
                    <a:cubicBezTo>
                      <a:pt x="29883" y="2215"/>
                      <a:pt x="28585" y="1671"/>
                      <a:pt x="27246" y="1253"/>
                    </a:cubicBezTo>
                    <a:cubicBezTo>
                      <a:pt x="24592" y="403"/>
                      <a:pt x="21715" y="0"/>
                      <a:pt x="18876" y="0"/>
                    </a:cubicBezTo>
                    <a:close/>
                  </a:path>
                </a:pathLst>
              </a:custGeom>
              <a:solidFill>
                <a:srgbClr val="EEAB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21" name="Google Shape;587;p22"/>
              <p:cNvSpPr/>
              <p:nvPr/>
            </p:nvSpPr>
            <p:spPr>
              <a:xfrm>
                <a:off x="3795483" y="2329472"/>
                <a:ext cx="377258" cy="478170"/>
              </a:xfrm>
              <a:custGeom>
                <a:avLst/>
                <a:gdLst/>
                <a:ahLst/>
                <a:cxnLst/>
                <a:rect l="l" t="t" r="r" b="b"/>
                <a:pathLst>
                  <a:path w="19713" h="24986" extrusionOk="0">
                    <a:moveTo>
                      <a:pt x="19713" y="1"/>
                    </a:moveTo>
                    <a:cubicBezTo>
                      <a:pt x="7869" y="4060"/>
                      <a:pt x="1" y="11510"/>
                      <a:pt x="43" y="20047"/>
                    </a:cubicBezTo>
                    <a:lnTo>
                      <a:pt x="43" y="24851"/>
                    </a:lnTo>
                    <a:lnTo>
                      <a:pt x="43" y="24851"/>
                    </a:lnTo>
                    <a:cubicBezTo>
                      <a:pt x="84" y="16370"/>
                      <a:pt x="7931" y="8977"/>
                      <a:pt x="19713" y="4939"/>
                    </a:cubicBezTo>
                    <a:lnTo>
                      <a:pt x="19713" y="1"/>
                    </a:lnTo>
                    <a:close/>
                    <a:moveTo>
                      <a:pt x="43" y="24851"/>
                    </a:moveTo>
                    <a:cubicBezTo>
                      <a:pt x="43" y="24896"/>
                      <a:pt x="43" y="24941"/>
                      <a:pt x="43" y="24986"/>
                    </a:cubicBezTo>
                    <a:lnTo>
                      <a:pt x="43" y="24851"/>
                    </a:lnTo>
                    <a:close/>
                  </a:path>
                </a:pathLst>
              </a:custGeom>
              <a:solidFill>
                <a:srgbClr val="E56B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22" name="Google Shape;588;p22"/>
              <p:cNvSpPr/>
              <p:nvPr/>
            </p:nvSpPr>
            <p:spPr>
              <a:xfrm>
                <a:off x="3468706" y="2165290"/>
                <a:ext cx="704030" cy="547849"/>
              </a:xfrm>
              <a:custGeom>
                <a:avLst/>
                <a:gdLst/>
                <a:ahLst/>
                <a:cxnLst/>
                <a:rect l="l" t="t" r="r" b="b"/>
                <a:pathLst>
                  <a:path w="36788" h="28627" extrusionOk="0">
                    <a:moveTo>
                      <a:pt x="28083" y="0"/>
                    </a:moveTo>
                    <a:cubicBezTo>
                      <a:pt x="21638" y="2218"/>
                      <a:pt x="15988" y="5190"/>
                      <a:pt x="11468" y="8621"/>
                    </a:cubicBezTo>
                    <a:cubicBezTo>
                      <a:pt x="8245" y="11007"/>
                      <a:pt x="5483" y="13978"/>
                      <a:pt x="3349" y="17326"/>
                    </a:cubicBezTo>
                    <a:cubicBezTo>
                      <a:pt x="1172" y="20716"/>
                      <a:pt x="1" y="24609"/>
                      <a:pt x="1" y="28626"/>
                    </a:cubicBezTo>
                    <a:lnTo>
                      <a:pt x="17118" y="28626"/>
                    </a:lnTo>
                    <a:cubicBezTo>
                      <a:pt x="17076" y="20089"/>
                      <a:pt x="24944" y="12639"/>
                      <a:pt x="36788" y="8580"/>
                    </a:cubicBezTo>
                    <a:lnTo>
                      <a:pt x="32435" y="4311"/>
                    </a:lnTo>
                    <a:lnTo>
                      <a:pt x="28083" y="0"/>
                    </a:lnTo>
                    <a:close/>
                  </a:path>
                </a:pathLst>
              </a:custGeom>
              <a:solidFill>
                <a:srgbClr val="EEAB9E"/>
              </a:solidFill>
              <a:ln w="9525" cap="flat" cmpd="sng">
                <a:solidFill>
                  <a:srgbClr val="EEAB9E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23" name="Google Shape;589;p22"/>
              <p:cNvSpPr/>
              <p:nvPr/>
            </p:nvSpPr>
            <p:spPr>
              <a:xfrm>
                <a:off x="2966512" y="1982658"/>
                <a:ext cx="275542" cy="337222"/>
              </a:xfrm>
              <a:custGeom>
                <a:avLst/>
                <a:gdLst/>
                <a:ahLst/>
                <a:cxnLst/>
                <a:rect l="l" t="t" r="r" b="b"/>
                <a:pathLst>
                  <a:path w="14398" h="17621" extrusionOk="0">
                    <a:moveTo>
                      <a:pt x="7192" y="3832"/>
                    </a:moveTo>
                    <a:cubicBezTo>
                      <a:pt x="8179" y="3832"/>
                      <a:pt x="9124" y="4611"/>
                      <a:pt x="9124" y="5776"/>
                    </a:cubicBezTo>
                    <a:cubicBezTo>
                      <a:pt x="9124" y="6823"/>
                      <a:pt x="8287" y="7702"/>
                      <a:pt x="7199" y="7702"/>
                    </a:cubicBezTo>
                    <a:cubicBezTo>
                      <a:pt x="5483" y="7702"/>
                      <a:pt x="4646" y="5609"/>
                      <a:pt x="5860" y="4395"/>
                    </a:cubicBezTo>
                    <a:cubicBezTo>
                      <a:pt x="6249" y="4006"/>
                      <a:pt x="6725" y="3832"/>
                      <a:pt x="7192" y="3832"/>
                    </a:cubicBezTo>
                    <a:close/>
                    <a:moveTo>
                      <a:pt x="6781" y="1"/>
                    </a:moveTo>
                    <a:cubicBezTo>
                      <a:pt x="2428" y="294"/>
                      <a:pt x="1" y="5190"/>
                      <a:pt x="2177" y="8957"/>
                    </a:cubicBezTo>
                    <a:lnTo>
                      <a:pt x="3977" y="12054"/>
                    </a:lnTo>
                    <a:lnTo>
                      <a:pt x="7199" y="17620"/>
                    </a:lnTo>
                    <a:lnTo>
                      <a:pt x="10464" y="12054"/>
                    </a:lnTo>
                    <a:lnTo>
                      <a:pt x="12221" y="8957"/>
                    </a:lnTo>
                    <a:cubicBezTo>
                      <a:pt x="14398" y="5190"/>
                      <a:pt x="11970" y="294"/>
                      <a:pt x="7660" y="1"/>
                    </a:cubicBezTo>
                    <a:close/>
                  </a:path>
                </a:pathLst>
              </a:custGeom>
              <a:solidFill>
                <a:srgbClr val="EEAB9E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</p:grpSp>
        <p:sp>
          <p:nvSpPr>
            <p:cNvPr id="25" name="Google Shape;590;p22"/>
            <p:cNvSpPr/>
            <p:nvPr/>
          </p:nvSpPr>
          <p:spPr>
            <a:xfrm>
              <a:off x="4720954" y="1754403"/>
              <a:ext cx="166630" cy="375650"/>
            </a:xfrm>
            <a:custGeom>
              <a:avLst/>
              <a:gdLst/>
              <a:ahLst/>
              <a:cxnLst/>
              <a:rect l="l" t="t" r="r" b="b"/>
              <a:pathLst>
                <a:path w="8707" h="19629" extrusionOk="0">
                  <a:moveTo>
                    <a:pt x="8706" y="0"/>
                  </a:moveTo>
                  <a:cubicBezTo>
                    <a:pt x="8706" y="2218"/>
                    <a:pt x="7451" y="4395"/>
                    <a:pt x="5065" y="6152"/>
                  </a:cubicBezTo>
                  <a:cubicBezTo>
                    <a:pt x="1801" y="8622"/>
                    <a:pt x="1" y="11635"/>
                    <a:pt x="1" y="14690"/>
                  </a:cubicBezTo>
                  <a:lnTo>
                    <a:pt x="1" y="19425"/>
                  </a:lnTo>
                  <a:lnTo>
                    <a:pt x="1" y="19425"/>
                  </a:lnTo>
                  <a:cubicBezTo>
                    <a:pt x="42" y="16438"/>
                    <a:pt x="1874" y="13464"/>
                    <a:pt x="5065" y="11091"/>
                  </a:cubicBezTo>
                  <a:cubicBezTo>
                    <a:pt x="7451" y="9333"/>
                    <a:pt x="8706" y="7157"/>
                    <a:pt x="8706" y="4939"/>
                  </a:cubicBezTo>
                  <a:lnTo>
                    <a:pt x="8706" y="0"/>
                  </a:lnTo>
                  <a:close/>
                  <a:moveTo>
                    <a:pt x="1" y="19425"/>
                  </a:moveTo>
                  <a:cubicBezTo>
                    <a:pt x="0" y="19493"/>
                    <a:pt x="0" y="19561"/>
                    <a:pt x="1" y="19629"/>
                  </a:cubicBezTo>
                  <a:lnTo>
                    <a:pt x="1" y="19425"/>
                  </a:lnTo>
                  <a:close/>
                </a:path>
              </a:pathLst>
            </a:custGeom>
            <a:solidFill>
              <a:srgbClr val="B56576"/>
            </a:solidFill>
            <a:ln w="9525" cap="flat" cmpd="sng">
              <a:solidFill>
                <a:srgbClr val="B565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6" name="Google Shape;591;p22"/>
            <p:cNvSpPr/>
            <p:nvPr/>
          </p:nvSpPr>
          <p:spPr>
            <a:xfrm>
              <a:off x="4316106" y="1614104"/>
              <a:ext cx="486973" cy="235621"/>
            </a:xfrm>
            <a:custGeom>
              <a:avLst/>
              <a:gdLst/>
              <a:ahLst/>
              <a:cxnLst/>
              <a:rect l="l" t="t" r="r" b="b"/>
              <a:pathLst>
                <a:path w="25446" h="12312" extrusionOk="0">
                  <a:moveTo>
                    <a:pt x="13154" y="1"/>
                  </a:moveTo>
                  <a:cubicBezTo>
                    <a:pt x="12996" y="1"/>
                    <a:pt x="12839" y="3"/>
                    <a:pt x="12681" y="7"/>
                  </a:cubicBezTo>
                  <a:cubicBezTo>
                    <a:pt x="5650" y="7"/>
                    <a:pt x="0" y="3272"/>
                    <a:pt x="0" y="7373"/>
                  </a:cubicBezTo>
                  <a:lnTo>
                    <a:pt x="0" y="12312"/>
                  </a:lnTo>
                  <a:cubicBezTo>
                    <a:pt x="0" y="8210"/>
                    <a:pt x="5650" y="4946"/>
                    <a:pt x="12681" y="4946"/>
                  </a:cubicBezTo>
                  <a:cubicBezTo>
                    <a:pt x="12839" y="4942"/>
                    <a:pt x="12996" y="4939"/>
                    <a:pt x="13154" y="4939"/>
                  </a:cubicBezTo>
                  <a:cubicBezTo>
                    <a:pt x="16130" y="4939"/>
                    <a:pt x="19056" y="5689"/>
                    <a:pt x="21679" y="7080"/>
                  </a:cubicBezTo>
                  <a:cubicBezTo>
                    <a:pt x="23981" y="8419"/>
                    <a:pt x="25446" y="10261"/>
                    <a:pt x="25446" y="12312"/>
                  </a:cubicBezTo>
                  <a:lnTo>
                    <a:pt x="25446" y="7373"/>
                  </a:lnTo>
                  <a:cubicBezTo>
                    <a:pt x="25446" y="5322"/>
                    <a:pt x="23981" y="3481"/>
                    <a:pt x="21679" y="2142"/>
                  </a:cubicBezTo>
                  <a:cubicBezTo>
                    <a:pt x="19056" y="750"/>
                    <a:pt x="16130" y="1"/>
                    <a:pt x="13154" y="1"/>
                  </a:cubicBezTo>
                  <a:close/>
                </a:path>
              </a:pathLst>
            </a:custGeom>
            <a:solidFill>
              <a:srgbClr val="A11B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7" name="Google Shape;592;p22"/>
            <p:cNvSpPr/>
            <p:nvPr/>
          </p:nvSpPr>
          <p:spPr>
            <a:xfrm>
              <a:off x="4227192" y="1754403"/>
              <a:ext cx="169826" cy="382865"/>
            </a:xfrm>
            <a:custGeom>
              <a:avLst/>
              <a:gdLst/>
              <a:ahLst/>
              <a:cxnLst/>
              <a:rect l="l" t="t" r="r" b="b"/>
              <a:pathLst>
                <a:path w="8874" h="20006" extrusionOk="0">
                  <a:moveTo>
                    <a:pt x="1" y="0"/>
                  </a:moveTo>
                  <a:lnTo>
                    <a:pt x="1" y="4939"/>
                  </a:lnTo>
                  <a:cubicBezTo>
                    <a:pt x="1" y="7199"/>
                    <a:pt x="1298" y="9333"/>
                    <a:pt x="3726" y="11091"/>
                  </a:cubicBezTo>
                  <a:cubicBezTo>
                    <a:pt x="7032" y="13560"/>
                    <a:pt x="8873" y="16699"/>
                    <a:pt x="8873" y="20005"/>
                  </a:cubicBezTo>
                  <a:lnTo>
                    <a:pt x="8873" y="15067"/>
                  </a:lnTo>
                  <a:cubicBezTo>
                    <a:pt x="8873" y="11760"/>
                    <a:pt x="7032" y="8622"/>
                    <a:pt x="3726" y="6152"/>
                  </a:cubicBezTo>
                  <a:cubicBezTo>
                    <a:pt x="1298" y="4395"/>
                    <a:pt x="1" y="2260"/>
                    <a:pt x="1" y="0"/>
                  </a:cubicBezTo>
                  <a:close/>
                </a:path>
              </a:pathLst>
            </a:custGeom>
            <a:solidFill>
              <a:srgbClr val="A11B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8" name="Google Shape;593;p22"/>
            <p:cNvSpPr/>
            <p:nvPr/>
          </p:nvSpPr>
          <p:spPr>
            <a:xfrm>
              <a:off x="4397805" y="2077983"/>
              <a:ext cx="327596" cy="101735"/>
            </a:xfrm>
            <a:custGeom>
              <a:avLst/>
              <a:gdLst/>
              <a:ahLst/>
              <a:cxnLst/>
              <a:rect l="l" t="t" r="r" b="b"/>
              <a:pathLst>
                <a:path w="17118" h="5316" extrusionOk="0">
                  <a:moveTo>
                    <a:pt x="8538" y="0"/>
                  </a:moveTo>
                  <a:cubicBezTo>
                    <a:pt x="5650" y="0"/>
                    <a:pt x="2762" y="126"/>
                    <a:pt x="0" y="377"/>
                  </a:cubicBezTo>
                  <a:lnTo>
                    <a:pt x="0" y="5315"/>
                  </a:lnTo>
                  <a:cubicBezTo>
                    <a:pt x="2762" y="5064"/>
                    <a:pt x="5650" y="4939"/>
                    <a:pt x="8538" y="4939"/>
                  </a:cubicBezTo>
                  <a:cubicBezTo>
                    <a:pt x="11467" y="4939"/>
                    <a:pt x="14313" y="5064"/>
                    <a:pt x="17117" y="5315"/>
                  </a:cubicBezTo>
                  <a:lnTo>
                    <a:pt x="17117" y="377"/>
                  </a:lnTo>
                  <a:cubicBezTo>
                    <a:pt x="14313" y="126"/>
                    <a:pt x="11467" y="0"/>
                    <a:pt x="8538" y="0"/>
                  </a:cubicBezTo>
                  <a:close/>
                </a:path>
              </a:pathLst>
            </a:custGeom>
            <a:solidFill>
              <a:srgbClr val="C9AD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29" name="Google Shape;594;p22"/>
            <p:cNvSpPr/>
            <p:nvPr/>
          </p:nvSpPr>
          <p:spPr>
            <a:xfrm>
              <a:off x="4397805" y="2077983"/>
              <a:ext cx="327596" cy="101735"/>
            </a:xfrm>
            <a:custGeom>
              <a:avLst/>
              <a:gdLst/>
              <a:ahLst/>
              <a:cxnLst/>
              <a:rect l="l" t="t" r="r" b="b"/>
              <a:pathLst>
                <a:path w="17118" h="5316" extrusionOk="0">
                  <a:moveTo>
                    <a:pt x="8538" y="0"/>
                  </a:moveTo>
                  <a:cubicBezTo>
                    <a:pt x="5650" y="0"/>
                    <a:pt x="2762" y="126"/>
                    <a:pt x="0" y="377"/>
                  </a:cubicBezTo>
                  <a:lnTo>
                    <a:pt x="0" y="5315"/>
                  </a:lnTo>
                  <a:cubicBezTo>
                    <a:pt x="2762" y="5064"/>
                    <a:pt x="5650" y="4939"/>
                    <a:pt x="8538" y="4939"/>
                  </a:cubicBezTo>
                  <a:cubicBezTo>
                    <a:pt x="11467" y="4939"/>
                    <a:pt x="14313" y="5064"/>
                    <a:pt x="17117" y="5315"/>
                  </a:cubicBezTo>
                  <a:lnTo>
                    <a:pt x="17117" y="377"/>
                  </a:lnTo>
                  <a:cubicBezTo>
                    <a:pt x="14313" y="126"/>
                    <a:pt x="11467" y="0"/>
                    <a:pt x="8538" y="0"/>
                  </a:cubicBezTo>
                  <a:close/>
                </a:path>
              </a:pathLst>
            </a:custGeom>
            <a:solidFill>
              <a:srgbClr val="C9AD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0" name="Google Shape;595;p22"/>
            <p:cNvSpPr/>
            <p:nvPr/>
          </p:nvSpPr>
          <p:spPr>
            <a:xfrm>
              <a:off x="4397001" y="2042732"/>
              <a:ext cx="823" cy="136986"/>
            </a:xfrm>
            <a:custGeom>
              <a:avLst/>
              <a:gdLst/>
              <a:ahLst/>
              <a:cxnLst/>
              <a:rect l="l" t="t" r="r" b="b"/>
              <a:pathLst>
                <a:path w="43" h="7158" extrusionOk="0">
                  <a:moveTo>
                    <a:pt x="0" y="1"/>
                  </a:moveTo>
                  <a:lnTo>
                    <a:pt x="0" y="4939"/>
                  </a:lnTo>
                  <a:lnTo>
                    <a:pt x="0" y="7157"/>
                  </a:lnTo>
                  <a:lnTo>
                    <a:pt x="42" y="221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E97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1" name="Google Shape;596;p22"/>
            <p:cNvSpPr/>
            <p:nvPr/>
          </p:nvSpPr>
          <p:spPr>
            <a:xfrm>
              <a:off x="4172726" y="2267696"/>
              <a:ext cx="776121" cy="156315"/>
            </a:xfrm>
            <a:custGeom>
              <a:avLst/>
              <a:gdLst/>
              <a:ahLst/>
              <a:cxnLst/>
              <a:rect l="l" t="t" r="r" b="b"/>
              <a:pathLst>
                <a:path w="40555" h="8168" extrusionOk="0">
                  <a:moveTo>
                    <a:pt x="20414" y="1"/>
                  </a:moveTo>
                  <a:cubicBezTo>
                    <a:pt x="13526" y="1"/>
                    <a:pt x="6641" y="1078"/>
                    <a:pt x="1" y="3229"/>
                  </a:cubicBezTo>
                  <a:lnTo>
                    <a:pt x="1" y="8167"/>
                  </a:lnTo>
                  <a:cubicBezTo>
                    <a:pt x="6641" y="6017"/>
                    <a:pt x="13526" y="4939"/>
                    <a:pt x="20414" y="4939"/>
                  </a:cubicBezTo>
                  <a:cubicBezTo>
                    <a:pt x="27201" y="4939"/>
                    <a:pt x="33991" y="5985"/>
                    <a:pt x="40555" y="8083"/>
                  </a:cubicBezTo>
                  <a:lnTo>
                    <a:pt x="40555" y="3145"/>
                  </a:lnTo>
                  <a:cubicBezTo>
                    <a:pt x="33991" y="1047"/>
                    <a:pt x="27201" y="1"/>
                    <a:pt x="20414" y="1"/>
                  </a:cubicBezTo>
                  <a:close/>
                </a:path>
              </a:pathLst>
            </a:custGeom>
            <a:solidFill>
              <a:srgbClr val="F9B1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2" name="Google Shape;597;p22"/>
            <p:cNvSpPr/>
            <p:nvPr/>
          </p:nvSpPr>
          <p:spPr>
            <a:xfrm>
              <a:off x="4012543" y="3260962"/>
              <a:ext cx="1106109" cy="181825"/>
            </a:xfrm>
            <a:custGeom>
              <a:avLst/>
              <a:gdLst/>
              <a:ahLst/>
              <a:cxnLst/>
              <a:rect l="l" t="t" r="r" b="b"/>
              <a:pathLst>
                <a:path w="57798" h="9501" extrusionOk="0">
                  <a:moveTo>
                    <a:pt x="1" y="1"/>
                  </a:moveTo>
                  <a:lnTo>
                    <a:pt x="1" y="4939"/>
                  </a:lnTo>
                  <a:cubicBezTo>
                    <a:pt x="6613" y="7157"/>
                    <a:pt x="13519" y="8538"/>
                    <a:pt x="20466" y="9124"/>
                  </a:cubicBezTo>
                  <a:cubicBezTo>
                    <a:pt x="23270" y="9375"/>
                    <a:pt x="26116" y="9501"/>
                    <a:pt x="29046" y="9501"/>
                  </a:cubicBezTo>
                  <a:cubicBezTo>
                    <a:pt x="31975" y="9501"/>
                    <a:pt x="34821" y="9375"/>
                    <a:pt x="37625" y="9124"/>
                  </a:cubicBezTo>
                  <a:cubicBezTo>
                    <a:pt x="44489" y="8580"/>
                    <a:pt x="51269" y="7199"/>
                    <a:pt x="57797" y="5023"/>
                  </a:cubicBezTo>
                  <a:lnTo>
                    <a:pt x="57797" y="84"/>
                  </a:lnTo>
                  <a:cubicBezTo>
                    <a:pt x="51269" y="2261"/>
                    <a:pt x="44489" y="3642"/>
                    <a:pt x="37625" y="4186"/>
                  </a:cubicBezTo>
                  <a:cubicBezTo>
                    <a:pt x="34779" y="4437"/>
                    <a:pt x="31933" y="4563"/>
                    <a:pt x="29046" y="4563"/>
                  </a:cubicBezTo>
                  <a:cubicBezTo>
                    <a:pt x="26116" y="4563"/>
                    <a:pt x="23270" y="4437"/>
                    <a:pt x="20466" y="4186"/>
                  </a:cubicBezTo>
                  <a:cubicBezTo>
                    <a:pt x="13519" y="3600"/>
                    <a:pt x="6613" y="2219"/>
                    <a:pt x="1" y="1"/>
                  </a:cubicBezTo>
                  <a:close/>
                </a:path>
              </a:pathLst>
            </a:custGeom>
            <a:solidFill>
              <a:srgbClr val="009B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3" name="Google Shape;598;p22"/>
            <p:cNvSpPr/>
            <p:nvPr/>
          </p:nvSpPr>
          <p:spPr>
            <a:xfrm>
              <a:off x="4404216" y="3341054"/>
              <a:ext cx="804" cy="140986"/>
            </a:xfrm>
            <a:custGeom>
              <a:avLst/>
              <a:gdLst/>
              <a:ahLst/>
              <a:cxnLst/>
              <a:rect l="l" t="t" r="r" b="b"/>
              <a:pathLst>
                <a:path w="42" h="7367" extrusionOk="0">
                  <a:moveTo>
                    <a:pt x="42" y="1"/>
                  </a:moveTo>
                  <a:lnTo>
                    <a:pt x="0" y="4939"/>
                  </a:lnTo>
                  <a:lnTo>
                    <a:pt x="42" y="7367"/>
                  </a:lnTo>
                  <a:lnTo>
                    <a:pt x="42" y="2428"/>
                  </a:lnTo>
                  <a:lnTo>
                    <a:pt x="42" y="1"/>
                  </a:lnTo>
                  <a:close/>
                </a:path>
              </a:pathLst>
            </a:custGeom>
            <a:solidFill>
              <a:srgbClr val="242F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4" name="Google Shape;599;p22"/>
            <p:cNvSpPr/>
            <p:nvPr/>
          </p:nvSpPr>
          <p:spPr>
            <a:xfrm>
              <a:off x="4327301" y="3526039"/>
              <a:ext cx="486207" cy="236329"/>
            </a:xfrm>
            <a:custGeom>
              <a:avLst/>
              <a:gdLst/>
              <a:ahLst/>
              <a:cxnLst/>
              <a:rect l="l" t="t" r="r" b="b"/>
              <a:pathLst>
                <a:path w="25406" h="12349" extrusionOk="0">
                  <a:moveTo>
                    <a:pt x="1" y="12218"/>
                  </a:moveTo>
                  <a:cubicBezTo>
                    <a:pt x="1" y="12248"/>
                    <a:pt x="1" y="12277"/>
                    <a:pt x="1" y="12307"/>
                  </a:cubicBezTo>
                  <a:lnTo>
                    <a:pt x="1" y="12218"/>
                  </a:lnTo>
                  <a:close/>
                  <a:moveTo>
                    <a:pt x="12927" y="1"/>
                  </a:moveTo>
                  <a:cubicBezTo>
                    <a:pt x="12845" y="1"/>
                    <a:pt x="12764" y="1"/>
                    <a:pt x="12682" y="3"/>
                  </a:cubicBezTo>
                  <a:cubicBezTo>
                    <a:pt x="5651" y="3"/>
                    <a:pt x="1" y="3309"/>
                    <a:pt x="1" y="7368"/>
                  </a:cubicBezTo>
                  <a:lnTo>
                    <a:pt x="1" y="12218"/>
                  </a:lnTo>
                  <a:lnTo>
                    <a:pt x="1" y="12218"/>
                  </a:lnTo>
                  <a:cubicBezTo>
                    <a:pt x="43" y="8199"/>
                    <a:pt x="5703" y="4941"/>
                    <a:pt x="12682" y="4941"/>
                  </a:cubicBezTo>
                  <a:cubicBezTo>
                    <a:pt x="12764" y="4940"/>
                    <a:pt x="12845" y="4939"/>
                    <a:pt x="12927" y="4939"/>
                  </a:cubicBezTo>
                  <a:cubicBezTo>
                    <a:pt x="15944" y="4939"/>
                    <a:pt x="18991" y="5691"/>
                    <a:pt x="21680" y="7117"/>
                  </a:cubicBezTo>
                  <a:cubicBezTo>
                    <a:pt x="23982" y="8457"/>
                    <a:pt x="25405" y="10298"/>
                    <a:pt x="25405" y="12349"/>
                  </a:cubicBezTo>
                  <a:lnTo>
                    <a:pt x="25405" y="7410"/>
                  </a:lnTo>
                  <a:cubicBezTo>
                    <a:pt x="25405" y="5360"/>
                    <a:pt x="23982" y="3518"/>
                    <a:pt x="21680" y="2179"/>
                  </a:cubicBezTo>
                  <a:cubicBezTo>
                    <a:pt x="18991" y="753"/>
                    <a:pt x="15944" y="1"/>
                    <a:pt x="12927" y="1"/>
                  </a:cubicBezTo>
                  <a:close/>
                </a:path>
              </a:pathLst>
            </a:custGeom>
            <a:solidFill>
              <a:srgbClr val="68C6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35" name="Google Shape;600;p22"/>
            <p:cNvGrpSpPr/>
            <p:nvPr/>
          </p:nvGrpSpPr>
          <p:grpSpPr>
            <a:xfrm>
              <a:off x="4012543" y="3097584"/>
              <a:ext cx="1106109" cy="856404"/>
              <a:chOff x="4012543" y="3097584"/>
              <a:chExt cx="1106109" cy="856404"/>
            </a:xfrm>
          </p:grpSpPr>
          <p:sp>
            <p:nvSpPr>
              <p:cNvPr id="111" name="Google Shape;601;p22"/>
              <p:cNvSpPr/>
              <p:nvPr/>
            </p:nvSpPr>
            <p:spPr>
              <a:xfrm>
                <a:off x="4012543" y="3260962"/>
                <a:ext cx="1106109" cy="181825"/>
              </a:xfrm>
              <a:custGeom>
                <a:avLst/>
                <a:gdLst/>
                <a:ahLst/>
                <a:cxnLst/>
                <a:rect l="l" t="t" r="r" b="b"/>
                <a:pathLst>
                  <a:path w="57798" h="9501" extrusionOk="0">
                    <a:moveTo>
                      <a:pt x="1" y="1"/>
                    </a:moveTo>
                    <a:lnTo>
                      <a:pt x="1" y="4939"/>
                    </a:lnTo>
                    <a:cubicBezTo>
                      <a:pt x="6613" y="7157"/>
                      <a:pt x="13519" y="8538"/>
                      <a:pt x="20466" y="9124"/>
                    </a:cubicBezTo>
                    <a:cubicBezTo>
                      <a:pt x="23270" y="9375"/>
                      <a:pt x="26116" y="9501"/>
                      <a:pt x="29046" y="9501"/>
                    </a:cubicBezTo>
                    <a:cubicBezTo>
                      <a:pt x="31975" y="9501"/>
                      <a:pt x="34821" y="9375"/>
                      <a:pt x="37625" y="9124"/>
                    </a:cubicBezTo>
                    <a:cubicBezTo>
                      <a:pt x="44489" y="8580"/>
                      <a:pt x="51269" y="7199"/>
                      <a:pt x="57797" y="5023"/>
                    </a:cubicBezTo>
                    <a:lnTo>
                      <a:pt x="57797" y="84"/>
                    </a:lnTo>
                    <a:cubicBezTo>
                      <a:pt x="51269" y="2261"/>
                      <a:pt x="44489" y="3642"/>
                      <a:pt x="37625" y="4186"/>
                    </a:cubicBezTo>
                    <a:cubicBezTo>
                      <a:pt x="34779" y="4437"/>
                      <a:pt x="31933" y="4563"/>
                      <a:pt x="29046" y="4563"/>
                    </a:cubicBezTo>
                    <a:cubicBezTo>
                      <a:pt x="26116" y="4563"/>
                      <a:pt x="23270" y="4437"/>
                      <a:pt x="20466" y="4186"/>
                    </a:cubicBezTo>
                    <a:cubicBezTo>
                      <a:pt x="13519" y="3600"/>
                      <a:pt x="6613" y="2219"/>
                      <a:pt x="1" y="1"/>
                    </a:cubicBezTo>
                    <a:close/>
                  </a:path>
                </a:pathLst>
              </a:custGeom>
              <a:solidFill>
                <a:srgbClr val="2C4059"/>
              </a:solidFill>
              <a:ln w="9525" cap="flat" cmpd="sng">
                <a:solidFill>
                  <a:srgbClr val="2C40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12" name="Google Shape;602;p22"/>
              <p:cNvSpPr/>
              <p:nvPr/>
            </p:nvSpPr>
            <p:spPr>
              <a:xfrm>
                <a:off x="4012543" y="3097584"/>
                <a:ext cx="1106109" cy="250701"/>
              </a:xfrm>
              <a:custGeom>
                <a:avLst/>
                <a:gdLst/>
                <a:ahLst/>
                <a:cxnLst/>
                <a:rect l="l" t="t" r="r" b="b"/>
                <a:pathLst>
                  <a:path w="57798" h="13100" extrusionOk="0">
                    <a:moveTo>
                      <a:pt x="8580" y="0"/>
                    </a:moveTo>
                    <a:lnTo>
                      <a:pt x="4311" y="4269"/>
                    </a:lnTo>
                    <a:lnTo>
                      <a:pt x="1" y="8538"/>
                    </a:lnTo>
                    <a:cubicBezTo>
                      <a:pt x="6655" y="10756"/>
                      <a:pt x="13519" y="12179"/>
                      <a:pt x="20508" y="12723"/>
                    </a:cubicBezTo>
                    <a:cubicBezTo>
                      <a:pt x="23312" y="12974"/>
                      <a:pt x="26158" y="13100"/>
                      <a:pt x="29046" y="13100"/>
                    </a:cubicBezTo>
                    <a:cubicBezTo>
                      <a:pt x="31975" y="13100"/>
                      <a:pt x="34821" y="12974"/>
                      <a:pt x="37625" y="12723"/>
                    </a:cubicBezTo>
                    <a:cubicBezTo>
                      <a:pt x="44489" y="12179"/>
                      <a:pt x="51269" y="10798"/>
                      <a:pt x="57797" y="8621"/>
                    </a:cubicBezTo>
                    <a:lnTo>
                      <a:pt x="53487" y="4353"/>
                    </a:lnTo>
                    <a:lnTo>
                      <a:pt x="49134" y="42"/>
                    </a:lnTo>
                    <a:lnTo>
                      <a:pt x="49134" y="84"/>
                    </a:lnTo>
                    <a:cubicBezTo>
                      <a:pt x="42575" y="2166"/>
                      <a:pt x="35768" y="3212"/>
                      <a:pt x="28959" y="3212"/>
                    </a:cubicBezTo>
                    <a:cubicBezTo>
                      <a:pt x="22082" y="3212"/>
                      <a:pt x="15204" y="2145"/>
                      <a:pt x="8580" y="0"/>
                    </a:cubicBezTo>
                    <a:close/>
                  </a:path>
                </a:pathLst>
              </a:custGeom>
              <a:solidFill>
                <a:srgbClr val="355070"/>
              </a:solidFill>
              <a:ln w="9525" cap="flat" cmpd="sng">
                <a:solidFill>
                  <a:srgbClr val="35507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13" name="Google Shape;603;p22"/>
              <p:cNvSpPr/>
              <p:nvPr/>
            </p:nvSpPr>
            <p:spPr>
              <a:xfrm>
                <a:off x="4327301" y="3526039"/>
                <a:ext cx="486207" cy="236329"/>
              </a:xfrm>
              <a:custGeom>
                <a:avLst/>
                <a:gdLst/>
                <a:ahLst/>
                <a:cxnLst/>
                <a:rect l="l" t="t" r="r" b="b"/>
                <a:pathLst>
                  <a:path w="25406" h="12349" extrusionOk="0">
                    <a:moveTo>
                      <a:pt x="1" y="12218"/>
                    </a:moveTo>
                    <a:cubicBezTo>
                      <a:pt x="1" y="12248"/>
                      <a:pt x="1" y="12277"/>
                      <a:pt x="1" y="12307"/>
                    </a:cubicBezTo>
                    <a:lnTo>
                      <a:pt x="1" y="12218"/>
                    </a:lnTo>
                    <a:close/>
                    <a:moveTo>
                      <a:pt x="12927" y="1"/>
                    </a:moveTo>
                    <a:cubicBezTo>
                      <a:pt x="12845" y="1"/>
                      <a:pt x="12764" y="1"/>
                      <a:pt x="12682" y="3"/>
                    </a:cubicBezTo>
                    <a:cubicBezTo>
                      <a:pt x="5651" y="3"/>
                      <a:pt x="1" y="3309"/>
                      <a:pt x="1" y="7368"/>
                    </a:cubicBezTo>
                    <a:lnTo>
                      <a:pt x="1" y="12218"/>
                    </a:lnTo>
                    <a:lnTo>
                      <a:pt x="1" y="12218"/>
                    </a:lnTo>
                    <a:cubicBezTo>
                      <a:pt x="43" y="8199"/>
                      <a:pt x="5703" y="4941"/>
                      <a:pt x="12682" y="4941"/>
                    </a:cubicBezTo>
                    <a:cubicBezTo>
                      <a:pt x="12764" y="4940"/>
                      <a:pt x="12845" y="4939"/>
                      <a:pt x="12927" y="4939"/>
                    </a:cubicBezTo>
                    <a:cubicBezTo>
                      <a:pt x="15944" y="4939"/>
                      <a:pt x="18991" y="5691"/>
                      <a:pt x="21680" y="7117"/>
                    </a:cubicBezTo>
                    <a:cubicBezTo>
                      <a:pt x="23982" y="8457"/>
                      <a:pt x="25405" y="10298"/>
                      <a:pt x="25405" y="12349"/>
                    </a:cubicBezTo>
                    <a:lnTo>
                      <a:pt x="25405" y="7410"/>
                    </a:lnTo>
                    <a:cubicBezTo>
                      <a:pt x="25405" y="5360"/>
                      <a:pt x="23982" y="3518"/>
                      <a:pt x="21680" y="2179"/>
                    </a:cubicBezTo>
                    <a:cubicBezTo>
                      <a:pt x="18991" y="753"/>
                      <a:pt x="15944" y="1"/>
                      <a:pt x="12927" y="1"/>
                    </a:cubicBezTo>
                    <a:close/>
                  </a:path>
                </a:pathLst>
              </a:custGeom>
              <a:solidFill>
                <a:srgbClr val="2C4059"/>
              </a:solidFill>
              <a:ln w="9525" cap="flat" cmpd="sng">
                <a:solidFill>
                  <a:srgbClr val="2C40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14" name="Google Shape;604;p22"/>
              <p:cNvSpPr/>
              <p:nvPr/>
            </p:nvSpPr>
            <p:spPr>
              <a:xfrm>
                <a:off x="4237603" y="3666447"/>
                <a:ext cx="665602" cy="287541"/>
              </a:xfrm>
              <a:custGeom>
                <a:avLst/>
                <a:gdLst/>
                <a:ahLst/>
                <a:cxnLst/>
                <a:rect l="l" t="t" r="r" b="b"/>
                <a:pathLst>
                  <a:path w="34780" h="15025" extrusionOk="0">
                    <a:moveTo>
                      <a:pt x="43" y="0"/>
                    </a:moveTo>
                    <a:cubicBezTo>
                      <a:pt x="16" y="186"/>
                      <a:pt x="23" y="372"/>
                      <a:pt x="43" y="557"/>
                    </a:cubicBezTo>
                    <a:lnTo>
                      <a:pt x="43" y="557"/>
                    </a:lnTo>
                    <a:lnTo>
                      <a:pt x="43" y="0"/>
                    </a:lnTo>
                    <a:close/>
                    <a:moveTo>
                      <a:pt x="34779" y="42"/>
                    </a:moveTo>
                    <a:cubicBezTo>
                      <a:pt x="34779" y="5566"/>
                      <a:pt x="27037" y="10086"/>
                      <a:pt x="17453" y="10086"/>
                    </a:cubicBezTo>
                    <a:lnTo>
                      <a:pt x="16323" y="10086"/>
                    </a:lnTo>
                    <a:cubicBezTo>
                      <a:pt x="11970" y="9919"/>
                      <a:pt x="7995" y="8789"/>
                      <a:pt x="5149" y="7157"/>
                    </a:cubicBezTo>
                    <a:cubicBezTo>
                      <a:pt x="2303" y="5524"/>
                      <a:pt x="461" y="3306"/>
                      <a:pt x="85" y="879"/>
                    </a:cubicBezTo>
                    <a:cubicBezTo>
                      <a:pt x="69" y="772"/>
                      <a:pt x="54" y="665"/>
                      <a:pt x="43" y="557"/>
                    </a:cubicBezTo>
                    <a:lnTo>
                      <a:pt x="43" y="557"/>
                    </a:lnTo>
                    <a:lnTo>
                      <a:pt x="43" y="4939"/>
                    </a:lnTo>
                    <a:cubicBezTo>
                      <a:pt x="1" y="5232"/>
                      <a:pt x="43" y="5524"/>
                      <a:pt x="85" y="5817"/>
                    </a:cubicBezTo>
                    <a:cubicBezTo>
                      <a:pt x="461" y="8245"/>
                      <a:pt x="2261" y="10421"/>
                      <a:pt x="5149" y="12095"/>
                    </a:cubicBezTo>
                    <a:cubicBezTo>
                      <a:pt x="8078" y="13769"/>
                      <a:pt x="12012" y="14857"/>
                      <a:pt x="16323" y="15025"/>
                    </a:cubicBezTo>
                    <a:lnTo>
                      <a:pt x="17453" y="15025"/>
                    </a:lnTo>
                    <a:cubicBezTo>
                      <a:pt x="27037" y="15025"/>
                      <a:pt x="34779" y="10505"/>
                      <a:pt x="34779" y="4980"/>
                    </a:cubicBezTo>
                    <a:lnTo>
                      <a:pt x="34779" y="42"/>
                    </a:lnTo>
                    <a:close/>
                  </a:path>
                </a:pathLst>
              </a:custGeom>
              <a:solidFill>
                <a:srgbClr val="2C4059"/>
              </a:solidFill>
              <a:ln w="9525" cap="flat" cmpd="sng">
                <a:solidFill>
                  <a:srgbClr val="2C405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15" name="Google Shape;605;p22"/>
              <p:cNvSpPr/>
              <p:nvPr/>
            </p:nvSpPr>
            <p:spPr>
              <a:xfrm>
                <a:off x="4231995" y="3341858"/>
                <a:ext cx="671210" cy="519832"/>
              </a:xfrm>
              <a:custGeom>
                <a:avLst/>
                <a:gdLst/>
                <a:ahLst/>
                <a:cxnLst/>
                <a:rect l="l" t="t" r="r" b="b"/>
                <a:pathLst>
                  <a:path w="35073" h="27163" extrusionOk="0">
                    <a:moveTo>
                      <a:pt x="17869" y="9625"/>
                    </a:moveTo>
                    <a:cubicBezTo>
                      <a:pt x="20924" y="9625"/>
                      <a:pt x="23971" y="10377"/>
                      <a:pt x="26660" y="11803"/>
                    </a:cubicBezTo>
                    <a:cubicBezTo>
                      <a:pt x="28962" y="13142"/>
                      <a:pt x="30385" y="14984"/>
                      <a:pt x="30385" y="17034"/>
                    </a:cubicBezTo>
                    <a:cubicBezTo>
                      <a:pt x="30427" y="21094"/>
                      <a:pt x="24735" y="24400"/>
                      <a:pt x="17746" y="24400"/>
                    </a:cubicBezTo>
                    <a:lnTo>
                      <a:pt x="17704" y="24400"/>
                    </a:lnTo>
                    <a:cubicBezTo>
                      <a:pt x="17618" y="24401"/>
                      <a:pt x="17532" y="24402"/>
                      <a:pt x="17446" y="24402"/>
                    </a:cubicBezTo>
                    <a:cubicBezTo>
                      <a:pt x="14433" y="24402"/>
                      <a:pt x="11392" y="23689"/>
                      <a:pt x="8706" y="22224"/>
                    </a:cubicBezTo>
                    <a:cubicBezTo>
                      <a:pt x="6404" y="20885"/>
                      <a:pt x="4981" y="19043"/>
                      <a:pt x="4981" y="16992"/>
                    </a:cubicBezTo>
                    <a:cubicBezTo>
                      <a:pt x="4939" y="12933"/>
                      <a:pt x="10631" y="9627"/>
                      <a:pt x="17620" y="9627"/>
                    </a:cubicBezTo>
                    <a:cubicBezTo>
                      <a:pt x="17703" y="9625"/>
                      <a:pt x="17786" y="9625"/>
                      <a:pt x="17869" y="9625"/>
                    </a:cubicBezTo>
                    <a:close/>
                    <a:moveTo>
                      <a:pt x="9041" y="1"/>
                    </a:moveTo>
                    <a:lnTo>
                      <a:pt x="9041" y="2386"/>
                    </a:lnTo>
                    <a:cubicBezTo>
                      <a:pt x="9041" y="5441"/>
                      <a:pt x="7241" y="8497"/>
                      <a:pt x="3935" y="10924"/>
                    </a:cubicBezTo>
                    <a:cubicBezTo>
                      <a:pt x="1298" y="12933"/>
                      <a:pt x="1" y="15402"/>
                      <a:pt x="378" y="17955"/>
                    </a:cubicBezTo>
                    <a:cubicBezTo>
                      <a:pt x="754" y="20382"/>
                      <a:pt x="2554" y="22559"/>
                      <a:pt x="5442" y="24233"/>
                    </a:cubicBezTo>
                    <a:cubicBezTo>
                      <a:pt x="8371" y="25907"/>
                      <a:pt x="12305" y="26995"/>
                      <a:pt x="16616" y="27162"/>
                    </a:cubicBezTo>
                    <a:lnTo>
                      <a:pt x="17746" y="27162"/>
                    </a:lnTo>
                    <a:cubicBezTo>
                      <a:pt x="27330" y="27162"/>
                      <a:pt x="35072" y="22642"/>
                      <a:pt x="35072" y="17118"/>
                    </a:cubicBezTo>
                    <a:cubicBezTo>
                      <a:pt x="35031" y="14858"/>
                      <a:pt x="33775" y="12724"/>
                      <a:pt x="31348" y="10924"/>
                    </a:cubicBezTo>
                    <a:cubicBezTo>
                      <a:pt x="28041" y="8497"/>
                      <a:pt x="26158" y="5316"/>
                      <a:pt x="26158" y="2010"/>
                    </a:cubicBezTo>
                    <a:lnTo>
                      <a:pt x="26158" y="1"/>
                    </a:lnTo>
                    <a:cubicBezTo>
                      <a:pt x="23354" y="210"/>
                      <a:pt x="20508" y="336"/>
                      <a:pt x="17620" y="336"/>
                    </a:cubicBezTo>
                    <a:cubicBezTo>
                      <a:pt x="14691" y="336"/>
                      <a:pt x="11845" y="210"/>
                      <a:pt x="9041" y="1"/>
                    </a:cubicBezTo>
                    <a:close/>
                  </a:path>
                </a:pathLst>
              </a:custGeom>
              <a:solidFill>
                <a:srgbClr val="355070"/>
              </a:solidFill>
              <a:ln w="9525" cap="flat" cmpd="sng">
                <a:solidFill>
                  <a:srgbClr val="35507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grpSp>
            <p:nvGrpSpPr>
              <p:cNvPr id="116" name="Google Shape;606;p22"/>
              <p:cNvGrpSpPr/>
              <p:nvPr/>
            </p:nvGrpSpPr>
            <p:grpSpPr>
              <a:xfrm>
                <a:off x="4402608" y="3450483"/>
                <a:ext cx="321185" cy="319405"/>
                <a:chOff x="4402608" y="3450483"/>
                <a:chExt cx="321185" cy="319405"/>
              </a:xfrm>
            </p:grpSpPr>
            <p:sp>
              <p:nvSpPr>
                <p:cNvPr id="117" name="Google Shape;607;p22"/>
                <p:cNvSpPr/>
                <p:nvPr/>
              </p:nvSpPr>
              <p:spPr>
                <a:xfrm>
                  <a:off x="4402608" y="3450483"/>
                  <a:ext cx="321185" cy="3194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83" h="16690" extrusionOk="0">
                      <a:moveTo>
                        <a:pt x="8348" y="3876"/>
                      </a:moveTo>
                      <a:cubicBezTo>
                        <a:pt x="8681" y="3876"/>
                        <a:pt x="9024" y="3913"/>
                        <a:pt x="9375" y="3992"/>
                      </a:cubicBezTo>
                      <a:cubicBezTo>
                        <a:pt x="13225" y="4871"/>
                        <a:pt x="14104" y="9977"/>
                        <a:pt x="10756" y="12112"/>
                      </a:cubicBezTo>
                      <a:cubicBezTo>
                        <a:pt x="10024" y="12575"/>
                        <a:pt x="9200" y="12798"/>
                        <a:pt x="8385" y="12798"/>
                      </a:cubicBezTo>
                      <a:cubicBezTo>
                        <a:pt x="6919" y="12798"/>
                        <a:pt x="5480" y="12076"/>
                        <a:pt x="4646" y="10730"/>
                      </a:cubicBezTo>
                      <a:cubicBezTo>
                        <a:pt x="2704" y="7684"/>
                        <a:pt x="4989" y="3876"/>
                        <a:pt x="8348" y="3876"/>
                      </a:cubicBezTo>
                      <a:close/>
                      <a:moveTo>
                        <a:pt x="8894" y="0"/>
                      </a:moveTo>
                      <a:cubicBezTo>
                        <a:pt x="8570" y="0"/>
                        <a:pt x="8276" y="233"/>
                        <a:pt x="8203" y="561"/>
                      </a:cubicBezTo>
                      <a:lnTo>
                        <a:pt x="8036" y="1439"/>
                      </a:lnTo>
                      <a:cubicBezTo>
                        <a:pt x="7492" y="1439"/>
                        <a:pt x="6948" y="1523"/>
                        <a:pt x="6404" y="1691"/>
                      </a:cubicBezTo>
                      <a:lnTo>
                        <a:pt x="5901" y="937"/>
                      </a:lnTo>
                      <a:cubicBezTo>
                        <a:pt x="5791" y="744"/>
                        <a:pt x="5572" y="624"/>
                        <a:pt x="5340" y="624"/>
                      </a:cubicBezTo>
                      <a:cubicBezTo>
                        <a:pt x="5219" y="624"/>
                        <a:pt x="5095" y="656"/>
                        <a:pt x="4981" y="728"/>
                      </a:cubicBezTo>
                      <a:lnTo>
                        <a:pt x="2972" y="1984"/>
                      </a:lnTo>
                      <a:cubicBezTo>
                        <a:pt x="2679" y="2193"/>
                        <a:pt x="2553" y="2611"/>
                        <a:pt x="2762" y="2946"/>
                      </a:cubicBezTo>
                      <a:lnTo>
                        <a:pt x="3223" y="3699"/>
                      </a:lnTo>
                      <a:cubicBezTo>
                        <a:pt x="2888" y="4118"/>
                        <a:pt x="2553" y="4578"/>
                        <a:pt x="2302" y="5039"/>
                      </a:cubicBezTo>
                      <a:lnTo>
                        <a:pt x="1423" y="4871"/>
                      </a:lnTo>
                      <a:cubicBezTo>
                        <a:pt x="1368" y="4859"/>
                        <a:pt x="1312" y="4853"/>
                        <a:pt x="1257" y="4853"/>
                      </a:cubicBezTo>
                      <a:cubicBezTo>
                        <a:pt x="942" y="4853"/>
                        <a:pt x="658" y="5052"/>
                        <a:pt x="586" y="5374"/>
                      </a:cubicBezTo>
                      <a:lnTo>
                        <a:pt x="84" y="7675"/>
                      </a:lnTo>
                      <a:cubicBezTo>
                        <a:pt x="0" y="8052"/>
                        <a:pt x="251" y="8429"/>
                        <a:pt x="586" y="8512"/>
                      </a:cubicBezTo>
                      <a:lnTo>
                        <a:pt x="1465" y="8722"/>
                      </a:lnTo>
                      <a:cubicBezTo>
                        <a:pt x="1507" y="9266"/>
                        <a:pt x="1591" y="9810"/>
                        <a:pt x="1758" y="10312"/>
                      </a:cubicBezTo>
                      <a:lnTo>
                        <a:pt x="1005" y="10814"/>
                      </a:lnTo>
                      <a:cubicBezTo>
                        <a:pt x="670" y="11023"/>
                        <a:pt x="586" y="11442"/>
                        <a:pt x="795" y="11777"/>
                      </a:cubicBezTo>
                      <a:lnTo>
                        <a:pt x="2051" y="13786"/>
                      </a:lnTo>
                      <a:cubicBezTo>
                        <a:pt x="2189" y="13978"/>
                        <a:pt x="2417" y="14099"/>
                        <a:pt x="2653" y="14099"/>
                      </a:cubicBezTo>
                      <a:cubicBezTo>
                        <a:pt x="2775" y="14099"/>
                        <a:pt x="2899" y="14066"/>
                        <a:pt x="3014" y="13995"/>
                      </a:cubicBezTo>
                      <a:lnTo>
                        <a:pt x="3767" y="13493"/>
                      </a:lnTo>
                      <a:cubicBezTo>
                        <a:pt x="4185" y="13869"/>
                        <a:pt x="4646" y="14204"/>
                        <a:pt x="5106" y="14455"/>
                      </a:cubicBezTo>
                      <a:lnTo>
                        <a:pt x="4939" y="15334"/>
                      </a:lnTo>
                      <a:cubicBezTo>
                        <a:pt x="4813" y="15711"/>
                        <a:pt x="5064" y="16046"/>
                        <a:pt x="5441" y="16129"/>
                      </a:cubicBezTo>
                      <a:lnTo>
                        <a:pt x="7743" y="16673"/>
                      </a:lnTo>
                      <a:cubicBezTo>
                        <a:pt x="7792" y="16684"/>
                        <a:pt x="7841" y="16690"/>
                        <a:pt x="7889" y="16690"/>
                      </a:cubicBezTo>
                      <a:cubicBezTo>
                        <a:pt x="8213" y="16690"/>
                        <a:pt x="8507" y="16457"/>
                        <a:pt x="8580" y="16129"/>
                      </a:cubicBezTo>
                      <a:lnTo>
                        <a:pt x="8747" y="15292"/>
                      </a:lnTo>
                      <a:cubicBezTo>
                        <a:pt x="9333" y="15250"/>
                        <a:pt x="9877" y="15167"/>
                        <a:pt x="10379" y="14999"/>
                      </a:cubicBezTo>
                      <a:lnTo>
                        <a:pt x="10882" y="15753"/>
                      </a:lnTo>
                      <a:cubicBezTo>
                        <a:pt x="10988" y="15965"/>
                        <a:pt x="11211" y="16076"/>
                        <a:pt x="11435" y="16076"/>
                      </a:cubicBezTo>
                      <a:cubicBezTo>
                        <a:pt x="11565" y="16076"/>
                        <a:pt x="11695" y="16039"/>
                        <a:pt x="11802" y="15962"/>
                      </a:cubicBezTo>
                      <a:lnTo>
                        <a:pt x="13811" y="14706"/>
                      </a:lnTo>
                      <a:cubicBezTo>
                        <a:pt x="14146" y="14497"/>
                        <a:pt x="14230" y="14037"/>
                        <a:pt x="14021" y="13744"/>
                      </a:cubicBezTo>
                      <a:lnTo>
                        <a:pt x="13518" y="12990"/>
                      </a:lnTo>
                      <a:cubicBezTo>
                        <a:pt x="13895" y="12572"/>
                        <a:pt x="14230" y="12112"/>
                        <a:pt x="14481" y="11609"/>
                      </a:cubicBezTo>
                      <a:lnTo>
                        <a:pt x="15360" y="11819"/>
                      </a:lnTo>
                      <a:cubicBezTo>
                        <a:pt x="15409" y="11830"/>
                        <a:pt x="15458" y="11835"/>
                        <a:pt x="15506" y="11835"/>
                      </a:cubicBezTo>
                      <a:cubicBezTo>
                        <a:pt x="15829" y="11835"/>
                        <a:pt x="16119" y="11602"/>
                        <a:pt x="16155" y="11275"/>
                      </a:cubicBezTo>
                      <a:lnTo>
                        <a:pt x="16699" y="8973"/>
                      </a:lnTo>
                      <a:cubicBezTo>
                        <a:pt x="16783" y="8596"/>
                        <a:pt x="16532" y="8261"/>
                        <a:pt x="16155" y="8178"/>
                      </a:cubicBezTo>
                      <a:lnTo>
                        <a:pt x="15318" y="7968"/>
                      </a:lnTo>
                      <a:cubicBezTo>
                        <a:pt x="15276" y="7424"/>
                        <a:pt x="15192" y="6880"/>
                        <a:pt x="15025" y="6336"/>
                      </a:cubicBezTo>
                      <a:lnTo>
                        <a:pt x="15778" y="5876"/>
                      </a:lnTo>
                      <a:cubicBezTo>
                        <a:pt x="16113" y="5666"/>
                        <a:pt x="16197" y="5248"/>
                        <a:pt x="15988" y="4913"/>
                      </a:cubicBezTo>
                      <a:lnTo>
                        <a:pt x="14732" y="2946"/>
                      </a:lnTo>
                      <a:cubicBezTo>
                        <a:pt x="14592" y="2723"/>
                        <a:pt x="14360" y="2611"/>
                        <a:pt x="14121" y="2611"/>
                      </a:cubicBezTo>
                      <a:cubicBezTo>
                        <a:pt x="14002" y="2611"/>
                        <a:pt x="13881" y="2639"/>
                        <a:pt x="13769" y="2695"/>
                      </a:cubicBezTo>
                      <a:lnTo>
                        <a:pt x="13016" y="3197"/>
                      </a:lnTo>
                      <a:cubicBezTo>
                        <a:pt x="12598" y="2821"/>
                        <a:pt x="12179" y="2486"/>
                        <a:pt x="11677" y="2235"/>
                      </a:cubicBezTo>
                      <a:lnTo>
                        <a:pt x="11886" y="1356"/>
                      </a:lnTo>
                      <a:cubicBezTo>
                        <a:pt x="11970" y="979"/>
                        <a:pt x="11719" y="644"/>
                        <a:pt x="11342" y="561"/>
                      </a:cubicBezTo>
                      <a:lnTo>
                        <a:pt x="9040" y="17"/>
                      </a:lnTo>
                      <a:cubicBezTo>
                        <a:pt x="8991" y="6"/>
                        <a:pt x="8942" y="0"/>
                        <a:pt x="8894" y="0"/>
                      </a:cubicBezTo>
                      <a:close/>
                    </a:path>
                  </a:pathLst>
                </a:custGeom>
                <a:solidFill>
                  <a:srgbClr val="35507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18" name="Google Shape;608;p22"/>
                <p:cNvSpPr/>
                <p:nvPr/>
              </p:nvSpPr>
              <p:spPr>
                <a:xfrm>
                  <a:off x="4521951" y="3574668"/>
                  <a:ext cx="81698" cy="71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9" h="3733" extrusionOk="0">
                      <a:moveTo>
                        <a:pt x="2144" y="1"/>
                      </a:moveTo>
                      <a:cubicBezTo>
                        <a:pt x="1796" y="1"/>
                        <a:pt x="1445" y="98"/>
                        <a:pt x="1130" y="307"/>
                      </a:cubicBezTo>
                      <a:cubicBezTo>
                        <a:pt x="293" y="852"/>
                        <a:pt x="0" y="1982"/>
                        <a:pt x="586" y="2860"/>
                      </a:cubicBezTo>
                      <a:cubicBezTo>
                        <a:pt x="937" y="3427"/>
                        <a:pt x="1531" y="3733"/>
                        <a:pt x="2144" y="3733"/>
                      </a:cubicBezTo>
                      <a:cubicBezTo>
                        <a:pt x="2483" y="3733"/>
                        <a:pt x="2827" y="3640"/>
                        <a:pt x="3139" y="3446"/>
                      </a:cubicBezTo>
                      <a:cubicBezTo>
                        <a:pt x="4018" y="2902"/>
                        <a:pt x="4269" y="1730"/>
                        <a:pt x="3725" y="852"/>
                      </a:cubicBezTo>
                      <a:cubicBezTo>
                        <a:pt x="3375" y="314"/>
                        <a:pt x="2767" y="1"/>
                        <a:pt x="2144" y="1"/>
                      </a:cubicBezTo>
                      <a:close/>
                    </a:path>
                  </a:pathLst>
                </a:custGeom>
                <a:solidFill>
                  <a:srgbClr val="35507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36" name="Google Shape;609;p22"/>
            <p:cNvSpPr/>
            <p:nvPr/>
          </p:nvSpPr>
          <p:spPr>
            <a:xfrm>
              <a:off x="5777024" y="2109886"/>
              <a:ext cx="486973" cy="236425"/>
            </a:xfrm>
            <a:custGeom>
              <a:avLst/>
              <a:gdLst/>
              <a:ahLst/>
              <a:cxnLst/>
              <a:rect l="l" t="t" r="r" b="b"/>
              <a:pathLst>
                <a:path w="25446" h="12354" extrusionOk="0">
                  <a:moveTo>
                    <a:pt x="12682" y="0"/>
                  </a:moveTo>
                  <a:cubicBezTo>
                    <a:pt x="10592" y="0"/>
                    <a:pt x="8477" y="300"/>
                    <a:pt x="6529" y="928"/>
                  </a:cubicBezTo>
                  <a:cubicBezTo>
                    <a:pt x="2386" y="2267"/>
                    <a:pt x="0" y="4778"/>
                    <a:pt x="0" y="7331"/>
                  </a:cubicBezTo>
                  <a:lnTo>
                    <a:pt x="0" y="12270"/>
                  </a:lnTo>
                  <a:cubicBezTo>
                    <a:pt x="42" y="9717"/>
                    <a:pt x="2344" y="7206"/>
                    <a:pt x="6529" y="5866"/>
                  </a:cubicBezTo>
                  <a:cubicBezTo>
                    <a:pt x="8477" y="5239"/>
                    <a:pt x="10592" y="4939"/>
                    <a:pt x="12682" y="4939"/>
                  </a:cubicBezTo>
                  <a:cubicBezTo>
                    <a:pt x="16024" y="4939"/>
                    <a:pt x="19300" y="5706"/>
                    <a:pt x="21721" y="7122"/>
                  </a:cubicBezTo>
                  <a:cubicBezTo>
                    <a:pt x="22474" y="7541"/>
                    <a:pt x="23228" y="8085"/>
                    <a:pt x="23855" y="8754"/>
                  </a:cubicBezTo>
                  <a:cubicBezTo>
                    <a:pt x="24818" y="9675"/>
                    <a:pt x="25404" y="10972"/>
                    <a:pt x="25446" y="12353"/>
                  </a:cubicBezTo>
                  <a:lnTo>
                    <a:pt x="25446" y="7415"/>
                  </a:lnTo>
                  <a:cubicBezTo>
                    <a:pt x="25404" y="6034"/>
                    <a:pt x="24818" y="4736"/>
                    <a:pt x="23855" y="3816"/>
                  </a:cubicBezTo>
                  <a:cubicBezTo>
                    <a:pt x="23228" y="3146"/>
                    <a:pt x="22474" y="2602"/>
                    <a:pt x="21721" y="2184"/>
                  </a:cubicBezTo>
                  <a:cubicBezTo>
                    <a:pt x="19300" y="767"/>
                    <a:pt x="16024" y="0"/>
                    <a:pt x="12682" y="0"/>
                  </a:cubicBezTo>
                  <a:close/>
                </a:path>
              </a:pathLst>
            </a:custGeom>
            <a:solidFill>
              <a:srgbClr val="C4E6F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7" name="Google Shape;610;p22"/>
            <p:cNvSpPr/>
            <p:nvPr/>
          </p:nvSpPr>
          <p:spPr>
            <a:xfrm>
              <a:off x="5437425" y="2330276"/>
              <a:ext cx="157789" cy="261112"/>
            </a:xfrm>
            <a:custGeom>
              <a:avLst/>
              <a:gdLst/>
              <a:ahLst/>
              <a:cxnLst/>
              <a:rect l="l" t="t" r="r" b="b"/>
              <a:pathLst>
                <a:path w="8245" h="13644" extrusionOk="0">
                  <a:moveTo>
                    <a:pt x="0" y="0"/>
                  </a:moveTo>
                  <a:lnTo>
                    <a:pt x="0" y="4939"/>
                  </a:lnTo>
                  <a:cubicBezTo>
                    <a:pt x="3223" y="7324"/>
                    <a:pt x="6027" y="10254"/>
                    <a:pt x="8245" y="13644"/>
                  </a:cubicBezTo>
                  <a:lnTo>
                    <a:pt x="8245" y="8705"/>
                  </a:lnTo>
                  <a:lnTo>
                    <a:pt x="8203" y="8705"/>
                  </a:lnTo>
                  <a:cubicBezTo>
                    <a:pt x="6027" y="5316"/>
                    <a:pt x="3223" y="2386"/>
                    <a:pt x="0" y="0"/>
                  </a:cubicBezTo>
                  <a:close/>
                </a:path>
              </a:pathLst>
            </a:custGeom>
            <a:solidFill>
              <a:srgbClr val="9612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8" name="Google Shape;611;p22"/>
            <p:cNvSpPr/>
            <p:nvPr/>
          </p:nvSpPr>
          <p:spPr>
            <a:xfrm>
              <a:off x="3468706" y="2713126"/>
              <a:ext cx="543849" cy="642369"/>
            </a:xfrm>
            <a:custGeom>
              <a:avLst/>
              <a:gdLst/>
              <a:ahLst/>
              <a:cxnLst/>
              <a:rect l="l" t="t" r="r" b="b"/>
              <a:pathLst>
                <a:path w="28418" h="33566" extrusionOk="0">
                  <a:moveTo>
                    <a:pt x="1" y="0"/>
                  </a:moveTo>
                  <a:lnTo>
                    <a:pt x="1" y="4939"/>
                  </a:lnTo>
                  <a:cubicBezTo>
                    <a:pt x="42" y="8957"/>
                    <a:pt x="1256" y="12891"/>
                    <a:pt x="3474" y="16239"/>
                  </a:cubicBezTo>
                  <a:cubicBezTo>
                    <a:pt x="5692" y="19629"/>
                    <a:pt x="8455" y="22558"/>
                    <a:pt x="11719" y="24986"/>
                  </a:cubicBezTo>
                  <a:cubicBezTo>
                    <a:pt x="13351" y="26199"/>
                    <a:pt x="15109" y="27371"/>
                    <a:pt x="16909" y="28417"/>
                  </a:cubicBezTo>
                  <a:cubicBezTo>
                    <a:pt x="20550" y="30468"/>
                    <a:pt x="24400" y="32226"/>
                    <a:pt x="28418" y="33565"/>
                  </a:cubicBezTo>
                  <a:lnTo>
                    <a:pt x="28418" y="28627"/>
                  </a:lnTo>
                  <a:cubicBezTo>
                    <a:pt x="24400" y="27287"/>
                    <a:pt x="20550" y="25530"/>
                    <a:pt x="16909" y="23479"/>
                  </a:cubicBezTo>
                  <a:cubicBezTo>
                    <a:pt x="15109" y="22433"/>
                    <a:pt x="13351" y="21261"/>
                    <a:pt x="11719" y="20047"/>
                  </a:cubicBezTo>
                  <a:cubicBezTo>
                    <a:pt x="8455" y="17620"/>
                    <a:pt x="5692" y="14690"/>
                    <a:pt x="3474" y="11300"/>
                  </a:cubicBezTo>
                  <a:cubicBezTo>
                    <a:pt x="1256" y="7952"/>
                    <a:pt x="42" y="4018"/>
                    <a:pt x="1" y="0"/>
                  </a:cubicBezTo>
                  <a:close/>
                </a:path>
              </a:pathLst>
            </a:custGeom>
            <a:solidFill>
              <a:srgbClr val="67BD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39" name="Google Shape;612;p22"/>
            <p:cNvSpPr/>
            <p:nvPr/>
          </p:nvSpPr>
          <p:spPr>
            <a:xfrm>
              <a:off x="2880813" y="3029358"/>
              <a:ext cx="486992" cy="236425"/>
            </a:xfrm>
            <a:custGeom>
              <a:avLst/>
              <a:gdLst/>
              <a:ahLst/>
              <a:cxnLst/>
              <a:rect l="l" t="t" r="r" b="b"/>
              <a:pathLst>
                <a:path w="25447" h="12354" extrusionOk="0">
                  <a:moveTo>
                    <a:pt x="12640" y="1"/>
                  </a:moveTo>
                  <a:cubicBezTo>
                    <a:pt x="10551" y="1"/>
                    <a:pt x="8436" y="301"/>
                    <a:pt x="6488" y="928"/>
                  </a:cubicBezTo>
                  <a:cubicBezTo>
                    <a:pt x="2344" y="2268"/>
                    <a:pt x="1" y="4779"/>
                    <a:pt x="1" y="7332"/>
                  </a:cubicBezTo>
                  <a:lnTo>
                    <a:pt x="1" y="12270"/>
                  </a:lnTo>
                  <a:cubicBezTo>
                    <a:pt x="1" y="9717"/>
                    <a:pt x="2303" y="7206"/>
                    <a:pt x="6488" y="5867"/>
                  </a:cubicBezTo>
                  <a:cubicBezTo>
                    <a:pt x="8452" y="5239"/>
                    <a:pt x="10571" y="4939"/>
                    <a:pt x="12659" y="4939"/>
                  </a:cubicBezTo>
                  <a:cubicBezTo>
                    <a:pt x="15999" y="4939"/>
                    <a:pt x="19259" y="5706"/>
                    <a:pt x="21680" y="7122"/>
                  </a:cubicBezTo>
                  <a:cubicBezTo>
                    <a:pt x="22475" y="7541"/>
                    <a:pt x="23186" y="8085"/>
                    <a:pt x="23814" y="8755"/>
                  </a:cubicBezTo>
                  <a:cubicBezTo>
                    <a:pt x="24819" y="9675"/>
                    <a:pt x="25405" y="10973"/>
                    <a:pt x="25446" y="12354"/>
                  </a:cubicBezTo>
                  <a:lnTo>
                    <a:pt x="25446" y="7415"/>
                  </a:lnTo>
                  <a:cubicBezTo>
                    <a:pt x="25405" y="6034"/>
                    <a:pt x="24819" y="4737"/>
                    <a:pt x="23814" y="3816"/>
                  </a:cubicBezTo>
                  <a:cubicBezTo>
                    <a:pt x="23186" y="3147"/>
                    <a:pt x="22475" y="2602"/>
                    <a:pt x="21680" y="2184"/>
                  </a:cubicBezTo>
                  <a:cubicBezTo>
                    <a:pt x="19259" y="768"/>
                    <a:pt x="15983" y="1"/>
                    <a:pt x="12640" y="1"/>
                  </a:cubicBezTo>
                  <a:close/>
                </a:path>
              </a:pathLst>
            </a:custGeom>
            <a:solidFill>
              <a:srgbClr val="1468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0" name="Google Shape;613;p22"/>
            <p:cNvGrpSpPr/>
            <p:nvPr/>
          </p:nvGrpSpPr>
          <p:grpSpPr>
            <a:xfrm>
              <a:off x="2751863" y="2713126"/>
              <a:ext cx="1424892" cy="745372"/>
              <a:chOff x="2751863" y="2713126"/>
              <a:chExt cx="1424892" cy="745372"/>
            </a:xfrm>
          </p:grpSpPr>
          <p:sp>
            <p:nvSpPr>
              <p:cNvPr id="101" name="Google Shape;614;p22"/>
              <p:cNvSpPr/>
              <p:nvPr/>
            </p:nvSpPr>
            <p:spPr>
              <a:xfrm>
                <a:off x="2796126" y="3096780"/>
                <a:ext cx="902678" cy="361718"/>
              </a:xfrm>
              <a:custGeom>
                <a:avLst/>
                <a:gdLst/>
                <a:ahLst/>
                <a:cxnLst/>
                <a:rect l="l" t="t" r="r" b="b"/>
                <a:pathLst>
                  <a:path w="47168" h="18901" extrusionOk="0">
                    <a:moveTo>
                      <a:pt x="47167" y="0"/>
                    </a:moveTo>
                    <a:lnTo>
                      <a:pt x="44279" y="921"/>
                    </a:lnTo>
                    <a:cubicBezTo>
                      <a:pt x="39299" y="2511"/>
                      <a:pt x="35407" y="4981"/>
                      <a:pt x="33356" y="7826"/>
                    </a:cubicBezTo>
                    <a:cubicBezTo>
                      <a:pt x="31850" y="9919"/>
                      <a:pt x="29213" y="11593"/>
                      <a:pt x="25823" y="12681"/>
                    </a:cubicBezTo>
                    <a:cubicBezTo>
                      <a:pt x="23160" y="13537"/>
                      <a:pt x="20267" y="13944"/>
                      <a:pt x="17410" y="13944"/>
                    </a:cubicBezTo>
                    <a:cubicBezTo>
                      <a:pt x="12858" y="13944"/>
                      <a:pt x="8398" y="12910"/>
                      <a:pt x="5107" y="11007"/>
                    </a:cubicBezTo>
                    <a:cubicBezTo>
                      <a:pt x="4018" y="10421"/>
                      <a:pt x="3056" y="9668"/>
                      <a:pt x="2177" y="8789"/>
                    </a:cubicBezTo>
                    <a:cubicBezTo>
                      <a:pt x="2010" y="8580"/>
                      <a:pt x="1842" y="8370"/>
                      <a:pt x="1675" y="8203"/>
                    </a:cubicBezTo>
                    <a:cubicBezTo>
                      <a:pt x="628" y="6989"/>
                      <a:pt x="1" y="5483"/>
                      <a:pt x="1" y="3892"/>
                    </a:cubicBezTo>
                    <a:lnTo>
                      <a:pt x="1" y="8831"/>
                    </a:lnTo>
                    <a:cubicBezTo>
                      <a:pt x="1" y="10421"/>
                      <a:pt x="628" y="11928"/>
                      <a:pt x="1675" y="13142"/>
                    </a:cubicBezTo>
                    <a:cubicBezTo>
                      <a:pt x="1842" y="13309"/>
                      <a:pt x="2010" y="13518"/>
                      <a:pt x="2177" y="13727"/>
                    </a:cubicBezTo>
                    <a:cubicBezTo>
                      <a:pt x="3056" y="14606"/>
                      <a:pt x="4018" y="15360"/>
                      <a:pt x="5107" y="15946"/>
                    </a:cubicBezTo>
                    <a:cubicBezTo>
                      <a:pt x="8402" y="17851"/>
                      <a:pt x="12869" y="18901"/>
                      <a:pt x="17426" y="18901"/>
                    </a:cubicBezTo>
                    <a:cubicBezTo>
                      <a:pt x="20278" y="18901"/>
                      <a:pt x="23165" y="18489"/>
                      <a:pt x="25823" y="17620"/>
                    </a:cubicBezTo>
                    <a:cubicBezTo>
                      <a:pt x="29213" y="16532"/>
                      <a:pt x="31850" y="14857"/>
                      <a:pt x="33356" y="12765"/>
                    </a:cubicBezTo>
                    <a:cubicBezTo>
                      <a:pt x="35449" y="9919"/>
                      <a:pt x="39299" y="7450"/>
                      <a:pt x="44279" y="5859"/>
                    </a:cubicBezTo>
                    <a:lnTo>
                      <a:pt x="47167" y="4939"/>
                    </a:lnTo>
                    <a:lnTo>
                      <a:pt x="47167" y="0"/>
                    </a:lnTo>
                    <a:close/>
                  </a:path>
                </a:pathLst>
              </a:custGeom>
              <a:solidFill>
                <a:srgbClr val="355070"/>
              </a:solidFill>
              <a:ln w="9525" cap="flat" cmpd="sng">
                <a:solidFill>
                  <a:srgbClr val="35507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02" name="Google Shape;615;p22"/>
              <p:cNvSpPr/>
              <p:nvPr/>
            </p:nvSpPr>
            <p:spPr>
              <a:xfrm>
                <a:off x="3468706" y="2714229"/>
                <a:ext cx="543849" cy="642369"/>
              </a:xfrm>
              <a:custGeom>
                <a:avLst/>
                <a:gdLst/>
                <a:ahLst/>
                <a:cxnLst/>
                <a:rect l="l" t="t" r="r" b="b"/>
                <a:pathLst>
                  <a:path w="28418" h="33566" extrusionOk="0">
                    <a:moveTo>
                      <a:pt x="1" y="0"/>
                    </a:moveTo>
                    <a:lnTo>
                      <a:pt x="1" y="4939"/>
                    </a:lnTo>
                    <a:cubicBezTo>
                      <a:pt x="42" y="8957"/>
                      <a:pt x="1256" y="12891"/>
                      <a:pt x="3474" y="16239"/>
                    </a:cubicBezTo>
                    <a:cubicBezTo>
                      <a:pt x="5692" y="19629"/>
                      <a:pt x="8455" y="22558"/>
                      <a:pt x="11719" y="24986"/>
                    </a:cubicBezTo>
                    <a:cubicBezTo>
                      <a:pt x="13351" y="26199"/>
                      <a:pt x="15109" y="27371"/>
                      <a:pt x="16909" y="28417"/>
                    </a:cubicBezTo>
                    <a:cubicBezTo>
                      <a:pt x="20550" y="30468"/>
                      <a:pt x="24400" y="32226"/>
                      <a:pt x="28418" y="33565"/>
                    </a:cubicBezTo>
                    <a:lnTo>
                      <a:pt x="28418" y="28627"/>
                    </a:lnTo>
                    <a:cubicBezTo>
                      <a:pt x="24400" y="27287"/>
                      <a:pt x="20550" y="25530"/>
                      <a:pt x="16909" y="23479"/>
                    </a:cubicBezTo>
                    <a:cubicBezTo>
                      <a:pt x="15109" y="22433"/>
                      <a:pt x="13351" y="21261"/>
                      <a:pt x="11719" y="20047"/>
                    </a:cubicBezTo>
                    <a:cubicBezTo>
                      <a:pt x="8455" y="17620"/>
                      <a:pt x="5692" y="14690"/>
                      <a:pt x="3474" y="11300"/>
                    </a:cubicBezTo>
                    <a:cubicBezTo>
                      <a:pt x="1256" y="7952"/>
                      <a:pt x="42" y="4018"/>
                      <a:pt x="1" y="0"/>
                    </a:cubicBezTo>
                    <a:close/>
                  </a:path>
                </a:pathLst>
              </a:custGeom>
              <a:solidFill>
                <a:srgbClr val="355070"/>
              </a:solidFill>
              <a:ln w="9525" cap="flat" cmpd="sng">
                <a:solidFill>
                  <a:srgbClr val="35507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03" name="Google Shape;616;p22"/>
              <p:cNvSpPr/>
              <p:nvPr/>
            </p:nvSpPr>
            <p:spPr>
              <a:xfrm>
                <a:off x="2880813" y="3029358"/>
                <a:ext cx="486992" cy="236425"/>
              </a:xfrm>
              <a:custGeom>
                <a:avLst/>
                <a:gdLst/>
                <a:ahLst/>
                <a:cxnLst/>
                <a:rect l="l" t="t" r="r" b="b"/>
                <a:pathLst>
                  <a:path w="25447" h="12354" extrusionOk="0">
                    <a:moveTo>
                      <a:pt x="12640" y="1"/>
                    </a:moveTo>
                    <a:cubicBezTo>
                      <a:pt x="10551" y="1"/>
                      <a:pt x="8436" y="301"/>
                      <a:pt x="6488" y="928"/>
                    </a:cubicBezTo>
                    <a:cubicBezTo>
                      <a:pt x="2344" y="2268"/>
                      <a:pt x="1" y="4779"/>
                      <a:pt x="1" y="7332"/>
                    </a:cubicBezTo>
                    <a:lnTo>
                      <a:pt x="1" y="12270"/>
                    </a:lnTo>
                    <a:cubicBezTo>
                      <a:pt x="1" y="9717"/>
                      <a:pt x="2303" y="7206"/>
                      <a:pt x="6488" y="5867"/>
                    </a:cubicBezTo>
                    <a:cubicBezTo>
                      <a:pt x="8452" y="5239"/>
                      <a:pt x="10571" y="4939"/>
                      <a:pt x="12659" y="4939"/>
                    </a:cubicBezTo>
                    <a:cubicBezTo>
                      <a:pt x="15999" y="4939"/>
                      <a:pt x="19259" y="5706"/>
                      <a:pt x="21680" y="7122"/>
                    </a:cubicBezTo>
                    <a:cubicBezTo>
                      <a:pt x="22475" y="7541"/>
                      <a:pt x="23186" y="8085"/>
                      <a:pt x="23814" y="8755"/>
                    </a:cubicBezTo>
                    <a:cubicBezTo>
                      <a:pt x="24819" y="9675"/>
                      <a:pt x="25405" y="10973"/>
                      <a:pt x="25446" y="12354"/>
                    </a:cubicBezTo>
                    <a:lnTo>
                      <a:pt x="25446" y="7415"/>
                    </a:lnTo>
                    <a:cubicBezTo>
                      <a:pt x="25405" y="6034"/>
                      <a:pt x="24819" y="4737"/>
                      <a:pt x="23814" y="3816"/>
                    </a:cubicBezTo>
                    <a:cubicBezTo>
                      <a:pt x="23186" y="3147"/>
                      <a:pt x="22475" y="2602"/>
                      <a:pt x="21680" y="2184"/>
                    </a:cubicBezTo>
                    <a:cubicBezTo>
                      <a:pt x="19259" y="768"/>
                      <a:pt x="15983" y="1"/>
                      <a:pt x="12640" y="1"/>
                    </a:cubicBezTo>
                    <a:close/>
                  </a:path>
                </a:pathLst>
              </a:custGeom>
              <a:solidFill>
                <a:srgbClr val="355070"/>
              </a:solidFill>
              <a:ln w="9525" cap="flat" cmpd="sng">
                <a:solidFill>
                  <a:srgbClr val="35507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04" name="Google Shape;617;p22"/>
              <p:cNvSpPr/>
              <p:nvPr/>
            </p:nvSpPr>
            <p:spPr>
              <a:xfrm>
                <a:off x="3468706" y="2713126"/>
                <a:ext cx="708049" cy="547849"/>
              </a:xfrm>
              <a:custGeom>
                <a:avLst/>
                <a:gdLst/>
                <a:ahLst/>
                <a:cxnLst/>
                <a:rect l="l" t="t" r="r" b="b"/>
                <a:pathLst>
                  <a:path w="36998" h="28627" extrusionOk="0">
                    <a:moveTo>
                      <a:pt x="1" y="0"/>
                    </a:moveTo>
                    <a:cubicBezTo>
                      <a:pt x="42" y="4018"/>
                      <a:pt x="1256" y="7952"/>
                      <a:pt x="3474" y="11300"/>
                    </a:cubicBezTo>
                    <a:cubicBezTo>
                      <a:pt x="5692" y="14690"/>
                      <a:pt x="8455" y="17620"/>
                      <a:pt x="11719" y="20005"/>
                    </a:cubicBezTo>
                    <a:cubicBezTo>
                      <a:pt x="13351" y="21261"/>
                      <a:pt x="15109" y="22433"/>
                      <a:pt x="16909" y="23437"/>
                    </a:cubicBezTo>
                    <a:cubicBezTo>
                      <a:pt x="20550" y="25530"/>
                      <a:pt x="24442" y="27287"/>
                      <a:pt x="28418" y="28627"/>
                    </a:cubicBezTo>
                    <a:lnTo>
                      <a:pt x="32728" y="24316"/>
                    </a:lnTo>
                    <a:lnTo>
                      <a:pt x="36997" y="20047"/>
                    </a:lnTo>
                    <a:cubicBezTo>
                      <a:pt x="34193" y="19126"/>
                      <a:pt x="31515" y="17913"/>
                      <a:pt x="28962" y="16448"/>
                    </a:cubicBezTo>
                    <a:cubicBezTo>
                      <a:pt x="21680" y="12221"/>
                      <a:pt x="17160" y="6404"/>
                      <a:pt x="17118" y="0"/>
                    </a:cubicBezTo>
                    <a:close/>
                  </a:path>
                </a:pathLst>
              </a:custGeom>
              <a:solidFill>
                <a:srgbClr val="57ADB5"/>
              </a:solidFill>
              <a:ln w="9525" cap="flat" cmpd="sng">
                <a:solidFill>
                  <a:srgbClr val="57ADB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05" name="Google Shape;618;p22"/>
              <p:cNvSpPr/>
              <p:nvPr/>
            </p:nvSpPr>
            <p:spPr>
              <a:xfrm>
                <a:off x="2751863" y="2929382"/>
                <a:ext cx="941106" cy="434249"/>
              </a:xfrm>
              <a:custGeom>
                <a:avLst/>
                <a:gdLst/>
                <a:ahLst/>
                <a:cxnLst/>
                <a:rect l="l" t="t" r="r" b="b"/>
                <a:pathLst>
                  <a:path w="49176" h="22691" extrusionOk="0">
                    <a:moveTo>
                      <a:pt x="19397" y="5225"/>
                    </a:moveTo>
                    <a:cubicBezTo>
                      <a:pt x="22737" y="5225"/>
                      <a:pt x="25997" y="5992"/>
                      <a:pt x="28418" y="7408"/>
                    </a:cubicBezTo>
                    <a:cubicBezTo>
                      <a:pt x="29213" y="7826"/>
                      <a:pt x="29924" y="8371"/>
                      <a:pt x="30552" y="9040"/>
                    </a:cubicBezTo>
                    <a:cubicBezTo>
                      <a:pt x="33984" y="12598"/>
                      <a:pt x="31766" y="17076"/>
                      <a:pt x="25656" y="19043"/>
                    </a:cubicBezTo>
                    <a:cubicBezTo>
                      <a:pt x="23700" y="19673"/>
                      <a:pt x="21575" y="19973"/>
                      <a:pt x="19480" y="19973"/>
                    </a:cubicBezTo>
                    <a:cubicBezTo>
                      <a:pt x="16150" y="19973"/>
                      <a:pt x="12894" y="19216"/>
                      <a:pt x="10505" y="17829"/>
                    </a:cubicBezTo>
                    <a:cubicBezTo>
                      <a:pt x="9710" y="17369"/>
                      <a:pt x="8957" y="16825"/>
                      <a:pt x="8329" y="16155"/>
                    </a:cubicBezTo>
                    <a:cubicBezTo>
                      <a:pt x="4939" y="12639"/>
                      <a:pt x="7115" y="8161"/>
                      <a:pt x="13226" y="6152"/>
                    </a:cubicBezTo>
                    <a:cubicBezTo>
                      <a:pt x="15190" y="5525"/>
                      <a:pt x="17309" y="5225"/>
                      <a:pt x="19397" y="5225"/>
                    </a:cubicBezTo>
                    <a:close/>
                    <a:moveTo>
                      <a:pt x="40931" y="0"/>
                    </a:moveTo>
                    <a:lnTo>
                      <a:pt x="37332" y="1172"/>
                    </a:lnTo>
                    <a:cubicBezTo>
                      <a:pt x="33559" y="2314"/>
                      <a:pt x="29641" y="2903"/>
                      <a:pt x="25725" y="2903"/>
                    </a:cubicBezTo>
                    <a:cubicBezTo>
                      <a:pt x="24473" y="2903"/>
                      <a:pt x="23220" y="2842"/>
                      <a:pt x="21973" y="2721"/>
                    </a:cubicBezTo>
                    <a:cubicBezTo>
                      <a:pt x="21054" y="2629"/>
                      <a:pt x="20133" y="2583"/>
                      <a:pt x="19214" y="2583"/>
                    </a:cubicBezTo>
                    <a:cubicBezTo>
                      <a:pt x="15946" y="2583"/>
                      <a:pt x="12697" y="3158"/>
                      <a:pt x="9626" y="4269"/>
                    </a:cubicBezTo>
                    <a:cubicBezTo>
                      <a:pt x="2554" y="6989"/>
                      <a:pt x="1" y="12472"/>
                      <a:pt x="3642" y="16950"/>
                    </a:cubicBezTo>
                    <a:cubicBezTo>
                      <a:pt x="3809" y="17117"/>
                      <a:pt x="3977" y="17327"/>
                      <a:pt x="4186" y="17536"/>
                    </a:cubicBezTo>
                    <a:cubicBezTo>
                      <a:pt x="5023" y="18415"/>
                      <a:pt x="6027" y="19168"/>
                      <a:pt x="7074" y="19754"/>
                    </a:cubicBezTo>
                    <a:cubicBezTo>
                      <a:pt x="10365" y="21657"/>
                      <a:pt x="14825" y="22691"/>
                      <a:pt x="19387" y="22691"/>
                    </a:cubicBezTo>
                    <a:cubicBezTo>
                      <a:pt x="22250" y="22691"/>
                      <a:pt x="25153" y="22284"/>
                      <a:pt x="27832" y="21428"/>
                    </a:cubicBezTo>
                    <a:cubicBezTo>
                      <a:pt x="31222" y="20340"/>
                      <a:pt x="33817" y="18666"/>
                      <a:pt x="35323" y="16573"/>
                    </a:cubicBezTo>
                    <a:cubicBezTo>
                      <a:pt x="37416" y="13728"/>
                      <a:pt x="41308" y="11300"/>
                      <a:pt x="46246" y="9668"/>
                    </a:cubicBezTo>
                    <a:lnTo>
                      <a:pt x="49176" y="8747"/>
                    </a:lnTo>
                    <a:cubicBezTo>
                      <a:pt x="45912" y="6362"/>
                      <a:pt x="43149" y="3390"/>
                      <a:pt x="40931" y="0"/>
                    </a:cubicBezTo>
                    <a:close/>
                  </a:path>
                </a:pathLst>
              </a:custGeom>
              <a:solidFill>
                <a:srgbClr val="57AD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grpSp>
            <p:nvGrpSpPr>
              <p:cNvPr id="106" name="Google Shape;619;p22"/>
              <p:cNvGrpSpPr/>
              <p:nvPr/>
            </p:nvGrpSpPr>
            <p:grpSpPr>
              <a:xfrm>
                <a:off x="2980138" y="2959811"/>
                <a:ext cx="260311" cy="290757"/>
                <a:chOff x="2980138" y="2959811"/>
                <a:chExt cx="260311" cy="290757"/>
              </a:xfrm>
            </p:grpSpPr>
            <p:sp>
              <p:nvSpPr>
                <p:cNvPr id="107" name="Google Shape;620;p22"/>
                <p:cNvSpPr/>
                <p:nvPr/>
              </p:nvSpPr>
              <p:spPr>
                <a:xfrm>
                  <a:off x="3185984" y="3023081"/>
                  <a:ext cx="54465" cy="2274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46" h="11887" extrusionOk="0">
                      <a:moveTo>
                        <a:pt x="42" y="1"/>
                      </a:moveTo>
                      <a:lnTo>
                        <a:pt x="0" y="11887"/>
                      </a:lnTo>
                      <a:lnTo>
                        <a:pt x="2804" y="11887"/>
                      </a:lnTo>
                      <a:lnTo>
                        <a:pt x="2846" y="1"/>
                      </a:lnTo>
                      <a:close/>
                    </a:path>
                  </a:pathLst>
                </a:custGeom>
                <a:solidFill>
                  <a:srgbClr val="57ADB5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08" name="Google Shape;621;p22"/>
                <p:cNvSpPr/>
                <p:nvPr/>
              </p:nvSpPr>
              <p:spPr>
                <a:xfrm>
                  <a:off x="3117892" y="2959811"/>
                  <a:ext cx="53681" cy="2899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5" h="15151" extrusionOk="0">
                      <a:moveTo>
                        <a:pt x="1" y="1"/>
                      </a:moveTo>
                      <a:lnTo>
                        <a:pt x="1" y="15151"/>
                      </a:lnTo>
                      <a:lnTo>
                        <a:pt x="2805" y="15151"/>
                      </a:lnTo>
                      <a:lnTo>
                        <a:pt x="2805" y="1"/>
                      </a:lnTo>
                      <a:close/>
                    </a:path>
                  </a:pathLst>
                </a:custGeom>
                <a:solidFill>
                  <a:srgbClr val="57ADB5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09" name="Google Shape;622;p22"/>
                <p:cNvSpPr/>
                <p:nvPr/>
              </p:nvSpPr>
              <p:spPr>
                <a:xfrm>
                  <a:off x="3049015" y="3189674"/>
                  <a:ext cx="53681" cy="600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05" h="3140" extrusionOk="0">
                      <a:moveTo>
                        <a:pt x="1" y="1"/>
                      </a:moveTo>
                      <a:lnTo>
                        <a:pt x="1" y="3140"/>
                      </a:lnTo>
                      <a:lnTo>
                        <a:pt x="2805" y="3140"/>
                      </a:lnTo>
                      <a:lnTo>
                        <a:pt x="2805" y="1"/>
                      </a:lnTo>
                      <a:close/>
                    </a:path>
                  </a:pathLst>
                </a:custGeom>
                <a:solidFill>
                  <a:srgbClr val="57ADB5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10" name="Google Shape;623;p22"/>
                <p:cNvSpPr/>
                <p:nvPr/>
              </p:nvSpPr>
              <p:spPr>
                <a:xfrm>
                  <a:off x="2980138" y="3103191"/>
                  <a:ext cx="54484" cy="146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47" h="7659" extrusionOk="0">
                      <a:moveTo>
                        <a:pt x="42" y="0"/>
                      </a:moveTo>
                      <a:lnTo>
                        <a:pt x="0" y="7659"/>
                      </a:lnTo>
                      <a:lnTo>
                        <a:pt x="2846" y="7659"/>
                      </a:lnTo>
                      <a:lnTo>
                        <a:pt x="2846" y="0"/>
                      </a:lnTo>
                      <a:close/>
                    </a:path>
                  </a:pathLst>
                </a:custGeom>
                <a:solidFill>
                  <a:srgbClr val="57ADB5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41" name="Google Shape;624;p22"/>
            <p:cNvSpPr/>
            <p:nvPr/>
          </p:nvSpPr>
          <p:spPr>
            <a:xfrm>
              <a:off x="4948053" y="2246185"/>
              <a:ext cx="82502" cy="176218"/>
            </a:xfrm>
            <a:custGeom>
              <a:avLst/>
              <a:gdLst/>
              <a:ahLst/>
              <a:cxnLst/>
              <a:rect l="l" t="t" r="r" b="b"/>
              <a:pathLst>
                <a:path w="4311" h="9208" extrusionOk="0">
                  <a:moveTo>
                    <a:pt x="4311" y="0"/>
                  </a:moveTo>
                  <a:lnTo>
                    <a:pt x="0" y="4269"/>
                  </a:lnTo>
                  <a:lnTo>
                    <a:pt x="0" y="9207"/>
                  </a:lnTo>
                  <a:lnTo>
                    <a:pt x="4311" y="4938"/>
                  </a:lnTo>
                  <a:lnTo>
                    <a:pt x="4311" y="0"/>
                  </a:lnTo>
                  <a:close/>
                </a:path>
              </a:pathLst>
            </a:custGeom>
            <a:solidFill>
              <a:srgbClr val="B0A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2" name="Google Shape;625;p22"/>
            <p:cNvSpPr/>
            <p:nvPr/>
          </p:nvSpPr>
          <p:spPr>
            <a:xfrm>
              <a:off x="4948053" y="2327865"/>
              <a:ext cx="386061" cy="479777"/>
            </a:xfrm>
            <a:custGeom>
              <a:avLst/>
              <a:gdLst/>
              <a:ahLst/>
              <a:cxnLst/>
              <a:rect l="l" t="t" r="r" b="b"/>
              <a:pathLst>
                <a:path w="20173" h="25070" extrusionOk="0">
                  <a:moveTo>
                    <a:pt x="0" y="1"/>
                  </a:moveTo>
                  <a:lnTo>
                    <a:pt x="0" y="4939"/>
                  </a:lnTo>
                  <a:cubicBezTo>
                    <a:pt x="2888" y="5902"/>
                    <a:pt x="5650" y="7116"/>
                    <a:pt x="8287" y="8622"/>
                  </a:cubicBezTo>
                  <a:cubicBezTo>
                    <a:pt x="15611" y="12849"/>
                    <a:pt x="20131" y="18667"/>
                    <a:pt x="20172" y="25070"/>
                  </a:cubicBezTo>
                  <a:lnTo>
                    <a:pt x="20172" y="20131"/>
                  </a:lnTo>
                  <a:cubicBezTo>
                    <a:pt x="20131" y="13728"/>
                    <a:pt x="15611" y="7911"/>
                    <a:pt x="8287" y="3684"/>
                  </a:cubicBezTo>
                  <a:cubicBezTo>
                    <a:pt x="5650" y="2177"/>
                    <a:pt x="2888" y="963"/>
                    <a:pt x="0" y="1"/>
                  </a:cubicBezTo>
                  <a:close/>
                </a:path>
              </a:pathLst>
            </a:custGeom>
            <a:solidFill>
              <a:srgbClr val="E5581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3" name="Google Shape;626;p22"/>
            <p:cNvGrpSpPr/>
            <p:nvPr/>
          </p:nvGrpSpPr>
          <p:grpSpPr>
            <a:xfrm>
              <a:off x="4948053" y="1987462"/>
              <a:ext cx="1444888" cy="820180"/>
              <a:chOff x="4948053" y="1987462"/>
              <a:chExt cx="1444888" cy="820180"/>
            </a:xfrm>
          </p:grpSpPr>
          <p:sp>
            <p:nvSpPr>
              <p:cNvPr id="95" name="Google Shape;627;p22"/>
              <p:cNvSpPr/>
              <p:nvPr/>
            </p:nvSpPr>
            <p:spPr>
              <a:xfrm>
                <a:off x="5590783" y="2250185"/>
                <a:ext cx="760103" cy="341202"/>
              </a:xfrm>
              <a:custGeom>
                <a:avLst/>
                <a:gdLst/>
                <a:ahLst/>
                <a:cxnLst/>
                <a:rect l="l" t="t" r="r" b="b"/>
                <a:pathLst>
                  <a:path w="39718" h="17829" extrusionOk="0">
                    <a:moveTo>
                      <a:pt x="39718" y="0"/>
                    </a:moveTo>
                    <a:cubicBezTo>
                      <a:pt x="39718" y="3307"/>
                      <a:pt x="36956" y="6487"/>
                      <a:pt x="32059" y="8371"/>
                    </a:cubicBezTo>
                    <a:cubicBezTo>
                      <a:pt x="28934" y="9501"/>
                      <a:pt x="25623" y="10077"/>
                      <a:pt x="22317" y="10077"/>
                    </a:cubicBezTo>
                    <a:cubicBezTo>
                      <a:pt x="21461" y="10077"/>
                      <a:pt x="20606" y="10038"/>
                      <a:pt x="19755" y="9961"/>
                    </a:cubicBezTo>
                    <a:cubicBezTo>
                      <a:pt x="18438" y="9823"/>
                      <a:pt x="17119" y="9755"/>
                      <a:pt x="15801" y="9755"/>
                    </a:cubicBezTo>
                    <a:cubicBezTo>
                      <a:pt x="11927" y="9755"/>
                      <a:pt x="8070" y="10343"/>
                      <a:pt x="4353" y="11468"/>
                    </a:cubicBezTo>
                    <a:lnTo>
                      <a:pt x="1" y="12890"/>
                    </a:lnTo>
                    <a:lnTo>
                      <a:pt x="1" y="17829"/>
                    </a:lnTo>
                    <a:lnTo>
                      <a:pt x="4353" y="16406"/>
                    </a:lnTo>
                    <a:cubicBezTo>
                      <a:pt x="8127" y="15265"/>
                      <a:pt x="12020" y="14676"/>
                      <a:pt x="15943" y="14676"/>
                    </a:cubicBezTo>
                    <a:cubicBezTo>
                      <a:pt x="17198" y="14676"/>
                      <a:pt x="18455" y="14736"/>
                      <a:pt x="19713" y="14858"/>
                    </a:cubicBezTo>
                    <a:cubicBezTo>
                      <a:pt x="20632" y="14949"/>
                      <a:pt x="21552" y="14995"/>
                      <a:pt x="22471" y="14995"/>
                    </a:cubicBezTo>
                    <a:cubicBezTo>
                      <a:pt x="25739" y="14995"/>
                      <a:pt x="28989" y="14420"/>
                      <a:pt x="32059" y="13309"/>
                    </a:cubicBezTo>
                    <a:cubicBezTo>
                      <a:pt x="36956" y="11384"/>
                      <a:pt x="39676" y="8203"/>
                      <a:pt x="39718" y="4939"/>
                    </a:cubicBezTo>
                    <a:lnTo>
                      <a:pt x="39718" y="0"/>
                    </a:lnTo>
                    <a:close/>
                  </a:path>
                </a:pathLst>
              </a:custGeom>
              <a:solidFill>
                <a:srgbClr val="6D597A"/>
              </a:solidFill>
              <a:ln w="9525" cap="flat" cmpd="sng">
                <a:solidFill>
                  <a:srgbClr val="6D59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96" name="Google Shape;628;p22"/>
              <p:cNvSpPr/>
              <p:nvPr/>
            </p:nvSpPr>
            <p:spPr>
              <a:xfrm>
                <a:off x="5777024" y="2109886"/>
                <a:ext cx="486973" cy="236425"/>
              </a:xfrm>
              <a:custGeom>
                <a:avLst/>
                <a:gdLst/>
                <a:ahLst/>
                <a:cxnLst/>
                <a:rect l="l" t="t" r="r" b="b"/>
                <a:pathLst>
                  <a:path w="25446" h="12354" extrusionOk="0">
                    <a:moveTo>
                      <a:pt x="12682" y="0"/>
                    </a:moveTo>
                    <a:cubicBezTo>
                      <a:pt x="10592" y="0"/>
                      <a:pt x="8477" y="300"/>
                      <a:pt x="6529" y="928"/>
                    </a:cubicBezTo>
                    <a:cubicBezTo>
                      <a:pt x="2386" y="2267"/>
                      <a:pt x="0" y="4778"/>
                      <a:pt x="0" y="7331"/>
                    </a:cubicBezTo>
                    <a:lnTo>
                      <a:pt x="0" y="12270"/>
                    </a:lnTo>
                    <a:cubicBezTo>
                      <a:pt x="42" y="9717"/>
                      <a:pt x="2344" y="7206"/>
                      <a:pt x="6529" y="5866"/>
                    </a:cubicBezTo>
                    <a:cubicBezTo>
                      <a:pt x="8477" y="5239"/>
                      <a:pt x="10592" y="4939"/>
                      <a:pt x="12682" y="4939"/>
                    </a:cubicBezTo>
                    <a:cubicBezTo>
                      <a:pt x="16024" y="4939"/>
                      <a:pt x="19300" y="5706"/>
                      <a:pt x="21721" y="7122"/>
                    </a:cubicBezTo>
                    <a:cubicBezTo>
                      <a:pt x="22474" y="7541"/>
                      <a:pt x="23228" y="8085"/>
                      <a:pt x="23855" y="8754"/>
                    </a:cubicBezTo>
                    <a:cubicBezTo>
                      <a:pt x="24818" y="9675"/>
                      <a:pt x="25404" y="10972"/>
                      <a:pt x="25446" y="12353"/>
                    </a:cubicBezTo>
                    <a:lnTo>
                      <a:pt x="25446" y="7415"/>
                    </a:lnTo>
                    <a:cubicBezTo>
                      <a:pt x="25404" y="6034"/>
                      <a:pt x="24818" y="4736"/>
                      <a:pt x="23855" y="3816"/>
                    </a:cubicBezTo>
                    <a:cubicBezTo>
                      <a:pt x="23228" y="3146"/>
                      <a:pt x="22474" y="2602"/>
                      <a:pt x="21721" y="2184"/>
                    </a:cubicBezTo>
                    <a:cubicBezTo>
                      <a:pt x="19300" y="767"/>
                      <a:pt x="16024" y="0"/>
                      <a:pt x="12682" y="0"/>
                    </a:cubicBezTo>
                    <a:close/>
                  </a:path>
                </a:pathLst>
              </a:custGeom>
              <a:solidFill>
                <a:srgbClr val="6D597A"/>
              </a:solidFill>
              <a:ln w="9525" cap="flat" cmpd="sng">
                <a:solidFill>
                  <a:srgbClr val="6D59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97" name="Google Shape;629;p22"/>
              <p:cNvSpPr/>
              <p:nvPr/>
            </p:nvSpPr>
            <p:spPr>
              <a:xfrm>
                <a:off x="5437425" y="2057812"/>
                <a:ext cx="955516" cy="439072"/>
              </a:xfrm>
              <a:custGeom>
                <a:avLst/>
                <a:gdLst/>
                <a:ahLst/>
                <a:cxnLst/>
                <a:rect l="l" t="t" r="r" b="b"/>
                <a:pathLst>
                  <a:path w="49929" h="22943" extrusionOk="0">
                    <a:moveTo>
                      <a:pt x="30445" y="2721"/>
                    </a:moveTo>
                    <a:cubicBezTo>
                      <a:pt x="33785" y="2721"/>
                      <a:pt x="37045" y="3488"/>
                      <a:pt x="39466" y="4905"/>
                    </a:cubicBezTo>
                    <a:cubicBezTo>
                      <a:pt x="40261" y="5323"/>
                      <a:pt x="40973" y="5867"/>
                      <a:pt x="41600" y="6537"/>
                    </a:cubicBezTo>
                    <a:cubicBezTo>
                      <a:pt x="45032" y="10094"/>
                      <a:pt x="42856" y="14572"/>
                      <a:pt x="36704" y="16539"/>
                    </a:cubicBezTo>
                    <a:cubicBezTo>
                      <a:pt x="34748" y="17170"/>
                      <a:pt x="32624" y="17469"/>
                      <a:pt x="30528" y="17469"/>
                    </a:cubicBezTo>
                    <a:cubicBezTo>
                      <a:pt x="27199" y="17469"/>
                      <a:pt x="23943" y="16713"/>
                      <a:pt x="21554" y="15326"/>
                    </a:cubicBezTo>
                    <a:cubicBezTo>
                      <a:pt x="20759" y="14865"/>
                      <a:pt x="20005" y="14321"/>
                      <a:pt x="19377" y="13651"/>
                    </a:cubicBezTo>
                    <a:cubicBezTo>
                      <a:pt x="15987" y="10094"/>
                      <a:pt x="18164" y="5616"/>
                      <a:pt x="24274" y="3649"/>
                    </a:cubicBezTo>
                    <a:cubicBezTo>
                      <a:pt x="26238" y="3021"/>
                      <a:pt x="28357" y="2721"/>
                      <a:pt x="30445" y="2721"/>
                    </a:cubicBezTo>
                    <a:close/>
                    <a:moveTo>
                      <a:pt x="30531" y="1"/>
                    </a:moveTo>
                    <a:cubicBezTo>
                      <a:pt x="27673" y="1"/>
                      <a:pt x="24777" y="408"/>
                      <a:pt x="22098" y="1263"/>
                    </a:cubicBezTo>
                    <a:cubicBezTo>
                      <a:pt x="18708" y="2352"/>
                      <a:pt x="16113" y="4026"/>
                      <a:pt x="14606" y="6118"/>
                    </a:cubicBezTo>
                    <a:cubicBezTo>
                      <a:pt x="12514" y="8964"/>
                      <a:pt x="8622" y="11433"/>
                      <a:pt x="3683" y="13024"/>
                    </a:cubicBezTo>
                    <a:lnTo>
                      <a:pt x="0" y="14237"/>
                    </a:lnTo>
                    <a:cubicBezTo>
                      <a:pt x="3223" y="16623"/>
                      <a:pt x="6027" y="19553"/>
                      <a:pt x="8245" y="22942"/>
                    </a:cubicBezTo>
                    <a:lnTo>
                      <a:pt x="12597" y="21520"/>
                    </a:lnTo>
                    <a:cubicBezTo>
                      <a:pt x="16333" y="20390"/>
                      <a:pt x="20209" y="19825"/>
                      <a:pt x="24103" y="19825"/>
                    </a:cubicBezTo>
                    <a:cubicBezTo>
                      <a:pt x="25401" y="19825"/>
                      <a:pt x="26701" y="19887"/>
                      <a:pt x="27999" y="20013"/>
                    </a:cubicBezTo>
                    <a:cubicBezTo>
                      <a:pt x="28878" y="20093"/>
                      <a:pt x="29760" y="20133"/>
                      <a:pt x="30643" y="20133"/>
                    </a:cubicBezTo>
                    <a:cubicBezTo>
                      <a:pt x="33922" y="20133"/>
                      <a:pt x="37204" y="19577"/>
                      <a:pt x="40303" y="18423"/>
                    </a:cubicBezTo>
                    <a:cubicBezTo>
                      <a:pt x="47418" y="15702"/>
                      <a:pt x="49929" y="10262"/>
                      <a:pt x="46288" y="5783"/>
                    </a:cubicBezTo>
                    <a:cubicBezTo>
                      <a:pt x="46120" y="5574"/>
                      <a:pt x="45953" y="5365"/>
                      <a:pt x="45744" y="5197"/>
                    </a:cubicBezTo>
                    <a:cubicBezTo>
                      <a:pt x="44907" y="4319"/>
                      <a:pt x="43902" y="3565"/>
                      <a:pt x="42856" y="2938"/>
                    </a:cubicBezTo>
                    <a:cubicBezTo>
                      <a:pt x="39539" y="1035"/>
                      <a:pt x="35085" y="1"/>
                      <a:pt x="30531" y="1"/>
                    </a:cubicBezTo>
                    <a:close/>
                  </a:path>
                </a:pathLst>
              </a:custGeom>
              <a:solidFill>
                <a:srgbClr val="B565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98" name="Google Shape;630;p22"/>
              <p:cNvSpPr/>
              <p:nvPr/>
            </p:nvSpPr>
            <p:spPr>
              <a:xfrm>
                <a:off x="5850704" y="1987462"/>
                <a:ext cx="346025" cy="346025"/>
              </a:xfrm>
              <a:custGeom>
                <a:avLst/>
                <a:gdLst/>
                <a:ahLst/>
                <a:cxnLst/>
                <a:rect l="l" t="t" r="r" b="b"/>
                <a:pathLst>
                  <a:path w="18081" h="18081" extrusionOk="0">
                    <a:moveTo>
                      <a:pt x="9061" y="1999"/>
                    </a:moveTo>
                    <a:cubicBezTo>
                      <a:pt x="9239" y="1999"/>
                      <a:pt x="9417" y="2114"/>
                      <a:pt x="9417" y="2345"/>
                    </a:cubicBezTo>
                    <a:lnTo>
                      <a:pt x="9417" y="3684"/>
                    </a:lnTo>
                    <a:cubicBezTo>
                      <a:pt x="9417" y="3914"/>
                      <a:pt x="9239" y="4029"/>
                      <a:pt x="9061" y="4029"/>
                    </a:cubicBezTo>
                    <a:cubicBezTo>
                      <a:pt x="8883" y="4029"/>
                      <a:pt x="8706" y="3914"/>
                      <a:pt x="8706" y="3684"/>
                    </a:cubicBezTo>
                    <a:lnTo>
                      <a:pt x="8706" y="2345"/>
                    </a:lnTo>
                    <a:cubicBezTo>
                      <a:pt x="8706" y="2114"/>
                      <a:pt x="8883" y="1999"/>
                      <a:pt x="9061" y="1999"/>
                    </a:cubicBezTo>
                    <a:close/>
                    <a:moveTo>
                      <a:pt x="4385" y="3891"/>
                    </a:moveTo>
                    <a:cubicBezTo>
                      <a:pt x="4473" y="3891"/>
                      <a:pt x="4566" y="3928"/>
                      <a:pt x="4646" y="4019"/>
                    </a:cubicBezTo>
                    <a:lnTo>
                      <a:pt x="5609" y="4939"/>
                    </a:lnTo>
                    <a:cubicBezTo>
                      <a:pt x="5734" y="5065"/>
                      <a:pt x="5734" y="5316"/>
                      <a:pt x="5609" y="5484"/>
                    </a:cubicBezTo>
                    <a:cubicBezTo>
                      <a:pt x="5525" y="5546"/>
                      <a:pt x="5431" y="5578"/>
                      <a:pt x="5337" y="5578"/>
                    </a:cubicBezTo>
                    <a:cubicBezTo>
                      <a:pt x="5242" y="5578"/>
                      <a:pt x="5148" y="5546"/>
                      <a:pt x="5065" y="5484"/>
                    </a:cubicBezTo>
                    <a:lnTo>
                      <a:pt x="4144" y="4521"/>
                    </a:lnTo>
                    <a:cubicBezTo>
                      <a:pt x="3857" y="4266"/>
                      <a:pt x="4103" y="3891"/>
                      <a:pt x="4385" y="3891"/>
                    </a:cubicBezTo>
                    <a:close/>
                    <a:moveTo>
                      <a:pt x="13723" y="3909"/>
                    </a:moveTo>
                    <a:cubicBezTo>
                      <a:pt x="13999" y="3909"/>
                      <a:pt x="14236" y="4273"/>
                      <a:pt x="13979" y="4563"/>
                    </a:cubicBezTo>
                    <a:lnTo>
                      <a:pt x="13058" y="5484"/>
                    </a:lnTo>
                    <a:cubicBezTo>
                      <a:pt x="12971" y="5561"/>
                      <a:pt x="12876" y="5594"/>
                      <a:pt x="12787" y="5594"/>
                    </a:cubicBezTo>
                    <a:cubicBezTo>
                      <a:pt x="12493" y="5594"/>
                      <a:pt x="12257" y="5238"/>
                      <a:pt x="12514" y="4981"/>
                    </a:cubicBezTo>
                    <a:lnTo>
                      <a:pt x="13477" y="4019"/>
                    </a:lnTo>
                    <a:cubicBezTo>
                      <a:pt x="13554" y="3942"/>
                      <a:pt x="13640" y="3909"/>
                      <a:pt x="13723" y="3909"/>
                    </a:cubicBezTo>
                    <a:close/>
                    <a:moveTo>
                      <a:pt x="3809" y="8581"/>
                    </a:moveTo>
                    <a:cubicBezTo>
                      <a:pt x="4269" y="8581"/>
                      <a:pt x="4269" y="9292"/>
                      <a:pt x="3809" y="9292"/>
                    </a:cubicBezTo>
                    <a:lnTo>
                      <a:pt x="2470" y="9292"/>
                    </a:lnTo>
                    <a:cubicBezTo>
                      <a:pt x="1968" y="9292"/>
                      <a:pt x="1968" y="8581"/>
                      <a:pt x="2470" y="8581"/>
                    </a:cubicBezTo>
                    <a:close/>
                    <a:moveTo>
                      <a:pt x="15653" y="8581"/>
                    </a:moveTo>
                    <a:cubicBezTo>
                      <a:pt x="16113" y="8581"/>
                      <a:pt x="16113" y="9292"/>
                      <a:pt x="15653" y="9292"/>
                    </a:cubicBezTo>
                    <a:lnTo>
                      <a:pt x="14314" y="9292"/>
                    </a:lnTo>
                    <a:cubicBezTo>
                      <a:pt x="13853" y="9292"/>
                      <a:pt x="13853" y="8581"/>
                      <a:pt x="14314" y="8581"/>
                    </a:cubicBezTo>
                    <a:close/>
                    <a:moveTo>
                      <a:pt x="11471" y="3513"/>
                    </a:moveTo>
                    <a:cubicBezTo>
                      <a:pt x="11776" y="3513"/>
                      <a:pt x="12096" y="3822"/>
                      <a:pt x="11928" y="4186"/>
                    </a:cubicBezTo>
                    <a:lnTo>
                      <a:pt x="10756" y="6614"/>
                    </a:lnTo>
                    <a:lnTo>
                      <a:pt x="11133" y="6237"/>
                    </a:lnTo>
                    <a:cubicBezTo>
                      <a:pt x="11204" y="6121"/>
                      <a:pt x="11302" y="6074"/>
                      <a:pt x="11406" y="6074"/>
                    </a:cubicBezTo>
                    <a:cubicBezTo>
                      <a:pt x="11793" y="6074"/>
                      <a:pt x="12273" y="6727"/>
                      <a:pt x="11844" y="6990"/>
                    </a:cubicBezTo>
                    <a:lnTo>
                      <a:pt x="11844" y="6948"/>
                    </a:lnTo>
                    <a:lnTo>
                      <a:pt x="9417" y="9376"/>
                    </a:lnTo>
                    <a:cubicBezTo>
                      <a:pt x="9327" y="9433"/>
                      <a:pt x="9233" y="9458"/>
                      <a:pt x="9143" y="9458"/>
                    </a:cubicBezTo>
                    <a:cubicBezTo>
                      <a:pt x="8775" y="9458"/>
                      <a:pt x="8470" y="9034"/>
                      <a:pt x="8706" y="8664"/>
                    </a:cubicBezTo>
                    <a:lnTo>
                      <a:pt x="11091" y="3768"/>
                    </a:lnTo>
                    <a:cubicBezTo>
                      <a:pt x="11174" y="3588"/>
                      <a:pt x="11321" y="3513"/>
                      <a:pt x="11471" y="3513"/>
                    </a:cubicBezTo>
                    <a:close/>
                    <a:moveTo>
                      <a:pt x="12755" y="12261"/>
                    </a:moveTo>
                    <a:cubicBezTo>
                      <a:pt x="12844" y="12261"/>
                      <a:pt x="12936" y="12299"/>
                      <a:pt x="13016" y="12389"/>
                    </a:cubicBezTo>
                    <a:lnTo>
                      <a:pt x="13979" y="13310"/>
                    </a:lnTo>
                    <a:cubicBezTo>
                      <a:pt x="14146" y="13477"/>
                      <a:pt x="14104" y="13728"/>
                      <a:pt x="13979" y="13854"/>
                    </a:cubicBezTo>
                    <a:cubicBezTo>
                      <a:pt x="13895" y="13917"/>
                      <a:pt x="13801" y="13948"/>
                      <a:pt x="13707" y="13948"/>
                    </a:cubicBezTo>
                    <a:cubicBezTo>
                      <a:pt x="13613" y="13948"/>
                      <a:pt x="13519" y="13917"/>
                      <a:pt x="13435" y="13854"/>
                    </a:cubicBezTo>
                    <a:lnTo>
                      <a:pt x="12514" y="12891"/>
                    </a:lnTo>
                    <a:cubicBezTo>
                      <a:pt x="12228" y="12637"/>
                      <a:pt x="12473" y="12261"/>
                      <a:pt x="12755" y="12261"/>
                    </a:cubicBezTo>
                    <a:close/>
                    <a:moveTo>
                      <a:pt x="5333" y="12279"/>
                    </a:moveTo>
                    <a:cubicBezTo>
                      <a:pt x="5628" y="12279"/>
                      <a:pt x="5866" y="12643"/>
                      <a:pt x="5609" y="12933"/>
                    </a:cubicBezTo>
                    <a:lnTo>
                      <a:pt x="4646" y="13854"/>
                    </a:lnTo>
                    <a:cubicBezTo>
                      <a:pt x="4569" y="13931"/>
                      <a:pt x="4481" y="13964"/>
                      <a:pt x="4395" y="13964"/>
                    </a:cubicBezTo>
                    <a:cubicBezTo>
                      <a:pt x="4109" y="13964"/>
                      <a:pt x="3854" y="13600"/>
                      <a:pt x="4144" y="13310"/>
                    </a:cubicBezTo>
                    <a:lnTo>
                      <a:pt x="5065" y="12389"/>
                    </a:lnTo>
                    <a:cubicBezTo>
                      <a:pt x="5151" y="12312"/>
                      <a:pt x="5245" y="12279"/>
                      <a:pt x="5333" y="12279"/>
                    </a:cubicBezTo>
                    <a:close/>
                    <a:moveTo>
                      <a:pt x="9040" y="13843"/>
                    </a:moveTo>
                    <a:cubicBezTo>
                      <a:pt x="9229" y="13843"/>
                      <a:pt x="9417" y="13958"/>
                      <a:pt x="9417" y="14189"/>
                    </a:cubicBezTo>
                    <a:lnTo>
                      <a:pt x="9417" y="15528"/>
                    </a:lnTo>
                    <a:cubicBezTo>
                      <a:pt x="9417" y="15758"/>
                      <a:pt x="9229" y="15873"/>
                      <a:pt x="9040" y="15873"/>
                    </a:cubicBezTo>
                    <a:cubicBezTo>
                      <a:pt x="8852" y="15873"/>
                      <a:pt x="8664" y="15758"/>
                      <a:pt x="8664" y="15528"/>
                    </a:cubicBezTo>
                    <a:lnTo>
                      <a:pt x="8664" y="14189"/>
                    </a:lnTo>
                    <a:cubicBezTo>
                      <a:pt x="8664" y="13958"/>
                      <a:pt x="8852" y="13843"/>
                      <a:pt x="9040" y="13843"/>
                    </a:cubicBezTo>
                    <a:close/>
                    <a:moveTo>
                      <a:pt x="9005" y="1"/>
                    </a:moveTo>
                    <a:cubicBezTo>
                      <a:pt x="4019" y="1"/>
                      <a:pt x="1" y="4044"/>
                      <a:pt x="1" y="8999"/>
                    </a:cubicBezTo>
                    <a:cubicBezTo>
                      <a:pt x="1" y="14021"/>
                      <a:pt x="4060" y="18039"/>
                      <a:pt x="9040" y="18081"/>
                    </a:cubicBezTo>
                    <a:cubicBezTo>
                      <a:pt x="14021" y="18081"/>
                      <a:pt x="18080" y="14021"/>
                      <a:pt x="18080" y="9041"/>
                    </a:cubicBezTo>
                    <a:cubicBezTo>
                      <a:pt x="18080" y="4061"/>
                      <a:pt x="14063" y="1"/>
                      <a:pt x="9082" y="1"/>
                    </a:cubicBezTo>
                    <a:cubicBezTo>
                      <a:pt x="9057" y="1"/>
                      <a:pt x="9031" y="1"/>
                      <a:pt x="9005" y="1"/>
                    </a:cubicBezTo>
                    <a:close/>
                  </a:path>
                </a:pathLst>
              </a:custGeom>
              <a:solidFill>
                <a:srgbClr val="B56576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99" name="Google Shape;631;p22"/>
              <p:cNvSpPr/>
              <p:nvPr/>
            </p:nvSpPr>
            <p:spPr>
              <a:xfrm>
                <a:off x="4948053" y="2164486"/>
                <a:ext cx="713637" cy="548653"/>
              </a:xfrm>
              <a:custGeom>
                <a:avLst/>
                <a:gdLst/>
                <a:ahLst/>
                <a:cxnLst/>
                <a:rect l="l" t="t" r="r" b="b"/>
                <a:pathLst>
                  <a:path w="37290" h="28669" extrusionOk="0">
                    <a:moveTo>
                      <a:pt x="8580" y="0"/>
                    </a:moveTo>
                    <a:lnTo>
                      <a:pt x="4311" y="4269"/>
                    </a:lnTo>
                    <a:lnTo>
                      <a:pt x="0" y="8538"/>
                    </a:lnTo>
                    <a:cubicBezTo>
                      <a:pt x="2888" y="9500"/>
                      <a:pt x="5650" y="10714"/>
                      <a:pt x="8287" y="12221"/>
                    </a:cubicBezTo>
                    <a:cubicBezTo>
                      <a:pt x="15611" y="16406"/>
                      <a:pt x="20131" y="22265"/>
                      <a:pt x="20172" y="28668"/>
                    </a:cubicBezTo>
                    <a:lnTo>
                      <a:pt x="37290" y="28668"/>
                    </a:lnTo>
                    <a:cubicBezTo>
                      <a:pt x="37206" y="24651"/>
                      <a:pt x="35992" y="20717"/>
                      <a:pt x="33816" y="17368"/>
                    </a:cubicBezTo>
                    <a:cubicBezTo>
                      <a:pt x="31598" y="13979"/>
                      <a:pt x="28794" y="11049"/>
                      <a:pt x="25571" y="8663"/>
                    </a:cubicBezTo>
                    <a:cubicBezTo>
                      <a:pt x="23897" y="7408"/>
                      <a:pt x="22181" y="6236"/>
                      <a:pt x="20382" y="5232"/>
                    </a:cubicBezTo>
                    <a:cubicBezTo>
                      <a:pt x="16615" y="3097"/>
                      <a:pt x="12681" y="1339"/>
                      <a:pt x="8580" y="0"/>
                    </a:cubicBezTo>
                    <a:close/>
                  </a:path>
                </a:pathLst>
              </a:custGeom>
              <a:solidFill>
                <a:srgbClr val="B56576"/>
              </a:solidFill>
              <a:ln w="9525" cap="flat" cmpd="sng">
                <a:solidFill>
                  <a:srgbClr val="B5657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00" name="Google Shape;632;p22"/>
              <p:cNvSpPr/>
              <p:nvPr/>
            </p:nvSpPr>
            <p:spPr>
              <a:xfrm>
                <a:off x="4948053" y="2327865"/>
                <a:ext cx="386061" cy="479777"/>
              </a:xfrm>
              <a:custGeom>
                <a:avLst/>
                <a:gdLst/>
                <a:ahLst/>
                <a:cxnLst/>
                <a:rect l="l" t="t" r="r" b="b"/>
                <a:pathLst>
                  <a:path w="20173" h="25070" extrusionOk="0">
                    <a:moveTo>
                      <a:pt x="0" y="1"/>
                    </a:moveTo>
                    <a:lnTo>
                      <a:pt x="0" y="4939"/>
                    </a:lnTo>
                    <a:cubicBezTo>
                      <a:pt x="2888" y="5902"/>
                      <a:pt x="5650" y="7116"/>
                      <a:pt x="8287" y="8622"/>
                    </a:cubicBezTo>
                    <a:cubicBezTo>
                      <a:pt x="15611" y="12849"/>
                      <a:pt x="20131" y="18667"/>
                      <a:pt x="20172" y="25070"/>
                    </a:cubicBezTo>
                    <a:lnTo>
                      <a:pt x="20172" y="20131"/>
                    </a:lnTo>
                    <a:cubicBezTo>
                      <a:pt x="20131" y="13728"/>
                      <a:pt x="15611" y="7911"/>
                      <a:pt x="8287" y="3684"/>
                    </a:cubicBezTo>
                    <a:cubicBezTo>
                      <a:pt x="5650" y="2177"/>
                      <a:pt x="2888" y="963"/>
                      <a:pt x="0" y="1"/>
                    </a:cubicBezTo>
                    <a:close/>
                  </a:path>
                </a:pathLst>
              </a:custGeom>
              <a:solidFill>
                <a:srgbClr val="6D59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</p:grpSp>
        <p:sp>
          <p:nvSpPr>
            <p:cNvPr id="44" name="Google Shape;633;p22"/>
            <p:cNvSpPr/>
            <p:nvPr/>
          </p:nvSpPr>
          <p:spPr>
            <a:xfrm>
              <a:off x="5118647" y="2716322"/>
              <a:ext cx="543046" cy="641566"/>
            </a:xfrm>
            <a:custGeom>
              <a:avLst/>
              <a:gdLst/>
              <a:ahLst/>
              <a:cxnLst/>
              <a:rect l="l" t="t" r="r" b="b"/>
              <a:pathLst>
                <a:path w="28376" h="33524" extrusionOk="0">
                  <a:moveTo>
                    <a:pt x="28376" y="1"/>
                  </a:moveTo>
                  <a:cubicBezTo>
                    <a:pt x="28334" y="3977"/>
                    <a:pt x="27162" y="7869"/>
                    <a:pt x="24986" y="11217"/>
                  </a:cubicBezTo>
                  <a:cubicBezTo>
                    <a:pt x="22809" y="14565"/>
                    <a:pt x="20047" y="17537"/>
                    <a:pt x="16825" y="19922"/>
                  </a:cubicBezTo>
                  <a:cubicBezTo>
                    <a:pt x="12263" y="23396"/>
                    <a:pt x="6571" y="26367"/>
                    <a:pt x="0" y="28585"/>
                  </a:cubicBezTo>
                  <a:lnTo>
                    <a:pt x="0" y="33524"/>
                  </a:lnTo>
                  <a:cubicBezTo>
                    <a:pt x="6571" y="31306"/>
                    <a:pt x="12263" y="28334"/>
                    <a:pt x="16825" y="24861"/>
                  </a:cubicBezTo>
                  <a:cubicBezTo>
                    <a:pt x="20047" y="22475"/>
                    <a:pt x="22809" y="19504"/>
                    <a:pt x="24986" y="16155"/>
                  </a:cubicBezTo>
                  <a:cubicBezTo>
                    <a:pt x="27162" y="12807"/>
                    <a:pt x="28334" y="8915"/>
                    <a:pt x="28376" y="4939"/>
                  </a:cubicBezTo>
                  <a:lnTo>
                    <a:pt x="28376" y="1"/>
                  </a:lnTo>
                  <a:close/>
                </a:path>
              </a:pathLst>
            </a:custGeom>
            <a:solidFill>
              <a:srgbClr val="6B4E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2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45" name="Google Shape;634;p22"/>
            <p:cNvGrpSpPr/>
            <p:nvPr/>
          </p:nvGrpSpPr>
          <p:grpSpPr>
            <a:xfrm>
              <a:off x="4952857" y="2713126"/>
              <a:ext cx="1434477" cy="751999"/>
              <a:chOff x="4952857" y="2713126"/>
              <a:chExt cx="1434477" cy="751999"/>
            </a:xfrm>
          </p:grpSpPr>
          <p:sp>
            <p:nvSpPr>
              <p:cNvPr id="73" name="Google Shape;635;p22"/>
              <p:cNvSpPr/>
              <p:nvPr/>
            </p:nvSpPr>
            <p:spPr>
              <a:xfrm>
                <a:off x="5780220" y="3034353"/>
                <a:ext cx="486992" cy="236233"/>
              </a:xfrm>
              <a:custGeom>
                <a:avLst/>
                <a:gdLst/>
                <a:ahLst/>
                <a:cxnLst/>
                <a:rect l="l" t="t" r="r" b="b"/>
                <a:pathLst>
                  <a:path w="25447" h="12344" extrusionOk="0">
                    <a:moveTo>
                      <a:pt x="12700" y="0"/>
                    </a:moveTo>
                    <a:cubicBezTo>
                      <a:pt x="8218" y="0"/>
                      <a:pt x="3879" y="1376"/>
                      <a:pt x="1591" y="3806"/>
                    </a:cubicBezTo>
                    <a:cubicBezTo>
                      <a:pt x="587" y="4727"/>
                      <a:pt x="42" y="5983"/>
                      <a:pt x="1" y="7322"/>
                    </a:cubicBezTo>
                    <a:lnTo>
                      <a:pt x="1" y="12260"/>
                    </a:lnTo>
                    <a:cubicBezTo>
                      <a:pt x="42" y="10921"/>
                      <a:pt x="587" y="9665"/>
                      <a:pt x="1591" y="8745"/>
                    </a:cubicBezTo>
                    <a:cubicBezTo>
                      <a:pt x="3879" y="6314"/>
                      <a:pt x="8218" y="4938"/>
                      <a:pt x="12700" y="4938"/>
                    </a:cubicBezTo>
                    <a:cubicBezTo>
                      <a:pt x="14777" y="4938"/>
                      <a:pt x="16885" y="5234"/>
                      <a:pt x="18834" y="5857"/>
                    </a:cubicBezTo>
                    <a:cubicBezTo>
                      <a:pt x="19838" y="6192"/>
                      <a:pt x="20759" y="6610"/>
                      <a:pt x="21680" y="7113"/>
                    </a:cubicBezTo>
                    <a:cubicBezTo>
                      <a:pt x="24107" y="8494"/>
                      <a:pt x="25446" y="10377"/>
                      <a:pt x="25446" y="12344"/>
                    </a:cubicBezTo>
                    <a:lnTo>
                      <a:pt x="25446" y="7405"/>
                    </a:lnTo>
                    <a:cubicBezTo>
                      <a:pt x="25446" y="5480"/>
                      <a:pt x="24107" y="3555"/>
                      <a:pt x="21680" y="2174"/>
                    </a:cubicBezTo>
                    <a:cubicBezTo>
                      <a:pt x="20759" y="1672"/>
                      <a:pt x="19838" y="1253"/>
                      <a:pt x="18834" y="919"/>
                    </a:cubicBezTo>
                    <a:cubicBezTo>
                      <a:pt x="16885" y="296"/>
                      <a:pt x="14777" y="0"/>
                      <a:pt x="12700" y="0"/>
                    </a:cubicBezTo>
                    <a:close/>
                  </a:path>
                </a:pathLst>
              </a:custGeom>
              <a:solidFill>
                <a:srgbClr val="5143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74" name="Google Shape;636;p22"/>
              <p:cNvSpPr/>
              <p:nvPr/>
            </p:nvSpPr>
            <p:spPr>
              <a:xfrm>
                <a:off x="5441413" y="3103395"/>
                <a:ext cx="916284" cy="361730"/>
              </a:xfrm>
              <a:custGeom>
                <a:avLst/>
                <a:gdLst/>
                <a:ahLst/>
                <a:cxnLst/>
                <a:rect l="l" t="t" r="r" b="b"/>
                <a:pathLst>
                  <a:path w="47879" h="19124" extrusionOk="0">
                    <a:moveTo>
                      <a:pt x="0" y="0"/>
                    </a:moveTo>
                    <a:lnTo>
                      <a:pt x="0" y="4939"/>
                    </a:lnTo>
                    <a:lnTo>
                      <a:pt x="3600" y="6111"/>
                    </a:lnTo>
                    <a:cubicBezTo>
                      <a:pt x="5609" y="6738"/>
                      <a:pt x="7576" y="7575"/>
                      <a:pt x="9417" y="8622"/>
                    </a:cubicBezTo>
                    <a:cubicBezTo>
                      <a:pt x="11426" y="9710"/>
                      <a:pt x="13184" y="11216"/>
                      <a:pt x="14607" y="13016"/>
                    </a:cubicBezTo>
                    <a:cubicBezTo>
                      <a:pt x="15569" y="14313"/>
                      <a:pt x="16825" y="15402"/>
                      <a:pt x="18248" y="16197"/>
                    </a:cubicBezTo>
                    <a:cubicBezTo>
                      <a:pt x="19503" y="16866"/>
                      <a:pt x="20801" y="17452"/>
                      <a:pt x="22140" y="17871"/>
                    </a:cubicBezTo>
                    <a:cubicBezTo>
                      <a:pt x="24794" y="18720"/>
                      <a:pt x="27675" y="19123"/>
                      <a:pt x="30519" y="19123"/>
                    </a:cubicBezTo>
                    <a:cubicBezTo>
                      <a:pt x="36645" y="19123"/>
                      <a:pt x="42600" y="17252"/>
                      <a:pt x="45744" y="13937"/>
                    </a:cubicBezTo>
                    <a:cubicBezTo>
                      <a:pt x="45911" y="13769"/>
                      <a:pt x="46079" y="13560"/>
                      <a:pt x="46246" y="13351"/>
                    </a:cubicBezTo>
                    <a:cubicBezTo>
                      <a:pt x="47293" y="12179"/>
                      <a:pt x="47837" y="10714"/>
                      <a:pt x="47878" y="9166"/>
                    </a:cubicBezTo>
                    <a:lnTo>
                      <a:pt x="47878" y="4227"/>
                    </a:lnTo>
                    <a:cubicBezTo>
                      <a:pt x="47837" y="5776"/>
                      <a:pt x="47293" y="7240"/>
                      <a:pt x="46246" y="8412"/>
                    </a:cubicBezTo>
                    <a:cubicBezTo>
                      <a:pt x="46121" y="8622"/>
                      <a:pt x="45911" y="8831"/>
                      <a:pt x="45744" y="8998"/>
                    </a:cubicBezTo>
                    <a:cubicBezTo>
                      <a:pt x="42600" y="12314"/>
                      <a:pt x="36665" y="14185"/>
                      <a:pt x="30538" y="14185"/>
                    </a:cubicBezTo>
                    <a:cubicBezTo>
                      <a:pt x="27693" y="14185"/>
                      <a:pt x="24807" y="13782"/>
                      <a:pt x="22140" y="12932"/>
                    </a:cubicBezTo>
                    <a:cubicBezTo>
                      <a:pt x="20801" y="12514"/>
                      <a:pt x="19503" y="11928"/>
                      <a:pt x="18248" y="11258"/>
                    </a:cubicBezTo>
                    <a:cubicBezTo>
                      <a:pt x="16825" y="10463"/>
                      <a:pt x="15569" y="9375"/>
                      <a:pt x="14607" y="8078"/>
                    </a:cubicBezTo>
                    <a:cubicBezTo>
                      <a:pt x="13184" y="6278"/>
                      <a:pt x="11426" y="4771"/>
                      <a:pt x="9417" y="3683"/>
                    </a:cubicBezTo>
                    <a:cubicBezTo>
                      <a:pt x="7576" y="2637"/>
                      <a:pt x="5609" y="1800"/>
                      <a:pt x="3600" y="117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1435A"/>
              </a:solidFill>
              <a:ln w="9525" cap="flat" cmpd="sng">
                <a:solidFill>
                  <a:srgbClr val="51435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75" name="Google Shape;637;p22"/>
              <p:cNvSpPr/>
              <p:nvPr/>
            </p:nvSpPr>
            <p:spPr>
              <a:xfrm>
                <a:off x="5118647" y="2717126"/>
                <a:ext cx="543046" cy="640762"/>
              </a:xfrm>
              <a:custGeom>
                <a:avLst/>
                <a:gdLst/>
                <a:ahLst/>
                <a:cxnLst/>
                <a:rect l="l" t="t" r="r" b="b"/>
                <a:pathLst>
                  <a:path w="28376" h="33482" extrusionOk="0">
                    <a:moveTo>
                      <a:pt x="28376" y="1"/>
                    </a:moveTo>
                    <a:cubicBezTo>
                      <a:pt x="28292" y="3935"/>
                      <a:pt x="27120" y="7827"/>
                      <a:pt x="24986" y="11175"/>
                    </a:cubicBezTo>
                    <a:cubicBezTo>
                      <a:pt x="22809" y="14523"/>
                      <a:pt x="20047" y="17495"/>
                      <a:pt x="16825" y="19880"/>
                    </a:cubicBezTo>
                    <a:cubicBezTo>
                      <a:pt x="12263" y="23354"/>
                      <a:pt x="6571" y="26325"/>
                      <a:pt x="0" y="28543"/>
                    </a:cubicBezTo>
                    <a:lnTo>
                      <a:pt x="0" y="33482"/>
                    </a:lnTo>
                    <a:cubicBezTo>
                      <a:pt x="6571" y="31264"/>
                      <a:pt x="12263" y="28292"/>
                      <a:pt x="16825" y="24819"/>
                    </a:cubicBezTo>
                    <a:cubicBezTo>
                      <a:pt x="20047" y="22433"/>
                      <a:pt x="22809" y="19462"/>
                      <a:pt x="24986" y="16113"/>
                    </a:cubicBezTo>
                    <a:cubicBezTo>
                      <a:pt x="27162" y="12765"/>
                      <a:pt x="28334" y="8873"/>
                      <a:pt x="28376" y="4897"/>
                    </a:cubicBezTo>
                    <a:lnTo>
                      <a:pt x="28376" y="1"/>
                    </a:lnTo>
                    <a:close/>
                  </a:path>
                </a:pathLst>
              </a:custGeom>
              <a:solidFill>
                <a:srgbClr val="51435A"/>
              </a:solidFill>
              <a:ln w="9525" cap="flat" cmpd="sng">
                <a:solidFill>
                  <a:srgbClr val="51435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76" name="Google Shape;638;p22"/>
              <p:cNvSpPr/>
              <p:nvPr/>
            </p:nvSpPr>
            <p:spPr>
              <a:xfrm>
                <a:off x="4952857" y="2713126"/>
                <a:ext cx="708834" cy="549457"/>
              </a:xfrm>
              <a:custGeom>
                <a:avLst/>
                <a:gdLst/>
                <a:ahLst/>
                <a:cxnLst/>
                <a:rect l="l" t="t" r="r" b="b"/>
                <a:pathLst>
                  <a:path w="37039" h="28711" extrusionOk="0">
                    <a:moveTo>
                      <a:pt x="19921" y="0"/>
                    </a:moveTo>
                    <a:cubicBezTo>
                      <a:pt x="19963" y="8622"/>
                      <a:pt x="11928" y="16113"/>
                      <a:pt x="0" y="20131"/>
                    </a:cubicBezTo>
                    <a:lnTo>
                      <a:pt x="4353" y="24442"/>
                    </a:lnTo>
                    <a:lnTo>
                      <a:pt x="8663" y="28710"/>
                    </a:lnTo>
                    <a:cubicBezTo>
                      <a:pt x="15234" y="26492"/>
                      <a:pt x="20968" y="23563"/>
                      <a:pt x="25529" y="20047"/>
                    </a:cubicBezTo>
                    <a:cubicBezTo>
                      <a:pt x="28710" y="17662"/>
                      <a:pt x="31472" y="14690"/>
                      <a:pt x="33649" y="11342"/>
                    </a:cubicBezTo>
                    <a:cubicBezTo>
                      <a:pt x="35867" y="7952"/>
                      <a:pt x="36997" y="4018"/>
                      <a:pt x="37039" y="0"/>
                    </a:cubicBezTo>
                    <a:close/>
                  </a:path>
                </a:pathLst>
              </a:custGeom>
              <a:solidFill>
                <a:srgbClr val="6D597A"/>
              </a:solidFill>
              <a:ln w="9525" cap="flat" cmpd="sng">
                <a:solidFill>
                  <a:srgbClr val="6D59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77" name="Google Shape;639;p22"/>
              <p:cNvSpPr/>
              <p:nvPr/>
            </p:nvSpPr>
            <p:spPr>
              <a:xfrm>
                <a:off x="5441424" y="2930186"/>
                <a:ext cx="945909" cy="438057"/>
              </a:xfrm>
              <a:custGeom>
                <a:avLst/>
                <a:gdLst/>
                <a:ahLst/>
                <a:cxnLst/>
                <a:rect l="l" t="t" r="r" b="b"/>
                <a:pathLst>
                  <a:path w="49427" h="22890" extrusionOk="0">
                    <a:moveTo>
                      <a:pt x="30351" y="5433"/>
                    </a:moveTo>
                    <a:cubicBezTo>
                      <a:pt x="32443" y="5433"/>
                      <a:pt x="34569" y="5732"/>
                      <a:pt x="36537" y="6362"/>
                    </a:cubicBezTo>
                    <a:cubicBezTo>
                      <a:pt x="37541" y="6654"/>
                      <a:pt x="38504" y="7073"/>
                      <a:pt x="39383" y="7575"/>
                    </a:cubicBezTo>
                    <a:cubicBezTo>
                      <a:pt x="43317" y="9877"/>
                      <a:pt x="44363" y="13434"/>
                      <a:pt x="41559" y="16364"/>
                    </a:cubicBezTo>
                    <a:cubicBezTo>
                      <a:pt x="39243" y="18795"/>
                      <a:pt x="34914" y="20170"/>
                      <a:pt x="30441" y="20170"/>
                    </a:cubicBezTo>
                    <a:cubicBezTo>
                      <a:pt x="28368" y="20170"/>
                      <a:pt x="26265" y="19875"/>
                      <a:pt x="24316" y="19252"/>
                    </a:cubicBezTo>
                    <a:cubicBezTo>
                      <a:pt x="23312" y="18917"/>
                      <a:pt x="22349" y="18498"/>
                      <a:pt x="21470" y="17996"/>
                    </a:cubicBezTo>
                    <a:cubicBezTo>
                      <a:pt x="17536" y="15736"/>
                      <a:pt x="16490" y="12179"/>
                      <a:pt x="19294" y="9207"/>
                    </a:cubicBezTo>
                    <a:cubicBezTo>
                      <a:pt x="21600" y="6788"/>
                      <a:pt x="25900" y="5433"/>
                      <a:pt x="30351" y="5433"/>
                    </a:cubicBezTo>
                    <a:close/>
                    <a:moveTo>
                      <a:pt x="8162" y="0"/>
                    </a:moveTo>
                    <a:cubicBezTo>
                      <a:pt x="5985" y="3390"/>
                      <a:pt x="3223" y="6320"/>
                      <a:pt x="0" y="8705"/>
                    </a:cubicBezTo>
                    <a:lnTo>
                      <a:pt x="3600" y="9877"/>
                    </a:lnTo>
                    <a:cubicBezTo>
                      <a:pt x="5609" y="10505"/>
                      <a:pt x="7576" y="11342"/>
                      <a:pt x="9417" y="12388"/>
                    </a:cubicBezTo>
                    <a:cubicBezTo>
                      <a:pt x="11426" y="13476"/>
                      <a:pt x="13184" y="14983"/>
                      <a:pt x="14607" y="16783"/>
                    </a:cubicBezTo>
                    <a:cubicBezTo>
                      <a:pt x="15611" y="18080"/>
                      <a:pt x="16825" y="19168"/>
                      <a:pt x="18290" y="19963"/>
                    </a:cubicBezTo>
                    <a:cubicBezTo>
                      <a:pt x="19503" y="20633"/>
                      <a:pt x="20801" y="21219"/>
                      <a:pt x="22140" y="21637"/>
                    </a:cubicBezTo>
                    <a:cubicBezTo>
                      <a:pt x="24807" y="22487"/>
                      <a:pt x="27693" y="22890"/>
                      <a:pt x="30538" y="22890"/>
                    </a:cubicBezTo>
                    <a:cubicBezTo>
                      <a:pt x="36665" y="22890"/>
                      <a:pt x="42600" y="21019"/>
                      <a:pt x="45744" y="17703"/>
                    </a:cubicBezTo>
                    <a:cubicBezTo>
                      <a:pt x="45911" y="17536"/>
                      <a:pt x="46121" y="17327"/>
                      <a:pt x="46288" y="17117"/>
                    </a:cubicBezTo>
                    <a:cubicBezTo>
                      <a:pt x="49427" y="13267"/>
                      <a:pt x="47878" y="8663"/>
                      <a:pt x="42773" y="5734"/>
                    </a:cubicBezTo>
                    <a:cubicBezTo>
                      <a:pt x="41936" y="5232"/>
                      <a:pt x="41057" y="4813"/>
                      <a:pt x="40178" y="4478"/>
                    </a:cubicBezTo>
                    <a:cubicBezTo>
                      <a:pt x="37045" y="3324"/>
                      <a:pt x="33783" y="2768"/>
                      <a:pt x="30493" y="2768"/>
                    </a:cubicBezTo>
                    <a:cubicBezTo>
                      <a:pt x="29607" y="2768"/>
                      <a:pt x="28719" y="2808"/>
                      <a:pt x="27832" y="2888"/>
                    </a:cubicBezTo>
                    <a:cubicBezTo>
                      <a:pt x="26534" y="3013"/>
                      <a:pt x="25234" y="3076"/>
                      <a:pt x="23936" y="3076"/>
                    </a:cubicBezTo>
                    <a:cubicBezTo>
                      <a:pt x="20042" y="3076"/>
                      <a:pt x="16166" y="2511"/>
                      <a:pt x="12430" y="1381"/>
                    </a:cubicBezTo>
                    <a:lnTo>
                      <a:pt x="8162" y="0"/>
                    </a:lnTo>
                    <a:close/>
                  </a:path>
                </a:pathLst>
              </a:custGeom>
              <a:solidFill>
                <a:srgbClr val="6D597A"/>
              </a:solidFill>
              <a:ln w="9525" cap="flat" cmpd="sng">
                <a:solidFill>
                  <a:srgbClr val="6D597A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grpSp>
            <p:nvGrpSpPr>
              <p:cNvPr id="78" name="Google Shape;640;p22"/>
              <p:cNvGrpSpPr/>
              <p:nvPr/>
            </p:nvGrpSpPr>
            <p:grpSpPr>
              <a:xfrm>
                <a:off x="5894759" y="2954204"/>
                <a:ext cx="317188" cy="317188"/>
                <a:chOff x="5894759" y="2954204"/>
                <a:chExt cx="317188" cy="317188"/>
              </a:xfrm>
            </p:grpSpPr>
            <p:sp>
              <p:nvSpPr>
                <p:cNvPr id="79" name="Google Shape;641;p22"/>
                <p:cNvSpPr/>
                <p:nvPr/>
              </p:nvSpPr>
              <p:spPr>
                <a:xfrm>
                  <a:off x="5934011" y="3204908"/>
                  <a:ext cx="71287" cy="59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5" h="3098" extrusionOk="0">
                      <a:moveTo>
                        <a:pt x="2051" y="0"/>
                      </a:moveTo>
                      <a:cubicBezTo>
                        <a:pt x="1339" y="168"/>
                        <a:pt x="670" y="377"/>
                        <a:pt x="0" y="628"/>
                      </a:cubicBezTo>
                      <a:cubicBezTo>
                        <a:pt x="1005" y="1758"/>
                        <a:pt x="2260" y="2637"/>
                        <a:pt x="3725" y="3097"/>
                      </a:cubicBezTo>
                      <a:cubicBezTo>
                        <a:pt x="2972" y="2176"/>
                        <a:pt x="2386" y="1130"/>
                        <a:pt x="2051" y="0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0" name="Google Shape;642;p22"/>
                <p:cNvSpPr/>
                <p:nvPr/>
              </p:nvSpPr>
              <p:spPr>
                <a:xfrm>
                  <a:off x="5987673" y="3195282"/>
                  <a:ext cx="58484" cy="753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6" h="3935" extrusionOk="0">
                      <a:moveTo>
                        <a:pt x="3055" y="1"/>
                      </a:moveTo>
                      <a:cubicBezTo>
                        <a:pt x="2051" y="43"/>
                        <a:pt x="1005" y="168"/>
                        <a:pt x="0" y="336"/>
                      </a:cubicBezTo>
                      <a:cubicBezTo>
                        <a:pt x="628" y="2177"/>
                        <a:pt x="1590" y="3516"/>
                        <a:pt x="2720" y="3935"/>
                      </a:cubicBezTo>
                      <a:lnTo>
                        <a:pt x="3055" y="3935"/>
                      </a:lnTo>
                      <a:lnTo>
                        <a:pt x="3055" y="1"/>
                      </a:ln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1" name="Google Shape;643;p22"/>
                <p:cNvSpPr/>
                <p:nvPr/>
              </p:nvSpPr>
              <p:spPr>
                <a:xfrm>
                  <a:off x="5894759" y="3119994"/>
                  <a:ext cx="74502" cy="849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3" h="4438" extrusionOk="0">
                      <a:moveTo>
                        <a:pt x="0" y="1"/>
                      </a:moveTo>
                      <a:cubicBezTo>
                        <a:pt x="84" y="1591"/>
                        <a:pt x="628" y="3140"/>
                        <a:pt x="1549" y="4437"/>
                      </a:cubicBezTo>
                      <a:cubicBezTo>
                        <a:pt x="2302" y="4144"/>
                        <a:pt x="3097" y="3893"/>
                        <a:pt x="3893" y="3684"/>
                      </a:cubicBezTo>
                      <a:cubicBezTo>
                        <a:pt x="3558" y="2470"/>
                        <a:pt x="3390" y="1256"/>
                        <a:pt x="3390" y="1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2" name="Google Shape;644;p22"/>
                <p:cNvSpPr/>
                <p:nvPr/>
              </p:nvSpPr>
              <p:spPr>
                <a:xfrm>
                  <a:off x="5935599" y="2961419"/>
                  <a:ext cx="69699" cy="568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42" h="2972" extrusionOk="0">
                      <a:moveTo>
                        <a:pt x="3642" y="0"/>
                      </a:moveTo>
                      <a:lnTo>
                        <a:pt x="3642" y="0"/>
                      </a:lnTo>
                      <a:cubicBezTo>
                        <a:pt x="2219" y="461"/>
                        <a:pt x="963" y="1256"/>
                        <a:pt x="1" y="2344"/>
                      </a:cubicBezTo>
                      <a:cubicBezTo>
                        <a:pt x="629" y="2595"/>
                        <a:pt x="1298" y="2804"/>
                        <a:pt x="2010" y="2972"/>
                      </a:cubicBezTo>
                      <a:cubicBezTo>
                        <a:pt x="2344" y="1884"/>
                        <a:pt x="2889" y="879"/>
                        <a:pt x="3642" y="0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3" name="Google Shape;645;p22"/>
                <p:cNvSpPr/>
                <p:nvPr/>
              </p:nvSpPr>
              <p:spPr>
                <a:xfrm>
                  <a:off x="5894759" y="3018277"/>
                  <a:ext cx="75306" cy="873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5" h="4563" extrusionOk="0">
                      <a:moveTo>
                        <a:pt x="1633" y="1"/>
                      </a:moveTo>
                      <a:cubicBezTo>
                        <a:pt x="628" y="1340"/>
                        <a:pt x="84" y="2889"/>
                        <a:pt x="0" y="4563"/>
                      </a:cubicBezTo>
                      <a:lnTo>
                        <a:pt x="3390" y="4563"/>
                      </a:lnTo>
                      <a:cubicBezTo>
                        <a:pt x="3390" y="3265"/>
                        <a:pt x="3600" y="1968"/>
                        <a:pt x="3934" y="712"/>
                      </a:cubicBezTo>
                      <a:cubicBezTo>
                        <a:pt x="3139" y="545"/>
                        <a:pt x="2386" y="294"/>
                        <a:pt x="1633" y="1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4" name="Google Shape;646;p22"/>
                <p:cNvSpPr/>
                <p:nvPr/>
              </p:nvSpPr>
              <p:spPr>
                <a:xfrm>
                  <a:off x="6060549" y="3196086"/>
                  <a:ext cx="58484" cy="753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6" h="3935" extrusionOk="0">
                      <a:moveTo>
                        <a:pt x="1" y="1"/>
                      </a:moveTo>
                      <a:lnTo>
                        <a:pt x="1" y="3935"/>
                      </a:lnTo>
                      <a:lnTo>
                        <a:pt x="377" y="3935"/>
                      </a:lnTo>
                      <a:cubicBezTo>
                        <a:pt x="1465" y="3474"/>
                        <a:pt x="2470" y="2135"/>
                        <a:pt x="3056" y="294"/>
                      </a:cubicBezTo>
                      <a:cubicBezTo>
                        <a:pt x="2051" y="126"/>
                        <a:pt x="1047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5" name="Google Shape;647;p22"/>
                <p:cNvSpPr/>
                <p:nvPr/>
              </p:nvSpPr>
              <p:spPr>
                <a:xfrm>
                  <a:off x="5989261" y="2954204"/>
                  <a:ext cx="56896" cy="72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3" h="3768" extrusionOk="0">
                      <a:moveTo>
                        <a:pt x="2637" y="1"/>
                      </a:moveTo>
                      <a:cubicBezTo>
                        <a:pt x="1549" y="419"/>
                        <a:pt x="587" y="1717"/>
                        <a:pt x="1" y="3474"/>
                      </a:cubicBezTo>
                      <a:cubicBezTo>
                        <a:pt x="963" y="3684"/>
                        <a:pt x="1968" y="3767"/>
                        <a:pt x="2972" y="3767"/>
                      </a:cubicBezTo>
                      <a:lnTo>
                        <a:pt x="2972" y="1"/>
                      </a:ln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6" name="Google Shape;648;p22"/>
                <p:cNvSpPr/>
                <p:nvPr/>
              </p:nvSpPr>
              <p:spPr>
                <a:xfrm>
                  <a:off x="6061353" y="3119994"/>
                  <a:ext cx="71306" cy="68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6" h="3559" extrusionOk="0">
                      <a:moveTo>
                        <a:pt x="0" y="1"/>
                      </a:moveTo>
                      <a:lnTo>
                        <a:pt x="0" y="3223"/>
                      </a:lnTo>
                      <a:cubicBezTo>
                        <a:pt x="1089" y="3223"/>
                        <a:pt x="2177" y="3349"/>
                        <a:pt x="3265" y="3558"/>
                      </a:cubicBezTo>
                      <a:cubicBezTo>
                        <a:pt x="3558" y="2386"/>
                        <a:pt x="3725" y="1173"/>
                        <a:pt x="3725" y="1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7" name="Google Shape;649;p22"/>
                <p:cNvSpPr/>
                <p:nvPr/>
              </p:nvSpPr>
              <p:spPr>
                <a:xfrm>
                  <a:off x="5974047" y="3119994"/>
                  <a:ext cx="72110" cy="681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8" h="3559" extrusionOk="0">
                      <a:moveTo>
                        <a:pt x="1" y="1"/>
                      </a:moveTo>
                      <a:cubicBezTo>
                        <a:pt x="42" y="1173"/>
                        <a:pt x="210" y="2386"/>
                        <a:pt x="503" y="3558"/>
                      </a:cubicBezTo>
                      <a:cubicBezTo>
                        <a:pt x="1591" y="3349"/>
                        <a:pt x="2679" y="3223"/>
                        <a:pt x="3767" y="3223"/>
                      </a:cubicBezTo>
                      <a:lnTo>
                        <a:pt x="3767" y="1"/>
                      </a:ln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8" name="Google Shape;650;p22"/>
                <p:cNvSpPr/>
                <p:nvPr/>
              </p:nvSpPr>
              <p:spPr>
                <a:xfrm>
                  <a:off x="6102193" y="3204908"/>
                  <a:ext cx="71306" cy="59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6" h="3098" extrusionOk="0">
                      <a:moveTo>
                        <a:pt x="1675" y="0"/>
                      </a:moveTo>
                      <a:cubicBezTo>
                        <a:pt x="1340" y="1130"/>
                        <a:pt x="754" y="2176"/>
                        <a:pt x="1" y="3097"/>
                      </a:cubicBezTo>
                      <a:cubicBezTo>
                        <a:pt x="1424" y="2595"/>
                        <a:pt x="2721" y="1758"/>
                        <a:pt x="3726" y="586"/>
                      </a:cubicBezTo>
                      <a:cubicBezTo>
                        <a:pt x="3056" y="377"/>
                        <a:pt x="2345" y="168"/>
                        <a:pt x="1675" y="0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9" name="Google Shape;651;p22"/>
                <p:cNvSpPr/>
                <p:nvPr/>
              </p:nvSpPr>
              <p:spPr>
                <a:xfrm>
                  <a:off x="6061353" y="3035099"/>
                  <a:ext cx="71306" cy="705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6" h="3684" extrusionOk="0">
                      <a:moveTo>
                        <a:pt x="3223" y="1"/>
                      </a:moveTo>
                      <a:cubicBezTo>
                        <a:pt x="2135" y="210"/>
                        <a:pt x="1089" y="294"/>
                        <a:pt x="0" y="335"/>
                      </a:cubicBezTo>
                      <a:lnTo>
                        <a:pt x="0" y="3684"/>
                      </a:lnTo>
                      <a:lnTo>
                        <a:pt x="3725" y="3684"/>
                      </a:lnTo>
                      <a:cubicBezTo>
                        <a:pt x="3725" y="2428"/>
                        <a:pt x="3558" y="1214"/>
                        <a:pt x="3223" y="1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0" name="Google Shape;652;p22"/>
                <p:cNvSpPr/>
                <p:nvPr/>
              </p:nvSpPr>
              <p:spPr>
                <a:xfrm>
                  <a:off x="5974851" y="3035099"/>
                  <a:ext cx="71306" cy="705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26" h="3684" extrusionOk="0">
                      <a:moveTo>
                        <a:pt x="503" y="1"/>
                      </a:moveTo>
                      <a:cubicBezTo>
                        <a:pt x="168" y="1172"/>
                        <a:pt x="0" y="2428"/>
                        <a:pt x="0" y="3642"/>
                      </a:cubicBezTo>
                      <a:lnTo>
                        <a:pt x="3725" y="3684"/>
                      </a:lnTo>
                      <a:lnTo>
                        <a:pt x="3725" y="294"/>
                      </a:lnTo>
                      <a:cubicBezTo>
                        <a:pt x="2637" y="294"/>
                        <a:pt x="1549" y="168"/>
                        <a:pt x="503" y="1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1" name="Google Shape;653;p22"/>
                <p:cNvSpPr/>
                <p:nvPr/>
              </p:nvSpPr>
              <p:spPr>
                <a:xfrm>
                  <a:off x="6101409" y="2961419"/>
                  <a:ext cx="70483" cy="568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83" h="2972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753" y="879"/>
                        <a:pt x="1297" y="1884"/>
                        <a:pt x="1632" y="2972"/>
                      </a:cubicBezTo>
                      <a:cubicBezTo>
                        <a:pt x="2344" y="2804"/>
                        <a:pt x="3013" y="2595"/>
                        <a:pt x="3683" y="2386"/>
                      </a:cubicBezTo>
                      <a:cubicBezTo>
                        <a:pt x="2678" y="1256"/>
                        <a:pt x="1423" y="461"/>
                        <a:pt x="0" y="0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2" name="Google Shape;654;p22"/>
                <p:cNvSpPr/>
                <p:nvPr/>
              </p:nvSpPr>
              <p:spPr>
                <a:xfrm>
                  <a:off x="6137445" y="3018277"/>
                  <a:ext cx="74502" cy="873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3" h="4563" extrusionOk="0">
                      <a:moveTo>
                        <a:pt x="2302" y="1"/>
                      </a:moveTo>
                      <a:cubicBezTo>
                        <a:pt x="1549" y="294"/>
                        <a:pt x="795" y="545"/>
                        <a:pt x="0" y="712"/>
                      </a:cubicBezTo>
                      <a:cubicBezTo>
                        <a:pt x="335" y="1968"/>
                        <a:pt x="503" y="3265"/>
                        <a:pt x="544" y="4563"/>
                      </a:cubicBezTo>
                      <a:lnTo>
                        <a:pt x="3892" y="4563"/>
                      </a:lnTo>
                      <a:cubicBezTo>
                        <a:pt x="3851" y="2889"/>
                        <a:pt x="3265" y="1340"/>
                        <a:pt x="2302" y="1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3" name="Google Shape;655;p22"/>
                <p:cNvSpPr/>
                <p:nvPr/>
              </p:nvSpPr>
              <p:spPr>
                <a:xfrm>
                  <a:off x="6138249" y="3119994"/>
                  <a:ext cx="73699" cy="849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51" h="4438" extrusionOk="0">
                      <a:moveTo>
                        <a:pt x="502" y="1"/>
                      </a:moveTo>
                      <a:cubicBezTo>
                        <a:pt x="461" y="1256"/>
                        <a:pt x="293" y="2512"/>
                        <a:pt x="0" y="3726"/>
                      </a:cubicBezTo>
                      <a:cubicBezTo>
                        <a:pt x="795" y="3893"/>
                        <a:pt x="1591" y="4144"/>
                        <a:pt x="2344" y="4437"/>
                      </a:cubicBezTo>
                      <a:cubicBezTo>
                        <a:pt x="3265" y="3140"/>
                        <a:pt x="3809" y="1591"/>
                        <a:pt x="3850" y="1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4" name="Google Shape;656;p22"/>
                <p:cNvSpPr/>
                <p:nvPr/>
              </p:nvSpPr>
              <p:spPr>
                <a:xfrm>
                  <a:off x="6061353" y="2954204"/>
                  <a:ext cx="56877" cy="729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72" h="3810" extrusionOk="0">
                      <a:moveTo>
                        <a:pt x="0" y="1"/>
                      </a:moveTo>
                      <a:lnTo>
                        <a:pt x="0" y="3809"/>
                      </a:lnTo>
                      <a:cubicBezTo>
                        <a:pt x="1005" y="3767"/>
                        <a:pt x="2009" y="3684"/>
                        <a:pt x="2972" y="3474"/>
                      </a:cubicBezTo>
                      <a:cubicBezTo>
                        <a:pt x="2344" y="1717"/>
                        <a:pt x="1423" y="419"/>
                        <a:pt x="335" y="1"/>
                      </a:cubicBezTo>
                      <a:close/>
                    </a:path>
                  </a:pathLst>
                </a:custGeom>
                <a:solidFill>
                  <a:srgbClr val="6D597A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46" name="Google Shape;657;p22"/>
            <p:cNvGrpSpPr/>
            <p:nvPr/>
          </p:nvGrpSpPr>
          <p:grpSpPr>
            <a:xfrm>
              <a:off x="4006935" y="1443625"/>
              <a:ext cx="1105305" cy="980385"/>
              <a:chOff x="4006935" y="1443625"/>
              <a:chExt cx="1105305" cy="980385"/>
            </a:xfrm>
          </p:grpSpPr>
          <p:sp>
            <p:nvSpPr>
              <p:cNvPr id="67" name="Google Shape;658;p22"/>
              <p:cNvSpPr/>
              <p:nvPr/>
            </p:nvSpPr>
            <p:spPr>
              <a:xfrm>
                <a:off x="4316106" y="1614104"/>
                <a:ext cx="486973" cy="235621"/>
              </a:xfrm>
              <a:custGeom>
                <a:avLst/>
                <a:gdLst/>
                <a:ahLst/>
                <a:cxnLst/>
                <a:rect l="l" t="t" r="r" b="b"/>
                <a:pathLst>
                  <a:path w="25446" h="12312" extrusionOk="0">
                    <a:moveTo>
                      <a:pt x="13154" y="1"/>
                    </a:moveTo>
                    <a:cubicBezTo>
                      <a:pt x="12996" y="1"/>
                      <a:pt x="12839" y="3"/>
                      <a:pt x="12681" y="7"/>
                    </a:cubicBezTo>
                    <a:cubicBezTo>
                      <a:pt x="5650" y="7"/>
                      <a:pt x="0" y="3272"/>
                      <a:pt x="0" y="7373"/>
                    </a:cubicBezTo>
                    <a:lnTo>
                      <a:pt x="0" y="12312"/>
                    </a:lnTo>
                    <a:cubicBezTo>
                      <a:pt x="0" y="8210"/>
                      <a:pt x="5650" y="4946"/>
                      <a:pt x="12681" y="4946"/>
                    </a:cubicBezTo>
                    <a:cubicBezTo>
                      <a:pt x="12839" y="4942"/>
                      <a:pt x="12996" y="4939"/>
                      <a:pt x="13154" y="4939"/>
                    </a:cubicBezTo>
                    <a:cubicBezTo>
                      <a:pt x="16130" y="4939"/>
                      <a:pt x="19056" y="5689"/>
                      <a:pt x="21679" y="7080"/>
                    </a:cubicBezTo>
                    <a:cubicBezTo>
                      <a:pt x="23981" y="8419"/>
                      <a:pt x="25446" y="10261"/>
                      <a:pt x="25446" y="12312"/>
                    </a:cubicBezTo>
                    <a:lnTo>
                      <a:pt x="25446" y="7373"/>
                    </a:lnTo>
                    <a:cubicBezTo>
                      <a:pt x="25446" y="5322"/>
                      <a:pt x="23981" y="3481"/>
                      <a:pt x="21679" y="2142"/>
                    </a:cubicBezTo>
                    <a:cubicBezTo>
                      <a:pt x="19056" y="750"/>
                      <a:pt x="16130" y="1"/>
                      <a:pt x="13154" y="1"/>
                    </a:cubicBezTo>
                    <a:close/>
                  </a:path>
                </a:pathLst>
              </a:custGeom>
              <a:solidFill>
                <a:srgbClr val="B56576"/>
              </a:solidFill>
              <a:ln w="9525" cap="flat" cmpd="sng">
                <a:solidFill>
                  <a:srgbClr val="B5657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68" name="Google Shape;659;p22"/>
              <p:cNvSpPr/>
              <p:nvPr/>
            </p:nvSpPr>
            <p:spPr>
              <a:xfrm>
                <a:off x="4231604" y="1754403"/>
                <a:ext cx="169826" cy="382865"/>
              </a:xfrm>
              <a:custGeom>
                <a:avLst/>
                <a:gdLst/>
                <a:ahLst/>
                <a:cxnLst/>
                <a:rect l="l" t="t" r="r" b="b"/>
                <a:pathLst>
                  <a:path w="8874" h="20006" extrusionOk="0">
                    <a:moveTo>
                      <a:pt x="1" y="0"/>
                    </a:moveTo>
                    <a:lnTo>
                      <a:pt x="1" y="4939"/>
                    </a:lnTo>
                    <a:cubicBezTo>
                      <a:pt x="1" y="7199"/>
                      <a:pt x="1298" y="9333"/>
                      <a:pt x="3726" y="11091"/>
                    </a:cubicBezTo>
                    <a:cubicBezTo>
                      <a:pt x="7032" y="13560"/>
                      <a:pt x="8873" y="16699"/>
                      <a:pt x="8873" y="20005"/>
                    </a:cubicBezTo>
                    <a:lnTo>
                      <a:pt x="8873" y="15067"/>
                    </a:lnTo>
                    <a:cubicBezTo>
                      <a:pt x="8873" y="11802"/>
                      <a:pt x="7032" y="8622"/>
                      <a:pt x="3726" y="6152"/>
                    </a:cubicBezTo>
                    <a:cubicBezTo>
                      <a:pt x="1298" y="4395"/>
                      <a:pt x="1" y="2260"/>
                      <a:pt x="1" y="0"/>
                    </a:cubicBezTo>
                    <a:close/>
                  </a:path>
                </a:pathLst>
              </a:custGeom>
              <a:solidFill>
                <a:srgbClr val="B56576"/>
              </a:solidFill>
              <a:ln w="9525" cap="flat" cmpd="sng">
                <a:solidFill>
                  <a:srgbClr val="B5657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69" name="Google Shape;660;p22"/>
              <p:cNvSpPr/>
              <p:nvPr/>
            </p:nvSpPr>
            <p:spPr>
              <a:xfrm>
                <a:off x="4226407" y="1562164"/>
                <a:ext cx="671190" cy="523028"/>
              </a:xfrm>
              <a:custGeom>
                <a:avLst/>
                <a:gdLst/>
                <a:ahLst/>
                <a:cxnLst/>
                <a:rect l="l" t="t" r="r" b="b"/>
                <a:pathLst>
                  <a:path w="35072" h="27330" extrusionOk="0">
                    <a:moveTo>
                      <a:pt x="17841" y="2715"/>
                    </a:moveTo>
                    <a:cubicBezTo>
                      <a:pt x="20817" y="2715"/>
                      <a:pt x="23743" y="3464"/>
                      <a:pt x="26366" y="4856"/>
                    </a:cubicBezTo>
                    <a:cubicBezTo>
                      <a:pt x="28668" y="6195"/>
                      <a:pt x="30133" y="8036"/>
                      <a:pt x="30133" y="10087"/>
                    </a:cubicBezTo>
                    <a:cubicBezTo>
                      <a:pt x="30133" y="14147"/>
                      <a:pt x="24483" y="17453"/>
                      <a:pt x="17452" y="17453"/>
                    </a:cubicBezTo>
                    <a:cubicBezTo>
                      <a:pt x="17294" y="17457"/>
                      <a:pt x="17137" y="17459"/>
                      <a:pt x="16980" y="17459"/>
                    </a:cubicBezTo>
                    <a:cubicBezTo>
                      <a:pt x="14003" y="17459"/>
                      <a:pt x="11078" y="16710"/>
                      <a:pt x="8454" y="15319"/>
                    </a:cubicBezTo>
                    <a:cubicBezTo>
                      <a:pt x="6152" y="13937"/>
                      <a:pt x="4687" y="12096"/>
                      <a:pt x="4687" y="10087"/>
                    </a:cubicBezTo>
                    <a:cubicBezTo>
                      <a:pt x="4687" y="5986"/>
                      <a:pt x="10337" y="2721"/>
                      <a:pt x="17368" y="2721"/>
                    </a:cubicBezTo>
                    <a:cubicBezTo>
                      <a:pt x="17526" y="2717"/>
                      <a:pt x="17683" y="2715"/>
                      <a:pt x="17841" y="2715"/>
                    </a:cubicBezTo>
                    <a:close/>
                    <a:moveTo>
                      <a:pt x="17368" y="1"/>
                    </a:moveTo>
                    <a:cubicBezTo>
                      <a:pt x="7784" y="1"/>
                      <a:pt x="0" y="4521"/>
                      <a:pt x="42" y="10045"/>
                    </a:cubicBezTo>
                    <a:cubicBezTo>
                      <a:pt x="42" y="12305"/>
                      <a:pt x="1339" y="14481"/>
                      <a:pt x="3725" y="16239"/>
                    </a:cubicBezTo>
                    <a:cubicBezTo>
                      <a:pt x="7073" y="18667"/>
                      <a:pt x="8914" y="21847"/>
                      <a:pt x="8914" y="25112"/>
                    </a:cubicBezTo>
                    <a:lnTo>
                      <a:pt x="8914" y="27330"/>
                    </a:lnTo>
                    <a:cubicBezTo>
                      <a:pt x="11362" y="27111"/>
                      <a:pt x="13842" y="26987"/>
                      <a:pt x="16382" y="26987"/>
                    </a:cubicBezTo>
                    <a:cubicBezTo>
                      <a:pt x="16751" y="26987"/>
                      <a:pt x="17122" y="26990"/>
                      <a:pt x="17494" y="26995"/>
                    </a:cubicBezTo>
                    <a:cubicBezTo>
                      <a:pt x="20423" y="26995"/>
                      <a:pt x="23269" y="27121"/>
                      <a:pt x="26073" y="27330"/>
                    </a:cubicBezTo>
                    <a:lnTo>
                      <a:pt x="26073" y="24735"/>
                    </a:lnTo>
                    <a:cubicBezTo>
                      <a:pt x="26032" y="21680"/>
                      <a:pt x="27873" y="18667"/>
                      <a:pt x="31137" y="16239"/>
                    </a:cubicBezTo>
                    <a:cubicBezTo>
                      <a:pt x="33816" y="14230"/>
                      <a:pt x="35071" y="11761"/>
                      <a:pt x="34737" y="9208"/>
                    </a:cubicBezTo>
                    <a:cubicBezTo>
                      <a:pt x="34360" y="6781"/>
                      <a:pt x="32560" y="4605"/>
                      <a:pt x="29631" y="2930"/>
                    </a:cubicBezTo>
                    <a:cubicBezTo>
                      <a:pt x="26743" y="1256"/>
                      <a:pt x="22809" y="168"/>
                      <a:pt x="18498" y="1"/>
                    </a:cubicBezTo>
                    <a:close/>
                  </a:path>
                </a:pathLst>
              </a:custGeom>
              <a:solidFill>
                <a:srgbClr val="E56B6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70" name="Google Shape;661;p22"/>
              <p:cNvSpPr/>
              <p:nvPr/>
            </p:nvSpPr>
            <p:spPr>
              <a:xfrm>
                <a:off x="4461074" y="1443625"/>
                <a:ext cx="204255" cy="428527"/>
              </a:xfrm>
              <a:custGeom>
                <a:avLst/>
                <a:gdLst/>
                <a:ahLst/>
                <a:cxnLst/>
                <a:rect l="l" t="t" r="r" b="b"/>
                <a:pathLst>
                  <a:path w="10673" h="22392" extrusionOk="0">
                    <a:moveTo>
                      <a:pt x="4981" y="1"/>
                    </a:moveTo>
                    <a:cubicBezTo>
                      <a:pt x="3893" y="1"/>
                      <a:pt x="3014" y="880"/>
                      <a:pt x="3014" y="2010"/>
                    </a:cubicBezTo>
                    <a:lnTo>
                      <a:pt x="3014" y="2679"/>
                    </a:lnTo>
                    <a:cubicBezTo>
                      <a:pt x="3014" y="3809"/>
                      <a:pt x="3893" y="4688"/>
                      <a:pt x="4981" y="4688"/>
                    </a:cubicBezTo>
                    <a:lnTo>
                      <a:pt x="2009" y="4688"/>
                    </a:lnTo>
                    <a:cubicBezTo>
                      <a:pt x="879" y="4688"/>
                      <a:pt x="0" y="5567"/>
                      <a:pt x="0" y="6697"/>
                    </a:cubicBezTo>
                    <a:lnTo>
                      <a:pt x="0" y="12975"/>
                    </a:lnTo>
                    <a:cubicBezTo>
                      <a:pt x="0" y="13477"/>
                      <a:pt x="419" y="13896"/>
                      <a:pt x="921" y="13896"/>
                    </a:cubicBezTo>
                    <a:cubicBezTo>
                      <a:pt x="1423" y="13896"/>
                      <a:pt x="1842" y="13477"/>
                      <a:pt x="1842" y="12975"/>
                    </a:cubicBezTo>
                    <a:lnTo>
                      <a:pt x="1842" y="7409"/>
                    </a:lnTo>
                    <a:cubicBezTo>
                      <a:pt x="1842" y="7157"/>
                      <a:pt x="2051" y="6990"/>
                      <a:pt x="2260" y="6990"/>
                    </a:cubicBezTo>
                    <a:lnTo>
                      <a:pt x="2260" y="21471"/>
                    </a:lnTo>
                    <a:cubicBezTo>
                      <a:pt x="2260" y="21973"/>
                      <a:pt x="2679" y="22391"/>
                      <a:pt x="3223" y="22391"/>
                    </a:cubicBezTo>
                    <a:lnTo>
                      <a:pt x="3851" y="22391"/>
                    </a:lnTo>
                    <a:cubicBezTo>
                      <a:pt x="4395" y="22391"/>
                      <a:pt x="4813" y="21973"/>
                      <a:pt x="4813" y="21471"/>
                    </a:cubicBezTo>
                    <a:lnTo>
                      <a:pt x="4813" y="13728"/>
                    </a:lnTo>
                    <a:cubicBezTo>
                      <a:pt x="4813" y="13372"/>
                      <a:pt x="5075" y="13195"/>
                      <a:pt x="5336" y="13195"/>
                    </a:cubicBezTo>
                    <a:cubicBezTo>
                      <a:pt x="5598" y="13195"/>
                      <a:pt x="5860" y="13372"/>
                      <a:pt x="5860" y="13728"/>
                    </a:cubicBezTo>
                    <a:lnTo>
                      <a:pt x="5860" y="21471"/>
                    </a:lnTo>
                    <a:cubicBezTo>
                      <a:pt x="5860" y="21973"/>
                      <a:pt x="6278" y="22391"/>
                      <a:pt x="6780" y="22391"/>
                    </a:cubicBezTo>
                    <a:lnTo>
                      <a:pt x="7450" y="22391"/>
                    </a:lnTo>
                    <a:cubicBezTo>
                      <a:pt x="7952" y="22391"/>
                      <a:pt x="8371" y="21973"/>
                      <a:pt x="8371" y="21471"/>
                    </a:cubicBezTo>
                    <a:lnTo>
                      <a:pt x="8371" y="6990"/>
                    </a:lnTo>
                    <a:cubicBezTo>
                      <a:pt x="8580" y="6990"/>
                      <a:pt x="8789" y="7157"/>
                      <a:pt x="8789" y="7409"/>
                    </a:cubicBezTo>
                    <a:lnTo>
                      <a:pt x="8789" y="12933"/>
                    </a:lnTo>
                    <a:cubicBezTo>
                      <a:pt x="8789" y="13435"/>
                      <a:pt x="9208" y="13854"/>
                      <a:pt x="9710" y="13854"/>
                    </a:cubicBezTo>
                    <a:cubicBezTo>
                      <a:pt x="10254" y="13854"/>
                      <a:pt x="10673" y="13435"/>
                      <a:pt x="10673" y="12933"/>
                    </a:cubicBezTo>
                    <a:lnTo>
                      <a:pt x="10673" y="6655"/>
                    </a:lnTo>
                    <a:cubicBezTo>
                      <a:pt x="10631" y="5567"/>
                      <a:pt x="9752" y="4688"/>
                      <a:pt x="8706" y="4688"/>
                    </a:cubicBezTo>
                    <a:lnTo>
                      <a:pt x="5692" y="4688"/>
                    </a:lnTo>
                    <a:cubicBezTo>
                      <a:pt x="6780" y="4688"/>
                      <a:pt x="7701" y="3809"/>
                      <a:pt x="7701" y="2679"/>
                    </a:cubicBezTo>
                    <a:lnTo>
                      <a:pt x="7701" y="2010"/>
                    </a:lnTo>
                    <a:cubicBezTo>
                      <a:pt x="7701" y="880"/>
                      <a:pt x="6780" y="1"/>
                      <a:pt x="5692" y="1"/>
                    </a:cubicBezTo>
                    <a:close/>
                  </a:path>
                </a:pathLst>
              </a:custGeom>
              <a:solidFill>
                <a:srgbClr val="E56B6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71" name="Google Shape;662;p22"/>
              <p:cNvSpPr/>
              <p:nvPr/>
            </p:nvSpPr>
            <p:spPr>
              <a:xfrm>
                <a:off x="4172726" y="2267696"/>
                <a:ext cx="776121" cy="156315"/>
              </a:xfrm>
              <a:custGeom>
                <a:avLst/>
                <a:gdLst/>
                <a:ahLst/>
                <a:cxnLst/>
                <a:rect l="l" t="t" r="r" b="b"/>
                <a:pathLst>
                  <a:path w="40555" h="8168" extrusionOk="0">
                    <a:moveTo>
                      <a:pt x="20414" y="1"/>
                    </a:moveTo>
                    <a:cubicBezTo>
                      <a:pt x="13526" y="1"/>
                      <a:pt x="6641" y="1078"/>
                      <a:pt x="1" y="3229"/>
                    </a:cubicBezTo>
                    <a:lnTo>
                      <a:pt x="1" y="8167"/>
                    </a:lnTo>
                    <a:cubicBezTo>
                      <a:pt x="6641" y="6017"/>
                      <a:pt x="13526" y="4939"/>
                      <a:pt x="20414" y="4939"/>
                    </a:cubicBezTo>
                    <a:cubicBezTo>
                      <a:pt x="27201" y="4939"/>
                      <a:pt x="33991" y="5985"/>
                      <a:pt x="40555" y="8083"/>
                    </a:cubicBezTo>
                    <a:lnTo>
                      <a:pt x="40555" y="3145"/>
                    </a:lnTo>
                    <a:cubicBezTo>
                      <a:pt x="33991" y="1047"/>
                      <a:pt x="27201" y="1"/>
                      <a:pt x="20414" y="1"/>
                    </a:cubicBezTo>
                    <a:close/>
                  </a:path>
                </a:pathLst>
              </a:custGeom>
              <a:solidFill>
                <a:srgbClr val="B565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72" name="Google Shape;663;p22"/>
              <p:cNvSpPr/>
              <p:nvPr/>
            </p:nvSpPr>
            <p:spPr>
              <a:xfrm>
                <a:off x="4006935" y="2077983"/>
                <a:ext cx="1105305" cy="251505"/>
              </a:xfrm>
              <a:custGeom>
                <a:avLst/>
                <a:gdLst/>
                <a:ahLst/>
                <a:cxnLst/>
                <a:rect l="l" t="t" r="r" b="b"/>
                <a:pathLst>
                  <a:path w="57756" h="13142" extrusionOk="0">
                    <a:moveTo>
                      <a:pt x="29004" y="0"/>
                    </a:moveTo>
                    <a:cubicBezTo>
                      <a:pt x="26074" y="42"/>
                      <a:pt x="23228" y="168"/>
                      <a:pt x="20424" y="377"/>
                    </a:cubicBezTo>
                    <a:cubicBezTo>
                      <a:pt x="13477" y="963"/>
                      <a:pt x="6613" y="2386"/>
                      <a:pt x="1" y="4562"/>
                    </a:cubicBezTo>
                    <a:lnTo>
                      <a:pt x="4311" y="8873"/>
                    </a:lnTo>
                    <a:lnTo>
                      <a:pt x="8664" y="13142"/>
                    </a:lnTo>
                    <a:cubicBezTo>
                      <a:pt x="15304" y="10991"/>
                      <a:pt x="22189" y="9914"/>
                      <a:pt x="29077" y="9914"/>
                    </a:cubicBezTo>
                    <a:cubicBezTo>
                      <a:pt x="35864" y="9914"/>
                      <a:pt x="42654" y="10960"/>
                      <a:pt x="49218" y="13058"/>
                    </a:cubicBezTo>
                    <a:lnTo>
                      <a:pt x="53487" y="8789"/>
                    </a:lnTo>
                    <a:lnTo>
                      <a:pt x="57756" y="4520"/>
                    </a:lnTo>
                    <a:cubicBezTo>
                      <a:pt x="51227" y="2344"/>
                      <a:pt x="44447" y="963"/>
                      <a:pt x="37541" y="377"/>
                    </a:cubicBezTo>
                    <a:cubicBezTo>
                      <a:pt x="34779" y="126"/>
                      <a:pt x="31891" y="0"/>
                      <a:pt x="29004" y="0"/>
                    </a:cubicBezTo>
                    <a:close/>
                  </a:path>
                </a:pathLst>
              </a:custGeom>
              <a:solidFill>
                <a:srgbClr val="E56B6F"/>
              </a:solidFill>
              <a:ln w="9525" cap="flat" cmpd="sng">
                <a:solidFill>
                  <a:srgbClr val="E56B6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</p:grpSp>
        <p:grpSp>
          <p:nvGrpSpPr>
            <p:cNvPr id="47" name="Google Shape;664;p22"/>
            <p:cNvGrpSpPr/>
            <p:nvPr/>
          </p:nvGrpSpPr>
          <p:grpSpPr>
            <a:xfrm>
              <a:off x="6153591" y="955991"/>
              <a:ext cx="2480902" cy="1066646"/>
              <a:chOff x="5924991" y="1040291"/>
              <a:chExt cx="2480902" cy="1066646"/>
            </a:xfrm>
          </p:grpSpPr>
          <p:sp>
            <p:nvSpPr>
              <p:cNvPr id="65" name="Google Shape;665;p22"/>
              <p:cNvSpPr txBox="1"/>
              <p:nvPr/>
            </p:nvSpPr>
            <p:spPr>
              <a:xfrm>
                <a:off x="5924991" y="1516837"/>
                <a:ext cx="2480902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r">
                  <a:buClr>
                    <a:srgbClr val="000000"/>
                  </a:buClr>
                  <a:buFont typeface="Arial"/>
                  <a:buNone/>
                </a:pPr>
                <a:r>
                  <a:rPr lang="ru-RU" sz="1200" kern="0" dirty="0" smtClean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„</a:t>
                </a:r>
                <a:r>
                  <a:rPr lang="ru-RU" sz="1200" kern="0" dirty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зелен водород“, “power-to-gas-gas-to-power”, развитие на акумулаторите за електроенергия</a:t>
                </a:r>
              </a:p>
            </p:txBody>
          </p:sp>
          <p:sp>
            <p:nvSpPr>
              <p:cNvPr id="66" name="Google Shape;666;p22"/>
              <p:cNvSpPr txBox="1"/>
              <p:nvPr/>
            </p:nvSpPr>
            <p:spPr>
              <a:xfrm>
                <a:off x="6326293" y="1040291"/>
                <a:ext cx="2079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r">
                  <a:buClr>
                    <a:srgbClr val="000000"/>
                  </a:buClr>
                  <a:buFont typeface="Arial"/>
                  <a:buNone/>
                </a:pPr>
                <a:r>
                  <a:rPr lang="bg-BG" sz="1200" kern="0" dirty="0">
                    <a:solidFill>
                      <a:srgbClr val="B56576"/>
                    </a:solidFill>
                    <a:ea typeface="Fira Sans Extra Condensed Medium"/>
                    <a:cs typeface="Fira Sans Extra Condensed Medium"/>
                    <a:sym typeface="Fira Sans Extra Condensed Medium"/>
                  </a:rPr>
                  <a:t>Нови технологии</a:t>
                </a:r>
                <a:endParaRPr sz="1200" kern="0" dirty="0">
                  <a:solidFill>
                    <a:srgbClr val="B56576"/>
                  </a:solidFill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grpSp>
          <p:nvGrpSpPr>
            <p:cNvPr id="48" name="Google Shape;667;p22"/>
            <p:cNvGrpSpPr/>
            <p:nvPr/>
          </p:nvGrpSpPr>
          <p:grpSpPr>
            <a:xfrm>
              <a:off x="6171892" y="2293099"/>
              <a:ext cx="2586593" cy="900376"/>
              <a:chOff x="5943292" y="2377399"/>
              <a:chExt cx="2586593" cy="900376"/>
            </a:xfrm>
          </p:grpSpPr>
          <p:sp>
            <p:nvSpPr>
              <p:cNvPr id="63" name="Google Shape;668;p22"/>
              <p:cNvSpPr txBox="1"/>
              <p:nvPr/>
            </p:nvSpPr>
            <p:spPr>
              <a:xfrm>
                <a:off x="6450285" y="2687675"/>
                <a:ext cx="2079600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r">
                  <a:buClr>
                    <a:srgbClr val="000000"/>
                  </a:buClr>
                  <a:buFont typeface="Arial"/>
                  <a:buNone/>
                </a:pPr>
                <a:r>
                  <a:rPr lang="ru-RU" sz="1200" kern="0" dirty="0" smtClean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от </a:t>
                </a:r>
                <a:r>
                  <a:rPr lang="ru-RU" sz="1200" kern="0" dirty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биомаса, геотермална енергия</a:t>
                </a:r>
              </a:p>
            </p:txBody>
          </p:sp>
          <p:sp>
            <p:nvSpPr>
              <p:cNvPr id="64" name="Google Shape;669;p22"/>
              <p:cNvSpPr txBox="1"/>
              <p:nvPr/>
            </p:nvSpPr>
            <p:spPr>
              <a:xfrm>
                <a:off x="5943292" y="2377399"/>
                <a:ext cx="2522766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r">
                  <a:buClr>
                    <a:srgbClr val="000000"/>
                  </a:buClr>
                  <a:buFont typeface="Arial"/>
                  <a:buNone/>
                </a:pPr>
                <a:r>
                  <a:rPr lang="bg-BG" sz="1200" kern="0" dirty="0">
                    <a:solidFill>
                      <a:srgbClr val="6D597A"/>
                    </a:solidFill>
                    <a:ea typeface="Fira Sans Extra Condensed Medium"/>
                    <a:cs typeface="Fira Sans Extra Condensed Medium"/>
                    <a:sym typeface="Fira Sans Extra Condensed Medium"/>
                  </a:rPr>
                  <a:t>Неусвоен (и непроучен) потенциал</a:t>
                </a:r>
                <a:endParaRPr sz="1200" kern="0" dirty="0">
                  <a:solidFill>
                    <a:srgbClr val="6D597A"/>
                  </a:solidFill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grpSp>
          <p:nvGrpSpPr>
            <p:cNvPr id="49" name="Google Shape;670;p22"/>
            <p:cNvGrpSpPr/>
            <p:nvPr/>
          </p:nvGrpSpPr>
          <p:grpSpPr>
            <a:xfrm>
              <a:off x="6166814" y="3110524"/>
              <a:ext cx="2591671" cy="968459"/>
              <a:chOff x="5938214" y="3194824"/>
              <a:chExt cx="2591671" cy="968459"/>
            </a:xfrm>
          </p:grpSpPr>
          <p:sp>
            <p:nvSpPr>
              <p:cNvPr id="61" name="Google Shape;671;p22"/>
              <p:cNvSpPr txBox="1"/>
              <p:nvPr/>
            </p:nvSpPr>
            <p:spPr>
              <a:xfrm>
                <a:off x="5938214" y="3573183"/>
                <a:ext cx="2591671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r">
                  <a:buClr>
                    <a:srgbClr val="000000"/>
                  </a:buClr>
                  <a:buFont typeface="Arial"/>
                  <a:buNone/>
                </a:pPr>
                <a:r>
                  <a:rPr lang="ru-RU" sz="1200" kern="0" dirty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Добър интернет в ерата на 5G и следващи поколения на комуникацията</a:t>
                </a:r>
                <a:endParaRPr sz="1200" kern="0" dirty="0">
                  <a:solidFill>
                    <a:srgbClr val="000000"/>
                  </a:solidFill>
                  <a:ea typeface="Fira Sans"/>
                  <a:cs typeface="Fira Sans"/>
                  <a:sym typeface="Fira Sans"/>
                </a:endParaRPr>
              </a:p>
            </p:txBody>
          </p:sp>
          <p:sp>
            <p:nvSpPr>
              <p:cNvPr id="62" name="Google Shape;672;p22"/>
              <p:cNvSpPr txBox="1"/>
              <p:nvPr/>
            </p:nvSpPr>
            <p:spPr>
              <a:xfrm>
                <a:off x="6402696" y="3194824"/>
                <a:ext cx="2079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algn="r">
                  <a:buClr>
                    <a:srgbClr val="000000"/>
                  </a:buClr>
                  <a:buFont typeface="Arial"/>
                  <a:buNone/>
                </a:pPr>
                <a:r>
                  <a:rPr lang="en-US" sz="1200" kern="0" dirty="0" smtClean="0">
                    <a:solidFill>
                      <a:srgbClr val="355070"/>
                    </a:solidFill>
                    <a:ea typeface="Fira Sans Extra Condensed Medium"/>
                    <a:cs typeface="Fira Sans Extra Condensed Medium"/>
                    <a:sym typeface="Fira Sans Extra Condensed Medium"/>
                  </a:rPr>
                  <a:t>K</a:t>
                </a:r>
                <a:r>
                  <a:rPr lang="bg-BG" sz="1200" kern="0" dirty="0" smtClean="0">
                    <a:solidFill>
                      <a:srgbClr val="355070"/>
                    </a:solidFill>
                    <a:ea typeface="Fira Sans Extra Condensed Medium"/>
                    <a:cs typeface="Fira Sans Extra Condensed Medium"/>
                    <a:sym typeface="Fira Sans Extra Condensed Medium"/>
                  </a:rPr>
                  <a:t>омуникация</a:t>
                </a:r>
                <a:endParaRPr sz="1200" kern="0" dirty="0">
                  <a:solidFill>
                    <a:srgbClr val="355070"/>
                  </a:solidFill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grpSp>
          <p:nvGrpSpPr>
            <p:cNvPr id="50" name="Google Shape;673;p22"/>
            <p:cNvGrpSpPr/>
            <p:nvPr/>
          </p:nvGrpSpPr>
          <p:grpSpPr>
            <a:xfrm>
              <a:off x="440180" y="973672"/>
              <a:ext cx="2543298" cy="934506"/>
              <a:chOff x="668780" y="1178797"/>
              <a:chExt cx="2543298" cy="934506"/>
            </a:xfrm>
          </p:grpSpPr>
          <p:sp>
            <p:nvSpPr>
              <p:cNvPr id="59" name="Google Shape;674;p22"/>
              <p:cNvSpPr txBox="1"/>
              <p:nvPr/>
            </p:nvSpPr>
            <p:spPr>
              <a:xfrm>
                <a:off x="668780" y="1523203"/>
                <a:ext cx="2079600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ru-RU" sz="1200" kern="0" dirty="0" smtClean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фотоволтаика</a:t>
                </a:r>
                <a:r>
                  <a:rPr lang="ru-RU" sz="1200" kern="0" dirty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, вятърни турбини, ВЕЦ</a:t>
                </a:r>
              </a:p>
            </p:txBody>
          </p:sp>
          <p:sp>
            <p:nvSpPr>
              <p:cNvPr id="60" name="Google Shape;675;p22"/>
              <p:cNvSpPr txBox="1"/>
              <p:nvPr/>
            </p:nvSpPr>
            <p:spPr>
              <a:xfrm>
                <a:off x="668781" y="1178797"/>
                <a:ext cx="2543297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bg-BG" sz="1200" kern="0" dirty="0">
                    <a:solidFill>
                      <a:srgbClr val="E56B6F"/>
                    </a:solidFill>
                    <a:ea typeface="Fira Sans Extra Condensed Medium"/>
                    <a:cs typeface="Fira Sans Extra Condensed Medium"/>
                    <a:sym typeface="Fira Sans Extra Condensed Medium"/>
                  </a:rPr>
                  <a:t>Утвърдени технологии за ЕВИ </a:t>
                </a:r>
                <a:endParaRPr sz="1200" kern="0" dirty="0">
                  <a:solidFill>
                    <a:srgbClr val="E56B6F"/>
                  </a:solidFill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grpSp>
          <p:nvGrpSpPr>
            <p:cNvPr id="51" name="Google Shape;676;p22"/>
            <p:cNvGrpSpPr/>
            <p:nvPr/>
          </p:nvGrpSpPr>
          <p:grpSpPr>
            <a:xfrm>
              <a:off x="440180" y="1956007"/>
              <a:ext cx="2088761" cy="953973"/>
              <a:chOff x="668780" y="2168835"/>
              <a:chExt cx="2088761" cy="953973"/>
            </a:xfrm>
          </p:grpSpPr>
          <p:sp>
            <p:nvSpPr>
              <p:cNvPr id="57" name="Google Shape;677;p22"/>
              <p:cNvSpPr txBox="1"/>
              <p:nvPr/>
            </p:nvSpPr>
            <p:spPr>
              <a:xfrm>
                <a:off x="677941" y="2532708"/>
                <a:ext cx="2079600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ru-RU" sz="1200" kern="0" dirty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Комплексни </a:t>
                </a:r>
                <a:r>
                  <a:rPr lang="ru-RU" sz="1200" kern="0" dirty="0" smtClean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системи, </a:t>
                </a:r>
                <a:r>
                  <a:rPr lang="ru-RU" sz="1200" kern="0" dirty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които обхващат всички енергийни потоци</a:t>
                </a:r>
              </a:p>
            </p:txBody>
          </p:sp>
          <p:sp>
            <p:nvSpPr>
              <p:cNvPr id="58" name="Google Shape;678;p22"/>
              <p:cNvSpPr txBox="1"/>
              <p:nvPr/>
            </p:nvSpPr>
            <p:spPr>
              <a:xfrm>
                <a:off x="668780" y="2168835"/>
                <a:ext cx="2079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bg-BG" sz="1200" kern="0" dirty="0" smtClean="0">
                    <a:solidFill>
                      <a:srgbClr val="EEAB9E"/>
                    </a:solidFill>
                    <a:ea typeface="Fira Sans Extra Condensed Medium"/>
                    <a:cs typeface="Fira Sans Extra Condensed Medium"/>
                    <a:sym typeface="Fira Sans Extra Condensed Medium"/>
                  </a:rPr>
                  <a:t>Мониторинг </a:t>
                </a:r>
                <a:r>
                  <a:rPr lang="bg-BG" sz="1200" kern="0" dirty="0">
                    <a:solidFill>
                      <a:srgbClr val="EEAB9E"/>
                    </a:solidFill>
                    <a:ea typeface="Fira Sans Extra Condensed Medium"/>
                    <a:cs typeface="Fira Sans Extra Condensed Medium"/>
                    <a:sym typeface="Fira Sans Extra Condensed Medium"/>
                  </a:rPr>
                  <a:t>и управление</a:t>
                </a:r>
                <a:endParaRPr sz="1200" kern="0" dirty="0">
                  <a:solidFill>
                    <a:srgbClr val="EEAB9E"/>
                  </a:solidFill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  <p:grpSp>
          <p:nvGrpSpPr>
            <p:cNvPr id="52" name="Google Shape;679;p22"/>
            <p:cNvGrpSpPr/>
            <p:nvPr/>
          </p:nvGrpSpPr>
          <p:grpSpPr>
            <a:xfrm>
              <a:off x="399929" y="3000895"/>
              <a:ext cx="2130302" cy="1295802"/>
              <a:chOff x="628529" y="3206020"/>
              <a:chExt cx="2130302" cy="1295802"/>
            </a:xfrm>
          </p:grpSpPr>
          <p:sp>
            <p:nvSpPr>
              <p:cNvPr id="53" name="Google Shape;680;p22"/>
              <p:cNvSpPr txBox="1"/>
              <p:nvPr/>
            </p:nvSpPr>
            <p:spPr>
              <a:xfrm>
                <a:off x="660015" y="3321622"/>
                <a:ext cx="2079600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bg-BG" sz="1200" kern="0" dirty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Интернет на нещата</a:t>
                </a:r>
              </a:p>
            </p:txBody>
          </p:sp>
          <p:sp>
            <p:nvSpPr>
              <p:cNvPr id="54" name="Google Shape;681;p22"/>
              <p:cNvSpPr txBox="1"/>
              <p:nvPr/>
            </p:nvSpPr>
            <p:spPr>
              <a:xfrm>
                <a:off x="679231" y="3206020"/>
                <a:ext cx="2079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en" sz="1200" kern="0" dirty="0" smtClean="0">
                    <a:solidFill>
                      <a:srgbClr val="57ADB5"/>
                    </a:solidFill>
                    <a:ea typeface="Fira Sans Extra Condensed Medium"/>
                    <a:cs typeface="Fira Sans Extra Condensed Medium"/>
                    <a:sym typeface="Fira Sans Extra Condensed Medium"/>
                  </a:rPr>
                  <a:t>IT</a:t>
                </a:r>
                <a:endParaRPr sz="1200" kern="0" dirty="0">
                  <a:solidFill>
                    <a:srgbClr val="57ADB5"/>
                  </a:solidFill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55" name="Google Shape;680;p22"/>
              <p:cNvSpPr txBox="1"/>
              <p:nvPr/>
            </p:nvSpPr>
            <p:spPr>
              <a:xfrm>
                <a:off x="628529" y="3911722"/>
                <a:ext cx="2079600" cy="59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bg-BG" sz="1200" kern="0" dirty="0">
                    <a:solidFill>
                      <a:srgbClr val="000000"/>
                    </a:solidFill>
                    <a:ea typeface="Fira Sans"/>
                    <a:cs typeface="Fira Sans"/>
                    <a:sym typeface="Fira Sans"/>
                  </a:rPr>
                  <a:t>Изкуствен интелект</a:t>
                </a:r>
              </a:p>
            </p:txBody>
          </p:sp>
          <p:sp>
            <p:nvSpPr>
              <p:cNvPr id="56" name="Google Shape;681;p22"/>
              <p:cNvSpPr txBox="1"/>
              <p:nvPr/>
            </p:nvSpPr>
            <p:spPr>
              <a:xfrm>
                <a:off x="660014" y="3794752"/>
                <a:ext cx="2079600" cy="354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en-US" sz="1200" kern="0" dirty="0" smtClean="0">
                    <a:solidFill>
                      <a:srgbClr val="002060"/>
                    </a:solidFill>
                    <a:ea typeface="Fira Sans Extra Condensed Medium"/>
                    <a:cs typeface="Fira Sans Extra Condensed Medium"/>
                    <a:sym typeface="Fira Sans Extra Condensed Medium"/>
                  </a:rPr>
                  <a:t>AI</a:t>
                </a:r>
                <a:endParaRPr sz="1200" kern="0" dirty="0">
                  <a:solidFill>
                    <a:srgbClr val="002060"/>
                  </a:solidFill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</p:grpSp>
      </p:grpSp>
      <p:sp>
        <p:nvSpPr>
          <p:cNvPr id="124" name="Rectangle 123"/>
          <p:cNvSpPr/>
          <p:nvPr/>
        </p:nvSpPr>
        <p:spPr>
          <a:xfrm>
            <a:off x="371540" y="5262104"/>
            <a:ext cx="40897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bg-BG" sz="1200" dirty="0" smtClean="0">
                <a:solidFill>
                  <a:srgbClr val="000099"/>
                </a:solidFill>
                <a:latin typeface="Arial"/>
              </a:rPr>
              <a:t>При реалности като: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bg-BG" sz="1200" dirty="0" smtClean="0">
                <a:solidFill>
                  <a:srgbClr val="000099"/>
                </a:solidFill>
                <a:latin typeface="Arial"/>
              </a:rPr>
              <a:t>Висока и непредвидима цена на енергия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bg-BG" sz="1200" dirty="0" smtClean="0">
                <a:solidFill>
                  <a:srgbClr val="000099"/>
                </a:solidFill>
                <a:latin typeface="Arial"/>
              </a:rPr>
              <a:t>Поредица от кризи, включително военен конфликт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bg-BG" sz="1200" dirty="0" smtClean="0">
                <a:solidFill>
                  <a:srgbClr val="000099"/>
                </a:solidFill>
                <a:latin typeface="Arial"/>
              </a:rPr>
              <a:t>Висока инфлация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bg-BG" sz="1200" dirty="0" smtClean="0">
                <a:solidFill>
                  <a:srgbClr val="000099"/>
                </a:solidFill>
                <a:latin typeface="Arial"/>
              </a:rPr>
              <a:t>Голям процент необновени сгради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4880946" y="5231838"/>
            <a:ext cx="39682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bg-BG" sz="1200" dirty="0" smtClean="0">
                <a:solidFill>
                  <a:srgbClr val="000099"/>
                </a:solidFill>
                <a:latin typeface="Arial"/>
              </a:rPr>
              <a:t>И сега нормативната уредба не препятства създаването на енергийни общности или умни сгради. Необходимо е създаването на добри практики и превръщането на добрите практики в политика! </a:t>
            </a:r>
          </a:p>
          <a:p>
            <a:pPr algn="just"/>
            <a:endParaRPr kumimoji="1" lang="en-US" sz="1200" dirty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045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A8A3A-159E-4F57-BDB5-F4C6C549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68A10-5D88-45C9-9700-3440702FC85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E078111-DEB8-4CF1-9F58-87EF625FE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969" y="1823583"/>
            <a:ext cx="7774062" cy="936104"/>
          </a:xfrm>
        </p:spPr>
        <p:txBody>
          <a:bodyPr/>
          <a:lstStyle/>
          <a:p>
            <a:pPr algn="just"/>
            <a:r>
              <a:rPr lang="bg-BG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БЛАГОДАРЯ ЗА ВНИМАНИЕТО!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EA506E5-2E51-4BAB-9992-9104ACA0E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435" y="3694113"/>
            <a:ext cx="4248150" cy="254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tabLst>
                <a:tab pos="9001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q"/>
              <a:tabLst>
                <a:tab pos="9001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n"/>
              <a:tabLst>
                <a:tab pos="900113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q"/>
              <a:tabLst>
                <a:tab pos="90011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  <a:tabLst>
                <a:tab pos="90011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tabLst>
                <a:tab pos="90011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tabLst>
                <a:tab pos="90011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tabLst>
                <a:tab pos="90011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tabLst>
                <a:tab pos="900113" algn="l"/>
              </a:tabLs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anose="05000000000000000000" pitchFamily="2" charset="2"/>
              <a:buNone/>
              <a:tabLst>
                <a:tab pos="900113" algn="l"/>
              </a:tabLst>
              <a:defRPr/>
            </a:pP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anose="05000000000000000000" pitchFamily="2" charset="2"/>
              <a:buNone/>
              <a:tabLst>
                <a:tab pos="900113" algn="l"/>
              </a:tabLst>
              <a:defRPr/>
            </a:pP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anose="05000000000000000000" pitchFamily="2" charset="2"/>
              <a:buNone/>
              <a:tabLst>
                <a:tab pos="900113" algn="l"/>
              </a:tabLst>
              <a:defRPr/>
            </a:pPr>
            <a:r>
              <a:rPr kumimoji="0" lang="bg-BG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Ивайло Алексиев</a:t>
            </a:r>
            <a:endParaRPr kumimoji="0" lang="en-US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anose="05000000000000000000" pitchFamily="2" charset="2"/>
              <a:buNone/>
              <a:tabLst>
                <a:tab pos="900113" algn="l"/>
              </a:tabLst>
              <a:defRPr/>
            </a:pPr>
            <a:endParaRPr kumimoji="0" lang="bg-BG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anose="05000000000000000000" pitchFamily="2" charset="2"/>
              <a:buNone/>
              <a:tabLst>
                <a:tab pos="900113" algn="l"/>
              </a:tabLst>
              <a:defRPr/>
            </a:pPr>
            <a:r>
              <a:rPr kumimoji="0" lang="bg-BG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Тел: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+359 2 </a:t>
            </a:r>
            <a:r>
              <a:rPr kumimoji="0" lang="bg-BG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915 40 10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anose="05000000000000000000" pitchFamily="2" charset="2"/>
              <a:buNone/>
              <a:tabLst>
                <a:tab pos="900113" algn="l"/>
              </a:tabLst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E-mail</a:t>
            </a:r>
            <a:r>
              <a:rPr kumimoji="0" lang="bg-BG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: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  <a:r>
              <a:rPr kumimoji="0" lang="en-US" altLang="en-US" sz="1600" b="0" i="0" u="none" strike="noStrike" kern="1200" cap="none" spc="0" normalizeH="0" baseline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IAleksiev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@seea.government.bg</a:t>
            </a:r>
            <a:endParaRPr kumimoji="0" lang="bg-BG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anose="05000000000000000000" pitchFamily="2" charset="2"/>
              <a:buNone/>
              <a:tabLst>
                <a:tab pos="900113" algn="l"/>
              </a:tabLst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Web:	www.seea.government.bg</a:t>
            </a:r>
            <a:endParaRPr kumimoji="0" lang="bg-BG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566DA7-F20B-4367-B3A4-2A69161937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45" y="4713890"/>
            <a:ext cx="1915057" cy="176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63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Кризи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68A10-5D88-45C9-9700-3440702FC85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512156"/>
              </p:ext>
            </p:extLst>
          </p:nvPr>
        </p:nvGraphicFramePr>
        <p:xfrm>
          <a:off x="2453423" y="1358467"/>
          <a:ext cx="3703919" cy="4525952"/>
        </p:xfrm>
        <a:graphic>
          <a:graphicData uri="http://schemas.openxmlformats.org/drawingml/2006/table">
            <a:tbl>
              <a:tblPr/>
              <a:tblGrid>
                <a:gridCol w="934634">
                  <a:extLst>
                    <a:ext uri="{9D8B030D-6E8A-4147-A177-3AD203B41FA5}">
                      <a16:colId xmlns:a16="http://schemas.microsoft.com/office/drawing/2014/main" val="352283354"/>
                    </a:ext>
                  </a:extLst>
                </a:gridCol>
                <a:gridCol w="2769285">
                  <a:extLst>
                    <a:ext uri="{9D8B030D-6E8A-4147-A177-3AD203B41FA5}">
                      <a16:colId xmlns:a16="http://schemas.microsoft.com/office/drawing/2014/main" val="3707889999"/>
                    </a:ext>
                  </a:extLst>
                </a:gridCol>
              </a:tblGrid>
              <a:tr h="198424"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Година</a:t>
                      </a:r>
                      <a:endParaRPr lang="en-US" sz="1100" b="1" i="0" u="none" strike="noStrike">
                        <a:solidFill>
                          <a:srgbClr val="0462C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1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Криза</a:t>
                      </a:r>
                      <a:endParaRPr lang="en-US" sz="1100" b="1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252408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Инфлация, COVID, по-високи лихви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5738655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COVID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91516"/>
                  </a:ext>
                </a:extLst>
              </a:tr>
              <a:tr h="3590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Търговски войни, забавяне на икономиката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539960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Bitcoin крах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343120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Урагани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9764159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Brexit, Trump избран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243622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Китай девалвира валутата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106018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Ebola, крах на цената на петрола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393675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2013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"Taper tantrum", отдръпване на Fed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423128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Фискална пропаст в САЩ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529563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2011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Цунами, японска ядрена криза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749753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Гръцка дългова криза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2672452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Голямата рецесия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333916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2008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Финансова криза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673712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2007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Кредитна криза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291267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2006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Имотен балон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061698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2005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Рекордна цена на петрола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309747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2004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Избори в САЩ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417504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2003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Война в Ирак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678913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2002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Enron фалит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068367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2001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11/09 World Trade Center атентат</a:t>
                      </a:r>
                      <a:endParaRPr lang="en-US" sz="1100" b="0" i="0" u="none" strike="noStrike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066835"/>
                  </a:ext>
                </a:extLst>
              </a:tr>
              <a:tr h="1889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462C1"/>
                          </a:solidFill>
                          <a:effectLst/>
                          <a:latin typeface="Arial" panose="020B0604020202020204" pitchFamily="34" charset="0"/>
                        </a:rPr>
                        <a:t>2000</a:t>
                      </a:r>
                    </a:p>
                  </a:txBody>
                  <a:tcPr marL="9449" marR="9449" marT="94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bg-BG" sz="1100" b="0" i="0" u="none" strike="noStrike" dirty="0">
                          <a:solidFill>
                            <a:srgbClr val="001F5F"/>
                          </a:solidFill>
                          <a:effectLst/>
                          <a:latin typeface="Arial" panose="020B0604020202020204" pitchFamily="34" charset="0"/>
                        </a:rPr>
                        <a:t>Tech балон спукан</a:t>
                      </a:r>
                      <a:endParaRPr lang="en-US" sz="1100" b="0" i="0" u="none" strike="noStrike" dirty="0">
                        <a:solidFill>
                          <a:srgbClr val="001F5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49" marR="9449" marT="9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666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28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D012F-6082-4780-A90B-B965AECBB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8EA7C-B0B3-45EF-B03C-B140CA3088E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59" name="Rectangle 2">
            <a:extLst>
              <a:ext uri="{FF2B5EF4-FFF2-40B4-BE49-F238E27FC236}">
                <a16:creationId xmlns:a16="http://schemas.microsoft.com/office/drawing/2014/main" id="{1DB37E39-8CFC-4EEA-A13A-AA4345942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6466" y="507545"/>
            <a:ext cx="7768490" cy="551260"/>
          </a:xfrm>
        </p:spPr>
        <p:txBody>
          <a:bodyPr/>
          <a:lstStyle/>
          <a:p>
            <a:r>
              <a:rPr lang="bg-BG" altLang="en-US" sz="18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Преглед на Националния сграден фонд	</a:t>
            </a:r>
            <a:r>
              <a:rPr lang="bg-BG" altLang="en-US" sz="18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 националната дългосрочна стратегия за обновяване на сградите </a:t>
            </a:r>
            <a:endParaRPr lang="bg-BG" altLang="en-US" sz="1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E5F5D43-FF4B-46AD-9830-4B8EB6ADD748}"/>
              </a:ext>
            </a:extLst>
          </p:cNvPr>
          <p:cNvSpPr txBox="1"/>
          <p:nvPr/>
        </p:nvSpPr>
        <p:spPr>
          <a:xfrm>
            <a:off x="1060450" y="1197871"/>
            <a:ext cx="7340135" cy="3077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685800"/>
            <a:r>
              <a:rPr lang="bg-BG" sz="1400" b="1" dirty="0">
                <a:solidFill>
                  <a:srgbClr val="000099"/>
                </a:solidFill>
              </a:rPr>
              <a:t>Сградите в България са строени основно </a:t>
            </a:r>
            <a:r>
              <a:rPr lang="ru-RU" sz="1400" b="1" dirty="0">
                <a:solidFill>
                  <a:srgbClr val="000099"/>
                </a:solidFill>
              </a:rPr>
              <a:t>в периода 1959-1987 г.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03FA2FE-39A4-4395-9851-ED5D3261B54B}"/>
              </a:ext>
            </a:extLst>
          </p:cNvPr>
          <p:cNvGrpSpPr/>
          <p:nvPr/>
        </p:nvGrpSpPr>
        <p:grpSpPr>
          <a:xfrm>
            <a:off x="941832" y="1765148"/>
            <a:ext cx="7023098" cy="4141875"/>
            <a:chOff x="941832" y="1765148"/>
            <a:chExt cx="7023098" cy="414187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B82BE1F-FB8D-427F-80D5-734F4DE89DC1}"/>
                </a:ext>
              </a:extLst>
            </p:cNvPr>
            <p:cNvGrpSpPr/>
            <p:nvPr/>
          </p:nvGrpSpPr>
          <p:grpSpPr>
            <a:xfrm>
              <a:off x="941832" y="1765148"/>
              <a:ext cx="7023098" cy="4141875"/>
              <a:chOff x="1060449" y="1801724"/>
              <a:chExt cx="7023098" cy="4141875"/>
            </a:xfrm>
          </p:grpSpPr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D38BEDD8-C579-4396-AEBF-979E8CFC4C02}"/>
                  </a:ext>
                </a:extLst>
              </p:cNvPr>
              <p:cNvGrpSpPr/>
              <p:nvPr/>
            </p:nvGrpSpPr>
            <p:grpSpPr>
              <a:xfrm>
                <a:off x="1060449" y="1801724"/>
                <a:ext cx="7023098" cy="4141875"/>
                <a:chOff x="1248400" y="1292425"/>
                <a:chExt cx="4880010" cy="2993650"/>
              </a:xfrm>
            </p:grpSpPr>
            <p:cxnSp>
              <p:nvCxnSpPr>
                <p:cNvPr id="78" name="Google Shape;77;p16">
                  <a:extLst>
                    <a:ext uri="{FF2B5EF4-FFF2-40B4-BE49-F238E27FC236}">
                      <a16:creationId xmlns:a16="http://schemas.microsoft.com/office/drawing/2014/main" id="{48864C26-6097-4600-8B1A-5EBBA630ABC0}"/>
                    </a:ext>
                  </a:extLst>
                </p:cNvPr>
                <p:cNvCxnSpPr/>
                <p:nvPr/>
              </p:nvCxnSpPr>
              <p:spPr>
                <a:xfrm rot="10800000">
                  <a:off x="2018788" y="3002075"/>
                  <a:ext cx="0" cy="402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oval" w="med" len="med"/>
                  <a:tailEnd type="none" w="med" len="med"/>
                </a:ln>
              </p:spPr>
            </p:cxnSp>
            <p:cxnSp>
              <p:nvCxnSpPr>
                <p:cNvPr id="80" name="Google Shape;79;p16">
                  <a:extLst>
                    <a:ext uri="{FF2B5EF4-FFF2-40B4-BE49-F238E27FC236}">
                      <a16:creationId xmlns:a16="http://schemas.microsoft.com/office/drawing/2014/main" id="{DC0EEE5F-69AF-45AE-98B5-7370FE8689A7}"/>
                    </a:ext>
                  </a:extLst>
                </p:cNvPr>
                <p:cNvCxnSpPr/>
                <p:nvPr/>
              </p:nvCxnSpPr>
              <p:spPr>
                <a:xfrm rot="10800000">
                  <a:off x="3691125" y="3002100"/>
                  <a:ext cx="0" cy="402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oval" w="med" len="med"/>
                  <a:tailEnd type="none" w="med" len="med"/>
                </a:ln>
              </p:spPr>
            </p:cxnSp>
            <p:cxnSp>
              <p:nvCxnSpPr>
                <p:cNvPr id="81" name="Google Shape;80;p16">
                  <a:extLst>
                    <a:ext uri="{FF2B5EF4-FFF2-40B4-BE49-F238E27FC236}">
                      <a16:creationId xmlns:a16="http://schemas.microsoft.com/office/drawing/2014/main" id="{B386328C-B211-4B78-A8A2-C2020539A782}"/>
                    </a:ext>
                  </a:extLst>
                </p:cNvPr>
                <p:cNvCxnSpPr/>
                <p:nvPr/>
              </p:nvCxnSpPr>
              <p:spPr>
                <a:xfrm rot="10800000">
                  <a:off x="5363450" y="3002100"/>
                  <a:ext cx="0" cy="40260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oval" w="med" len="med"/>
                  <a:tailEnd type="none" w="med" len="med"/>
                </a:ln>
              </p:spPr>
            </p:cxnSp>
            <p:grpSp>
              <p:nvGrpSpPr>
                <p:cNvPr id="83" name="Google Shape;84;p16">
                  <a:extLst>
                    <a:ext uri="{FF2B5EF4-FFF2-40B4-BE49-F238E27FC236}">
                      <a16:creationId xmlns:a16="http://schemas.microsoft.com/office/drawing/2014/main" id="{8E61D045-4C4E-48EB-BE2B-49F91BCCEC22}"/>
                    </a:ext>
                  </a:extLst>
                </p:cNvPr>
                <p:cNvGrpSpPr/>
                <p:nvPr/>
              </p:nvGrpSpPr>
              <p:grpSpPr>
                <a:xfrm>
                  <a:off x="1439038" y="1842575"/>
                  <a:ext cx="1159500" cy="1159500"/>
                  <a:chOff x="1692825" y="1743000"/>
                  <a:chExt cx="1159500" cy="1159500"/>
                </a:xfrm>
              </p:grpSpPr>
              <p:sp>
                <p:nvSpPr>
                  <p:cNvPr id="84" name="Google Shape;85;p16">
                    <a:extLst>
                      <a:ext uri="{FF2B5EF4-FFF2-40B4-BE49-F238E27FC236}">
                        <a16:creationId xmlns:a16="http://schemas.microsoft.com/office/drawing/2014/main" id="{A0C46509-E235-42B3-BFFD-0B8A90ECFEE5}"/>
                      </a:ext>
                    </a:extLst>
                  </p:cNvPr>
                  <p:cNvSpPr/>
                  <p:nvPr/>
                </p:nvSpPr>
                <p:spPr>
                  <a:xfrm>
                    <a:off x="1692825" y="1743000"/>
                    <a:ext cx="1159500" cy="11595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76200" cap="flat" cmpd="sng">
                    <a:solidFill>
                      <a:srgbClr val="5984A7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85" name="Google Shape;82;p16">
                    <a:extLst>
                      <a:ext uri="{FF2B5EF4-FFF2-40B4-BE49-F238E27FC236}">
                        <a16:creationId xmlns:a16="http://schemas.microsoft.com/office/drawing/2014/main" id="{5C3D79AB-1DFE-4D15-BA7A-3B6092F20466}"/>
                      </a:ext>
                    </a:extLst>
                  </p:cNvPr>
                  <p:cNvSpPr/>
                  <p:nvPr/>
                </p:nvSpPr>
                <p:spPr>
                  <a:xfrm>
                    <a:off x="1786225" y="1836400"/>
                    <a:ext cx="972600" cy="9726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 cap="flat" cmpd="sng">
                    <a:solidFill>
                      <a:srgbClr val="5984A7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104" name="Google Shape;104;p16">
                  <a:extLst>
                    <a:ext uri="{FF2B5EF4-FFF2-40B4-BE49-F238E27FC236}">
                      <a16:creationId xmlns:a16="http://schemas.microsoft.com/office/drawing/2014/main" id="{F05E1416-1E6C-4B0B-9313-DAC992F58E11}"/>
                    </a:ext>
                  </a:extLst>
                </p:cNvPr>
                <p:cNvGrpSpPr/>
                <p:nvPr/>
              </p:nvGrpSpPr>
              <p:grpSpPr>
                <a:xfrm>
                  <a:off x="3111363" y="1842575"/>
                  <a:ext cx="1159500" cy="1159500"/>
                  <a:chOff x="3225775" y="1743000"/>
                  <a:chExt cx="1159500" cy="1159500"/>
                </a:xfrm>
              </p:grpSpPr>
              <p:sp>
                <p:nvSpPr>
                  <p:cNvPr id="105" name="Google Shape;105;p16">
                    <a:extLst>
                      <a:ext uri="{FF2B5EF4-FFF2-40B4-BE49-F238E27FC236}">
                        <a16:creationId xmlns:a16="http://schemas.microsoft.com/office/drawing/2014/main" id="{8F8A0D3C-A7BD-4AA7-A43B-CA808A4A2EA1}"/>
                      </a:ext>
                    </a:extLst>
                  </p:cNvPr>
                  <p:cNvSpPr/>
                  <p:nvPr/>
                </p:nvSpPr>
                <p:spPr>
                  <a:xfrm>
                    <a:off x="3225775" y="1743000"/>
                    <a:ext cx="1159500" cy="11595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76200" cap="flat" cmpd="sng">
                    <a:solidFill>
                      <a:srgbClr val="2378AD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06" name="Google Shape;106;p16">
                    <a:extLst>
                      <a:ext uri="{FF2B5EF4-FFF2-40B4-BE49-F238E27FC236}">
                        <a16:creationId xmlns:a16="http://schemas.microsoft.com/office/drawing/2014/main" id="{D58BBD7F-3681-422E-A646-85BFDCDB8470}"/>
                      </a:ext>
                    </a:extLst>
                  </p:cNvPr>
                  <p:cNvSpPr/>
                  <p:nvPr/>
                </p:nvSpPr>
                <p:spPr>
                  <a:xfrm>
                    <a:off x="3319175" y="1836400"/>
                    <a:ext cx="972600" cy="9726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 cap="flat" cmpd="sng">
                    <a:solidFill>
                      <a:srgbClr val="2378AD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133" name="Google Shape;132;p16">
                  <a:extLst>
                    <a:ext uri="{FF2B5EF4-FFF2-40B4-BE49-F238E27FC236}">
                      <a16:creationId xmlns:a16="http://schemas.microsoft.com/office/drawing/2014/main" id="{A7B39E23-AB0C-434A-B398-EA1C087C863C}"/>
                    </a:ext>
                  </a:extLst>
                </p:cNvPr>
                <p:cNvGrpSpPr/>
                <p:nvPr/>
              </p:nvGrpSpPr>
              <p:grpSpPr>
                <a:xfrm>
                  <a:off x="4783688" y="1842575"/>
                  <a:ext cx="1159500" cy="1159500"/>
                  <a:chOff x="4758725" y="1743000"/>
                  <a:chExt cx="1159500" cy="1159500"/>
                </a:xfrm>
              </p:grpSpPr>
              <p:sp>
                <p:nvSpPr>
                  <p:cNvPr id="134" name="Google Shape;133;p16">
                    <a:extLst>
                      <a:ext uri="{FF2B5EF4-FFF2-40B4-BE49-F238E27FC236}">
                        <a16:creationId xmlns:a16="http://schemas.microsoft.com/office/drawing/2014/main" id="{EAFF8B3B-7981-4AB3-8A80-342A0DF6B39C}"/>
                      </a:ext>
                    </a:extLst>
                  </p:cNvPr>
                  <p:cNvSpPr/>
                  <p:nvPr/>
                </p:nvSpPr>
                <p:spPr>
                  <a:xfrm>
                    <a:off x="4758725" y="1743000"/>
                    <a:ext cx="1159500" cy="11595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76200" cap="flat" cmpd="sng">
                    <a:solidFill>
                      <a:srgbClr val="2B93D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35" name="Google Shape;134;p16">
                    <a:extLst>
                      <a:ext uri="{FF2B5EF4-FFF2-40B4-BE49-F238E27FC236}">
                        <a16:creationId xmlns:a16="http://schemas.microsoft.com/office/drawing/2014/main" id="{02AE00B8-01A9-42D4-A157-1015177D3940}"/>
                      </a:ext>
                    </a:extLst>
                  </p:cNvPr>
                  <p:cNvSpPr/>
                  <p:nvPr/>
                </p:nvSpPr>
                <p:spPr>
                  <a:xfrm>
                    <a:off x="4852125" y="1836400"/>
                    <a:ext cx="972600" cy="97260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 cap="flat" cmpd="sng">
                    <a:solidFill>
                      <a:srgbClr val="2B93D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142" name="Google Shape;141;p16">
                  <a:extLst>
                    <a:ext uri="{FF2B5EF4-FFF2-40B4-BE49-F238E27FC236}">
                      <a16:creationId xmlns:a16="http://schemas.microsoft.com/office/drawing/2014/main" id="{AA5A2CEB-718F-485C-B9CB-8E90F8A91835}"/>
                    </a:ext>
                  </a:extLst>
                </p:cNvPr>
                <p:cNvSpPr txBox="1"/>
                <p:nvPr/>
              </p:nvSpPr>
              <p:spPr>
                <a:xfrm>
                  <a:off x="1248400" y="3500075"/>
                  <a:ext cx="1540800" cy="786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r>
                    <a:rPr lang="ru-RU" sz="1400" kern="0" dirty="0">
                      <a:solidFill>
                        <a:srgbClr val="000000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- </a:t>
                  </a:r>
                  <a:r>
                    <a:rPr lang="bg-BG" sz="1400" kern="0" dirty="0">
                      <a:solidFill>
                        <a:srgbClr val="000000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Жилищни - 65%</a:t>
                  </a:r>
                </a:p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r>
                    <a:rPr lang="bg-BG" sz="1400" kern="0" dirty="0">
                      <a:solidFill>
                        <a:srgbClr val="000000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- Нежилищни </a:t>
                  </a:r>
                  <a:r>
                    <a:rPr lang="ru-RU" sz="1400" kern="0" dirty="0">
                      <a:solidFill>
                        <a:srgbClr val="000000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-  35% </a:t>
                  </a:r>
                </a:p>
              </p:txBody>
            </p:sp>
            <p:sp>
              <p:nvSpPr>
                <p:cNvPr id="143" name="Google Shape;142;p16">
                  <a:extLst>
                    <a:ext uri="{FF2B5EF4-FFF2-40B4-BE49-F238E27FC236}">
                      <a16:creationId xmlns:a16="http://schemas.microsoft.com/office/drawing/2014/main" id="{53A0B66C-34A6-4C92-9D9B-99C6E7BDC12B}"/>
                    </a:ext>
                  </a:extLst>
                </p:cNvPr>
                <p:cNvSpPr txBox="1"/>
                <p:nvPr/>
              </p:nvSpPr>
              <p:spPr>
                <a:xfrm>
                  <a:off x="2789201" y="3500075"/>
                  <a:ext cx="1866542" cy="786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marL="285750" indent="-285750" algn="ctr">
                    <a:buClr>
                      <a:srgbClr val="000000"/>
                    </a:buClr>
                    <a:buFontTx/>
                    <a:buChar char="-"/>
                  </a:pPr>
                  <a:r>
                    <a:rPr lang="ru-RU" sz="1400" kern="0" dirty="0">
                      <a:solidFill>
                        <a:srgbClr val="000000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90% от </a:t>
                  </a:r>
                  <a:r>
                    <a:rPr lang="bg-BG" sz="1400" kern="0" dirty="0">
                      <a:solidFill>
                        <a:srgbClr val="000000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жилищните сгради са еднофамилни</a:t>
                  </a:r>
                </a:p>
                <a:p>
                  <a:pPr marL="285750" indent="-285750" algn="ctr">
                    <a:buClr>
                      <a:srgbClr val="000000"/>
                    </a:buClr>
                    <a:buFontTx/>
                    <a:buChar char="-"/>
                  </a:pPr>
                  <a:r>
                    <a:rPr lang="ru-RU" sz="1400" dirty="0"/>
                    <a:t>- 96,6% от </a:t>
                  </a:r>
                  <a:r>
                    <a:rPr lang="bg-BG" sz="1400" noProof="0" dirty="0"/>
                    <a:t>жилищните сгради и жилища са собственост на физически лица</a:t>
                  </a:r>
                  <a:endParaRPr lang="ru-RU" sz="14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endParaRPr sz="14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  <p:sp>
              <p:nvSpPr>
                <p:cNvPr id="144" name="Google Shape;143;p16">
                  <a:extLst>
                    <a:ext uri="{FF2B5EF4-FFF2-40B4-BE49-F238E27FC236}">
                      <a16:creationId xmlns:a16="http://schemas.microsoft.com/office/drawing/2014/main" id="{E258E70C-A10F-463D-9A5D-8FF9CF88918B}"/>
                    </a:ext>
                  </a:extLst>
                </p:cNvPr>
                <p:cNvSpPr txBox="1"/>
                <p:nvPr/>
              </p:nvSpPr>
              <p:spPr>
                <a:xfrm>
                  <a:off x="4593050" y="3500075"/>
                  <a:ext cx="1535360" cy="786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r>
                    <a:rPr lang="bg-BG" sz="1400" kern="0" dirty="0">
                      <a:solidFill>
                        <a:srgbClr val="000000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Частна собственост -56,62%</a:t>
                  </a:r>
                </a:p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r>
                    <a:rPr lang="bg-BG" sz="1400" kern="0" dirty="0">
                      <a:solidFill>
                        <a:srgbClr val="000000"/>
                      </a:solidFill>
                      <a:latin typeface="Roboto"/>
                      <a:ea typeface="Roboto"/>
                      <a:cs typeface="Roboto"/>
                      <a:sym typeface="Roboto"/>
                    </a:rPr>
                    <a:t>Държавни и общински -  29% </a:t>
                  </a:r>
                </a:p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endParaRPr sz="1400" kern="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endParaRPr>
                </a:p>
              </p:txBody>
            </p:sp>
            <p:sp>
              <p:nvSpPr>
                <p:cNvPr id="146" name="Google Shape;145;p16">
                  <a:extLst>
                    <a:ext uri="{FF2B5EF4-FFF2-40B4-BE49-F238E27FC236}">
                      <a16:creationId xmlns:a16="http://schemas.microsoft.com/office/drawing/2014/main" id="{BF0193D3-8A9C-47DB-8BD2-1C01C72AF10C}"/>
                    </a:ext>
                  </a:extLst>
                </p:cNvPr>
                <p:cNvSpPr txBox="1"/>
                <p:nvPr/>
              </p:nvSpPr>
              <p:spPr>
                <a:xfrm>
                  <a:off x="1311113" y="1292425"/>
                  <a:ext cx="1415400" cy="375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r>
                    <a:rPr lang="ru-RU" sz="1400" b="1" kern="0" dirty="0">
                      <a:solidFill>
                        <a:srgbClr val="7189A7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Относителен </a:t>
                  </a:r>
                  <a:r>
                    <a:rPr lang="bg-BG" sz="1400" b="1" kern="0" dirty="0">
                      <a:solidFill>
                        <a:srgbClr val="7189A7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дял на необновените сгради към</a:t>
                  </a:r>
                  <a:r>
                    <a:rPr lang="ru-RU" sz="1400" b="1" kern="0" dirty="0">
                      <a:solidFill>
                        <a:srgbClr val="7189A7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 2020 г. </a:t>
                  </a:r>
                  <a:endParaRPr sz="1400" b="1" kern="0" dirty="0">
                    <a:solidFill>
                      <a:srgbClr val="7189A7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  <p:sp>
              <p:nvSpPr>
                <p:cNvPr id="148" name="Google Shape;147;p16">
                  <a:extLst>
                    <a:ext uri="{FF2B5EF4-FFF2-40B4-BE49-F238E27FC236}">
                      <a16:creationId xmlns:a16="http://schemas.microsoft.com/office/drawing/2014/main" id="{D95B3408-7057-4C7F-A908-343A193FA4DB}"/>
                    </a:ext>
                  </a:extLst>
                </p:cNvPr>
                <p:cNvSpPr txBox="1"/>
                <p:nvPr/>
              </p:nvSpPr>
              <p:spPr>
                <a:xfrm>
                  <a:off x="4655754" y="1292425"/>
                  <a:ext cx="1415400" cy="375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r>
                    <a:rPr lang="bg-BG" b="1" kern="0" dirty="0">
                      <a:solidFill>
                        <a:srgbClr val="2B93D3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Нежилищни сгради</a:t>
                  </a:r>
                </a:p>
              </p:txBody>
            </p:sp>
            <p:sp>
              <p:nvSpPr>
                <p:cNvPr id="149" name="Google Shape;148;p16">
                  <a:extLst>
                    <a:ext uri="{FF2B5EF4-FFF2-40B4-BE49-F238E27FC236}">
                      <a16:creationId xmlns:a16="http://schemas.microsoft.com/office/drawing/2014/main" id="{A9508794-5224-4E0F-9FC2-D7AFE5949BCB}"/>
                    </a:ext>
                  </a:extLst>
                </p:cNvPr>
                <p:cNvSpPr txBox="1"/>
                <p:nvPr/>
              </p:nvSpPr>
              <p:spPr>
                <a:xfrm>
                  <a:off x="2983433" y="1292425"/>
                  <a:ext cx="1415400" cy="375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r>
                    <a:rPr lang="bg-BG" b="1" kern="0" dirty="0">
                      <a:solidFill>
                        <a:srgbClr val="2378AD"/>
                      </a:solidFill>
                      <a:latin typeface="Fira Sans Extra Condensed"/>
                      <a:ea typeface="Fira Sans Extra Condensed"/>
                      <a:cs typeface="Fira Sans Extra Condensed"/>
                      <a:sym typeface="Fira Sans Extra Condensed"/>
                    </a:rPr>
                    <a:t>Жилищни сгради</a:t>
                  </a:r>
                  <a:endParaRPr b="1" kern="0" dirty="0">
                    <a:solidFill>
                      <a:srgbClr val="2378AD"/>
                    </a:solidFill>
                    <a:latin typeface="Fira Sans Extra Condensed"/>
                    <a:ea typeface="Fira Sans Extra Condensed"/>
                    <a:cs typeface="Fira Sans Extra Condensed"/>
                    <a:sym typeface="Fira Sans Extra Condensed"/>
                  </a:endParaRPr>
                </a:p>
              </p:txBody>
            </p:sp>
          </p:grpSp>
          <p:pic>
            <p:nvPicPr>
              <p:cNvPr id="152" name="Picture 151">
                <a:extLst>
                  <a:ext uri="{FF2B5EF4-FFF2-40B4-BE49-F238E27FC236}">
                    <a16:creationId xmlns:a16="http://schemas.microsoft.com/office/drawing/2014/main" id="{7B4EC7AD-6814-43E1-B94F-42B63D0653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prstClr val="black"/>
                  <a:srgbClr val="869BB4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="" xmlns:a1611="http://schemas.microsoft.com/office/drawing/2016/11/main" r:id="rId4"/>
                  </a:ext>
                </a:extLst>
              </a:blip>
              <a:stretch>
                <a:fillRect/>
              </a:stretch>
            </p:blipFill>
            <p:spPr>
              <a:xfrm>
                <a:off x="1945488" y="3164107"/>
                <a:ext cx="447196" cy="447196"/>
              </a:xfrm>
              <a:prstGeom prst="rect">
                <a:avLst/>
              </a:prstGeom>
            </p:spPr>
          </p:pic>
          <p:pic>
            <p:nvPicPr>
              <p:cNvPr id="158" name="Picture 157">
                <a:extLst>
                  <a:ext uri="{FF2B5EF4-FFF2-40B4-BE49-F238E27FC236}">
                    <a16:creationId xmlns:a16="http://schemas.microsoft.com/office/drawing/2014/main" id="{3349C93C-3C17-491B-B3DB-5CF6D1FA45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="" xmlns:a1611="http://schemas.microsoft.com/office/drawing/2016/11/main" r:id="rId6"/>
                  </a:ext>
                </a:extLst>
              </a:blip>
              <a:stretch>
                <a:fillRect/>
              </a:stretch>
            </p:blipFill>
            <p:spPr>
              <a:xfrm>
                <a:off x="6580117" y="2898358"/>
                <a:ext cx="843441" cy="843441"/>
              </a:xfrm>
              <a:prstGeom prst="rect">
                <a:avLst/>
              </a:prstGeom>
            </p:spPr>
          </p:pic>
        </p:grp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96AED82-C10E-499A-81E7-2D008A216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prstClr val="black"/>
                <a:srgbClr val="88B0D8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="" xmlns:a1611="http://schemas.microsoft.com/office/drawing/2016/11/main" r:id="rId8"/>
                </a:ext>
              </a:extLst>
            </a:blip>
            <a:stretch>
              <a:fillRect/>
            </a:stretch>
          </p:blipFill>
          <p:spPr>
            <a:xfrm>
              <a:off x="4110560" y="2972991"/>
              <a:ext cx="693291" cy="6477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338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FD50-5E9D-472A-8E76-354FA28B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68A10-5D88-45C9-9700-3440702FC85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351EBC8-A912-4524-BFE9-E125F2BB0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05" y="501871"/>
            <a:ext cx="7499350" cy="735013"/>
          </a:xfrm>
        </p:spPr>
        <p:txBody>
          <a:bodyPr/>
          <a:lstStyle/>
          <a:p>
            <a:r>
              <a:rPr lang="bg-BG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Пътна карта 2021-2050</a:t>
            </a:r>
            <a:endParaRPr 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8574B4A-B0AC-4A83-982E-4123731C72F8}"/>
              </a:ext>
            </a:extLst>
          </p:cNvPr>
          <p:cNvGraphicFramePr>
            <a:graphicFrameLocks noGrp="1"/>
          </p:cNvGraphicFramePr>
          <p:nvPr/>
        </p:nvGraphicFramePr>
        <p:xfrm>
          <a:off x="648182" y="1458410"/>
          <a:ext cx="7947477" cy="4850911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2647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5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267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Индикатор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83C6C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 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83C6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2021-2030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83C6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2031-2040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83C6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2041-2050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83C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733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Спестявания на енергия общо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83C6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 err="1">
                          <a:effectLst/>
                        </a:rPr>
                        <a:t>GWh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2 917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6 502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7 329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42">
                <a:tc>
                  <a:txBody>
                    <a:bodyPr/>
                    <a:lstStyle/>
                    <a:p>
                      <a:pPr indent="450215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Жилищни сгради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83C6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 err="1">
                          <a:effectLst/>
                        </a:rPr>
                        <a:t>GWh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2477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5 694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6 294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342">
                <a:tc>
                  <a:txBody>
                    <a:bodyPr/>
                    <a:lstStyle/>
                    <a:p>
                      <a:pPr indent="450215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Нежилищни сгради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83C6C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 err="1">
                          <a:effectLst/>
                        </a:rPr>
                        <a:t>GWh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440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808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1 035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173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Обновена площ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B529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m</a:t>
                      </a:r>
                      <a:r>
                        <a:rPr lang="bg-BG" sz="1250" b="1" baseline="30000" dirty="0">
                          <a:effectLst/>
                        </a:rPr>
                        <a:t>2</a:t>
                      </a:r>
                      <a:endParaRPr lang="bg-BG" sz="1250" b="1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22 203 509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49 570 668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55 823 015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173">
                <a:tc>
                  <a:txBody>
                    <a:bodyPr/>
                    <a:lstStyle/>
                    <a:p>
                      <a:pPr indent="450215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Жилищни сгради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B529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m</a:t>
                      </a:r>
                      <a:r>
                        <a:rPr lang="bg-BG" sz="1250" baseline="30000" dirty="0">
                          <a:effectLst/>
                        </a:rPr>
                        <a:t>2</a:t>
                      </a:r>
                      <a:endParaRPr lang="bg-BG" sz="1250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19 026 656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43 735 175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48 343 297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indent="450215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Нежилищни сгради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0B529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m</a:t>
                      </a:r>
                      <a:r>
                        <a:rPr lang="bg-BG" sz="1250" baseline="30000" dirty="0">
                          <a:effectLst/>
                        </a:rPr>
                        <a:t>2</a:t>
                      </a:r>
                      <a:endParaRPr lang="bg-BG" sz="1250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3 176 852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5 835 493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7 479 718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6029">
                <a:tc>
                  <a:txBody>
                    <a:bodyPr/>
                    <a:lstStyle/>
                    <a:p>
                      <a:pPr marL="439738" indent="9525" algn="l" defTabSz="914400" rtl="0" eaLnBrk="1" latinLnBrk="0" hangingPunct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Обновена площ от </a:t>
                      </a:r>
                      <a:r>
                        <a:rPr lang="en-US" sz="12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bg-BG" sz="12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съществуващият сграден фонд в момента</a:t>
                      </a:r>
                    </a:p>
                  </a:txBody>
                  <a:tcPr marL="44450" marR="44450" marT="0" marB="0" anchor="ctr">
                    <a:solidFill>
                      <a:srgbClr val="0B529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%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8%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18%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>
                          <a:effectLst/>
                        </a:rPr>
                        <a:t>20%</a:t>
                      </a:r>
                      <a:endParaRPr lang="bg-BG" sz="12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Спестяване на емисии СО</a:t>
                      </a:r>
                      <a:r>
                        <a:rPr lang="bg-BG" sz="1250" baseline="-25000" dirty="0">
                          <a:effectLst/>
                        </a:rPr>
                        <a:t>2</a:t>
                      </a:r>
                      <a:endParaRPr lang="bg-BG" sz="1250" baseline="-25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50A5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тон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1 306 435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2 891 610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b="1" dirty="0">
                          <a:effectLst/>
                        </a:rPr>
                        <a:t>3 274 453</a:t>
                      </a:r>
                      <a:endParaRPr lang="bg-BG" sz="12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2679">
                <a:tc>
                  <a:txBody>
                    <a:bodyPr/>
                    <a:lstStyle/>
                    <a:p>
                      <a:pPr indent="450215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Жилищни сгради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50A5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тон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1 065 184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2 448 461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2 706 441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403">
                <a:tc>
                  <a:txBody>
                    <a:bodyPr/>
                    <a:lstStyle/>
                    <a:p>
                      <a:pPr indent="450215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Нежилищни сгради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50A5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тон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241 251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443 149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bg-BG" sz="1250" dirty="0">
                          <a:effectLst/>
                        </a:rPr>
                        <a:t>568 012</a:t>
                      </a:r>
                      <a:endParaRPr lang="bg-BG" sz="12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68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2276;p26"/>
          <p:cNvGrpSpPr/>
          <p:nvPr/>
        </p:nvGrpSpPr>
        <p:grpSpPr>
          <a:xfrm>
            <a:off x="5373384" y="4037743"/>
            <a:ext cx="3644137" cy="2086617"/>
            <a:chOff x="2185750" y="2059275"/>
            <a:chExt cx="3230275" cy="1821525"/>
          </a:xfrm>
        </p:grpSpPr>
        <p:sp>
          <p:nvSpPr>
            <p:cNvPr id="7" name="Google Shape;2277;p26"/>
            <p:cNvSpPr/>
            <p:nvPr/>
          </p:nvSpPr>
          <p:spPr>
            <a:xfrm>
              <a:off x="4530075" y="3260850"/>
              <a:ext cx="552650" cy="552650"/>
            </a:xfrm>
            <a:custGeom>
              <a:avLst/>
              <a:gdLst/>
              <a:ahLst/>
              <a:cxnLst/>
              <a:rect l="l" t="t" r="r" b="b"/>
              <a:pathLst>
                <a:path w="22106" h="22106" extrusionOk="0">
                  <a:moveTo>
                    <a:pt x="11053" y="2186"/>
                  </a:moveTo>
                  <a:cubicBezTo>
                    <a:pt x="15961" y="2186"/>
                    <a:pt x="19920" y="6176"/>
                    <a:pt x="19920" y="11053"/>
                  </a:cubicBezTo>
                  <a:cubicBezTo>
                    <a:pt x="19920" y="15962"/>
                    <a:pt x="15961" y="19952"/>
                    <a:pt x="11053" y="19952"/>
                  </a:cubicBezTo>
                  <a:cubicBezTo>
                    <a:pt x="6144" y="19952"/>
                    <a:pt x="2154" y="15962"/>
                    <a:pt x="2154" y="11053"/>
                  </a:cubicBezTo>
                  <a:cubicBezTo>
                    <a:pt x="2154" y="6176"/>
                    <a:pt x="6144" y="2186"/>
                    <a:pt x="11053" y="2186"/>
                  </a:cubicBezTo>
                  <a:close/>
                  <a:moveTo>
                    <a:pt x="11053" y="1"/>
                  </a:moveTo>
                  <a:cubicBezTo>
                    <a:pt x="4940" y="1"/>
                    <a:pt x="0" y="4973"/>
                    <a:pt x="0" y="11053"/>
                  </a:cubicBezTo>
                  <a:cubicBezTo>
                    <a:pt x="0" y="17165"/>
                    <a:pt x="4972" y="22106"/>
                    <a:pt x="11053" y="22106"/>
                  </a:cubicBezTo>
                  <a:cubicBezTo>
                    <a:pt x="17133" y="22106"/>
                    <a:pt x="22105" y="17165"/>
                    <a:pt x="22105" y="11053"/>
                  </a:cubicBezTo>
                  <a:cubicBezTo>
                    <a:pt x="22105" y="4973"/>
                    <a:pt x="17133" y="1"/>
                    <a:pt x="11053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78;p26"/>
            <p:cNvSpPr/>
            <p:nvPr/>
          </p:nvSpPr>
          <p:spPr>
            <a:xfrm>
              <a:off x="4976600" y="2299700"/>
              <a:ext cx="439425" cy="439425"/>
            </a:xfrm>
            <a:custGeom>
              <a:avLst/>
              <a:gdLst/>
              <a:ahLst/>
              <a:cxnLst/>
              <a:rect l="l" t="t" r="r" b="b"/>
              <a:pathLst>
                <a:path w="17577" h="17577" extrusionOk="0">
                  <a:moveTo>
                    <a:pt x="8804" y="2154"/>
                  </a:moveTo>
                  <a:cubicBezTo>
                    <a:pt x="12446" y="2154"/>
                    <a:pt x="15423" y="5131"/>
                    <a:pt x="15423" y="8805"/>
                  </a:cubicBezTo>
                  <a:cubicBezTo>
                    <a:pt x="15423" y="12447"/>
                    <a:pt x="12446" y="15424"/>
                    <a:pt x="8804" y="15424"/>
                  </a:cubicBezTo>
                  <a:cubicBezTo>
                    <a:pt x="5131" y="15424"/>
                    <a:pt x="2186" y="12447"/>
                    <a:pt x="2186" y="8805"/>
                  </a:cubicBezTo>
                  <a:cubicBezTo>
                    <a:pt x="2186" y="5131"/>
                    <a:pt x="5162" y="2154"/>
                    <a:pt x="8804" y="2154"/>
                  </a:cubicBezTo>
                  <a:close/>
                  <a:moveTo>
                    <a:pt x="8804" y="1"/>
                  </a:moveTo>
                  <a:cubicBezTo>
                    <a:pt x="3959" y="1"/>
                    <a:pt x="0" y="3959"/>
                    <a:pt x="0" y="8805"/>
                  </a:cubicBezTo>
                  <a:cubicBezTo>
                    <a:pt x="0" y="13650"/>
                    <a:pt x="3959" y="17577"/>
                    <a:pt x="8804" y="17577"/>
                  </a:cubicBezTo>
                  <a:cubicBezTo>
                    <a:pt x="13650" y="17577"/>
                    <a:pt x="17577" y="13650"/>
                    <a:pt x="17577" y="8805"/>
                  </a:cubicBezTo>
                  <a:cubicBezTo>
                    <a:pt x="17577" y="3959"/>
                    <a:pt x="13650" y="1"/>
                    <a:pt x="8804" y="1"/>
                  </a:cubicBezTo>
                  <a:close/>
                </a:path>
              </a:pathLst>
            </a:custGeom>
            <a:solidFill>
              <a:srgbClr val="2228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279;p26"/>
            <p:cNvSpPr/>
            <p:nvPr/>
          </p:nvSpPr>
          <p:spPr>
            <a:xfrm>
              <a:off x="2185750" y="2387600"/>
              <a:ext cx="507525" cy="508300"/>
            </a:xfrm>
            <a:custGeom>
              <a:avLst/>
              <a:gdLst/>
              <a:ahLst/>
              <a:cxnLst/>
              <a:rect l="l" t="t" r="r" b="b"/>
              <a:pathLst>
                <a:path w="20301" h="20332" extrusionOk="0">
                  <a:moveTo>
                    <a:pt x="10135" y="2185"/>
                  </a:moveTo>
                  <a:cubicBezTo>
                    <a:pt x="14569" y="2185"/>
                    <a:pt x="18147" y="5764"/>
                    <a:pt x="18147" y="10166"/>
                  </a:cubicBezTo>
                  <a:cubicBezTo>
                    <a:pt x="18147" y="14599"/>
                    <a:pt x="14569" y="18178"/>
                    <a:pt x="10135" y="18178"/>
                  </a:cubicBezTo>
                  <a:cubicBezTo>
                    <a:pt x="5733" y="18178"/>
                    <a:pt x="2154" y="14599"/>
                    <a:pt x="2154" y="10166"/>
                  </a:cubicBezTo>
                  <a:cubicBezTo>
                    <a:pt x="2154" y="5764"/>
                    <a:pt x="5733" y="2185"/>
                    <a:pt x="10135" y="2185"/>
                  </a:cubicBezTo>
                  <a:close/>
                  <a:moveTo>
                    <a:pt x="10135" y="0"/>
                  </a:moveTo>
                  <a:cubicBezTo>
                    <a:pt x="4530" y="0"/>
                    <a:pt x="1" y="4560"/>
                    <a:pt x="1" y="10166"/>
                  </a:cubicBezTo>
                  <a:cubicBezTo>
                    <a:pt x="1" y="15771"/>
                    <a:pt x="4561" y="20331"/>
                    <a:pt x="10135" y="20331"/>
                  </a:cubicBezTo>
                  <a:cubicBezTo>
                    <a:pt x="15740" y="20331"/>
                    <a:pt x="20301" y="15771"/>
                    <a:pt x="20301" y="10166"/>
                  </a:cubicBezTo>
                  <a:cubicBezTo>
                    <a:pt x="20301" y="4560"/>
                    <a:pt x="15740" y="0"/>
                    <a:pt x="10135" y="0"/>
                  </a:cubicBezTo>
                  <a:close/>
                </a:path>
              </a:pathLst>
            </a:custGeom>
            <a:solidFill>
              <a:srgbClr val="5984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280;p26"/>
            <p:cNvSpPr/>
            <p:nvPr/>
          </p:nvSpPr>
          <p:spPr>
            <a:xfrm>
              <a:off x="2603000" y="3506300"/>
              <a:ext cx="374500" cy="374500"/>
            </a:xfrm>
            <a:custGeom>
              <a:avLst/>
              <a:gdLst/>
              <a:ahLst/>
              <a:cxnLst/>
              <a:rect l="l" t="t" r="r" b="b"/>
              <a:pathLst>
                <a:path w="14980" h="14980" extrusionOk="0">
                  <a:moveTo>
                    <a:pt x="7506" y="2185"/>
                  </a:moveTo>
                  <a:cubicBezTo>
                    <a:pt x="10420" y="2185"/>
                    <a:pt x="12826" y="4560"/>
                    <a:pt x="12826" y="7506"/>
                  </a:cubicBezTo>
                  <a:cubicBezTo>
                    <a:pt x="12826" y="10419"/>
                    <a:pt x="10420" y="12794"/>
                    <a:pt x="7506" y="12794"/>
                  </a:cubicBezTo>
                  <a:cubicBezTo>
                    <a:pt x="4561" y="12794"/>
                    <a:pt x="2186" y="10419"/>
                    <a:pt x="2186" y="7506"/>
                  </a:cubicBezTo>
                  <a:cubicBezTo>
                    <a:pt x="2186" y="4560"/>
                    <a:pt x="4561" y="2185"/>
                    <a:pt x="7506" y="2185"/>
                  </a:cubicBezTo>
                  <a:close/>
                  <a:moveTo>
                    <a:pt x="7506" y="0"/>
                  </a:moveTo>
                  <a:cubicBezTo>
                    <a:pt x="3357" y="0"/>
                    <a:pt x="1" y="3357"/>
                    <a:pt x="1" y="7474"/>
                  </a:cubicBezTo>
                  <a:cubicBezTo>
                    <a:pt x="1" y="11623"/>
                    <a:pt x="3357" y="14980"/>
                    <a:pt x="7506" y="14980"/>
                  </a:cubicBezTo>
                  <a:cubicBezTo>
                    <a:pt x="11623" y="14980"/>
                    <a:pt x="14980" y="11623"/>
                    <a:pt x="14980" y="7474"/>
                  </a:cubicBezTo>
                  <a:cubicBezTo>
                    <a:pt x="14980" y="3357"/>
                    <a:pt x="11623" y="0"/>
                    <a:pt x="7506" y="0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281;p26"/>
            <p:cNvSpPr/>
            <p:nvPr/>
          </p:nvSpPr>
          <p:spPr>
            <a:xfrm>
              <a:off x="4264050" y="3195925"/>
              <a:ext cx="344425" cy="232000"/>
            </a:xfrm>
            <a:custGeom>
              <a:avLst/>
              <a:gdLst/>
              <a:ahLst/>
              <a:cxnLst/>
              <a:rect l="l" t="t" r="r" b="b"/>
              <a:pathLst>
                <a:path w="13777" h="9280" extrusionOk="0">
                  <a:moveTo>
                    <a:pt x="1077" y="1"/>
                  </a:moveTo>
                  <a:lnTo>
                    <a:pt x="0" y="1869"/>
                  </a:lnTo>
                  <a:lnTo>
                    <a:pt x="12700" y="9280"/>
                  </a:lnTo>
                  <a:lnTo>
                    <a:pt x="13776" y="7411"/>
                  </a:lnTo>
                  <a:lnTo>
                    <a:pt x="1077" y="1"/>
                  </a:ln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282;p26"/>
            <p:cNvSpPr/>
            <p:nvPr/>
          </p:nvSpPr>
          <p:spPr>
            <a:xfrm>
              <a:off x="4263250" y="2574425"/>
              <a:ext cx="749800" cy="292975"/>
            </a:xfrm>
            <a:custGeom>
              <a:avLst/>
              <a:gdLst/>
              <a:ahLst/>
              <a:cxnLst/>
              <a:rect l="l" t="t" r="r" b="b"/>
              <a:pathLst>
                <a:path w="29992" h="11719" extrusionOk="0">
                  <a:moveTo>
                    <a:pt x="29294" y="1"/>
                  </a:moveTo>
                  <a:lnTo>
                    <a:pt x="1" y="9692"/>
                  </a:lnTo>
                  <a:lnTo>
                    <a:pt x="666" y="11718"/>
                  </a:lnTo>
                  <a:lnTo>
                    <a:pt x="29991" y="2028"/>
                  </a:lnTo>
                  <a:lnTo>
                    <a:pt x="29294" y="1"/>
                  </a:lnTo>
                  <a:close/>
                </a:path>
              </a:pathLst>
            </a:custGeom>
            <a:solidFill>
              <a:srgbClr val="2228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283;p26"/>
            <p:cNvSpPr/>
            <p:nvPr/>
          </p:nvSpPr>
          <p:spPr>
            <a:xfrm>
              <a:off x="2652075" y="2671025"/>
              <a:ext cx="598575" cy="227250"/>
            </a:xfrm>
            <a:custGeom>
              <a:avLst/>
              <a:gdLst/>
              <a:ahLst/>
              <a:cxnLst/>
              <a:rect l="l" t="t" r="r" b="b"/>
              <a:pathLst>
                <a:path w="23943" h="9090" extrusionOk="0">
                  <a:moveTo>
                    <a:pt x="603" y="0"/>
                  </a:moveTo>
                  <a:lnTo>
                    <a:pt x="1" y="2091"/>
                  </a:lnTo>
                  <a:lnTo>
                    <a:pt x="23309" y="9089"/>
                  </a:lnTo>
                  <a:lnTo>
                    <a:pt x="23943" y="6999"/>
                  </a:lnTo>
                  <a:lnTo>
                    <a:pt x="603" y="0"/>
                  </a:lnTo>
                  <a:close/>
                </a:path>
              </a:pathLst>
            </a:custGeom>
            <a:solidFill>
              <a:srgbClr val="5984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284;p26"/>
            <p:cNvSpPr/>
            <p:nvPr/>
          </p:nvSpPr>
          <p:spPr>
            <a:xfrm>
              <a:off x="2920475" y="3168225"/>
              <a:ext cx="183725" cy="183700"/>
            </a:xfrm>
            <a:custGeom>
              <a:avLst/>
              <a:gdLst/>
              <a:ahLst/>
              <a:cxnLst/>
              <a:rect l="l" t="t" r="r" b="b"/>
              <a:pathLst>
                <a:path w="7349" h="7348" extrusionOk="0">
                  <a:moveTo>
                    <a:pt x="3674" y="2154"/>
                  </a:moveTo>
                  <a:cubicBezTo>
                    <a:pt x="4498" y="2154"/>
                    <a:pt x="5195" y="2851"/>
                    <a:pt x="5195" y="3674"/>
                  </a:cubicBezTo>
                  <a:cubicBezTo>
                    <a:pt x="5195" y="4498"/>
                    <a:pt x="4498" y="5194"/>
                    <a:pt x="3674" y="5194"/>
                  </a:cubicBezTo>
                  <a:cubicBezTo>
                    <a:pt x="2851" y="5194"/>
                    <a:pt x="2154" y="4498"/>
                    <a:pt x="2154" y="3674"/>
                  </a:cubicBezTo>
                  <a:cubicBezTo>
                    <a:pt x="2154" y="2851"/>
                    <a:pt x="2851" y="2154"/>
                    <a:pt x="3674" y="2154"/>
                  </a:cubicBezTo>
                  <a:close/>
                  <a:moveTo>
                    <a:pt x="3674" y="1"/>
                  </a:moveTo>
                  <a:cubicBezTo>
                    <a:pt x="1648" y="1"/>
                    <a:pt x="1" y="1647"/>
                    <a:pt x="1" y="3674"/>
                  </a:cubicBezTo>
                  <a:cubicBezTo>
                    <a:pt x="1" y="5701"/>
                    <a:pt x="1648" y="7348"/>
                    <a:pt x="3674" y="7348"/>
                  </a:cubicBezTo>
                  <a:cubicBezTo>
                    <a:pt x="5701" y="7348"/>
                    <a:pt x="7348" y="5701"/>
                    <a:pt x="7348" y="3674"/>
                  </a:cubicBezTo>
                  <a:cubicBezTo>
                    <a:pt x="7348" y="1647"/>
                    <a:pt x="5701" y="1"/>
                    <a:pt x="3674" y="1"/>
                  </a:cubicBezTo>
                  <a:close/>
                </a:path>
              </a:pathLst>
            </a:custGeom>
            <a:solidFill>
              <a:srgbClr val="2228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285;p26"/>
            <p:cNvSpPr/>
            <p:nvPr/>
          </p:nvSpPr>
          <p:spPr>
            <a:xfrm>
              <a:off x="3062200" y="3162675"/>
              <a:ext cx="186075" cy="91075"/>
            </a:xfrm>
            <a:custGeom>
              <a:avLst/>
              <a:gdLst/>
              <a:ahLst/>
              <a:cxnLst/>
              <a:rect l="l" t="t" r="r" b="b"/>
              <a:pathLst>
                <a:path w="7443" h="3643" extrusionOk="0">
                  <a:moveTo>
                    <a:pt x="6999" y="1"/>
                  </a:moveTo>
                  <a:lnTo>
                    <a:pt x="1" y="1521"/>
                  </a:lnTo>
                  <a:lnTo>
                    <a:pt x="476" y="3643"/>
                  </a:lnTo>
                  <a:lnTo>
                    <a:pt x="7443" y="2123"/>
                  </a:lnTo>
                  <a:lnTo>
                    <a:pt x="6999" y="1"/>
                  </a:lnTo>
                  <a:close/>
                </a:path>
              </a:pathLst>
            </a:custGeom>
            <a:solidFill>
              <a:srgbClr val="2228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286;p26"/>
            <p:cNvSpPr/>
            <p:nvPr/>
          </p:nvSpPr>
          <p:spPr>
            <a:xfrm>
              <a:off x="2917325" y="3359025"/>
              <a:ext cx="447350" cy="280300"/>
            </a:xfrm>
            <a:custGeom>
              <a:avLst/>
              <a:gdLst/>
              <a:ahLst/>
              <a:cxnLst/>
              <a:rect l="l" t="t" r="r" b="b"/>
              <a:pathLst>
                <a:path w="17894" h="11212" extrusionOk="0">
                  <a:moveTo>
                    <a:pt x="16848" y="1"/>
                  </a:moveTo>
                  <a:lnTo>
                    <a:pt x="0" y="9311"/>
                  </a:lnTo>
                  <a:lnTo>
                    <a:pt x="1045" y="11212"/>
                  </a:lnTo>
                  <a:lnTo>
                    <a:pt x="17893" y="1901"/>
                  </a:lnTo>
                  <a:lnTo>
                    <a:pt x="16848" y="1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287;p26"/>
            <p:cNvSpPr/>
            <p:nvPr/>
          </p:nvSpPr>
          <p:spPr>
            <a:xfrm>
              <a:off x="4016225" y="3644850"/>
              <a:ext cx="184500" cy="183700"/>
            </a:xfrm>
            <a:custGeom>
              <a:avLst/>
              <a:gdLst/>
              <a:ahLst/>
              <a:cxnLst/>
              <a:rect l="l" t="t" r="r" b="b"/>
              <a:pathLst>
                <a:path w="7380" h="7348" extrusionOk="0">
                  <a:moveTo>
                    <a:pt x="3706" y="2154"/>
                  </a:moveTo>
                  <a:cubicBezTo>
                    <a:pt x="4529" y="2154"/>
                    <a:pt x="5195" y="2850"/>
                    <a:pt x="5195" y="3674"/>
                  </a:cubicBezTo>
                  <a:cubicBezTo>
                    <a:pt x="5195" y="4497"/>
                    <a:pt x="4529" y="5194"/>
                    <a:pt x="3706" y="5194"/>
                  </a:cubicBezTo>
                  <a:cubicBezTo>
                    <a:pt x="2851" y="5194"/>
                    <a:pt x="2186" y="4497"/>
                    <a:pt x="2186" y="3674"/>
                  </a:cubicBezTo>
                  <a:cubicBezTo>
                    <a:pt x="2186" y="2850"/>
                    <a:pt x="2851" y="2154"/>
                    <a:pt x="3706" y="2154"/>
                  </a:cubicBezTo>
                  <a:close/>
                  <a:moveTo>
                    <a:pt x="3706" y="0"/>
                  </a:moveTo>
                  <a:cubicBezTo>
                    <a:pt x="1648" y="0"/>
                    <a:pt x="1" y="1647"/>
                    <a:pt x="1" y="3674"/>
                  </a:cubicBezTo>
                  <a:cubicBezTo>
                    <a:pt x="1" y="5701"/>
                    <a:pt x="1648" y="7347"/>
                    <a:pt x="3706" y="7347"/>
                  </a:cubicBezTo>
                  <a:cubicBezTo>
                    <a:pt x="5733" y="7347"/>
                    <a:pt x="7380" y="5701"/>
                    <a:pt x="7380" y="3674"/>
                  </a:cubicBezTo>
                  <a:cubicBezTo>
                    <a:pt x="7380" y="1647"/>
                    <a:pt x="5733" y="0"/>
                    <a:pt x="3706" y="0"/>
                  </a:cubicBezTo>
                  <a:close/>
                </a:path>
              </a:pathLst>
            </a:custGeom>
            <a:solidFill>
              <a:srgbClr val="336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288;p26"/>
            <p:cNvSpPr/>
            <p:nvPr/>
          </p:nvSpPr>
          <p:spPr>
            <a:xfrm>
              <a:off x="3987725" y="3503925"/>
              <a:ext cx="121175" cy="178950"/>
            </a:xfrm>
            <a:custGeom>
              <a:avLst/>
              <a:gdLst/>
              <a:ahLst/>
              <a:cxnLst/>
              <a:rect l="l" t="t" r="r" b="b"/>
              <a:pathLst>
                <a:path w="4847" h="7158" extrusionOk="0">
                  <a:moveTo>
                    <a:pt x="1964" y="0"/>
                  </a:moveTo>
                  <a:lnTo>
                    <a:pt x="1" y="919"/>
                  </a:lnTo>
                  <a:lnTo>
                    <a:pt x="2883" y="7157"/>
                  </a:lnTo>
                  <a:lnTo>
                    <a:pt x="4846" y="6239"/>
                  </a:lnTo>
                  <a:lnTo>
                    <a:pt x="1964" y="0"/>
                  </a:lnTo>
                  <a:close/>
                </a:path>
              </a:pathLst>
            </a:custGeom>
            <a:solidFill>
              <a:srgbClr val="3366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289;p26"/>
            <p:cNvSpPr/>
            <p:nvPr/>
          </p:nvSpPr>
          <p:spPr>
            <a:xfrm>
              <a:off x="3312375" y="2224300"/>
              <a:ext cx="191625" cy="184175"/>
            </a:xfrm>
            <a:custGeom>
              <a:avLst/>
              <a:gdLst/>
              <a:ahLst/>
              <a:cxnLst/>
              <a:rect l="l" t="t" r="r" b="b"/>
              <a:pathLst>
                <a:path w="7665" h="7367" extrusionOk="0">
                  <a:moveTo>
                    <a:pt x="3825" y="2189"/>
                  </a:moveTo>
                  <a:cubicBezTo>
                    <a:pt x="4599" y="2189"/>
                    <a:pt x="5261" y="2773"/>
                    <a:pt x="5321" y="3587"/>
                  </a:cubicBezTo>
                  <a:cubicBezTo>
                    <a:pt x="5385" y="4410"/>
                    <a:pt x="4783" y="5139"/>
                    <a:pt x="3928" y="5202"/>
                  </a:cubicBezTo>
                  <a:cubicBezTo>
                    <a:pt x="3890" y="5205"/>
                    <a:pt x="3852" y="5206"/>
                    <a:pt x="3814" y="5206"/>
                  </a:cubicBezTo>
                  <a:cubicBezTo>
                    <a:pt x="3039" y="5206"/>
                    <a:pt x="2373" y="4594"/>
                    <a:pt x="2313" y="3808"/>
                  </a:cubicBezTo>
                  <a:cubicBezTo>
                    <a:pt x="2250" y="2985"/>
                    <a:pt x="2883" y="2257"/>
                    <a:pt x="3706" y="2193"/>
                  </a:cubicBezTo>
                  <a:cubicBezTo>
                    <a:pt x="3746" y="2190"/>
                    <a:pt x="3786" y="2189"/>
                    <a:pt x="3825" y="2189"/>
                  </a:cubicBezTo>
                  <a:close/>
                  <a:moveTo>
                    <a:pt x="3784" y="1"/>
                  </a:moveTo>
                  <a:cubicBezTo>
                    <a:pt x="3706" y="1"/>
                    <a:pt x="3627" y="3"/>
                    <a:pt x="3548" y="8"/>
                  </a:cubicBezTo>
                  <a:cubicBezTo>
                    <a:pt x="1521" y="167"/>
                    <a:pt x="1" y="1940"/>
                    <a:pt x="159" y="3967"/>
                  </a:cubicBezTo>
                  <a:cubicBezTo>
                    <a:pt x="310" y="5896"/>
                    <a:pt x="1896" y="7367"/>
                    <a:pt x="3797" y="7367"/>
                  </a:cubicBezTo>
                  <a:cubicBezTo>
                    <a:pt x="3892" y="7367"/>
                    <a:pt x="3989" y="7363"/>
                    <a:pt x="4086" y="7355"/>
                  </a:cubicBezTo>
                  <a:cubicBezTo>
                    <a:pt x="6113" y="7229"/>
                    <a:pt x="7665" y="5455"/>
                    <a:pt x="7507" y="3428"/>
                  </a:cubicBezTo>
                  <a:cubicBezTo>
                    <a:pt x="7354" y="1481"/>
                    <a:pt x="5711" y="1"/>
                    <a:pt x="3784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290;p26"/>
            <p:cNvSpPr/>
            <p:nvPr/>
          </p:nvSpPr>
          <p:spPr>
            <a:xfrm>
              <a:off x="3412925" y="2366200"/>
              <a:ext cx="131475" cy="177375"/>
            </a:xfrm>
            <a:custGeom>
              <a:avLst/>
              <a:gdLst/>
              <a:ahLst/>
              <a:cxnLst/>
              <a:rect l="l" t="t" r="r" b="b"/>
              <a:pathLst>
                <a:path w="5259" h="7095" extrusionOk="0">
                  <a:moveTo>
                    <a:pt x="1901" y="1"/>
                  </a:moveTo>
                  <a:lnTo>
                    <a:pt x="1" y="1078"/>
                  </a:lnTo>
                  <a:lnTo>
                    <a:pt x="3358" y="7095"/>
                  </a:lnTo>
                  <a:lnTo>
                    <a:pt x="5258" y="6018"/>
                  </a:lnTo>
                  <a:lnTo>
                    <a:pt x="1901" y="1"/>
                  </a:ln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291;p26"/>
            <p:cNvSpPr/>
            <p:nvPr/>
          </p:nvSpPr>
          <p:spPr>
            <a:xfrm>
              <a:off x="4122325" y="2059275"/>
              <a:ext cx="209825" cy="184225"/>
            </a:xfrm>
            <a:custGeom>
              <a:avLst/>
              <a:gdLst/>
              <a:ahLst/>
              <a:cxnLst/>
              <a:rect l="l" t="t" r="r" b="b"/>
              <a:pathLst>
                <a:path w="8393" h="7369" extrusionOk="0">
                  <a:moveTo>
                    <a:pt x="4183" y="2167"/>
                  </a:moveTo>
                  <a:cubicBezTo>
                    <a:pt x="4666" y="2167"/>
                    <a:pt x="5150" y="2404"/>
                    <a:pt x="5448" y="2841"/>
                  </a:cubicBezTo>
                  <a:cubicBezTo>
                    <a:pt x="5923" y="3537"/>
                    <a:pt x="5733" y="4487"/>
                    <a:pt x="5036" y="4962"/>
                  </a:cubicBezTo>
                  <a:cubicBezTo>
                    <a:pt x="4780" y="5125"/>
                    <a:pt x="4491" y="5202"/>
                    <a:pt x="4204" y="5202"/>
                  </a:cubicBezTo>
                  <a:cubicBezTo>
                    <a:pt x="3710" y="5202"/>
                    <a:pt x="3226" y="4972"/>
                    <a:pt x="2946" y="4551"/>
                  </a:cubicBezTo>
                  <a:cubicBezTo>
                    <a:pt x="2471" y="3854"/>
                    <a:pt x="2661" y="2904"/>
                    <a:pt x="3357" y="2429"/>
                  </a:cubicBezTo>
                  <a:cubicBezTo>
                    <a:pt x="3606" y="2251"/>
                    <a:pt x="3894" y="2167"/>
                    <a:pt x="4183" y="2167"/>
                  </a:cubicBezTo>
                  <a:close/>
                  <a:moveTo>
                    <a:pt x="4170" y="1"/>
                  </a:moveTo>
                  <a:cubicBezTo>
                    <a:pt x="3467" y="1"/>
                    <a:pt x="2756" y="201"/>
                    <a:pt x="2122" y="624"/>
                  </a:cubicBezTo>
                  <a:cubicBezTo>
                    <a:pt x="444" y="1764"/>
                    <a:pt x="0" y="4076"/>
                    <a:pt x="1141" y="5754"/>
                  </a:cubicBezTo>
                  <a:cubicBezTo>
                    <a:pt x="1853" y="6802"/>
                    <a:pt x="3009" y="7369"/>
                    <a:pt x="4186" y="7369"/>
                  </a:cubicBezTo>
                  <a:cubicBezTo>
                    <a:pt x="4894" y="7369"/>
                    <a:pt x="5609" y="7164"/>
                    <a:pt x="6239" y="6736"/>
                  </a:cubicBezTo>
                  <a:cubicBezTo>
                    <a:pt x="7949" y="5627"/>
                    <a:pt x="8393" y="3316"/>
                    <a:pt x="7253" y="1637"/>
                  </a:cubicBezTo>
                  <a:cubicBezTo>
                    <a:pt x="6535" y="581"/>
                    <a:pt x="5365" y="1"/>
                    <a:pt x="4170" y="1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92;p26"/>
            <p:cNvSpPr/>
            <p:nvPr/>
          </p:nvSpPr>
          <p:spPr>
            <a:xfrm>
              <a:off x="3978225" y="2193625"/>
              <a:ext cx="231225" cy="346000"/>
            </a:xfrm>
            <a:custGeom>
              <a:avLst/>
              <a:gdLst/>
              <a:ahLst/>
              <a:cxnLst/>
              <a:rect l="l" t="t" r="r" b="b"/>
              <a:pathLst>
                <a:path w="9249" h="13840" extrusionOk="0">
                  <a:moveTo>
                    <a:pt x="7411" y="0"/>
                  </a:moveTo>
                  <a:lnTo>
                    <a:pt x="1" y="12731"/>
                  </a:lnTo>
                  <a:lnTo>
                    <a:pt x="1869" y="13839"/>
                  </a:lnTo>
                  <a:lnTo>
                    <a:pt x="9248" y="1140"/>
                  </a:lnTo>
                  <a:lnTo>
                    <a:pt x="7411" y="0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293;p26"/>
            <p:cNvSpPr/>
            <p:nvPr/>
          </p:nvSpPr>
          <p:spPr>
            <a:xfrm>
              <a:off x="3189675" y="2450925"/>
              <a:ext cx="1152775" cy="1152775"/>
            </a:xfrm>
            <a:custGeom>
              <a:avLst/>
              <a:gdLst/>
              <a:ahLst/>
              <a:cxnLst/>
              <a:rect l="l" t="t" r="r" b="b"/>
              <a:pathLst>
                <a:path w="46111" h="46111" extrusionOk="0">
                  <a:moveTo>
                    <a:pt x="23055" y="2439"/>
                  </a:moveTo>
                  <a:cubicBezTo>
                    <a:pt x="27616" y="2439"/>
                    <a:pt x="31828" y="3927"/>
                    <a:pt x="35248" y="6461"/>
                  </a:cubicBezTo>
                  <a:cubicBezTo>
                    <a:pt x="39428" y="9501"/>
                    <a:pt x="42405" y="14093"/>
                    <a:pt x="43355" y="19382"/>
                  </a:cubicBezTo>
                  <a:cubicBezTo>
                    <a:pt x="43577" y="20585"/>
                    <a:pt x="43672" y="21820"/>
                    <a:pt x="43672" y="23055"/>
                  </a:cubicBezTo>
                  <a:cubicBezTo>
                    <a:pt x="43672" y="34425"/>
                    <a:pt x="34425" y="43672"/>
                    <a:pt x="23055" y="43672"/>
                  </a:cubicBezTo>
                  <a:cubicBezTo>
                    <a:pt x="11686" y="43672"/>
                    <a:pt x="2439" y="34425"/>
                    <a:pt x="2439" y="23055"/>
                  </a:cubicBezTo>
                  <a:cubicBezTo>
                    <a:pt x="2439" y="18970"/>
                    <a:pt x="3642" y="15170"/>
                    <a:pt x="5701" y="11971"/>
                  </a:cubicBezTo>
                  <a:cubicBezTo>
                    <a:pt x="7158" y="9660"/>
                    <a:pt x="9089" y="7696"/>
                    <a:pt x="11338" y="6113"/>
                  </a:cubicBezTo>
                  <a:cubicBezTo>
                    <a:pt x="14663" y="3801"/>
                    <a:pt x="18717" y="2439"/>
                    <a:pt x="23055" y="2439"/>
                  </a:cubicBezTo>
                  <a:close/>
                  <a:moveTo>
                    <a:pt x="23055" y="1"/>
                  </a:moveTo>
                  <a:cubicBezTo>
                    <a:pt x="18115" y="1"/>
                    <a:pt x="13523" y="1584"/>
                    <a:pt x="9754" y="4244"/>
                  </a:cubicBezTo>
                  <a:cubicBezTo>
                    <a:pt x="7316" y="5986"/>
                    <a:pt x="5194" y="8203"/>
                    <a:pt x="3579" y="10736"/>
                  </a:cubicBezTo>
                  <a:cubicBezTo>
                    <a:pt x="1330" y="14315"/>
                    <a:pt x="0" y="18527"/>
                    <a:pt x="0" y="23055"/>
                  </a:cubicBezTo>
                  <a:cubicBezTo>
                    <a:pt x="0" y="35786"/>
                    <a:pt x="10356" y="46110"/>
                    <a:pt x="23055" y="46110"/>
                  </a:cubicBezTo>
                  <a:cubicBezTo>
                    <a:pt x="35786" y="46110"/>
                    <a:pt x="46110" y="35786"/>
                    <a:pt x="46110" y="23055"/>
                  </a:cubicBezTo>
                  <a:cubicBezTo>
                    <a:pt x="46110" y="21757"/>
                    <a:pt x="46015" y="20459"/>
                    <a:pt x="45794" y="19192"/>
                  </a:cubicBezTo>
                  <a:cubicBezTo>
                    <a:pt x="44780" y="13111"/>
                    <a:pt x="41360" y="7854"/>
                    <a:pt x="36546" y="4371"/>
                  </a:cubicBezTo>
                  <a:cubicBezTo>
                    <a:pt x="32746" y="1616"/>
                    <a:pt x="28091" y="1"/>
                    <a:pt x="23055" y="1"/>
                  </a:cubicBezTo>
                  <a:close/>
                </a:path>
              </a:pathLst>
            </a:custGeom>
            <a:solidFill>
              <a:srgbClr val="5984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294;p26"/>
            <p:cNvSpPr/>
            <p:nvPr/>
          </p:nvSpPr>
          <p:spPr>
            <a:xfrm>
              <a:off x="2696425" y="3599725"/>
              <a:ext cx="187675" cy="187650"/>
            </a:xfrm>
            <a:custGeom>
              <a:avLst/>
              <a:gdLst/>
              <a:ahLst/>
              <a:cxnLst/>
              <a:rect l="l" t="t" r="r" b="b"/>
              <a:pathLst>
                <a:path w="7507" h="7506" extrusionOk="0">
                  <a:moveTo>
                    <a:pt x="3769" y="2280"/>
                  </a:moveTo>
                  <a:cubicBezTo>
                    <a:pt x="4624" y="2280"/>
                    <a:pt x="5321" y="3009"/>
                    <a:pt x="5321" y="3864"/>
                  </a:cubicBezTo>
                  <a:cubicBezTo>
                    <a:pt x="5321" y="4719"/>
                    <a:pt x="4624" y="5415"/>
                    <a:pt x="3769" y="5415"/>
                  </a:cubicBezTo>
                  <a:lnTo>
                    <a:pt x="3737" y="5415"/>
                  </a:lnTo>
                  <a:cubicBezTo>
                    <a:pt x="2882" y="5415"/>
                    <a:pt x="2186" y="4687"/>
                    <a:pt x="2186" y="3864"/>
                  </a:cubicBezTo>
                  <a:cubicBezTo>
                    <a:pt x="2186" y="3009"/>
                    <a:pt x="2882" y="2312"/>
                    <a:pt x="3737" y="2280"/>
                  </a:cubicBezTo>
                  <a:close/>
                  <a:moveTo>
                    <a:pt x="3009" y="0"/>
                  </a:moveTo>
                  <a:cubicBezTo>
                    <a:pt x="2914" y="0"/>
                    <a:pt x="2819" y="63"/>
                    <a:pt x="2787" y="158"/>
                  </a:cubicBezTo>
                  <a:lnTo>
                    <a:pt x="2597" y="982"/>
                  </a:lnTo>
                  <a:lnTo>
                    <a:pt x="1901" y="538"/>
                  </a:lnTo>
                  <a:cubicBezTo>
                    <a:pt x="1864" y="514"/>
                    <a:pt x="1828" y="504"/>
                    <a:pt x="1792" y="504"/>
                  </a:cubicBezTo>
                  <a:cubicBezTo>
                    <a:pt x="1733" y="504"/>
                    <a:pt x="1674" y="531"/>
                    <a:pt x="1616" y="570"/>
                  </a:cubicBezTo>
                  <a:lnTo>
                    <a:pt x="571" y="1615"/>
                  </a:lnTo>
                  <a:cubicBezTo>
                    <a:pt x="507" y="1710"/>
                    <a:pt x="475" y="1805"/>
                    <a:pt x="539" y="1900"/>
                  </a:cubicBezTo>
                  <a:lnTo>
                    <a:pt x="982" y="2597"/>
                  </a:lnTo>
                  <a:lnTo>
                    <a:pt x="159" y="2787"/>
                  </a:lnTo>
                  <a:cubicBezTo>
                    <a:pt x="64" y="2819"/>
                    <a:pt x="0" y="2914"/>
                    <a:pt x="0" y="3009"/>
                  </a:cubicBezTo>
                  <a:lnTo>
                    <a:pt x="0" y="4497"/>
                  </a:lnTo>
                  <a:cubicBezTo>
                    <a:pt x="0" y="4592"/>
                    <a:pt x="64" y="4687"/>
                    <a:pt x="159" y="4719"/>
                  </a:cubicBezTo>
                  <a:lnTo>
                    <a:pt x="982" y="4909"/>
                  </a:lnTo>
                  <a:lnTo>
                    <a:pt x="539" y="5605"/>
                  </a:lnTo>
                  <a:cubicBezTo>
                    <a:pt x="475" y="5700"/>
                    <a:pt x="507" y="5795"/>
                    <a:pt x="571" y="5891"/>
                  </a:cubicBezTo>
                  <a:lnTo>
                    <a:pt x="1616" y="6936"/>
                  </a:lnTo>
                  <a:cubicBezTo>
                    <a:pt x="1674" y="6975"/>
                    <a:pt x="1733" y="7002"/>
                    <a:pt x="1792" y="7002"/>
                  </a:cubicBezTo>
                  <a:cubicBezTo>
                    <a:pt x="1828" y="7002"/>
                    <a:pt x="1864" y="6991"/>
                    <a:pt x="1901" y="6967"/>
                  </a:cubicBezTo>
                  <a:lnTo>
                    <a:pt x="2597" y="6524"/>
                  </a:lnTo>
                  <a:lnTo>
                    <a:pt x="2787" y="7316"/>
                  </a:lnTo>
                  <a:cubicBezTo>
                    <a:pt x="2819" y="7442"/>
                    <a:pt x="2914" y="7506"/>
                    <a:pt x="3009" y="7506"/>
                  </a:cubicBezTo>
                  <a:lnTo>
                    <a:pt x="4497" y="7506"/>
                  </a:lnTo>
                  <a:cubicBezTo>
                    <a:pt x="4592" y="7506"/>
                    <a:pt x="4687" y="7442"/>
                    <a:pt x="4719" y="7316"/>
                  </a:cubicBezTo>
                  <a:lnTo>
                    <a:pt x="4909" y="6524"/>
                  </a:lnTo>
                  <a:lnTo>
                    <a:pt x="5606" y="6967"/>
                  </a:lnTo>
                  <a:cubicBezTo>
                    <a:pt x="5642" y="6991"/>
                    <a:pt x="5683" y="7002"/>
                    <a:pt x="5723" y="7002"/>
                  </a:cubicBezTo>
                  <a:cubicBezTo>
                    <a:pt x="5788" y="7002"/>
                    <a:pt x="5852" y="6975"/>
                    <a:pt x="5891" y="6936"/>
                  </a:cubicBezTo>
                  <a:lnTo>
                    <a:pt x="6936" y="5891"/>
                  </a:lnTo>
                  <a:cubicBezTo>
                    <a:pt x="6999" y="5795"/>
                    <a:pt x="7031" y="5669"/>
                    <a:pt x="6968" y="5605"/>
                  </a:cubicBezTo>
                  <a:lnTo>
                    <a:pt x="6524" y="4909"/>
                  </a:lnTo>
                  <a:lnTo>
                    <a:pt x="7316" y="4719"/>
                  </a:lnTo>
                  <a:cubicBezTo>
                    <a:pt x="7443" y="4687"/>
                    <a:pt x="7506" y="4592"/>
                    <a:pt x="7506" y="4497"/>
                  </a:cubicBezTo>
                  <a:lnTo>
                    <a:pt x="7506" y="3009"/>
                  </a:lnTo>
                  <a:cubicBezTo>
                    <a:pt x="7506" y="2914"/>
                    <a:pt x="7443" y="2819"/>
                    <a:pt x="7348" y="2787"/>
                  </a:cubicBezTo>
                  <a:lnTo>
                    <a:pt x="6524" y="2597"/>
                  </a:lnTo>
                  <a:lnTo>
                    <a:pt x="6968" y="1900"/>
                  </a:lnTo>
                  <a:cubicBezTo>
                    <a:pt x="7031" y="1805"/>
                    <a:pt x="6999" y="1710"/>
                    <a:pt x="6936" y="1615"/>
                  </a:cubicBezTo>
                  <a:lnTo>
                    <a:pt x="5891" y="570"/>
                  </a:lnTo>
                  <a:cubicBezTo>
                    <a:pt x="5832" y="531"/>
                    <a:pt x="5773" y="504"/>
                    <a:pt x="5715" y="504"/>
                  </a:cubicBezTo>
                  <a:cubicBezTo>
                    <a:pt x="5678" y="504"/>
                    <a:pt x="5642" y="514"/>
                    <a:pt x="5606" y="538"/>
                  </a:cubicBezTo>
                  <a:lnTo>
                    <a:pt x="4909" y="982"/>
                  </a:lnTo>
                  <a:lnTo>
                    <a:pt x="4719" y="158"/>
                  </a:lnTo>
                  <a:cubicBezTo>
                    <a:pt x="4687" y="63"/>
                    <a:pt x="4592" y="0"/>
                    <a:pt x="4497" y="0"/>
                  </a:cubicBezTo>
                  <a:close/>
                </a:path>
              </a:pathLst>
            </a:custGeom>
            <a:solidFill>
              <a:srgbClr val="2228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295;p26"/>
            <p:cNvSpPr/>
            <p:nvPr/>
          </p:nvSpPr>
          <p:spPr>
            <a:xfrm>
              <a:off x="5064475" y="2405000"/>
              <a:ext cx="264475" cy="236750"/>
            </a:xfrm>
            <a:custGeom>
              <a:avLst/>
              <a:gdLst/>
              <a:ahLst/>
              <a:cxnLst/>
              <a:rect l="l" t="t" r="r" b="b"/>
              <a:pathLst>
                <a:path w="10579" h="9470" extrusionOk="0">
                  <a:moveTo>
                    <a:pt x="3294" y="3959"/>
                  </a:moveTo>
                  <a:cubicBezTo>
                    <a:pt x="3643" y="3959"/>
                    <a:pt x="3928" y="4244"/>
                    <a:pt x="3928" y="4593"/>
                  </a:cubicBezTo>
                  <a:cubicBezTo>
                    <a:pt x="3928" y="4941"/>
                    <a:pt x="3643" y="5226"/>
                    <a:pt x="3294" y="5226"/>
                  </a:cubicBezTo>
                  <a:cubicBezTo>
                    <a:pt x="2946" y="5226"/>
                    <a:pt x="2661" y="4941"/>
                    <a:pt x="2661" y="4593"/>
                  </a:cubicBezTo>
                  <a:cubicBezTo>
                    <a:pt x="2661" y="4244"/>
                    <a:pt x="2946" y="3959"/>
                    <a:pt x="3294" y="3959"/>
                  </a:cubicBezTo>
                  <a:close/>
                  <a:moveTo>
                    <a:pt x="5289" y="3959"/>
                  </a:moveTo>
                  <a:cubicBezTo>
                    <a:pt x="5638" y="3959"/>
                    <a:pt x="5923" y="4244"/>
                    <a:pt x="5923" y="4593"/>
                  </a:cubicBezTo>
                  <a:cubicBezTo>
                    <a:pt x="5923" y="4941"/>
                    <a:pt x="5638" y="5226"/>
                    <a:pt x="5289" y="5226"/>
                  </a:cubicBezTo>
                  <a:cubicBezTo>
                    <a:pt x="4941" y="5226"/>
                    <a:pt x="4656" y="4941"/>
                    <a:pt x="4656" y="4593"/>
                  </a:cubicBezTo>
                  <a:cubicBezTo>
                    <a:pt x="4656" y="4244"/>
                    <a:pt x="4941" y="3959"/>
                    <a:pt x="5289" y="3959"/>
                  </a:cubicBezTo>
                  <a:close/>
                  <a:moveTo>
                    <a:pt x="7221" y="3959"/>
                  </a:moveTo>
                  <a:cubicBezTo>
                    <a:pt x="7570" y="3959"/>
                    <a:pt x="7855" y="4244"/>
                    <a:pt x="7855" y="4593"/>
                  </a:cubicBezTo>
                  <a:cubicBezTo>
                    <a:pt x="7855" y="4941"/>
                    <a:pt x="7570" y="5226"/>
                    <a:pt x="7221" y="5226"/>
                  </a:cubicBezTo>
                  <a:cubicBezTo>
                    <a:pt x="6873" y="5226"/>
                    <a:pt x="6588" y="4941"/>
                    <a:pt x="6588" y="4593"/>
                  </a:cubicBezTo>
                  <a:cubicBezTo>
                    <a:pt x="6588" y="4244"/>
                    <a:pt x="6873" y="3959"/>
                    <a:pt x="7221" y="3959"/>
                  </a:cubicBezTo>
                  <a:close/>
                  <a:moveTo>
                    <a:pt x="5289" y="1"/>
                  </a:moveTo>
                  <a:cubicBezTo>
                    <a:pt x="2376" y="1"/>
                    <a:pt x="1" y="1869"/>
                    <a:pt x="1" y="4181"/>
                  </a:cubicBezTo>
                  <a:cubicBezTo>
                    <a:pt x="1" y="6461"/>
                    <a:pt x="2376" y="8330"/>
                    <a:pt x="5289" y="8330"/>
                  </a:cubicBezTo>
                  <a:cubicBezTo>
                    <a:pt x="5448" y="8330"/>
                    <a:pt x="5606" y="8330"/>
                    <a:pt x="5764" y="8298"/>
                  </a:cubicBezTo>
                  <a:lnTo>
                    <a:pt x="6176" y="9311"/>
                  </a:lnTo>
                  <a:cubicBezTo>
                    <a:pt x="6208" y="9406"/>
                    <a:pt x="6271" y="9438"/>
                    <a:pt x="6366" y="9470"/>
                  </a:cubicBezTo>
                  <a:lnTo>
                    <a:pt x="6398" y="9470"/>
                  </a:lnTo>
                  <a:cubicBezTo>
                    <a:pt x="6461" y="9470"/>
                    <a:pt x="6524" y="9438"/>
                    <a:pt x="6588" y="9375"/>
                  </a:cubicBezTo>
                  <a:lnTo>
                    <a:pt x="8076" y="7696"/>
                  </a:lnTo>
                  <a:cubicBezTo>
                    <a:pt x="9660" y="6936"/>
                    <a:pt x="10578" y="5606"/>
                    <a:pt x="10578" y="4181"/>
                  </a:cubicBezTo>
                  <a:cubicBezTo>
                    <a:pt x="10578" y="1869"/>
                    <a:pt x="8203" y="1"/>
                    <a:pt x="5289" y="1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296;p26"/>
            <p:cNvSpPr/>
            <p:nvPr/>
          </p:nvSpPr>
          <p:spPr>
            <a:xfrm>
              <a:off x="3534075" y="2825575"/>
              <a:ext cx="495650" cy="505100"/>
            </a:xfrm>
            <a:custGeom>
              <a:avLst/>
              <a:gdLst/>
              <a:ahLst/>
              <a:cxnLst/>
              <a:rect l="l" t="t" r="r" b="b"/>
              <a:pathLst>
                <a:path w="19826" h="20204" extrusionOk="0">
                  <a:moveTo>
                    <a:pt x="3734" y="1"/>
                  </a:moveTo>
                  <a:cubicBezTo>
                    <a:pt x="3586" y="1"/>
                    <a:pt x="3429" y="28"/>
                    <a:pt x="3262" y="89"/>
                  </a:cubicBezTo>
                  <a:cubicBezTo>
                    <a:pt x="1710" y="691"/>
                    <a:pt x="2566" y="2717"/>
                    <a:pt x="2566" y="2717"/>
                  </a:cubicBezTo>
                  <a:lnTo>
                    <a:pt x="6112" y="12123"/>
                  </a:lnTo>
                  <a:cubicBezTo>
                    <a:pt x="6162" y="12248"/>
                    <a:pt x="6075" y="12333"/>
                    <a:pt x="5989" y="12333"/>
                  </a:cubicBezTo>
                  <a:cubicBezTo>
                    <a:pt x="5966" y="12333"/>
                    <a:pt x="5943" y="12327"/>
                    <a:pt x="5922" y="12313"/>
                  </a:cubicBezTo>
                  <a:lnTo>
                    <a:pt x="4212" y="11300"/>
                  </a:lnTo>
                  <a:cubicBezTo>
                    <a:pt x="4212" y="11300"/>
                    <a:pt x="4212" y="11268"/>
                    <a:pt x="4181" y="11268"/>
                  </a:cubicBezTo>
                  <a:cubicBezTo>
                    <a:pt x="4089" y="11199"/>
                    <a:pt x="3134" y="10383"/>
                    <a:pt x="2181" y="10383"/>
                  </a:cubicBezTo>
                  <a:cubicBezTo>
                    <a:pt x="1818" y="10383"/>
                    <a:pt x="1455" y="10501"/>
                    <a:pt x="1140" y="10825"/>
                  </a:cubicBezTo>
                  <a:cubicBezTo>
                    <a:pt x="0" y="12028"/>
                    <a:pt x="1235" y="13327"/>
                    <a:pt x="1330" y="13422"/>
                  </a:cubicBezTo>
                  <a:cubicBezTo>
                    <a:pt x="1362" y="13422"/>
                    <a:pt x="1362" y="13422"/>
                    <a:pt x="1362" y="13453"/>
                  </a:cubicBezTo>
                  <a:lnTo>
                    <a:pt x="9786" y="19565"/>
                  </a:lnTo>
                  <a:cubicBezTo>
                    <a:pt x="9818" y="19597"/>
                    <a:pt x="9818" y="19597"/>
                    <a:pt x="9849" y="19629"/>
                  </a:cubicBezTo>
                  <a:lnTo>
                    <a:pt x="9976" y="19914"/>
                  </a:lnTo>
                  <a:cubicBezTo>
                    <a:pt x="10070" y="20102"/>
                    <a:pt x="10253" y="20203"/>
                    <a:pt x="10431" y="20203"/>
                  </a:cubicBezTo>
                  <a:cubicBezTo>
                    <a:pt x="10492" y="20203"/>
                    <a:pt x="10553" y="20191"/>
                    <a:pt x="10609" y="20167"/>
                  </a:cubicBezTo>
                  <a:lnTo>
                    <a:pt x="18115" y="17158"/>
                  </a:lnTo>
                  <a:cubicBezTo>
                    <a:pt x="18368" y="17032"/>
                    <a:pt x="18495" y="16778"/>
                    <a:pt x="18400" y="16525"/>
                  </a:cubicBezTo>
                  <a:lnTo>
                    <a:pt x="18305" y="16240"/>
                  </a:lnTo>
                  <a:cubicBezTo>
                    <a:pt x="18273" y="16177"/>
                    <a:pt x="18273" y="16113"/>
                    <a:pt x="18305" y="16082"/>
                  </a:cubicBezTo>
                  <a:cubicBezTo>
                    <a:pt x="19825" y="14118"/>
                    <a:pt x="18812" y="11490"/>
                    <a:pt x="18812" y="11490"/>
                  </a:cubicBezTo>
                  <a:lnTo>
                    <a:pt x="17292" y="7626"/>
                  </a:lnTo>
                  <a:cubicBezTo>
                    <a:pt x="17292" y="7626"/>
                    <a:pt x="17292" y="7626"/>
                    <a:pt x="17292" y="7594"/>
                  </a:cubicBezTo>
                  <a:cubicBezTo>
                    <a:pt x="17260" y="7468"/>
                    <a:pt x="16817" y="5631"/>
                    <a:pt x="15455" y="5631"/>
                  </a:cubicBezTo>
                  <a:cubicBezTo>
                    <a:pt x="14663" y="5631"/>
                    <a:pt x="14220" y="5979"/>
                    <a:pt x="13998" y="6296"/>
                  </a:cubicBezTo>
                  <a:cubicBezTo>
                    <a:pt x="13973" y="6333"/>
                    <a:pt x="13933" y="6351"/>
                    <a:pt x="13892" y="6351"/>
                  </a:cubicBezTo>
                  <a:cubicBezTo>
                    <a:pt x="13830" y="6351"/>
                    <a:pt x="13764" y="6309"/>
                    <a:pt x="13745" y="6233"/>
                  </a:cubicBezTo>
                  <a:cubicBezTo>
                    <a:pt x="13650" y="5853"/>
                    <a:pt x="13333" y="5346"/>
                    <a:pt x="12383" y="5251"/>
                  </a:cubicBezTo>
                  <a:cubicBezTo>
                    <a:pt x="12284" y="5239"/>
                    <a:pt x="12190" y="5234"/>
                    <a:pt x="12101" y="5234"/>
                  </a:cubicBezTo>
                  <a:cubicBezTo>
                    <a:pt x="11227" y="5234"/>
                    <a:pt x="10848" y="5764"/>
                    <a:pt x="10704" y="6138"/>
                  </a:cubicBezTo>
                  <a:cubicBezTo>
                    <a:pt x="10688" y="6206"/>
                    <a:pt x="10634" y="6237"/>
                    <a:pt x="10579" y="6237"/>
                  </a:cubicBezTo>
                  <a:cubicBezTo>
                    <a:pt x="10530" y="6237"/>
                    <a:pt x="10481" y="6213"/>
                    <a:pt x="10451" y="6169"/>
                  </a:cubicBezTo>
                  <a:cubicBezTo>
                    <a:pt x="10155" y="5551"/>
                    <a:pt x="9586" y="4865"/>
                    <a:pt x="8840" y="4865"/>
                  </a:cubicBezTo>
                  <a:cubicBezTo>
                    <a:pt x="8707" y="4865"/>
                    <a:pt x="8568" y="4886"/>
                    <a:pt x="8424" y="4934"/>
                  </a:cubicBezTo>
                  <a:cubicBezTo>
                    <a:pt x="7791" y="5124"/>
                    <a:pt x="7506" y="5536"/>
                    <a:pt x="7379" y="5853"/>
                  </a:cubicBezTo>
                  <a:cubicBezTo>
                    <a:pt x="7348" y="5916"/>
                    <a:pt x="7292" y="5948"/>
                    <a:pt x="7237" y="5948"/>
                  </a:cubicBezTo>
                  <a:cubicBezTo>
                    <a:pt x="7181" y="5948"/>
                    <a:pt x="7126" y="5916"/>
                    <a:pt x="7094" y="5853"/>
                  </a:cubicBezTo>
                  <a:lnTo>
                    <a:pt x="5574" y="1894"/>
                  </a:lnTo>
                  <a:cubicBezTo>
                    <a:pt x="5574" y="1894"/>
                    <a:pt x="4968" y="1"/>
                    <a:pt x="3734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297;p26"/>
            <p:cNvSpPr/>
            <p:nvPr/>
          </p:nvSpPr>
          <p:spPr>
            <a:xfrm>
              <a:off x="3784250" y="3264025"/>
              <a:ext cx="281100" cy="204375"/>
            </a:xfrm>
            <a:custGeom>
              <a:avLst/>
              <a:gdLst/>
              <a:ahLst/>
              <a:cxnLst/>
              <a:rect l="l" t="t" r="r" b="b"/>
              <a:pathLst>
                <a:path w="11244" h="8175" extrusionOk="0">
                  <a:moveTo>
                    <a:pt x="8904" y="1"/>
                  </a:moveTo>
                  <a:cubicBezTo>
                    <a:pt x="8840" y="1"/>
                    <a:pt x="8774" y="11"/>
                    <a:pt x="8710" y="32"/>
                  </a:cubicBezTo>
                  <a:lnTo>
                    <a:pt x="412" y="3389"/>
                  </a:lnTo>
                  <a:cubicBezTo>
                    <a:pt x="127" y="3484"/>
                    <a:pt x="1" y="3832"/>
                    <a:pt x="127" y="4117"/>
                  </a:cubicBezTo>
                  <a:lnTo>
                    <a:pt x="1838" y="7854"/>
                  </a:lnTo>
                  <a:cubicBezTo>
                    <a:pt x="1933" y="8068"/>
                    <a:pt x="2134" y="8175"/>
                    <a:pt x="2350" y="8175"/>
                  </a:cubicBezTo>
                  <a:cubicBezTo>
                    <a:pt x="2421" y="8175"/>
                    <a:pt x="2495" y="8163"/>
                    <a:pt x="2566" y="8139"/>
                  </a:cubicBezTo>
                  <a:lnTo>
                    <a:pt x="10800" y="4877"/>
                  </a:lnTo>
                  <a:cubicBezTo>
                    <a:pt x="11117" y="4782"/>
                    <a:pt x="11243" y="4434"/>
                    <a:pt x="11117" y="4149"/>
                  </a:cubicBezTo>
                  <a:lnTo>
                    <a:pt x="9406" y="317"/>
                  </a:lnTo>
                  <a:cubicBezTo>
                    <a:pt x="9333" y="121"/>
                    <a:pt x="9126" y="1"/>
                    <a:pt x="8904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298;p26"/>
            <p:cNvSpPr/>
            <p:nvPr/>
          </p:nvSpPr>
          <p:spPr>
            <a:xfrm>
              <a:off x="3522200" y="2642100"/>
              <a:ext cx="81575" cy="116825"/>
            </a:xfrm>
            <a:custGeom>
              <a:avLst/>
              <a:gdLst/>
              <a:ahLst/>
              <a:cxnLst/>
              <a:rect l="l" t="t" r="r" b="b"/>
              <a:pathLst>
                <a:path w="3263" h="4673" extrusionOk="0">
                  <a:moveTo>
                    <a:pt x="1142" y="0"/>
                  </a:moveTo>
                  <a:cubicBezTo>
                    <a:pt x="1015" y="0"/>
                    <a:pt x="886" y="26"/>
                    <a:pt x="760" y="81"/>
                  </a:cubicBezTo>
                  <a:cubicBezTo>
                    <a:pt x="254" y="271"/>
                    <a:pt x="0" y="841"/>
                    <a:pt x="190" y="1347"/>
                  </a:cubicBezTo>
                  <a:lnTo>
                    <a:pt x="1235" y="4039"/>
                  </a:lnTo>
                  <a:cubicBezTo>
                    <a:pt x="1394" y="4419"/>
                    <a:pt x="1742" y="4673"/>
                    <a:pt x="2154" y="4673"/>
                  </a:cubicBezTo>
                  <a:cubicBezTo>
                    <a:pt x="2280" y="4673"/>
                    <a:pt x="2375" y="4641"/>
                    <a:pt x="2502" y="4609"/>
                  </a:cubicBezTo>
                  <a:cubicBezTo>
                    <a:pt x="3009" y="4388"/>
                    <a:pt x="3262" y="3818"/>
                    <a:pt x="3072" y="3311"/>
                  </a:cubicBezTo>
                  <a:lnTo>
                    <a:pt x="2027" y="619"/>
                  </a:lnTo>
                  <a:cubicBezTo>
                    <a:pt x="1884" y="238"/>
                    <a:pt x="1526" y="0"/>
                    <a:pt x="1142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299;p26"/>
            <p:cNvSpPr/>
            <p:nvPr/>
          </p:nvSpPr>
          <p:spPr>
            <a:xfrm>
              <a:off x="3422425" y="2736975"/>
              <a:ext cx="122750" cy="78175"/>
            </a:xfrm>
            <a:custGeom>
              <a:avLst/>
              <a:gdLst/>
              <a:ahLst/>
              <a:cxnLst/>
              <a:rect l="l" t="t" r="r" b="b"/>
              <a:pathLst>
                <a:path w="4910" h="3127" extrusionOk="0">
                  <a:moveTo>
                    <a:pt x="1143" y="0"/>
                  </a:moveTo>
                  <a:cubicBezTo>
                    <a:pt x="757" y="0"/>
                    <a:pt x="386" y="219"/>
                    <a:pt x="223" y="593"/>
                  </a:cubicBezTo>
                  <a:cubicBezTo>
                    <a:pt x="1" y="1068"/>
                    <a:pt x="254" y="1669"/>
                    <a:pt x="729" y="1891"/>
                  </a:cubicBezTo>
                  <a:lnTo>
                    <a:pt x="3358" y="3063"/>
                  </a:lnTo>
                  <a:cubicBezTo>
                    <a:pt x="3485" y="3126"/>
                    <a:pt x="3643" y="3126"/>
                    <a:pt x="3770" y="3126"/>
                  </a:cubicBezTo>
                  <a:cubicBezTo>
                    <a:pt x="4150" y="3126"/>
                    <a:pt x="4498" y="2905"/>
                    <a:pt x="4688" y="2556"/>
                  </a:cubicBezTo>
                  <a:cubicBezTo>
                    <a:pt x="4910" y="2049"/>
                    <a:pt x="4656" y="1448"/>
                    <a:pt x="4181" y="1226"/>
                  </a:cubicBezTo>
                  <a:lnTo>
                    <a:pt x="1553" y="86"/>
                  </a:lnTo>
                  <a:cubicBezTo>
                    <a:pt x="1420" y="28"/>
                    <a:pt x="1280" y="0"/>
                    <a:pt x="1143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300;p26"/>
            <p:cNvSpPr/>
            <p:nvPr/>
          </p:nvSpPr>
          <p:spPr>
            <a:xfrm>
              <a:off x="3684500" y="2852550"/>
              <a:ext cx="122750" cy="78975"/>
            </a:xfrm>
            <a:custGeom>
              <a:avLst/>
              <a:gdLst/>
              <a:ahLst/>
              <a:cxnLst/>
              <a:rect l="l" t="t" r="r" b="b"/>
              <a:pathLst>
                <a:path w="4910" h="3159" extrusionOk="0">
                  <a:moveTo>
                    <a:pt x="1143" y="1"/>
                  </a:moveTo>
                  <a:cubicBezTo>
                    <a:pt x="756" y="1"/>
                    <a:pt x="386" y="220"/>
                    <a:pt x="222" y="593"/>
                  </a:cubicBezTo>
                  <a:cubicBezTo>
                    <a:pt x="0" y="1068"/>
                    <a:pt x="254" y="1670"/>
                    <a:pt x="729" y="1892"/>
                  </a:cubicBezTo>
                  <a:lnTo>
                    <a:pt x="3357" y="3064"/>
                  </a:lnTo>
                  <a:cubicBezTo>
                    <a:pt x="3484" y="3127"/>
                    <a:pt x="3642" y="3159"/>
                    <a:pt x="3769" y="3159"/>
                  </a:cubicBezTo>
                  <a:cubicBezTo>
                    <a:pt x="4149" y="3159"/>
                    <a:pt x="4497" y="2937"/>
                    <a:pt x="4687" y="2557"/>
                  </a:cubicBezTo>
                  <a:cubicBezTo>
                    <a:pt x="4909" y="2050"/>
                    <a:pt x="4656" y="1480"/>
                    <a:pt x="4181" y="1258"/>
                  </a:cubicBezTo>
                  <a:lnTo>
                    <a:pt x="1552" y="87"/>
                  </a:lnTo>
                  <a:cubicBezTo>
                    <a:pt x="1419" y="29"/>
                    <a:pt x="1280" y="1"/>
                    <a:pt x="1143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301;p26"/>
            <p:cNvSpPr/>
            <p:nvPr/>
          </p:nvSpPr>
          <p:spPr>
            <a:xfrm>
              <a:off x="3420050" y="2847950"/>
              <a:ext cx="122750" cy="75650"/>
            </a:xfrm>
            <a:custGeom>
              <a:avLst/>
              <a:gdLst/>
              <a:ahLst/>
              <a:cxnLst/>
              <a:rect l="l" t="t" r="r" b="b"/>
              <a:pathLst>
                <a:path w="4910" h="3026" extrusionOk="0">
                  <a:moveTo>
                    <a:pt x="3817" y="0"/>
                  </a:moveTo>
                  <a:cubicBezTo>
                    <a:pt x="3687" y="0"/>
                    <a:pt x="3553" y="26"/>
                    <a:pt x="3421" y="81"/>
                  </a:cubicBezTo>
                  <a:lnTo>
                    <a:pt x="761" y="1094"/>
                  </a:lnTo>
                  <a:cubicBezTo>
                    <a:pt x="254" y="1316"/>
                    <a:pt x="1" y="1886"/>
                    <a:pt x="191" y="2392"/>
                  </a:cubicBezTo>
                  <a:cubicBezTo>
                    <a:pt x="349" y="2773"/>
                    <a:pt x="698" y="3026"/>
                    <a:pt x="1109" y="3026"/>
                  </a:cubicBezTo>
                  <a:cubicBezTo>
                    <a:pt x="1236" y="3026"/>
                    <a:pt x="1331" y="2994"/>
                    <a:pt x="1458" y="2963"/>
                  </a:cubicBezTo>
                  <a:lnTo>
                    <a:pt x="4150" y="1917"/>
                  </a:lnTo>
                  <a:cubicBezTo>
                    <a:pt x="4656" y="1727"/>
                    <a:pt x="4910" y="1157"/>
                    <a:pt x="4720" y="651"/>
                  </a:cubicBezTo>
                  <a:cubicBezTo>
                    <a:pt x="4576" y="244"/>
                    <a:pt x="4216" y="0"/>
                    <a:pt x="3817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302;p26"/>
            <p:cNvSpPr/>
            <p:nvPr/>
          </p:nvSpPr>
          <p:spPr>
            <a:xfrm>
              <a:off x="3686875" y="2744650"/>
              <a:ext cx="122750" cy="75250"/>
            </a:xfrm>
            <a:custGeom>
              <a:avLst/>
              <a:gdLst/>
              <a:ahLst/>
              <a:cxnLst/>
              <a:rect l="l" t="t" r="r" b="b"/>
              <a:pathLst>
                <a:path w="4910" h="3010" extrusionOk="0">
                  <a:moveTo>
                    <a:pt x="3799" y="1"/>
                  </a:moveTo>
                  <a:cubicBezTo>
                    <a:pt x="3684" y="1"/>
                    <a:pt x="3566" y="21"/>
                    <a:pt x="3452" y="64"/>
                  </a:cubicBezTo>
                  <a:lnTo>
                    <a:pt x="761" y="1109"/>
                  </a:lnTo>
                  <a:cubicBezTo>
                    <a:pt x="254" y="1299"/>
                    <a:pt x="0" y="1869"/>
                    <a:pt x="190" y="2376"/>
                  </a:cubicBezTo>
                  <a:cubicBezTo>
                    <a:pt x="349" y="2756"/>
                    <a:pt x="729" y="3009"/>
                    <a:pt x="1109" y="3009"/>
                  </a:cubicBezTo>
                  <a:cubicBezTo>
                    <a:pt x="1236" y="3009"/>
                    <a:pt x="1362" y="2978"/>
                    <a:pt x="1457" y="2946"/>
                  </a:cubicBezTo>
                  <a:lnTo>
                    <a:pt x="4149" y="1901"/>
                  </a:lnTo>
                  <a:cubicBezTo>
                    <a:pt x="4656" y="1711"/>
                    <a:pt x="4909" y="1141"/>
                    <a:pt x="4719" y="634"/>
                  </a:cubicBezTo>
                  <a:cubicBezTo>
                    <a:pt x="4572" y="241"/>
                    <a:pt x="4197" y="1"/>
                    <a:pt x="3799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303;p26"/>
            <p:cNvSpPr/>
            <p:nvPr/>
          </p:nvSpPr>
          <p:spPr>
            <a:xfrm>
              <a:off x="3514275" y="2907200"/>
              <a:ext cx="85525" cy="115375"/>
            </a:xfrm>
            <a:custGeom>
              <a:avLst/>
              <a:gdLst/>
              <a:ahLst/>
              <a:cxnLst/>
              <a:rect l="l" t="t" r="r" b="b"/>
              <a:pathLst>
                <a:path w="3421" h="4615" extrusionOk="0">
                  <a:moveTo>
                    <a:pt x="2288" y="0"/>
                  </a:moveTo>
                  <a:cubicBezTo>
                    <a:pt x="1911" y="0"/>
                    <a:pt x="1558" y="219"/>
                    <a:pt x="1394" y="593"/>
                  </a:cubicBezTo>
                  <a:lnTo>
                    <a:pt x="222" y="3221"/>
                  </a:lnTo>
                  <a:cubicBezTo>
                    <a:pt x="1" y="3728"/>
                    <a:pt x="222" y="4298"/>
                    <a:pt x="729" y="4519"/>
                  </a:cubicBezTo>
                  <a:cubicBezTo>
                    <a:pt x="856" y="4583"/>
                    <a:pt x="982" y="4614"/>
                    <a:pt x="1109" y="4614"/>
                  </a:cubicBezTo>
                  <a:cubicBezTo>
                    <a:pt x="1489" y="4614"/>
                    <a:pt x="1869" y="4393"/>
                    <a:pt x="2027" y="4013"/>
                  </a:cubicBezTo>
                  <a:lnTo>
                    <a:pt x="3199" y="1384"/>
                  </a:lnTo>
                  <a:cubicBezTo>
                    <a:pt x="3421" y="909"/>
                    <a:pt x="3199" y="307"/>
                    <a:pt x="2692" y="86"/>
                  </a:cubicBezTo>
                  <a:cubicBezTo>
                    <a:pt x="2560" y="28"/>
                    <a:pt x="2422" y="0"/>
                    <a:pt x="2288" y="0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304;p26"/>
            <p:cNvSpPr/>
            <p:nvPr/>
          </p:nvSpPr>
          <p:spPr>
            <a:xfrm>
              <a:off x="3629875" y="2645125"/>
              <a:ext cx="85525" cy="115400"/>
            </a:xfrm>
            <a:custGeom>
              <a:avLst/>
              <a:gdLst/>
              <a:ahLst/>
              <a:cxnLst/>
              <a:rect l="l" t="t" r="r" b="b"/>
              <a:pathLst>
                <a:path w="3421" h="4616" extrusionOk="0">
                  <a:moveTo>
                    <a:pt x="2288" y="1"/>
                  </a:moveTo>
                  <a:cubicBezTo>
                    <a:pt x="1910" y="1"/>
                    <a:pt x="1557" y="219"/>
                    <a:pt x="1394" y="593"/>
                  </a:cubicBezTo>
                  <a:lnTo>
                    <a:pt x="222" y="3222"/>
                  </a:lnTo>
                  <a:cubicBezTo>
                    <a:pt x="0" y="3728"/>
                    <a:pt x="222" y="4298"/>
                    <a:pt x="729" y="4520"/>
                  </a:cubicBezTo>
                  <a:cubicBezTo>
                    <a:pt x="855" y="4583"/>
                    <a:pt x="982" y="4615"/>
                    <a:pt x="1140" y="4615"/>
                  </a:cubicBezTo>
                  <a:cubicBezTo>
                    <a:pt x="1520" y="4615"/>
                    <a:pt x="1869" y="4393"/>
                    <a:pt x="2027" y="4013"/>
                  </a:cubicBezTo>
                  <a:lnTo>
                    <a:pt x="3199" y="1385"/>
                  </a:lnTo>
                  <a:cubicBezTo>
                    <a:pt x="3421" y="910"/>
                    <a:pt x="3199" y="308"/>
                    <a:pt x="2692" y="86"/>
                  </a:cubicBezTo>
                  <a:cubicBezTo>
                    <a:pt x="2559" y="28"/>
                    <a:pt x="2422" y="1"/>
                    <a:pt x="2288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305;p26"/>
            <p:cNvSpPr/>
            <p:nvPr/>
          </p:nvSpPr>
          <p:spPr>
            <a:xfrm>
              <a:off x="4718500" y="3382775"/>
              <a:ext cx="175775" cy="308800"/>
            </a:xfrm>
            <a:custGeom>
              <a:avLst/>
              <a:gdLst/>
              <a:ahLst/>
              <a:cxnLst/>
              <a:rect l="l" t="t" r="r" b="b"/>
              <a:pathLst>
                <a:path w="7031" h="12352" extrusionOk="0">
                  <a:moveTo>
                    <a:pt x="5574" y="1173"/>
                  </a:moveTo>
                  <a:cubicBezTo>
                    <a:pt x="5827" y="1173"/>
                    <a:pt x="6081" y="1426"/>
                    <a:pt x="6081" y="1679"/>
                  </a:cubicBezTo>
                  <a:lnTo>
                    <a:pt x="6081" y="9596"/>
                  </a:lnTo>
                  <a:cubicBezTo>
                    <a:pt x="6081" y="9882"/>
                    <a:pt x="5827" y="10103"/>
                    <a:pt x="5574" y="10103"/>
                  </a:cubicBezTo>
                  <a:lnTo>
                    <a:pt x="1457" y="10103"/>
                  </a:lnTo>
                  <a:cubicBezTo>
                    <a:pt x="1172" y="10103"/>
                    <a:pt x="950" y="9882"/>
                    <a:pt x="950" y="9596"/>
                  </a:cubicBezTo>
                  <a:lnTo>
                    <a:pt x="950" y="1679"/>
                  </a:lnTo>
                  <a:cubicBezTo>
                    <a:pt x="950" y="1426"/>
                    <a:pt x="1172" y="1173"/>
                    <a:pt x="1457" y="1173"/>
                  </a:cubicBezTo>
                  <a:close/>
                  <a:moveTo>
                    <a:pt x="3896" y="10800"/>
                  </a:moveTo>
                  <a:cubicBezTo>
                    <a:pt x="4054" y="10800"/>
                    <a:pt x="4149" y="10927"/>
                    <a:pt x="4149" y="11053"/>
                  </a:cubicBezTo>
                  <a:lnTo>
                    <a:pt x="4149" y="11497"/>
                  </a:lnTo>
                  <a:cubicBezTo>
                    <a:pt x="4149" y="11623"/>
                    <a:pt x="4054" y="11750"/>
                    <a:pt x="3896" y="11750"/>
                  </a:cubicBezTo>
                  <a:lnTo>
                    <a:pt x="3136" y="11750"/>
                  </a:lnTo>
                  <a:cubicBezTo>
                    <a:pt x="2977" y="11750"/>
                    <a:pt x="2882" y="11655"/>
                    <a:pt x="2882" y="11497"/>
                  </a:cubicBezTo>
                  <a:lnTo>
                    <a:pt x="2882" y="11053"/>
                  </a:lnTo>
                  <a:cubicBezTo>
                    <a:pt x="2882" y="10927"/>
                    <a:pt x="2977" y="10800"/>
                    <a:pt x="3136" y="10800"/>
                  </a:cubicBezTo>
                  <a:close/>
                  <a:moveTo>
                    <a:pt x="1045" y="1"/>
                  </a:moveTo>
                  <a:cubicBezTo>
                    <a:pt x="475" y="1"/>
                    <a:pt x="0" y="476"/>
                    <a:pt x="0" y="1046"/>
                  </a:cubicBezTo>
                  <a:lnTo>
                    <a:pt x="0" y="11307"/>
                  </a:lnTo>
                  <a:cubicBezTo>
                    <a:pt x="0" y="11877"/>
                    <a:pt x="475" y="12352"/>
                    <a:pt x="1045" y="12352"/>
                  </a:cubicBezTo>
                  <a:lnTo>
                    <a:pt x="5986" y="12352"/>
                  </a:lnTo>
                  <a:cubicBezTo>
                    <a:pt x="6556" y="12352"/>
                    <a:pt x="7031" y="11877"/>
                    <a:pt x="7031" y="11307"/>
                  </a:cubicBezTo>
                  <a:lnTo>
                    <a:pt x="7031" y="1046"/>
                  </a:lnTo>
                  <a:cubicBezTo>
                    <a:pt x="7031" y="476"/>
                    <a:pt x="6556" y="1"/>
                    <a:pt x="5986" y="1"/>
                  </a:cubicBezTo>
                  <a:close/>
                </a:path>
              </a:pathLst>
            </a:custGeom>
            <a:solidFill>
              <a:srgbClr val="F2A3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306;p26"/>
            <p:cNvSpPr/>
            <p:nvPr/>
          </p:nvSpPr>
          <p:spPr>
            <a:xfrm>
              <a:off x="2282350" y="2522175"/>
              <a:ext cx="314350" cy="217750"/>
            </a:xfrm>
            <a:custGeom>
              <a:avLst/>
              <a:gdLst/>
              <a:ahLst/>
              <a:cxnLst/>
              <a:rect l="l" t="t" r="r" b="b"/>
              <a:pathLst>
                <a:path w="12574" h="8710" extrusionOk="0">
                  <a:moveTo>
                    <a:pt x="6493" y="1"/>
                  </a:moveTo>
                  <a:cubicBezTo>
                    <a:pt x="5163" y="1"/>
                    <a:pt x="3959" y="887"/>
                    <a:pt x="3547" y="2154"/>
                  </a:cubicBezTo>
                  <a:lnTo>
                    <a:pt x="3294" y="2154"/>
                  </a:lnTo>
                  <a:cubicBezTo>
                    <a:pt x="1457" y="2154"/>
                    <a:pt x="1" y="3611"/>
                    <a:pt x="1" y="5416"/>
                  </a:cubicBezTo>
                  <a:cubicBezTo>
                    <a:pt x="1" y="7221"/>
                    <a:pt x="1457" y="8710"/>
                    <a:pt x="3294" y="8710"/>
                  </a:cubicBezTo>
                  <a:lnTo>
                    <a:pt x="9913" y="8710"/>
                  </a:lnTo>
                  <a:cubicBezTo>
                    <a:pt x="11370" y="8710"/>
                    <a:pt x="12573" y="7506"/>
                    <a:pt x="12573" y="6049"/>
                  </a:cubicBezTo>
                  <a:cubicBezTo>
                    <a:pt x="12573" y="4561"/>
                    <a:pt x="11370" y="3389"/>
                    <a:pt x="9913" y="3389"/>
                  </a:cubicBezTo>
                  <a:lnTo>
                    <a:pt x="9565" y="3389"/>
                  </a:lnTo>
                  <a:cubicBezTo>
                    <a:pt x="9596" y="3294"/>
                    <a:pt x="9596" y="3199"/>
                    <a:pt x="9596" y="3104"/>
                  </a:cubicBezTo>
                  <a:cubicBezTo>
                    <a:pt x="9596" y="1394"/>
                    <a:pt x="8203" y="1"/>
                    <a:pt x="6493" y="1"/>
                  </a:cubicBezTo>
                  <a:close/>
                </a:path>
              </a:pathLst>
            </a:custGeom>
            <a:solidFill>
              <a:srgbClr val="3047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FD50-5E9D-472A-8E76-354FA28B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68A10-5D88-45C9-9700-3440702FC85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351EBC8-A912-4524-BFE9-E125F2BB0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05" y="501871"/>
            <a:ext cx="7943302" cy="735013"/>
          </a:xfrm>
        </p:spPr>
        <p:txBody>
          <a:bodyPr/>
          <a:lstStyle/>
          <a:p>
            <a:pPr algn="just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Национална дългосрочна стратегия за подпомагане обновяването на националния сграден фонд до 2050 г.</a:t>
            </a:r>
            <a:endParaRPr 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2404" y="1418216"/>
            <a:ext cx="838725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ru-RU" sz="1600" b="1" dirty="0" smtClean="0">
                <a:solidFill>
                  <a:srgbClr val="000099"/>
                </a:solidFill>
                <a:latin typeface="Arial"/>
              </a:rPr>
              <a:t>Политики и мерки:</a:t>
            </a:r>
          </a:p>
          <a:p>
            <a:endParaRPr kumimoji="1" lang="ru-RU" sz="1600" dirty="0" smtClean="0">
              <a:solidFill>
                <a:srgbClr val="000099"/>
              </a:solidFill>
              <a:latin typeface="Arial"/>
            </a:endParaRPr>
          </a:p>
          <a:p>
            <a:pPr algn="just"/>
            <a:r>
              <a:rPr kumimoji="1" lang="bg-BG" sz="1600" i="1" dirty="0">
                <a:solidFill>
                  <a:srgbClr val="000099"/>
                </a:solidFill>
                <a:latin typeface="Arial"/>
              </a:rPr>
              <a:t>Приоритет </a:t>
            </a:r>
            <a:r>
              <a:rPr kumimoji="1" lang="bg-BG" sz="1600" i="1" dirty="0" smtClean="0">
                <a:solidFill>
                  <a:srgbClr val="000099"/>
                </a:solidFill>
                <a:latin typeface="Arial"/>
              </a:rPr>
              <a:t>1.3:</a:t>
            </a:r>
          </a:p>
          <a:p>
            <a:pPr algn="just"/>
            <a:endParaRPr kumimoji="1" lang="bg-BG" sz="1600" i="1" dirty="0" smtClean="0">
              <a:solidFill>
                <a:srgbClr val="000099"/>
              </a:solidFill>
              <a:latin typeface="Arial"/>
            </a:endParaRPr>
          </a:p>
          <a:p>
            <a:pPr algn="just"/>
            <a:r>
              <a:rPr kumimoji="1" lang="bg-BG" sz="1600" dirty="0" smtClean="0">
                <a:solidFill>
                  <a:srgbClr val="000099"/>
                </a:solidFill>
                <a:latin typeface="Arial"/>
              </a:rPr>
              <a:t>Подготовка </a:t>
            </a:r>
            <a:r>
              <a:rPr kumimoji="1" lang="bg-BG" sz="1600" dirty="0">
                <a:solidFill>
                  <a:srgbClr val="000099"/>
                </a:solidFill>
                <a:latin typeface="Arial"/>
              </a:rPr>
              <a:t>на сградите за интелигентно управление, насърчаване на високи нива на енергийна ефективност и постигане на изискванията за сгради с близко до нулево потребление на енергия. Въвеждане на съпътстващи инструменти: внедряване на системи за енергиен мениджмънт и използване на информационни и комуникационни технологии за осигуряване на по-добра свързаност на сградите към външни системи и по-добра реакция към нуждите на обитателите </a:t>
            </a:r>
            <a:r>
              <a:rPr kumimoji="1" lang="bg-BG" sz="1600" dirty="0" smtClean="0">
                <a:solidFill>
                  <a:srgbClr val="000099"/>
                </a:solidFill>
                <a:latin typeface="Arial"/>
              </a:rPr>
              <a:t>им.</a:t>
            </a:r>
          </a:p>
        </p:txBody>
      </p:sp>
      <p:sp>
        <p:nvSpPr>
          <p:cNvPr id="37" name="Rectangle 36"/>
          <p:cNvSpPr/>
          <p:nvPr/>
        </p:nvSpPr>
        <p:spPr>
          <a:xfrm>
            <a:off x="-61345" y="4143406"/>
            <a:ext cx="547579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kumimoji="1" lang="bg-BG" sz="1600" dirty="0" smtClean="0">
              <a:solidFill>
                <a:srgbClr val="000099"/>
              </a:solidFill>
              <a:latin typeface="Arial"/>
            </a:endParaRPr>
          </a:p>
          <a:p>
            <a:pPr lvl="1" algn="just"/>
            <a:r>
              <a:rPr kumimoji="1" lang="bg-BG" sz="1600" dirty="0">
                <a:solidFill>
                  <a:srgbClr val="000099"/>
                </a:solidFill>
                <a:latin typeface="Arial"/>
              </a:rPr>
              <a:t>Въвеждане на незадължителната обща схема на Съюза за определяне на подготвеността на сградите за интелигентно управление и адаптиране на установената от ЕК европейска методика за изчисляването му в съответствие с националните </a:t>
            </a:r>
            <a:r>
              <a:rPr kumimoji="1" lang="bg-BG" sz="1600" dirty="0" smtClean="0">
                <a:solidFill>
                  <a:srgbClr val="000099"/>
                </a:solidFill>
                <a:latin typeface="Arial"/>
              </a:rPr>
              <a:t>особености.</a:t>
            </a:r>
            <a:endParaRPr kumimoji="1" lang="en-US" sz="1600" dirty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134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FD50-5E9D-472A-8E76-354FA28B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68A10-5D88-45C9-9700-3440702FC85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351EBC8-A912-4524-BFE9-E125F2BB0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05" y="501871"/>
            <a:ext cx="7499350" cy="735013"/>
          </a:xfrm>
        </p:spPr>
        <p:txBody>
          <a:bodyPr/>
          <a:lstStyle/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ДЕЛЕГИРАН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РЕГЛАМЕНТ (ЕС) 2020/2155 НА КОМИСИЯТА </a:t>
            </a:r>
            <a:endParaRPr 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3113" y="1501579"/>
            <a:ext cx="77038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ru-RU" sz="1400" dirty="0">
                <a:solidFill>
                  <a:srgbClr val="000099"/>
                </a:solidFill>
                <a:latin typeface="Arial"/>
              </a:rPr>
              <a:t>Директива 2010/31/ЕС има две допълващи се </a:t>
            </a:r>
            <a:r>
              <a:rPr kumimoji="1" lang="ru-RU" sz="1400" dirty="0" smtClean="0">
                <a:solidFill>
                  <a:srgbClr val="000099"/>
                </a:solidFill>
                <a:latin typeface="Arial"/>
              </a:rPr>
              <a:t>цели</a:t>
            </a:r>
            <a:endParaRPr kumimoji="1" lang="en-US" sz="1400" dirty="0" smtClean="0">
              <a:solidFill>
                <a:srgbClr val="000099"/>
              </a:solidFill>
              <a:latin typeface="Arial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63113" y="1976087"/>
            <a:ext cx="8259990" cy="1485067"/>
            <a:chOff x="991790" y="2775125"/>
            <a:chExt cx="8259990" cy="1485067"/>
          </a:xfrm>
        </p:grpSpPr>
        <p:grpSp>
          <p:nvGrpSpPr>
            <p:cNvPr id="7" name="Group 6"/>
            <p:cNvGrpSpPr/>
            <p:nvPr/>
          </p:nvGrpSpPr>
          <p:grpSpPr>
            <a:xfrm>
              <a:off x="991790" y="2775125"/>
              <a:ext cx="8259990" cy="1485067"/>
              <a:chOff x="1002064" y="2790273"/>
              <a:chExt cx="8259990" cy="1485067"/>
            </a:xfrm>
          </p:grpSpPr>
          <p:grpSp>
            <p:nvGrpSpPr>
              <p:cNvPr id="22" name="Google Shape;1603;p30"/>
              <p:cNvGrpSpPr/>
              <p:nvPr/>
            </p:nvGrpSpPr>
            <p:grpSpPr>
              <a:xfrm>
                <a:off x="1002064" y="2812269"/>
                <a:ext cx="7445010" cy="1463071"/>
                <a:chOff x="1057715" y="2339658"/>
                <a:chExt cx="7445010" cy="1463071"/>
              </a:xfrm>
            </p:grpSpPr>
            <p:sp>
              <p:nvSpPr>
                <p:cNvPr id="28" name="Google Shape;1605;p30"/>
                <p:cNvSpPr/>
                <p:nvPr/>
              </p:nvSpPr>
              <p:spPr>
                <a:xfrm>
                  <a:off x="2767625" y="3739898"/>
                  <a:ext cx="5735100" cy="36600"/>
                </a:xfrm>
                <a:prstGeom prst="rect">
                  <a:avLst/>
                </a:prstGeom>
                <a:solidFill>
                  <a:srgbClr val="85C7D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grpSp>
              <p:nvGrpSpPr>
                <p:cNvPr id="29" name="Google Shape;1606;p30"/>
                <p:cNvGrpSpPr/>
                <p:nvPr/>
              </p:nvGrpSpPr>
              <p:grpSpPr>
                <a:xfrm>
                  <a:off x="1057715" y="2397665"/>
                  <a:ext cx="3329978" cy="1405064"/>
                  <a:chOff x="1884006" y="1932922"/>
                  <a:chExt cx="4370050" cy="2216539"/>
                </a:xfrm>
              </p:grpSpPr>
              <p:sp>
                <p:nvSpPr>
                  <p:cNvPr id="35" name="Google Shape;1607;p30"/>
                  <p:cNvSpPr/>
                  <p:nvPr/>
                </p:nvSpPr>
                <p:spPr>
                  <a:xfrm>
                    <a:off x="2497781" y="1932922"/>
                    <a:ext cx="3138650" cy="1012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5546" h="40494" extrusionOk="0">
                        <a:moveTo>
                          <a:pt x="22196" y="1"/>
                        </a:moveTo>
                        <a:lnTo>
                          <a:pt x="8133" y="25661"/>
                        </a:lnTo>
                        <a:lnTo>
                          <a:pt x="1" y="40494"/>
                        </a:lnTo>
                        <a:lnTo>
                          <a:pt x="125545" y="40494"/>
                        </a:lnTo>
                        <a:lnTo>
                          <a:pt x="117413" y="25661"/>
                        </a:lnTo>
                        <a:lnTo>
                          <a:pt x="103351" y="1"/>
                        </a:lnTo>
                        <a:close/>
                      </a:path>
                    </a:pathLst>
                  </a:custGeom>
                  <a:solidFill>
                    <a:srgbClr val="17607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6" name="Google Shape;1609;p30"/>
                  <p:cNvSpPr/>
                  <p:nvPr/>
                </p:nvSpPr>
                <p:spPr>
                  <a:xfrm>
                    <a:off x="1884006" y="3142511"/>
                    <a:ext cx="4370050" cy="10069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4802" h="40278" extrusionOk="0">
                        <a:moveTo>
                          <a:pt x="22750" y="1"/>
                        </a:moveTo>
                        <a:lnTo>
                          <a:pt x="0" y="40278"/>
                        </a:lnTo>
                        <a:lnTo>
                          <a:pt x="174802" y="40278"/>
                        </a:lnTo>
                        <a:lnTo>
                          <a:pt x="152053" y="1"/>
                        </a:lnTo>
                        <a:close/>
                      </a:path>
                    </a:pathLst>
                  </a:custGeom>
                  <a:solidFill>
                    <a:srgbClr val="4D94A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30" name="Google Shape;1610;p30"/>
                <p:cNvSpPr/>
                <p:nvPr/>
              </p:nvSpPr>
              <p:spPr>
                <a:xfrm>
                  <a:off x="2767625" y="2977125"/>
                  <a:ext cx="5735100" cy="36600"/>
                </a:xfrm>
                <a:prstGeom prst="rect">
                  <a:avLst/>
                </a:prstGeom>
                <a:solidFill>
                  <a:srgbClr val="30698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grpSp>
              <p:nvGrpSpPr>
                <p:cNvPr id="31" name="Google Shape;1612;p30"/>
                <p:cNvGrpSpPr/>
                <p:nvPr/>
              </p:nvGrpSpPr>
              <p:grpSpPr>
                <a:xfrm>
                  <a:off x="1977882" y="2339658"/>
                  <a:ext cx="2922252" cy="1397528"/>
                  <a:chOff x="1884006" y="1932922"/>
                  <a:chExt cx="4370050" cy="2216539"/>
                </a:xfrm>
              </p:grpSpPr>
              <p:sp>
                <p:nvSpPr>
                  <p:cNvPr id="32" name="Google Shape;1613;p30"/>
                  <p:cNvSpPr/>
                  <p:nvPr/>
                </p:nvSpPr>
                <p:spPr>
                  <a:xfrm>
                    <a:off x="2497781" y="1932922"/>
                    <a:ext cx="3138650" cy="1012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5546" h="40494" extrusionOk="0">
                        <a:moveTo>
                          <a:pt x="22196" y="1"/>
                        </a:moveTo>
                        <a:lnTo>
                          <a:pt x="8133" y="25661"/>
                        </a:lnTo>
                        <a:lnTo>
                          <a:pt x="1" y="40494"/>
                        </a:lnTo>
                        <a:lnTo>
                          <a:pt x="125545" y="40494"/>
                        </a:lnTo>
                        <a:lnTo>
                          <a:pt x="117413" y="25661"/>
                        </a:lnTo>
                        <a:lnTo>
                          <a:pt x="103351" y="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4" name="Google Shape;1615;p30"/>
                  <p:cNvSpPr/>
                  <p:nvPr/>
                </p:nvSpPr>
                <p:spPr>
                  <a:xfrm>
                    <a:off x="1884006" y="3142511"/>
                    <a:ext cx="4370050" cy="10069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4802" h="40278" extrusionOk="0">
                        <a:moveTo>
                          <a:pt x="22750" y="1"/>
                        </a:moveTo>
                        <a:lnTo>
                          <a:pt x="0" y="40278"/>
                        </a:lnTo>
                        <a:lnTo>
                          <a:pt x="174802" y="40278"/>
                        </a:lnTo>
                        <a:lnTo>
                          <a:pt x="152053" y="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</p:grpSp>
          </p:grpSp>
          <p:grpSp>
            <p:nvGrpSpPr>
              <p:cNvPr id="23" name="Group 22"/>
              <p:cNvGrpSpPr/>
              <p:nvPr/>
            </p:nvGrpSpPr>
            <p:grpSpPr>
              <a:xfrm>
                <a:off x="2562788" y="2790273"/>
                <a:ext cx="6699266" cy="1376434"/>
                <a:chOff x="2562788" y="2790273"/>
                <a:chExt cx="6699266" cy="1376434"/>
              </a:xfrm>
            </p:grpSpPr>
            <p:sp>
              <p:nvSpPr>
                <p:cNvPr id="24" name="Google Shape;1617;p30"/>
                <p:cNvSpPr txBox="1"/>
                <p:nvPr/>
              </p:nvSpPr>
              <p:spPr>
                <a:xfrm>
                  <a:off x="4061178" y="2790273"/>
                  <a:ext cx="5095490" cy="719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r>
                    <a:rPr kumimoji="1" lang="ru-RU" sz="1200" dirty="0">
                      <a:solidFill>
                        <a:srgbClr val="000099"/>
                      </a:solidFill>
                    </a:rPr>
                    <a:t>да се ускори до 2050 г. темпото на извършване на саниране на съществуващите сгради и </a:t>
                  </a:r>
                  <a:endParaRPr kumimoji="1" lang="en-US" sz="1200" dirty="0">
                    <a:solidFill>
                      <a:srgbClr val="000099"/>
                    </a:solidFill>
                  </a:endParaRPr>
                </a:p>
              </p:txBody>
            </p:sp>
            <p:sp>
              <p:nvSpPr>
                <p:cNvPr id="25" name="Google Shape;1618;p30"/>
                <p:cNvSpPr txBox="1"/>
                <p:nvPr/>
              </p:nvSpPr>
              <p:spPr>
                <a:xfrm>
                  <a:off x="3880700" y="3444307"/>
                  <a:ext cx="5381354" cy="722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t" anchorCtr="0">
                  <a:noAutofit/>
                </a:bodyPr>
                <a:lstStyle/>
                <a:p>
                  <a:pPr algn="r">
                    <a:buClr>
                      <a:srgbClr val="000000"/>
                    </a:buClr>
                    <a:buFont typeface="Arial"/>
                    <a:buNone/>
                  </a:pPr>
                  <a:r>
                    <a:rPr kumimoji="1" lang="ru-RU" sz="1200" dirty="0">
                      <a:solidFill>
                        <a:srgbClr val="000099"/>
                      </a:solidFill>
                    </a:rPr>
                    <a:t>да се подпомогне модернизацията на всички сгради чрез използването на интелигентни технологии, като например тези с изкуствен интелект или услуги в облак, и по-ясна връзка с екологосъобразната мобилност</a:t>
                  </a:r>
                  <a:endParaRPr sz="1200" kern="0" dirty="0">
                    <a:solidFill>
                      <a:srgbClr val="000000"/>
                    </a:solidFill>
                    <a:latin typeface="Fira Sans"/>
                    <a:ea typeface="Fira Sans"/>
                    <a:cs typeface="Fira Sans"/>
                    <a:sym typeface="Fira Sans"/>
                  </a:endParaRPr>
                </a:p>
              </p:txBody>
            </p:sp>
            <p:sp>
              <p:nvSpPr>
                <p:cNvPr id="26" name="Google Shape;1620;p30"/>
                <p:cNvSpPr txBox="1"/>
                <p:nvPr/>
              </p:nvSpPr>
              <p:spPr>
                <a:xfrm flipH="1">
                  <a:off x="2631750" y="3005314"/>
                  <a:ext cx="1466400" cy="264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r>
                    <a:rPr lang="bg-BG" sz="1400" b="1" kern="0" dirty="0" smtClean="0">
                      <a:solidFill>
                        <a:srgbClr val="30698C"/>
                      </a:solidFill>
                      <a:latin typeface="Fira Sans"/>
                      <a:ea typeface="Fira Sans"/>
                      <a:cs typeface="Fira Sans"/>
                      <a:sym typeface="Fira Sans"/>
                    </a:rPr>
                    <a:t>Обновяване</a:t>
                  </a:r>
                  <a:endParaRPr sz="1400" b="1" kern="0" dirty="0">
                    <a:solidFill>
                      <a:srgbClr val="30698C"/>
                    </a:solidFill>
                    <a:latin typeface="Fira Sans"/>
                    <a:ea typeface="Fira Sans"/>
                    <a:cs typeface="Fira Sans"/>
                    <a:sym typeface="Fira Sans"/>
                  </a:endParaRPr>
                </a:p>
              </p:txBody>
            </p:sp>
            <p:sp>
              <p:nvSpPr>
                <p:cNvPr id="27" name="Google Shape;1629;p30"/>
                <p:cNvSpPr txBox="1"/>
                <p:nvPr/>
              </p:nvSpPr>
              <p:spPr>
                <a:xfrm flipH="1">
                  <a:off x="2562788" y="3765959"/>
                  <a:ext cx="1535362" cy="264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algn="ctr">
                    <a:buClr>
                      <a:srgbClr val="000000"/>
                    </a:buClr>
                    <a:buFont typeface="Arial"/>
                    <a:buNone/>
                  </a:pPr>
                  <a:r>
                    <a:rPr lang="bg-BG" sz="1400" b="1" kern="0" dirty="0" smtClean="0">
                      <a:solidFill>
                        <a:srgbClr val="4D94AF"/>
                      </a:solidFill>
                      <a:latin typeface="Fira Sans"/>
                      <a:ea typeface="Fira Sans"/>
                      <a:cs typeface="Fira Sans"/>
                      <a:sym typeface="Fira Sans"/>
                    </a:rPr>
                    <a:t>Модернизация</a:t>
                  </a:r>
                  <a:endParaRPr sz="1400" b="1" kern="0" dirty="0">
                    <a:solidFill>
                      <a:srgbClr val="4D94AF"/>
                    </a:solidFill>
                    <a:latin typeface="Fira Sans"/>
                    <a:ea typeface="Fira Sans"/>
                    <a:cs typeface="Fira Sans"/>
                    <a:sym typeface="Fira Sans"/>
                  </a:endParaRPr>
                </a:p>
              </p:txBody>
            </p:sp>
          </p:grpSp>
        </p:grpSp>
        <p:grpSp>
          <p:nvGrpSpPr>
            <p:cNvPr id="8" name="Google Shape;1630;p30"/>
            <p:cNvGrpSpPr/>
            <p:nvPr/>
          </p:nvGrpSpPr>
          <p:grpSpPr>
            <a:xfrm flipH="1">
              <a:off x="1517290" y="3762887"/>
              <a:ext cx="289790" cy="329579"/>
              <a:chOff x="5736525" y="3963700"/>
              <a:chExt cx="259925" cy="295375"/>
            </a:xfrm>
          </p:grpSpPr>
          <p:sp>
            <p:nvSpPr>
              <p:cNvPr id="15" name="Google Shape;1631;p30"/>
              <p:cNvSpPr/>
              <p:nvPr/>
            </p:nvSpPr>
            <p:spPr>
              <a:xfrm>
                <a:off x="5736525" y="4153525"/>
                <a:ext cx="121300" cy="105550"/>
              </a:xfrm>
              <a:custGeom>
                <a:avLst/>
                <a:gdLst/>
                <a:ahLst/>
                <a:cxnLst/>
                <a:rect l="l" t="t" r="r" b="b"/>
                <a:pathLst>
                  <a:path w="4852" h="4222" extrusionOk="0">
                    <a:moveTo>
                      <a:pt x="1733" y="0"/>
                    </a:moveTo>
                    <a:cubicBezTo>
                      <a:pt x="788" y="0"/>
                      <a:pt x="0" y="788"/>
                      <a:pt x="0" y="1733"/>
                    </a:cubicBezTo>
                    <a:lnTo>
                      <a:pt x="0" y="3875"/>
                    </a:lnTo>
                    <a:cubicBezTo>
                      <a:pt x="0" y="4064"/>
                      <a:pt x="158" y="4222"/>
                      <a:pt x="378" y="4222"/>
                    </a:cubicBezTo>
                    <a:lnTo>
                      <a:pt x="4852" y="4222"/>
                    </a:lnTo>
                    <a:lnTo>
                      <a:pt x="4852" y="2584"/>
                    </a:lnTo>
                    <a:lnTo>
                      <a:pt x="23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6" name="Google Shape;1632;p30"/>
              <p:cNvSpPr/>
              <p:nvPr/>
            </p:nvSpPr>
            <p:spPr>
              <a:xfrm>
                <a:off x="5833400" y="4168475"/>
                <a:ext cx="66975" cy="33900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1356" extrusionOk="0">
                    <a:moveTo>
                      <a:pt x="2678" y="1"/>
                    </a:moveTo>
                    <a:lnTo>
                      <a:pt x="2678" y="1"/>
                    </a:lnTo>
                    <a:cubicBezTo>
                      <a:pt x="2458" y="32"/>
                      <a:pt x="2237" y="127"/>
                      <a:pt x="1985" y="127"/>
                    </a:cubicBezTo>
                    <a:lnTo>
                      <a:pt x="662" y="127"/>
                    </a:lnTo>
                    <a:cubicBezTo>
                      <a:pt x="441" y="127"/>
                      <a:pt x="221" y="95"/>
                      <a:pt x="0" y="1"/>
                    </a:cubicBezTo>
                    <a:lnTo>
                      <a:pt x="0" y="1"/>
                    </a:lnTo>
                    <a:lnTo>
                      <a:pt x="1323" y="1355"/>
                    </a:lnTo>
                    <a:lnTo>
                      <a:pt x="267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7" name="Google Shape;1633;p30"/>
              <p:cNvSpPr/>
              <p:nvPr/>
            </p:nvSpPr>
            <p:spPr>
              <a:xfrm>
                <a:off x="5875925" y="4153525"/>
                <a:ext cx="120525" cy="105550"/>
              </a:xfrm>
              <a:custGeom>
                <a:avLst/>
                <a:gdLst/>
                <a:ahLst/>
                <a:cxnLst/>
                <a:rect l="l" t="t" r="r" b="b"/>
                <a:pathLst>
                  <a:path w="4821" h="4222" extrusionOk="0">
                    <a:moveTo>
                      <a:pt x="2426" y="2048"/>
                    </a:moveTo>
                    <a:cubicBezTo>
                      <a:pt x="2615" y="2048"/>
                      <a:pt x="2773" y="2205"/>
                      <a:pt x="2773" y="2426"/>
                    </a:cubicBezTo>
                    <a:cubicBezTo>
                      <a:pt x="2773" y="2615"/>
                      <a:pt x="2615" y="2773"/>
                      <a:pt x="2426" y="2773"/>
                    </a:cubicBezTo>
                    <a:lnTo>
                      <a:pt x="1733" y="2773"/>
                    </a:lnTo>
                    <a:cubicBezTo>
                      <a:pt x="1513" y="2773"/>
                      <a:pt x="1355" y="2615"/>
                      <a:pt x="1355" y="2426"/>
                    </a:cubicBezTo>
                    <a:cubicBezTo>
                      <a:pt x="1355" y="2205"/>
                      <a:pt x="1513" y="2048"/>
                      <a:pt x="1733" y="2048"/>
                    </a:cubicBezTo>
                    <a:close/>
                    <a:moveTo>
                      <a:pt x="2552" y="0"/>
                    </a:moveTo>
                    <a:lnTo>
                      <a:pt x="1" y="2584"/>
                    </a:lnTo>
                    <a:lnTo>
                      <a:pt x="1" y="4222"/>
                    </a:lnTo>
                    <a:lnTo>
                      <a:pt x="4474" y="4222"/>
                    </a:lnTo>
                    <a:cubicBezTo>
                      <a:pt x="4663" y="4222"/>
                      <a:pt x="4821" y="4064"/>
                      <a:pt x="4821" y="3875"/>
                    </a:cubicBezTo>
                    <a:lnTo>
                      <a:pt x="4821" y="1733"/>
                    </a:lnTo>
                    <a:cubicBezTo>
                      <a:pt x="4821" y="788"/>
                      <a:pt x="4033" y="0"/>
                      <a:pt x="308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8" name="Google Shape;1634;p30"/>
              <p:cNvSpPr/>
              <p:nvPr/>
            </p:nvSpPr>
            <p:spPr>
              <a:xfrm>
                <a:off x="5754625" y="3963700"/>
                <a:ext cx="224500" cy="154400"/>
              </a:xfrm>
              <a:custGeom>
                <a:avLst/>
                <a:gdLst/>
                <a:ahLst/>
                <a:cxnLst/>
                <a:rect l="l" t="t" r="r" b="b"/>
                <a:pathLst>
                  <a:path w="8980" h="6176" extrusionOk="0">
                    <a:moveTo>
                      <a:pt x="3120" y="1"/>
                    </a:moveTo>
                    <a:cubicBezTo>
                      <a:pt x="1387" y="1"/>
                      <a:pt x="1" y="1418"/>
                      <a:pt x="1" y="3119"/>
                    </a:cubicBezTo>
                    <a:lnTo>
                      <a:pt x="1" y="4506"/>
                    </a:lnTo>
                    <a:cubicBezTo>
                      <a:pt x="1" y="5325"/>
                      <a:pt x="568" y="6018"/>
                      <a:pt x="1355" y="6175"/>
                    </a:cubicBezTo>
                    <a:lnTo>
                      <a:pt x="1355" y="2773"/>
                    </a:lnTo>
                    <a:lnTo>
                      <a:pt x="1009" y="2773"/>
                    </a:lnTo>
                    <a:cubicBezTo>
                      <a:pt x="914" y="2773"/>
                      <a:pt x="820" y="2804"/>
                      <a:pt x="694" y="2804"/>
                    </a:cubicBezTo>
                    <a:cubicBezTo>
                      <a:pt x="851" y="1607"/>
                      <a:pt x="1860" y="662"/>
                      <a:pt x="3120" y="662"/>
                    </a:cubicBezTo>
                    <a:lnTo>
                      <a:pt x="5861" y="662"/>
                    </a:lnTo>
                    <a:cubicBezTo>
                      <a:pt x="7089" y="662"/>
                      <a:pt x="8098" y="1607"/>
                      <a:pt x="8255" y="2804"/>
                    </a:cubicBezTo>
                    <a:cubicBezTo>
                      <a:pt x="8161" y="2773"/>
                      <a:pt x="8066" y="2773"/>
                      <a:pt x="7940" y="2773"/>
                    </a:cubicBezTo>
                    <a:lnTo>
                      <a:pt x="7593" y="2773"/>
                    </a:lnTo>
                    <a:lnTo>
                      <a:pt x="7593" y="6175"/>
                    </a:lnTo>
                    <a:cubicBezTo>
                      <a:pt x="8381" y="6018"/>
                      <a:pt x="8980" y="5325"/>
                      <a:pt x="8980" y="4506"/>
                    </a:cubicBezTo>
                    <a:lnTo>
                      <a:pt x="8980" y="3119"/>
                    </a:lnTo>
                    <a:cubicBezTo>
                      <a:pt x="8980" y="1387"/>
                      <a:pt x="7562" y="1"/>
                      <a:pt x="586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9" name="Google Shape;1635;p30"/>
              <p:cNvSpPr/>
              <p:nvPr/>
            </p:nvSpPr>
            <p:spPr>
              <a:xfrm>
                <a:off x="5806625" y="3998350"/>
                <a:ext cx="69325" cy="52025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2081" extrusionOk="0">
                    <a:moveTo>
                      <a:pt x="1733" y="1"/>
                    </a:moveTo>
                    <a:cubicBezTo>
                      <a:pt x="788" y="1"/>
                      <a:pt x="0" y="788"/>
                      <a:pt x="0" y="1733"/>
                    </a:cubicBezTo>
                    <a:lnTo>
                      <a:pt x="0" y="2080"/>
                    </a:lnTo>
                    <a:lnTo>
                      <a:pt x="1733" y="2080"/>
                    </a:lnTo>
                    <a:cubicBezTo>
                      <a:pt x="2300" y="2049"/>
                      <a:pt x="2773" y="1607"/>
                      <a:pt x="2773" y="1009"/>
                    </a:cubicBezTo>
                    <a:lnTo>
                      <a:pt x="277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20" name="Google Shape;1636;p30"/>
              <p:cNvSpPr/>
              <p:nvPr/>
            </p:nvSpPr>
            <p:spPr>
              <a:xfrm>
                <a:off x="5893250" y="3999150"/>
                <a:ext cx="34675" cy="51225"/>
              </a:xfrm>
              <a:custGeom>
                <a:avLst/>
                <a:gdLst/>
                <a:ahLst/>
                <a:cxnLst/>
                <a:rect l="l" t="t" r="r" b="b"/>
                <a:pathLst>
                  <a:path w="1387" h="2049" extrusionOk="0">
                    <a:moveTo>
                      <a:pt x="1" y="0"/>
                    </a:moveTo>
                    <a:lnTo>
                      <a:pt x="1" y="1040"/>
                    </a:lnTo>
                    <a:cubicBezTo>
                      <a:pt x="1" y="1607"/>
                      <a:pt x="473" y="2048"/>
                      <a:pt x="1040" y="2048"/>
                    </a:cubicBezTo>
                    <a:lnTo>
                      <a:pt x="1387" y="2048"/>
                    </a:lnTo>
                    <a:lnTo>
                      <a:pt x="1387" y="1701"/>
                    </a:lnTo>
                    <a:cubicBezTo>
                      <a:pt x="1387" y="882"/>
                      <a:pt x="788" y="158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21" name="Google Shape;1637;p30"/>
              <p:cNvSpPr/>
              <p:nvPr/>
            </p:nvSpPr>
            <p:spPr>
              <a:xfrm>
                <a:off x="5806625" y="4049550"/>
                <a:ext cx="121300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4852" h="4160" extrusionOk="0">
                    <a:moveTo>
                      <a:pt x="3119" y="1"/>
                    </a:moveTo>
                    <a:cubicBezTo>
                      <a:pt x="2804" y="442"/>
                      <a:pt x="2300" y="694"/>
                      <a:pt x="1733" y="694"/>
                    </a:cubicBezTo>
                    <a:lnTo>
                      <a:pt x="0" y="694"/>
                    </a:lnTo>
                    <a:lnTo>
                      <a:pt x="0" y="2426"/>
                    </a:lnTo>
                    <a:cubicBezTo>
                      <a:pt x="0" y="3372"/>
                      <a:pt x="788" y="4159"/>
                      <a:pt x="1733" y="4159"/>
                    </a:cubicBezTo>
                    <a:lnTo>
                      <a:pt x="3119" y="4159"/>
                    </a:lnTo>
                    <a:cubicBezTo>
                      <a:pt x="4064" y="4159"/>
                      <a:pt x="4852" y="3372"/>
                      <a:pt x="4852" y="2426"/>
                    </a:cubicBezTo>
                    <a:lnTo>
                      <a:pt x="4852" y="694"/>
                    </a:lnTo>
                    <a:lnTo>
                      <a:pt x="4505" y="694"/>
                    </a:lnTo>
                    <a:cubicBezTo>
                      <a:pt x="3938" y="694"/>
                      <a:pt x="3434" y="442"/>
                      <a:pt x="311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</p:grpSp>
        <p:grpSp>
          <p:nvGrpSpPr>
            <p:cNvPr id="9" name="Google Shape;1638;p30"/>
            <p:cNvGrpSpPr/>
            <p:nvPr/>
          </p:nvGrpSpPr>
          <p:grpSpPr>
            <a:xfrm flipH="1">
              <a:off x="1949591" y="3018810"/>
              <a:ext cx="251187" cy="329579"/>
              <a:chOff x="3167275" y="3227275"/>
              <a:chExt cx="225300" cy="295375"/>
            </a:xfrm>
          </p:grpSpPr>
          <p:sp>
            <p:nvSpPr>
              <p:cNvPr id="10" name="Google Shape;1639;p30"/>
              <p:cNvSpPr/>
              <p:nvPr/>
            </p:nvSpPr>
            <p:spPr>
              <a:xfrm>
                <a:off x="3167275" y="3227275"/>
                <a:ext cx="225300" cy="207950"/>
              </a:xfrm>
              <a:custGeom>
                <a:avLst/>
                <a:gdLst/>
                <a:ahLst/>
                <a:cxnLst/>
                <a:rect l="l" t="t" r="r" b="b"/>
                <a:pathLst>
                  <a:path w="9012" h="8318" extrusionOk="0">
                    <a:moveTo>
                      <a:pt x="4538" y="1"/>
                    </a:moveTo>
                    <a:cubicBezTo>
                      <a:pt x="2112" y="1"/>
                      <a:pt x="1" y="1985"/>
                      <a:pt x="32" y="4537"/>
                    </a:cubicBezTo>
                    <a:cubicBezTo>
                      <a:pt x="32" y="5860"/>
                      <a:pt x="631" y="7184"/>
                      <a:pt x="1797" y="8066"/>
                    </a:cubicBezTo>
                    <a:cubicBezTo>
                      <a:pt x="1923" y="8192"/>
                      <a:pt x="2017" y="8223"/>
                      <a:pt x="2049" y="8318"/>
                    </a:cubicBezTo>
                    <a:lnTo>
                      <a:pt x="4160" y="8318"/>
                    </a:lnTo>
                    <a:lnTo>
                      <a:pt x="4160" y="6900"/>
                    </a:lnTo>
                    <a:lnTo>
                      <a:pt x="2427" y="6900"/>
                    </a:lnTo>
                    <a:cubicBezTo>
                      <a:pt x="2238" y="6900"/>
                      <a:pt x="2080" y="6743"/>
                      <a:pt x="2080" y="6554"/>
                    </a:cubicBezTo>
                    <a:lnTo>
                      <a:pt x="2080" y="5829"/>
                    </a:lnTo>
                    <a:cubicBezTo>
                      <a:pt x="2080" y="4852"/>
                      <a:pt x="2679" y="4033"/>
                      <a:pt x="3498" y="3624"/>
                    </a:cubicBezTo>
                    <a:cubicBezTo>
                      <a:pt x="3277" y="3403"/>
                      <a:pt x="3151" y="3088"/>
                      <a:pt x="3151" y="2678"/>
                    </a:cubicBezTo>
                    <a:cubicBezTo>
                      <a:pt x="3151" y="1922"/>
                      <a:pt x="3782" y="1292"/>
                      <a:pt x="4538" y="1292"/>
                    </a:cubicBezTo>
                    <a:cubicBezTo>
                      <a:pt x="5262" y="1292"/>
                      <a:pt x="5892" y="1922"/>
                      <a:pt x="5892" y="2678"/>
                    </a:cubicBezTo>
                    <a:cubicBezTo>
                      <a:pt x="5892" y="3025"/>
                      <a:pt x="5735" y="3340"/>
                      <a:pt x="5546" y="3624"/>
                    </a:cubicBezTo>
                    <a:cubicBezTo>
                      <a:pt x="6365" y="4033"/>
                      <a:pt x="6964" y="4852"/>
                      <a:pt x="6964" y="5829"/>
                    </a:cubicBezTo>
                    <a:lnTo>
                      <a:pt x="6964" y="6554"/>
                    </a:lnTo>
                    <a:cubicBezTo>
                      <a:pt x="6964" y="6743"/>
                      <a:pt x="6806" y="6900"/>
                      <a:pt x="6617" y="6900"/>
                    </a:cubicBezTo>
                    <a:lnTo>
                      <a:pt x="4884" y="6900"/>
                    </a:lnTo>
                    <a:lnTo>
                      <a:pt x="4884" y="8318"/>
                    </a:lnTo>
                    <a:lnTo>
                      <a:pt x="6995" y="8318"/>
                    </a:lnTo>
                    <a:cubicBezTo>
                      <a:pt x="7027" y="8286"/>
                      <a:pt x="7121" y="8192"/>
                      <a:pt x="7247" y="8129"/>
                    </a:cubicBezTo>
                    <a:cubicBezTo>
                      <a:pt x="8413" y="7184"/>
                      <a:pt x="9011" y="5829"/>
                      <a:pt x="9011" y="4506"/>
                    </a:cubicBezTo>
                    <a:cubicBezTo>
                      <a:pt x="9011" y="2017"/>
                      <a:pt x="6995" y="1"/>
                      <a:pt x="453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1" name="Google Shape;1640;p30"/>
              <p:cNvSpPr/>
              <p:nvPr/>
            </p:nvSpPr>
            <p:spPr>
              <a:xfrm>
                <a:off x="3262600" y="3278475"/>
                <a:ext cx="35450" cy="35475"/>
              </a:xfrm>
              <a:custGeom>
                <a:avLst/>
                <a:gdLst/>
                <a:ahLst/>
                <a:cxnLst/>
                <a:rect l="l" t="t" r="r" b="b"/>
                <a:pathLst>
                  <a:path w="1418" h="1419" extrusionOk="0">
                    <a:moveTo>
                      <a:pt x="725" y="0"/>
                    </a:moveTo>
                    <a:cubicBezTo>
                      <a:pt x="315" y="0"/>
                      <a:pt x="0" y="315"/>
                      <a:pt x="0" y="725"/>
                    </a:cubicBezTo>
                    <a:cubicBezTo>
                      <a:pt x="0" y="1103"/>
                      <a:pt x="315" y="1418"/>
                      <a:pt x="725" y="1418"/>
                    </a:cubicBezTo>
                    <a:cubicBezTo>
                      <a:pt x="1103" y="1418"/>
                      <a:pt x="1418" y="1103"/>
                      <a:pt x="1418" y="725"/>
                    </a:cubicBezTo>
                    <a:cubicBezTo>
                      <a:pt x="1418" y="315"/>
                      <a:pt x="1103" y="0"/>
                      <a:pt x="72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2" name="Google Shape;1641;p30"/>
              <p:cNvSpPr/>
              <p:nvPr/>
            </p:nvSpPr>
            <p:spPr>
              <a:xfrm>
                <a:off x="3220050" y="3452525"/>
                <a:ext cx="121325" cy="35475"/>
              </a:xfrm>
              <a:custGeom>
                <a:avLst/>
                <a:gdLst/>
                <a:ahLst/>
                <a:cxnLst/>
                <a:rect l="l" t="t" r="r" b="b"/>
                <a:pathLst>
                  <a:path w="4853" h="1419" extrusionOk="0">
                    <a:moveTo>
                      <a:pt x="1" y="1"/>
                    </a:moveTo>
                    <a:lnTo>
                      <a:pt x="1" y="347"/>
                    </a:lnTo>
                    <a:cubicBezTo>
                      <a:pt x="1" y="946"/>
                      <a:pt x="473" y="1419"/>
                      <a:pt x="1040" y="1419"/>
                    </a:cubicBezTo>
                    <a:lnTo>
                      <a:pt x="3781" y="1419"/>
                    </a:lnTo>
                    <a:cubicBezTo>
                      <a:pt x="4380" y="1419"/>
                      <a:pt x="4853" y="946"/>
                      <a:pt x="4853" y="347"/>
                    </a:cubicBezTo>
                    <a:lnTo>
                      <a:pt x="485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3" name="Google Shape;1642;p30"/>
              <p:cNvSpPr/>
              <p:nvPr/>
            </p:nvSpPr>
            <p:spPr>
              <a:xfrm>
                <a:off x="3237375" y="3332025"/>
                <a:ext cx="86675" cy="52000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2080" extrusionOk="0">
                    <a:moveTo>
                      <a:pt x="1734" y="1"/>
                    </a:moveTo>
                    <a:cubicBezTo>
                      <a:pt x="789" y="1"/>
                      <a:pt x="1" y="725"/>
                      <a:pt x="1" y="1733"/>
                    </a:cubicBezTo>
                    <a:lnTo>
                      <a:pt x="1" y="2080"/>
                    </a:lnTo>
                    <a:lnTo>
                      <a:pt x="3466" y="2080"/>
                    </a:lnTo>
                    <a:lnTo>
                      <a:pt x="3466" y="1733"/>
                    </a:lnTo>
                    <a:cubicBezTo>
                      <a:pt x="3466" y="788"/>
                      <a:pt x="2679" y="1"/>
                      <a:pt x="173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  <p:sp>
            <p:nvSpPr>
              <p:cNvPr id="14" name="Google Shape;1643;p30"/>
              <p:cNvSpPr/>
              <p:nvPr/>
            </p:nvSpPr>
            <p:spPr>
              <a:xfrm>
                <a:off x="3237375" y="3505300"/>
                <a:ext cx="87450" cy="17350"/>
              </a:xfrm>
              <a:custGeom>
                <a:avLst/>
                <a:gdLst/>
                <a:ahLst/>
                <a:cxnLst/>
                <a:rect l="l" t="t" r="r" b="b"/>
                <a:pathLst>
                  <a:path w="3498" h="694" extrusionOk="0">
                    <a:moveTo>
                      <a:pt x="32" y="1"/>
                    </a:moveTo>
                    <a:cubicBezTo>
                      <a:pt x="1" y="379"/>
                      <a:pt x="284" y="694"/>
                      <a:pt x="694" y="694"/>
                    </a:cubicBezTo>
                    <a:lnTo>
                      <a:pt x="2773" y="694"/>
                    </a:lnTo>
                    <a:cubicBezTo>
                      <a:pt x="3183" y="694"/>
                      <a:pt x="3498" y="379"/>
                      <a:pt x="349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/>
                  <a:sym typeface="Arial"/>
                </a:endParaRPr>
              </a:p>
            </p:txBody>
          </p:sp>
        </p:grpSp>
      </p:grpSp>
      <p:sp>
        <p:nvSpPr>
          <p:cNvPr id="37" name="Rectangle 36"/>
          <p:cNvSpPr/>
          <p:nvPr/>
        </p:nvSpPr>
        <p:spPr>
          <a:xfrm>
            <a:off x="402401" y="4250918"/>
            <a:ext cx="812070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bg-BG" sz="1400" dirty="0" smtClean="0">
                <a:solidFill>
                  <a:srgbClr val="000099"/>
                </a:solidFill>
                <a:latin typeface="Arial"/>
              </a:rPr>
              <a:t>За</a:t>
            </a:r>
            <a:r>
              <a:rPr kumimoji="1" lang="ru-RU" sz="1400" dirty="0" smtClean="0">
                <a:solidFill>
                  <a:srgbClr val="000099"/>
                </a:solidFill>
                <a:latin typeface="Arial"/>
              </a:rPr>
              <a:t> </a:t>
            </a:r>
            <a:r>
              <a:rPr kumimoji="1" lang="ru-RU" sz="1400" dirty="0">
                <a:solidFill>
                  <a:srgbClr val="000099"/>
                </a:solidFill>
                <a:latin typeface="Arial"/>
              </a:rPr>
              <a:t>допълване на Директива 2010/31/ЕС </a:t>
            </a:r>
            <a:r>
              <a:rPr kumimoji="1" lang="ru-RU" sz="1400" dirty="0" smtClean="0">
                <a:solidFill>
                  <a:srgbClr val="000099"/>
                </a:solidFill>
                <a:latin typeface="Arial"/>
              </a:rPr>
              <a:t>е разработен регламента за </a:t>
            </a:r>
            <a:r>
              <a:rPr kumimoji="1" lang="ru-RU" sz="1400" dirty="0">
                <a:solidFill>
                  <a:srgbClr val="000099"/>
                </a:solidFill>
                <a:latin typeface="Arial"/>
              </a:rPr>
              <a:t>създаването на незадължителна обща схема на Европейския съюз за оценяване на подготвеността на сградите за интелигентно </a:t>
            </a:r>
            <a:r>
              <a:rPr kumimoji="1" lang="ru-RU" sz="1400" dirty="0" smtClean="0">
                <a:solidFill>
                  <a:srgbClr val="000099"/>
                </a:solidFill>
                <a:latin typeface="Arial"/>
              </a:rPr>
              <a:t>управление.</a:t>
            </a:r>
          </a:p>
          <a:p>
            <a:pPr algn="just"/>
            <a:endParaRPr kumimoji="1" lang="ru-RU" sz="1400" dirty="0">
              <a:solidFill>
                <a:srgbClr val="000099"/>
              </a:solidFill>
              <a:latin typeface="Arial"/>
            </a:endParaRPr>
          </a:p>
          <a:p>
            <a:pPr algn="just"/>
            <a:endParaRPr lang="en-US" sz="1400" dirty="0"/>
          </a:p>
          <a:p>
            <a:pPr algn="just"/>
            <a:r>
              <a:rPr kumimoji="1" lang="ru-RU" sz="1400" dirty="0" smtClean="0">
                <a:solidFill>
                  <a:srgbClr val="000099"/>
                </a:solidFill>
                <a:latin typeface="Arial"/>
              </a:rPr>
              <a:t>Държавите </a:t>
            </a:r>
            <a:r>
              <a:rPr kumimoji="1" lang="ru-RU" sz="1400" dirty="0">
                <a:solidFill>
                  <a:srgbClr val="000099"/>
                </a:solidFill>
                <a:latin typeface="Arial"/>
              </a:rPr>
              <a:t>членки, ако желаят, </a:t>
            </a:r>
            <a:r>
              <a:rPr kumimoji="1" lang="ru-RU" sz="1400" dirty="0" smtClean="0">
                <a:solidFill>
                  <a:srgbClr val="000099"/>
                </a:solidFill>
                <a:latin typeface="Arial"/>
              </a:rPr>
              <a:t>могат да </a:t>
            </a:r>
            <a:r>
              <a:rPr kumimoji="1" lang="ru-RU" sz="1400" dirty="0">
                <a:solidFill>
                  <a:srgbClr val="000099"/>
                </a:solidFill>
                <a:latin typeface="Arial"/>
              </a:rPr>
              <a:t>свързват или присъединяват схемата за определяне на показателя за подготвеност на сградите за интелигентно управление с/към националните схеми за сертифициране на енергийните характеристики и други </a:t>
            </a:r>
            <a:r>
              <a:rPr kumimoji="1" lang="ru-RU" sz="1400" dirty="0" smtClean="0">
                <a:solidFill>
                  <a:srgbClr val="000099"/>
                </a:solidFill>
                <a:latin typeface="Arial"/>
              </a:rPr>
              <a:t>схеми. </a:t>
            </a:r>
            <a:endParaRPr kumimoji="1" lang="en-US" sz="1400" dirty="0">
              <a:solidFill>
                <a:srgbClr val="00009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89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7AFD50-5E9D-472A-8E76-354FA28B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68A10-5D88-45C9-9700-3440702FC85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351EBC8-A912-4524-BFE9-E125F2BB0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05" y="501871"/>
            <a:ext cx="7499350" cy="735013"/>
          </a:xfrm>
        </p:spPr>
        <p:txBody>
          <a:bodyPr/>
          <a:lstStyle/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ДЕЛЕГИРАН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РЕГЛАМЕНТ (ЕС) 2020/2155 НА КОМИСИЯТА </a:t>
            </a:r>
            <a:endParaRPr 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2611" y="1680057"/>
            <a:ext cx="798794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ru-RU" sz="1600" dirty="0" smtClean="0">
                <a:solidFill>
                  <a:srgbClr val="000099"/>
                </a:solidFill>
                <a:latin typeface="Arial"/>
              </a:rPr>
              <a:t>Показателят </a:t>
            </a:r>
            <a:r>
              <a:rPr kumimoji="1" lang="ru-RU" sz="1600" dirty="0">
                <a:solidFill>
                  <a:srgbClr val="000099"/>
                </a:solidFill>
                <a:latin typeface="Arial"/>
              </a:rPr>
              <a:t>за подготвеност за интелигентно управление следва да бъде разработен така, че да отразява подготвеността на сградите и на техните системи за интелигентно управление и да се използва за допълване — а не заместване — на инструментите, с които се оценяват други аспекти на сградите, например техните енергийни характеристики или устойчиво </a:t>
            </a:r>
            <a:r>
              <a:rPr kumimoji="1" lang="ru-RU" sz="1600" dirty="0" smtClean="0">
                <a:solidFill>
                  <a:srgbClr val="000099"/>
                </a:solidFill>
                <a:latin typeface="Arial"/>
              </a:rPr>
              <a:t>развитие</a:t>
            </a:r>
          </a:p>
          <a:p>
            <a:endParaRPr kumimoji="1" lang="ru-RU" sz="1600" dirty="0">
              <a:solidFill>
                <a:srgbClr val="000099"/>
              </a:solidFill>
              <a:latin typeface="Arial"/>
            </a:endParaRPr>
          </a:p>
          <a:p>
            <a:pPr algn="just"/>
            <a:endParaRPr kumimoji="1" lang="en-US" sz="1600" dirty="0" smtClean="0">
              <a:solidFill>
                <a:srgbClr val="000099"/>
              </a:solidFill>
              <a:latin typeface="Arial"/>
            </a:endParaRPr>
          </a:p>
          <a:p>
            <a:pPr algn="just"/>
            <a:r>
              <a:rPr kumimoji="1" lang="ru-RU" sz="1600" i="1" dirty="0" smtClean="0">
                <a:solidFill>
                  <a:srgbClr val="000099"/>
                </a:solidFill>
                <a:latin typeface="Arial"/>
              </a:rPr>
              <a:t>Какво е интелигентно управление според директивата?</a:t>
            </a:r>
          </a:p>
          <a:p>
            <a:endParaRPr lang="en-US" dirty="0"/>
          </a:p>
          <a:p>
            <a:pPr algn="just"/>
            <a:r>
              <a:rPr kumimoji="1" lang="ru-RU" sz="1600" dirty="0" smtClean="0">
                <a:solidFill>
                  <a:srgbClr val="000099"/>
                </a:solidFill>
                <a:latin typeface="Arial"/>
              </a:rPr>
              <a:t>Способността на сграда или обособена част от сграда да адаптира своето функциониране към потребностите на обитателя и на енергийната мрежа и да подобрява своята енергийна ефективност и цялостни характеристики.</a:t>
            </a:r>
          </a:p>
          <a:p>
            <a:r>
              <a:rPr kumimoji="1" lang="ru-RU" sz="1600" dirty="0" smtClean="0">
                <a:solidFill>
                  <a:srgbClr val="000099"/>
                </a:solidFill>
                <a:latin typeface="Arial"/>
              </a:rPr>
              <a:t>   </a:t>
            </a:r>
          </a:p>
          <a:p>
            <a:endParaRPr kumimoji="1" lang="en-US" sz="1600" dirty="0">
              <a:solidFill>
                <a:srgbClr val="000099"/>
              </a:solidFill>
              <a:latin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049" y="4751962"/>
            <a:ext cx="1724751" cy="149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7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68A10-5D88-45C9-9700-3440702FC85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grpSp>
        <p:nvGrpSpPr>
          <p:cNvPr id="5" name="Google Shape;1382;p37"/>
          <p:cNvGrpSpPr/>
          <p:nvPr/>
        </p:nvGrpSpPr>
        <p:grpSpPr>
          <a:xfrm>
            <a:off x="446612" y="3515788"/>
            <a:ext cx="7145990" cy="2391050"/>
            <a:chOff x="891842" y="1807771"/>
            <a:chExt cx="7145990" cy="2391050"/>
          </a:xfrm>
        </p:grpSpPr>
        <p:sp>
          <p:nvSpPr>
            <p:cNvPr id="23" name="Google Shape;1384;p37"/>
            <p:cNvSpPr txBox="1"/>
            <p:nvPr/>
          </p:nvSpPr>
          <p:spPr>
            <a:xfrm>
              <a:off x="891842" y="3656121"/>
              <a:ext cx="7145990" cy="54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just"/>
              <a:r>
                <a:rPr kumimoji="1" lang="bg-BG" sz="1200" dirty="0">
                  <a:solidFill>
                    <a:srgbClr val="000099"/>
                  </a:solidFill>
                </a:rPr>
                <a:t>Специално внимание се отдава и на приноса на месните власти за създаването на условия за потребление на енергия от ВИ от обособени „общности за възобновяема енергия“ на местно ниво, за което се приема, че е от съществено значение за икономически ефективното развитие на възобновяемата енергия в страната. Предполага се те да имат по-сериозна ангажираност към процеса по реализиране на инвестиционните намерения, като в тази връзка се предвижда те да играят ролята на звена за контакт.</a:t>
              </a:r>
              <a:endParaRPr kumimoji="1" lang="ru-RU" sz="1200" dirty="0">
                <a:solidFill>
                  <a:srgbClr val="000099"/>
                </a:solidFill>
              </a:endParaRPr>
            </a:p>
          </p:txBody>
        </p:sp>
        <p:grpSp>
          <p:nvGrpSpPr>
            <p:cNvPr id="7" name="Google Shape;1386;p37"/>
            <p:cNvGrpSpPr/>
            <p:nvPr/>
          </p:nvGrpSpPr>
          <p:grpSpPr>
            <a:xfrm>
              <a:off x="922731" y="1807771"/>
              <a:ext cx="1450858" cy="1832279"/>
              <a:chOff x="922731" y="1807771"/>
              <a:chExt cx="1450858" cy="1832279"/>
            </a:xfrm>
          </p:grpSpPr>
          <p:grpSp>
            <p:nvGrpSpPr>
              <p:cNvPr id="8" name="Google Shape;1387;p37"/>
              <p:cNvGrpSpPr/>
              <p:nvPr/>
            </p:nvGrpSpPr>
            <p:grpSpPr>
              <a:xfrm>
                <a:off x="922731" y="1807771"/>
                <a:ext cx="1450858" cy="1372825"/>
                <a:chOff x="922731" y="1807771"/>
                <a:chExt cx="1450858" cy="1372825"/>
              </a:xfrm>
            </p:grpSpPr>
            <p:sp>
              <p:nvSpPr>
                <p:cNvPr id="10" name="Google Shape;1388;p37"/>
                <p:cNvSpPr/>
                <p:nvPr/>
              </p:nvSpPr>
              <p:spPr>
                <a:xfrm>
                  <a:off x="997653" y="2431353"/>
                  <a:ext cx="1300272" cy="749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20" h="36371" extrusionOk="0">
                      <a:moveTo>
                        <a:pt x="36084" y="0"/>
                      </a:moveTo>
                      <a:cubicBezTo>
                        <a:pt x="27345" y="0"/>
                        <a:pt x="18133" y="2130"/>
                        <a:pt x="10946" y="6285"/>
                      </a:cubicBezTo>
                      <a:cubicBezTo>
                        <a:pt x="8210" y="7797"/>
                        <a:pt x="5761" y="9742"/>
                        <a:pt x="3709" y="12082"/>
                      </a:cubicBezTo>
                      <a:lnTo>
                        <a:pt x="72" y="12406"/>
                      </a:lnTo>
                      <a:lnTo>
                        <a:pt x="72" y="20652"/>
                      </a:lnTo>
                      <a:cubicBezTo>
                        <a:pt x="0" y="24864"/>
                        <a:pt x="2521" y="28933"/>
                        <a:pt x="7742" y="31922"/>
                      </a:cubicBezTo>
                      <a:cubicBezTo>
                        <a:pt x="12914" y="34908"/>
                        <a:pt x="19824" y="36370"/>
                        <a:pt x="27060" y="36370"/>
                      </a:cubicBezTo>
                      <a:cubicBezTo>
                        <a:pt x="35794" y="36370"/>
                        <a:pt x="45003" y="34240"/>
                        <a:pt x="52210" y="30085"/>
                      </a:cubicBezTo>
                      <a:cubicBezTo>
                        <a:pt x="59447" y="25909"/>
                        <a:pt x="63120" y="20544"/>
                        <a:pt x="63084" y="15503"/>
                      </a:cubicBezTo>
                      <a:lnTo>
                        <a:pt x="63084" y="7077"/>
                      </a:lnTo>
                      <a:lnTo>
                        <a:pt x="59375" y="7401"/>
                      </a:lnTo>
                      <a:cubicBezTo>
                        <a:pt x="58187" y="6249"/>
                        <a:pt x="56855" y="5241"/>
                        <a:pt x="55415" y="4449"/>
                      </a:cubicBezTo>
                      <a:cubicBezTo>
                        <a:pt x="50242" y="1463"/>
                        <a:pt x="43325" y="0"/>
                        <a:pt x="36084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CCCCC"/>
                    </a:gs>
                    <a:gs pos="100000">
                      <a:srgbClr val="B7B7B7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1" name="Google Shape;1389;p37"/>
                <p:cNvSpPr/>
                <p:nvPr/>
              </p:nvSpPr>
              <p:spPr>
                <a:xfrm>
                  <a:off x="922731" y="2254070"/>
                  <a:ext cx="1450858" cy="7493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430" h="36377" extrusionOk="0">
                      <a:moveTo>
                        <a:pt x="39733" y="1"/>
                      </a:moveTo>
                      <a:cubicBezTo>
                        <a:pt x="30999" y="1"/>
                        <a:pt x="21790" y="2131"/>
                        <a:pt x="14583" y="6286"/>
                      </a:cubicBezTo>
                      <a:cubicBezTo>
                        <a:pt x="1441" y="13883"/>
                        <a:pt x="0" y="25369"/>
                        <a:pt x="11415" y="31958"/>
                      </a:cubicBezTo>
                      <a:cubicBezTo>
                        <a:pt x="16562" y="34923"/>
                        <a:pt x="23456" y="36377"/>
                        <a:pt x="30679" y="36377"/>
                      </a:cubicBezTo>
                      <a:cubicBezTo>
                        <a:pt x="39423" y="36377"/>
                        <a:pt x="48650" y="34246"/>
                        <a:pt x="55847" y="30086"/>
                      </a:cubicBezTo>
                      <a:cubicBezTo>
                        <a:pt x="68989" y="22524"/>
                        <a:pt x="70430" y="11038"/>
                        <a:pt x="59052" y="4449"/>
                      </a:cubicBezTo>
                      <a:cubicBezTo>
                        <a:pt x="53879" y="1463"/>
                        <a:pt x="46969" y="1"/>
                        <a:pt x="39733" y="1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2" name="Google Shape;1390;p37"/>
                <p:cNvSpPr/>
                <p:nvPr/>
              </p:nvSpPr>
              <p:spPr>
                <a:xfrm>
                  <a:off x="1589553" y="2258190"/>
                  <a:ext cx="117956" cy="471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6" h="22901" extrusionOk="0">
                      <a:moveTo>
                        <a:pt x="1" y="0"/>
                      </a:moveTo>
                      <a:lnTo>
                        <a:pt x="1" y="22901"/>
                      </a:lnTo>
                      <a:lnTo>
                        <a:pt x="5726" y="19588"/>
                      </a:lnTo>
                      <a:lnTo>
                        <a:pt x="5726" y="0"/>
                      </a:lnTo>
                      <a:close/>
                    </a:path>
                  </a:pathLst>
                </a:custGeom>
                <a:solidFill>
                  <a:srgbClr val="35507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3" name="Google Shape;1391;p37"/>
                <p:cNvSpPr/>
                <p:nvPr/>
              </p:nvSpPr>
              <p:spPr>
                <a:xfrm>
                  <a:off x="1461977" y="2187717"/>
                  <a:ext cx="127596" cy="5422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94" h="26322" extrusionOk="0">
                      <a:moveTo>
                        <a:pt x="0" y="1"/>
                      </a:moveTo>
                      <a:lnTo>
                        <a:pt x="0" y="22757"/>
                      </a:lnTo>
                      <a:lnTo>
                        <a:pt x="6194" y="26322"/>
                      </a:lnTo>
                      <a:lnTo>
                        <a:pt x="6194" y="3565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76BBE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4" name="Google Shape;1392;p37"/>
                <p:cNvSpPr/>
                <p:nvPr/>
              </p:nvSpPr>
              <p:spPr>
                <a:xfrm>
                  <a:off x="1319570" y="1807771"/>
                  <a:ext cx="646799" cy="6618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398" h="32128" extrusionOk="0">
                      <a:moveTo>
                        <a:pt x="9627" y="0"/>
                      </a:moveTo>
                      <a:cubicBezTo>
                        <a:pt x="8792" y="0"/>
                        <a:pt x="7870" y="271"/>
                        <a:pt x="6913" y="838"/>
                      </a:cubicBezTo>
                      <a:cubicBezTo>
                        <a:pt x="3097" y="2998"/>
                        <a:pt x="0" y="8903"/>
                        <a:pt x="0" y="13944"/>
                      </a:cubicBezTo>
                      <a:cubicBezTo>
                        <a:pt x="0" y="16824"/>
                        <a:pt x="1044" y="18841"/>
                        <a:pt x="2629" y="19597"/>
                      </a:cubicBezTo>
                      <a:lnTo>
                        <a:pt x="5689" y="21361"/>
                      </a:lnTo>
                      <a:cubicBezTo>
                        <a:pt x="8282" y="22874"/>
                        <a:pt x="10658" y="24782"/>
                        <a:pt x="12674" y="27050"/>
                      </a:cubicBezTo>
                      <a:lnTo>
                        <a:pt x="17211" y="32127"/>
                      </a:lnTo>
                      <a:lnTo>
                        <a:pt x="31398" y="6923"/>
                      </a:lnTo>
                      <a:lnTo>
                        <a:pt x="24773" y="5951"/>
                      </a:lnTo>
                      <a:cubicBezTo>
                        <a:pt x="21208" y="5410"/>
                        <a:pt x="17787" y="4222"/>
                        <a:pt x="14655" y="2422"/>
                      </a:cubicBezTo>
                      <a:lnTo>
                        <a:pt x="11882" y="838"/>
                      </a:lnTo>
                      <a:cubicBezTo>
                        <a:pt x="11260" y="289"/>
                        <a:pt x="10490" y="0"/>
                        <a:pt x="9627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AD6DD"/>
                    </a:gs>
                    <a:gs pos="100000">
                      <a:srgbClr val="3E769A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5" name="Google Shape;1393;p37"/>
                <p:cNvSpPr/>
                <p:nvPr/>
              </p:nvSpPr>
              <p:spPr>
                <a:xfrm>
                  <a:off x="1319570" y="1807771"/>
                  <a:ext cx="338252" cy="4593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20" h="22298" extrusionOk="0">
                      <a:moveTo>
                        <a:pt x="9609" y="0"/>
                      </a:moveTo>
                      <a:cubicBezTo>
                        <a:pt x="8773" y="0"/>
                        <a:pt x="7852" y="271"/>
                        <a:pt x="6877" y="838"/>
                      </a:cubicBezTo>
                      <a:cubicBezTo>
                        <a:pt x="3097" y="2998"/>
                        <a:pt x="0" y="8903"/>
                        <a:pt x="0" y="13944"/>
                      </a:cubicBezTo>
                      <a:cubicBezTo>
                        <a:pt x="0" y="16824"/>
                        <a:pt x="1044" y="18841"/>
                        <a:pt x="2629" y="19597"/>
                      </a:cubicBezTo>
                      <a:lnTo>
                        <a:pt x="5689" y="21361"/>
                      </a:lnTo>
                      <a:cubicBezTo>
                        <a:pt x="6193" y="21649"/>
                        <a:pt x="6697" y="21973"/>
                        <a:pt x="7165" y="22297"/>
                      </a:cubicBezTo>
                      <a:cubicBezTo>
                        <a:pt x="6301" y="21253"/>
                        <a:pt x="5797" y="19633"/>
                        <a:pt x="5797" y="17545"/>
                      </a:cubicBezTo>
                      <a:cubicBezTo>
                        <a:pt x="5797" y="12360"/>
                        <a:pt x="8966" y="6347"/>
                        <a:pt x="12818" y="4114"/>
                      </a:cubicBezTo>
                      <a:cubicBezTo>
                        <a:pt x="13827" y="3541"/>
                        <a:pt x="14774" y="3279"/>
                        <a:pt x="15628" y="3279"/>
                      </a:cubicBezTo>
                      <a:cubicBezTo>
                        <a:pt x="15902" y="3279"/>
                        <a:pt x="16166" y="3306"/>
                        <a:pt x="16419" y="3358"/>
                      </a:cubicBezTo>
                      <a:cubicBezTo>
                        <a:pt x="15843" y="3070"/>
                        <a:pt x="15231" y="2746"/>
                        <a:pt x="14619" y="2422"/>
                      </a:cubicBezTo>
                      <a:lnTo>
                        <a:pt x="11882" y="838"/>
                      </a:lnTo>
                      <a:cubicBezTo>
                        <a:pt x="11242" y="289"/>
                        <a:pt x="10472" y="0"/>
                        <a:pt x="9609" y="0"/>
                      </a:cubicBezTo>
                      <a:close/>
                    </a:path>
                  </a:pathLst>
                </a:custGeom>
                <a:solidFill>
                  <a:srgbClr val="3E769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6" name="Google Shape;1394;p37"/>
                <p:cNvSpPr/>
                <p:nvPr/>
              </p:nvSpPr>
              <p:spPr>
                <a:xfrm>
                  <a:off x="1599194" y="1870683"/>
                  <a:ext cx="512569" cy="7643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82" h="37103" extrusionOk="0">
                      <a:moveTo>
                        <a:pt x="17193" y="1"/>
                      </a:moveTo>
                      <a:cubicBezTo>
                        <a:pt x="15698" y="1"/>
                        <a:pt x="14050" y="468"/>
                        <a:pt x="12315" y="1456"/>
                      </a:cubicBezTo>
                      <a:cubicBezTo>
                        <a:pt x="5510" y="5381"/>
                        <a:pt x="1" y="15931"/>
                        <a:pt x="1" y="25041"/>
                      </a:cubicBezTo>
                      <a:cubicBezTo>
                        <a:pt x="1" y="29865"/>
                        <a:pt x="1585" y="33286"/>
                        <a:pt x="4069" y="34870"/>
                      </a:cubicBezTo>
                      <a:cubicBezTo>
                        <a:pt x="4177" y="34942"/>
                        <a:pt x="4321" y="35014"/>
                        <a:pt x="4429" y="35086"/>
                      </a:cubicBezTo>
                      <a:lnTo>
                        <a:pt x="7922" y="37103"/>
                      </a:lnTo>
                      <a:lnTo>
                        <a:pt x="8642" y="35698"/>
                      </a:lnTo>
                      <a:cubicBezTo>
                        <a:pt x="9938" y="35482"/>
                        <a:pt x="11199" y="35014"/>
                        <a:pt x="12315" y="34330"/>
                      </a:cubicBezTo>
                      <a:cubicBezTo>
                        <a:pt x="19120" y="30406"/>
                        <a:pt x="24629" y="19856"/>
                        <a:pt x="24629" y="10782"/>
                      </a:cubicBezTo>
                      <a:cubicBezTo>
                        <a:pt x="24665" y="8982"/>
                        <a:pt x="24413" y="7181"/>
                        <a:pt x="23873" y="5489"/>
                      </a:cubicBezTo>
                      <a:lnTo>
                        <a:pt x="24881" y="3437"/>
                      </a:lnTo>
                      <a:lnTo>
                        <a:pt x="20921" y="1168"/>
                      </a:lnTo>
                      <a:cubicBezTo>
                        <a:pt x="19845" y="405"/>
                        <a:pt x="18585" y="1"/>
                        <a:pt x="1719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8AD6DD"/>
                    </a:gs>
                    <a:gs pos="100000">
                      <a:srgbClr val="3E769A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7" name="Google Shape;1395;p37"/>
                <p:cNvSpPr/>
                <p:nvPr/>
              </p:nvSpPr>
              <p:spPr>
                <a:xfrm>
                  <a:off x="1683757" y="1919876"/>
                  <a:ext cx="508120" cy="7380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666" h="35830" extrusionOk="0">
                      <a:moveTo>
                        <a:pt x="17249" y="0"/>
                      </a:moveTo>
                      <a:cubicBezTo>
                        <a:pt x="15748" y="0"/>
                        <a:pt x="14092" y="476"/>
                        <a:pt x="12351" y="1481"/>
                      </a:cubicBezTo>
                      <a:cubicBezTo>
                        <a:pt x="5509" y="5405"/>
                        <a:pt x="0" y="15955"/>
                        <a:pt x="0" y="25029"/>
                      </a:cubicBezTo>
                      <a:cubicBezTo>
                        <a:pt x="0" y="31788"/>
                        <a:pt x="3057" y="35830"/>
                        <a:pt x="7445" y="35830"/>
                      </a:cubicBezTo>
                      <a:cubicBezTo>
                        <a:pt x="8947" y="35830"/>
                        <a:pt x="10606" y="35356"/>
                        <a:pt x="12351" y="34355"/>
                      </a:cubicBezTo>
                      <a:cubicBezTo>
                        <a:pt x="19156" y="30430"/>
                        <a:pt x="24665" y="19880"/>
                        <a:pt x="24665" y="10806"/>
                      </a:cubicBezTo>
                      <a:cubicBezTo>
                        <a:pt x="24665" y="4028"/>
                        <a:pt x="21615" y="0"/>
                        <a:pt x="17249" y="0"/>
                      </a:cubicBezTo>
                      <a:close/>
                    </a:path>
                  </a:pathLst>
                </a:custGeom>
                <a:solidFill>
                  <a:srgbClr val="35507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8" name="Google Shape;1396;p37"/>
                <p:cNvSpPr/>
                <p:nvPr/>
              </p:nvSpPr>
              <p:spPr>
                <a:xfrm>
                  <a:off x="1746051" y="1971870"/>
                  <a:ext cx="384252" cy="6349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53" h="30823" extrusionOk="0">
                      <a:moveTo>
                        <a:pt x="18652" y="10011"/>
                      </a:moveTo>
                      <a:cubicBezTo>
                        <a:pt x="18652" y="3133"/>
                        <a:pt x="14476" y="1"/>
                        <a:pt x="9327" y="2953"/>
                      </a:cubicBezTo>
                      <a:cubicBezTo>
                        <a:pt x="4178" y="5942"/>
                        <a:pt x="1" y="13935"/>
                        <a:pt x="1" y="20777"/>
                      </a:cubicBezTo>
                      <a:cubicBezTo>
                        <a:pt x="1" y="27654"/>
                        <a:pt x="4178" y="30822"/>
                        <a:pt x="9327" y="27834"/>
                      </a:cubicBezTo>
                      <a:cubicBezTo>
                        <a:pt x="14476" y="24845"/>
                        <a:pt x="18652" y="16852"/>
                        <a:pt x="18652" y="10011"/>
                      </a:cubicBezTo>
                      <a:close/>
                    </a:path>
                  </a:pathLst>
                </a:custGeom>
                <a:solidFill>
                  <a:srgbClr val="2C405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9" name="Google Shape;1397;p37"/>
                <p:cNvSpPr/>
                <p:nvPr/>
              </p:nvSpPr>
              <p:spPr>
                <a:xfrm>
                  <a:off x="1762387" y="2130614"/>
                  <a:ext cx="213643" cy="2344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71" h="11379" extrusionOk="0">
                      <a:moveTo>
                        <a:pt x="0" y="7562"/>
                      </a:moveTo>
                      <a:lnTo>
                        <a:pt x="6625" y="11378"/>
                      </a:lnTo>
                      <a:lnTo>
                        <a:pt x="10370" y="3961"/>
                      </a:lnTo>
                      <a:lnTo>
                        <a:pt x="3565" y="0"/>
                      </a:lnTo>
                      <a:cubicBezTo>
                        <a:pt x="1944" y="2305"/>
                        <a:pt x="756" y="4861"/>
                        <a:pt x="0" y="7562"/>
                      </a:cubicBezTo>
                      <a:close/>
                    </a:path>
                  </a:pathLst>
                </a:custGeom>
                <a:solidFill>
                  <a:srgbClr val="35507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20" name="Google Shape;1398;p37"/>
                <p:cNvSpPr/>
                <p:nvPr/>
              </p:nvSpPr>
              <p:spPr>
                <a:xfrm>
                  <a:off x="1824682" y="2174368"/>
                  <a:ext cx="151348" cy="1936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47" h="9399" extrusionOk="0">
                      <a:moveTo>
                        <a:pt x="3853" y="1"/>
                      </a:moveTo>
                      <a:cubicBezTo>
                        <a:pt x="3511" y="1"/>
                        <a:pt x="3133" y="109"/>
                        <a:pt x="2737" y="325"/>
                      </a:cubicBezTo>
                      <a:cubicBezTo>
                        <a:pt x="1225" y="1225"/>
                        <a:pt x="1" y="3529"/>
                        <a:pt x="1" y="5546"/>
                      </a:cubicBezTo>
                      <a:cubicBezTo>
                        <a:pt x="1" y="6698"/>
                        <a:pt x="433" y="7490"/>
                        <a:pt x="1045" y="7814"/>
                      </a:cubicBezTo>
                      <a:lnTo>
                        <a:pt x="3781" y="9398"/>
                      </a:lnTo>
                      <a:lnTo>
                        <a:pt x="7346" y="1837"/>
                      </a:lnTo>
                      <a:lnTo>
                        <a:pt x="4754" y="325"/>
                      </a:lnTo>
                      <a:cubicBezTo>
                        <a:pt x="4502" y="109"/>
                        <a:pt x="4195" y="1"/>
                        <a:pt x="3853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3E769A"/>
                    </a:gs>
                    <a:gs pos="100000">
                      <a:srgbClr val="203A58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21" name="Google Shape;1399;p37"/>
                <p:cNvSpPr/>
                <p:nvPr/>
              </p:nvSpPr>
              <p:spPr>
                <a:xfrm>
                  <a:off x="1881805" y="2207061"/>
                  <a:ext cx="112764" cy="1635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74" h="7939" extrusionOk="0">
                      <a:moveTo>
                        <a:pt x="3813" y="0"/>
                      </a:moveTo>
                      <a:cubicBezTo>
                        <a:pt x="3483" y="0"/>
                        <a:pt x="3119" y="104"/>
                        <a:pt x="2737" y="322"/>
                      </a:cubicBezTo>
                      <a:cubicBezTo>
                        <a:pt x="1224" y="1186"/>
                        <a:pt x="0" y="3527"/>
                        <a:pt x="0" y="5543"/>
                      </a:cubicBezTo>
                      <a:cubicBezTo>
                        <a:pt x="0" y="7037"/>
                        <a:pt x="673" y="7938"/>
                        <a:pt x="1636" y="7938"/>
                      </a:cubicBezTo>
                      <a:cubicBezTo>
                        <a:pt x="1973" y="7938"/>
                        <a:pt x="2345" y="7828"/>
                        <a:pt x="2737" y="7595"/>
                      </a:cubicBezTo>
                      <a:cubicBezTo>
                        <a:pt x="4249" y="6731"/>
                        <a:pt x="5473" y="4391"/>
                        <a:pt x="5473" y="2410"/>
                      </a:cubicBezTo>
                      <a:cubicBezTo>
                        <a:pt x="5473" y="904"/>
                        <a:pt x="4790" y="0"/>
                        <a:pt x="3813" y="0"/>
                      </a:cubicBezTo>
                      <a:close/>
                    </a:path>
                  </a:pathLst>
                </a:custGeom>
                <a:solidFill>
                  <a:srgbClr val="35507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22" name="Google Shape;1400;p37"/>
                <p:cNvSpPr/>
                <p:nvPr/>
              </p:nvSpPr>
              <p:spPr>
                <a:xfrm>
                  <a:off x="1784635" y="2008815"/>
                  <a:ext cx="345668" cy="557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80" h="27049" extrusionOk="0">
                      <a:moveTo>
                        <a:pt x="11919" y="0"/>
                      </a:moveTo>
                      <a:cubicBezTo>
                        <a:pt x="13107" y="1404"/>
                        <a:pt x="13827" y="3601"/>
                        <a:pt x="13827" y="6409"/>
                      </a:cubicBezTo>
                      <a:cubicBezTo>
                        <a:pt x="13827" y="13287"/>
                        <a:pt x="9650" y="21280"/>
                        <a:pt x="4501" y="24233"/>
                      </a:cubicBezTo>
                      <a:cubicBezTo>
                        <a:pt x="3165" y="25005"/>
                        <a:pt x="1878" y="25360"/>
                        <a:pt x="720" y="25360"/>
                      </a:cubicBezTo>
                      <a:cubicBezTo>
                        <a:pt x="474" y="25360"/>
                        <a:pt x="234" y="25344"/>
                        <a:pt x="0" y="25313"/>
                      </a:cubicBezTo>
                      <a:lnTo>
                        <a:pt x="0" y="25313"/>
                      </a:lnTo>
                      <a:cubicBezTo>
                        <a:pt x="959" y="26435"/>
                        <a:pt x="2242" y="27048"/>
                        <a:pt x="3724" y="27048"/>
                      </a:cubicBezTo>
                      <a:cubicBezTo>
                        <a:pt x="4857" y="27048"/>
                        <a:pt x="6107" y="26690"/>
                        <a:pt x="7418" y="25925"/>
                      </a:cubicBezTo>
                      <a:cubicBezTo>
                        <a:pt x="12567" y="22972"/>
                        <a:pt x="16743" y="14979"/>
                        <a:pt x="16743" y="8102"/>
                      </a:cubicBezTo>
                      <a:cubicBezTo>
                        <a:pt x="16779" y="3385"/>
                        <a:pt x="14799" y="468"/>
                        <a:pt x="11919" y="0"/>
                      </a:cubicBezTo>
                      <a:close/>
                    </a:path>
                  </a:pathLst>
                </a:custGeom>
                <a:solidFill>
                  <a:srgbClr val="355070"/>
                </a:solidFill>
                <a:ln w="11700" cap="flat" cmpd="sng">
                  <a:solidFill>
                    <a:srgbClr val="355070"/>
                  </a:solidFill>
                  <a:prstDash val="solid"/>
                  <a:miter lim="3600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9" name="Google Shape;1401;p37"/>
              <p:cNvCxnSpPr/>
              <p:nvPr/>
            </p:nvCxnSpPr>
            <p:spPr>
              <a:xfrm>
                <a:off x="936793" y="2748150"/>
                <a:ext cx="0" cy="8919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35507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70" name="Google Shape;1447;p37"/>
          <p:cNvGrpSpPr/>
          <p:nvPr/>
        </p:nvGrpSpPr>
        <p:grpSpPr>
          <a:xfrm>
            <a:off x="3081548" y="1712409"/>
            <a:ext cx="5507649" cy="2659186"/>
            <a:chOff x="6801300" y="1458957"/>
            <a:chExt cx="5258622" cy="2659186"/>
          </a:xfrm>
        </p:grpSpPr>
        <p:sp>
          <p:nvSpPr>
            <p:cNvPr id="98" name="Google Shape;1449;p37"/>
            <p:cNvSpPr txBox="1"/>
            <p:nvPr/>
          </p:nvSpPr>
          <p:spPr>
            <a:xfrm>
              <a:off x="6801300" y="1458957"/>
              <a:ext cx="5258622" cy="54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just">
                <a:buClr>
                  <a:srgbClr val="000000"/>
                </a:buClr>
                <a:buSzPts val="1100"/>
              </a:pPr>
              <a:r>
                <a:rPr kumimoji="1" lang="bg-BG" sz="1200" dirty="0">
                  <a:solidFill>
                    <a:srgbClr val="000099"/>
                  </a:solidFill>
                </a:rPr>
                <a:t>Според постановките в ИНПЕК относно енергийните общности, наред с регулаторните мерки ще бъдат прилагани и конкретни мерки за стимулиране на инвестициите, чрез осигуряването на възможност за опериране в енергийната система, интегриране на пазара и регламентиране на оптимални административни процедури, съобразени със спецификите на общностите за възобновяема енергия и др.</a:t>
              </a:r>
              <a:endParaRPr kumimoji="0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ira Sans"/>
                <a:ea typeface="Fira Sans"/>
                <a:cs typeface="Fira Sans"/>
                <a:sym typeface="Fira Sans"/>
              </a:endParaRPr>
            </a:p>
          </p:txBody>
        </p:sp>
        <p:grpSp>
          <p:nvGrpSpPr>
            <p:cNvPr id="72" name="Google Shape;1451;p37"/>
            <p:cNvGrpSpPr/>
            <p:nvPr/>
          </p:nvGrpSpPr>
          <p:grpSpPr>
            <a:xfrm>
              <a:off x="6801300" y="1863150"/>
              <a:ext cx="1450858" cy="2254993"/>
              <a:chOff x="6801300" y="1863150"/>
              <a:chExt cx="1450858" cy="2254993"/>
            </a:xfrm>
          </p:grpSpPr>
          <p:grpSp>
            <p:nvGrpSpPr>
              <p:cNvPr id="73" name="Google Shape;1452;p37"/>
              <p:cNvGrpSpPr/>
              <p:nvPr/>
            </p:nvGrpSpPr>
            <p:grpSpPr>
              <a:xfrm>
                <a:off x="6801300" y="2418396"/>
                <a:ext cx="1450858" cy="1699747"/>
                <a:chOff x="6801300" y="2418396"/>
                <a:chExt cx="1450858" cy="1699747"/>
              </a:xfrm>
            </p:grpSpPr>
            <p:sp>
              <p:nvSpPr>
                <p:cNvPr id="75" name="Google Shape;1453;p37"/>
                <p:cNvSpPr/>
                <p:nvPr/>
              </p:nvSpPr>
              <p:spPr>
                <a:xfrm>
                  <a:off x="6876202" y="3368159"/>
                  <a:ext cx="1300293" cy="7499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21" h="36407" extrusionOk="0">
                      <a:moveTo>
                        <a:pt x="36079" y="0"/>
                      </a:moveTo>
                      <a:cubicBezTo>
                        <a:pt x="27345" y="0"/>
                        <a:pt x="18134" y="2131"/>
                        <a:pt x="10947" y="6285"/>
                      </a:cubicBezTo>
                      <a:cubicBezTo>
                        <a:pt x="8211" y="7798"/>
                        <a:pt x="5762" y="9778"/>
                        <a:pt x="3710" y="12118"/>
                      </a:cubicBezTo>
                      <a:lnTo>
                        <a:pt x="73" y="12406"/>
                      </a:lnTo>
                      <a:lnTo>
                        <a:pt x="73" y="20652"/>
                      </a:lnTo>
                      <a:cubicBezTo>
                        <a:pt x="1" y="24901"/>
                        <a:pt x="2521" y="28933"/>
                        <a:pt x="7742" y="31958"/>
                      </a:cubicBezTo>
                      <a:cubicBezTo>
                        <a:pt x="12915" y="34944"/>
                        <a:pt x="19825" y="36407"/>
                        <a:pt x="27061" y="36407"/>
                      </a:cubicBezTo>
                      <a:cubicBezTo>
                        <a:pt x="35795" y="36407"/>
                        <a:pt x="45004" y="34276"/>
                        <a:pt x="52211" y="30122"/>
                      </a:cubicBezTo>
                      <a:cubicBezTo>
                        <a:pt x="59448" y="25945"/>
                        <a:pt x="63121" y="20580"/>
                        <a:pt x="63085" y="15503"/>
                      </a:cubicBezTo>
                      <a:lnTo>
                        <a:pt x="63085" y="7114"/>
                      </a:lnTo>
                      <a:lnTo>
                        <a:pt x="59376" y="7438"/>
                      </a:lnTo>
                      <a:cubicBezTo>
                        <a:pt x="58188" y="6285"/>
                        <a:pt x="56856" y="5277"/>
                        <a:pt x="55379" y="4449"/>
                      </a:cubicBezTo>
                      <a:cubicBezTo>
                        <a:pt x="50223" y="1463"/>
                        <a:pt x="43315" y="0"/>
                        <a:pt x="36079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CCCCCC"/>
                    </a:gs>
                    <a:gs pos="100000">
                      <a:srgbClr val="B7B7B7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76" name="Google Shape;1454;p37"/>
                <p:cNvSpPr/>
                <p:nvPr/>
              </p:nvSpPr>
              <p:spPr>
                <a:xfrm>
                  <a:off x="6801300" y="3191184"/>
                  <a:ext cx="1450858" cy="7496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430" h="36393" extrusionOk="0">
                      <a:moveTo>
                        <a:pt x="39691" y="0"/>
                      </a:moveTo>
                      <a:cubicBezTo>
                        <a:pt x="30965" y="0"/>
                        <a:pt x="21764" y="2120"/>
                        <a:pt x="14583" y="6271"/>
                      </a:cubicBezTo>
                      <a:cubicBezTo>
                        <a:pt x="1441" y="13868"/>
                        <a:pt x="0" y="25354"/>
                        <a:pt x="11378" y="31943"/>
                      </a:cubicBezTo>
                      <a:cubicBezTo>
                        <a:pt x="16551" y="34929"/>
                        <a:pt x="23461" y="36392"/>
                        <a:pt x="30697" y="36392"/>
                      </a:cubicBezTo>
                      <a:cubicBezTo>
                        <a:pt x="39431" y="36392"/>
                        <a:pt x="48640" y="34262"/>
                        <a:pt x="55847" y="30107"/>
                      </a:cubicBezTo>
                      <a:cubicBezTo>
                        <a:pt x="68989" y="22510"/>
                        <a:pt x="70430" y="11024"/>
                        <a:pt x="59015" y="4434"/>
                      </a:cubicBezTo>
                      <a:cubicBezTo>
                        <a:pt x="53854" y="1462"/>
                        <a:pt x="46936" y="0"/>
                        <a:pt x="39691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77" name="Google Shape;1455;p37"/>
                <p:cNvSpPr/>
                <p:nvPr/>
              </p:nvSpPr>
              <p:spPr>
                <a:xfrm>
                  <a:off x="7164004" y="2418396"/>
                  <a:ext cx="563740" cy="1289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66" h="62581" extrusionOk="0">
                      <a:moveTo>
                        <a:pt x="27366" y="1"/>
                      </a:moveTo>
                      <a:lnTo>
                        <a:pt x="1" y="15808"/>
                      </a:lnTo>
                      <a:lnTo>
                        <a:pt x="1" y="62580"/>
                      </a:lnTo>
                      <a:lnTo>
                        <a:pt x="27366" y="46809"/>
                      </a:lnTo>
                      <a:lnTo>
                        <a:pt x="27366" y="1"/>
                      </a:lnTo>
                      <a:close/>
                    </a:path>
                  </a:pathLst>
                </a:custGeom>
                <a:solidFill>
                  <a:srgbClr val="BB616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78" name="Google Shape;1456;p37"/>
                <p:cNvSpPr/>
                <p:nvPr/>
              </p:nvSpPr>
              <p:spPr>
                <a:xfrm>
                  <a:off x="7269332" y="2513341"/>
                  <a:ext cx="563740" cy="1289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66" h="62581" extrusionOk="0">
                      <a:moveTo>
                        <a:pt x="27366" y="1"/>
                      </a:moveTo>
                      <a:lnTo>
                        <a:pt x="1" y="15808"/>
                      </a:lnTo>
                      <a:lnTo>
                        <a:pt x="1" y="62580"/>
                      </a:lnTo>
                      <a:lnTo>
                        <a:pt x="27366" y="46809"/>
                      </a:lnTo>
                      <a:lnTo>
                        <a:pt x="27366" y="1"/>
                      </a:lnTo>
                      <a:close/>
                    </a:path>
                  </a:pathLst>
                </a:custGeom>
                <a:solidFill>
                  <a:srgbClr val="E56B6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79" name="Google Shape;1457;p37"/>
                <p:cNvSpPr/>
                <p:nvPr/>
              </p:nvSpPr>
              <p:spPr>
                <a:xfrm>
                  <a:off x="7400616" y="2728447"/>
                  <a:ext cx="296722" cy="2166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04" h="10515" extrusionOk="0">
                      <a:moveTo>
                        <a:pt x="14404" y="1"/>
                      </a:moveTo>
                      <a:lnTo>
                        <a:pt x="1" y="8282"/>
                      </a:lnTo>
                      <a:lnTo>
                        <a:pt x="1" y="10514"/>
                      </a:lnTo>
                      <a:lnTo>
                        <a:pt x="14404" y="2197"/>
                      </a:lnTo>
                      <a:lnTo>
                        <a:pt x="14404" y="1"/>
                      </a:lnTo>
                      <a:close/>
                    </a:path>
                  </a:pathLst>
                </a:custGeom>
                <a:solidFill>
                  <a:srgbClr val="EB91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0" name="Google Shape;1458;p37"/>
                <p:cNvSpPr/>
                <p:nvPr/>
              </p:nvSpPr>
              <p:spPr>
                <a:xfrm>
                  <a:off x="7364277" y="2838966"/>
                  <a:ext cx="370141" cy="248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68" h="12063" extrusionOk="0">
                      <a:moveTo>
                        <a:pt x="17968" y="1"/>
                      </a:moveTo>
                      <a:lnTo>
                        <a:pt x="0" y="10406"/>
                      </a:lnTo>
                      <a:lnTo>
                        <a:pt x="0" y="12063"/>
                      </a:lnTo>
                      <a:lnTo>
                        <a:pt x="17968" y="1657"/>
                      </a:lnTo>
                      <a:lnTo>
                        <a:pt x="17968" y="1"/>
                      </a:lnTo>
                      <a:close/>
                    </a:path>
                  </a:pathLst>
                </a:custGeom>
                <a:solidFill>
                  <a:srgbClr val="EB91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1" name="Google Shape;1459;p37"/>
                <p:cNvSpPr/>
                <p:nvPr/>
              </p:nvSpPr>
              <p:spPr>
                <a:xfrm>
                  <a:off x="7364277" y="2939102"/>
                  <a:ext cx="370141" cy="2477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68" h="12027" extrusionOk="0">
                      <a:moveTo>
                        <a:pt x="17968" y="0"/>
                      </a:moveTo>
                      <a:lnTo>
                        <a:pt x="0" y="10406"/>
                      </a:lnTo>
                      <a:lnTo>
                        <a:pt x="0" y="12027"/>
                      </a:lnTo>
                      <a:lnTo>
                        <a:pt x="17968" y="1657"/>
                      </a:lnTo>
                      <a:lnTo>
                        <a:pt x="17968" y="0"/>
                      </a:lnTo>
                      <a:close/>
                    </a:path>
                  </a:pathLst>
                </a:custGeom>
                <a:solidFill>
                  <a:srgbClr val="EB91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2" name="Google Shape;1460;p37"/>
                <p:cNvSpPr/>
                <p:nvPr/>
              </p:nvSpPr>
              <p:spPr>
                <a:xfrm>
                  <a:off x="7364277" y="3098567"/>
                  <a:ext cx="266296" cy="1884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27" h="9147" extrusionOk="0">
                      <a:moveTo>
                        <a:pt x="12927" y="1"/>
                      </a:moveTo>
                      <a:lnTo>
                        <a:pt x="0" y="7490"/>
                      </a:lnTo>
                      <a:lnTo>
                        <a:pt x="0" y="9147"/>
                      </a:lnTo>
                      <a:lnTo>
                        <a:pt x="12927" y="1657"/>
                      </a:lnTo>
                      <a:lnTo>
                        <a:pt x="12927" y="1"/>
                      </a:lnTo>
                      <a:close/>
                    </a:path>
                  </a:pathLst>
                </a:custGeom>
                <a:solidFill>
                  <a:srgbClr val="EB91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3" name="Google Shape;1461;p37"/>
                <p:cNvSpPr/>
                <p:nvPr/>
              </p:nvSpPr>
              <p:spPr>
                <a:xfrm>
                  <a:off x="7364277" y="3166073"/>
                  <a:ext cx="370141" cy="2477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68" h="12027" extrusionOk="0">
                      <a:moveTo>
                        <a:pt x="17968" y="0"/>
                      </a:moveTo>
                      <a:lnTo>
                        <a:pt x="0" y="10370"/>
                      </a:lnTo>
                      <a:lnTo>
                        <a:pt x="0" y="12027"/>
                      </a:lnTo>
                      <a:lnTo>
                        <a:pt x="17968" y="1621"/>
                      </a:lnTo>
                      <a:lnTo>
                        <a:pt x="17968" y="0"/>
                      </a:lnTo>
                      <a:close/>
                    </a:path>
                  </a:pathLst>
                </a:custGeom>
                <a:solidFill>
                  <a:srgbClr val="EB91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4" name="Google Shape;1462;p37"/>
                <p:cNvSpPr/>
                <p:nvPr/>
              </p:nvSpPr>
              <p:spPr>
                <a:xfrm>
                  <a:off x="7364277" y="3324796"/>
                  <a:ext cx="266296" cy="1891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27" h="9183" extrusionOk="0">
                      <a:moveTo>
                        <a:pt x="12927" y="1"/>
                      </a:moveTo>
                      <a:lnTo>
                        <a:pt x="0" y="7526"/>
                      </a:lnTo>
                      <a:lnTo>
                        <a:pt x="0" y="9183"/>
                      </a:lnTo>
                      <a:lnTo>
                        <a:pt x="12927" y="1657"/>
                      </a:lnTo>
                      <a:lnTo>
                        <a:pt x="12927" y="1"/>
                      </a:lnTo>
                      <a:close/>
                    </a:path>
                  </a:pathLst>
                </a:custGeom>
                <a:solidFill>
                  <a:srgbClr val="EB91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5" name="Google Shape;1463;p37"/>
                <p:cNvSpPr/>
                <p:nvPr/>
              </p:nvSpPr>
              <p:spPr>
                <a:xfrm>
                  <a:off x="7638711" y="3370054"/>
                  <a:ext cx="162472" cy="1231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87" h="5978" fill="none" extrusionOk="0">
                      <a:moveTo>
                        <a:pt x="1" y="5977"/>
                      </a:moveTo>
                      <a:cubicBezTo>
                        <a:pt x="1" y="5977"/>
                        <a:pt x="1261" y="1873"/>
                        <a:pt x="1945" y="1080"/>
                      </a:cubicBezTo>
                      <a:cubicBezTo>
                        <a:pt x="2629" y="324"/>
                        <a:pt x="3098" y="1224"/>
                        <a:pt x="2701" y="3025"/>
                      </a:cubicBezTo>
                      <a:cubicBezTo>
                        <a:pt x="2449" y="4213"/>
                        <a:pt x="3278" y="4429"/>
                        <a:pt x="4070" y="2377"/>
                      </a:cubicBezTo>
                      <a:cubicBezTo>
                        <a:pt x="4934" y="216"/>
                        <a:pt x="5906" y="36"/>
                        <a:pt x="5870" y="1080"/>
                      </a:cubicBezTo>
                      <a:cubicBezTo>
                        <a:pt x="5834" y="2161"/>
                        <a:pt x="6086" y="3241"/>
                        <a:pt x="6842" y="2233"/>
                      </a:cubicBezTo>
                      <a:cubicBezTo>
                        <a:pt x="7346" y="1549"/>
                        <a:pt x="7670" y="792"/>
                        <a:pt x="7886" y="0"/>
                      </a:cubicBezTo>
                    </a:path>
                  </a:pathLst>
                </a:custGeom>
                <a:solidFill>
                  <a:srgbClr val="ECADBA"/>
                </a:solidFill>
                <a:ln w="9000" cap="rnd" cmpd="sng">
                  <a:solidFill>
                    <a:srgbClr val="EB9194"/>
                  </a:solidFill>
                  <a:prstDash val="solid"/>
                  <a:miter lim="3600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6" name="Google Shape;1464;p37"/>
                <p:cNvSpPr/>
                <p:nvPr/>
              </p:nvSpPr>
              <p:spPr>
                <a:xfrm>
                  <a:off x="7676553" y="3419000"/>
                  <a:ext cx="124630" cy="742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0" h="3602" fill="none" extrusionOk="0">
                      <a:moveTo>
                        <a:pt x="0" y="3601"/>
                      </a:moveTo>
                      <a:cubicBezTo>
                        <a:pt x="0" y="3601"/>
                        <a:pt x="2701" y="1837"/>
                        <a:pt x="6049" y="1"/>
                      </a:cubicBezTo>
                    </a:path>
                  </a:pathLst>
                </a:custGeom>
                <a:solidFill>
                  <a:srgbClr val="ECADBA"/>
                </a:solidFill>
                <a:ln w="9000" cap="rnd" cmpd="sng">
                  <a:solidFill>
                    <a:srgbClr val="EB9194"/>
                  </a:solidFill>
                  <a:prstDash val="solid"/>
                  <a:miter lim="36006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7" name="Google Shape;1465;p37"/>
                <p:cNvSpPr/>
                <p:nvPr/>
              </p:nvSpPr>
              <p:spPr>
                <a:xfrm>
                  <a:off x="7918356" y="3428641"/>
                  <a:ext cx="56403" cy="552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38" h="2684" extrusionOk="0">
                      <a:moveTo>
                        <a:pt x="2737" y="1"/>
                      </a:moveTo>
                      <a:lnTo>
                        <a:pt x="1" y="289"/>
                      </a:lnTo>
                      <a:lnTo>
                        <a:pt x="577" y="2089"/>
                      </a:lnTo>
                      <a:cubicBezTo>
                        <a:pt x="685" y="2485"/>
                        <a:pt x="1018" y="2683"/>
                        <a:pt x="1351" y="2683"/>
                      </a:cubicBezTo>
                      <a:cubicBezTo>
                        <a:pt x="1684" y="2683"/>
                        <a:pt x="2017" y="2485"/>
                        <a:pt x="2125" y="2089"/>
                      </a:cubicBezTo>
                      <a:lnTo>
                        <a:pt x="2737" y="1"/>
                      </a:lnTo>
                      <a:close/>
                    </a:path>
                  </a:pathLst>
                </a:custGeom>
                <a:solidFill>
                  <a:srgbClr val="66666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8" name="Google Shape;1466;p37"/>
                <p:cNvSpPr/>
                <p:nvPr/>
              </p:nvSpPr>
              <p:spPr>
                <a:xfrm>
                  <a:off x="7876826" y="3309222"/>
                  <a:ext cx="140204" cy="136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06" h="6622" extrusionOk="0">
                      <a:moveTo>
                        <a:pt x="6805" y="1"/>
                      </a:moveTo>
                      <a:lnTo>
                        <a:pt x="0" y="721"/>
                      </a:lnTo>
                      <a:lnTo>
                        <a:pt x="1332" y="5150"/>
                      </a:lnTo>
                      <a:cubicBezTo>
                        <a:pt x="1637" y="6135"/>
                        <a:pt x="2477" y="6621"/>
                        <a:pt x="3310" y="6621"/>
                      </a:cubicBezTo>
                      <a:cubicBezTo>
                        <a:pt x="4151" y="6621"/>
                        <a:pt x="4986" y="6126"/>
                        <a:pt x="5257" y="5150"/>
                      </a:cubicBezTo>
                      <a:lnTo>
                        <a:pt x="6805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EEAB9E"/>
                    </a:gs>
                    <a:gs pos="100000">
                      <a:srgbClr val="E56B6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9" name="Google Shape;1467;p37"/>
                <p:cNvSpPr/>
                <p:nvPr/>
              </p:nvSpPr>
              <p:spPr>
                <a:xfrm>
                  <a:off x="7875343" y="2807262"/>
                  <a:ext cx="141687" cy="543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8" h="26389" extrusionOk="0">
                      <a:moveTo>
                        <a:pt x="3882" y="1"/>
                      </a:moveTo>
                      <a:cubicBezTo>
                        <a:pt x="2938" y="1"/>
                        <a:pt x="1948" y="228"/>
                        <a:pt x="1188" y="675"/>
                      </a:cubicBezTo>
                      <a:cubicBezTo>
                        <a:pt x="864" y="855"/>
                        <a:pt x="612" y="1071"/>
                        <a:pt x="396" y="1324"/>
                      </a:cubicBezTo>
                      <a:lnTo>
                        <a:pt x="0" y="1360"/>
                      </a:lnTo>
                      <a:lnTo>
                        <a:pt x="0" y="24656"/>
                      </a:lnTo>
                      <a:cubicBezTo>
                        <a:pt x="0" y="25196"/>
                        <a:pt x="324" y="25664"/>
                        <a:pt x="828" y="25880"/>
                      </a:cubicBezTo>
                      <a:cubicBezTo>
                        <a:pt x="1401" y="26224"/>
                        <a:pt x="2161" y="26389"/>
                        <a:pt x="2954" y="26389"/>
                      </a:cubicBezTo>
                      <a:cubicBezTo>
                        <a:pt x="3904" y="26389"/>
                        <a:pt x="4904" y="26152"/>
                        <a:pt x="5689" y="25700"/>
                      </a:cubicBezTo>
                      <a:cubicBezTo>
                        <a:pt x="6481" y="25232"/>
                        <a:pt x="6877" y="24656"/>
                        <a:pt x="6877" y="24080"/>
                      </a:cubicBezTo>
                      <a:lnTo>
                        <a:pt x="6877" y="783"/>
                      </a:lnTo>
                      <a:lnTo>
                        <a:pt x="6481" y="819"/>
                      </a:lnTo>
                      <a:cubicBezTo>
                        <a:pt x="6337" y="675"/>
                        <a:pt x="6193" y="567"/>
                        <a:pt x="6013" y="495"/>
                      </a:cubicBezTo>
                      <a:cubicBezTo>
                        <a:pt x="5451" y="165"/>
                        <a:pt x="4683" y="1"/>
                        <a:pt x="3882" y="1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EEAB9E"/>
                    </a:gs>
                    <a:gs pos="100000">
                      <a:srgbClr val="E56B6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0" name="Google Shape;1468;p37"/>
                <p:cNvSpPr/>
                <p:nvPr/>
              </p:nvSpPr>
              <p:spPr>
                <a:xfrm>
                  <a:off x="7867185" y="2787857"/>
                  <a:ext cx="158744" cy="814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06" h="3954" extrusionOk="0">
                      <a:moveTo>
                        <a:pt x="4332" y="1"/>
                      </a:moveTo>
                      <a:cubicBezTo>
                        <a:pt x="3378" y="1"/>
                        <a:pt x="2373" y="228"/>
                        <a:pt x="1584" y="681"/>
                      </a:cubicBezTo>
                      <a:cubicBezTo>
                        <a:pt x="144" y="1509"/>
                        <a:pt x="0" y="2770"/>
                        <a:pt x="1224" y="3490"/>
                      </a:cubicBezTo>
                      <a:cubicBezTo>
                        <a:pt x="1794" y="3799"/>
                        <a:pt x="2549" y="3954"/>
                        <a:pt x="3337" y="3954"/>
                      </a:cubicBezTo>
                      <a:cubicBezTo>
                        <a:pt x="4292" y="3954"/>
                        <a:pt x="5297" y="3727"/>
                        <a:pt x="6085" y="3274"/>
                      </a:cubicBezTo>
                      <a:cubicBezTo>
                        <a:pt x="7526" y="2446"/>
                        <a:pt x="7706" y="1185"/>
                        <a:pt x="6445" y="465"/>
                      </a:cubicBezTo>
                      <a:cubicBezTo>
                        <a:pt x="5875" y="156"/>
                        <a:pt x="5121" y="1"/>
                        <a:pt x="4332" y="1"/>
                      </a:cubicBezTo>
                      <a:close/>
                    </a:path>
                  </a:pathLst>
                </a:custGeom>
                <a:solidFill>
                  <a:srgbClr val="BB616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1" name="Google Shape;1469;p37"/>
                <p:cNvSpPr/>
                <p:nvPr/>
              </p:nvSpPr>
              <p:spPr>
                <a:xfrm>
                  <a:off x="7886467" y="2707126"/>
                  <a:ext cx="120180" cy="1471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34" h="7143" extrusionOk="0">
                      <a:moveTo>
                        <a:pt x="3350" y="0"/>
                      </a:moveTo>
                      <a:cubicBezTo>
                        <a:pt x="2540" y="0"/>
                        <a:pt x="1682" y="191"/>
                        <a:pt x="1008" y="567"/>
                      </a:cubicBezTo>
                      <a:cubicBezTo>
                        <a:pt x="756" y="712"/>
                        <a:pt x="540" y="892"/>
                        <a:pt x="324" y="1108"/>
                      </a:cubicBezTo>
                      <a:lnTo>
                        <a:pt x="0" y="1144"/>
                      </a:lnTo>
                      <a:lnTo>
                        <a:pt x="0" y="5716"/>
                      </a:lnTo>
                      <a:cubicBezTo>
                        <a:pt x="36" y="6148"/>
                        <a:pt x="288" y="6545"/>
                        <a:pt x="720" y="6725"/>
                      </a:cubicBezTo>
                      <a:cubicBezTo>
                        <a:pt x="1199" y="7005"/>
                        <a:pt x="1844" y="7142"/>
                        <a:pt x="2521" y="7142"/>
                      </a:cubicBezTo>
                      <a:cubicBezTo>
                        <a:pt x="3320" y="7142"/>
                        <a:pt x="4162" y="6951"/>
                        <a:pt x="4825" y="6581"/>
                      </a:cubicBezTo>
                      <a:cubicBezTo>
                        <a:pt x="5473" y="6185"/>
                        <a:pt x="5833" y="5680"/>
                        <a:pt x="5797" y="5212"/>
                      </a:cubicBezTo>
                      <a:lnTo>
                        <a:pt x="5797" y="639"/>
                      </a:lnTo>
                      <a:lnTo>
                        <a:pt x="5473" y="675"/>
                      </a:lnTo>
                      <a:cubicBezTo>
                        <a:pt x="5365" y="567"/>
                        <a:pt x="5221" y="495"/>
                        <a:pt x="5113" y="387"/>
                      </a:cubicBezTo>
                      <a:cubicBezTo>
                        <a:pt x="4643" y="128"/>
                        <a:pt x="4013" y="0"/>
                        <a:pt x="3350" y="0"/>
                      </a:cubicBez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2" name="Google Shape;1470;p37"/>
                <p:cNvSpPr/>
                <p:nvPr/>
              </p:nvSpPr>
              <p:spPr>
                <a:xfrm>
                  <a:off x="7879051" y="2690913"/>
                  <a:ext cx="134271" cy="69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18" h="3353" extrusionOk="0">
                      <a:moveTo>
                        <a:pt x="3640" y="1"/>
                      </a:moveTo>
                      <a:cubicBezTo>
                        <a:pt x="2846" y="1"/>
                        <a:pt x="2012" y="192"/>
                        <a:pt x="1368" y="562"/>
                      </a:cubicBezTo>
                      <a:cubicBezTo>
                        <a:pt x="144" y="1282"/>
                        <a:pt x="0" y="2327"/>
                        <a:pt x="1080" y="2939"/>
                      </a:cubicBezTo>
                      <a:cubicBezTo>
                        <a:pt x="1553" y="3216"/>
                        <a:pt x="2188" y="3353"/>
                        <a:pt x="2852" y="3353"/>
                      </a:cubicBezTo>
                      <a:cubicBezTo>
                        <a:pt x="3655" y="3353"/>
                        <a:pt x="4499" y="3153"/>
                        <a:pt x="5149" y="2759"/>
                      </a:cubicBezTo>
                      <a:cubicBezTo>
                        <a:pt x="6337" y="2075"/>
                        <a:pt x="6517" y="994"/>
                        <a:pt x="5437" y="418"/>
                      </a:cubicBezTo>
                      <a:cubicBezTo>
                        <a:pt x="4959" y="138"/>
                        <a:pt x="4313" y="1"/>
                        <a:pt x="3640" y="1"/>
                      </a:cubicBezTo>
                      <a:close/>
                    </a:path>
                  </a:pathLst>
                </a:custGeom>
                <a:solidFill>
                  <a:srgbClr val="B7B7B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3" name="Google Shape;1471;p37"/>
                <p:cNvSpPr/>
                <p:nvPr/>
              </p:nvSpPr>
              <p:spPr>
                <a:xfrm>
                  <a:off x="7875343" y="3261760"/>
                  <a:ext cx="141687" cy="891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8" h="4326" extrusionOk="0">
                      <a:moveTo>
                        <a:pt x="6877" y="0"/>
                      </a:moveTo>
                      <a:cubicBezTo>
                        <a:pt x="6877" y="576"/>
                        <a:pt x="6481" y="1152"/>
                        <a:pt x="5689" y="1621"/>
                      </a:cubicBezTo>
                      <a:cubicBezTo>
                        <a:pt x="4901" y="2054"/>
                        <a:pt x="3897" y="2283"/>
                        <a:pt x="2942" y="2283"/>
                      </a:cubicBezTo>
                      <a:cubicBezTo>
                        <a:pt x="2153" y="2283"/>
                        <a:pt x="1399" y="2127"/>
                        <a:pt x="828" y="1801"/>
                      </a:cubicBezTo>
                      <a:cubicBezTo>
                        <a:pt x="360" y="1585"/>
                        <a:pt x="36" y="1116"/>
                        <a:pt x="0" y="576"/>
                      </a:cubicBezTo>
                      <a:lnTo>
                        <a:pt x="0" y="2593"/>
                      </a:lnTo>
                      <a:cubicBezTo>
                        <a:pt x="36" y="3133"/>
                        <a:pt x="360" y="3601"/>
                        <a:pt x="828" y="3817"/>
                      </a:cubicBezTo>
                      <a:cubicBezTo>
                        <a:pt x="1401" y="4161"/>
                        <a:pt x="2161" y="4326"/>
                        <a:pt x="2954" y="4326"/>
                      </a:cubicBezTo>
                      <a:cubicBezTo>
                        <a:pt x="3904" y="4326"/>
                        <a:pt x="4904" y="4089"/>
                        <a:pt x="5689" y="3637"/>
                      </a:cubicBezTo>
                      <a:cubicBezTo>
                        <a:pt x="6481" y="3169"/>
                        <a:pt x="6877" y="2593"/>
                        <a:pt x="6877" y="2017"/>
                      </a:cubicBezTo>
                      <a:lnTo>
                        <a:pt x="6877" y="0"/>
                      </a:lnTo>
                      <a:close/>
                    </a:path>
                  </a:pathLst>
                </a:custGeom>
                <a:solidFill>
                  <a:srgbClr val="E56B6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4" name="Google Shape;1472;p37"/>
                <p:cNvSpPr/>
                <p:nvPr/>
              </p:nvSpPr>
              <p:spPr>
                <a:xfrm>
                  <a:off x="7875343" y="2822650"/>
                  <a:ext cx="141687" cy="888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878" h="4312" extrusionOk="0">
                      <a:moveTo>
                        <a:pt x="6877" y="0"/>
                      </a:moveTo>
                      <a:cubicBezTo>
                        <a:pt x="6877" y="577"/>
                        <a:pt x="6481" y="1117"/>
                        <a:pt x="5689" y="1585"/>
                      </a:cubicBezTo>
                      <a:cubicBezTo>
                        <a:pt x="4901" y="2038"/>
                        <a:pt x="3896" y="2265"/>
                        <a:pt x="2941" y="2265"/>
                      </a:cubicBezTo>
                      <a:cubicBezTo>
                        <a:pt x="2153" y="2265"/>
                        <a:pt x="1398" y="2110"/>
                        <a:pt x="828" y="1801"/>
                      </a:cubicBezTo>
                      <a:cubicBezTo>
                        <a:pt x="360" y="1585"/>
                        <a:pt x="36" y="1117"/>
                        <a:pt x="0" y="577"/>
                      </a:cubicBezTo>
                      <a:lnTo>
                        <a:pt x="0" y="2593"/>
                      </a:lnTo>
                      <a:cubicBezTo>
                        <a:pt x="36" y="3133"/>
                        <a:pt x="360" y="3601"/>
                        <a:pt x="828" y="3817"/>
                      </a:cubicBezTo>
                      <a:cubicBezTo>
                        <a:pt x="1407" y="4148"/>
                        <a:pt x="2176" y="4312"/>
                        <a:pt x="2978" y="4312"/>
                      </a:cubicBezTo>
                      <a:cubicBezTo>
                        <a:pt x="3921" y="4312"/>
                        <a:pt x="4911" y="4085"/>
                        <a:pt x="5689" y="3637"/>
                      </a:cubicBezTo>
                      <a:cubicBezTo>
                        <a:pt x="6481" y="3169"/>
                        <a:pt x="6877" y="2593"/>
                        <a:pt x="6877" y="2017"/>
                      </a:cubicBezTo>
                      <a:lnTo>
                        <a:pt x="6877" y="0"/>
                      </a:lnTo>
                      <a:close/>
                    </a:path>
                  </a:pathLst>
                </a:custGeom>
                <a:solidFill>
                  <a:srgbClr val="E56B6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5" name="Google Shape;1473;p37"/>
                <p:cNvSpPr/>
                <p:nvPr/>
              </p:nvSpPr>
              <p:spPr>
                <a:xfrm>
                  <a:off x="7953211" y="2866405"/>
                  <a:ext cx="96449" cy="3389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2" h="16456" extrusionOk="0">
                      <a:moveTo>
                        <a:pt x="4682" y="1"/>
                      </a:moveTo>
                      <a:lnTo>
                        <a:pt x="1765" y="1693"/>
                      </a:lnTo>
                      <a:lnTo>
                        <a:pt x="1" y="613"/>
                      </a:lnTo>
                      <a:lnTo>
                        <a:pt x="1" y="1765"/>
                      </a:lnTo>
                      <a:lnTo>
                        <a:pt x="1729" y="2773"/>
                      </a:lnTo>
                      <a:lnTo>
                        <a:pt x="1729" y="15160"/>
                      </a:lnTo>
                      <a:cubicBezTo>
                        <a:pt x="1729" y="15556"/>
                        <a:pt x="1945" y="15952"/>
                        <a:pt x="2305" y="16132"/>
                      </a:cubicBezTo>
                      <a:lnTo>
                        <a:pt x="2917" y="16456"/>
                      </a:lnTo>
                      <a:lnTo>
                        <a:pt x="2917" y="16240"/>
                      </a:lnTo>
                      <a:cubicBezTo>
                        <a:pt x="3061" y="16204"/>
                        <a:pt x="3205" y="16168"/>
                        <a:pt x="3313" y="16096"/>
                      </a:cubicBezTo>
                      <a:cubicBezTo>
                        <a:pt x="4178" y="15628"/>
                        <a:pt x="4682" y="14727"/>
                        <a:pt x="4682" y="13791"/>
                      </a:cubicBezTo>
                      <a:lnTo>
                        <a:pt x="4682" y="1"/>
                      </a:lnTo>
                      <a:close/>
                    </a:path>
                  </a:pathLst>
                </a:custGeom>
                <a:solidFill>
                  <a:srgbClr val="E56B6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6" name="Google Shape;1474;p37"/>
                <p:cNvSpPr/>
                <p:nvPr/>
              </p:nvSpPr>
              <p:spPr>
                <a:xfrm>
                  <a:off x="8004402" y="2876046"/>
                  <a:ext cx="60832" cy="3344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53" h="16234" extrusionOk="0">
                      <a:moveTo>
                        <a:pt x="2953" y="1"/>
                      </a:moveTo>
                      <a:lnTo>
                        <a:pt x="0" y="1693"/>
                      </a:lnTo>
                      <a:lnTo>
                        <a:pt x="0" y="15160"/>
                      </a:lnTo>
                      <a:cubicBezTo>
                        <a:pt x="0" y="15791"/>
                        <a:pt x="523" y="16233"/>
                        <a:pt x="1090" y="16233"/>
                      </a:cubicBezTo>
                      <a:cubicBezTo>
                        <a:pt x="1267" y="16233"/>
                        <a:pt x="1449" y="16190"/>
                        <a:pt x="1621" y="16096"/>
                      </a:cubicBezTo>
                      <a:cubicBezTo>
                        <a:pt x="2449" y="15628"/>
                        <a:pt x="2953" y="14728"/>
                        <a:pt x="2953" y="13755"/>
                      </a:cubicBezTo>
                      <a:lnTo>
                        <a:pt x="2953" y="1"/>
                      </a:lnTo>
                      <a:close/>
                    </a:path>
                  </a:pathLst>
                </a:custGeom>
                <a:solidFill>
                  <a:srgbClr val="BB616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7" name="Google Shape;1475;p37"/>
                <p:cNvSpPr/>
                <p:nvPr/>
              </p:nvSpPr>
              <p:spPr>
                <a:xfrm>
                  <a:off x="7953211" y="2844157"/>
                  <a:ext cx="112023" cy="667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38" h="3242" extrusionOk="0">
                      <a:moveTo>
                        <a:pt x="2917" y="1"/>
                      </a:moveTo>
                      <a:lnTo>
                        <a:pt x="1" y="1693"/>
                      </a:lnTo>
                      <a:lnTo>
                        <a:pt x="2485" y="3241"/>
                      </a:lnTo>
                      <a:lnTo>
                        <a:pt x="5438" y="1549"/>
                      </a:lnTo>
                      <a:lnTo>
                        <a:pt x="2917" y="1"/>
                      </a:lnTo>
                      <a:close/>
                    </a:path>
                  </a:pathLst>
                </a:custGeom>
                <a:solidFill>
                  <a:srgbClr val="EB919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74" name="Google Shape;1476;p37"/>
              <p:cNvCxnSpPr/>
              <p:nvPr/>
            </p:nvCxnSpPr>
            <p:spPr>
              <a:xfrm>
                <a:off x="6812625" y="1863150"/>
                <a:ext cx="0" cy="1999800"/>
              </a:xfrm>
              <a:prstGeom prst="straightConnector1">
                <a:avLst/>
              </a:prstGeom>
              <a:noFill/>
              <a:ln w="19050" cap="flat" cmpd="sng">
                <a:solidFill>
                  <a:srgbClr val="E56B6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00" name="Title 1">
            <a:extLst>
              <a:ext uri="{FF2B5EF4-FFF2-40B4-BE49-F238E27FC236}">
                <a16:creationId xmlns:a16="http://schemas.microsoft.com/office/drawing/2014/main" id="{1351EBC8-A912-4524-BFE9-E125F2BB0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05" y="501871"/>
            <a:ext cx="7499350" cy="735013"/>
          </a:xfrm>
        </p:spPr>
        <p:txBody>
          <a:bodyPr/>
          <a:lstStyle/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ИНТЕГРИРАН НАЦИОНАЛЕН ПЛАН ЕНЕРГЕТИКА КЛИМАТ</a:t>
            </a:r>
            <a:endParaRPr lang="bg-B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4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C1F151-E3ED-4C3B-BC5B-6DF10250E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68A10-5D88-45C9-9700-3440702FC85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2300C46-80C0-447F-B2F4-28F9BD441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564" y="533402"/>
            <a:ext cx="7810690" cy="735013"/>
          </a:xfrm>
        </p:spPr>
        <p:txBody>
          <a:bodyPr/>
          <a:lstStyle/>
          <a:p>
            <a:r>
              <a:rPr lang="bg-BG" sz="1600" dirty="0"/>
              <a:t>Компонент „Нисковъглеродна икономика</a:t>
            </a:r>
            <a:r>
              <a:rPr lang="bg-BG" sz="1600" dirty="0" smtClean="0"/>
              <a:t>“</a:t>
            </a:r>
            <a:r>
              <a:rPr lang="en-US" sz="1600" dirty="0" smtClean="0"/>
              <a:t> – </a:t>
            </a:r>
            <a:r>
              <a:rPr lang="bg-BG" sz="1600" dirty="0" smtClean="0"/>
              <a:t>Проекти</a:t>
            </a:r>
            <a:r>
              <a:rPr lang="en-US" sz="1600" dirty="0" smtClean="0"/>
              <a:t> 	</a:t>
            </a:r>
            <a:r>
              <a:rPr lang="bg-BG" sz="1600" dirty="0" smtClean="0"/>
              <a:t>		</a:t>
            </a:r>
            <a:r>
              <a:rPr lang="en-US" sz="1600" dirty="0" smtClean="0"/>
              <a:t>(1)</a:t>
            </a:r>
            <a:r>
              <a:rPr lang="bg-BG" sz="1600" dirty="0"/>
              <a:t/>
            </a:r>
            <a:br>
              <a:rPr lang="bg-BG" sz="1600" dirty="0"/>
            </a:br>
            <a:r>
              <a:rPr lang="bg-BG" sz="1400" i="1" dirty="0" smtClean="0"/>
              <a:t>(финансиране от ПВУ</a:t>
            </a:r>
            <a:r>
              <a:rPr lang="bg-BG" sz="1400" i="1" dirty="0"/>
              <a:t>)</a:t>
            </a:r>
            <a:r>
              <a:rPr lang="en-US" sz="1600" dirty="0"/>
              <a:t>	</a:t>
            </a:r>
            <a:endParaRPr lang="bg-BG" sz="1600" dirty="0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9FB746E6-2D6C-49D2-948C-7360798E844E}"/>
              </a:ext>
            </a:extLst>
          </p:cNvPr>
          <p:cNvGrpSpPr/>
          <p:nvPr/>
        </p:nvGrpSpPr>
        <p:grpSpPr>
          <a:xfrm>
            <a:off x="0" y="1701802"/>
            <a:ext cx="8833950" cy="3110860"/>
            <a:chOff x="48305" y="1366785"/>
            <a:chExt cx="8833950" cy="3110860"/>
          </a:xfrm>
        </p:grpSpPr>
        <p:sp>
          <p:nvSpPr>
            <p:cNvPr id="18" name="Google Shape;1804;p23">
              <a:extLst>
                <a:ext uri="{FF2B5EF4-FFF2-40B4-BE49-F238E27FC236}">
                  <a16:creationId xmlns:a16="http://schemas.microsoft.com/office/drawing/2014/main" id="{7A9DD91E-1AC7-4A9D-912D-E7E92746E263}"/>
                </a:ext>
              </a:extLst>
            </p:cNvPr>
            <p:cNvSpPr/>
            <p:nvPr/>
          </p:nvSpPr>
          <p:spPr>
            <a:xfrm>
              <a:off x="4775962" y="1366785"/>
              <a:ext cx="4106292" cy="5019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274300" tIns="91425" rIns="58750" bIns="91425" anchor="ctr" anchorCtr="0">
              <a:noAutofit/>
            </a:bodyPr>
            <a:lstStyle/>
            <a:p>
              <a:pPr marR="53652" algn="r"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bg-BG" sz="1200" kern="0" dirty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rPr>
                <a:t>Енергийна ефективност в сграден фонд</a:t>
              </a:r>
            </a:p>
          </p:txBody>
        </p:sp>
        <p:sp>
          <p:nvSpPr>
            <p:cNvPr id="19" name="Google Shape;1805;p23">
              <a:extLst>
                <a:ext uri="{FF2B5EF4-FFF2-40B4-BE49-F238E27FC236}">
                  <a16:creationId xmlns:a16="http://schemas.microsoft.com/office/drawing/2014/main" id="{49315E47-1B7C-4991-92F7-64601D3CEBE8}"/>
                </a:ext>
              </a:extLst>
            </p:cNvPr>
            <p:cNvSpPr/>
            <p:nvPr/>
          </p:nvSpPr>
          <p:spPr>
            <a:xfrm>
              <a:off x="4775962" y="2166478"/>
              <a:ext cx="4106293" cy="5019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274300" tIns="91425" rIns="274300" bIns="91425" anchor="ctr" anchorCtr="0">
              <a:noAutofit/>
            </a:bodyPr>
            <a:lstStyle/>
            <a:p>
              <a:pPr algn="r"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bg-BG" sz="1200" kern="0" dirty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rPr>
                <a:t>Програма за финансиране на единични мерки за </a:t>
              </a:r>
              <a:r>
                <a:rPr lang="bg-BG" sz="1200" kern="0" dirty="0" smtClean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rPr>
                <a:t>ЕВИ </a:t>
              </a:r>
              <a:r>
                <a:rPr lang="bg-BG" sz="1200" kern="0" dirty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rPr>
                <a:t>в еднофамилни </a:t>
              </a:r>
              <a:r>
                <a:rPr lang="bg-BG" sz="1200" kern="0" dirty="0" smtClean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rPr>
                <a:t>и </a:t>
              </a:r>
              <a:r>
                <a:rPr lang="bg-BG" sz="1200" kern="0" dirty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rPr>
                <a:t>многофамилни сгради</a:t>
              </a:r>
            </a:p>
          </p:txBody>
        </p:sp>
        <p:sp>
          <p:nvSpPr>
            <p:cNvPr id="20" name="Google Shape;1806;p23">
              <a:extLst>
                <a:ext uri="{FF2B5EF4-FFF2-40B4-BE49-F238E27FC236}">
                  <a16:creationId xmlns:a16="http://schemas.microsoft.com/office/drawing/2014/main" id="{590239BB-3B4B-4329-8AE3-779059502878}"/>
                </a:ext>
              </a:extLst>
            </p:cNvPr>
            <p:cNvSpPr/>
            <p:nvPr/>
          </p:nvSpPr>
          <p:spPr>
            <a:xfrm>
              <a:off x="4775962" y="3098815"/>
              <a:ext cx="4106293" cy="50190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274300" tIns="91425" rIns="274300" bIns="91425" anchor="ctr" anchorCtr="0">
              <a:noAutofit/>
            </a:bodyPr>
            <a:lstStyle/>
            <a:p>
              <a:pPr algn="r"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bg-BG" sz="1200" kern="0" dirty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rPr>
                <a:t>Енергийно ефективни общински системи за външно изкуствено осветление</a:t>
              </a:r>
            </a:p>
          </p:txBody>
        </p:sp>
        <p:sp>
          <p:nvSpPr>
            <p:cNvPr id="38" name="Google Shape;1805;p23">
              <a:extLst>
                <a:ext uri="{FF2B5EF4-FFF2-40B4-BE49-F238E27FC236}">
                  <a16:creationId xmlns:a16="http://schemas.microsoft.com/office/drawing/2014/main" id="{3C32FA54-9C3A-4EFA-85C4-6EF00536D77F}"/>
                </a:ext>
              </a:extLst>
            </p:cNvPr>
            <p:cNvSpPr/>
            <p:nvPr/>
          </p:nvSpPr>
          <p:spPr>
            <a:xfrm>
              <a:off x="4775962" y="3860635"/>
              <a:ext cx="4106293" cy="617010"/>
            </a:xfrm>
            <a:prstGeom prst="rect">
              <a:avLst/>
            </a:prstGeom>
            <a:solidFill>
              <a:srgbClr val="F3F3F3"/>
            </a:solidFill>
            <a:ln>
              <a:noFill/>
            </a:ln>
          </p:spPr>
          <p:txBody>
            <a:bodyPr spcFirstLastPara="1" wrap="square" lIns="274300" tIns="91425" rIns="274300" bIns="91425" anchor="ctr" anchorCtr="0">
              <a:noAutofit/>
            </a:bodyPr>
            <a:lstStyle/>
            <a:p>
              <a:pPr algn="r"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bg-BG" sz="1100" kern="0" dirty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rPr>
                <a:t>Дигитална трансформация и развитие на информационните системи и системите реално време на ЕСО в условията на нисковъглеродна икономика</a:t>
              </a:r>
            </a:p>
          </p:txBody>
        </p: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8D170D77-A3B4-4B09-9ECB-2E5CC412A13B}"/>
                </a:ext>
              </a:extLst>
            </p:cNvPr>
            <p:cNvGrpSpPr/>
            <p:nvPr/>
          </p:nvGrpSpPr>
          <p:grpSpPr>
            <a:xfrm>
              <a:off x="48305" y="1381284"/>
              <a:ext cx="4627088" cy="3081062"/>
              <a:chOff x="48305" y="1381284"/>
              <a:chExt cx="4627088" cy="3081062"/>
            </a:xfrm>
          </p:grpSpPr>
          <p:grpSp>
            <p:nvGrpSpPr>
              <p:cNvPr id="6" name="Google Shape;1792;p23">
                <a:extLst>
                  <a:ext uri="{FF2B5EF4-FFF2-40B4-BE49-F238E27FC236}">
                    <a16:creationId xmlns:a16="http://schemas.microsoft.com/office/drawing/2014/main" id="{8A7E926C-502C-4E36-8C44-F98AC271E3F0}"/>
                  </a:ext>
                </a:extLst>
              </p:cNvPr>
              <p:cNvGrpSpPr/>
              <p:nvPr/>
            </p:nvGrpSpPr>
            <p:grpSpPr>
              <a:xfrm flipH="1">
                <a:off x="557394" y="1381284"/>
                <a:ext cx="3608005" cy="471300"/>
                <a:chOff x="654575" y="1864525"/>
                <a:chExt cx="3476925" cy="471300"/>
              </a:xfrm>
              <a:solidFill>
                <a:srgbClr val="A2BACE"/>
              </a:solidFill>
            </p:grpSpPr>
            <p:sp>
              <p:nvSpPr>
                <p:cNvPr id="7" name="Google Shape;1793;p23">
                  <a:extLst>
                    <a:ext uri="{FF2B5EF4-FFF2-40B4-BE49-F238E27FC236}">
                      <a16:creationId xmlns:a16="http://schemas.microsoft.com/office/drawing/2014/main" id="{2E77F8D6-3B49-41C4-9447-400B0916EF83}"/>
                    </a:ext>
                  </a:extLst>
                </p:cNvPr>
                <p:cNvSpPr/>
                <p:nvPr/>
              </p:nvSpPr>
              <p:spPr>
                <a:xfrm>
                  <a:off x="1566800" y="1864525"/>
                  <a:ext cx="2564700" cy="471300"/>
                </a:xfrm>
                <a:prstGeom prst="chevron">
                  <a:avLst>
                    <a:gd name="adj" fmla="val 50000"/>
                  </a:avLst>
                </a:prstGeom>
                <a:grp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8" name="Google Shape;1794;p23">
                  <a:extLst>
                    <a:ext uri="{FF2B5EF4-FFF2-40B4-BE49-F238E27FC236}">
                      <a16:creationId xmlns:a16="http://schemas.microsoft.com/office/drawing/2014/main" id="{0E6AA56B-0555-43A1-B7EB-2C5F18A0B315}"/>
                    </a:ext>
                  </a:extLst>
                </p:cNvPr>
                <p:cNvSpPr/>
                <p:nvPr/>
              </p:nvSpPr>
              <p:spPr>
                <a:xfrm>
                  <a:off x="1110686" y="1864525"/>
                  <a:ext cx="599400" cy="471300"/>
                </a:xfrm>
                <a:prstGeom prst="chevron">
                  <a:avLst>
                    <a:gd name="adj" fmla="val 49589"/>
                  </a:avLst>
                </a:prstGeom>
                <a:grp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9" name="Google Shape;1795;p23">
                  <a:extLst>
                    <a:ext uri="{FF2B5EF4-FFF2-40B4-BE49-F238E27FC236}">
                      <a16:creationId xmlns:a16="http://schemas.microsoft.com/office/drawing/2014/main" id="{155073B1-339E-4C4C-836A-91E9FD5ADD69}"/>
                    </a:ext>
                  </a:extLst>
                </p:cNvPr>
                <p:cNvSpPr/>
                <p:nvPr/>
              </p:nvSpPr>
              <p:spPr>
                <a:xfrm>
                  <a:off x="654575" y="1864525"/>
                  <a:ext cx="599400" cy="471300"/>
                </a:xfrm>
                <a:prstGeom prst="chevron">
                  <a:avLst>
                    <a:gd name="adj" fmla="val 49589"/>
                  </a:avLst>
                </a:prstGeom>
                <a:grp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0" name="Google Shape;1796;p23">
                <a:extLst>
                  <a:ext uri="{FF2B5EF4-FFF2-40B4-BE49-F238E27FC236}">
                    <a16:creationId xmlns:a16="http://schemas.microsoft.com/office/drawing/2014/main" id="{9AE73310-23DB-4E84-B804-18F2FF18CF01}"/>
                  </a:ext>
                </a:extLst>
              </p:cNvPr>
              <p:cNvGrpSpPr/>
              <p:nvPr/>
            </p:nvGrpSpPr>
            <p:grpSpPr>
              <a:xfrm flipH="1">
                <a:off x="48305" y="2180965"/>
                <a:ext cx="4165424" cy="471310"/>
                <a:chOff x="654575" y="2635965"/>
                <a:chExt cx="4165424" cy="471310"/>
              </a:xfrm>
            </p:grpSpPr>
            <p:sp>
              <p:nvSpPr>
                <p:cNvPr id="11" name="Google Shape;1797;p23">
                  <a:extLst>
                    <a:ext uri="{FF2B5EF4-FFF2-40B4-BE49-F238E27FC236}">
                      <a16:creationId xmlns:a16="http://schemas.microsoft.com/office/drawing/2014/main" id="{F159EBF0-0D32-4C9B-A031-3825D221BC1F}"/>
                    </a:ext>
                  </a:extLst>
                </p:cNvPr>
                <p:cNvSpPr/>
                <p:nvPr/>
              </p:nvSpPr>
              <p:spPr>
                <a:xfrm>
                  <a:off x="1566799" y="2635975"/>
                  <a:ext cx="3253200" cy="4713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3280A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2" name="Google Shape;1798;p23">
                  <a:extLst>
                    <a:ext uri="{FF2B5EF4-FFF2-40B4-BE49-F238E27FC236}">
                      <a16:creationId xmlns:a16="http://schemas.microsoft.com/office/drawing/2014/main" id="{A8A874C8-1489-4EE4-890F-87581AEDDE3F}"/>
                    </a:ext>
                  </a:extLst>
                </p:cNvPr>
                <p:cNvSpPr/>
                <p:nvPr/>
              </p:nvSpPr>
              <p:spPr>
                <a:xfrm>
                  <a:off x="1110686" y="2635965"/>
                  <a:ext cx="599400" cy="471300"/>
                </a:xfrm>
                <a:prstGeom prst="chevron">
                  <a:avLst>
                    <a:gd name="adj" fmla="val 49589"/>
                  </a:avLst>
                </a:prstGeom>
                <a:solidFill>
                  <a:srgbClr val="3280A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3" name="Google Shape;1799;p23">
                  <a:extLst>
                    <a:ext uri="{FF2B5EF4-FFF2-40B4-BE49-F238E27FC236}">
                      <a16:creationId xmlns:a16="http://schemas.microsoft.com/office/drawing/2014/main" id="{6E0B721B-717F-4330-BBB5-77EE75BF17A5}"/>
                    </a:ext>
                  </a:extLst>
                </p:cNvPr>
                <p:cNvSpPr/>
                <p:nvPr/>
              </p:nvSpPr>
              <p:spPr>
                <a:xfrm>
                  <a:off x="654575" y="2635965"/>
                  <a:ext cx="599400" cy="471300"/>
                </a:xfrm>
                <a:prstGeom prst="chevron">
                  <a:avLst>
                    <a:gd name="adj" fmla="val 49589"/>
                  </a:avLst>
                </a:prstGeom>
                <a:solidFill>
                  <a:srgbClr val="3280A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" name="Google Shape;1800;p23">
                <a:extLst>
                  <a:ext uri="{FF2B5EF4-FFF2-40B4-BE49-F238E27FC236}">
                    <a16:creationId xmlns:a16="http://schemas.microsoft.com/office/drawing/2014/main" id="{AD881C73-9B60-4EBE-8C13-A5D7DE33D7CD}"/>
                  </a:ext>
                </a:extLst>
              </p:cNvPr>
              <p:cNvGrpSpPr/>
              <p:nvPr/>
            </p:nvGrpSpPr>
            <p:grpSpPr>
              <a:xfrm flipH="1">
                <a:off x="998099" y="3113311"/>
                <a:ext cx="3167325" cy="471305"/>
                <a:chOff x="654575" y="3767600"/>
                <a:chExt cx="3167325" cy="471305"/>
              </a:xfrm>
            </p:grpSpPr>
            <p:sp>
              <p:nvSpPr>
                <p:cNvPr id="15" name="Google Shape;1801;p23">
                  <a:extLst>
                    <a:ext uri="{FF2B5EF4-FFF2-40B4-BE49-F238E27FC236}">
                      <a16:creationId xmlns:a16="http://schemas.microsoft.com/office/drawing/2014/main" id="{A3F8F5C1-2141-44D0-9E1B-4D9362353861}"/>
                    </a:ext>
                  </a:extLst>
                </p:cNvPr>
                <p:cNvSpPr/>
                <p:nvPr/>
              </p:nvSpPr>
              <p:spPr>
                <a:xfrm>
                  <a:off x="1566800" y="3767600"/>
                  <a:ext cx="2255100" cy="4713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0D3E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6" name="Google Shape;1802;p23">
                  <a:extLst>
                    <a:ext uri="{FF2B5EF4-FFF2-40B4-BE49-F238E27FC236}">
                      <a16:creationId xmlns:a16="http://schemas.microsoft.com/office/drawing/2014/main" id="{BE1DA27C-FA94-4479-8E12-88130600F9DF}"/>
                    </a:ext>
                  </a:extLst>
                </p:cNvPr>
                <p:cNvSpPr/>
                <p:nvPr/>
              </p:nvSpPr>
              <p:spPr>
                <a:xfrm>
                  <a:off x="1110686" y="3767605"/>
                  <a:ext cx="599400" cy="471300"/>
                </a:xfrm>
                <a:prstGeom prst="chevron">
                  <a:avLst>
                    <a:gd name="adj" fmla="val 49589"/>
                  </a:avLst>
                </a:prstGeom>
                <a:solidFill>
                  <a:srgbClr val="0D3E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17" name="Google Shape;1803;p23">
                  <a:extLst>
                    <a:ext uri="{FF2B5EF4-FFF2-40B4-BE49-F238E27FC236}">
                      <a16:creationId xmlns:a16="http://schemas.microsoft.com/office/drawing/2014/main" id="{E5213FEC-4363-4607-AE3E-44060A3C7D0D}"/>
                    </a:ext>
                  </a:extLst>
                </p:cNvPr>
                <p:cNvSpPr/>
                <p:nvPr/>
              </p:nvSpPr>
              <p:spPr>
                <a:xfrm>
                  <a:off x="654575" y="3767605"/>
                  <a:ext cx="599400" cy="471300"/>
                </a:xfrm>
                <a:prstGeom prst="chevron">
                  <a:avLst>
                    <a:gd name="adj" fmla="val 49589"/>
                  </a:avLst>
                </a:prstGeom>
                <a:solidFill>
                  <a:srgbClr val="0D3E6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4" name="Google Shape;1810;p23">
                <a:extLst>
                  <a:ext uri="{FF2B5EF4-FFF2-40B4-BE49-F238E27FC236}">
                    <a16:creationId xmlns:a16="http://schemas.microsoft.com/office/drawing/2014/main" id="{3ABEF61A-E4C9-4A51-A094-7A2F0CC7F845}"/>
                  </a:ext>
                </a:extLst>
              </p:cNvPr>
              <p:cNvSpPr txBox="1"/>
              <p:nvPr/>
            </p:nvSpPr>
            <p:spPr>
              <a:xfrm>
                <a:off x="1071564" y="1402132"/>
                <a:ext cx="2024286" cy="3968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en-US" sz="1700" kern="0" dirty="0">
                    <a:solidFill>
                      <a:srgbClr val="FFFFFF"/>
                    </a:solidFill>
                    <a:latin typeface="Arial" panose="020B0604020202020204" pitchFamily="34" charset="0"/>
                    <a:ea typeface="Fira Sans Extra Condensed Medium"/>
                    <a:cs typeface="Arial" panose="020B0604020202020204" pitchFamily="34" charset="0"/>
                    <a:sym typeface="Fira Sans Extra Condensed Medium"/>
                  </a:rPr>
                  <a:t>1 </a:t>
                </a:r>
                <a:r>
                  <a:rPr lang="en-US" sz="1700" kern="0" dirty="0" smtClean="0">
                    <a:solidFill>
                      <a:srgbClr val="FFFFFF"/>
                    </a:solidFill>
                    <a:latin typeface="Arial" panose="020B0604020202020204" pitchFamily="34" charset="0"/>
                    <a:ea typeface="Fira Sans Extra Condensed Medium"/>
                    <a:cs typeface="Arial" panose="020B0604020202020204" pitchFamily="34" charset="0"/>
                    <a:sym typeface="Fira Sans Extra Condensed Medium"/>
                  </a:rPr>
                  <a:t>8</a:t>
                </a:r>
                <a:r>
                  <a:rPr lang="bg-BG" sz="1700" kern="0" dirty="0" smtClean="0">
                    <a:solidFill>
                      <a:srgbClr val="FFFFFF"/>
                    </a:solidFill>
                    <a:latin typeface="Arial" panose="020B0604020202020204" pitchFamily="34" charset="0"/>
                    <a:ea typeface="Fira Sans Extra Condensed Medium"/>
                    <a:cs typeface="Arial" panose="020B0604020202020204" pitchFamily="34" charset="0"/>
                    <a:sym typeface="Fira Sans Extra Condensed Medium"/>
                  </a:rPr>
                  <a:t>07</a:t>
                </a:r>
                <a:r>
                  <a:rPr lang="en-US" sz="1700" kern="0" dirty="0" smtClean="0">
                    <a:solidFill>
                      <a:srgbClr val="FFFFFF"/>
                    </a:solidFill>
                    <a:latin typeface="Arial" panose="020B0604020202020204" pitchFamily="34" charset="0"/>
                    <a:ea typeface="Fira Sans Extra Condensed Medium"/>
                    <a:cs typeface="Arial" panose="020B0604020202020204" pitchFamily="34" charset="0"/>
                    <a:sym typeface="Fira Sans Extra Condensed Medium"/>
                  </a:rPr>
                  <a:t>,</a:t>
                </a:r>
                <a:r>
                  <a:rPr lang="bg-BG" sz="1700" kern="0" dirty="0" smtClean="0">
                    <a:solidFill>
                      <a:srgbClr val="FFFFFF"/>
                    </a:solidFill>
                    <a:latin typeface="Arial" panose="020B0604020202020204" pitchFamily="34" charset="0"/>
                    <a:ea typeface="Fira Sans Extra Condensed Medium"/>
                    <a:cs typeface="Arial" panose="020B0604020202020204" pitchFamily="34" charset="0"/>
                    <a:sym typeface="Fira Sans Extra Condensed Medium"/>
                  </a:rPr>
                  <a:t>2</a:t>
                </a:r>
                <a:r>
                  <a:rPr lang="en-US" sz="1700" kern="0" dirty="0" smtClean="0">
                    <a:solidFill>
                      <a:srgbClr val="FFFFFF"/>
                    </a:solidFill>
                    <a:latin typeface="Arial" panose="020B0604020202020204" pitchFamily="34" charset="0"/>
                    <a:ea typeface="Fira Sans Extra Condensed Medium"/>
                    <a:cs typeface="Arial" panose="020B0604020202020204" pitchFamily="34" charset="0"/>
                    <a:sym typeface="Fira Sans Extra Condensed Medium"/>
                  </a:rPr>
                  <a:t> </a:t>
                </a:r>
                <a:r>
                  <a:rPr lang="bg-BG" sz="1700" kern="0" dirty="0" smtClean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млн. лв.</a:t>
                </a:r>
                <a:endParaRPr sz="1700" kern="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25" name="Google Shape;1811;p23">
                <a:extLst>
                  <a:ext uri="{FF2B5EF4-FFF2-40B4-BE49-F238E27FC236}">
                    <a16:creationId xmlns:a16="http://schemas.microsoft.com/office/drawing/2014/main" id="{EA879FE7-841A-491F-A8C3-CCE1D38C3CEA}"/>
                  </a:ext>
                </a:extLst>
              </p:cNvPr>
              <p:cNvSpPr txBox="1"/>
              <p:nvPr/>
            </p:nvSpPr>
            <p:spPr>
              <a:xfrm>
                <a:off x="1046403" y="2191400"/>
                <a:ext cx="2097752" cy="40117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en-US" sz="1700" kern="0" dirty="0" smtClean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140</a:t>
                </a:r>
                <a:r>
                  <a:rPr lang="bg-BG" sz="1700" kern="0" dirty="0" smtClean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 </a:t>
                </a:r>
                <a:r>
                  <a:rPr lang="bg-BG" sz="1700" kern="0" dirty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млн. лв.</a:t>
                </a:r>
                <a:endParaRPr sz="1700" kern="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sp>
            <p:nvSpPr>
              <p:cNvPr id="26" name="Google Shape;1812;p23">
                <a:extLst>
                  <a:ext uri="{FF2B5EF4-FFF2-40B4-BE49-F238E27FC236}">
                    <a16:creationId xmlns:a16="http://schemas.microsoft.com/office/drawing/2014/main" id="{FFD8E6BF-FAA4-451B-870E-52B3E54291B5}"/>
                  </a:ext>
                </a:extLst>
              </p:cNvPr>
              <p:cNvSpPr txBox="1"/>
              <p:nvPr/>
            </p:nvSpPr>
            <p:spPr>
              <a:xfrm>
                <a:off x="1393371" y="3123736"/>
                <a:ext cx="1702479" cy="40933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en-US" sz="1700" kern="0" dirty="0" smtClean="0">
                    <a:solidFill>
                      <a:srgbClr val="FFFFFF"/>
                    </a:solidFill>
                    <a:latin typeface="Arial" panose="020B0604020202020204" pitchFamily="34" charset="0"/>
                    <a:ea typeface="Fira Sans Extra Condensed Medium"/>
                    <a:cs typeface="Arial" panose="020B0604020202020204" pitchFamily="34" charset="0"/>
                    <a:sym typeface="Fira Sans Extra Condensed Medium"/>
                  </a:rPr>
                  <a:t>1</a:t>
                </a:r>
                <a:r>
                  <a:rPr lang="bg-BG" sz="1700" kern="0" dirty="0" smtClean="0">
                    <a:solidFill>
                      <a:srgbClr val="FFFFFF"/>
                    </a:solidFill>
                    <a:latin typeface="Arial" panose="020B0604020202020204" pitchFamily="34" charset="0"/>
                    <a:ea typeface="Fira Sans Extra Condensed Medium"/>
                    <a:cs typeface="Arial" panose="020B0604020202020204" pitchFamily="34" charset="0"/>
                    <a:sym typeface="Fira Sans Extra Condensed Medium"/>
                  </a:rPr>
                  <a:t>4</a:t>
                </a:r>
                <a:r>
                  <a:rPr lang="en-US" sz="1700" kern="0" dirty="0" smtClean="0">
                    <a:solidFill>
                      <a:srgbClr val="FFFFFF"/>
                    </a:solidFill>
                    <a:latin typeface="Arial" panose="020B0604020202020204" pitchFamily="34" charset="0"/>
                    <a:ea typeface="Fira Sans Extra Condensed Medium"/>
                    <a:cs typeface="Arial" panose="020B0604020202020204" pitchFamily="34" charset="0"/>
                    <a:sym typeface="Fira Sans Extra Condensed Medium"/>
                  </a:rPr>
                  <a:t>9</a:t>
                </a:r>
                <a:r>
                  <a:rPr lang="bg-BG" sz="1700" kern="0" dirty="0" smtClean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 </a:t>
                </a:r>
                <a:r>
                  <a:rPr lang="bg-BG" sz="1700" kern="0" dirty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млн. лв.</a:t>
                </a:r>
                <a:endParaRPr sz="1700" kern="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grpSp>
            <p:nvGrpSpPr>
              <p:cNvPr id="34" name="Google Shape;1796;p23">
                <a:extLst>
                  <a:ext uri="{FF2B5EF4-FFF2-40B4-BE49-F238E27FC236}">
                    <a16:creationId xmlns:a16="http://schemas.microsoft.com/office/drawing/2014/main" id="{FBEDE944-A56F-4A3A-8E43-841E34BEF0F9}"/>
                  </a:ext>
                </a:extLst>
              </p:cNvPr>
              <p:cNvGrpSpPr/>
              <p:nvPr/>
            </p:nvGrpSpPr>
            <p:grpSpPr>
              <a:xfrm flipH="1">
                <a:off x="48305" y="3991036"/>
                <a:ext cx="4165424" cy="471310"/>
                <a:chOff x="654575" y="2635965"/>
                <a:chExt cx="4165424" cy="471310"/>
              </a:xfrm>
            </p:grpSpPr>
            <p:sp>
              <p:nvSpPr>
                <p:cNvPr id="35" name="Google Shape;1797;p23">
                  <a:extLst>
                    <a:ext uri="{FF2B5EF4-FFF2-40B4-BE49-F238E27FC236}">
                      <a16:creationId xmlns:a16="http://schemas.microsoft.com/office/drawing/2014/main" id="{4DF1B642-76C7-4B7D-9978-CC570BE7278F}"/>
                    </a:ext>
                  </a:extLst>
                </p:cNvPr>
                <p:cNvSpPr/>
                <p:nvPr/>
              </p:nvSpPr>
              <p:spPr>
                <a:xfrm>
                  <a:off x="1566799" y="2635975"/>
                  <a:ext cx="3253200" cy="471300"/>
                </a:xfrm>
                <a:prstGeom prst="chevron">
                  <a:avLst>
                    <a:gd name="adj" fmla="val 50000"/>
                  </a:avLst>
                </a:prstGeom>
                <a:solidFill>
                  <a:srgbClr val="3280A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36" name="Google Shape;1798;p23">
                  <a:extLst>
                    <a:ext uri="{FF2B5EF4-FFF2-40B4-BE49-F238E27FC236}">
                      <a16:creationId xmlns:a16="http://schemas.microsoft.com/office/drawing/2014/main" id="{D08D3395-7AFB-45FE-A655-CCAC25B66975}"/>
                    </a:ext>
                  </a:extLst>
                </p:cNvPr>
                <p:cNvSpPr/>
                <p:nvPr/>
              </p:nvSpPr>
              <p:spPr>
                <a:xfrm>
                  <a:off x="1110686" y="2635965"/>
                  <a:ext cx="599400" cy="471300"/>
                </a:xfrm>
                <a:prstGeom prst="chevron">
                  <a:avLst>
                    <a:gd name="adj" fmla="val 49589"/>
                  </a:avLst>
                </a:prstGeom>
                <a:solidFill>
                  <a:srgbClr val="3280A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  <p:sp>
              <p:nvSpPr>
                <p:cNvPr id="37" name="Google Shape;1799;p23">
                  <a:extLst>
                    <a:ext uri="{FF2B5EF4-FFF2-40B4-BE49-F238E27FC236}">
                      <a16:creationId xmlns:a16="http://schemas.microsoft.com/office/drawing/2014/main" id="{F0A25451-9434-4A92-820E-83ED13A1CD5D}"/>
                    </a:ext>
                  </a:extLst>
                </p:cNvPr>
                <p:cNvSpPr/>
                <p:nvPr/>
              </p:nvSpPr>
              <p:spPr>
                <a:xfrm>
                  <a:off x="654575" y="2635965"/>
                  <a:ext cx="599400" cy="471300"/>
                </a:xfrm>
                <a:prstGeom prst="chevron">
                  <a:avLst>
                    <a:gd name="adj" fmla="val 49589"/>
                  </a:avLst>
                </a:prstGeom>
                <a:solidFill>
                  <a:srgbClr val="3280A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40" name="Google Shape;1811;p23">
                <a:extLst>
                  <a:ext uri="{FF2B5EF4-FFF2-40B4-BE49-F238E27FC236}">
                    <a16:creationId xmlns:a16="http://schemas.microsoft.com/office/drawing/2014/main" id="{88D124C1-657F-4D6D-8166-BE91B552F3B2}"/>
                  </a:ext>
                </a:extLst>
              </p:cNvPr>
              <p:cNvSpPr txBox="1"/>
              <p:nvPr/>
            </p:nvSpPr>
            <p:spPr>
              <a:xfrm>
                <a:off x="1186543" y="4001471"/>
                <a:ext cx="1957612" cy="4088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r>
                  <a:rPr lang="en-US" sz="1700" kern="0" dirty="0" smtClean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370</a:t>
                </a:r>
                <a:r>
                  <a:rPr lang="bg-BG" sz="1700" kern="0" dirty="0" smtClean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 </a:t>
                </a:r>
                <a:r>
                  <a:rPr lang="bg-BG" sz="1700" kern="0" dirty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rPr>
                  <a:t>млн. лв.</a:t>
                </a:r>
                <a:endParaRPr sz="1700" kern="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endParaRPr>
              </a:p>
            </p:txBody>
          </p:sp>
          <p:pic>
            <p:nvPicPr>
              <p:cNvPr id="71" name="Picture 70">
                <a:extLst>
                  <a:ext uri="{FF2B5EF4-FFF2-40B4-BE49-F238E27FC236}">
                    <a16:creationId xmlns:a16="http://schemas.microsoft.com/office/drawing/2014/main" id="{F413A3E0-C785-4C08-B841-48AABE6CA9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duotone>
                  <a:prstClr val="black"/>
                  <a:srgbClr val="A2BACE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="" xmlns:a1611="http://schemas.microsoft.com/office/drawing/2016/11/main" r:id="rId4"/>
                  </a:ext>
                </a:extLst>
              </a:blip>
              <a:stretch>
                <a:fillRect/>
              </a:stretch>
            </p:blipFill>
            <p:spPr>
              <a:xfrm>
                <a:off x="4126884" y="1428804"/>
                <a:ext cx="482309" cy="307455"/>
              </a:xfrm>
              <a:prstGeom prst="rect">
                <a:avLst/>
              </a:prstGeom>
            </p:spPr>
          </p:pic>
          <p:pic>
            <p:nvPicPr>
              <p:cNvPr id="73" name="Picture 72">
                <a:extLst>
                  <a:ext uri="{FF2B5EF4-FFF2-40B4-BE49-F238E27FC236}">
                    <a16:creationId xmlns:a16="http://schemas.microsoft.com/office/drawing/2014/main" id="{DCE4809C-94E2-4D32-9C37-76F87F015D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hqprint">
                <a:duotone>
                  <a:prstClr val="black"/>
                  <a:srgbClr val="0B5293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="" xmlns:a1611="http://schemas.microsoft.com/office/drawing/2016/11/main" r:id="rId6"/>
                  </a:ext>
                </a:extLst>
              </a:blip>
              <a:stretch>
                <a:fillRect/>
              </a:stretch>
            </p:blipFill>
            <p:spPr>
              <a:xfrm>
                <a:off x="4180693" y="2162388"/>
                <a:ext cx="471300" cy="471300"/>
              </a:xfrm>
              <a:prstGeom prst="rect">
                <a:avLst/>
              </a:prstGeom>
            </p:spPr>
          </p:pic>
          <p:pic>
            <p:nvPicPr>
              <p:cNvPr id="75" name="Picture 74">
                <a:extLst>
                  <a:ext uri="{FF2B5EF4-FFF2-40B4-BE49-F238E27FC236}">
                    <a16:creationId xmlns:a16="http://schemas.microsoft.com/office/drawing/2014/main" id="{9A7A1A92-DF88-469D-BE78-40AACB89C9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duotone>
                  <a:prstClr val="black"/>
                  <a:srgbClr val="083C6C">
                    <a:tint val="45000"/>
                    <a:satMod val="400000"/>
                  </a:srgb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="" xmlns:a1611="http://schemas.microsoft.com/office/drawing/2016/11/main" r:id="rId8"/>
                  </a:ext>
                </a:extLst>
              </a:blip>
              <a:stretch>
                <a:fillRect/>
              </a:stretch>
            </p:blipFill>
            <p:spPr>
              <a:xfrm>
                <a:off x="4162499" y="3067059"/>
                <a:ext cx="501901" cy="501901"/>
              </a:xfrm>
              <a:prstGeom prst="rect">
                <a:avLst/>
              </a:prstGeom>
            </p:spPr>
          </p:pic>
          <p:pic>
            <p:nvPicPr>
              <p:cNvPr id="83" name="Picture 82">
                <a:extLst>
                  <a:ext uri="{FF2B5EF4-FFF2-40B4-BE49-F238E27FC236}">
                    <a16:creationId xmlns:a16="http://schemas.microsoft.com/office/drawing/2014/main" id="{1DDEFA0F-442C-4521-AA2C-4075D5C913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hq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="" xmlns:a1611="http://schemas.microsoft.com/office/drawing/2016/11/main" r:id="rId10"/>
                  </a:ext>
                </a:extLst>
              </a:blip>
              <a:stretch>
                <a:fillRect/>
              </a:stretch>
            </p:blipFill>
            <p:spPr>
              <a:xfrm>
                <a:off x="4204092" y="3970247"/>
                <a:ext cx="471301" cy="471301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7729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68A10-5D88-45C9-9700-3440702FC85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2300C46-80C0-447F-B2F4-28F9BD441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564" y="533402"/>
            <a:ext cx="7810690" cy="735013"/>
          </a:xfrm>
        </p:spPr>
        <p:txBody>
          <a:bodyPr/>
          <a:lstStyle/>
          <a:p>
            <a:r>
              <a:rPr lang="bg-BG" sz="1600" dirty="0"/>
              <a:t>Компонент „Нисковъглеродна икономика</a:t>
            </a:r>
            <a:r>
              <a:rPr lang="bg-BG" sz="1600" dirty="0" smtClean="0"/>
              <a:t>“</a:t>
            </a:r>
            <a:r>
              <a:rPr lang="en-US" sz="1600" dirty="0" smtClean="0"/>
              <a:t> – </a:t>
            </a:r>
            <a:r>
              <a:rPr lang="bg-BG" sz="1600" dirty="0" smtClean="0"/>
              <a:t>Проекти 	</a:t>
            </a:r>
            <a:r>
              <a:rPr lang="en-US" sz="1600" dirty="0" smtClean="0"/>
              <a:t>		(2)</a:t>
            </a:r>
            <a:r>
              <a:rPr lang="bg-BG" sz="1600" dirty="0" smtClean="0"/>
              <a:t/>
            </a:r>
            <a:br>
              <a:rPr lang="bg-BG" sz="1600" dirty="0" smtClean="0"/>
            </a:br>
            <a:r>
              <a:rPr lang="bg-BG" sz="1600" i="1" dirty="0"/>
              <a:t>(финансиране от </a:t>
            </a:r>
            <a:r>
              <a:rPr lang="bg-BG" sz="1600" i="1" dirty="0" smtClean="0"/>
              <a:t>ПВУ</a:t>
            </a:r>
            <a:r>
              <a:rPr lang="bg-BG" sz="1600" i="1" dirty="0"/>
              <a:t>)</a:t>
            </a:r>
            <a:endParaRPr lang="bg-BG" sz="1600" dirty="0"/>
          </a:p>
        </p:txBody>
      </p:sp>
      <p:grpSp>
        <p:nvGrpSpPr>
          <p:cNvPr id="54" name="Group 53"/>
          <p:cNvGrpSpPr/>
          <p:nvPr/>
        </p:nvGrpSpPr>
        <p:grpSpPr>
          <a:xfrm>
            <a:off x="0" y="1550380"/>
            <a:ext cx="9027601" cy="3112720"/>
            <a:chOff x="0" y="1793571"/>
            <a:chExt cx="9027601" cy="311272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FB746E6-2D6C-49D2-948C-7360798E844E}"/>
                </a:ext>
              </a:extLst>
            </p:cNvPr>
            <p:cNvGrpSpPr/>
            <p:nvPr/>
          </p:nvGrpSpPr>
          <p:grpSpPr>
            <a:xfrm>
              <a:off x="0" y="1795431"/>
              <a:ext cx="9027601" cy="3110860"/>
              <a:chOff x="48305" y="1366785"/>
              <a:chExt cx="8833950" cy="3110860"/>
            </a:xfrm>
          </p:grpSpPr>
          <p:sp>
            <p:nvSpPr>
              <p:cNvPr id="7" name="Google Shape;1804;p23">
                <a:extLst>
                  <a:ext uri="{FF2B5EF4-FFF2-40B4-BE49-F238E27FC236}">
                    <a16:creationId xmlns:a16="http://schemas.microsoft.com/office/drawing/2014/main" id="{7A9DD91E-1AC7-4A9D-912D-E7E92746E263}"/>
                  </a:ext>
                </a:extLst>
              </p:cNvPr>
              <p:cNvSpPr/>
              <p:nvPr/>
            </p:nvSpPr>
            <p:spPr>
              <a:xfrm>
                <a:off x="4775962" y="1366785"/>
                <a:ext cx="4106292" cy="501900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274300" tIns="91425" rIns="58750" bIns="91425" anchor="ctr" anchorCtr="0">
                <a:noAutofit/>
              </a:bodyPr>
              <a:lstStyle/>
              <a:p>
                <a:pPr algn="r"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ru-RU" sz="1200" kern="0" dirty="0">
                    <a:solidFill>
                      <a:srgbClr val="000000"/>
                    </a:solidFill>
                    <a:latin typeface="Fira Sans"/>
                    <a:ea typeface="Fira Sans"/>
                    <a:cs typeface="Fira Sans"/>
                    <a:sym typeface="Fira Sans"/>
                  </a:rPr>
                  <a:t>Схема за </a:t>
                </a:r>
                <a:r>
                  <a:rPr lang="bg-BG" sz="1200" kern="0" dirty="0">
                    <a:solidFill>
                      <a:srgbClr val="000000"/>
                    </a:solidFill>
                    <a:latin typeface="Fira Sans"/>
                    <a:ea typeface="Fira Sans"/>
                    <a:cs typeface="Fira Sans"/>
                    <a:sym typeface="Fira Sans"/>
                  </a:rPr>
                  <a:t>подпомагане</a:t>
                </a:r>
                <a:r>
                  <a:rPr lang="ru-RU" sz="1200" kern="0" dirty="0">
                    <a:solidFill>
                      <a:srgbClr val="000000"/>
                    </a:solidFill>
                    <a:latin typeface="Fira Sans"/>
                    <a:ea typeface="Fira Sans"/>
                    <a:cs typeface="Fira Sans"/>
                    <a:sym typeface="Fira Sans"/>
                  </a:rPr>
                  <a:t> на </a:t>
                </a:r>
                <a:r>
                  <a:rPr lang="bg-BG" sz="1200" kern="0" dirty="0">
                    <a:solidFill>
                      <a:srgbClr val="000000"/>
                    </a:solidFill>
                    <a:latin typeface="Fira Sans"/>
                    <a:ea typeface="Fira Sans"/>
                    <a:cs typeface="Fira Sans"/>
                    <a:sym typeface="Fira Sans"/>
                  </a:rPr>
                  <a:t>пилотни проекти </a:t>
                </a:r>
                <a:r>
                  <a:rPr lang="ru-RU" sz="1200" kern="0" dirty="0">
                    <a:solidFill>
                      <a:srgbClr val="000000"/>
                    </a:solidFill>
                    <a:latin typeface="Fira Sans"/>
                    <a:ea typeface="Fira Sans"/>
                    <a:cs typeface="Fira Sans"/>
                    <a:sym typeface="Fira Sans"/>
                  </a:rPr>
                  <a:t>за производство на зелен водород и биогаз</a:t>
                </a:r>
                <a:endParaRPr lang="bg-BG" sz="1200" kern="0" dirty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endParaRPr>
              </a:p>
            </p:txBody>
          </p:sp>
          <p:sp>
            <p:nvSpPr>
              <p:cNvPr id="8" name="Google Shape;1805;p23">
                <a:extLst>
                  <a:ext uri="{FF2B5EF4-FFF2-40B4-BE49-F238E27FC236}">
                    <a16:creationId xmlns:a16="http://schemas.microsoft.com/office/drawing/2014/main" id="{49315E47-1B7C-4991-92F7-64601D3CEBE8}"/>
                  </a:ext>
                </a:extLst>
              </p:cNvPr>
              <p:cNvSpPr/>
              <p:nvPr/>
            </p:nvSpPr>
            <p:spPr>
              <a:xfrm>
                <a:off x="4775962" y="2145098"/>
                <a:ext cx="4106292" cy="756851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274300" tIns="91425" rIns="274300" bIns="91425" anchor="ctr" anchorCtr="0">
                <a:noAutofit/>
              </a:bodyPr>
              <a:lstStyle/>
              <a:p>
                <a:pPr algn="r"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bg-BG" sz="1200" dirty="0" smtClean="0"/>
                  <a:t>ВЕИ мощности </a:t>
                </a:r>
                <a:r>
                  <a:rPr lang="bg-BG" sz="1200" dirty="0"/>
                  <a:t>1.4GW </a:t>
                </a:r>
                <a:r>
                  <a:rPr lang="bg-BG" sz="1200" dirty="0" smtClean="0"/>
                  <a:t>в </a:t>
                </a:r>
                <a:r>
                  <a:rPr lang="bg-BG" sz="1200" dirty="0"/>
                  <a:t>комбинация с минималния изискуем капацитет за съхранение</a:t>
                </a:r>
                <a:endParaRPr lang="bg-BG" sz="1200" kern="0" dirty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endParaRPr>
              </a:p>
            </p:txBody>
          </p:sp>
          <p:sp>
            <p:nvSpPr>
              <p:cNvPr id="10" name="Google Shape;1805;p23">
                <a:extLst>
                  <a:ext uri="{FF2B5EF4-FFF2-40B4-BE49-F238E27FC236}">
                    <a16:creationId xmlns:a16="http://schemas.microsoft.com/office/drawing/2014/main" id="{3C32FA54-9C3A-4EFA-85C4-6EF00536D77F}"/>
                  </a:ext>
                </a:extLst>
              </p:cNvPr>
              <p:cNvSpPr/>
              <p:nvPr/>
            </p:nvSpPr>
            <p:spPr>
              <a:xfrm>
                <a:off x="4775962" y="3860635"/>
                <a:ext cx="4106293" cy="617010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274300" tIns="91425" rIns="274300" bIns="91425" anchor="ctr" anchorCtr="0">
                <a:noAutofit/>
              </a:bodyPr>
              <a:lstStyle/>
              <a:p>
                <a:pPr algn="r">
                  <a:buClr>
                    <a:srgbClr val="000000"/>
                  </a:buClr>
                  <a:buSzPts val="1100"/>
                  <a:buFont typeface="Arial"/>
                  <a:buNone/>
                </a:pPr>
                <a:r>
                  <a:rPr lang="ru-RU" sz="1100" kern="0" dirty="0">
                    <a:solidFill>
                      <a:srgbClr val="000000"/>
                    </a:solidFill>
                    <a:latin typeface="Fira Sans"/>
                    <a:ea typeface="Fira Sans"/>
                    <a:cs typeface="Fira Sans"/>
                    <a:sym typeface="Fira Sans"/>
                  </a:rPr>
                  <a:t>Проучвателни дейности за разработване на пилотен проект за комбинирано производство на топлина и електричество от геотермални източници</a:t>
                </a:r>
                <a:endParaRPr lang="bg-BG" sz="1100" kern="0" dirty="0">
                  <a:solidFill>
                    <a:srgbClr val="000000"/>
                  </a:solidFill>
                  <a:latin typeface="Fira Sans"/>
                  <a:ea typeface="Fira Sans"/>
                  <a:cs typeface="Fira Sans"/>
                  <a:sym typeface="Fira Sans"/>
                </a:endParaRP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D170D77-A3B4-4B09-9ECB-2E5CC412A13B}"/>
                  </a:ext>
                </a:extLst>
              </p:cNvPr>
              <p:cNvGrpSpPr/>
              <p:nvPr/>
            </p:nvGrpSpPr>
            <p:grpSpPr>
              <a:xfrm>
                <a:off x="48305" y="1381284"/>
                <a:ext cx="4165424" cy="3081062"/>
                <a:chOff x="48305" y="1381284"/>
                <a:chExt cx="4165424" cy="3081062"/>
              </a:xfrm>
            </p:grpSpPr>
            <p:grpSp>
              <p:nvGrpSpPr>
                <p:cNvPr id="14" name="Google Shape;1792;p23">
                  <a:extLst>
                    <a:ext uri="{FF2B5EF4-FFF2-40B4-BE49-F238E27FC236}">
                      <a16:creationId xmlns:a16="http://schemas.microsoft.com/office/drawing/2014/main" id="{8A7E926C-502C-4E36-8C44-F98AC271E3F0}"/>
                    </a:ext>
                  </a:extLst>
                </p:cNvPr>
                <p:cNvGrpSpPr/>
                <p:nvPr/>
              </p:nvGrpSpPr>
              <p:grpSpPr>
                <a:xfrm flipH="1">
                  <a:off x="557394" y="1381284"/>
                  <a:ext cx="3608005" cy="471300"/>
                  <a:chOff x="654575" y="1864525"/>
                  <a:chExt cx="3476925" cy="471300"/>
                </a:xfrm>
                <a:solidFill>
                  <a:srgbClr val="A2BACE"/>
                </a:solidFill>
              </p:grpSpPr>
              <p:sp>
                <p:nvSpPr>
                  <p:cNvPr id="47" name="Google Shape;1793;p23">
                    <a:extLst>
                      <a:ext uri="{FF2B5EF4-FFF2-40B4-BE49-F238E27FC236}">
                        <a16:creationId xmlns:a16="http://schemas.microsoft.com/office/drawing/2014/main" id="{2E77F8D6-3B49-41C4-9447-400B0916EF83}"/>
                      </a:ext>
                    </a:extLst>
                  </p:cNvPr>
                  <p:cNvSpPr/>
                  <p:nvPr/>
                </p:nvSpPr>
                <p:spPr>
                  <a:xfrm>
                    <a:off x="1566800" y="1864525"/>
                    <a:ext cx="2564700" cy="471300"/>
                  </a:xfrm>
                  <a:prstGeom prst="chevron">
                    <a:avLst>
                      <a:gd name="adj" fmla="val 50000"/>
                    </a:avLst>
                  </a:prstGeom>
                  <a:grp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8" name="Google Shape;1794;p23">
                    <a:extLst>
                      <a:ext uri="{FF2B5EF4-FFF2-40B4-BE49-F238E27FC236}">
                        <a16:creationId xmlns:a16="http://schemas.microsoft.com/office/drawing/2014/main" id="{0E6AA56B-0555-43A1-B7EB-2C5F18A0B315}"/>
                      </a:ext>
                    </a:extLst>
                  </p:cNvPr>
                  <p:cNvSpPr/>
                  <p:nvPr/>
                </p:nvSpPr>
                <p:spPr>
                  <a:xfrm>
                    <a:off x="1110686" y="1864525"/>
                    <a:ext cx="599400" cy="471300"/>
                  </a:xfrm>
                  <a:prstGeom prst="chevron">
                    <a:avLst>
                      <a:gd name="adj" fmla="val 49589"/>
                    </a:avLst>
                  </a:prstGeom>
                  <a:grp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9" name="Google Shape;1795;p23">
                    <a:extLst>
                      <a:ext uri="{FF2B5EF4-FFF2-40B4-BE49-F238E27FC236}">
                        <a16:creationId xmlns:a16="http://schemas.microsoft.com/office/drawing/2014/main" id="{155073B1-339E-4C4C-836A-91E9FD5ADD69}"/>
                      </a:ext>
                    </a:extLst>
                  </p:cNvPr>
                  <p:cNvSpPr/>
                  <p:nvPr/>
                </p:nvSpPr>
                <p:spPr>
                  <a:xfrm>
                    <a:off x="654575" y="1864525"/>
                    <a:ext cx="599400" cy="471300"/>
                  </a:xfrm>
                  <a:prstGeom prst="chevron">
                    <a:avLst>
                      <a:gd name="adj" fmla="val 49589"/>
                    </a:avLst>
                  </a:prstGeom>
                  <a:grpFill/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15" name="Google Shape;1796;p23">
                  <a:extLst>
                    <a:ext uri="{FF2B5EF4-FFF2-40B4-BE49-F238E27FC236}">
                      <a16:creationId xmlns:a16="http://schemas.microsoft.com/office/drawing/2014/main" id="{9AE73310-23DB-4E84-B804-18F2FF18CF01}"/>
                    </a:ext>
                  </a:extLst>
                </p:cNvPr>
                <p:cNvGrpSpPr/>
                <p:nvPr/>
              </p:nvGrpSpPr>
              <p:grpSpPr>
                <a:xfrm flipH="1">
                  <a:off x="48305" y="2296584"/>
                  <a:ext cx="4165424" cy="471310"/>
                  <a:chOff x="654575" y="2751584"/>
                  <a:chExt cx="4165424" cy="471310"/>
                </a:xfrm>
              </p:grpSpPr>
              <p:sp>
                <p:nvSpPr>
                  <p:cNvPr id="44" name="Google Shape;1797;p23">
                    <a:extLst>
                      <a:ext uri="{FF2B5EF4-FFF2-40B4-BE49-F238E27FC236}">
                        <a16:creationId xmlns:a16="http://schemas.microsoft.com/office/drawing/2014/main" id="{F159EBF0-0D32-4C9B-A031-3825D221BC1F}"/>
                      </a:ext>
                    </a:extLst>
                  </p:cNvPr>
                  <p:cNvSpPr/>
                  <p:nvPr/>
                </p:nvSpPr>
                <p:spPr>
                  <a:xfrm>
                    <a:off x="1566799" y="2751594"/>
                    <a:ext cx="3253200" cy="471300"/>
                  </a:xfrm>
                  <a:prstGeom prst="chevron">
                    <a:avLst>
                      <a:gd name="adj" fmla="val 50000"/>
                    </a:avLst>
                  </a:prstGeom>
                  <a:solidFill>
                    <a:srgbClr val="3280A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5" name="Google Shape;1798;p23">
                    <a:extLst>
                      <a:ext uri="{FF2B5EF4-FFF2-40B4-BE49-F238E27FC236}">
                        <a16:creationId xmlns:a16="http://schemas.microsoft.com/office/drawing/2014/main" id="{A8A874C8-1489-4EE4-890F-87581AEDDE3F}"/>
                      </a:ext>
                    </a:extLst>
                  </p:cNvPr>
                  <p:cNvSpPr/>
                  <p:nvPr/>
                </p:nvSpPr>
                <p:spPr>
                  <a:xfrm>
                    <a:off x="1110686" y="2751584"/>
                    <a:ext cx="599400" cy="471300"/>
                  </a:xfrm>
                  <a:prstGeom prst="chevron">
                    <a:avLst>
                      <a:gd name="adj" fmla="val 49589"/>
                    </a:avLst>
                  </a:prstGeom>
                  <a:solidFill>
                    <a:srgbClr val="3280A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6" name="Google Shape;1799;p23">
                    <a:extLst>
                      <a:ext uri="{FF2B5EF4-FFF2-40B4-BE49-F238E27FC236}">
                        <a16:creationId xmlns:a16="http://schemas.microsoft.com/office/drawing/2014/main" id="{6E0B721B-717F-4330-BBB5-77EE75BF17A5}"/>
                      </a:ext>
                    </a:extLst>
                  </p:cNvPr>
                  <p:cNvSpPr/>
                  <p:nvPr/>
                </p:nvSpPr>
                <p:spPr>
                  <a:xfrm>
                    <a:off x="654575" y="2751584"/>
                    <a:ext cx="599400" cy="471300"/>
                  </a:xfrm>
                  <a:prstGeom prst="chevron">
                    <a:avLst>
                      <a:gd name="adj" fmla="val 49589"/>
                    </a:avLst>
                  </a:prstGeom>
                  <a:solidFill>
                    <a:srgbClr val="3280A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17" name="Google Shape;1810;p23">
                  <a:extLst>
                    <a:ext uri="{FF2B5EF4-FFF2-40B4-BE49-F238E27FC236}">
                      <a16:creationId xmlns:a16="http://schemas.microsoft.com/office/drawing/2014/main" id="{3ABEF61A-E4C9-4A51-A094-7A2F0CC7F845}"/>
                    </a:ext>
                  </a:extLst>
                </p:cNvPr>
                <p:cNvSpPr txBox="1"/>
                <p:nvPr/>
              </p:nvSpPr>
              <p:spPr>
                <a:xfrm>
                  <a:off x="1071564" y="1402132"/>
                  <a:ext cx="2024286" cy="39688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r>
                    <a:rPr lang="en-US" sz="1700" kern="0" dirty="0" smtClean="0">
                      <a:solidFill>
                        <a:srgbClr val="FFFFFF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68,5</a:t>
                  </a:r>
                  <a:r>
                    <a:rPr lang="bg-BG" sz="1700" kern="0" dirty="0" smtClean="0">
                      <a:solidFill>
                        <a:srgbClr val="FFFFFF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 </a:t>
                  </a:r>
                  <a:r>
                    <a:rPr lang="bg-BG" sz="1700" kern="0" dirty="0">
                      <a:solidFill>
                        <a:srgbClr val="FFFFFF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млн. лв.</a:t>
                  </a:r>
                </a:p>
              </p:txBody>
            </p:sp>
            <p:sp>
              <p:nvSpPr>
                <p:cNvPr id="18" name="Google Shape;1811;p23">
                  <a:extLst>
                    <a:ext uri="{FF2B5EF4-FFF2-40B4-BE49-F238E27FC236}">
                      <a16:creationId xmlns:a16="http://schemas.microsoft.com/office/drawing/2014/main" id="{EA879FE7-841A-491F-A8C3-CCE1D38C3CEA}"/>
                    </a:ext>
                  </a:extLst>
                </p:cNvPr>
                <p:cNvSpPr txBox="1"/>
                <p:nvPr/>
              </p:nvSpPr>
              <p:spPr>
                <a:xfrm>
                  <a:off x="1046403" y="2307019"/>
                  <a:ext cx="2097752" cy="40117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r>
                    <a:rPr lang="bg-BG" sz="1700" kern="0" dirty="0" smtClean="0">
                      <a:solidFill>
                        <a:srgbClr val="FFFFFF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668,9</a:t>
                  </a:r>
                  <a:r>
                    <a:rPr lang="en-US" sz="1700" kern="0" dirty="0" smtClean="0">
                      <a:solidFill>
                        <a:srgbClr val="FFFFFF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 </a:t>
                  </a:r>
                  <a:r>
                    <a:rPr lang="bg-BG" sz="1700" kern="0" dirty="0" smtClean="0">
                      <a:solidFill>
                        <a:srgbClr val="FFFFFF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млн</a:t>
                  </a:r>
                  <a:r>
                    <a:rPr lang="bg-BG" sz="1700" kern="0" dirty="0">
                      <a:solidFill>
                        <a:srgbClr val="FFFFFF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. лв.</a:t>
                  </a:r>
                  <a:endParaRPr sz="1700" kern="0" dirty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  <p:grpSp>
              <p:nvGrpSpPr>
                <p:cNvPr id="20" name="Google Shape;1796;p23">
                  <a:extLst>
                    <a:ext uri="{FF2B5EF4-FFF2-40B4-BE49-F238E27FC236}">
                      <a16:creationId xmlns:a16="http://schemas.microsoft.com/office/drawing/2014/main" id="{FBEDE944-A56F-4A3A-8E43-841E34BEF0F9}"/>
                    </a:ext>
                  </a:extLst>
                </p:cNvPr>
                <p:cNvGrpSpPr/>
                <p:nvPr/>
              </p:nvGrpSpPr>
              <p:grpSpPr>
                <a:xfrm flipH="1">
                  <a:off x="48305" y="3991036"/>
                  <a:ext cx="4165424" cy="471310"/>
                  <a:chOff x="654575" y="2635965"/>
                  <a:chExt cx="4165424" cy="471310"/>
                </a:xfrm>
              </p:grpSpPr>
              <p:sp>
                <p:nvSpPr>
                  <p:cNvPr id="38" name="Google Shape;1797;p23">
                    <a:extLst>
                      <a:ext uri="{FF2B5EF4-FFF2-40B4-BE49-F238E27FC236}">
                        <a16:creationId xmlns:a16="http://schemas.microsoft.com/office/drawing/2014/main" id="{4DF1B642-76C7-4B7D-9978-CC570BE7278F}"/>
                      </a:ext>
                    </a:extLst>
                  </p:cNvPr>
                  <p:cNvSpPr/>
                  <p:nvPr/>
                </p:nvSpPr>
                <p:spPr>
                  <a:xfrm>
                    <a:off x="1566799" y="2635975"/>
                    <a:ext cx="3253200" cy="471300"/>
                  </a:xfrm>
                  <a:prstGeom prst="chevron">
                    <a:avLst>
                      <a:gd name="adj" fmla="val 50000"/>
                    </a:avLst>
                  </a:prstGeom>
                  <a:solidFill>
                    <a:srgbClr val="3280A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39" name="Google Shape;1798;p23">
                    <a:extLst>
                      <a:ext uri="{FF2B5EF4-FFF2-40B4-BE49-F238E27FC236}">
                        <a16:creationId xmlns:a16="http://schemas.microsoft.com/office/drawing/2014/main" id="{D08D3395-7AFB-45FE-A655-CCAC25B66975}"/>
                      </a:ext>
                    </a:extLst>
                  </p:cNvPr>
                  <p:cNvSpPr/>
                  <p:nvPr/>
                </p:nvSpPr>
                <p:spPr>
                  <a:xfrm>
                    <a:off x="1110686" y="2635965"/>
                    <a:ext cx="599400" cy="471300"/>
                  </a:xfrm>
                  <a:prstGeom prst="chevron">
                    <a:avLst>
                      <a:gd name="adj" fmla="val 49589"/>
                    </a:avLst>
                  </a:prstGeom>
                  <a:solidFill>
                    <a:srgbClr val="3280A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40" name="Google Shape;1799;p23">
                    <a:extLst>
                      <a:ext uri="{FF2B5EF4-FFF2-40B4-BE49-F238E27FC236}">
                        <a16:creationId xmlns:a16="http://schemas.microsoft.com/office/drawing/2014/main" id="{F0A25451-9434-4A92-820E-83ED13A1CD5D}"/>
                      </a:ext>
                    </a:extLst>
                  </p:cNvPr>
                  <p:cNvSpPr/>
                  <p:nvPr/>
                </p:nvSpPr>
                <p:spPr>
                  <a:xfrm>
                    <a:off x="654575" y="2635965"/>
                    <a:ext cx="599400" cy="471300"/>
                  </a:xfrm>
                  <a:prstGeom prst="chevron">
                    <a:avLst>
                      <a:gd name="adj" fmla="val 49589"/>
                    </a:avLst>
                  </a:prstGeom>
                  <a:solidFill>
                    <a:srgbClr val="3280A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tabLst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Arial"/>
                      <a:sym typeface="Arial"/>
                    </a:endParaRPr>
                  </a:p>
                </p:txBody>
              </p:sp>
            </p:grpSp>
            <p:sp>
              <p:nvSpPr>
                <p:cNvPr id="21" name="Google Shape;1811;p23">
                  <a:extLst>
                    <a:ext uri="{FF2B5EF4-FFF2-40B4-BE49-F238E27FC236}">
                      <a16:creationId xmlns:a16="http://schemas.microsoft.com/office/drawing/2014/main" id="{88D124C1-657F-4D6D-8166-BE91B552F3B2}"/>
                    </a:ext>
                  </a:extLst>
                </p:cNvPr>
                <p:cNvSpPr txBox="1"/>
                <p:nvPr/>
              </p:nvSpPr>
              <p:spPr>
                <a:xfrm>
                  <a:off x="1186543" y="4001471"/>
                  <a:ext cx="1957612" cy="4088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>
                    <a:buClr>
                      <a:srgbClr val="000000"/>
                    </a:buClr>
                    <a:buFont typeface="Arial"/>
                    <a:buNone/>
                  </a:pPr>
                  <a:r>
                    <a:rPr lang="bg-BG" sz="1700" kern="0" dirty="0" smtClean="0">
                      <a:solidFill>
                        <a:srgbClr val="FFFFFF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343 </a:t>
                  </a:r>
                  <a:r>
                    <a:rPr lang="bg-BG" sz="1700" kern="0" dirty="0">
                      <a:solidFill>
                        <a:srgbClr val="FFFFFF"/>
                      </a:solidFill>
                      <a:latin typeface="Fira Sans Extra Condensed Medium"/>
                      <a:ea typeface="Fira Sans Extra Condensed Medium"/>
                      <a:cs typeface="Fira Sans Extra Condensed Medium"/>
                      <a:sym typeface="Fira Sans Extra Condensed Medium"/>
                    </a:rPr>
                    <a:t>млн. лв.</a:t>
                  </a:r>
                  <a:endParaRPr sz="1700" kern="0" dirty="0">
                    <a:solidFill>
                      <a:srgbClr val="FFFFFF"/>
                    </a:solidFill>
                    <a:latin typeface="Fira Sans Extra Condensed Medium"/>
                    <a:ea typeface="Fira Sans Extra Condensed Medium"/>
                    <a:cs typeface="Fira Sans Extra Condensed Medium"/>
                    <a:sym typeface="Fira Sans Extra Condensed Medium"/>
                  </a:endParaRPr>
                </a:p>
              </p:txBody>
            </p:sp>
          </p:grpSp>
        </p:grpSp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3ED81EA2-BE10-4304-8C47-DD47210BA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="" xmlns:a1611="http://schemas.microsoft.com/office/drawing/2016/11/main" r:id="rId14"/>
                </a:ext>
              </a:extLst>
            </a:blip>
            <a:stretch>
              <a:fillRect/>
            </a:stretch>
          </p:blipFill>
          <p:spPr>
            <a:xfrm>
              <a:off x="4297470" y="1793571"/>
              <a:ext cx="408195" cy="471300"/>
            </a:xfrm>
            <a:prstGeom prst="rect">
              <a:avLst/>
            </a:prstGeom>
          </p:spPr>
        </p:pic>
        <p:pic>
          <p:nvPicPr>
            <p:cNvPr id="53" name="Picture 52" descr="Solutions - Microgrid Storage"/>
            <p:cNvPicPr>
              <a:picLocks noChangeAspect="1"/>
            </p:cNvPicPr>
            <p:nvPr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6569" y="4373775"/>
              <a:ext cx="534889" cy="517207"/>
            </a:xfrm>
            <a:prstGeom prst="rect">
              <a:avLst/>
            </a:prstGeom>
          </p:spPr>
        </p:pic>
      </p:grpSp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063677"/>
              </p:ext>
            </p:extLst>
          </p:nvPr>
        </p:nvGraphicFramePr>
        <p:xfrm>
          <a:off x="739301" y="5155055"/>
          <a:ext cx="7383294" cy="108858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461098">
                  <a:extLst>
                    <a:ext uri="{9D8B030D-6E8A-4147-A177-3AD203B41FA5}">
                      <a16:colId xmlns:a16="http://schemas.microsoft.com/office/drawing/2014/main" val="3817804834"/>
                    </a:ext>
                  </a:extLst>
                </a:gridCol>
                <a:gridCol w="2461098">
                  <a:extLst>
                    <a:ext uri="{9D8B030D-6E8A-4147-A177-3AD203B41FA5}">
                      <a16:colId xmlns:a16="http://schemas.microsoft.com/office/drawing/2014/main" val="3253098229"/>
                    </a:ext>
                  </a:extLst>
                </a:gridCol>
                <a:gridCol w="2461098">
                  <a:extLst>
                    <a:ext uri="{9D8B030D-6E8A-4147-A177-3AD203B41FA5}">
                      <a16:colId xmlns:a16="http://schemas.microsoft.com/office/drawing/2014/main" val="765321804"/>
                    </a:ext>
                  </a:extLst>
                </a:gridCol>
              </a:tblGrid>
              <a:tr h="635007">
                <a:tc>
                  <a:txBody>
                    <a:bodyPr/>
                    <a:lstStyle/>
                    <a:p>
                      <a:pPr algn="ctr"/>
                      <a:r>
                        <a:rPr lang="bg-BG" sz="1200" b="1" dirty="0" smtClean="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МВУ</a:t>
                      </a:r>
                      <a:endParaRPr lang="en-US" sz="1200" b="1" dirty="0" smtClean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bg-BG" sz="1200" b="1" i="1" dirty="0" smtClean="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млн</a:t>
                      </a:r>
                      <a:r>
                        <a:rPr lang="en-US" sz="1200" b="1" i="1" dirty="0" smtClean="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bg-BG" sz="1200" b="1" i="1" dirty="0" smtClean="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лв.</a:t>
                      </a:r>
                      <a:endParaRPr lang="en-US" sz="1200" b="1" i="1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200" b="1" i="1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200" b="1" i="1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901539"/>
                  </a:ext>
                </a:extLst>
              </a:tr>
              <a:tr h="45357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0" kern="1200" dirty="0" smtClean="0">
                          <a:solidFill>
                            <a:srgbClr val="000099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5 109,6</a:t>
                      </a:r>
                      <a:endParaRPr lang="en-US" sz="1200" b="0" kern="1200" dirty="0" smtClean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200" b="0" kern="1200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endParaRPr lang="en-US" sz="1200" b="0" kern="1200" dirty="0">
                        <a:solidFill>
                          <a:srgbClr val="000099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78616667"/>
                  </a:ext>
                </a:extLst>
              </a:tr>
            </a:tbl>
          </a:graphicData>
        </a:graphic>
      </p:graphicFrame>
      <p:pic>
        <p:nvPicPr>
          <p:cNvPr id="36" name="Picture 35" descr="Used batteries clip art clipart collection - Cliparts ..."/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522" y="2848876"/>
            <a:ext cx="542099" cy="542099"/>
          </a:xfrm>
          <a:prstGeom prst="rect">
            <a:avLst/>
          </a:prstGeom>
        </p:spPr>
      </p:pic>
      <p:sp>
        <p:nvSpPr>
          <p:cNvPr id="37" name="Google Shape;1797;p23">
            <a:extLst>
              <a:ext uri="{FF2B5EF4-FFF2-40B4-BE49-F238E27FC236}">
                <a16:creationId xmlns:a16="http://schemas.microsoft.com/office/drawing/2014/main" id="{F159EBF0-0D32-4C9B-A031-3825D221BC1F}"/>
              </a:ext>
            </a:extLst>
          </p:cNvPr>
          <p:cNvSpPr/>
          <p:nvPr/>
        </p:nvSpPr>
        <p:spPr>
          <a:xfrm flipH="1">
            <a:off x="26278" y="3275578"/>
            <a:ext cx="3324514" cy="471300"/>
          </a:xfrm>
          <a:prstGeom prst="chevron">
            <a:avLst>
              <a:gd name="adj" fmla="val 50000"/>
            </a:avLst>
          </a:prstGeom>
          <a:solidFill>
            <a:srgbClr val="3280A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56" name="Google Shape;1798;p23">
            <a:extLst>
              <a:ext uri="{FF2B5EF4-FFF2-40B4-BE49-F238E27FC236}">
                <a16:creationId xmlns:a16="http://schemas.microsoft.com/office/drawing/2014/main" id="{A8A874C8-1489-4EE4-890F-87581AEDDE3F}"/>
              </a:ext>
            </a:extLst>
          </p:cNvPr>
          <p:cNvSpPr/>
          <p:nvPr/>
        </p:nvSpPr>
        <p:spPr>
          <a:xfrm flipH="1">
            <a:off x="3204364" y="3275568"/>
            <a:ext cx="612540" cy="471300"/>
          </a:xfrm>
          <a:prstGeom prst="chevron">
            <a:avLst>
              <a:gd name="adj" fmla="val 49589"/>
            </a:avLst>
          </a:prstGeom>
          <a:solidFill>
            <a:srgbClr val="3280A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57" name="Google Shape;1799;p23">
            <a:extLst>
              <a:ext uri="{FF2B5EF4-FFF2-40B4-BE49-F238E27FC236}">
                <a16:creationId xmlns:a16="http://schemas.microsoft.com/office/drawing/2014/main" id="{6E0B721B-717F-4330-BBB5-77EE75BF17A5}"/>
              </a:ext>
            </a:extLst>
          </p:cNvPr>
          <p:cNvSpPr/>
          <p:nvPr/>
        </p:nvSpPr>
        <p:spPr>
          <a:xfrm flipH="1">
            <a:off x="3670473" y="3275568"/>
            <a:ext cx="612540" cy="471300"/>
          </a:xfrm>
          <a:prstGeom prst="chevron">
            <a:avLst>
              <a:gd name="adj" fmla="val 49589"/>
            </a:avLst>
          </a:prstGeom>
          <a:solidFill>
            <a:srgbClr val="3280A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58" name="Google Shape;1811;p23">
            <a:extLst>
              <a:ext uri="{FF2B5EF4-FFF2-40B4-BE49-F238E27FC236}">
                <a16:creationId xmlns:a16="http://schemas.microsoft.com/office/drawing/2014/main" id="{EA879FE7-841A-491F-A8C3-CCE1D38C3CEA}"/>
              </a:ext>
            </a:extLst>
          </p:cNvPr>
          <p:cNvSpPr txBox="1"/>
          <p:nvPr/>
        </p:nvSpPr>
        <p:spPr>
          <a:xfrm>
            <a:off x="1046255" y="3286003"/>
            <a:ext cx="2143737" cy="401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bg-BG" sz="1700" kern="0" dirty="0" smtClean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1562,8</a:t>
            </a:r>
            <a:r>
              <a:rPr lang="en-US" sz="1700" kern="0" dirty="0" smtClean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 </a:t>
            </a:r>
            <a:r>
              <a:rPr lang="bg-BG" sz="1700" kern="0" dirty="0" smtClean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млн</a:t>
            </a:r>
            <a:r>
              <a:rPr lang="bg-BG" sz="1700" kern="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. лв.</a:t>
            </a:r>
            <a:endParaRPr sz="1700" kern="0"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59" name="Google Shape;1805;p23">
            <a:extLst>
              <a:ext uri="{FF2B5EF4-FFF2-40B4-BE49-F238E27FC236}">
                <a16:creationId xmlns:a16="http://schemas.microsoft.com/office/drawing/2014/main" id="{49315E47-1B7C-4991-92F7-64601D3CEBE8}"/>
              </a:ext>
            </a:extLst>
          </p:cNvPr>
          <p:cNvSpPr/>
          <p:nvPr/>
        </p:nvSpPr>
        <p:spPr>
          <a:xfrm>
            <a:off x="4983693" y="3134592"/>
            <a:ext cx="4196307" cy="75685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274300" tIns="91425" rIns="274300" bIns="91425" anchor="ctr" anchorCtr="0">
            <a:noAutofit/>
          </a:bodyPr>
          <a:lstStyle/>
          <a:p>
            <a:pPr algn="r">
              <a:buClr>
                <a:srgbClr val="000000"/>
              </a:buClr>
              <a:buSzPts val="1100"/>
              <a:buFont typeface="Arial"/>
              <a:buNone/>
            </a:pPr>
            <a:r>
              <a:rPr lang="bg-BG" sz="1200" dirty="0"/>
              <a:t>Национална инфраструктура за съхранение на електрическа енергия от ВЕИ (RESTORE)</a:t>
            </a:r>
            <a:endParaRPr lang="bg-BG" sz="1200" kern="0" dirty="0">
              <a:solidFill>
                <a:srgbClr val="000000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</p:spTree>
    <p:extLst>
      <p:ext uri="{BB962C8B-B14F-4D97-AF65-F5344CB8AC3E}">
        <p14:creationId xmlns:p14="http://schemas.microsoft.com/office/powerpoint/2010/main" val="122901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ЕЕ">
  <a:themeElements>
    <a:clrScheme name="АЕЕ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АЕ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АЕЕ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ЕЕ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ЕЕ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АЕЕ">
  <a:themeElements>
    <a:clrScheme name="АЕЕ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АЕ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АЕЕ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ЕЕ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ЕЕ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АЕЕ">
  <a:themeElements>
    <a:clrScheme name="АЕЕ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АЕ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АЕЕ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ЕЕ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ЕЕ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ЕЕ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1194</Words>
  <Application>Microsoft Office PowerPoint</Application>
  <PresentationFormat>On-screen Show (4:3)</PresentationFormat>
  <Paragraphs>223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5" baseType="lpstr">
      <vt:lpstr>Arial</vt:lpstr>
      <vt:lpstr>Calibri</vt:lpstr>
      <vt:lpstr>Fira Sans</vt:lpstr>
      <vt:lpstr>Fira Sans Extra Condensed</vt:lpstr>
      <vt:lpstr>Fira Sans Extra Condensed Medium</vt:lpstr>
      <vt:lpstr>Garamond</vt:lpstr>
      <vt:lpstr>Roboto</vt:lpstr>
      <vt:lpstr>Times New Roman</vt:lpstr>
      <vt:lpstr>Verdana</vt:lpstr>
      <vt:lpstr>Wingdings</vt:lpstr>
      <vt:lpstr>АЕЕ</vt:lpstr>
      <vt:lpstr>1_АЕЕ</vt:lpstr>
      <vt:lpstr>6_АЕЕ</vt:lpstr>
      <vt:lpstr>PowerPoint Presentation</vt:lpstr>
      <vt:lpstr>Преглед на Националния сграден фонд в националната дългосрочна стратегия за обновяване на сградите </vt:lpstr>
      <vt:lpstr>Пътна карта 2021-2050</vt:lpstr>
      <vt:lpstr>Национална дългосрочна стратегия за подпомагане обновяването на националния сграден фонд до 2050 г.</vt:lpstr>
      <vt:lpstr>ДЕЛЕГИРАН РЕГЛАМЕНТ (ЕС) 2020/2155 НА КОМИСИЯТА </vt:lpstr>
      <vt:lpstr>ДЕЛЕГИРАН РЕГЛАМЕНТ (ЕС) 2020/2155 НА КОМИСИЯТА </vt:lpstr>
      <vt:lpstr>ИНТЕГРИРАН НАЦИОНАЛЕН ПЛАН ЕНЕРГЕТИКА КЛИМАТ</vt:lpstr>
      <vt:lpstr>Компонент „Нисковъглеродна икономика“ – Проекти    (1) (финансиране от ПВУ) </vt:lpstr>
      <vt:lpstr>Компонент „Нисковъглеродна икономика“ – Проекти    (2) (финансиране от ПВУ)</vt:lpstr>
      <vt:lpstr>УМНИТЕ МРЕЖИ СЕ НУЖДАЯТ ОТ УМНИ СГРАДИ</vt:lpstr>
      <vt:lpstr>БЛАГОДАРЯ ЗА ВНИМАНИЕТО!</vt:lpstr>
      <vt:lpstr>Кризи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Miroslav Kulevski</dc:creator>
  <cp:lastModifiedBy>Ivaylo Aleksiev</cp:lastModifiedBy>
  <cp:revision>197</cp:revision>
  <dcterms:created xsi:type="dcterms:W3CDTF">2019-08-18T11:31:25Z</dcterms:created>
  <dcterms:modified xsi:type="dcterms:W3CDTF">2022-04-08T06:36:56Z</dcterms:modified>
</cp:coreProperties>
</file>