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6" r:id="rId3"/>
    <p:sldId id="455" r:id="rId4"/>
    <p:sldId id="468" r:id="rId5"/>
    <p:sldId id="412" r:id="rId6"/>
    <p:sldId id="469" r:id="rId7"/>
    <p:sldId id="347" r:id="rId8"/>
    <p:sldId id="413" r:id="rId9"/>
    <p:sldId id="456" r:id="rId10"/>
    <p:sldId id="443" r:id="rId11"/>
    <p:sldId id="454" r:id="rId1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67D"/>
    <a:srgbClr val="132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54" autoAdjust="0"/>
  </p:normalViewPr>
  <p:slideViewPr>
    <p:cSldViewPr>
      <p:cViewPr>
        <p:scale>
          <a:sx n="90" d="100"/>
          <a:sy n="90" d="100"/>
        </p:scale>
        <p:origin x="-1397" y="-499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266F-5811-44C1-B484-EBFC01A569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F6EF-E3BF-4970-BA48-3C98C65887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266F-5811-44C1-B484-EBFC01A569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F6EF-E3BF-4970-BA48-3C98C65887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266F-5811-44C1-B484-EBFC01A569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F6EF-E3BF-4970-BA48-3C98C65887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266F-5811-44C1-B484-EBFC01A569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F6EF-E3BF-4970-BA48-3C98C65887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266F-5811-44C1-B484-EBFC01A569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F6EF-E3BF-4970-BA48-3C98C65887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266F-5811-44C1-B484-EBFC01A569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F6EF-E3BF-4970-BA48-3C98C65887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266F-5811-44C1-B484-EBFC01A569D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F6EF-E3BF-4970-BA48-3C98C65887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266F-5811-44C1-B484-EBFC01A569D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F6EF-E3BF-4970-BA48-3C98C65887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266F-5811-44C1-B484-EBFC01A569D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F6EF-E3BF-4970-BA48-3C98C65887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266F-5811-44C1-B484-EBFC01A569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F6EF-E3BF-4970-BA48-3C98C65887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266F-5811-44C1-B484-EBFC01A569D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F6EF-E3BF-4970-BA48-3C98C65887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6266F-5811-44C1-B484-EBFC01A569D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6F6EF-E3BF-4970-BA48-3C98C658875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1-A&amp;A projects\15 - NV Tower\0_ALBUM NV tower\LOGO\LOGO small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62000" y="266700"/>
            <a:ext cx="4562475" cy="4562475"/>
          </a:xfrm>
          <a:prstGeom prst="rect">
            <a:avLst/>
          </a:prstGeom>
          <a:noFill/>
        </p:spPr>
      </p:pic>
      <p:sp>
        <p:nvSpPr>
          <p:cNvPr id="3" name="Subtitle 2"/>
          <p:cNvSpPr txBox="1"/>
          <p:nvPr/>
        </p:nvSpPr>
        <p:spPr>
          <a:xfrm>
            <a:off x="4800600" y="1333500"/>
            <a:ext cx="3545904" cy="3009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NV Tower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Bef>
                <a:spcPct val="20000"/>
              </a:spcBef>
              <a:defRPr/>
            </a:pPr>
            <a:endParaRPr lang="bg-B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многофункционалната </a:t>
            </a:r>
            <a:endParaRPr lang="bg-B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зелена сграда </a:t>
            </a:r>
            <a:endParaRPr lang="bg-B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бъдещето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Z:\1-A&amp;A projects\15 - NV Tower\x_PHOTO GALLERY\2021.10.27 - СГРАДА НА ГОДИНАТА\NV Tower-Web\DJI_055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" y="-190500"/>
            <a:ext cx="9144000" cy="5905500"/>
          </a:xfrm>
          <a:prstGeom prst="rect">
            <a:avLst/>
          </a:prstGeom>
          <a:noFill/>
        </p:spPr>
      </p:pic>
      <p:sp>
        <p:nvSpPr>
          <p:cNvPr id="4" name="Subtitle 2"/>
          <p:cNvSpPr txBox="1"/>
          <p:nvPr/>
        </p:nvSpPr>
        <p:spPr>
          <a:xfrm>
            <a:off x="5410200" y="342900"/>
            <a:ext cx="3352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600" dirty="0" smtClean="0"/>
              <a:t>NV Tower </a:t>
            </a:r>
            <a:endParaRPr lang="en-US" sz="1600" dirty="0" smtClean="0"/>
          </a:p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bg-BG" sz="1600" dirty="0" smtClean="0"/>
              <a:t>Поставя </a:t>
            </a:r>
            <a:r>
              <a:rPr lang="ru-RU" sz="1600" dirty="0" smtClean="0"/>
              <a:t>нови стандарти за комфорт, функционалност и </a:t>
            </a:r>
            <a:r>
              <a:rPr lang="ru-RU" sz="1600" dirty="0" smtClean="0"/>
              <a:t>устойчивост в градската среда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/>
          <p:nvPr/>
        </p:nvSpPr>
        <p:spPr>
          <a:xfrm>
            <a:off x="5867400" y="647700"/>
            <a:ext cx="3048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1600" b="1" dirty="0" smtClean="0"/>
              <a:t>NV TOWER </a:t>
            </a:r>
            <a:endParaRPr lang="ru-RU" sz="1600" b="1" dirty="0" smtClean="0"/>
          </a:p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1600" dirty="0" smtClean="0"/>
              <a:t>следва </a:t>
            </a:r>
            <a:r>
              <a:rPr lang="ru-RU" sz="1600" dirty="0" smtClean="0"/>
              <a:t>най-актуалните градоустройствени и архитектурни тенденции: многофункционалност, </a:t>
            </a:r>
            <a:endParaRPr lang="ru-RU" sz="1600" dirty="0" smtClean="0"/>
          </a:p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1600" dirty="0" smtClean="0"/>
              <a:t>обширни </a:t>
            </a:r>
            <a:r>
              <a:rPr lang="ru-RU" sz="1600" dirty="0" smtClean="0"/>
              <a:t>споделени пространства в различни зони на сградата, </a:t>
            </a:r>
            <a:endParaRPr lang="ru-RU" sz="1600" dirty="0" smtClean="0"/>
          </a:p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1600" dirty="0" smtClean="0"/>
              <a:t>богато </a:t>
            </a:r>
            <a:r>
              <a:rPr lang="ru-RU" sz="1600" dirty="0" smtClean="0"/>
              <a:t>озеленени покриви и фасади, </a:t>
            </a:r>
            <a:endParaRPr lang="ru-RU" sz="1600" dirty="0" smtClean="0"/>
          </a:p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1600" dirty="0" smtClean="0"/>
              <a:t>архитектурен </a:t>
            </a:r>
            <a:r>
              <a:rPr lang="ru-RU" sz="1600" dirty="0" smtClean="0"/>
              <a:t>силует, съобразен с контекста на </a:t>
            </a:r>
            <a:r>
              <a:rPr lang="ru-RU" sz="1600" dirty="0" smtClean="0"/>
              <a:t>средата.</a:t>
            </a:r>
            <a:endParaRPr lang="ru-RU" sz="1600" dirty="0" smtClean="0"/>
          </a:p>
        </p:txBody>
      </p:sp>
      <p:pic>
        <p:nvPicPr>
          <p:cNvPr id="6" name="Picture 3" descr="Z:\1-A&amp;A projects\15 - NV Tower\x_PHOTO GALLERY\2021.10.27 - СГРАДА НА ГОДИНАТА\NV Tower-Web\DJI_0552.jpg"/>
          <p:cNvPicPr>
            <a:picLocks noChangeAspect="1" noChangeArrowheads="1"/>
          </p:cNvPicPr>
          <p:nvPr/>
        </p:nvPicPr>
        <p:blipFill>
          <a:blip r:embed="rId1" cstate="print"/>
          <a:srcRect l="8333" t="3226" r="30834"/>
          <a:stretch>
            <a:fillRect/>
          </a:stretch>
        </p:blipFill>
        <p:spPr bwMode="auto">
          <a:xfrm>
            <a:off x="0" y="0"/>
            <a:ext cx="55626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1-A&amp;A projects\15 - NV Tower\x_PHOTO GALLERY\2021.10.27 - СГРАДА НА ГОДИНАТА\NV Tower-Web\_DSF5646.jpg"/>
          <p:cNvPicPr>
            <a:picLocks noChangeAspect="1" noChangeArrowheads="1"/>
          </p:cNvPicPr>
          <p:nvPr/>
        </p:nvPicPr>
        <p:blipFill>
          <a:blip r:embed="rId1" cstate="print"/>
          <a:srcRect l="12727" t="7471" r="23636" b="6322"/>
          <a:stretch>
            <a:fillRect/>
          </a:stretch>
        </p:blipFill>
        <p:spPr bwMode="auto">
          <a:xfrm>
            <a:off x="3810000" y="0"/>
            <a:ext cx="5334000" cy="5715000"/>
          </a:xfrm>
          <a:prstGeom prst="rect">
            <a:avLst/>
          </a:prstGeom>
          <a:noFill/>
        </p:spPr>
      </p:pic>
      <p:sp>
        <p:nvSpPr>
          <p:cNvPr id="4" name="Subtitle 2"/>
          <p:cNvSpPr txBox="1"/>
          <p:nvPr/>
        </p:nvSpPr>
        <p:spPr>
          <a:xfrm>
            <a:off x="381000" y="342900"/>
            <a:ext cx="32766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b="1" dirty="0" smtClean="0"/>
              <a:t>NV TOWER </a:t>
            </a:r>
            <a:r>
              <a:rPr lang="ru-RU" sz="1600" dirty="0" smtClean="0"/>
              <a:t>е високо-технологична сграда.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Сградните системи се управляват от интелегентна система </a:t>
            </a:r>
            <a:r>
              <a:rPr lang="ru-RU" sz="1600" dirty="0" smtClean="0"/>
              <a:t>за сградна автоматизация.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За </a:t>
            </a:r>
            <a:r>
              <a:rPr lang="ru-RU" sz="1600" dirty="0" smtClean="0"/>
              <a:t>климатизиране на сградата са предвидени </a:t>
            </a:r>
            <a:r>
              <a:rPr lang="ru-RU" sz="1600" dirty="0" smtClean="0"/>
              <a:t>енергийно-ефективни VRV </a:t>
            </a:r>
            <a:r>
              <a:rPr lang="ru-RU" sz="1600" dirty="0" smtClean="0"/>
              <a:t>системи за всяка зона, които </a:t>
            </a:r>
            <a:r>
              <a:rPr lang="ru-RU" sz="1600" dirty="0" smtClean="0"/>
              <a:t>използват </a:t>
            </a:r>
            <a:r>
              <a:rPr lang="ru-RU" sz="1600" dirty="0" smtClean="0"/>
              <a:t>отпадналата топлинна </a:t>
            </a:r>
            <a:r>
              <a:rPr lang="ru-RU" sz="1600" dirty="0" smtClean="0"/>
              <a:t>енергия.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Вентилационните </a:t>
            </a:r>
            <a:r>
              <a:rPr lang="ru-RU" sz="1600" dirty="0" smtClean="0"/>
              <a:t>камери </a:t>
            </a:r>
            <a:r>
              <a:rPr lang="ru-RU" sz="1600" dirty="0" smtClean="0"/>
              <a:t>са с </a:t>
            </a:r>
            <a:r>
              <a:rPr lang="ru-RU" sz="1600" dirty="0" smtClean="0"/>
              <a:t>ротационни рекуператори за намаляване на енергийните разходи и висока степен на пречистване на въздуха чрез </a:t>
            </a:r>
            <a:r>
              <a:rPr lang="ru-RU" sz="1600" dirty="0" smtClean="0"/>
              <a:t>фини </a:t>
            </a:r>
            <a:r>
              <a:rPr lang="ru-RU" sz="1600" dirty="0" smtClean="0"/>
              <a:t>филтри клас F7. 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/>
          <p:nvPr/>
        </p:nvSpPr>
        <p:spPr>
          <a:xfrm>
            <a:off x="381000" y="495300"/>
            <a:ext cx="2971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За подобряване здравословната среда се прилагат технологии за стерилизация на въздуха чрез UVC лампи Ozone Free, монтирани във вентилационните системи, както и безконтактни технологии в обществените зони.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Система от 14 асансьора с destination control функция, разпределени в няколко групи, обезпечава вертикална комуникация в сградата. </a:t>
            </a:r>
            <a:endParaRPr lang="ru-RU" sz="1600" dirty="0"/>
          </a:p>
        </p:txBody>
      </p:sp>
      <p:pic>
        <p:nvPicPr>
          <p:cNvPr id="7" name="Picture 2" descr="Z:\1-A&amp;A projects\15 - NV Tower\x_PHOTO GALLERY\2021.10.27 - СГРАДА НА ГОДИНАТА\NV Tower-Web\DJI_0081.jpg"/>
          <p:cNvPicPr>
            <a:picLocks noChangeAspect="1" noChangeArrowheads="1"/>
          </p:cNvPicPr>
          <p:nvPr/>
        </p:nvPicPr>
        <p:blipFill>
          <a:blip r:embed="rId1" cstate="print"/>
          <a:srcRect l="31666" t="5481" r="10833" b="3162"/>
          <a:stretch>
            <a:fillRect/>
          </a:stretch>
        </p:blipFill>
        <p:spPr bwMode="auto">
          <a:xfrm>
            <a:off x="3886200" y="0"/>
            <a:ext cx="52578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Z:\1-A&amp;A projects\15 - NV Tower\x_PHOTO GALLERY\2021.10.16 - НОВИ от АСЕН ЕМИЛОВ\NV Tower - Aerial Preview\DJI_0010.jpg"/>
          <p:cNvPicPr>
            <a:picLocks noChangeAspect="1" noChangeArrowheads="1"/>
          </p:cNvPicPr>
          <p:nvPr/>
        </p:nvPicPr>
        <p:blipFill>
          <a:blip r:embed="rId1" cstate="print"/>
          <a:srcRect l="20869" t="3226" r="18131"/>
          <a:stretch>
            <a:fillRect/>
          </a:stretch>
        </p:blipFill>
        <p:spPr bwMode="auto">
          <a:xfrm>
            <a:off x="0" y="0"/>
            <a:ext cx="5791200" cy="5715000"/>
          </a:xfrm>
          <a:prstGeom prst="rect">
            <a:avLst/>
          </a:prstGeom>
          <a:noFill/>
        </p:spPr>
      </p:pic>
      <p:sp>
        <p:nvSpPr>
          <p:cNvPr id="4" name="Subtitle 2"/>
          <p:cNvSpPr txBox="1"/>
          <p:nvPr/>
        </p:nvSpPr>
        <p:spPr>
          <a:xfrm>
            <a:off x="6096000" y="647700"/>
            <a:ext cx="26670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1600" b="1" dirty="0" smtClean="0"/>
              <a:t>NV TOWER </a:t>
            </a:r>
            <a:r>
              <a:rPr lang="ru-RU" sz="1600" dirty="0" smtClean="0"/>
              <a:t>е </a:t>
            </a:r>
            <a:r>
              <a:rPr lang="ru-RU" sz="1600" dirty="0" smtClean="0"/>
              <a:t>първият пример за сграда - вертикален парк в България</a:t>
            </a:r>
            <a:r>
              <a:rPr lang="ru-RU" sz="1600" dirty="0" smtClean="0"/>
              <a:t>.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endParaRPr lang="ru-RU" sz="1600" dirty="0" smtClean="0"/>
          </a:p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1600" dirty="0" smtClean="0"/>
              <a:t>Богатото </a:t>
            </a:r>
            <a:r>
              <a:rPr lang="ru-RU" sz="1600" dirty="0" smtClean="0"/>
              <a:t>естествено озеленяване по фасадите </a:t>
            </a:r>
            <a:r>
              <a:rPr lang="ru-RU" sz="1600" dirty="0" smtClean="0"/>
              <a:t> включва </a:t>
            </a:r>
            <a:r>
              <a:rPr lang="ru-RU" sz="1600" dirty="0" smtClean="0"/>
              <a:t>повече от 200 вечно зелени и </a:t>
            </a:r>
            <a:r>
              <a:rPr lang="ru-RU" sz="1600" dirty="0" smtClean="0"/>
              <a:t>широколистни дървета, </a:t>
            </a:r>
            <a:r>
              <a:rPr lang="ru-RU" sz="1600" dirty="0" smtClean="0"/>
              <a:t>и над 1 000 други </a:t>
            </a:r>
            <a:r>
              <a:rPr lang="ru-RU" sz="1600" dirty="0" smtClean="0"/>
              <a:t>растения. 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Z:\1-A&amp;A projects\15 - NV Tower\z_marketing_NV\Inglass_06.2021\VIEW TOP.jpg"/>
          <p:cNvPicPr>
            <a:picLocks noChangeAspect="1" noChangeArrowheads="1"/>
          </p:cNvPicPr>
          <p:nvPr/>
        </p:nvPicPr>
        <p:blipFill>
          <a:blip r:embed="rId1" cstate="print"/>
          <a:srcRect l="23251" r="19745"/>
          <a:stretch>
            <a:fillRect/>
          </a:stretch>
        </p:blipFill>
        <p:spPr bwMode="auto">
          <a:xfrm>
            <a:off x="0" y="0"/>
            <a:ext cx="5791200" cy="5715001"/>
          </a:xfrm>
          <a:prstGeom prst="rect">
            <a:avLst/>
          </a:prstGeom>
          <a:noFill/>
        </p:spPr>
      </p:pic>
      <p:sp>
        <p:nvSpPr>
          <p:cNvPr id="4" name="Subtitle 2"/>
          <p:cNvSpPr txBox="1"/>
          <p:nvPr/>
        </p:nvSpPr>
        <p:spPr>
          <a:xfrm>
            <a:off x="6096000" y="647700"/>
            <a:ext cx="26670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1600" dirty="0" smtClean="0"/>
              <a:t>Естествената </a:t>
            </a:r>
            <a:r>
              <a:rPr lang="ru-RU" sz="1600" dirty="0" smtClean="0"/>
              <a:t>зеленина по покривите и </a:t>
            </a:r>
            <a:r>
              <a:rPr lang="ru-RU" sz="1600" dirty="0" smtClean="0"/>
              <a:t>фасадите пречиства замърсеният градски въздух, </a:t>
            </a:r>
            <a:endParaRPr lang="ru-RU" sz="1600" dirty="0" smtClean="0"/>
          </a:p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1600" dirty="0" smtClean="0"/>
              <a:t>намалява праховите частици,</a:t>
            </a:r>
            <a:endParaRPr lang="ru-RU" sz="1600" dirty="0" smtClean="0"/>
          </a:p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1600" dirty="0" smtClean="0"/>
              <a:t>подобрява микроклимата,  </a:t>
            </a:r>
            <a:endParaRPr lang="ru-RU" sz="1600" dirty="0" smtClean="0"/>
          </a:p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1600" dirty="0" smtClean="0"/>
              <a:t>създава </a:t>
            </a:r>
            <a:r>
              <a:rPr lang="ru-RU" sz="1600" dirty="0" smtClean="0"/>
              <a:t>променящ се през различните </a:t>
            </a:r>
            <a:r>
              <a:rPr lang="ru-RU" sz="1600" dirty="0" smtClean="0"/>
              <a:t>сезони</a:t>
            </a:r>
            <a:endParaRPr lang="ru-RU" sz="1600" dirty="0" smtClean="0"/>
          </a:p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1600" dirty="0" smtClean="0"/>
              <a:t>облик </a:t>
            </a:r>
            <a:r>
              <a:rPr lang="ru-RU" sz="1600" dirty="0" smtClean="0"/>
              <a:t>на </a:t>
            </a:r>
            <a:r>
              <a:rPr lang="ru-RU" sz="1600" dirty="0" smtClean="0"/>
              <a:t>сградата,</a:t>
            </a:r>
            <a:endParaRPr lang="ru-RU" sz="1600" dirty="0" smtClean="0"/>
          </a:p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1600" dirty="0" smtClean="0"/>
              <a:t>намалява стреса и напрежението на служителите.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Z:\1-A&amp;A projects\15 - NV Tower\x_PHOTO GALLERY\2021.10.09 - от СТЕФАН ЩЕРЕВ\ИЗБРАНИ\2.jpg"/>
          <p:cNvPicPr>
            <a:picLocks noChangeAspect="1" noChangeArrowheads="1"/>
          </p:cNvPicPr>
          <p:nvPr/>
        </p:nvPicPr>
        <p:blipFill>
          <a:blip r:embed="rId1" cstate="print"/>
          <a:srcRect l="-1639" r="24591"/>
          <a:stretch>
            <a:fillRect/>
          </a:stretch>
        </p:blipFill>
        <p:spPr bwMode="auto">
          <a:xfrm>
            <a:off x="-1371600" y="-342900"/>
            <a:ext cx="7162800" cy="6197600"/>
          </a:xfrm>
          <a:prstGeom prst="rect">
            <a:avLst/>
          </a:prstGeom>
          <a:noFill/>
        </p:spPr>
      </p:pic>
      <p:sp>
        <p:nvSpPr>
          <p:cNvPr id="4" name="Subtitle 2"/>
          <p:cNvSpPr txBox="1"/>
          <p:nvPr/>
        </p:nvSpPr>
        <p:spPr>
          <a:xfrm>
            <a:off x="6096000" y="647700"/>
            <a:ext cx="26670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1600" dirty="0" smtClean="0"/>
              <a:t>Сградата разполага с удобства за велосипедисти и паркоместа със зарядни станции за електромобили. </a:t>
            </a:r>
            <a:endParaRPr lang="ru-RU" sz="1600" dirty="0" smtClean="0"/>
          </a:p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endParaRPr lang="ru-RU" sz="1600" dirty="0" smtClean="0"/>
          </a:p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1600" dirty="0" smtClean="0"/>
              <a:t>Част </a:t>
            </a:r>
            <a:r>
              <a:rPr lang="ru-RU" sz="1600" dirty="0" smtClean="0"/>
              <a:t>от зелената концепция е и системата за събиране на </a:t>
            </a:r>
            <a:r>
              <a:rPr lang="ru-RU" sz="1600" dirty="0" smtClean="0"/>
              <a:t>дъждовната </a:t>
            </a:r>
            <a:r>
              <a:rPr lang="ru-RU" sz="1600" dirty="0" smtClean="0"/>
              <a:t>вода и повторното й използване за напояване на зелените площи.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 l="18750" t="10417" r="19844" b="4583"/>
          <a:stretch>
            <a:fillRect/>
          </a:stretch>
        </p:blipFill>
        <p:spPr bwMode="auto">
          <a:xfrm>
            <a:off x="838200" y="952500"/>
            <a:ext cx="450177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/>
          <p:nvPr/>
        </p:nvSpPr>
        <p:spPr>
          <a:xfrm>
            <a:off x="5715000" y="1181100"/>
            <a:ext cx="28194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600" b="1" dirty="0" smtClean="0"/>
              <a:t>NV TOWER </a:t>
            </a:r>
            <a:r>
              <a:rPr lang="bg-BG" sz="1600" dirty="0" smtClean="0"/>
              <a:t>е </a:t>
            </a:r>
            <a:r>
              <a:rPr lang="ru-RU" sz="1600" dirty="0" smtClean="0"/>
              <a:t>сертифицирана по </a:t>
            </a:r>
            <a:r>
              <a:rPr lang="ru-RU" sz="1600" dirty="0" smtClean="0"/>
              <a:t>най-широко разпространената и международно призната система за оценка на зелени и устойчиви проекти </a:t>
            </a:r>
            <a:r>
              <a:rPr lang="ru-RU" sz="1600" b="1" dirty="0" smtClean="0"/>
              <a:t>LEED</a:t>
            </a:r>
            <a:r>
              <a:rPr lang="ru-RU" sz="1600" dirty="0" smtClean="0"/>
              <a:t> или Leadership in Energy and Environmental с ниво </a:t>
            </a:r>
            <a:r>
              <a:rPr lang="ru-RU" sz="1600" b="1" dirty="0" smtClean="0"/>
              <a:t>Gold</a:t>
            </a:r>
            <a:r>
              <a:rPr lang="ru-RU" sz="1600" dirty="0" smtClean="0"/>
              <a:t>.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:\1-A&amp;A projects\15 - NV Tower\x_PHOTO GALLERY\2021.10.27 - СГРАДА НА ГОДИНАТА\NV Tower-Web\_DSF5325.jpg"/>
          <p:cNvPicPr>
            <a:picLocks noChangeAspect="1" noChangeArrowheads="1"/>
          </p:cNvPicPr>
          <p:nvPr/>
        </p:nvPicPr>
        <p:blipFill>
          <a:blip r:embed="rId1" cstate="print"/>
          <a:srcRect r="10486"/>
          <a:stretch>
            <a:fillRect/>
          </a:stretch>
        </p:blipFill>
        <p:spPr bwMode="auto">
          <a:xfrm>
            <a:off x="-990600" y="0"/>
            <a:ext cx="6781800" cy="5715000"/>
          </a:xfrm>
          <a:prstGeom prst="rect">
            <a:avLst/>
          </a:prstGeom>
          <a:noFill/>
        </p:spPr>
      </p:pic>
      <p:sp>
        <p:nvSpPr>
          <p:cNvPr id="4" name="Subtitle 2"/>
          <p:cNvSpPr txBox="1"/>
          <p:nvPr/>
        </p:nvSpPr>
        <p:spPr>
          <a:xfrm>
            <a:off x="6096000" y="647700"/>
            <a:ext cx="2667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1600" dirty="0" smtClean="0"/>
              <a:t>Различните функции:</a:t>
            </a:r>
            <a:endParaRPr lang="ru-RU" sz="1600" dirty="0" smtClean="0"/>
          </a:p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1600" dirty="0" smtClean="0"/>
              <a:t>офиси</a:t>
            </a:r>
            <a:r>
              <a:rPr lang="ru-RU" sz="1600" dirty="0" smtClean="0"/>
              <a:t>, жилища, търговски обекти - ресторант, кафене, медицински център, аптека, банков офис, уелнес и спортен център, конферентен </a:t>
            </a:r>
            <a:r>
              <a:rPr lang="ru-RU" sz="1600" dirty="0" smtClean="0"/>
              <a:t>блок, </a:t>
            </a:r>
            <a:endParaRPr lang="ru-RU" sz="1600" dirty="0" smtClean="0"/>
          </a:p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1600" dirty="0" smtClean="0"/>
              <a:t>оживяват сградата и я превръщат в притегателен център за района.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2211</Words>
  <Application>WPS Presentation</Application>
  <PresentationFormat>On-screen Show (16:10)</PresentationFormat>
  <Paragraphs>51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SimSun</vt:lpstr>
      <vt:lpstr>Wingdings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Angel Zahariev</dc:creator>
  <cp:lastModifiedBy>Youlia Youroukova</cp:lastModifiedBy>
  <cp:revision>74</cp:revision>
  <dcterms:created xsi:type="dcterms:W3CDTF">2019-05-25T16:07:00Z</dcterms:created>
  <dcterms:modified xsi:type="dcterms:W3CDTF">2022-04-13T06:39:15Z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6D548F0A3884408CABDE911924D84BFC</vt:lpwstr>
  </property>
  <property fmtid="{D5CDD505-2E9C-101B-9397-08002B2CF9AE}" pid="3" name="KSOProductBuildVer">
    <vt:lpwstr>1033-11.2.0.11074</vt:lpwstr>
  </property>
</Properties>
</file>