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Lst>
  <p:notesMasterIdLst>
    <p:notesMasterId r:id="rId30"/>
  </p:notesMasterIdLst>
  <p:sldIdLst>
    <p:sldId id="256" r:id="rId16"/>
    <p:sldId id="275" r:id="rId17"/>
    <p:sldId id="257" r:id="rId18"/>
    <p:sldId id="278" r:id="rId19"/>
    <p:sldId id="271" r:id="rId20"/>
    <p:sldId id="267" r:id="rId21"/>
    <p:sldId id="272" r:id="rId22"/>
    <p:sldId id="262" r:id="rId23"/>
    <p:sldId id="265" r:id="rId24"/>
    <p:sldId id="263" r:id="rId25"/>
    <p:sldId id="264" r:id="rId26"/>
    <p:sldId id="268" r:id="rId27"/>
    <p:sldId id="273" r:id="rId28"/>
    <p:sldId id="276" r:id="rId29"/>
  </p:sldIdLst>
  <p:sldSz cx="9144000" cy="6858000" type="screen4x3"/>
  <p:notesSz cx="6797675" cy="9872663"/>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1200" kern="1200">
        <a:solidFill>
          <a:schemeClr val="bg1"/>
        </a:solidFill>
        <a:latin typeface="Tahoma" pitchFamily="32" charset="0"/>
        <a:ea typeface="Microsoft YaHei" charset="-122"/>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1200" kern="1200">
        <a:solidFill>
          <a:schemeClr val="bg1"/>
        </a:solidFill>
        <a:latin typeface="Tahoma" pitchFamily="32" charset="0"/>
        <a:ea typeface="Microsoft YaHei" charset="-122"/>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bg1"/>
        </a:solidFill>
        <a:latin typeface="Tahoma" pitchFamily="32" charset="0"/>
        <a:ea typeface="Microsoft YaHei" charset="-122"/>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bg1"/>
        </a:solidFill>
        <a:latin typeface="Tahoma" pitchFamily="32" charset="0"/>
        <a:ea typeface="Microsoft YaHei" charset="-122"/>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bg1"/>
        </a:solidFill>
        <a:latin typeface="Tahoma" pitchFamily="32" charset="0"/>
        <a:ea typeface="Microsoft YaHei" charset="-122"/>
        <a:cs typeface="+mn-cs"/>
      </a:defRPr>
    </a:lvl5pPr>
    <a:lvl6pPr marL="2286000" algn="l" defTabSz="914400" rtl="0" eaLnBrk="1" latinLnBrk="0" hangingPunct="1">
      <a:defRPr sz="1200" kern="1200">
        <a:solidFill>
          <a:schemeClr val="bg1"/>
        </a:solidFill>
        <a:latin typeface="Tahoma" pitchFamily="32" charset="0"/>
        <a:ea typeface="Microsoft YaHei" charset="-122"/>
        <a:cs typeface="+mn-cs"/>
      </a:defRPr>
    </a:lvl6pPr>
    <a:lvl7pPr marL="2743200" algn="l" defTabSz="914400" rtl="0" eaLnBrk="1" latinLnBrk="0" hangingPunct="1">
      <a:defRPr sz="1200" kern="1200">
        <a:solidFill>
          <a:schemeClr val="bg1"/>
        </a:solidFill>
        <a:latin typeface="Tahoma" pitchFamily="32" charset="0"/>
        <a:ea typeface="Microsoft YaHei" charset="-122"/>
        <a:cs typeface="+mn-cs"/>
      </a:defRPr>
    </a:lvl7pPr>
    <a:lvl8pPr marL="3200400" algn="l" defTabSz="914400" rtl="0" eaLnBrk="1" latinLnBrk="0" hangingPunct="1">
      <a:defRPr sz="1200" kern="1200">
        <a:solidFill>
          <a:schemeClr val="bg1"/>
        </a:solidFill>
        <a:latin typeface="Tahoma" pitchFamily="32" charset="0"/>
        <a:ea typeface="Microsoft YaHei" charset="-122"/>
        <a:cs typeface="+mn-cs"/>
      </a:defRPr>
    </a:lvl8pPr>
    <a:lvl9pPr marL="3657600" algn="l" defTabSz="914400" rtl="0" eaLnBrk="1" latinLnBrk="0" hangingPunct="1">
      <a:defRPr sz="1200" kern="1200">
        <a:solidFill>
          <a:schemeClr val="bg1"/>
        </a:solidFill>
        <a:latin typeface="Tahoma" pitchFamily="32"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2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notesMaster" Target="notesMasters/notesMaster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AutoShape 1"/>
          <p:cNvSpPr>
            <a:spLocks noChangeArrowheads="1"/>
          </p:cNvSpPr>
          <p:nvPr/>
        </p:nvSpPr>
        <p:spPr bwMode="auto">
          <a:xfrm>
            <a:off x="0" y="0"/>
            <a:ext cx="6797675" cy="9872663"/>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44" tIns="46072" rIns="92144" bIns="46072" anchor="ctr"/>
          <a:lstStyle/>
          <a:p>
            <a:endParaRPr lang="bg-BG" altLang="bg-BG"/>
          </a:p>
        </p:txBody>
      </p:sp>
      <p:sp>
        <p:nvSpPr>
          <p:cNvPr id="30723" name="AutoShape 2"/>
          <p:cNvSpPr>
            <a:spLocks noChangeArrowheads="1"/>
          </p:cNvSpPr>
          <p:nvPr/>
        </p:nvSpPr>
        <p:spPr bwMode="auto">
          <a:xfrm>
            <a:off x="0" y="0"/>
            <a:ext cx="6797675" cy="987266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44" tIns="46072" rIns="92144" bIns="46072" anchor="ctr"/>
          <a:lstStyle/>
          <a:p>
            <a:endParaRPr lang="bg-BG" altLang="bg-BG"/>
          </a:p>
        </p:txBody>
      </p:sp>
      <p:sp>
        <p:nvSpPr>
          <p:cNvPr id="30724" name="AutoShape 3"/>
          <p:cNvSpPr>
            <a:spLocks noChangeArrowheads="1"/>
          </p:cNvSpPr>
          <p:nvPr/>
        </p:nvSpPr>
        <p:spPr bwMode="auto">
          <a:xfrm>
            <a:off x="0" y="0"/>
            <a:ext cx="6797675" cy="987266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44" tIns="46072" rIns="92144" bIns="46072" anchor="ctr"/>
          <a:lstStyle/>
          <a:p>
            <a:endParaRPr lang="bg-BG" altLang="bg-BG"/>
          </a:p>
        </p:txBody>
      </p:sp>
      <p:sp>
        <p:nvSpPr>
          <p:cNvPr id="30725" name="AutoShape 4"/>
          <p:cNvSpPr>
            <a:spLocks noChangeArrowheads="1"/>
          </p:cNvSpPr>
          <p:nvPr/>
        </p:nvSpPr>
        <p:spPr bwMode="auto">
          <a:xfrm>
            <a:off x="0" y="0"/>
            <a:ext cx="6797675" cy="987266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44" tIns="46072" rIns="92144" bIns="46072" anchor="ctr"/>
          <a:lstStyle/>
          <a:p>
            <a:endParaRPr lang="bg-BG" altLang="bg-BG"/>
          </a:p>
        </p:txBody>
      </p:sp>
      <p:sp>
        <p:nvSpPr>
          <p:cNvPr id="30726" name="Text Box 5"/>
          <p:cNvSpPr txBox="1">
            <a:spLocks noChangeArrowheads="1"/>
          </p:cNvSpPr>
          <p:nvPr/>
        </p:nvSpPr>
        <p:spPr bwMode="auto">
          <a:xfrm>
            <a:off x="0" y="0"/>
            <a:ext cx="2946400"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44" tIns="46072" rIns="92144" bIns="46072" anchor="ctr"/>
          <a:lstStyle/>
          <a:p>
            <a:endParaRPr lang="bg-BG" altLang="bg-BG"/>
          </a:p>
        </p:txBody>
      </p:sp>
      <p:sp>
        <p:nvSpPr>
          <p:cNvPr id="30727" name="Text Box 6"/>
          <p:cNvSpPr txBox="1">
            <a:spLocks noChangeArrowheads="1"/>
          </p:cNvSpPr>
          <p:nvPr/>
        </p:nvSpPr>
        <p:spPr bwMode="auto">
          <a:xfrm>
            <a:off x="3849688" y="0"/>
            <a:ext cx="2946400"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44" tIns="46072" rIns="92144" bIns="46072" anchor="ctr"/>
          <a:lstStyle/>
          <a:p>
            <a:endParaRPr lang="bg-BG" altLang="bg-BG"/>
          </a:p>
        </p:txBody>
      </p:sp>
      <p:sp>
        <p:nvSpPr>
          <p:cNvPr id="30728" name="Rectangle 7"/>
          <p:cNvSpPr>
            <a:spLocks noGrp="1" noChangeArrowheads="1"/>
          </p:cNvSpPr>
          <p:nvPr>
            <p:ph type="sldImg"/>
          </p:nvPr>
        </p:nvSpPr>
        <p:spPr bwMode="auto">
          <a:xfrm>
            <a:off x="930275" y="739775"/>
            <a:ext cx="4929188" cy="3697288"/>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16" name="Rectangle 8"/>
          <p:cNvSpPr>
            <a:spLocks noGrp="1" noChangeArrowheads="1"/>
          </p:cNvSpPr>
          <p:nvPr>
            <p:ph type="body"/>
          </p:nvPr>
        </p:nvSpPr>
        <p:spPr bwMode="auto">
          <a:xfrm>
            <a:off x="906463" y="4691063"/>
            <a:ext cx="4976812" cy="443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81" tIns="47160" rIns="91781" bIns="47160" numCol="1" anchor="t" anchorCtr="0" compatLnSpc="1">
            <a:prstTxWarp prst="textNoShape">
              <a:avLst/>
            </a:prstTxWarp>
          </a:bodyPr>
          <a:lstStyle/>
          <a:p>
            <a:pPr lvl="0"/>
            <a:endParaRPr lang="bg-BG" altLang="bg-BG" noProof="0" smtClean="0"/>
          </a:p>
        </p:txBody>
      </p:sp>
      <p:sp>
        <p:nvSpPr>
          <p:cNvPr id="30730" name="Text Box 9"/>
          <p:cNvSpPr txBox="1">
            <a:spLocks noChangeArrowheads="1"/>
          </p:cNvSpPr>
          <p:nvPr/>
        </p:nvSpPr>
        <p:spPr bwMode="auto">
          <a:xfrm>
            <a:off x="0" y="9380538"/>
            <a:ext cx="2946400"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144" tIns="46072" rIns="92144" bIns="46072" anchor="ctr"/>
          <a:lstStyle/>
          <a:p>
            <a:endParaRPr lang="bg-BG" altLang="bg-BG"/>
          </a:p>
        </p:txBody>
      </p:sp>
      <p:sp>
        <p:nvSpPr>
          <p:cNvPr id="17418" name="Rectangle 10"/>
          <p:cNvSpPr>
            <a:spLocks noGrp="1" noChangeArrowheads="1"/>
          </p:cNvSpPr>
          <p:nvPr>
            <p:ph type="sldNum"/>
          </p:nvPr>
        </p:nvSpPr>
        <p:spPr bwMode="auto">
          <a:xfrm>
            <a:off x="3849688" y="9380538"/>
            <a:ext cx="2940050"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81" tIns="47160" rIns="91781" bIns="47160" numCol="1" anchor="b" anchorCtr="0" compatLnSpc="1">
            <a:prstTxWarp prst="textNoShape">
              <a:avLst/>
            </a:prstTxWarp>
          </a:bodyPr>
          <a:lstStyle>
            <a:lvl1pPr algn="r" eaLnBrk="1">
              <a:buClrTx/>
              <a:buFontTx/>
              <a:buNone/>
              <a:tabLst>
                <a:tab pos="452722" algn="l"/>
                <a:tab pos="905444" algn="l"/>
                <a:tab pos="1358166" algn="l"/>
                <a:tab pos="1810887" algn="l"/>
                <a:tab pos="2263610" algn="l"/>
                <a:tab pos="2716331" algn="l"/>
              </a:tabLst>
              <a:defRPr sz="2400">
                <a:solidFill>
                  <a:srgbClr val="000000"/>
                </a:solidFill>
                <a:latin typeface="Times New Roman" pitchFamily="16" charset="0"/>
                <a:cs typeface="Segoe UI" charset="0"/>
              </a:defRPr>
            </a:lvl1pPr>
          </a:lstStyle>
          <a:p>
            <a:pPr>
              <a:defRPr/>
            </a:pPr>
            <a:fld id="{F8BC62DE-122C-432D-A685-A1668A061897}" type="slidenum">
              <a:rPr lang="en-US" altLang="bg-BG"/>
              <a:pPr>
                <a:defRPr/>
              </a:pPr>
              <a:t>‹#›</a:t>
            </a:fld>
            <a:endParaRPr lang="en-US" altLang="bg-BG"/>
          </a:p>
        </p:txBody>
      </p:sp>
    </p:spTree>
    <p:extLst>
      <p:ext uri="{BB962C8B-B14F-4D97-AF65-F5344CB8AC3E}">
        <p14:creationId xmlns:p14="http://schemas.microsoft.com/office/powerpoint/2010/main" val="238526022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1pPr>
            <a:lvl2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2pPr>
            <a:lvl3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3pPr>
            <a:lvl4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4pPr>
            <a:lvl5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9pPr>
          </a:lstStyle>
          <a:p>
            <a:fld id="{F6ED9154-6E08-4D43-91EA-C5F99F2BDBB2}" type="slidenum">
              <a:rPr lang="en-US" altLang="bg-BG" sz="2400" smtClean="0">
                <a:solidFill>
                  <a:srgbClr val="000000"/>
                </a:solidFill>
                <a:latin typeface="Times New Roman" pitchFamily="16" charset="0"/>
              </a:rPr>
              <a:pPr/>
              <a:t>1</a:t>
            </a:fld>
            <a:endParaRPr lang="en-US" altLang="bg-BG" sz="2400" smtClean="0">
              <a:solidFill>
                <a:srgbClr val="000000"/>
              </a:solidFill>
              <a:latin typeface="Times New Roman" pitchFamily="16" charset="0"/>
            </a:endParaRPr>
          </a:p>
        </p:txBody>
      </p:sp>
      <p:sp>
        <p:nvSpPr>
          <p:cNvPr id="31747" name="Text Box 1"/>
          <p:cNvSpPr txBox="1">
            <a:spLocks noChangeArrowheads="1"/>
          </p:cNvSpPr>
          <p:nvPr/>
        </p:nvSpPr>
        <p:spPr bwMode="auto">
          <a:xfrm>
            <a:off x="3849688" y="9380538"/>
            <a:ext cx="2943225"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8EC544C6-DAE3-4117-996E-C70DE99E8E07}" type="slidenum">
              <a:rPr lang="en-US" altLang="bg-BG" sz="2400">
                <a:solidFill>
                  <a:srgbClr val="000000"/>
                </a:solidFill>
                <a:latin typeface="Times New Roman" pitchFamily="16" charset="0"/>
                <a:cs typeface="Segoe UI" charset="0"/>
              </a:rPr>
              <a:pPr algn="r" eaLnBrk="1">
                <a:buClrTx/>
                <a:buFontTx/>
                <a:buNone/>
              </a:pPr>
              <a:t>1</a:t>
            </a:fld>
            <a:endParaRPr lang="en-US" altLang="bg-BG" sz="2400">
              <a:solidFill>
                <a:srgbClr val="000000"/>
              </a:solidFill>
              <a:latin typeface="Times New Roman" pitchFamily="16" charset="0"/>
              <a:cs typeface="Segoe UI" charset="0"/>
            </a:endParaRPr>
          </a:p>
        </p:txBody>
      </p:sp>
      <p:sp>
        <p:nvSpPr>
          <p:cNvPr id="31748" name="Text Box 2"/>
          <p:cNvSpPr txBox="1">
            <a:spLocks noChangeArrowheads="1"/>
          </p:cNvSpPr>
          <p:nvPr/>
        </p:nvSpPr>
        <p:spPr bwMode="auto">
          <a:xfrm>
            <a:off x="3849688" y="9380538"/>
            <a:ext cx="294481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2E0999B7-5D64-4A87-93B7-58B3672F82C4}" type="slidenum">
              <a:rPr lang="en-US" altLang="bg-BG" sz="2400">
                <a:solidFill>
                  <a:srgbClr val="000000"/>
                </a:solidFill>
                <a:latin typeface="Times New Roman" pitchFamily="16" charset="0"/>
                <a:cs typeface="Segoe UI" charset="0"/>
              </a:rPr>
              <a:pPr algn="r" eaLnBrk="1">
                <a:buClrTx/>
                <a:buFontTx/>
                <a:buNone/>
              </a:pPr>
              <a:t>1</a:t>
            </a:fld>
            <a:endParaRPr lang="en-US" altLang="bg-BG" sz="2400">
              <a:solidFill>
                <a:srgbClr val="000000"/>
              </a:solidFill>
              <a:latin typeface="Times New Roman" pitchFamily="16" charset="0"/>
              <a:cs typeface="Segoe UI" charset="0"/>
            </a:endParaRPr>
          </a:p>
        </p:txBody>
      </p:sp>
      <p:sp>
        <p:nvSpPr>
          <p:cNvPr id="31749" name="Rectangle 3"/>
          <p:cNvSpPr>
            <a:spLocks noChangeArrowheads="1" noTextEdit="1"/>
          </p:cNvSpPr>
          <p:nvPr>
            <p:ph type="sldImg"/>
          </p:nvPr>
        </p:nvSpPr>
        <p:spPr>
          <a:xfrm>
            <a:off x="928688" y="739775"/>
            <a:ext cx="4938712" cy="37036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50" name="Rectangle 4"/>
          <p:cNvSpPr>
            <a:spLocks noChangeArrowheads="1"/>
          </p:cNvSpPr>
          <p:nvPr>
            <p:ph type="body" idx="1"/>
          </p:nvPr>
        </p:nvSpPr>
        <p:spPr>
          <a:xfrm>
            <a:off x="906463" y="4691063"/>
            <a:ext cx="4983162" cy="44434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smtClean="0"/>
          </a:p>
        </p:txBody>
      </p:sp>
      <p:sp>
        <p:nvSpPr>
          <p:cNvPr id="31751" name="Text Box 5"/>
          <p:cNvSpPr txBox="1">
            <a:spLocks noChangeArrowheads="1"/>
          </p:cNvSpPr>
          <p:nvPr/>
        </p:nvSpPr>
        <p:spPr bwMode="auto">
          <a:xfrm>
            <a:off x="3849688" y="9380538"/>
            <a:ext cx="2946400"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a:buClrTx/>
              <a:buFontTx/>
              <a:buNone/>
            </a:pPr>
            <a:fld id="{920BF6DE-C066-4BE6-AF8B-7345FC3E0AF3}" type="slidenum">
              <a:rPr lang="en-US" altLang="bg-BG">
                <a:solidFill>
                  <a:srgbClr val="000000"/>
                </a:solidFill>
                <a:latin typeface="Times New Roman" pitchFamily="16" charset="0"/>
              </a:rPr>
              <a:pPr algn="r">
                <a:buClrTx/>
                <a:buFontTx/>
                <a:buNone/>
              </a:pPr>
              <a:t>1</a:t>
            </a:fld>
            <a:endParaRPr lang="en-US" altLang="bg-BG">
              <a:solidFill>
                <a:srgbClr val="000000"/>
              </a:solidFill>
              <a:latin typeface="Times New Roman" pitchFamily="1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1pPr>
            <a:lvl2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2pPr>
            <a:lvl3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3pPr>
            <a:lvl4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4pPr>
            <a:lvl5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9pPr>
          </a:lstStyle>
          <a:p>
            <a:fld id="{7C2C7B02-E15D-403D-8644-ED12E9C51D40}" type="slidenum">
              <a:rPr lang="en-US" altLang="bg-BG" sz="2400" smtClean="0">
                <a:solidFill>
                  <a:srgbClr val="000000"/>
                </a:solidFill>
                <a:latin typeface="Times New Roman" pitchFamily="16" charset="0"/>
              </a:rPr>
              <a:pPr/>
              <a:t>10</a:t>
            </a:fld>
            <a:endParaRPr lang="en-US" altLang="bg-BG" sz="2400" smtClean="0">
              <a:solidFill>
                <a:srgbClr val="000000"/>
              </a:solidFill>
              <a:latin typeface="Times New Roman" pitchFamily="16" charset="0"/>
            </a:endParaRPr>
          </a:p>
        </p:txBody>
      </p:sp>
      <p:sp>
        <p:nvSpPr>
          <p:cNvPr id="40963" name="Text Box 1"/>
          <p:cNvSpPr txBox="1">
            <a:spLocks noChangeArrowheads="1"/>
          </p:cNvSpPr>
          <p:nvPr/>
        </p:nvSpPr>
        <p:spPr bwMode="auto">
          <a:xfrm>
            <a:off x="3849688" y="9380538"/>
            <a:ext cx="2943225"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68821805-9351-4984-ADD7-D19A771BF224}" type="slidenum">
              <a:rPr lang="en-US" altLang="bg-BG" sz="2400">
                <a:solidFill>
                  <a:srgbClr val="000000"/>
                </a:solidFill>
                <a:latin typeface="Times New Roman" pitchFamily="16" charset="0"/>
                <a:cs typeface="Segoe UI" charset="0"/>
              </a:rPr>
              <a:pPr algn="r" eaLnBrk="1">
                <a:buClrTx/>
                <a:buFontTx/>
                <a:buNone/>
              </a:pPr>
              <a:t>10</a:t>
            </a:fld>
            <a:endParaRPr lang="en-US" altLang="bg-BG" sz="2400">
              <a:solidFill>
                <a:srgbClr val="000000"/>
              </a:solidFill>
              <a:latin typeface="Times New Roman" pitchFamily="16" charset="0"/>
              <a:cs typeface="Segoe UI" charset="0"/>
            </a:endParaRPr>
          </a:p>
        </p:txBody>
      </p:sp>
      <p:sp>
        <p:nvSpPr>
          <p:cNvPr id="40964" name="Rectangle 2"/>
          <p:cNvSpPr>
            <a:spLocks noChangeArrowheads="1" noTextEdit="1"/>
          </p:cNvSpPr>
          <p:nvPr>
            <p:ph type="sldImg"/>
          </p:nvPr>
        </p:nvSpPr>
        <p:spPr>
          <a:xfrm>
            <a:off x="928688" y="739775"/>
            <a:ext cx="4937125" cy="37020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5" name="Rectangle 3"/>
          <p:cNvSpPr>
            <a:spLocks noChangeArrowheads="1"/>
          </p:cNvSpPr>
          <p:nvPr>
            <p:ph type="body" idx="1"/>
          </p:nvPr>
        </p:nvSpPr>
        <p:spPr>
          <a:xfrm>
            <a:off x="906463" y="4691063"/>
            <a:ext cx="4981575" cy="44418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1pPr>
            <a:lvl2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2pPr>
            <a:lvl3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3pPr>
            <a:lvl4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4pPr>
            <a:lvl5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9pPr>
          </a:lstStyle>
          <a:p>
            <a:fld id="{17DE829D-474F-409E-B174-CA35333B4471}" type="slidenum">
              <a:rPr lang="en-US" altLang="bg-BG" sz="2400" smtClean="0">
                <a:solidFill>
                  <a:srgbClr val="000000"/>
                </a:solidFill>
                <a:latin typeface="Times New Roman" pitchFamily="16" charset="0"/>
              </a:rPr>
              <a:pPr/>
              <a:t>11</a:t>
            </a:fld>
            <a:endParaRPr lang="en-US" altLang="bg-BG" sz="2400" smtClean="0">
              <a:solidFill>
                <a:srgbClr val="000000"/>
              </a:solidFill>
              <a:latin typeface="Times New Roman" pitchFamily="16" charset="0"/>
            </a:endParaRPr>
          </a:p>
        </p:txBody>
      </p:sp>
      <p:sp>
        <p:nvSpPr>
          <p:cNvPr id="41987" name="Text Box 1"/>
          <p:cNvSpPr txBox="1">
            <a:spLocks noChangeArrowheads="1"/>
          </p:cNvSpPr>
          <p:nvPr/>
        </p:nvSpPr>
        <p:spPr bwMode="auto">
          <a:xfrm>
            <a:off x="3849688" y="9380538"/>
            <a:ext cx="2943225"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F869653E-7DBC-4F15-955C-5B88C44E7903}" type="slidenum">
              <a:rPr lang="en-US" altLang="bg-BG" sz="2400">
                <a:solidFill>
                  <a:srgbClr val="000000"/>
                </a:solidFill>
                <a:latin typeface="Times New Roman" pitchFamily="16" charset="0"/>
                <a:cs typeface="Segoe UI" charset="0"/>
              </a:rPr>
              <a:pPr algn="r" eaLnBrk="1">
                <a:buClrTx/>
                <a:buFontTx/>
                <a:buNone/>
              </a:pPr>
              <a:t>11</a:t>
            </a:fld>
            <a:endParaRPr lang="en-US" altLang="bg-BG" sz="2400">
              <a:solidFill>
                <a:srgbClr val="000000"/>
              </a:solidFill>
              <a:latin typeface="Times New Roman" pitchFamily="16" charset="0"/>
              <a:cs typeface="Segoe UI" charset="0"/>
            </a:endParaRPr>
          </a:p>
        </p:txBody>
      </p:sp>
      <p:sp>
        <p:nvSpPr>
          <p:cNvPr id="41988" name="Rectangle 2"/>
          <p:cNvSpPr>
            <a:spLocks noChangeArrowheads="1" noTextEdit="1"/>
          </p:cNvSpPr>
          <p:nvPr>
            <p:ph type="sldImg"/>
          </p:nvPr>
        </p:nvSpPr>
        <p:spPr>
          <a:xfrm>
            <a:off x="928688" y="739775"/>
            <a:ext cx="4937125" cy="37020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9" name="Rectangle 3"/>
          <p:cNvSpPr>
            <a:spLocks noChangeArrowheads="1"/>
          </p:cNvSpPr>
          <p:nvPr>
            <p:ph type="body" idx="1"/>
          </p:nvPr>
        </p:nvSpPr>
        <p:spPr>
          <a:xfrm>
            <a:off x="906463" y="4691063"/>
            <a:ext cx="4981575" cy="44418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1pPr>
            <a:lvl2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2pPr>
            <a:lvl3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3pPr>
            <a:lvl4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4pPr>
            <a:lvl5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9pPr>
          </a:lstStyle>
          <a:p>
            <a:fld id="{1863CA7E-594C-4E88-859A-6DE9BF725974}" type="slidenum">
              <a:rPr lang="en-US" altLang="bg-BG" sz="2400" smtClean="0">
                <a:solidFill>
                  <a:srgbClr val="000000"/>
                </a:solidFill>
                <a:latin typeface="Times New Roman" pitchFamily="16" charset="0"/>
              </a:rPr>
              <a:pPr/>
              <a:t>12</a:t>
            </a:fld>
            <a:endParaRPr lang="en-US" altLang="bg-BG" sz="2400" smtClean="0">
              <a:solidFill>
                <a:srgbClr val="000000"/>
              </a:solidFill>
              <a:latin typeface="Times New Roman" pitchFamily="16" charset="0"/>
            </a:endParaRPr>
          </a:p>
        </p:txBody>
      </p:sp>
      <p:sp>
        <p:nvSpPr>
          <p:cNvPr id="43011" name="Text Box 1"/>
          <p:cNvSpPr txBox="1">
            <a:spLocks noChangeArrowheads="1"/>
          </p:cNvSpPr>
          <p:nvPr/>
        </p:nvSpPr>
        <p:spPr bwMode="auto">
          <a:xfrm>
            <a:off x="3849688" y="9380538"/>
            <a:ext cx="2943225"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3CDF7692-B34D-4229-8D6E-4D6B760173F0}" type="slidenum">
              <a:rPr lang="en-US" altLang="bg-BG" sz="2400">
                <a:solidFill>
                  <a:srgbClr val="000000"/>
                </a:solidFill>
                <a:latin typeface="Times New Roman" pitchFamily="16" charset="0"/>
                <a:cs typeface="Segoe UI" charset="0"/>
              </a:rPr>
              <a:pPr algn="r" eaLnBrk="1">
                <a:buClrTx/>
                <a:buFontTx/>
                <a:buNone/>
              </a:pPr>
              <a:t>12</a:t>
            </a:fld>
            <a:endParaRPr lang="en-US" altLang="bg-BG" sz="2400">
              <a:solidFill>
                <a:srgbClr val="000000"/>
              </a:solidFill>
              <a:latin typeface="Times New Roman" pitchFamily="16" charset="0"/>
              <a:cs typeface="Segoe UI" charset="0"/>
            </a:endParaRPr>
          </a:p>
        </p:txBody>
      </p:sp>
      <p:sp>
        <p:nvSpPr>
          <p:cNvPr id="43012" name="Rectangle 2"/>
          <p:cNvSpPr>
            <a:spLocks noChangeArrowheads="1" noTextEdit="1"/>
          </p:cNvSpPr>
          <p:nvPr>
            <p:ph type="sldImg"/>
          </p:nvPr>
        </p:nvSpPr>
        <p:spPr>
          <a:xfrm>
            <a:off x="928688" y="739775"/>
            <a:ext cx="4937125" cy="37020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3" name="Rectangle 3"/>
          <p:cNvSpPr>
            <a:spLocks noChangeArrowheads="1"/>
          </p:cNvSpPr>
          <p:nvPr>
            <p:ph type="body" idx="1"/>
          </p:nvPr>
        </p:nvSpPr>
        <p:spPr>
          <a:xfrm>
            <a:off x="906463" y="4691063"/>
            <a:ext cx="4981575" cy="44418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1pPr>
            <a:lvl2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2pPr>
            <a:lvl3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3pPr>
            <a:lvl4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4pPr>
            <a:lvl5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9pPr>
          </a:lstStyle>
          <a:p>
            <a:fld id="{C8A97F75-9DFA-4CD1-AA32-F96F10D6061E}" type="slidenum">
              <a:rPr lang="en-US" altLang="bg-BG" sz="2400" smtClean="0">
                <a:solidFill>
                  <a:srgbClr val="000000"/>
                </a:solidFill>
                <a:latin typeface="Times New Roman" pitchFamily="16" charset="0"/>
              </a:rPr>
              <a:pPr/>
              <a:t>13</a:t>
            </a:fld>
            <a:endParaRPr lang="en-US" altLang="bg-BG" sz="2400" smtClean="0">
              <a:solidFill>
                <a:srgbClr val="000000"/>
              </a:solidFill>
              <a:latin typeface="Times New Roman" pitchFamily="16" charset="0"/>
            </a:endParaRPr>
          </a:p>
        </p:txBody>
      </p:sp>
      <p:sp>
        <p:nvSpPr>
          <p:cNvPr id="44035" name="Text Box 1"/>
          <p:cNvSpPr txBox="1">
            <a:spLocks noChangeArrowheads="1"/>
          </p:cNvSpPr>
          <p:nvPr/>
        </p:nvSpPr>
        <p:spPr bwMode="auto">
          <a:xfrm>
            <a:off x="3849688" y="9380538"/>
            <a:ext cx="2943225"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2854D063-6093-4EC8-B6AF-606F31CE3F72}" type="slidenum">
              <a:rPr lang="en-US" altLang="bg-BG" sz="2400">
                <a:solidFill>
                  <a:srgbClr val="000000"/>
                </a:solidFill>
                <a:latin typeface="Times New Roman" pitchFamily="16" charset="0"/>
                <a:cs typeface="Segoe UI" charset="0"/>
              </a:rPr>
              <a:pPr algn="r" eaLnBrk="1">
                <a:buClrTx/>
                <a:buFontTx/>
                <a:buNone/>
              </a:pPr>
              <a:t>13</a:t>
            </a:fld>
            <a:endParaRPr lang="en-US" altLang="bg-BG" sz="2400">
              <a:solidFill>
                <a:srgbClr val="000000"/>
              </a:solidFill>
              <a:latin typeface="Times New Roman" pitchFamily="16" charset="0"/>
              <a:cs typeface="Segoe UI" charset="0"/>
            </a:endParaRPr>
          </a:p>
        </p:txBody>
      </p:sp>
      <p:sp>
        <p:nvSpPr>
          <p:cNvPr id="44036" name="Rectangle 2"/>
          <p:cNvSpPr>
            <a:spLocks noChangeArrowheads="1" noTextEdit="1"/>
          </p:cNvSpPr>
          <p:nvPr>
            <p:ph type="sldImg"/>
          </p:nvPr>
        </p:nvSpPr>
        <p:spPr>
          <a:xfrm>
            <a:off x="928688" y="739775"/>
            <a:ext cx="4937125" cy="37020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7" name="Rectangle 3"/>
          <p:cNvSpPr>
            <a:spLocks noChangeArrowheads="1"/>
          </p:cNvSpPr>
          <p:nvPr>
            <p:ph type="body" idx="1"/>
          </p:nvPr>
        </p:nvSpPr>
        <p:spPr>
          <a:xfrm>
            <a:off x="906463" y="4691063"/>
            <a:ext cx="4981575" cy="44418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1pPr>
            <a:lvl2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2pPr>
            <a:lvl3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3pPr>
            <a:lvl4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4pPr>
            <a:lvl5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9pPr>
          </a:lstStyle>
          <a:p>
            <a:fld id="{4A44E228-CC00-411F-BF29-089D637861E8}" type="slidenum">
              <a:rPr lang="en-US" altLang="bg-BG" sz="2400" smtClean="0">
                <a:solidFill>
                  <a:srgbClr val="000000"/>
                </a:solidFill>
                <a:latin typeface="Times New Roman" pitchFamily="16" charset="0"/>
              </a:rPr>
              <a:pPr/>
              <a:t>14</a:t>
            </a:fld>
            <a:endParaRPr lang="en-US" altLang="bg-BG" sz="2400" smtClean="0">
              <a:solidFill>
                <a:srgbClr val="000000"/>
              </a:solidFill>
              <a:latin typeface="Times New Roman" pitchFamily="16" charset="0"/>
            </a:endParaRPr>
          </a:p>
        </p:txBody>
      </p:sp>
      <p:sp>
        <p:nvSpPr>
          <p:cNvPr id="45059" name="Text Box 1"/>
          <p:cNvSpPr txBox="1">
            <a:spLocks noChangeArrowheads="1"/>
          </p:cNvSpPr>
          <p:nvPr/>
        </p:nvSpPr>
        <p:spPr bwMode="auto">
          <a:xfrm>
            <a:off x="3849688" y="9380538"/>
            <a:ext cx="2943225"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121421F8-9004-4E29-A930-6282FDC8166D}" type="slidenum">
              <a:rPr lang="en-US" altLang="bg-BG" sz="2400">
                <a:solidFill>
                  <a:srgbClr val="000000"/>
                </a:solidFill>
                <a:latin typeface="Times New Roman" pitchFamily="16" charset="0"/>
                <a:cs typeface="Segoe UI" charset="0"/>
              </a:rPr>
              <a:pPr algn="r" eaLnBrk="1">
                <a:buClrTx/>
                <a:buFontTx/>
                <a:buNone/>
              </a:pPr>
              <a:t>14</a:t>
            </a:fld>
            <a:endParaRPr lang="en-US" altLang="bg-BG" sz="2400">
              <a:solidFill>
                <a:srgbClr val="000000"/>
              </a:solidFill>
              <a:latin typeface="Times New Roman" pitchFamily="16" charset="0"/>
              <a:cs typeface="Segoe UI" charset="0"/>
            </a:endParaRPr>
          </a:p>
        </p:txBody>
      </p:sp>
      <p:sp>
        <p:nvSpPr>
          <p:cNvPr id="45060" name="Text Box 2"/>
          <p:cNvSpPr txBox="1">
            <a:spLocks noChangeArrowheads="1"/>
          </p:cNvSpPr>
          <p:nvPr/>
        </p:nvSpPr>
        <p:spPr bwMode="auto">
          <a:xfrm>
            <a:off x="3849688" y="9380538"/>
            <a:ext cx="294481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FAB9DD6C-A9D5-4A63-B918-745194E1FBC0}" type="slidenum">
              <a:rPr lang="en-US" altLang="bg-BG" sz="2400">
                <a:solidFill>
                  <a:srgbClr val="000000"/>
                </a:solidFill>
                <a:latin typeface="Times New Roman" pitchFamily="16" charset="0"/>
                <a:cs typeface="Segoe UI" charset="0"/>
              </a:rPr>
              <a:pPr algn="r" eaLnBrk="1">
                <a:buClrTx/>
                <a:buFontTx/>
                <a:buNone/>
              </a:pPr>
              <a:t>14</a:t>
            </a:fld>
            <a:endParaRPr lang="en-US" altLang="bg-BG" sz="2400">
              <a:solidFill>
                <a:srgbClr val="000000"/>
              </a:solidFill>
              <a:latin typeface="Times New Roman" pitchFamily="16" charset="0"/>
              <a:cs typeface="Segoe UI" charset="0"/>
            </a:endParaRPr>
          </a:p>
        </p:txBody>
      </p:sp>
      <p:sp>
        <p:nvSpPr>
          <p:cNvPr id="45061" name="Text Box 3"/>
          <p:cNvSpPr txBox="1">
            <a:spLocks noChangeArrowheads="1"/>
          </p:cNvSpPr>
          <p:nvPr/>
        </p:nvSpPr>
        <p:spPr bwMode="auto">
          <a:xfrm>
            <a:off x="3849688" y="9380538"/>
            <a:ext cx="2946400"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hangingPunct="1">
              <a:buClrTx/>
              <a:buFontTx/>
              <a:buNone/>
            </a:pPr>
            <a:fld id="{ADCA3012-9EFE-43EA-A4A3-486AFBB2CCCE}" type="slidenum">
              <a:rPr lang="en-GB" altLang="bg-BG">
                <a:solidFill>
                  <a:srgbClr val="000000"/>
                </a:solidFill>
                <a:latin typeface="Arial Unicode MS" pitchFamily="32" charset="0"/>
              </a:rPr>
              <a:pPr algn="r" eaLnBrk="1" hangingPunct="1">
                <a:buClrTx/>
                <a:buFontTx/>
                <a:buNone/>
              </a:pPr>
              <a:t>14</a:t>
            </a:fld>
            <a:endParaRPr lang="en-GB" altLang="bg-BG">
              <a:solidFill>
                <a:srgbClr val="000000"/>
              </a:solidFill>
              <a:latin typeface="Arial Unicode MS" pitchFamily="32" charset="0"/>
            </a:endParaRPr>
          </a:p>
        </p:txBody>
      </p:sp>
      <p:sp>
        <p:nvSpPr>
          <p:cNvPr id="45062" name="Rectangle 4"/>
          <p:cNvSpPr>
            <a:spLocks noChangeArrowheads="1" noTextEdit="1"/>
          </p:cNvSpPr>
          <p:nvPr>
            <p:ph type="sldImg"/>
          </p:nvPr>
        </p:nvSpPr>
        <p:spPr>
          <a:xfrm>
            <a:off x="931863" y="739775"/>
            <a:ext cx="4935537" cy="37020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3" name="Rectangle 5"/>
          <p:cNvSpPr>
            <a:spLocks noChangeArrowheads="1"/>
          </p:cNvSpPr>
          <p:nvPr>
            <p:ph type="body" idx="1"/>
          </p:nvPr>
        </p:nvSpPr>
        <p:spPr>
          <a:xfrm>
            <a:off x="374650" y="4576763"/>
            <a:ext cx="6300788" cy="490537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endParaRPr lang="en-US" altLang="bg-BG" smtClean="0"/>
          </a:p>
        </p:txBody>
      </p:sp>
      <p:sp>
        <p:nvSpPr>
          <p:cNvPr id="32772" name="Slide Number Placeholder 3"/>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1pPr>
            <a:lvl2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2pPr>
            <a:lvl3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3pPr>
            <a:lvl4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4pPr>
            <a:lvl5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9pPr>
          </a:lstStyle>
          <a:p>
            <a:fld id="{DC819804-5CBC-44D0-B80E-FABE1565D7BF}" type="slidenum">
              <a:rPr lang="bg-BG" altLang="bg-BG" sz="2400" smtClean="0">
                <a:solidFill>
                  <a:srgbClr val="000000"/>
                </a:solidFill>
                <a:latin typeface="Times New Roman" pitchFamily="16" charset="0"/>
              </a:rPr>
              <a:pPr/>
              <a:t>2</a:t>
            </a:fld>
            <a:endParaRPr lang="bg-BG" altLang="bg-BG" sz="2400" smtClean="0">
              <a:solidFill>
                <a:srgbClr val="000000"/>
              </a:solidFill>
              <a:latin typeface="Times New Roman" pitchFamily="1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1pPr>
            <a:lvl2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2pPr>
            <a:lvl3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3pPr>
            <a:lvl4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4pPr>
            <a:lvl5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9pPr>
          </a:lstStyle>
          <a:p>
            <a:fld id="{B6F4ABB8-2D4F-4C95-800A-0C1D8F06DAF0}" type="slidenum">
              <a:rPr lang="en-US" altLang="bg-BG" sz="2400" smtClean="0">
                <a:solidFill>
                  <a:srgbClr val="000000"/>
                </a:solidFill>
                <a:latin typeface="Times New Roman" pitchFamily="16" charset="0"/>
              </a:rPr>
              <a:pPr/>
              <a:t>3</a:t>
            </a:fld>
            <a:endParaRPr lang="en-US" altLang="bg-BG" sz="2400" smtClean="0">
              <a:solidFill>
                <a:srgbClr val="000000"/>
              </a:solidFill>
              <a:latin typeface="Times New Roman" pitchFamily="16" charset="0"/>
            </a:endParaRPr>
          </a:p>
        </p:txBody>
      </p:sp>
      <p:sp>
        <p:nvSpPr>
          <p:cNvPr id="33795" name="Text Box 1"/>
          <p:cNvSpPr txBox="1">
            <a:spLocks noChangeArrowheads="1"/>
          </p:cNvSpPr>
          <p:nvPr/>
        </p:nvSpPr>
        <p:spPr bwMode="auto">
          <a:xfrm>
            <a:off x="3849688" y="9380538"/>
            <a:ext cx="2943225"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CAB84B08-DEE9-482D-B8D5-55C59052D339}" type="slidenum">
              <a:rPr lang="en-US" altLang="bg-BG" sz="2400">
                <a:solidFill>
                  <a:srgbClr val="000000"/>
                </a:solidFill>
                <a:latin typeface="Times New Roman" pitchFamily="16" charset="0"/>
                <a:cs typeface="Segoe UI" charset="0"/>
              </a:rPr>
              <a:pPr algn="r" eaLnBrk="1">
                <a:buClrTx/>
                <a:buFontTx/>
                <a:buNone/>
              </a:pPr>
              <a:t>3</a:t>
            </a:fld>
            <a:endParaRPr lang="en-US" altLang="bg-BG" sz="2400">
              <a:solidFill>
                <a:srgbClr val="000000"/>
              </a:solidFill>
              <a:latin typeface="Times New Roman" pitchFamily="16" charset="0"/>
              <a:cs typeface="Segoe UI" charset="0"/>
            </a:endParaRPr>
          </a:p>
        </p:txBody>
      </p:sp>
      <p:sp>
        <p:nvSpPr>
          <p:cNvPr id="33796" name="Text Box 2"/>
          <p:cNvSpPr txBox="1">
            <a:spLocks noChangeArrowheads="1"/>
          </p:cNvSpPr>
          <p:nvPr/>
        </p:nvSpPr>
        <p:spPr bwMode="auto">
          <a:xfrm>
            <a:off x="3849688" y="9380538"/>
            <a:ext cx="294481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8DDFA372-FC2F-4CF1-8F37-1923C4C3F4B8}" type="slidenum">
              <a:rPr lang="en-US" altLang="bg-BG" sz="2400">
                <a:solidFill>
                  <a:srgbClr val="000000"/>
                </a:solidFill>
                <a:latin typeface="Times New Roman" pitchFamily="16" charset="0"/>
                <a:cs typeface="Segoe UI" charset="0"/>
              </a:rPr>
              <a:pPr algn="r" eaLnBrk="1">
                <a:buClrTx/>
                <a:buFontTx/>
                <a:buNone/>
              </a:pPr>
              <a:t>3</a:t>
            </a:fld>
            <a:endParaRPr lang="en-US" altLang="bg-BG" sz="2400">
              <a:solidFill>
                <a:srgbClr val="000000"/>
              </a:solidFill>
              <a:latin typeface="Times New Roman" pitchFamily="16" charset="0"/>
              <a:cs typeface="Segoe UI" charset="0"/>
            </a:endParaRPr>
          </a:p>
        </p:txBody>
      </p:sp>
      <p:sp>
        <p:nvSpPr>
          <p:cNvPr id="33797" name="Rectangle 3"/>
          <p:cNvSpPr>
            <a:spLocks noChangeArrowheads="1" noTextEdit="1"/>
          </p:cNvSpPr>
          <p:nvPr>
            <p:ph type="sldImg"/>
          </p:nvPr>
        </p:nvSpPr>
        <p:spPr>
          <a:xfrm>
            <a:off x="928688" y="739775"/>
            <a:ext cx="4938712" cy="37036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8" name="Rectangle 4"/>
          <p:cNvSpPr>
            <a:spLocks noChangeArrowheads="1"/>
          </p:cNvSpPr>
          <p:nvPr>
            <p:ph type="body" idx="1"/>
          </p:nvPr>
        </p:nvSpPr>
        <p:spPr>
          <a:xfrm>
            <a:off x="906463" y="4691063"/>
            <a:ext cx="4983162" cy="44434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1pPr>
            <a:lvl2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2pPr>
            <a:lvl3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3pPr>
            <a:lvl4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4pPr>
            <a:lvl5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9pPr>
          </a:lstStyle>
          <a:p>
            <a:fld id="{B83DECB2-F06E-4668-8504-32EA097F04F9}" type="slidenum">
              <a:rPr lang="en-US" altLang="bg-BG" sz="2400" smtClean="0">
                <a:solidFill>
                  <a:srgbClr val="000000"/>
                </a:solidFill>
                <a:latin typeface="Times New Roman" pitchFamily="16" charset="0"/>
              </a:rPr>
              <a:pPr/>
              <a:t>4</a:t>
            </a:fld>
            <a:endParaRPr lang="en-US" altLang="bg-BG" sz="2400" smtClean="0">
              <a:solidFill>
                <a:srgbClr val="000000"/>
              </a:solidFill>
              <a:latin typeface="Times New Roman" pitchFamily="16" charset="0"/>
            </a:endParaRPr>
          </a:p>
        </p:txBody>
      </p:sp>
      <p:sp>
        <p:nvSpPr>
          <p:cNvPr id="34819" name="Text Box 1"/>
          <p:cNvSpPr txBox="1">
            <a:spLocks noChangeArrowheads="1"/>
          </p:cNvSpPr>
          <p:nvPr/>
        </p:nvSpPr>
        <p:spPr bwMode="auto">
          <a:xfrm>
            <a:off x="3849688" y="9380538"/>
            <a:ext cx="2943225"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17D96A58-E673-48AC-92A3-24091B31270A}" type="slidenum">
              <a:rPr lang="en-US" altLang="bg-BG" sz="2400">
                <a:solidFill>
                  <a:srgbClr val="000000"/>
                </a:solidFill>
                <a:latin typeface="Times New Roman" pitchFamily="16" charset="0"/>
                <a:cs typeface="Segoe UI" charset="0"/>
              </a:rPr>
              <a:pPr algn="r" eaLnBrk="1">
                <a:buClrTx/>
                <a:buFontTx/>
                <a:buNone/>
              </a:pPr>
              <a:t>4</a:t>
            </a:fld>
            <a:endParaRPr lang="en-US" altLang="bg-BG" sz="2400">
              <a:solidFill>
                <a:srgbClr val="000000"/>
              </a:solidFill>
              <a:latin typeface="Times New Roman" pitchFamily="16" charset="0"/>
              <a:cs typeface="Segoe UI" charset="0"/>
            </a:endParaRPr>
          </a:p>
        </p:txBody>
      </p:sp>
      <p:sp>
        <p:nvSpPr>
          <p:cNvPr id="34820" name="Text Box 2"/>
          <p:cNvSpPr txBox="1">
            <a:spLocks noChangeArrowheads="1"/>
          </p:cNvSpPr>
          <p:nvPr/>
        </p:nvSpPr>
        <p:spPr bwMode="auto">
          <a:xfrm>
            <a:off x="3849688" y="9380538"/>
            <a:ext cx="294481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6463C4A3-51AF-45AC-8893-8184A5C4B58B}" type="slidenum">
              <a:rPr lang="en-US" altLang="bg-BG" sz="2400">
                <a:solidFill>
                  <a:srgbClr val="000000"/>
                </a:solidFill>
                <a:latin typeface="Times New Roman" pitchFamily="16" charset="0"/>
                <a:cs typeface="Segoe UI" charset="0"/>
              </a:rPr>
              <a:pPr algn="r" eaLnBrk="1">
                <a:buClrTx/>
                <a:buFontTx/>
                <a:buNone/>
              </a:pPr>
              <a:t>4</a:t>
            </a:fld>
            <a:endParaRPr lang="en-US" altLang="bg-BG" sz="2400">
              <a:solidFill>
                <a:srgbClr val="000000"/>
              </a:solidFill>
              <a:latin typeface="Times New Roman" pitchFamily="16" charset="0"/>
              <a:cs typeface="Segoe UI" charset="0"/>
            </a:endParaRPr>
          </a:p>
        </p:txBody>
      </p:sp>
      <p:sp>
        <p:nvSpPr>
          <p:cNvPr id="34821" name="Rectangle 3"/>
          <p:cNvSpPr>
            <a:spLocks noChangeArrowheads="1" noTextEdit="1"/>
          </p:cNvSpPr>
          <p:nvPr>
            <p:ph type="sldImg"/>
          </p:nvPr>
        </p:nvSpPr>
        <p:spPr>
          <a:xfrm>
            <a:off x="928688" y="739775"/>
            <a:ext cx="4938712" cy="37036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2" name="Rectangle 4"/>
          <p:cNvSpPr>
            <a:spLocks noChangeArrowheads="1"/>
          </p:cNvSpPr>
          <p:nvPr>
            <p:ph type="body" idx="1"/>
          </p:nvPr>
        </p:nvSpPr>
        <p:spPr>
          <a:xfrm>
            <a:off x="528638" y="4576763"/>
            <a:ext cx="6237287" cy="45593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smtClean="0"/>
          </a:p>
        </p:txBody>
      </p:sp>
      <p:sp>
        <p:nvSpPr>
          <p:cNvPr id="34823" name="Text Box 5"/>
          <p:cNvSpPr txBox="1">
            <a:spLocks noChangeArrowheads="1"/>
          </p:cNvSpPr>
          <p:nvPr/>
        </p:nvSpPr>
        <p:spPr bwMode="auto">
          <a:xfrm>
            <a:off x="3849688" y="9380538"/>
            <a:ext cx="2946400"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a:buClrTx/>
              <a:buFontTx/>
              <a:buNone/>
            </a:pPr>
            <a:fld id="{D0C6A2E0-2FFB-41FA-AD06-9059E7D65143}" type="slidenum">
              <a:rPr lang="en-US" altLang="bg-BG">
                <a:solidFill>
                  <a:srgbClr val="000000"/>
                </a:solidFill>
                <a:latin typeface="Times New Roman" pitchFamily="16" charset="0"/>
              </a:rPr>
              <a:pPr algn="r">
                <a:buClrTx/>
                <a:buFontTx/>
                <a:buNone/>
              </a:pPr>
              <a:t>4</a:t>
            </a:fld>
            <a:endParaRPr lang="en-US" altLang="bg-BG">
              <a:solidFill>
                <a:srgbClr val="000000"/>
              </a:solidFill>
              <a:latin typeface="Times New Roman" pitchFamily="1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1pPr>
            <a:lvl2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2pPr>
            <a:lvl3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3pPr>
            <a:lvl4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4pPr>
            <a:lvl5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9pPr>
          </a:lstStyle>
          <a:p>
            <a:fld id="{13C04BE6-530F-47CA-9193-D2401EF05947}" type="slidenum">
              <a:rPr lang="en-US" altLang="bg-BG" sz="2400" smtClean="0">
                <a:solidFill>
                  <a:srgbClr val="000000"/>
                </a:solidFill>
                <a:latin typeface="Times New Roman" pitchFamily="16" charset="0"/>
              </a:rPr>
              <a:pPr/>
              <a:t>5</a:t>
            </a:fld>
            <a:endParaRPr lang="en-US" altLang="bg-BG" sz="2400" smtClean="0">
              <a:solidFill>
                <a:srgbClr val="000000"/>
              </a:solidFill>
              <a:latin typeface="Times New Roman" pitchFamily="16" charset="0"/>
            </a:endParaRPr>
          </a:p>
        </p:txBody>
      </p:sp>
      <p:sp>
        <p:nvSpPr>
          <p:cNvPr id="35843" name="Text Box 1"/>
          <p:cNvSpPr txBox="1">
            <a:spLocks noChangeArrowheads="1"/>
          </p:cNvSpPr>
          <p:nvPr/>
        </p:nvSpPr>
        <p:spPr bwMode="auto">
          <a:xfrm>
            <a:off x="3849688" y="9380538"/>
            <a:ext cx="2943225"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1DCD4DAC-8561-4399-BB99-1AAE3D1F2752}" type="slidenum">
              <a:rPr lang="en-US" altLang="bg-BG" sz="2400">
                <a:solidFill>
                  <a:srgbClr val="000000"/>
                </a:solidFill>
                <a:latin typeface="Times New Roman" pitchFamily="16" charset="0"/>
                <a:cs typeface="Segoe UI" charset="0"/>
              </a:rPr>
              <a:pPr algn="r" eaLnBrk="1">
                <a:buClrTx/>
                <a:buFontTx/>
                <a:buNone/>
              </a:pPr>
              <a:t>5</a:t>
            </a:fld>
            <a:endParaRPr lang="en-US" altLang="bg-BG" sz="2400">
              <a:solidFill>
                <a:srgbClr val="000000"/>
              </a:solidFill>
              <a:latin typeface="Times New Roman" pitchFamily="16" charset="0"/>
              <a:cs typeface="Segoe UI" charset="0"/>
            </a:endParaRPr>
          </a:p>
        </p:txBody>
      </p:sp>
      <p:sp>
        <p:nvSpPr>
          <p:cNvPr id="35844" name="Text Box 2"/>
          <p:cNvSpPr txBox="1">
            <a:spLocks noChangeArrowheads="1"/>
          </p:cNvSpPr>
          <p:nvPr/>
        </p:nvSpPr>
        <p:spPr bwMode="auto">
          <a:xfrm>
            <a:off x="3849688" y="9380538"/>
            <a:ext cx="294481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5A0717E3-3891-4E1D-BD20-E739A32775F3}" type="slidenum">
              <a:rPr lang="en-US" altLang="bg-BG" sz="2400">
                <a:solidFill>
                  <a:srgbClr val="000000"/>
                </a:solidFill>
                <a:latin typeface="Times New Roman" pitchFamily="16" charset="0"/>
                <a:cs typeface="Segoe UI" charset="0"/>
              </a:rPr>
              <a:pPr algn="r" eaLnBrk="1">
                <a:buClrTx/>
                <a:buFontTx/>
                <a:buNone/>
              </a:pPr>
              <a:t>5</a:t>
            </a:fld>
            <a:endParaRPr lang="en-US" altLang="bg-BG" sz="2400">
              <a:solidFill>
                <a:srgbClr val="000000"/>
              </a:solidFill>
              <a:latin typeface="Times New Roman" pitchFamily="16" charset="0"/>
              <a:cs typeface="Segoe UI" charset="0"/>
            </a:endParaRPr>
          </a:p>
        </p:txBody>
      </p:sp>
      <p:sp>
        <p:nvSpPr>
          <p:cNvPr id="35845" name="Rectangle 3"/>
          <p:cNvSpPr>
            <a:spLocks noChangeArrowheads="1" noTextEdit="1"/>
          </p:cNvSpPr>
          <p:nvPr>
            <p:ph type="sldImg"/>
          </p:nvPr>
        </p:nvSpPr>
        <p:spPr>
          <a:xfrm>
            <a:off x="928688" y="739775"/>
            <a:ext cx="4938712" cy="37036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6" name="Rectangle 4"/>
          <p:cNvSpPr>
            <a:spLocks noChangeArrowheads="1"/>
          </p:cNvSpPr>
          <p:nvPr>
            <p:ph type="body" idx="1"/>
          </p:nvPr>
        </p:nvSpPr>
        <p:spPr>
          <a:xfrm>
            <a:off x="906463" y="4691063"/>
            <a:ext cx="4983162" cy="44434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1pPr>
            <a:lvl2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2pPr>
            <a:lvl3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3pPr>
            <a:lvl4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4pPr>
            <a:lvl5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9pPr>
          </a:lstStyle>
          <a:p>
            <a:fld id="{E2361FDD-4BB4-403A-A237-14C7C49F7530}" type="slidenum">
              <a:rPr lang="en-US" altLang="bg-BG" sz="2400" smtClean="0">
                <a:solidFill>
                  <a:srgbClr val="000000"/>
                </a:solidFill>
                <a:latin typeface="Times New Roman" pitchFamily="16" charset="0"/>
              </a:rPr>
              <a:pPr/>
              <a:t>6</a:t>
            </a:fld>
            <a:endParaRPr lang="en-US" altLang="bg-BG" sz="2400" smtClean="0">
              <a:solidFill>
                <a:srgbClr val="000000"/>
              </a:solidFill>
              <a:latin typeface="Times New Roman" pitchFamily="16" charset="0"/>
            </a:endParaRPr>
          </a:p>
        </p:txBody>
      </p:sp>
      <p:sp>
        <p:nvSpPr>
          <p:cNvPr id="36867" name="Text Box 1"/>
          <p:cNvSpPr txBox="1">
            <a:spLocks noChangeArrowheads="1"/>
          </p:cNvSpPr>
          <p:nvPr/>
        </p:nvSpPr>
        <p:spPr bwMode="auto">
          <a:xfrm>
            <a:off x="3849688" y="9380538"/>
            <a:ext cx="2943225"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92BDA0F8-F027-4F1E-B24D-D15D07AA5559}" type="slidenum">
              <a:rPr lang="en-US" altLang="bg-BG" sz="2400">
                <a:solidFill>
                  <a:srgbClr val="000000"/>
                </a:solidFill>
                <a:latin typeface="Times New Roman" pitchFamily="16" charset="0"/>
                <a:cs typeface="Segoe UI" charset="0"/>
              </a:rPr>
              <a:pPr algn="r" eaLnBrk="1">
                <a:buClrTx/>
                <a:buFontTx/>
                <a:buNone/>
              </a:pPr>
              <a:t>6</a:t>
            </a:fld>
            <a:endParaRPr lang="en-US" altLang="bg-BG" sz="2400">
              <a:solidFill>
                <a:srgbClr val="000000"/>
              </a:solidFill>
              <a:latin typeface="Times New Roman" pitchFamily="16" charset="0"/>
              <a:cs typeface="Segoe UI" charset="0"/>
            </a:endParaRPr>
          </a:p>
        </p:txBody>
      </p:sp>
      <p:sp>
        <p:nvSpPr>
          <p:cNvPr id="36868" name="Rectangle 2"/>
          <p:cNvSpPr>
            <a:spLocks noChangeArrowheads="1" noTextEdit="1"/>
          </p:cNvSpPr>
          <p:nvPr>
            <p:ph type="sldImg"/>
          </p:nvPr>
        </p:nvSpPr>
        <p:spPr>
          <a:xfrm>
            <a:off x="928688" y="739775"/>
            <a:ext cx="4937125" cy="37020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9" name="Rectangle 3"/>
          <p:cNvSpPr>
            <a:spLocks noChangeArrowheads="1"/>
          </p:cNvSpPr>
          <p:nvPr>
            <p:ph type="body" idx="1"/>
          </p:nvPr>
        </p:nvSpPr>
        <p:spPr>
          <a:xfrm>
            <a:off x="906463" y="4691063"/>
            <a:ext cx="4981575" cy="44418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1pPr>
            <a:lvl2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2pPr>
            <a:lvl3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3pPr>
            <a:lvl4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4pPr>
            <a:lvl5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9pPr>
          </a:lstStyle>
          <a:p>
            <a:fld id="{53B26AEE-8348-4FE2-B117-C9DA2EA97E1A}" type="slidenum">
              <a:rPr lang="en-US" altLang="bg-BG" sz="2400" smtClean="0">
                <a:solidFill>
                  <a:srgbClr val="000000"/>
                </a:solidFill>
                <a:latin typeface="Times New Roman" pitchFamily="16" charset="0"/>
              </a:rPr>
              <a:pPr/>
              <a:t>7</a:t>
            </a:fld>
            <a:endParaRPr lang="en-US" altLang="bg-BG" sz="2400" smtClean="0">
              <a:solidFill>
                <a:srgbClr val="000000"/>
              </a:solidFill>
              <a:latin typeface="Times New Roman" pitchFamily="16" charset="0"/>
            </a:endParaRPr>
          </a:p>
        </p:txBody>
      </p:sp>
      <p:sp>
        <p:nvSpPr>
          <p:cNvPr id="37891" name="Text Box 1"/>
          <p:cNvSpPr txBox="1">
            <a:spLocks noChangeArrowheads="1"/>
          </p:cNvSpPr>
          <p:nvPr/>
        </p:nvSpPr>
        <p:spPr bwMode="auto">
          <a:xfrm>
            <a:off x="3849688" y="9380538"/>
            <a:ext cx="2943225"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CACB4C19-CAC4-42C3-8012-9CEA6F6F29AC}" type="slidenum">
              <a:rPr lang="en-US" altLang="bg-BG" sz="2400">
                <a:solidFill>
                  <a:srgbClr val="000000"/>
                </a:solidFill>
                <a:latin typeface="Times New Roman" pitchFamily="16" charset="0"/>
                <a:cs typeface="Segoe UI" charset="0"/>
              </a:rPr>
              <a:pPr algn="r" eaLnBrk="1">
                <a:buClrTx/>
                <a:buFontTx/>
                <a:buNone/>
              </a:pPr>
              <a:t>7</a:t>
            </a:fld>
            <a:endParaRPr lang="en-US" altLang="bg-BG" sz="2400">
              <a:solidFill>
                <a:srgbClr val="000000"/>
              </a:solidFill>
              <a:latin typeface="Times New Roman" pitchFamily="16" charset="0"/>
              <a:cs typeface="Segoe UI" charset="0"/>
            </a:endParaRPr>
          </a:p>
        </p:txBody>
      </p:sp>
      <p:sp>
        <p:nvSpPr>
          <p:cNvPr id="37892" name="Rectangle 2"/>
          <p:cNvSpPr>
            <a:spLocks noChangeArrowheads="1" noTextEdit="1"/>
          </p:cNvSpPr>
          <p:nvPr>
            <p:ph type="sldImg"/>
          </p:nvPr>
        </p:nvSpPr>
        <p:spPr>
          <a:xfrm>
            <a:off x="928688" y="739775"/>
            <a:ext cx="4937125" cy="37020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3" name="Rectangle 3"/>
          <p:cNvSpPr>
            <a:spLocks noChangeArrowheads="1"/>
          </p:cNvSpPr>
          <p:nvPr>
            <p:ph type="body" idx="1"/>
          </p:nvPr>
        </p:nvSpPr>
        <p:spPr>
          <a:xfrm>
            <a:off x="906463" y="4691063"/>
            <a:ext cx="4981575" cy="44418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1pPr>
            <a:lvl2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2pPr>
            <a:lvl3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3pPr>
            <a:lvl4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4pPr>
            <a:lvl5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9pPr>
          </a:lstStyle>
          <a:p>
            <a:fld id="{49AF09B4-6872-4EDB-BB25-F41E14997248}" type="slidenum">
              <a:rPr lang="en-US" altLang="bg-BG" sz="2400" smtClean="0">
                <a:solidFill>
                  <a:srgbClr val="000000"/>
                </a:solidFill>
                <a:latin typeface="Times New Roman" pitchFamily="16" charset="0"/>
              </a:rPr>
              <a:pPr/>
              <a:t>8</a:t>
            </a:fld>
            <a:endParaRPr lang="en-US" altLang="bg-BG" sz="2400" smtClean="0">
              <a:solidFill>
                <a:srgbClr val="000000"/>
              </a:solidFill>
              <a:latin typeface="Times New Roman" pitchFamily="16" charset="0"/>
            </a:endParaRPr>
          </a:p>
        </p:txBody>
      </p:sp>
      <p:sp>
        <p:nvSpPr>
          <p:cNvPr id="38915" name="Text Box 1"/>
          <p:cNvSpPr txBox="1">
            <a:spLocks noChangeArrowheads="1"/>
          </p:cNvSpPr>
          <p:nvPr/>
        </p:nvSpPr>
        <p:spPr bwMode="auto">
          <a:xfrm>
            <a:off x="3849688" y="9380538"/>
            <a:ext cx="2943225"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28F8C2DF-3FAF-4555-B872-E2734BFB748A}" type="slidenum">
              <a:rPr lang="en-US" altLang="bg-BG" sz="2400">
                <a:solidFill>
                  <a:srgbClr val="000000"/>
                </a:solidFill>
                <a:latin typeface="Times New Roman" pitchFamily="16" charset="0"/>
                <a:cs typeface="Segoe UI" charset="0"/>
              </a:rPr>
              <a:pPr algn="r" eaLnBrk="1">
                <a:buClrTx/>
                <a:buFontTx/>
                <a:buNone/>
              </a:pPr>
              <a:t>8</a:t>
            </a:fld>
            <a:endParaRPr lang="en-US" altLang="bg-BG" sz="2400">
              <a:solidFill>
                <a:srgbClr val="000000"/>
              </a:solidFill>
              <a:latin typeface="Times New Roman" pitchFamily="16" charset="0"/>
              <a:cs typeface="Segoe UI" charset="0"/>
            </a:endParaRPr>
          </a:p>
        </p:txBody>
      </p:sp>
      <p:sp>
        <p:nvSpPr>
          <p:cNvPr id="38916" name="Text Box 2"/>
          <p:cNvSpPr txBox="1">
            <a:spLocks noChangeArrowheads="1"/>
          </p:cNvSpPr>
          <p:nvPr/>
        </p:nvSpPr>
        <p:spPr bwMode="auto">
          <a:xfrm>
            <a:off x="3849688" y="9380538"/>
            <a:ext cx="294481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37299EFF-3829-475D-9DE5-F51829664BA3}" type="slidenum">
              <a:rPr lang="en-US" altLang="bg-BG" sz="2400">
                <a:solidFill>
                  <a:srgbClr val="000000"/>
                </a:solidFill>
                <a:latin typeface="Times New Roman" pitchFamily="16" charset="0"/>
                <a:cs typeface="Segoe UI" charset="0"/>
              </a:rPr>
              <a:pPr algn="r" eaLnBrk="1">
                <a:buClrTx/>
                <a:buFontTx/>
                <a:buNone/>
              </a:pPr>
              <a:t>8</a:t>
            </a:fld>
            <a:endParaRPr lang="en-US" altLang="bg-BG" sz="2400">
              <a:solidFill>
                <a:srgbClr val="000000"/>
              </a:solidFill>
              <a:latin typeface="Times New Roman" pitchFamily="16" charset="0"/>
              <a:cs typeface="Segoe UI" charset="0"/>
            </a:endParaRPr>
          </a:p>
        </p:txBody>
      </p:sp>
      <p:sp>
        <p:nvSpPr>
          <p:cNvPr id="38917" name="Rectangle 3"/>
          <p:cNvSpPr>
            <a:spLocks noChangeArrowheads="1" noTextEdit="1"/>
          </p:cNvSpPr>
          <p:nvPr>
            <p:ph type="sldImg"/>
          </p:nvPr>
        </p:nvSpPr>
        <p:spPr>
          <a:xfrm>
            <a:off x="928688" y="739775"/>
            <a:ext cx="4938712" cy="37036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8" name="Rectangle 4"/>
          <p:cNvSpPr>
            <a:spLocks noChangeArrowheads="1"/>
          </p:cNvSpPr>
          <p:nvPr>
            <p:ph type="body" idx="1"/>
          </p:nvPr>
        </p:nvSpPr>
        <p:spPr>
          <a:xfrm>
            <a:off x="906463" y="4691063"/>
            <a:ext cx="4983162" cy="44434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0"/>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1pPr>
            <a:lvl2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2pPr>
            <a:lvl3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3pPr>
            <a:lvl4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4pPr>
            <a:lvl5pPr>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2438" algn="l"/>
                <a:tab pos="904875" algn="l"/>
                <a:tab pos="1357313" algn="l"/>
                <a:tab pos="1809750" algn="l"/>
                <a:tab pos="2262188" algn="l"/>
                <a:tab pos="2716213" algn="l"/>
              </a:tabLst>
              <a:defRPr sz="1200">
                <a:solidFill>
                  <a:schemeClr val="bg1"/>
                </a:solidFill>
                <a:latin typeface="Tahoma" pitchFamily="32" charset="0"/>
                <a:ea typeface="Microsoft YaHei" charset="-122"/>
              </a:defRPr>
            </a:lvl9pPr>
          </a:lstStyle>
          <a:p>
            <a:fld id="{07C885E9-6E22-4C2B-8F13-EBF619EAE5BE}" type="slidenum">
              <a:rPr lang="en-US" altLang="bg-BG" sz="2400" smtClean="0">
                <a:solidFill>
                  <a:srgbClr val="000000"/>
                </a:solidFill>
                <a:latin typeface="Times New Roman" pitchFamily="16" charset="0"/>
              </a:rPr>
              <a:pPr/>
              <a:t>9</a:t>
            </a:fld>
            <a:endParaRPr lang="en-US" altLang="bg-BG" sz="2400" smtClean="0">
              <a:solidFill>
                <a:srgbClr val="000000"/>
              </a:solidFill>
              <a:latin typeface="Times New Roman" pitchFamily="16" charset="0"/>
            </a:endParaRPr>
          </a:p>
        </p:txBody>
      </p:sp>
      <p:sp>
        <p:nvSpPr>
          <p:cNvPr id="39939" name="Text Box 1"/>
          <p:cNvSpPr txBox="1">
            <a:spLocks noChangeArrowheads="1"/>
          </p:cNvSpPr>
          <p:nvPr/>
        </p:nvSpPr>
        <p:spPr bwMode="auto">
          <a:xfrm>
            <a:off x="3849688" y="9380538"/>
            <a:ext cx="2943225"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81" tIns="47160" rIns="91781" bIns="4716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r" eaLnBrk="1">
              <a:buClrTx/>
              <a:buFontTx/>
              <a:buNone/>
            </a:pPr>
            <a:fld id="{32A61A76-593A-4AB5-A4CD-0F14AEB8F4E0}" type="slidenum">
              <a:rPr lang="en-US" altLang="bg-BG" sz="2400">
                <a:solidFill>
                  <a:srgbClr val="000000"/>
                </a:solidFill>
                <a:latin typeface="Times New Roman" pitchFamily="16" charset="0"/>
                <a:cs typeface="Segoe UI" charset="0"/>
              </a:rPr>
              <a:pPr algn="r" eaLnBrk="1">
                <a:buClrTx/>
                <a:buFontTx/>
                <a:buNone/>
              </a:pPr>
              <a:t>9</a:t>
            </a:fld>
            <a:endParaRPr lang="en-US" altLang="bg-BG" sz="2400">
              <a:solidFill>
                <a:srgbClr val="000000"/>
              </a:solidFill>
              <a:latin typeface="Times New Roman" pitchFamily="16" charset="0"/>
              <a:cs typeface="Segoe UI" charset="0"/>
            </a:endParaRPr>
          </a:p>
        </p:txBody>
      </p:sp>
      <p:sp>
        <p:nvSpPr>
          <p:cNvPr id="39940" name="Rectangle 2"/>
          <p:cNvSpPr>
            <a:spLocks noChangeArrowheads="1" noTextEdit="1"/>
          </p:cNvSpPr>
          <p:nvPr>
            <p:ph type="sldImg"/>
          </p:nvPr>
        </p:nvSpPr>
        <p:spPr>
          <a:xfrm>
            <a:off x="928688" y="739775"/>
            <a:ext cx="4937125" cy="37020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Rectangle 3"/>
          <p:cNvSpPr>
            <a:spLocks noChangeArrowheads="1"/>
          </p:cNvSpPr>
          <p:nvPr>
            <p:ph type="body" idx="1"/>
          </p:nvPr>
        </p:nvSpPr>
        <p:spPr>
          <a:xfrm>
            <a:off x="906463" y="4691063"/>
            <a:ext cx="4981575" cy="4441825"/>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80544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4126043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1794907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2579795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864490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85800"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5025"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1001865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3527504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5171453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40792847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2022052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8217155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72817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09600"/>
            <a:ext cx="1951037" cy="540385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47700" y="609600"/>
            <a:ext cx="5700713" cy="5403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8381835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609600"/>
            <a:ext cx="1941512" cy="548005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85800" y="609600"/>
            <a:ext cx="5672138" cy="5480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382843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768832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8990554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5598746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85800"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5025"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5939847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6227421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7965295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946028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5542693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383895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419756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2346200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609600"/>
            <a:ext cx="1941512" cy="548005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85800" y="609600"/>
            <a:ext cx="5672138" cy="5480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7058992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8494856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4620149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7995501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85800"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5025"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7934471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41746037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4201595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5123013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555979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0953238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8304201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0157799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609600"/>
            <a:ext cx="1941512" cy="548005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85800" y="609600"/>
            <a:ext cx="5672138" cy="5480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0236271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9279263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046177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8943725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85800"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5025"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49434473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41399867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6196527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04821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98899888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9397223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5333511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6677518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609600"/>
            <a:ext cx="1941512" cy="548005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85800" y="609600"/>
            <a:ext cx="5672138" cy="5480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6821900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8808389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82138798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2534595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85800"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5025"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30052776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0925525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4087938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85800"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5025"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132422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4919416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297275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4939701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1969564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609600"/>
            <a:ext cx="1941512" cy="548005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85800" y="609600"/>
            <a:ext cx="5672138" cy="5480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92738406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Tree>
    <p:extLst>
      <p:ext uri="{BB962C8B-B14F-4D97-AF65-F5344CB8AC3E}">
        <p14:creationId xmlns:p14="http://schemas.microsoft.com/office/powerpoint/2010/main" val="29432017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Tree>
    <p:extLst>
      <p:ext uri="{BB962C8B-B14F-4D97-AF65-F5344CB8AC3E}">
        <p14:creationId xmlns:p14="http://schemas.microsoft.com/office/powerpoint/2010/main" val="23882752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1587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47700" y="19050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06925" y="19050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Tree>
    <p:extLst>
      <p:ext uri="{BB962C8B-B14F-4D97-AF65-F5344CB8AC3E}">
        <p14:creationId xmlns:p14="http://schemas.microsoft.com/office/powerpoint/2010/main" val="33693258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Tree>
    <p:extLst>
      <p:ext uri="{BB962C8B-B14F-4D97-AF65-F5344CB8AC3E}">
        <p14:creationId xmlns:p14="http://schemas.microsoft.com/office/powerpoint/2010/main" val="3543166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72387825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Tree>
    <p:extLst>
      <p:ext uri="{BB962C8B-B14F-4D97-AF65-F5344CB8AC3E}">
        <p14:creationId xmlns:p14="http://schemas.microsoft.com/office/powerpoint/2010/main" val="28739080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7093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96101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09866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Tree>
    <p:extLst>
      <p:ext uri="{BB962C8B-B14F-4D97-AF65-F5344CB8AC3E}">
        <p14:creationId xmlns:p14="http://schemas.microsoft.com/office/powerpoint/2010/main" val="71193338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09600"/>
            <a:ext cx="1951037" cy="540385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47700" y="609600"/>
            <a:ext cx="5700713" cy="5403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Tree>
    <p:extLst>
      <p:ext uri="{BB962C8B-B14F-4D97-AF65-F5344CB8AC3E}">
        <p14:creationId xmlns:p14="http://schemas.microsoft.com/office/powerpoint/2010/main" val="3926531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573320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237711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8073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863968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76512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50151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609600"/>
            <a:ext cx="1941512" cy="548005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85800" y="609600"/>
            <a:ext cx="5672138" cy="5480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511371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a:t>
            </a:r>
            <a:r>
              <a:rPr lang="bg-BG" altLang="bg-BG"/>
              <a:t>,</a:t>
            </a:r>
            <a:r>
              <a:rPr lang="en-US" altLang="bg-BG"/>
              <a:t> a virtual ceremony</a:t>
            </a:r>
            <a:r>
              <a:rPr lang="bg-BG" altLang="bg-BG"/>
              <a:t>,</a:t>
            </a:r>
            <a:r>
              <a:rPr lang="en-US" altLang="bg-BG"/>
              <a:t> January 2021</a:t>
            </a:r>
          </a:p>
        </p:txBody>
      </p:sp>
    </p:spTree>
    <p:extLst>
      <p:ext uri="{BB962C8B-B14F-4D97-AF65-F5344CB8AC3E}">
        <p14:creationId xmlns:p14="http://schemas.microsoft.com/office/powerpoint/2010/main" val="1231043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a:t>
            </a:r>
            <a:r>
              <a:rPr lang="bg-BG" altLang="bg-BG"/>
              <a:t>,</a:t>
            </a:r>
            <a:r>
              <a:rPr lang="en-US" altLang="bg-BG"/>
              <a:t> a virtual ceremony</a:t>
            </a:r>
            <a:r>
              <a:rPr lang="bg-BG" altLang="bg-BG"/>
              <a:t>,</a:t>
            </a:r>
            <a:r>
              <a:rPr lang="en-US" altLang="bg-BG"/>
              <a:t> January 2021</a:t>
            </a:r>
          </a:p>
        </p:txBody>
      </p:sp>
    </p:spTree>
    <p:extLst>
      <p:ext uri="{BB962C8B-B14F-4D97-AF65-F5344CB8AC3E}">
        <p14:creationId xmlns:p14="http://schemas.microsoft.com/office/powerpoint/2010/main" val="1717740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a:t>
            </a:r>
            <a:r>
              <a:rPr lang="bg-BG" altLang="bg-BG"/>
              <a:t>,</a:t>
            </a:r>
            <a:r>
              <a:rPr lang="en-US" altLang="bg-BG"/>
              <a:t> a virtual ceremony</a:t>
            </a:r>
            <a:r>
              <a:rPr lang="bg-BG" altLang="bg-BG"/>
              <a:t>,</a:t>
            </a:r>
            <a:r>
              <a:rPr lang="en-US" altLang="bg-BG"/>
              <a:t> January 2021</a:t>
            </a:r>
          </a:p>
        </p:txBody>
      </p:sp>
    </p:spTree>
    <p:extLst>
      <p:ext uri="{BB962C8B-B14F-4D97-AF65-F5344CB8AC3E}">
        <p14:creationId xmlns:p14="http://schemas.microsoft.com/office/powerpoint/2010/main" val="2015232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47700" y="19050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06925" y="19050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a:t>
            </a:r>
            <a:r>
              <a:rPr lang="bg-BG" altLang="bg-BG"/>
              <a:t>,</a:t>
            </a:r>
            <a:r>
              <a:rPr lang="en-US" altLang="bg-BG"/>
              <a:t> a virtual ceremony</a:t>
            </a:r>
            <a:r>
              <a:rPr lang="bg-BG" altLang="bg-BG"/>
              <a:t>,</a:t>
            </a:r>
            <a:r>
              <a:rPr lang="en-US" altLang="bg-BG"/>
              <a:t> January 2021</a:t>
            </a:r>
          </a:p>
        </p:txBody>
      </p:sp>
    </p:spTree>
    <p:extLst>
      <p:ext uri="{BB962C8B-B14F-4D97-AF65-F5344CB8AC3E}">
        <p14:creationId xmlns:p14="http://schemas.microsoft.com/office/powerpoint/2010/main" val="367945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a:t>
            </a:r>
            <a:r>
              <a:rPr lang="bg-BG" altLang="bg-BG"/>
              <a:t>,</a:t>
            </a:r>
            <a:r>
              <a:rPr lang="en-US" altLang="bg-BG"/>
              <a:t> a virtual ceremony</a:t>
            </a:r>
            <a:r>
              <a:rPr lang="bg-BG" altLang="bg-BG"/>
              <a:t>,</a:t>
            </a:r>
            <a:r>
              <a:rPr lang="en-US" altLang="bg-BG"/>
              <a:t> January 2021</a:t>
            </a:r>
          </a:p>
        </p:txBody>
      </p:sp>
    </p:spTree>
    <p:extLst>
      <p:ext uri="{BB962C8B-B14F-4D97-AF65-F5344CB8AC3E}">
        <p14:creationId xmlns:p14="http://schemas.microsoft.com/office/powerpoint/2010/main" val="498930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a:t>
            </a:r>
            <a:r>
              <a:rPr lang="bg-BG" altLang="bg-BG"/>
              <a:t>,</a:t>
            </a:r>
            <a:r>
              <a:rPr lang="en-US" altLang="bg-BG"/>
              <a:t> a virtual ceremony</a:t>
            </a:r>
            <a:r>
              <a:rPr lang="bg-BG" altLang="bg-BG"/>
              <a:t>,</a:t>
            </a:r>
            <a:r>
              <a:rPr lang="en-US" altLang="bg-BG"/>
              <a:t> January 2021</a:t>
            </a:r>
          </a:p>
        </p:txBody>
      </p:sp>
    </p:spTree>
    <p:extLst>
      <p:ext uri="{BB962C8B-B14F-4D97-AF65-F5344CB8AC3E}">
        <p14:creationId xmlns:p14="http://schemas.microsoft.com/office/powerpoint/2010/main" val="2215994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a:t>
            </a:r>
            <a:r>
              <a:rPr lang="bg-BG" altLang="bg-BG"/>
              <a:t>,</a:t>
            </a:r>
            <a:r>
              <a:rPr lang="en-US" altLang="bg-BG"/>
              <a:t> a virtual ceremony</a:t>
            </a:r>
            <a:r>
              <a:rPr lang="bg-BG" altLang="bg-BG"/>
              <a:t>,</a:t>
            </a:r>
            <a:r>
              <a:rPr lang="en-US" altLang="bg-BG"/>
              <a:t> January 2021</a:t>
            </a:r>
          </a:p>
        </p:txBody>
      </p:sp>
    </p:spTree>
    <p:extLst>
      <p:ext uri="{BB962C8B-B14F-4D97-AF65-F5344CB8AC3E}">
        <p14:creationId xmlns:p14="http://schemas.microsoft.com/office/powerpoint/2010/main" val="327756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706344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a:t>
            </a:r>
            <a:r>
              <a:rPr lang="bg-BG" altLang="bg-BG"/>
              <a:t>,</a:t>
            </a:r>
            <a:r>
              <a:rPr lang="en-US" altLang="bg-BG"/>
              <a:t> a virtual ceremony</a:t>
            </a:r>
            <a:r>
              <a:rPr lang="bg-BG" altLang="bg-BG"/>
              <a:t>,</a:t>
            </a:r>
            <a:r>
              <a:rPr lang="en-US" altLang="bg-BG"/>
              <a:t> January 2021</a:t>
            </a:r>
          </a:p>
        </p:txBody>
      </p:sp>
    </p:spTree>
    <p:extLst>
      <p:ext uri="{BB962C8B-B14F-4D97-AF65-F5344CB8AC3E}">
        <p14:creationId xmlns:p14="http://schemas.microsoft.com/office/powerpoint/2010/main" val="3907945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a:t>
            </a:r>
            <a:r>
              <a:rPr lang="bg-BG" altLang="bg-BG"/>
              <a:t>,</a:t>
            </a:r>
            <a:r>
              <a:rPr lang="en-US" altLang="bg-BG"/>
              <a:t> a virtual ceremony</a:t>
            </a:r>
            <a:r>
              <a:rPr lang="bg-BG" altLang="bg-BG"/>
              <a:t>,</a:t>
            </a:r>
            <a:r>
              <a:rPr lang="en-US" altLang="bg-BG"/>
              <a:t> January 2021</a:t>
            </a:r>
          </a:p>
        </p:txBody>
      </p:sp>
    </p:spTree>
    <p:extLst>
      <p:ext uri="{BB962C8B-B14F-4D97-AF65-F5344CB8AC3E}">
        <p14:creationId xmlns:p14="http://schemas.microsoft.com/office/powerpoint/2010/main" val="1826743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a:t>
            </a:r>
            <a:r>
              <a:rPr lang="bg-BG" altLang="bg-BG"/>
              <a:t>,</a:t>
            </a:r>
            <a:r>
              <a:rPr lang="en-US" altLang="bg-BG"/>
              <a:t> a virtual ceremony</a:t>
            </a:r>
            <a:r>
              <a:rPr lang="bg-BG" altLang="bg-BG"/>
              <a:t>,</a:t>
            </a:r>
            <a:r>
              <a:rPr lang="en-US" altLang="bg-BG"/>
              <a:t> January 2021</a:t>
            </a:r>
          </a:p>
        </p:txBody>
      </p:sp>
    </p:spTree>
    <p:extLst>
      <p:ext uri="{BB962C8B-B14F-4D97-AF65-F5344CB8AC3E}">
        <p14:creationId xmlns:p14="http://schemas.microsoft.com/office/powerpoint/2010/main" val="35415678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09600"/>
            <a:ext cx="1951037" cy="540385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47700" y="609600"/>
            <a:ext cx="5700713" cy="5403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a:t>
            </a:r>
            <a:r>
              <a:rPr lang="bg-BG" altLang="bg-BG"/>
              <a:t>,</a:t>
            </a:r>
            <a:r>
              <a:rPr lang="en-US" altLang="bg-BG"/>
              <a:t> a virtual ceremony</a:t>
            </a:r>
            <a:r>
              <a:rPr lang="bg-BG" altLang="bg-BG"/>
              <a:t>,</a:t>
            </a:r>
            <a:r>
              <a:rPr lang="en-US" altLang="bg-BG"/>
              <a:t> January 2021</a:t>
            </a:r>
          </a:p>
        </p:txBody>
      </p:sp>
    </p:spTree>
    <p:extLst>
      <p:ext uri="{BB962C8B-B14F-4D97-AF65-F5344CB8AC3E}">
        <p14:creationId xmlns:p14="http://schemas.microsoft.com/office/powerpoint/2010/main" val="1017732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154209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526886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163100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47700" y="19050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06925" y="19050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4174293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786458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202145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47700" y="19050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06925" y="19050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8278398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3770882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5543602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77801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281894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09600"/>
            <a:ext cx="1951037" cy="540385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47700" y="609600"/>
            <a:ext cx="5700713" cy="5403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2543312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807133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818105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0602683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85800"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5025"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981687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98325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412728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5212933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3432920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507441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959871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8126425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609600"/>
            <a:ext cx="1941512" cy="548005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85800" y="609600"/>
            <a:ext cx="5672138" cy="5480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1941879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40523984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40341478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3775465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85800"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5025"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22205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7359676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4762575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9608577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0390214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281327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526289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3037616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609600"/>
            <a:ext cx="1941512" cy="548005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85800" y="609600"/>
            <a:ext cx="5672138" cy="5480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7371903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2484298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6645087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683996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8041173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85800"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5025"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5898838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2459538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54256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0470890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5473632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8480382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9973894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609600"/>
            <a:ext cx="1941512" cy="548005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85800" y="609600"/>
            <a:ext cx="5672138" cy="5480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7430912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537315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6066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7620731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2192289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85800"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5025"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42642387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2755351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8019302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4739598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41445785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5586898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5509890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609600"/>
            <a:ext cx="1941512" cy="548005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85800" y="609600"/>
            <a:ext cx="5672138" cy="5480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218063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49149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8796107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30061159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4691716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85800"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5025" y="1981200"/>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132002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42779845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1735480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1954565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09865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28847544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14593742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0338" y="609600"/>
            <a:ext cx="1941512" cy="5480050"/>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85800" y="609600"/>
            <a:ext cx="5672138" cy="5480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idx="10"/>
          </p:nvPr>
        </p:nvSpPr>
        <p:spPr>
          <a:ln/>
        </p:spPr>
        <p:txBody>
          <a:bodyPr/>
          <a:lstStyle>
            <a:lvl1pPr>
              <a:defRPr/>
            </a:lvl1pPr>
          </a:lstStyle>
          <a:p>
            <a:pPr>
              <a:defRPr/>
            </a:pPr>
            <a:r>
              <a:rPr lang="en-US" altLang="bg-BG"/>
              <a:t>Bulgaria’s Accession to the NEA and its Data Bank, a virtual ceremony, January 2021</a:t>
            </a:r>
          </a:p>
        </p:txBody>
      </p:sp>
    </p:spTree>
    <p:extLst>
      <p:ext uri="{BB962C8B-B14F-4D97-AF65-F5344CB8AC3E}">
        <p14:creationId xmlns:p14="http://schemas.microsoft.com/office/powerpoint/2010/main" val="8359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609600"/>
            <a:ext cx="77660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bg-BG" smtClean="0"/>
              <a:t>Click to edit the title text format</a:t>
            </a:r>
          </a:p>
        </p:txBody>
      </p:sp>
      <p:sp>
        <p:nvSpPr>
          <p:cNvPr id="1027" name="Rectangle 2"/>
          <p:cNvSpPr>
            <a:spLocks noGrp="1" noChangeArrowheads="1"/>
          </p:cNvSpPr>
          <p:nvPr>
            <p:ph type="body" idx="1"/>
          </p:nvPr>
        </p:nvSpPr>
        <p:spPr bwMode="auto">
          <a:xfrm>
            <a:off x="647700" y="19050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bg-BG" smtClean="0"/>
              <a:t>Click to edit the outline text format</a:t>
            </a:r>
          </a:p>
          <a:p>
            <a:pPr lvl="1"/>
            <a:r>
              <a:rPr lang="en-GB" altLang="bg-BG" smtClean="0"/>
              <a:t>Second Outline Level</a:t>
            </a:r>
          </a:p>
          <a:p>
            <a:pPr lvl="2"/>
            <a:r>
              <a:rPr lang="en-GB" altLang="bg-BG" smtClean="0"/>
              <a:t>Third Outline Level</a:t>
            </a:r>
          </a:p>
          <a:p>
            <a:pPr lvl="3"/>
            <a:r>
              <a:rPr lang="en-GB" altLang="bg-BG" smtClean="0"/>
              <a:t>Fourth Outline Level</a:t>
            </a:r>
          </a:p>
          <a:p>
            <a:pPr lvl="4"/>
            <a:r>
              <a:rPr lang="en-GB" altLang="bg-BG" smtClean="0"/>
              <a:t>Fifth Outline Level</a:t>
            </a:r>
          </a:p>
          <a:p>
            <a:pPr lvl="4"/>
            <a:r>
              <a:rPr lang="en-GB" altLang="bg-BG" smtClean="0"/>
              <a:t>Sixth Outline Level</a:t>
            </a:r>
          </a:p>
          <a:p>
            <a:pPr lvl="4"/>
            <a:r>
              <a:rPr lang="en-GB" altLang="bg-BG" smtClean="0"/>
              <a:t>Seventh Outline Level</a:t>
            </a:r>
          </a:p>
        </p:txBody>
      </p:sp>
      <p:sp>
        <p:nvSpPr>
          <p:cNvPr id="2" name="Rectangle 3"/>
          <p:cNvSpPr>
            <a:spLocks noGrp="1" noChangeArrowheads="1"/>
          </p:cNvSpPr>
          <p:nvPr>
            <p:ph type="ftr"/>
          </p:nvPr>
        </p:nvSpPr>
        <p:spPr bwMode="auto">
          <a:xfrm>
            <a:off x="647700" y="6400800"/>
            <a:ext cx="78422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a:lnSpc>
                <a:spcPct val="90000"/>
              </a:lnSpc>
              <a:spcBef>
                <a:spcPts val="525"/>
              </a:spcBef>
              <a:buClr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400">
                <a:solidFill>
                  <a:srgbClr val="003366"/>
                </a:solidFill>
                <a:latin typeface="Times New Roman" pitchFamily="16" charset="0"/>
                <a:cs typeface="Segoe UI" charset="0"/>
              </a:defRPr>
            </a:lvl1pPr>
          </a:lstStyle>
          <a:p>
            <a:pPr>
              <a:defRPr/>
            </a:pPr>
            <a:r>
              <a:rPr lang="en-US" altLang="bg-BG"/>
              <a:t>Bulgaria’s Accession to the NEA and its Data Bank, a virtual ceremony, January 2021</a:t>
            </a:r>
          </a:p>
        </p:txBody>
      </p:sp>
      <p:sp>
        <p:nvSpPr>
          <p:cNvPr id="1029" name="Line 4"/>
          <p:cNvSpPr>
            <a:spLocks noChangeShapeType="1"/>
          </p:cNvSpPr>
          <p:nvPr/>
        </p:nvSpPr>
        <p:spPr bwMode="auto">
          <a:xfrm>
            <a:off x="533400" y="6324600"/>
            <a:ext cx="7772400" cy="1588"/>
          </a:xfrm>
          <a:prstGeom prst="line">
            <a:avLst/>
          </a:prstGeom>
          <a:noFill/>
          <a:ln w="936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bg-BG"/>
          </a:p>
        </p:txBody>
      </p:sp>
      <p:pic>
        <p:nvPicPr>
          <p:cNvPr id="103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04800"/>
            <a:ext cx="1447800" cy="75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10242" name="Line 1"/>
          <p:cNvSpPr>
            <a:spLocks noChangeShapeType="1"/>
          </p:cNvSpPr>
          <p:nvPr/>
        </p:nvSpPr>
        <p:spPr bwMode="auto">
          <a:xfrm>
            <a:off x="685800" y="6553200"/>
            <a:ext cx="7772400" cy="1588"/>
          </a:xfrm>
          <a:prstGeom prst="line">
            <a:avLst/>
          </a:prstGeom>
          <a:noFill/>
          <a:ln w="936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bg-BG"/>
          </a:p>
        </p:txBody>
      </p:sp>
      <p:pic>
        <p:nvPicPr>
          <p:cNvPr id="1024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04800"/>
            <a:ext cx="1447800" cy="75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Rectangle 3"/>
          <p:cNvSpPr>
            <a:spLocks noGrp="1" noChangeArrowheads="1"/>
          </p:cNvSpPr>
          <p:nvPr>
            <p:ph type="title"/>
          </p:nvPr>
        </p:nvSpPr>
        <p:spPr bwMode="auto">
          <a:xfrm>
            <a:off x="685800" y="609600"/>
            <a:ext cx="77660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bg-BG" smtClean="0"/>
              <a:t>Click to edit the title text format</a:t>
            </a:r>
          </a:p>
        </p:txBody>
      </p:sp>
      <p:sp>
        <p:nvSpPr>
          <p:cNvPr id="10245" name="Rectangle 4"/>
          <p:cNvSpPr>
            <a:spLocks noGrp="1" noChangeArrowheads="1"/>
          </p:cNvSpPr>
          <p:nvPr>
            <p:ph type="body" idx="1"/>
          </p:nvPr>
        </p:nvSpPr>
        <p:spPr bwMode="auto">
          <a:xfrm>
            <a:off x="685800"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bg-BG" smtClean="0"/>
              <a:t>Click to edit the outline text format</a:t>
            </a:r>
          </a:p>
          <a:p>
            <a:pPr lvl="1"/>
            <a:r>
              <a:rPr lang="en-GB" altLang="bg-BG" smtClean="0"/>
              <a:t>Second Outline Level</a:t>
            </a:r>
          </a:p>
          <a:p>
            <a:pPr lvl="2"/>
            <a:r>
              <a:rPr lang="en-GB" altLang="bg-BG" smtClean="0"/>
              <a:t>Third Outline Level</a:t>
            </a:r>
          </a:p>
          <a:p>
            <a:pPr lvl="3"/>
            <a:r>
              <a:rPr lang="en-GB" altLang="bg-BG" smtClean="0"/>
              <a:t>Fourth Outline Level</a:t>
            </a:r>
          </a:p>
          <a:p>
            <a:pPr lvl="4"/>
            <a:r>
              <a:rPr lang="en-GB" altLang="bg-BG" smtClean="0"/>
              <a:t>Fifth Outline Level</a:t>
            </a:r>
          </a:p>
          <a:p>
            <a:pPr lvl="4"/>
            <a:r>
              <a:rPr lang="en-GB" altLang="bg-BG" smtClean="0"/>
              <a:t>Sixth Outline Level</a:t>
            </a:r>
          </a:p>
          <a:p>
            <a:pPr lvl="4"/>
            <a:r>
              <a:rPr lang="en-GB" altLang="bg-BG" smtClean="0"/>
              <a:t>Seventh Outline Level</a:t>
            </a:r>
          </a:p>
        </p:txBody>
      </p:sp>
      <p:sp>
        <p:nvSpPr>
          <p:cNvPr id="2" name="Rectangle 5"/>
          <p:cNvSpPr>
            <a:spLocks noGrp="1" noChangeArrowheads="1"/>
          </p:cNvSpPr>
          <p:nvPr>
            <p:ph type="ftr"/>
          </p:nvPr>
        </p:nvSpPr>
        <p:spPr bwMode="auto">
          <a:xfrm>
            <a:off x="685800" y="6553200"/>
            <a:ext cx="78422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a:buClr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400">
                <a:solidFill>
                  <a:srgbClr val="003366"/>
                </a:solidFill>
                <a:latin typeface="Times New Roman" pitchFamily="16" charset="0"/>
                <a:cs typeface="Segoe UI" charset="0"/>
              </a:defRPr>
            </a:lvl1pPr>
          </a:lstStyle>
          <a:p>
            <a:pPr>
              <a:defRPr/>
            </a:pPr>
            <a:r>
              <a:rPr lang="en-US" altLang="bg-BG"/>
              <a:t>Bulgaria’s Accession to the NEA and its Data Bank, a virtual ceremony, January 2021</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11266" name="Line 1"/>
          <p:cNvSpPr>
            <a:spLocks noChangeShapeType="1"/>
          </p:cNvSpPr>
          <p:nvPr/>
        </p:nvSpPr>
        <p:spPr bwMode="auto">
          <a:xfrm>
            <a:off x="685800" y="6553200"/>
            <a:ext cx="7772400" cy="1588"/>
          </a:xfrm>
          <a:prstGeom prst="line">
            <a:avLst/>
          </a:prstGeom>
          <a:noFill/>
          <a:ln w="936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bg-BG"/>
          </a:p>
        </p:txBody>
      </p:sp>
      <p:pic>
        <p:nvPicPr>
          <p:cNvPr id="1126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04800"/>
            <a:ext cx="1447800" cy="75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Rectangle 3"/>
          <p:cNvSpPr>
            <a:spLocks noGrp="1" noChangeArrowheads="1"/>
          </p:cNvSpPr>
          <p:nvPr>
            <p:ph type="title"/>
          </p:nvPr>
        </p:nvSpPr>
        <p:spPr bwMode="auto">
          <a:xfrm>
            <a:off x="685800" y="609600"/>
            <a:ext cx="77660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bg-BG" smtClean="0"/>
              <a:t>Click to edit the title text format</a:t>
            </a:r>
          </a:p>
        </p:txBody>
      </p:sp>
      <p:sp>
        <p:nvSpPr>
          <p:cNvPr id="11269" name="Rectangle 4"/>
          <p:cNvSpPr>
            <a:spLocks noGrp="1" noChangeArrowheads="1"/>
          </p:cNvSpPr>
          <p:nvPr>
            <p:ph type="body" idx="1"/>
          </p:nvPr>
        </p:nvSpPr>
        <p:spPr bwMode="auto">
          <a:xfrm>
            <a:off x="685800"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bg-BG" smtClean="0"/>
              <a:t>Click to edit the outline text format</a:t>
            </a:r>
          </a:p>
          <a:p>
            <a:pPr lvl="1"/>
            <a:r>
              <a:rPr lang="en-GB" altLang="bg-BG" smtClean="0"/>
              <a:t>Second Outline Level</a:t>
            </a:r>
          </a:p>
          <a:p>
            <a:pPr lvl="2"/>
            <a:r>
              <a:rPr lang="en-GB" altLang="bg-BG" smtClean="0"/>
              <a:t>Third Outline Level</a:t>
            </a:r>
          </a:p>
          <a:p>
            <a:pPr lvl="3"/>
            <a:r>
              <a:rPr lang="en-GB" altLang="bg-BG" smtClean="0"/>
              <a:t>Fourth Outline Level</a:t>
            </a:r>
          </a:p>
          <a:p>
            <a:pPr lvl="4"/>
            <a:r>
              <a:rPr lang="en-GB" altLang="bg-BG" smtClean="0"/>
              <a:t>Fifth Outline Level</a:t>
            </a:r>
          </a:p>
          <a:p>
            <a:pPr lvl="4"/>
            <a:r>
              <a:rPr lang="en-GB" altLang="bg-BG" smtClean="0"/>
              <a:t>Sixth Outline Level</a:t>
            </a:r>
          </a:p>
          <a:p>
            <a:pPr lvl="4"/>
            <a:r>
              <a:rPr lang="en-GB" altLang="bg-BG" smtClean="0"/>
              <a:t>Seventh Outline Level</a:t>
            </a:r>
          </a:p>
        </p:txBody>
      </p:sp>
      <p:sp>
        <p:nvSpPr>
          <p:cNvPr id="2" name="Rectangle 5"/>
          <p:cNvSpPr>
            <a:spLocks noGrp="1" noChangeArrowheads="1"/>
          </p:cNvSpPr>
          <p:nvPr>
            <p:ph type="ftr"/>
          </p:nvPr>
        </p:nvSpPr>
        <p:spPr bwMode="auto">
          <a:xfrm>
            <a:off x="685800" y="6553200"/>
            <a:ext cx="78422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a:buClr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400">
                <a:solidFill>
                  <a:srgbClr val="003366"/>
                </a:solidFill>
                <a:latin typeface="Times New Roman" pitchFamily="16" charset="0"/>
                <a:cs typeface="Segoe UI" charset="0"/>
              </a:defRPr>
            </a:lvl1pPr>
          </a:lstStyle>
          <a:p>
            <a:pPr>
              <a:defRPr/>
            </a:pPr>
            <a:r>
              <a:rPr lang="en-US" altLang="bg-BG"/>
              <a:t>Bulgaria’s Accession to the NEA and its Data Bank, a virtual ceremony, January 2021</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12290" name="Line 1"/>
          <p:cNvSpPr>
            <a:spLocks noChangeShapeType="1"/>
          </p:cNvSpPr>
          <p:nvPr/>
        </p:nvSpPr>
        <p:spPr bwMode="auto">
          <a:xfrm>
            <a:off x="685800" y="6553200"/>
            <a:ext cx="7772400" cy="1588"/>
          </a:xfrm>
          <a:prstGeom prst="line">
            <a:avLst/>
          </a:prstGeom>
          <a:noFill/>
          <a:ln w="936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bg-BG"/>
          </a:p>
        </p:txBody>
      </p:sp>
      <p:pic>
        <p:nvPicPr>
          <p:cNvPr id="1229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04800"/>
            <a:ext cx="1447800" cy="75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Rectangle 3"/>
          <p:cNvSpPr>
            <a:spLocks noGrp="1" noChangeArrowheads="1"/>
          </p:cNvSpPr>
          <p:nvPr>
            <p:ph type="title"/>
          </p:nvPr>
        </p:nvSpPr>
        <p:spPr bwMode="auto">
          <a:xfrm>
            <a:off x="685800" y="609600"/>
            <a:ext cx="77660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bg-BG" smtClean="0"/>
              <a:t>Click to edit the title text format</a:t>
            </a:r>
          </a:p>
        </p:txBody>
      </p:sp>
      <p:sp>
        <p:nvSpPr>
          <p:cNvPr id="12293" name="Rectangle 4"/>
          <p:cNvSpPr>
            <a:spLocks noGrp="1" noChangeArrowheads="1"/>
          </p:cNvSpPr>
          <p:nvPr>
            <p:ph type="body" idx="1"/>
          </p:nvPr>
        </p:nvSpPr>
        <p:spPr bwMode="auto">
          <a:xfrm>
            <a:off x="685800"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bg-BG" smtClean="0"/>
              <a:t>Click to edit the outline text format</a:t>
            </a:r>
          </a:p>
          <a:p>
            <a:pPr lvl="1"/>
            <a:r>
              <a:rPr lang="en-GB" altLang="bg-BG" smtClean="0"/>
              <a:t>Second Outline Level</a:t>
            </a:r>
          </a:p>
          <a:p>
            <a:pPr lvl="2"/>
            <a:r>
              <a:rPr lang="en-GB" altLang="bg-BG" smtClean="0"/>
              <a:t>Third Outline Level</a:t>
            </a:r>
          </a:p>
          <a:p>
            <a:pPr lvl="3"/>
            <a:r>
              <a:rPr lang="en-GB" altLang="bg-BG" smtClean="0"/>
              <a:t>Fourth Outline Level</a:t>
            </a:r>
          </a:p>
          <a:p>
            <a:pPr lvl="4"/>
            <a:r>
              <a:rPr lang="en-GB" altLang="bg-BG" smtClean="0"/>
              <a:t>Fifth Outline Level</a:t>
            </a:r>
          </a:p>
          <a:p>
            <a:pPr lvl="4"/>
            <a:r>
              <a:rPr lang="en-GB" altLang="bg-BG" smtClean="0"/>
              <a:t>Sixth Outline Level</a:t>
            </a:r>
          </a:p>
          <a:p>
            <a:pPr lvl="4"/>
            <a:r>
              <a:rPr lang="en-GB" altLang="bg-BG" smtClean="0"/>
              <a:t>Seventh Outline Level</a:t>
            </a:r>
          </a:p>
        </p:txBody>
      </p:sp>
      <p:sp>
        <p:nvSpPr>
          <p:cNvPr id="2" name="Rectangle 5"/>
          <p:cNvSpPr>
            <a:spLocks noGrp="1" noChangeArrowheads="1"/>
          </p:cNvSpPr>
          <p:nvPr>
            <p:ph type="ftr"/>
          </p:nvPr>
        </p:nvSpPr>
        <p:spPr bwMode="auto">
          <a:xfrm>
            <a:off x="685800" y="6553200"/>
            <a:ext cx="78422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a:buClr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400">
                <a:solidFill>
                  <a:srgbClr val="003366"/>
                </a:solidFill>
                <a:latin typeface="Times New Roman" pitchFamily="16" charset="0"/>
                <a:cs typeface="Segoe UI" charset="0"/>
              </a:defRPr>
            </a:lvl1pPr>
          </a:lstStyle>
          <a:p>
            <a:pPr>
              <a:defRPr/>
            </a:pPr>
            <a:r>
              <a:rPr lang="en-US" altLang="bg-BG"/>
              <a:t>Bulgaria’s Accession to the NEA and its Data Bank, a virtual ceremony, January 2021</a:t>
            </a: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13314" name="Line 1"/>
          <p:cNvSpPr>
            <a:spLocks noChangeShapeType="1"/>
          </p:cNvSpPr>
          <p:nvPr/>
        </p:nvSpPr>
        <p:spPr bwMode="auto">
          <a:xfrm>
            <a:off x="685800" y="6553200"/>
            <a:ext cx="7772400" cy="1588"/>
          </a:xfrm>
          <a:prstGeom prst="line">
            <a:avLst/>
          </a:prstGeom>
          <a:noFill/>
          <a:ln w="936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bg-BG"/>
          </a:p>
        </p:txBody>
      </p:sp>
      <p:pic>
        <p:nvPicPr>
          <p:cNvPr id="1331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04800"/>
            <a:ext cx="1447800" cy="75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3"/>
          <p:cNvSpPr>
            <a:spLocks noGrp="1" noChangeArrowheads="1"/>
          </p:cNvSpPr>
          <p:nvPr>
            <p:ph type="title"/>
          </p:nvPr>
        </p:nvSpPr>
        <p:spPr bwMode="auto">
          <a:xfrm>
            <a:off x="685800" y="609600"/>
            <a:ext cx="77660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bg-BG" smtClean="0"/>
              <a:t>Click to edit the title text format</a:t>
            </a:r>
          </a:p>
        </p:txBody>
      </p:sp>
      <p:sp>
        <p:nvSpPr>
          <p:cNvPr id="13317" name="Rectangle 4"/>
          <p:cNvSpPr>
            <a:spLocks noGrp="1" noChangeArrowheads="1"/>
          </p:cNvSpPr>
          <p:nvPr>
            <p:ph type="body" idx="1"/>
          </p:nvPr>
        </p:nvSpPr>
        <p:spPr bwMode="auto">
          <a:xfrm>
            <a:off x="685800"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bg-BG" smtClean="0"/>
              <a:t>Click to edit the outline text format</a:t>
            </a:r>
          </a:p>
          <a:p>
            <a:pPr lvl="1"/>
            <a:r>
              <a:rPr lang="en-GB" altLang="bg-BG" smtClean="0"/>
              <a:t>Second Outline Level</a:t>
            </a:r>
          </a:p>
          <a:p>
            <a:pPr lvl="2"/>
            <a:r>
              <a:rPr lang="en-GB" altLang="bg-BG" smtClean="0"/>
              <a:t>Third Outline Level</a:t>
            </a:r>
          </a:p>
          <a:p>
            <a:pPr lvl="3"/>
            <a:r>
              <a:rPr lang="en-GB" altLang="bg-BG" smtClean="0"/>
              <a:t>Fourth Outline Level</a:t>
            </a:r>
          </a:p>
          <a:p>
            <a:pPr lvl="4"/>
            <a:r>
              <a:rPr lang="en-GB" altLang="bg-BG" smtClean="0"/>
              <a:t>Fifth Outline Level</a:t>
            </a:r>
          </a:p>
          <a:p>
            <a:pPr lvl="4"/>
            <a:r>
              <a:rPr lang="en-GB" altLang="bg-BG" smtClean="0"/>
              <a:t>Sixth Outline Level</a:t>
            </a:r>
          </a:p>
          <a:p>
            <a:pPr lvl="4"/>
            <a:r>
              <a:rPr lang="en-GB" altLang="bg-BG" smtClean="0"/>
              <a:t>Seventh Outline Level</a:t>
            </a:r>
          </a:p>
        </p:txBody>
      </p:sp>
      <p:sp>
        <p:nvSpPr>
          <p:cNvPr id="2" name="Rectangle 5"/>
          <p:cNvSpPr>
            <a:spLocks noGrp="1" noChangeArrowheads="1"/>
          </p:cNvSpPr>
          <p:nvPr>
            <p:ph type="ftr"/>
          </p:nvPr>
        </p:nvSpPr>
        <p:spPr bwMode="auto">
          <a:xfrm>
            <a:off x="685800" y="6553200"/>
            <a:ext cx="78422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a:buClr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400">
                <a:solidFill>
                  <a:srgbClr val="003366"/>
                </a:solidFill>
                <a:latin typeface="Times New Roman" pitchFamily="16" charset="0"/>
                <a:cs typeface="Segoe UI" charset="0"/>
              </a:defRPr>
            </a:lvl1pPr>
          </a:lstStyle>
          <a:p>
            <a:pPr>
              <a:defRPr/>
            </a:pPr>
            <a:r>
              <a:rPr lang="en-US" altLang="bg-BG"/>
              <a:t>Bulgaria’s Accession to the NEA and its Data Bank, a virtual ceremony, January 2021</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14338" name="Line 1"/>
          <p:cNvSpPr>
            <a:spLocks noChangeShapeType="1"/>
          </p:cNvSpPr>
          <p:nvPr/>
        </p:nvSpPr>
        <p:spPr bwMode="auto">
          <a:xfrm>
            <a:off x="685800" y="6553200"/>
            <a:ext cx="7772400" cy="1588"/>
          </a:xfrm>
          <a:prstGeom prst="line">
            <a:avLst/>
          </a:prstGeom>
          <a:noFill/>
          <a:ln w="936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bg-BG"/>
          </a:p>
        </p:txBody>
      </p:sp>
      <p:pic>
        <p:nvPicPr>
          <p:cNvPr id="14339"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04800"/>
            <a:ext cx="1447800" cy="75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Rectangle 3"/>
          <p:cNvSpPr>
            <a:spLocks noGrp="1" noChangeArrowheads="1"/>
          </p:cNvSpPr>
          <p:nvPr>
            <p:ph type="title"/>
          </p:nvPr>
        </p:nvSpPr>
        <p:spPr bwMode="auto">
          <a:xfrm>
            <a:off x="685800" y="609600"/>
            <a:ext cx="77660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bg-BG" smtClean="0"/>
              <a:t>Click to edit the title text format</a:t>
            </a:r>
          </a:p>
        </p:txBody>
      </p:sp>
      <p:sp>
        <p:nvSpPr>
          <p:cNvPr id="14341" name="Rectangle 4"/>
          <p:cNvSpPr>
            <a:spLocks noGrp="1" noChangeArrowheads="1"/>
          </p:cNvSpPr>
          <p:nvPr>
            <p:ph type="body" idx="1"/>
          </p:nvPr>
        </p:nvSpPr>
        <p:spPr bwMode="auto">
          <a:xfrm>
            <a:off x="685800"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bg-BG" smtClean="0"/>
              <a:t>Click to edit the outline text format</a:t>
            </a:r>
          </a:p>
          <a:p>
            <a:pPr lvl="1"/>
            <a:r>
              <a:rPr lang="en-GB" altLang="bg-BG" smtClean="0"/>
              <a:t>Second Outline Level</a:t>
            </a:r>
          </a:p>
          <a:p>
            <a:pPr lvl="2"/>
            <a:r>
              <a:rPr lang="en-GB" altLang="bg-BG" smtClean="0"/>
              <a:t>Third Outline Level</a:t>
            </a:r>
          </a:p>
          <a:p>
            <a:pPr lvl="3"/>
            <a:r>
              <a:rPr lang="en-GB" altLang="bg-BG" smtClean="0"/>
              <a:t>Fourth Outline Level</a:t>
            </a:r>
          </a:p>
          <a:p>
            <a:pPr lvl="4"/>
            <a:r>
              <a:rPr lang="en-GB" altLang="bg-BG" smtClean="0"/>
              <a:t>Fifth Outline Level</a:t>
            </a:r>
          </a:p>
          <a:p>
            <a:pPr lvl="4"/>
            <a:r>
              <a:rPr lang="en-GB" altLang="bg-BG" smtClean="0"/>
              <a:t>Sixth Outline Level</a:t>
            </a:r>
          </a:p>
          <a:p>
            <a:pPr lvl="4"/>
            <a:r>
              <a:rPr lang="en-GB" altLang="bg-BG" smtClean="0"/>
              <a:t>Seventh Outline Level</a:t>
            </a:r>
          </a:p>
        </p:txBody>
      </p:sp>
      <p:sp>
        <p:nvSpPr>
          <p:cNvPr id="2" name="Rectangle 5"/>
          <p:cNvSpPr>
            <a:spLocks noGrp="1" noChangeArrowheads="1"/>
          </p:cNvSpPr>
          <p:nvPr>
            <p:ph type="ftr"/>
          </p:nvPr>
        </p:nvSpPr>
        <p:spPr bwMode="auto">
          <a:xfrm>
            <a:off x="685800" y="6553200"/>
            <a:ext cx="78422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a:buClr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400">
                <a:solidFill>
                  <a:srgbClr val="003366"/>
                </a:solidFill>
                <a:latin typeface="Times New Roman" pitchFamily="16" charset="0"/>
                <a:cs typeface="Segoe UI" charset="0"/>
              </a:defRPr>
            </a:lvl1pPr>
          </a:lstStyle>
          <a:p>
            <a:pPr>
              <a:defRPr/>
            </a:pPr>
            <a:r>
              <a:rPr lang="en-US" altLang="bg-BG"/>
              <a:t>Bulgaria’s Accession to the NEA and its Data Bank, a virtual ceremony, January 2021</a:t>
            </a: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15362" name="Line 1"/>
          <p:cNvSpPr>
            <a:spLocks noChangeShapeType="1"/>
          </p:cNvSpPr>
          <p:nvPr/>
        </p:nvSpPr>
        <p:spPr bwMode="auto">
          <a:xfrm>
            <a:off x="533400" y="6324600"/>
            <a:ext cx="7772400" cy="1588"/>
          </a:xfrm>
          <a:prstGeom prst="line">
            <a:avLst/>
          </a:prstGeom>
          <a:noFill/>
          <a:ln w="936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bg-BG"/>
          </a:p>
        </p:txBody>
      </p:sp>
      <p:pic>
        <p:nvPicPr>
          <p:cNvPr id="1536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04800"/>
            <a:ext cx="1447800" cy="75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3"/>
          <p:cNvSpPr>
            <a:spLocks noGrp="1" noChangeArrowheads="1"/>
          </p:cNvSpPr>
          <p:nvPr>
            <p:ph type="title"/>
          </p:nvPr>
        </p:nvSpPr>
        <p:spPr bwMode="auto">
          <a:xfrm>
            <a:off x="685800" y="609600"/>
            <a:ext cx="77660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bg-BG" smtClean="0"/>
              <a:t>Click to edit the title text format</a:t>
            </a:r>
          </a:p>
        </p:txBody>
      </p:sp>
      <p:sp>
        <p:nvSpPr>
          <p:cNvPr id="15365" name="Rectangle 4"/>
          <p:cNvSpPr>
            <a:spLocks noGrp="1" noChangeArrowheads="1"/>
          </p:cNvSpPr>
          <p:nvPr>
            <p:ph type="body" idx="1"/>
          </p:nvPr>
        </p:nvSpPr>
        <p:spPr bwMode="auto">
          <a:xfrm>
            <a:off x="647700" y="19050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bg-BG" smtClean="0"/>
              <a:t>Click to edit the outline text format</a:t>
            </a:r>
          </a:p>
          <a:p>
            <a:pPr lvl="1"/>
            <a:r>
              <a:rPr lang="en-GB" altLang="bg-BG" smtClean="0"/>
              <a:t>Second Outline Level</a:t>
            </a:r>
          </a:p>
          <a:p>
            <a:pPr lvl="2"/>
            <a:r>
              <a:rPr lang="en-GB" altLang="bg-BG" smtClean="0"/>
              <a:t>Third Outline Level</a:t>
            </a:r>
          </a:p>
          <a:p>
            <a:pPr lvl="3"/>
            <a:r>
              <a:rPr lang="en-GB" altLang="bg-BG" smtClean="0"/>
              <a:t>Fourth Outline Level</a:t>
            </a:r>
          </a:p>
          <a:p>
            <a:pPr lvl="4"/>
            <a:r>
              <a:rPr lang="en-GB" altLang="bg-BG" smtClean="0"/>
              <a:t>Fifth Outline Level</a:t>
            </a:r>
          </a:p>
          <a:p>
            <a:pPr lvl="4"/>
            <a:r>
              <a:rPr lang="en-GB" altLang="bg-BG" smtClean="0"/>
              <a:t>Sixth Outline Level</a:t>
            </a:r>
          </a:p>
          <a:p>
            <a:pPr lvl="4"/>
            <a:r>
              <a:rPr lang="en-GB" altLang="bg-BG" smtClean="0"/>
              <a:t>Seventh Outline Level</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609600"/>
            <a:ext cx="77660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bg-BG" smtClean="0"/>
              <a:t>Click to edit the title text format</a:t>
            </a:r>
          </a:p>
        </p:txBody>
      </p:sp>
      <p:sp>
        <p:nvSpPr>
          <p:cNvPr id="2051" name="Rectangle 2"/>
          <p:cNvSpPr>
            <a:spLocks noGrp="1" noChangeArrowheads="1"/>
          </p:cNvSpPr>
          <p:nvPr>
            <p:ph type="body" idx="1"/>
          </p:nvPr>
        </p:nvSpPr>
        <p:spPr bwMode="auto">
          <a:xfrm>
            <a:off x="685800"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bg-BG" smtClean="0"/>
              <a:t>Click to edit the outline text format</a:t>
            </a:r>
          </a:p>
          <a:p>
            <a:pPr lvl="1"/>
            <a:r>
              <a:rPr lang="en-GB" altLang="bg-BG" smtClean="0"/>
              <a:t>Second Outline Level</a:t>
            </a:r>
          </a:p>
          <a:p>
            <a:pPr lvl="2"/>
            <a:r>
              <a:rPr lang="en-GB" altLang="bg-BG" smtClean="0"/>
              <a:t>Third Outline Level</a:t>
            </a:r>
          </a:p>
          <a:p>
            <a:pPr lvl="3"/>
            <a:r>
              <a:rPr lang="en-GB" altLang="bg-BG" smtClean="0"/>
              <a:t>Fourth Outline Level</a:t>
            </a:r>
          </a:p>
          <a:p>
            <a:pPr lvl="4"/>
            <a:r>
              <a:rPr lang="en-GB" altLang="bg-BG" smtClean="0"/>
              <a:t>Fifth Outline Level</a:t>
            </a:r>
          </a:p>
          <a:p>
            <a:pPr lvl="4"/>
            <a:r>
              <a:rPr lang="en-GB" altLang="bg-BG" smtClean="0"/>
              <a:t>Sixth Outline Level</a:t>
            </a:r>
          </a:p>
          <a:p>
            <a:pPr lvl="4"/>
            <a:r>
              <a:rPr lang="en-GB" altLang="bg-BG" smtClean="0"/>
              <a:t>Seventh Outline Level</a:t>
            </a:r>
          </a:p>
        </p:txBody>
      </p:sp>
      <p:sp>
        <p:nvSpPr>
          <p:cNvPr id="2" name="Rectangle 3"/>
          <p:cNvSpPr>
            <a:spLocks noGrp="1" noChangeArrowheads="1"/>
          </p:cNvSpPr>
          <p:nvPr>
            <p:ph type="ftr"/>
          </p:nvPr>
        </p:nvSpPr>
        <p:spPr bwMode="auto">
          <a:xfrm>
            <a:off x="685800" y="6553200"/>
            <a:ext cx="78422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a:lnSpc>
                <a:spcPct val="90000"/>
              </a:lnSpc>
              <a:spcBef>
                <a:spcPts val="525"/>
              </a:spcBef>
              <a:buClr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400">
                <a:solidFill>
                  <a:srgbClr val="003366"/>
                </a:solidFill>
                <a:latin typeface="Times New Roman" pitchFamily="16" charset="0"/>
                <a:cs typeface="Segoe UI" charset="0"/>
              </a:defRPr>
            </a:lvl1pPr>
          </a:lstStyle>
          <a:p>
            <a:pPr>
              <a:defRPr/>
            </a:pPr>
            <a:r>
              <a:rPr lang="en-US" altLang="bg-BG"/>
              <a:t>Bulgaria’s Accession to the NEA and its Data Bank, a virtual ceremony, January 2021</a:t>
            </a:r>
          </a:p>
        </p:txBody>
      </p:sp>
      <p:sp>
        <p:nvSpPr>
          <p:cNvPr id="2053" name="Line 4"/>
          <p:cNvSpPr>
            <a:spLocks noChangeShapeType="1"/>
          </p:cNvSpPr>
          <p:nvPr/>
        </p:nvSpPr>
        <p:spPr bwMode="auto">
          <a:xfrm>
            <a:off x="685800" y="6553200"/>
            <a:ext cx="7772400" cy="1588"/>
          </a:xfrm>
          <a:prstGeom prst="line">
            <a:avLst/>
          </a:prstGeom>
          <a:noFill/>
          <a:ln w="936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bg-BG"/>
          </a:p>
        </p:txBody>
      </p:sp>
      <p:pic>
        <p:nvPicPr>
          <p:cNvPr id="2054"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04800"/>
            <a:ext cx="1447800" cy="75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3074" name="Line 1"/>
          <p:cNvSpPr>
            <a:spLocks noChangeShapeType="1"/>
          </p:cNvSpPr>
          <p:nvPr/>
        </p:nvSpPr>
        <p:spPr bwMode="auto">
          <a:xfrm>
            <a:off x="533400" y="6324600"/>
            <a:ext cx="7772400" cy="1588"/>
          </a:xfrm>
          <a:prstGeom prst="line">
            <a:avLst/>
          </a:prstGeom>
          <a:noFill/>
          <a:ln w="936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bg-BG"/>
          </a:p>
        </p:txBody>
      </p:sp>
      <p:pic>
        <p:nvPicPr>
          <p:cNvPr id="307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04800"/>
            <a:ext cx="1447800" cy="75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Rectangle 3"/>
          <p:cNvSpPr>
            <a:spLocks noGrp="1" noChangeArrowheads="1"/>
          </p:cNvSpPr>
          <p:nvPr>
            <p:ph type="title"/>
          </p:nvPr>
        </p:nvSpPr>
        <p:spPr bwMode="auto">
          <a:xfrm>
            <a:off x="685800" y="609600"/>
            <a:ext cx="77660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bg-BG" smtClean="0"/>
              <a:t>Click to edit the title text format</a:t>
            </a:r>
          </a:p>
        </p:txBody>
      </p:sp>
      <p:sp>
        <p:nvSpPr>
          <p:cNvPr id="3077" name="Rectangle 4"/>
          <p:cNvSpPr>
            <a:spLocks noGrp="1" noChangeArrowheads="1"/>
          </p:cNvSpPr>
          <p:nvPr>
            <p:ph type="body" idx="1"/>
          </p:nvPr>
        </p:nvSpPr>
        <p:spPr bwMode="auto">
          <a:xfrm>
            <a:off x="647700" y="19050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bg-BG" smtClean="0"/>
              <a:t>Click to edit the outline text format</a:t>
            </a:r>
          </a:p>
          <a:p>
            <a:pPr lvl="1"/>
            <a:r>
              <a:rPr lang="en-GB" altLang="bg-BG" smtClean="0"/>
              <a:t>Second Outline Level</a:t>
            </a:r>
          </a:p>
          <a:p>
            <a:pPr lvl="2"/>
            <a:r>
              <a:rPr lang="en-GB" altLang="bg-BG" smtClean="0"/>
              <a:t>Third Outline Level</a:t>
            </a:r>
          </a:p>
          <a:p>
            <a:pPr lvl="3"/>
            <a:r>
              <a:rPr lang="en-GB" altLang="bg-BG" smtClean="0"/>
              <a:t>Fourth Outline Level</a:t>
            </a:r>
          </a:p>
          <a:p>
            <a:pPr lvl="4"/>
            <a:r>
              <a:rPr lang="en-GB" altLang="bg-BG" smtClean="0"/>
              <a:t>Fifth Outline Level</a:t>
            </a:r>
          </a:p>
          <a:p>
            <a:pPr lvl="4"/>
            <a:r>
              <a:rPr lang="en-GB" altLang="bg-BG" smtClean="0"/>
              <a:t>Sixth Outline Level</a:t>
            </a:r>
          </a:p>
          <a:p>
            <a:pPr lvl="4"/>
            <a:r>
              <a:rPr lang="en-GB" altLang="bg-BG" smtClean="0"/>
              <a:t>Seventh Outline Level</a:t>
            </a:r>
          </a:p>
        </p:txBody>
      </p:sp>
      <p:sp>
        <p:nvSpPr>
          <p:cNvPr id="2" name="Rectangle 5"/>
          <p:cNvSpPr>
            <a:spLocks noGrp="1" noChangeArrowheads="1"/>
          </p:cNvSpPr>
          <p:nvPr>
            <p:ph type="ftr"/>
          </p:nvPr>
        </p:nvSpPr>
        <p:spPr bwMode="auto">
          <a:xfrm>
            <a:off x="533400" y="6477000"/>
            <a:ext cx="78422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hangingPunct="1">
              <a:buClr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400">
                <a:solidFill>
                  <a:srgbClr val="003366"/>
                </a:solidFill>
                <a:latin typeface="Times New Roman" pitchFamily="16" charset="0"/>
                <a:cs typeface="Segoe UI" charset="0"/>
              </a:defRPr>
            </a:lvl1pPr>
          </a:lstStyle>
          <a:p>
            <a:pPr>
              <a:defRPr/>
            </a:pPr>
            <a:r>
              <a:rPr lang="en-US" altLang="bg-BG"/>
              <a:t>Bulgaria’s Accession to the NEA and its Data Bank</a:t>
            </a:r>
            <a:r>
              <a:rPr lang="bg-BG" altLang="bg-BG"/>
              <a:t>,</a:t>
            </a:r>
            <a:r>
              <a:rPr lang="en-US" altLang="bg-BG"/>
              <a:t> a virtual ceremony</a:t>
            </a:r>
            <a:r>
              <a:rPr lang="bg-BG" altLang="bg-BG"/>
              <a:t>,</a:t>
            </a:r>
            <a:r>
              <a:rPr lang="en-US" altLang="bg-BG"/>
              <a:t> January 2021</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4098" name="Line 1"/>
          <p:cNvSpPr>
            <a:spLocks noChangeShapeType="1"/>
          </p:cNvSpPr>
          <p:nvPr/>
        </p:nvSpPr>
        <p:spPr bwMode="auto">
          <a:xfrm>
            <a:off x="533400" y="6324600"/>
            <a:ext cx="7772400" cy="1588"/>
          </a:xfrm>
          <a:prstGeom prst="line">
            <a:avLst/>
          </a:prstGeom>
          <a:noFill/>
          <a:ln w="936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bg-BG"/>
          </a:p>
        </p:txBody>
      </p:sp>
      <p:pic>
        <p:nvPicPr>
          <p:cNvPr id="4099"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04800"/>
            <a:ext cx="1447800" cy="75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Rectangle 3"/>
          <p:cNvSpPr>
            <a:spLocks noGrp="1" noChangeArrowheads="1"/>
          </p:cNvSpPr>
          <p:nvPr>
            <p:ph type="title"/>
          </p:nvPr>
        </p:nvSpPr>
        <p:spPr bwMode="auto">
          <a:xfrm>
            <a:off x="685800" y="609600"/>
            <a:ext cx="77660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bg-BG" smtClean="0"/>
              <a:t>Click to edit the title text format</a:t>
            </a:r>
          </a:p>
        </p:txBody>
      </p:sp>
      <p:sp>
        <p:nvSpPr>
          <p:cNvPr id="4101" name="Rectangle 4"/>
          <p:cNvSpPr>
            <a:spLocks noGrp="1" noChangeArrowheads="1"/>
          </p:cNvSpPr>
          <p:nvPr>
            <p:ph type="body" idx="1"/>
          </p:nvPr>
        </p:nvSpPr>
        <p:spPr bwMode="auto">
          <a:xfrm>
            <a:off x="647700" y="19050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bg-BG" smtClean="0"/>
              <a:t>Click to edit the outline text format</a:t>
            </a:r>
          </a:p>
          <a:p>
            <a:pPr lvl="1"/>
            <a:r>
              <a:rPr lang="en-GB" altLang="bg-BG" smtClean="0"/>
              <a:t>Second Outline Level</a:t>
            </a:r>
          </a:p>
          <a:p>
            <a:pPr lvl="2"/>
            <a:r>
              <a:rPr lang="en-GB" altLang="bg-BG" smtClean="0"/>
              <a:t>Third Outline Level</a:t>
            </a:r>
          </a:p>
          <a:p>
            <a:pPr lvl="3"/>
            <a:r>
              <a:rPr lang="en-GB" altLang="bg-BG" smtClean="0"/>
              <a:t>Fourth Outline Level</a:t>
            </a:r>
          </a:p>
          <a:p>
            <a:pPr lvl="4"/>
            <a:r>
              <a:rPr lang="en-GB" altLang="bg-BG" smtClean="0"/>
              <a:t>Fifth Outline Level</a:t>
            </a:r>
          </a:p>
          <a:p>
            <a:pPr lvl="4"/>
            <a:r>
              <a:rPr lang="en-GB" altLang="bg-BG" smtClean="0"/>
              <a:t>Sixth Outline Level</a:t>
            </a:r>
          </a:p>
          <a:p>
            <a:pPr lvl="4"/>
            <a:r>
              <a:rPr lang="en-GB" altLang="bg-BG" smtClean="0"/>
              <a:t>Seventh Outline Level</a:t>
            </a:r>
          </a:p>
        </p:txBody>
      </p:sp>
      <p:sp>
        <p:nvSpPr>
          <p:cNvPr id="2" name="Rectangle 5"/>
          <p:cNvSpPr>
            <a:spLocks noGrp="1" noChangeArrowheads="1"/>
          </p:cNvSpPr>
          <p:nvPr>
            <p:ph type="ftr"/>
          </p:nvPr>
        </p:nvSpPr>
        <p:spPr bwMode="auto">
          <a:xfrm>
            <a:off x="647700" y="6400800"/>
            <a:ext cx="78422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a:lnSpc>
                <a:spcPct val="90000"/>
              </a:lnSpc>
              <a:spcBef>
                <a:spcPts val="525"/>
              </a:spcBef>
              <a:buClr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400">
                <a:solidFill>
                  <a:srgbClr val="003366"/>
                </a:solidFill>
                <a:latin typeface="Times New Roman" pitchFamily="16" charset="0"/>
                <a:cs typeface="Segoe UI" charset="0"/>
              </a:defRPr>
            </a:lvl1pPr>
          </a:lstStyle>
          <a:p>
            <a:pPr>
              <a:defRPr/>
            </a:pPr>
            <a:r>
              <a:rPr lang="en-US" altLang="bg-BG"/>
              <a:t>Bulgaria’s Accession to the NEA and its Data Bank, a virtual ceremony, January 2021</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5122" name="Line 1"/>
          <p:cNvSpPr>
            <a:spLocks noChangeShapeType="1"/>
          </p:cNvSpPr>
          <p:nvPr/>
        </p:nvSpPr>
        <p:spPr bwMode="auto">
          <a:xfrm>
            <a:off x="685800" y="6553200"/>
            <a:ext cx="7772400" cy="1588"/>
          </a:xfrm>
          <a:prstGeom prst="line">
            <a:avLst/>
          </a:prstGeom>
          <a:noFill/>
          <a:ln w="936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bg-BG"/>
          </a:p>
        </p:txBody>
      </p:sp>
      <p:pic>
        <p:nvPicPr>
          <p:cNvPr id="512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04800"/>
            <a:ext cx="1447800" cy="75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Rectangle 3"/>
          <p:cNvSpPr>
            <a:spLocks noGrp="1" noChangeArrowheads="1"/>
          </p:cNvSpPr>
          <p:nvPr>
            <p:ph type="title"/>
          </p:nvPr>
        </p:nvSpPr>
        <p:spPr bwMode="auto">
          <a:xfrm>
            <a:off x="685800" y="609600"/>
            <a:ext cx="77660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bg-BG" smtClean="0"/>
              <a:t>Click to edit the title text format</a:t>
            </a:r>
          </a:p>
        </p:txBody>
      </p:sp>
      <p:sp>
        <p:nvSpPr>
          <p:cNvPr id="5125" name="Rectangle 4"/>
          <p:cNvSpPr>
            <a:spLocks noGrp="1" noChangeArrowheads="1"/>
          </p:cNvSpPr>
          <p:nvPr>
            <p:ph type="body" idx="1"/>
          </p:nvPr>
        </p:nvSpPr>
        <p:spPr bwMode="auto">
          <a:xfrm>
            <a:off x="685800"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bg-BG" smtClean="0"/>
              <a:t>Click to edit the outline text format</a:t>
            </a:r>
          </a:p>
          <a:p>
            <a:pPr lvl="1"/>
            <a:r>
              <a:rPr lang="en-GB" altLang="bg-BG" smtClean="0"/>
              <a:t>Second Outline Level</a:t>
            </a:r>
          </a:p>
          <a:p>
            <a:pPr lvl="2"/>
            <a:r>
              <a:rPr lang="en-GB" altLang="bg-BG" smtClean="0"/>
              <a:t>Third Outline Level</a:t>
            </a:r>
          </a:p>
          <a:p>
            <a:pPr lvl="3"/>
            <a:r>
              <a:rPr lang="en-GB" altLang="bg-BG" smtClean="0"/>
              <a:t>Fourth Outline Level</a:t>
            </a:r>
          </a:p>
          <a:p>
            <a:pPr lvl="4"/>
            <a:r>
              <a:rPr lang="en-GB" altLang="bg-BG" smtClean="0"/>
              <a:t>Fifth Outline Level</a:t>
            </a:r>
          </a:p>
          <a:p>
            <a:pPr lvl="4"/>
            <a:r>
              <a:rPr lang="en-GB" altLang="bg-BG" smtClean="0"/>
              <a:t>Sixth Outline Level</a:t>
            </a:r>
          </a:p>
          <a:p>
            <a:pPr lvl="4"/>
            <a:r>
              <a:rPr lang="en-GB" altLang="bg-BG" smtClean="0"/>
              <a:t>Seventh Outline Level</a:t>
            </a:r>
          </a:p>
        </p:txBody>
      </p:sp>
      <p:sp>
        <p:nvSpPr>
          <p:cNvPr id="2" name="Rectangle 5"/>
          <p:cNvSpPr>
            <a:spLocks noGrp="1" noChangeArrowheads="1"/>
          </p:cNvSpPr>
          <p:nvPr>
            <p:ph type="ftr"/>
          </p:nvPr>
        </p:nvSpPr>
        <p:spPr bwMode="auto">
          <a:xfrm>
            <a:off x="685800" y="6553200"/>
            <a:ext cx="78422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a:buClr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400">
                <a:solidFill>
                  <a:srgbClr val="003366"/>
                </a:solidFill>
                <a:latin typeface="Times New Roman" pitchFamily="16" charset="0"/>
                <a:cs typeface="Segoe UI" charset="0"/>
              </a:defRPr>
            </a:lvl1pPr>
          </a:lstStyle>
          <a:p>
            <a:pPr>
              <a:defRPr/>
            </a:pPr>
            <a:r>
              <a:rPr lang="en-US" altLang="bg-BG"/>
              <a:t>Bulgaria’s Accession to the NEA and its Data Bank, a virtual ceremony, January 2021</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6146" name="Line 1"/>
          <p:cNvSpPr>
            <a:spLocks noChangeShapeType="1"/>
          </p:cNvSpPr>
          <p:nvPr/>
        </p:nvSpPr>
        <p:spPr bwMode="auto">
          <a:xfrm>
            <a:off x="685800" y="6553200"/>
            <a:ext cx="7772400" cy="1588"/>
          </a:xfrm>
          <a:prstGeom prst="line">
            <a:avLst/>
          </a:prstGeom>
          <a:noFill/>
          <a:ln w="936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bg-BG"/>
          </a:p>
        </p:txBody>
      </p:sp>
      <p:pic>
        <p:nvPicPr>
          <p:cNvPr id="614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04800"/>
            <a:ext cx="1447800" cy="75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Rectangle 3"/>
          <p:cNvSpPr>
            <a:spLocks noGrp="1" noChangeArrowheads="1"/>
          </p:cNvSpPr>
          <p:nvPr>
            <p:ph type="title"/>
          </p:nvPr>
        </p:nvSpPr>
        <p:spPr bwMode="auto">
          <a:xfrm>
            <a:off x="685800" y="609600"/>
            <a:ext cx="77660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bg-BG" smtClean="0"/>
              <a:t>Click to edit the title text format</a:t>
            </a:r>
          </a:p>
        </p:txBody>
      </p:sp>
      <p:sp>
        <p:nvSpPr>
          <p:cNvPr id="6149" name="Rectangle 4"/>
          <p:cNvSpPr>
            <a:spLocks noGrp="1" noChangeArrowheads="1"/>
          </p:cNvSpPr>
          <p:nvPr>
            <p:ph type="body" idx="1"/>
          </p:nvPr>
        </p:nvSpPr>
        <p:spPr bwMode="auto">
          <a:xfrm>
            <a:off x="685800"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bg-BG" smtClean="0"/>
              <a:t>Click to edit the outline text format</a:t>
            </a:r>
          </a:p>
          <a:p>
            <a:pPr lvl="1"/>
            <a:r>
              <a:rPr lang="en-GB" altLang="bg-BG" smtClean="0"/>
              <a:t>Second Outline Level</a:t>
            </a:r>
          </a:p>
          <a:p>
            <a:pPr lvl="2"/>
            <a:r>
              <a:rPr lang="en-GB" altLang="bg-BG" smtClean="0"/>
              <a:t>Third Outline Level</a:t>
            </a:r>
          </a:p>
          <a:p>
            <a:pPr lvl="3"/>
            <a:r>
              <a:rPr lang="en-GB" altLang="bg-BG" smtClean="0"/>
              <a:t>Fourth Outline Level</a:t>
            </a:r>
          </a:p>
          <a:p>
            <a:pPr lvl="4"/>
            <a:r>
              <a:rPr lang="en-GB" altLang="bg-BG" smtClean="0"/>
              <a:t>Fifth Outline Level</a:t>
            </a:r>
          </a:p>
          <a:p>
            <a:pPr lvl="4"/>
            <a:r>
              <a:rPr lang="en-GB" altLang="bg-BG" smtClean="0"/>
              <a:t>Sixth Outline Level</a:t>
            </a:r>
          </a:p>
          <a:p>
            <a:pPr lvl="4"/>
            <a:r>
              <a:rPr lang="en-GB" altLang="bg-BG" smtClean="0"/>
              <a:t>Seventh Outline Level</a:t>
            </a:r>
          </a:p>
        </p:txBody>
      </p:sp>
      <p:sp>
        <p:nvSpPr>
          <p:cNvPr id="2" name="Rectangle 5"/>
          <p:cNvSpPr>
            <a:spLocks noGrp="1" noChangeArrowheads="1"/>
          </p:cNvSpPr>
          <p:nvPr>
            <p:ph type="ftr"/>
          </p:nvPr>
        </p:nvSpPr>
        <p:spPr bwMode="auto">
          <a:xfrm>
            <a:off x="685800" y="6553200"/>
            <a:ext cx="78422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a:buClr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400">
                <a:solidFill>
                  <a:srgbClr val="003366"/>
                </a:solidFill>
                <a:latin typeface="Times New Roman" pitchFamily="16" charset="0"/>
                <a:cs typeface="Segoe UI" charset="0"/>
              </a:defRPr>
            </a:lvl1pPr>
          </a:lstStyle>
          <a:p>
            <a:pPr>
              <a:defRPr/>
            </a:pPr>
            <a:r>
              <a:rPr lang="en-US" altLang="bg-BG"/>
              <a:t>Bulgaria’s Accession to the NEA and its Data Bank, a virtual ceremony, January 2021</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7170" name="Line 1"/>
          <p:cNvSpPr>
            <a:spLocks noChangeShapeType="1"/>
          </p:cNvSpPr>
          <p:nvPr/>
        </p:nvSpPr>
        <p:spPr bwMode="auto">
          <a:xfrm>
            <a:off x="685800" y="6553200"/>
            <a:ext cx="7772400" cy="1588"/>
          </a:xfrm>
          <a:prstGeom prst="line">
            <a:avLst/>
          </a:prstGeom>
          <a:noFill/>
          <a:ln w="936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bg-BG"/>
          </a:p>
        </p:txBody>
      </p:sp>
      <p:pic>
        <p:nvPicPr>
          <p:cNvPr id="717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04800"/>
            <a:ext cx="1447800" cy="75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Rectangle 3"/>
          <p:cNvSpPr>
            <a:spLocks noGrp="1" noChangeArrowheads="1"/>
          </p:cNvSpPr>
          <p:nvPr>
            <p:ph type="title"/>
          </p:nvPr>
        </p:nvSpPr>
        <p:spPr bwMode="auto">
          <a:xfrm>
            <a:off x="685800" y="609600"/>
            <a:ext cx="77660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bg-BG" smtClean="0"/>
              <a:t>Click to edit the title text format</a:t>
            </a:r>
          </a:p>
        </p:txBody>
      </p:sp>
      <p:sp>
        <p:nvSpPr>
          <p:cNvPr id="7173" name="Rectangle 4"/>
          <p:cNvSpPr>
            <a:spLocks noGrp="1" noChangeArrowheads="1"/>
          </p:cNvSpPr>
          <p:nvPr>
            <p:ph type="body" idx="1"/>
          </p:nvPr>
        </p:nvSpPr>
        <p:spPr bwMode="auto">
          <a:xfrm>
            <a:off x="685800"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bg-BG" smtClean="0"/>
              <a:t>Click to edit the outline text format</a:t>
            </a:r>
          </a:p>
          <a:p>
            <a:pPr lvl="1"/>
            <a:r>
              <a:rPr lang="en-GB" altLang="bg-BG" smtClean="0"/>
              <a:t>Second Outline Level</a:t>
            </a:r>
          </a:p>
          <a:p>
            <a:pPr lvl="2"/>
            <a:r>
              <a:rPr lang="en-GB" altLang="bg-BG" smtClean="0"/>
              <a:t>Third Outline Level</a:t>
            </a:r>
          </a:p>
          <a:p>
            <a:pPr lvl="3"/>
            <a:r>
              <a:rPr lang="en-GB" altLang="bg-BG" smtClean="0"/>
              <a:t>Fourth Outline Level</a:t>
            </a:r>
          </a:p>
          <a:p>
            <a:pPr lvl="4"/>
            <a:r>
              <a:rPr lang="en-GB" altLang="bg-BG" smtClean="0"/>
              <a:t>Fifth Outline Level</a:t>
            </a:r>
          </a:p>
          <a:p>
            <a:pPr lvl="4"/>
            <a:r>
              <a:rPr lang="en-GB" altLang="bg-BG" smtClean="0"/>
              <a:t>Sixth Outline Level</a:t>
            </a:r>
          </a:p>
          <a:p>
            <a:pPr lvl="4"/>
            <a:r>
              <a:rPr lang="en-GB" altLang="bg-BG" smtClean="0"/>
              <a:t>Seventh Outline Level</a:t>
            </a:r>
          </a:p>
        </p:txBody>
      </p:sp>
      <p:sp>
        <p:nvSpPr>
          <p:cNvPr id="2" name="Rectangle 5"/>
          <p:cNvSpPr>
            <a:spLocks noGrp="1" noChangeArrowheads="1"/>
          </p:cNvSpPr>
          <p:nvPr>
            <p:ph type="ftr"/>
          </p:nvPr>
        </p:nvSpPr>
        <p:spPr bwMode="auto">
          <a:xfrm>
            <a:off x="685800" y="6553200"/>
            <a:ext cx="78422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a:buClr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400">
                <a:solidFill>
                  <a:srgbClr val="003366"/>
                </a:solidFill>
                <a:latin typeface="Times New Roman" pitchFamily="16" charset="0"/>
                <a:cs typeface="Segoe UI" charset="0"/>
              </a:defRPr>
            </a:lvl1pPr>
          </a:lstStyle>
          <a:p>
            <a:pPr>
              <a:defRPr/>
            </a:pPr>
            <a:r>
              <a:rPr lang="en-US" altLang="bg-BG"/>
              <a:t>Bulgaria’s Accession to the NEA and its Data Bank, a virtual ceremony, January 2021</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8194" name="Line 1"/>
          <p:cNvSpPr>
            <a:spLocks noChangeShapeType="1"/>
          </p:cNvSpPr>
          <p:nvPr/>
        </p:nvSpPr>
        <p:spPr bwMode="auto">
          <a:xfrm>
            <a:off x="685800" y="6553200"/>
            <a:ext cx="7772400" cy="1588"/>
          </a:xfrm>
          <a:prstGeom prst="line">
            <a:avLst/>
          </a:prstGeom>
          <a:noFill/>
          <a:ln w="936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bg-BG"/>
          </a:p>
        </p:txBody>
      </p:sp>
      <p:pic>
        <p:nvPicPr>
          <p:cNvPr id="819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04800"/>
            <a:ext cx="1447800" cy="75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Rectangle 3"/>
          <p:cNvSpPr>
            <a:spLocks noGrp="1" noChangeArrowheads="1"/>
          </p:cNvSpPr>
          <p:nvPr>
            <p:ph type="title"/>
          </p:nvPr>
        </p:nvSpPr>
        <p:spPr bwMode="auto">
          <a:xfrm>
            <a:off x="685800" y="609600"/>
            <a:ext cx="77660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bg-BG" smtClean="0"/>
              <a:t>Click to edit the title text format</a:t>
            </a:r>
          </a:p>
        </p:txBody>
      </p:sp>
      <p:sp>
        <p:nvSpPr>
          <p:cNvPr id="8197" name="Rectangle 4"/>
          <p:cNvSpPr>
            <a:spLocks noGrp="1" noChangeArrowheads="1"/>
          </p:cNvSpPr>
          <p:nvPr>
            <p:ph type="body" idx="1"/>
          </p:nvPr>
        </p:nvSpPr>
        <p:spPr bwMode="auto">
          <a:xfrm>
            <a:off x="685800"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bg-BG" smtClean="0"/>
              <a:t>Click to edit the outline text format</a:t>
            </a:r>
          </a:p>
          <a:p>
            <a:pPr lvl="1"/>
            <a:r>
              <a:rPr lang="en-GB" altLang="bg-BG" smtClean="0"/>
              <a:t>Second Outline Level</a:t>
            </a:r>
          </a:p>
          <a:p>
            <a:pPr lvl="2"/>
            <a:r>
              <a:rPr lang="en-GB" altLang="bg-BG" smtClean="0"/>
              <a:t>Third Outline Level</a:t>
            </a:r>
          </a:p>
          <a:p>
            <a:pPr lvl="3"/>
            <a:r>
              <a:rPr lang="en-GB" altLang="bg-BG" smtClean="0"/>
              <a:t>Fourth Outline Level</a:t>
            </a:r>
          </a:p>
          <a:p>
            <a:pPr lvl="4"/>
            <a:r>
              <a:rPr lang="en-GB" altLang="bg-BG" smtClean="0"/>
              <a:t>Fifth Outline Level</a:t>
            </a:r>
          </a:p>
          <a:p>
            <a:pPr lvl="4"/>
            <a:r>
              <a:rPr lang="en-GB" altLang="bg-BG" smtClean="0"/>
              <a:t>Sixth Outline Level</a:t>
            </a:r>
          </a:p>
          <a:p>
            <a:pPr lvl="4"/>
            <a:r>
              <a:rPr lang="en-GB" altLang="bg-BG" smtClean="0"/>
              <a:t>Seventh Outline Level</a:t>
            </a:r>
          </a:p>
        </p:txBody>
      </p:sp>
      <p:sp>
        <p:nvSpPr>
          <p:cNvPr id="2" name="Rectangle 5"/>
          <p:cNvSpPr>
            <a:spLocks noGrp="1" noChangeArrowheads="1"/>
          </p:cNvSpPr>
          <p:nvPr>
            <p:ph type="ftr"/>
          </p:nvPr>
        </p:nvSpPr>
        <p:spPr bwMode="auto">
          <a:xfrm>
            <a:off x="685800" y="6553200"/>
            <a:ext cx="78422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a:buClr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400">
                <a:solidFill>
                  <a:srgbClr val="003366"/>
                </a:solidFill>
                <a:latin typeface="Times New Roman" pitchFamily="16" charset="0"/>
                <a:cs typeface="Segoe UI" charset="0"/>
              </a:defRPr>
            </a:lvl1pPr>
          </a:lstStyle>
          <a:p>
            <a:pPr>
              <a:defRPr/>
            </a:pPr>
            <a:r>
              <a:rPr lang="en-US" altLang="bg-BG"/>
              <a:t>Bulgaria’s Accession to the NEA and its Data Bank, a virtual ceremony, January 2021</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9218" name="Line 1"/>
          <p:cNvSpPr>
            <a:spLocks noChangeShapeType="1"/>
          </p:cNvSpPr>
          <p:nvPr/>
        </p:nvSpPr>
        <p:spPr bwMode="auto">
          <a:xfrm>
            <a:off x="685800" y="6553200"/>
            <a:ext cx="7772400" cy="1588"/>
          </a:xfrm>
          <a:prstGeom prst="line">
            <a:avLst/>
          </a:prstGeom>
          <a:noFill/>
          <a:ln w="9360" cap="sq">
            <a:solidFill>
              <a:srgbClr val="003366"/>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bg-BG"/>
          </a:p>
        </p:txBody>
      </p:sp>
      <p:pic>
        <p:nvPicPr>
          <p:cNvPr id="9219"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304800"/>
            <a:ext cx="1447800" cy="75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Rectangle 3"/>
          <p:cNvSpPr>
            <a:spLocks noGrp="1" noChangeArrowheads="1"/>
          </p:cNvSpPr>
          <p:nvPr>
            <p:ph type="title"/>
          </p:nvPr>
        </p:nvSpPr>
        <p:spPr bwMode="auto">
          <a:xfrm>
            <a:off x="685800" y="609600"/>
            <a:ext cx="7766050"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bg-BG" smtClean="0"/>
              <a:t>Click to edit the title text format</a:t>
            </a:r>
          </a:p>
        </p:txBody>
      </p:sp>
      <p:sp>
        <p:nvSpPr>
          <p:cNvPr id="9221" name="Rectangle 4"/>
          <p:cNvSpPr>
            <a:spLocks noGrp="1" noChangeArrowheads="1"/>
          </p:cNvSpPr>
          <p:nvPr>
            <p:ph type="body" idx="1"/>
          </p:nvPr>
        </p:nvSpPr>
        <p:spPr bwMode="auto">
          <a:xfrm>
            <a:off x="685800" y="1981200"/>
            <a:ext cx="7766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bg-BG" smtClean="0"/>
              <a:t>Click to edit the outline text format</a:t>
            </a:r>
          </a:p>
          <a:p>
            <a:pPr lvl="1"/>
            <a:r>
              <a:rPr lang="en-GB" altLang="bg-BG" smtClean="0"/>
              <a:t>Second Outline Level</a:t>
            </a:r>
          </a:p>
          <a:p>
            <a:pPr lvl="2"/>
            <a:r>
              <a:rPr lang="en-GB" altLang="bg-BG" smtClean="0"/>
              <a:t>Third Outline Level</a:t>
            </a:r>
          </a:p>
          <a:p>
            <a:pPr lvl="3"/>
            <a:r>
              <a:rPr lang="en-GB" altLang="bg-BG" smtClean="0"/>
              <a:t>Fourth Outline Level</a:t>
            </a:r>
          </a:p>
          <a:p>
            <a:pPr lvl="4"/>
            <a:r>
              <a:rPr lang="en-GB" altLang="bg-BG" smtClean="0"/>
              <a:t>Fifth Outline Level</a:t>
            </a:r>
          </a:p>
          <a:p>
            <a:pPr lvl="4"/>
            <a:r>
              <a:rPr lang="en-GB" altLang="bg-BG" smtClean="0"/>
              <a:t>Sixth Outline Level</a:t>
            </a:r>
          </a:p>
          <a:p>
            <a:pPr lvl="4"/>
            <a:r>
              <a:rPr lang="en-GB" altLang="bg-BG" smtClean="0"/>
              <a:t>Seventh Outline Level</a:t>
            </a:r>
          </a:p>
        </p:txBody>
      </p:sp>
      <p:sp>
        <p:nvSpPr>
          <p:cNvPr id="2" name="Rectangle 5"/>
          <p:cNvSpPr>
            <a:spLocks noGrp="1" noChangeArrowheads="1"/>
          </p:cNvSpPr>
          <p:nvPr>
            <p:ph type="ftr"/>
          </p:nvPr>
        </p:nvSpPr>
        <p:spPr bwMode="auto">
          <a:xfrm>
            <a:off x="685800" y="6553200"/>
            <a:ext cx="78422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a:buClr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400">
                <a:solidFill>
                  <a:srgbClr val="003366"/>
                </a:solidFill>
                <a:latin typeface="Times New Roman" pitchFamily="16" charset="0"/>
                <a:cs typeface="Segoe UI" charset="0"/>
              </a:defRPr>
            </a:lvl1pPr>
          </a:lstStyle>
          <a:p>
            <a:pPr>
              <a:defRPr/>
            </a:pPr>
            <a:r>
              <a:rPr lang="en-US" altLang="bg-BG"/>
              <a:t>Bulgaria’s Accession to the NEA and its Data Bank, a virtual ceremony, January 2021</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ahoma"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762000" y="6477000"/>
            <a:ext cx="7848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spcBef>
                <a:spcPts val="250"/>
              </a:spcBef>
              <a:buClrTx/>
              <a:buFontTx/>
              <a:buNone/>
            </a:pPr>
            <a:r>
              <a:rPr lang="en-US" altLang="bg-BG" sz="800">
                <a:solidFill>
                  <a:srgbClr val="22228B"/>
                </a:solidFill>
              </a:rPr>
              <a:t>INTERNATIONAL NUCLEAR CONFERENCE “STATE-ON-THE ART OF THE MODULAR NUCLEAR REACTORS FOR THE MARKET OF SOUTH EAST EUROPE”, 12-13.01.2023</a:t>
            </a:r>
          </a:p>
        </p:txBody>
      </p:sp>
      <p:sp>
        <p:nvSpPr>
          <p:cNvPr id="18434" name="Text Box 2"/>
          <p:cNvSpPr txBox="1">
            <a:spLocks noChangeArrowheads="1"/>
          </p:cNvSpPr>
          <p:nvPr/>
        </p:nvSpPr>
        <p:spPr bwMode="auto">
          <a:xfrm>
            <a:off x="1223963" y="1238250"/>
            <a:ext cx="6823075" cy="495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lgn="r">
              <a:buClrTx/>
              <a:buFontTx/>
              <a:buNone/>
              <a:defRPr/>
            </a:pPr>
            <a:r>
              <a:rPr lang="en-US" altLang="bg-BG" b="1" dirty="0" smtClean="0">
                <a:solidFill>
                  <a:srgbClr val="22228B"/>
                </a:solidFill>
                <a:effectLst>
                  <a:outerShdw blurRad="38100" dist="38100" dir="2700000" algn="tl">
                    <a:srgbClr val="000000"/>
                  </a:outerShdw>
                </a:effectLst>
                <a:cs typeface="Arial" charset="0"/>
              </a:rPr>
              <a:t>INTERNATIONAL </a:t>
            </a:r>
            <a:r>
              <a:rPr lang="en-US" altLang="bg-BG" b="1" dirty="0">
                <a:solidFill>
                  <a:srgbClr val="22228B"/>
                </a:solidFill>
                <a:effectLst>
                  <a:outerShdw blurRad="38100" dist="38100" dir="2700000" algn="tl">
                    <a:srgbClr val="000000"/>
                  </a:outerShdw>
                </a:effectLst>
                <a:cs typeface="Arial" charset="0"/>
              </a:rPr>
              <a:t>NUCLEAR CONFERENCE</a:t>
            </a:r>
          </a:p>
          <a:p>
            <a:pPr algn="r">
              <a:buClrTx/>
              <a:buFontTx/>
              <a:buNone/>
              <a:defRPr/>
            </a:pPr>
            <a:endParaRPr lang="en-US" altLang="bg-BG" b="1" dirty="0">
              <a:solidFill>
                <a:srgbClr val="22228B"/>
              </a:solidFill>
              <a:effectLst>
                <a:outerShdw blurRad="38100" dist="38100" dir="2700000" algn="tl">
                  <a:srgbClr val="000000"/>
                </a:outerShdw>
              </a:effectLst>
              <a:cs typeface="Arial" charset="0"/>
            </a:endParaRPr>
          </a:p>
          <a:p>
            <a:pPr algn="r">
              <a:buClrTx/>
              <a:buFontTx/>
              <a:buNone/>
              <a:defRPr/>
            </a:pPr>
            <a:r>
              <a:rPr lang="en-US" altLang="bg-BG" b="1" dirty="0" smtClean="0">
                <a:solidFill>
                  <a:srgbClr val="22228B"/>
                </a:solidFill>
                <a:effectLst>
                  <a:outerShdw blurRad="38100" dist="38100" dir="2700000" algn="tl">
                    <a:srgbClr val="000000"/>
                  </a:outerShdw>
                </a:effectLst>
                <a:cs typeface="Arial" charset="0"/>
              </a:rPr>
              <a:t>STATE-ON-THE </a:t>
            </a:r>
            <a:r>
              <a:rPr lang="en-US" altLang="bg-BG" b="1" dirty="0">
                <a:solidFill>
                  <a:srgbClr val="22228B"/>
                </a:solidFill>
                <a:effectLst>
                  <a:outerShdw blurRad="38100" dist="38100" dir="2700000" algn="tl">
                    <a:srgbClr val="000000"/>
                  </a:outerShdw>
                </a:effectLst>
                <a:cs typeface="Arial" charset="0"/>
              </a:rPr>
              <a:t>ART OF THE MODULAR NUCLEAR REACTORS </a:t>
            </a:r>
            <a:endParaRPr lang="en-US" altLang="bg-BG" b="1" dirty="0" smtClean="0">
              <a:solidFill>
                <a:srgbClr val="22228B"/>
              </a:solidFill>
              <a:effectLst>
                <a:outerShdw blurRad="38100" dist="38100" dir="2700000" algn="tl">
                  <a:srgbClr val="000000"/>
                </a:outerShdw>
              </a:effectLst>
              <a:cs typeface="Arial" charset="0"/>
            </a:endParaRPr>
          </a:p>
          <a:p>
            <a:pPr algn="r">
              <a:buClrTx/>
              <a:buFontTx/>
              <a:buNone/>
              <a:defRPr/>
            </a:pPr>
            <a:r>
              <a:rPr lang="en-US" altLang="bg-BG" b="1" dirty="0" smtClean="0">
                <a:solidFill>
                  <a:srgbClr val="22228B"/>
                </a:solidFill>
                <a:effectLst>
                  <a:outerShdw blurRad="38100" dist="38100" dir="2700000" algn="tl">
                    <a:srgbClr val="000000"/>
                  </a:outerShdw>
                </a:effectLst>
                <a:cs typeface="Arial" charset="0"/>
              </a:rPr>
              <a:t>FOR </a:t>
            </a:r>
            <a:r>
              <a:rPr lang="en-US" altLang="bg-BG" b="1" dirty="0">
                <a:solidFill>
                  <a:srgbClr val="22228B"/>
                </a:solidFill>
                <a:effectLst>
                  <a:outerShdw blurRad="38100" dist="38100" dir="2700000" algn="tl">
                    <a:srgbClr val="000000"/>
                  </a:outerShdw>
                </a:effectLst>
                <a:cs typeface="Arial" charset="0"/>
              </a:rPr>
              <a:t>THE MARKET OF SOUTH EAST </a:t>
            </a:r>
            <a:r>
              <a:rPr lang="en-US" altLang="bg-BG" b="1" dirty="0" smtClean="0">
                <a:solidFill>
                  <a:srgbClr val="22228B"/>
                </a:solidFill>
                <a:effectLst>
                  <a:outerShdw blurRad="38100" dist="38100" dir="2700000" algn="tl">
                    <a:srgbClr val="000000"/>
                  </a:outerShdw>
                </a:effectLst>
                <a:cs typeface="Arial" charset="0"/>
              </a:rPr>
              <a:t>EUROPE</a:t>
            </a:r>
            <a:r>
              <a:rPr lang="en-GB" altLang="bg-BG" b="1" dirty="0" smtClean="0">
                <a:solidFill>
                  <a:srgbClr val="22228B"/>
                </a:solidFill>
                <a:effectLst>
                  <a:outerShdw blurRad="38100" dist="38100" dir="2700000" algn="tl">
                    <a:srgbClr val="000000"/>
                  </a:outerShdw>
                </a:effectLst>
                <a:cs typeface="Arial" charset="0"/>
              </a:rPr>
              <a:t/>
            </a:r>
            <a:br>
              <a:rPr lang="en-GB" altLang="bg-BG" b="1" dirty="0" smtClean="0">
                <a:solidFill>
                  <a:srgbClr val="22228B"/>
                </a:solidFill>
                <a:effectLst>
                  <a:outerShdw blurRad="38100" dist="38100" dir="2700000" algn="tl">
                    <a:srgbClr val="000000"/>
                  </a:outerShdw>
                </a:effectLst>
                <a:cs typeface="Arial" charset="0"/>
              </a:rPr>
            </a:br>
            <a:r>
              <a:rPr lang="en-GB" altLang="bg-BG" b="1" dirty="0" smtClean="0">
                <a:solidFill>
                  <a:srgbClr val="22228B"/>
                </a:solidFill>
                <a:effectLst>
                  <a:outerShdw blurRad="38100" dist="38100" dir="2700000" algn="tl">
                    <a:srgbClr val="000000"/>
                  </a:outerShdw>
                </a:effectLst>
                <a:cs typeface="Arial" charset="0"/>
              </a:rPr>
              <a:t>12-13 January 2023 </a:t>
            </a:r>
            <a:r>
              <a:rPr lang="en-US" altLang="bg-BG" sz="1600" b="1" dirty="0" smtClean="0">
                <a:solidFill>
                  <a:srgbClr val="22228B"/>
                </a:solidFill>
                <a:effectLst>
                  <a:outerShdw blurRad="38100" dist="38100" dir="2700000" algn="tl">
                    <a:srgbClr val="000000"/>
                  </a:outerShdw>
                </a:effectLst>
                <a:cs typeface="Arial" charset="0"/>
              </a:rPr>
              <a:t/>
            </a:r>
            <a:br>
              <a:rPr lang="en-US" altLang="bg-BG" sz="1600" b="1" dirty="0" smtClean="0">
                <a:solidFill>
                  <a:srgbClr val="22228B"/>
                </a:solidFill>
                <a:effectLst>
                  <a:outerShdw blurRad="38100" dist="38100" dir="2700000" algn="tl">
                    <a:srgbClr val="000000"/>
                  </a:outerShdw>
                </a:effectLst>
                <a:cs typeface="Arial" charset="0"/>
              </a:rPr>
            </a:br>
            <a:r>
              <a:rPr lang="en-GB" altLang="bg-BG" sz="2400" b="1" dirty="0" smtClean="0">
                <a:solidFill>
                  <a:srgbClr val="22228B"/>
                </a:solidFill>
                <a:effectLst>
                  <a:outerShdw blurRad="38100" dist="38100" dir="2700000" algn="tl">
                    <a:srgbClr val="000000"/>
                  </a:outerShdw>
                </a:effectLst>
                <a:cs typeface="Arial" charset="0"/>
              </a:rPr>
              <a:t/>
            </a:r>
            <a:br>
              <a:rPr lang="en-GB" altLang="bg-BG" sz="2400" b="1" dirty="0" smtClean="0">
                <a:solidFill>
                  <a:srgbClr val="22228B"/>
                </a:solidFill>
                <a:effectLst>
                  <a:outerShdw blurRad="38100" dist="38100" dir="2700000" algn="tl">
                    <a:srgbClr val="000000"/>
                  </a:outerShdw>
                </a:effectLst>
                <a:cs typeface="Arial" charset="0"/>
              </a:rPr>
            </a:br>
            <a:endParaRPr lang="en-GB" altLang="bg-BG" sz="2400" b="1" dirty="0" smtClean="0">
              <a:solidFill>
                <a:srgbClr val="22228B"/>
              </a:solidFill>
              <a:effectLst>
                <a:outerShdw blurRad="38100" dist="38100" dir="2700000" algn="tl">
                  <a:srgbClr val="000000"/>
                </a:outerShdw>
              </a:effectLst>
              <a:cs typeface="Arial" charset="0"/>
            </a:endParaRPr>
          </a:p>
          <a:p>
            <a:pPr algn="r">
              <a:buClrTx/>
              <a:buFontTx/>
              <a:buNone/>
              <a:defRPr/>
            </a:pPr>
            <a:r>
              <a:rPr lang="en-GB" altLang="bg-BG" sz="1600" b="1" dirty="0" smtClean="0">
                <a:solidFill>
                  <a:srgbClr val="22228B"/>
                </a:solidFill>
                <a:effectLst>
                  <a:outerShdw blurRad="38100" dist="38100" dir="2700000" algn="tl">
                    <a:srgbClr val="000000"/>
                  </a:outerShdw>
                </a:effectLst>
                <a:cs typeface="Arial" charset="0"/>
              </a:rPr>
              <a:t/>
            </a:r>
            <a:br>
              <a:rPr lang="en-GB" altLang="bg-BG" sz="1600" b="1" dirty="0" smtClean="0">
                <a:solidFill>
                  <a:srgbClr val="22228B"/>
                </a:solidFill>
                <a:effectLst>
                  <a:outerShdw blurRad="38100" dist="38100" dir="2700000" algn="tl">
                    <a:srgbClr val="000000"/>
                  </a:outerShdw>
                </a:effectLst>
                <a:cs typeface="Arial" charset="0"/>
              </a:rPr>
            </a:br>
            <a:r>
              <a:rPr lang="en-US" altLang="bg-BG" sz="2800" b="1" dirty="0" smtClean="0">
                <a:solidFill>
                  <a:schemeClr val="accent2">
                    <a:lumMod val="75000"/>
                  </a:schemeClr>
                </a:solidFill>
                <a:effectLst>
                  <a:outerShdw blurRad="38100" dist="38100" dir="2700000" algn="tl">
                    <a:srgbClr val="000000"/>
                  </a:outerShdw>
                </a:effectLst>
                <a:cs typeface="Arial" charset="0"/>
              </a:rPr>
              <a:t>CHALLENGES </a:t>
            </a:r>
            <a:r>
              <a:rPr lang="en-US" altLang="bg-BG" sz="2800" b="1" dirty="0" smtClean="0">
                <a:solidFill>
                  <a:schemeClr val="accent2">
                    <a:lumMod val="75000"/>
                  </a:schemeClr>
                </a:solidFill>
                <a:effectLst>
                  <a:outerShdw blurRad="38100" dist="38100" dir="2700000" algn="tl">
                    <a:srgbClr val="000000"/>
                  </a:outerShdw>
                </a:effectLst>
                <a:cs typeface="Arial" charset="0"/>
              </a:rPr>
              <a:t>IN </a:t>
            </a:r>
            <a:r>
              <a:rPr lang="en-US" altLang="bg-BG" sz="2800" b="1" dirty="0" smtClean="0">
                <a:solidFill>
                  <a:schemeClr val="accent2">
                    <a:lumMod val="75000"/>
                  </a:schemeClr>
                </a:solidFill>
                <a:effectLst>
                  <a:outerShdw blurRad="38100" dist="38100" dir="2700000" algn="tl">
                    <a:srgbClr val="000000"/>
                  </a:outerShdw>
                </a:effectLst>
                <a:cs typeface="Arial" charset="0"/>
              </a:rPr>
              <a:t>LICENSING AND REGULATING SMRs IN BULGARIA</a:t>
            </a:r>
            <a:r>
              <a:rPr lang="en-GB" altLang="bg-BG" sz="2800" b="1" dirty="0" smtClean="0">
                <a:solidFill>
                  <a:schemeClr val="accent2">
                    <a:lumMod val="75000"/>
                  </a:schemeClr>
                </a:solidFill>
                <a:effectLst>
                  <a:outerShdw blurRad="38100" dist="38100" dir="2700000" algn="tl">
                    <a:srgbClr val="000000"/>
                  </a:outerShdw>
                </a:effectLst>
                <a:cs typeface="Arial" charset="0"/>
              </a:rPr>
              <a:t/>
            </a:r>
            <a:br>
              <a:rPr lang="en-GB" altLang="bg-BG" sz="2800" b="1" dirty="0" smtClean="0">
                <a:solidFill>
                  <a:schemeClr val="accent2">
                    <a:lumMod val="75000"/>
                  </a:schemeClr>
                </a:solidFill>
                <a:effectLst>
                  <a:outerShdw blurRad="38100" dist="38100" dir="2700000" algn="tl">
                    <a:srgbClr val="000000"/>
                  </a:outerShdw>
                </a:effectLst>
                <a:cs typeface="Arial" charset="0"/>
              </a:rPr>
            </a:br>
            <a:r>
              <a:rPr lang="en-GB" altLang="bg-BG" sz="2800" b="1" dirty="0" smtClean="0">
                <a:solidFill>
                  <a:schemeClr val="accent2">
                    <a:lumMod val="75000"/>
                  </a:schemeClr>
                </a:solidFill>
                <a:effectLst>
                  <a:outerShdw blurRad="38100" dist="38100" dir="2700000" algn="tl">
                    <a:srgbClr val="000000"/>
                  </a:outerShdw>
                </a:effectLst>
                <a:cs typeface="Arial" charset="0"/>
              </a:rPr>
              <a:t/>
            </a:r>
            <a:br>
              <a:rPr lang="en-GB" altLang="bg-BG" sz="2800" b="1" dirty="0" smtClean="0">
                <a:solidFill>
                  <a:schemeClr val="accent2">
                    <a:lumMod val="75000"/>
                  </a:schemeClr>
                </a:solidFill>
                <a:effectLst>
                  <a:outerShdw blurRad="38100" dist="38100" dir="2700000" algn="tl">
                    <a:srgbClr val="000000"/>
                  </a:outerShdw>
                </a:effectLst>
                <a:cs typeface="Arial" charset="0"/>
              </a:rPr>
            </a:br>
            <a:r>
              <a:rPr lang="en-GB" altLang="bg-BG" sz="1600" b="1" dirty="0">
                <a:solidFill>
                  <a:schemeClr val="accent2">
                    <a:lumMod val="75000"/>
                  </a:schemeClr>
                </a:solidFill>
                <a:effectLst>
                  <a:outerShdw blurRad="38100" dist="38100" dir="2700000" algn="tl">
                    <a:srgbClr val="000000"/>
                  </a:outerShdw>
                </a:effectLst>
                <a:cs typeface="Arial" charset="0"/>
              </a:rPr>
              <a:t>LEGAL AND REGULATORY </a:t>
            </a:r>
            <a:r>
              <a:rPr lang="en-GB" altLang="bg-BG" sz="1600" b="1" dirty="0" smtClean="0">
                <a:solidFill>
                  <a:schemeClr val="accent2">
                    <a:lumMod val="75000"/>
                  </a:schemeClr>
                </a:solidFill>
                <a:effectLst>
                  <a:outerShdw blurRad="38100" dist="38100" dir="2700000" algn="tl">
                    <a:srgbClr val="000000"/>
                  </a:outerShdw>
                </a:effectLst>
                <a:cs typeface="Arial" charset="0"/>
              </a:rPr>
              <a:t>ASPECTS </a:t>
            </a:r>
            <a:r>
              <a:rPr lang="ru-RU" altLang="bg-BG" sz="1600" b="1" dirty="0" smtClean="0">
                <a:solidFill>
                  <a:schemeClr val="accent2">
                    <a:lumMod val="75000"/>
                  </a:schemeClr>
                </a:solidFill>
                <a:effectLst>
                  <a:outerShdw blurRad="38100" dist="38100" dir="2700000" algn="tl">
                    <a:srgbClr val="000000"/>
                  </a:outerShdw>
                </a:effectLst>
                <a:cs typeface="Arial" charset="0"/>
              </a:rPr>
              <a:t/>
            </a:r>
            <a:br>
              <a:rPr lang="ru-RU" altLang="bg-BG" sz="1600" b="1" dirty="0" smtClean="0">
                <a:solidFill>
                  <a:schemeClr val="accent2">
                    <a:lumMod val="75000"/>
                  </a:schemeClr>
                </a:solidFill>
                <a:effectLst>
                  <a:outerShdw blurRad="38100" dist="38100" dir="2700000" algn="tl">
                    <a:srgbClr val="000000"/>
                  </a:outerShdw>
                </a:effectLst>
                <a:cs typeface="Arial" charset="0"/>
              </a:rPr>
            </a:br>
            <a:r>
              <a:rPr lang="en-GB" altLang="bg-BG" sz="1600" b="1" dirty="0" smtClean="0">
                <a:solidFill>
                  <a:srgbClr val="22228B"/>
                </a:solidFill>
                <a:effectLst>
                  <a:outerShdw blurRad="38100" dist="38100" dir="2700000" algn="tl">
                    <a:srgbClr val="000000"/>
                  </a:outerShdw>
                </a:effectLst>
                <a:cs typeface="Arial" charset="0"/>
              </a:rPr>
              <a:t/>
            </a:r>
            <a:br>
              <a:rPr lang="en-GB" altLang="bg-BG" sz="1600" b="1" dirty="0" smtClean="0">
                <a:solidFill>
                  <a:srgbClr val="22228B"/>
                </a:solidFill>
                <a:effectLst>
                  <a:outerShdw blurRad="38100" dist="38100" dir="2700000" algn="tl">
                    <a:srgbClr val="000000"/>
                  </a:outerShdw>
                </a:effectLst>
                <a:cs typeface="Arial" charset="0"/>
              </a:rPr>
            </a:br>
            <a:r>
              <a:rPr lang="en-GB" altLang="bg-BG" sz="2400" b="1" dirty="0" smtClean="0">
                <a:solidFill>
                  <a:srgbClr val="22228B"/>
                </a:solidFill>
                <a:effectLst>
                  <a:outerShdw blurRad="38100" dist="38100" dir="2700000" algn="tl">
                    <a:srgbClr val="000000"/>
                  </a:outerShdw>
                </a:effectLst>
                <a:cs typeface="Arial" charset="0"/>
              </a:rPr>
              <a:t/>
            </a:r>
            <a:br>
              <a:rPr lang="en-GB" altLang="bg-BG" sz="2400" b="1" dirty="0" smtClean="0">
                <a:solidFill>
                  <a:srgbClr val="22228B"/>
                </a:solidFill>
                <a:effectLst>
                  <a:outerShdw blurRad="38100" dist="38100" dir="2700000" algn="tl">
                    <a:srgbClr val="000000"/>
                  </a:outerShdw>
                </a:effectLst>
                <a:cs typeface="Arial" charset="0"/>
              </a:rPr>
            </a:br>
            <a:endParaRPr lang="en-GB" altLang="bg-BG" sz="2400" b="1" dirty="0" smtClean="0">
              <a:solidFill>
                <a:srgbClr val="22228B"/>
              </a:solidFill>
              <a:effectLst>
                <a:outerShdw blurRad="38100" dist="38100" dir="2700000" algn="tl">
                  <a:srgbClr val="000000"/>
                </a:outerShdw>
              </a:effectLst>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565150" y="1557338"/>
            <a:ext cx="8153400" cy="431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marL="639763" indent="-28257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buClrTx/>
              <a:buFontTx/>
              <a:buNone/>
              <a:defRPr/>
            </a:pPr>
            <a:endParaRPr lang="en-GB" altLang="bg-BG" sz="1400" b="1" dirty="0" smtClean="0">
              <a:solidFill>
                <a:srgbClr val="22228B"/>
              </a:solidFill>
              <a:cs typeface="Arial" charset="0"/>
            </a:endParaRPr>
          </a:p>
          <a:p>
            <a:pPr algn="ctr">
              <a:defRPr/>
            </a:pPr>
            <a:r>
              <a:rPr lang="en-US" altLang="bg-BG" sz="2000" b="1" dirty="0" smtClean="0">
                <a:solidFill>
                  <a:srgbClr val="22228B"/>
                </a:solidFill>
                <a:cs typeface="Arial" charset="0"/>
              </a:rPr>
              <a:t>THREE STEPS IN THE INPLEMENTATION OF THE ACTION PLAN</a:t>
            </a:r>
          </a:p>
          <a:p>
            <a:pPr algn="ctr">
              <a:defRPr/>
            </a:pPr>
            <a:endParaRPr lang="en-US" altLang="bg-BG" sz="2000" b="1" dirty="0">
              <a:solidFill>
                <a:srgbClr val="22228B"/>
              </a:solidFill>
              <a:cs typeface="Arial" charset="0"/>
            </a:endParaRPr>
          </a:p>
          <a:p>
            <a:pPr algn="ctr">
              <a:defRPr/>
            </a:pPr>
            <a:r>
              <a:rPr lang="en-US" altLang="bg-BG" sz="2000" b="1" dirty="0" smtClean="0">
                <a:solidFill>
                  <a:srgbClr val="22228B"/>
                </a:solidFill>
                <a:cs typeface="Arial" charset="0"/>
              </a:rPr>
              <a:t>FIRST STEP</a:t>
            </a:r>
          </a:p>
          <a:p>
            <a:pPr algn="ctr">
              <a:tabLst/>
              <a:defRPr/>
            </a:pPr>
            <a:r>
              <a:rPr lang="en-US" altLang="bg-BG" sz="1600" b="1" dirty="0">
                <a:solidFill>
                  <a:schemeClr val="accent2">
                    <a:lumMod val="75000"/>
                  </a:schemeClr>
                </a:solidFill>
                <a:cs typeface="Arial" charset="0"/>
              </a:rPr>
              <a:t>(ongoing activity</a:t>
            </a:r>
            <a:r>
              <a:rPr lang="en-US" altLang="bg-BG" sz="1600" b="1" dirty="0">
                <a:solidFill>
                  <a:srgbClr val="22228B"/>
                </a:solidFill>
                <a:cs typeface="Arial" charset="0"/>
              </a:rPr>
              <a:t>)</a:t>
            </a:r>
          </a:p>
          <a:p>
            <a:pPr marL="285750" indent="-285750" algn="just">
              <a:buFont typeface="Wingdings" panose="05000000000000000000" pitchFamily="2" charset="2"/>
              <a:buChar char="q"/>
              <a:defRPr/>
            </a:pPr>
            <a:r>
              <a:rPr lang="en-US" altLang="bg-BG" sz="1800" b="1" dirty="0" smtClean="0">
                <a:solidFill>
                  <a:srgbClr val="22228B"/>
                </a:solidFill>
                <a:cs typeface="Arial" charset="0"/>
              </a:rPr>
              <a:t>Participation in the Regulatory Track Working Group 2 of </a:t>
            </a:r>
            <a:r>
              <a:rPr lang="en-US" altLang="bg-BG" sz="1800" b="1" dirty="0">
                <a:solidFill>
                  <a:srgbClr val="22228B"/>
                </a:solidFill>
                <a:cs typeface="Arial" charset="0"/>
              </a:rPr>
              <a:t>the NHSI </a:t>
            </a:r>
            <a:r>
              <a:rPr lang="en-US" altLang="bg-BG" sz="1800" b="1" dirty="0" smtClean="0">
                <a:solidFill>
                  <a:srgbClr val="22228B"/>
                </a:solidFill>
                <a:cs typeface="Arial" charset="0"/>
              </a:rPr>
              <a:t>initiative of IAEA</a:t>
            </a:r>
            <a:endParaRPr lang="en-US" altLang="bg-BG" sz="1800" b="1" dirty="0">
              <a:solidFill>
                <a:srgbClr val="22228B"/>
              </a:solidFill>
              <a:cs typeface="Arial" charset="0"/>
            </a:endParaRPr>
          </a:p>
          <a:p>
            <a:pPr algn="just">
              <a:defRPr/>
            </a:pPr>
            <a:r>
              <a:rPr lang="en-US" altLang="bg-BG" sz="1800" b="1" dirty="0" smtClean="0">
                <a:solidFill>
                  <a:srgbClr val="22228B"/>
                </a:solidFill>
                <a:cs typeface="Arial" charset="0"/>
              </a:rPr>
              <a:t>	    Purpose - </a:t>
            </a:r>
            <a:r>
              <a:rPr lang="en-US" altLang="bg-BG" sz="1800" b="1" dirty="0">
                <a:solidFill>
                  <a:srgbClr val="22228B"/>
                </a:solidFill>
                <a:cs typeface="Arial" charset="0"/>
              </a:rPr>
              <a:t>to </a:t>
            </a:r>
            <a:r>
              <a:rPr lang="en-US" altLang="bg-BG" sz="1800" b="1" dirty="0" smtClean="0">
                <a:solidFill>
                  <a:srgbClr val="22228B"/>
                </a:solidFill>
                <a:cs typeface="Arial" charset="0"/>
              </a:rPr>
              <a:t>benefit to maximum extend from </a:t>
            </a:r>
            <a:r>
              <a:rPr lang="en-US" altLang="bg-BG" sz="1800" b="1" dirty="0">
                <a:solidFill>
                  <a:srgbClr val="22228B"/>
                </a:solidFill>
                <a:cs typeface="Arial" charset="0"/>
              </a:rPr>
              <a:t>international </a:t>
            </a:r>
            <a:r>
              <a:rPr lang="en-US" altLang="bg-BG" sz="1800" b="1" dirty="0" smtClean="0">
                <a:solidFill>
                  <a:srgbClr val="22228B"/>
                </a:solidFill>
                <a:cs typeface="Arial" charset="0"/>
              </a:rPr>
              <a:t>   </a:t>
            </a:r>
          </a:p>
          <a:p>
            <a:pPr algn="just">
              <a:defRPr/>
            </a:pPr>
            <a:r>
              <a:rPr lang="en-US" altLang="bg-BG" sz="1800" b="1" dirty="0">
                <a:solidFill>
                  <a:srgbClr val="22228B"/>
                </a:solidFill>
                <a:cs typeface="Arial" charset="0"/>
              </a:rPr>
              <a:t> </a:t>
            </a:r>
            <a:r>
              <a:rPr lang="en-US" altLang="bg-BG" sz="1800" b="1" dirty="0" smtClean="0">
                <a:solidFill>
                  <a:srgbClr val="22228B"/>
                </a:solidFill>
                <a:cs typeface="Arial" charset="0"/>
              </a:rPr>
              <a:t>   experience </a:t>
            </a:r>
            <a:r>
              <a:rPr lang="en-US" altLang="bg-BG" sz="1800" b="1" dirty="0">
                <a:solidFill>
                  <a:srgbClr val="22228B"/>
                </a:solidFill>
                <a:cs typeface="Arial" charset="0"/>
              </a:rPr>
              <a:t>and to stimulate the active participation of </a:t>
            </a:r>
            <a:r>
              <a:rPr lang="en-US" altLang="bg-BG" sz="1800" b="1" dirty="0" smtClean="0">
                <a:solidFill>
                  <a:srgbClr val="22228B"/>
                </a:solidFill>
                <a:cs typeface="Arial" charset="0"/>
              </a:rPr>
              <a:t>BNRA</a:t>
            </a:r>
          </a:p>
          <a:p>
            <a:pPr algn="just">
              <a:defRPr/>
            </a:pPr>
            <a:endParaRPr lang="en-US" altLang="bg-BG" sz="1800" b="1" dirty="0" smtClean="0">
              <a:solidFill>
                <a:srgbClr val="22228B"/>
              </a:solidFill>
              <a:cs typeface="Arial" charset="0"/>
            </a:endParaRPr>
          </a:p>
          <a:p>
            <a:pPr marL="285750" indent="-285750" algn="just">
              <a:buFont typeface="Wingdings" panose="05000000000000000000" pitchFamily="2" charset="2"/>
              <a:buChar char="q"/>
              <a:defRPr/>
            </a:pPr>
            <a:r>
              <a:rPr lang="en-US" altLang="bg-BG" sz="1800" b="1" dirty="0">
                <a:solidFill>
                  <a:srgbClr val="22228B"/>
                </a:solidFill>
                <a:cs typeface="Arial" charset="0"/>
              </a:rPr>
              <a:t>Regulatory Authority capacity building measures in respect </a:t>
            </a:r>
            <a:r>
              <a:rPr lang="en-US" altLang="bg-BG" sz="1800" b="1" dirty="0" smtClean="0">
                <a:solidFill>
                  <a:srgbClr val="22228B"/>
                </a:solidFill>
                <a:cs typeface="Arial" charset="0"/>
              </a:rPr>
              <a:t>of SMRs </a:t>
            </a:r>
            <a:r>
              <a:rPr lang="en-US" altLang="bg-BG" sz="1800" b="1" dirty="0">
                <a:solidFill>
                  <a:srgbClr val="22228B"/>
                </a:solidFill>
                <a:cs typeface="Arial" charset="0"/>
              </a:rPr>
              <a:t>safety assessment and licensing</a:t>
            </a:r>
          </a:p>
          <a:p>
            <a:pPr marL="925513" lvl="1" indent="-285750" algn="just">
              <a:buFont typeface="Wingdings" panose="05000000000000000000" pitchFamily="2" charset="2"/>
              <a:buChar char="§"/>
              <a:defRPr/>
            </a:pPr>
            <a:r>
              <a:rPr lang="en-US" altLang="bg-BG" sz="1800" b="1" dirty="0" smtClean="0">
                <a:solidFill>
                  <a:srgbClr val="22228B"/>
                </a:solidFill>
                <a:cs typeface="Arial" charset="0"/>
              </a:rPr>
              <a:t>Creating </a:t>
            </a:r>
            <a:r>
              <a:rPr lang="en-US" altLang="bg-BG" sz="1800" b="1" dirty="0">
                <a:solidFill>
                  <a:srgbClr val="22228B"/>
                </a:solidFill>
                <a:cs typeface="Arial" charset="0"/>
              </a:rPr>
              <a:t>a </a:t>
            </a:r>
            <a:r>
              <a:rPr lang="en-US" altLang="bg-BG" sz="1800" b="1" dirty="0" smtClean="0">
                <a:solidFill>
                  <a:srgbClr val="22228B"/>
                </a:solidFill>
                <a:cs typeface="Arial" charset="0"/>
              </a:rPr>
              <a:t>dedicated team</a:t>
            </a:r>
          </a:p>
          <a:p>
            <a:pPr marL="925513" lvl="1" indent="-285750" algn="just">
              <a:buFont typeface="Wingdings" panose="05000000000000000000" pitchFamily="2" charset="2"/>
              <a:buChar char="§"/>
              <a:defRPr/>
            </a:pPr>
            <a:r>
              <a:rPr lang="en-US" altLang="bg-BG" sz="1800" b="1" dirty="0" smtClean="0">
                <a:solidFill>
                  <a:srgbClr val="22228B"/>
                </a:solidFill>
                <a:cs typeface="Arial" charset="0"/>
              </a:rPr>
              <a:t>Development of specific competences</a:t>
            </a:r>
          </a:p>
          <a:p>
            <a:pPr marL="925513" lvl="1" indent="-285750" algn="just">
              <a:buFont typeface="Wingdings" panose="05000000000000000000" pitchFamily="2" charset="2"/>
              <a:buChar char="§"/>
              <a:defRPr/>
            </a:pPr>
            <a:r>
              <a:rPr lang="en-US" altLang="bg-BG" sz="1800" b="1" dirty="0" smtClean="0">
                <a:solidFill>
                  <a:srgbClr val="22228B"/>
                </a:solidFill>
                <a:cs typeface="Arial" charset="0"/>
              </a:rPr>
              <a:t>Exchange of regulatory </a:t>
            </a:r>
            <a:r>
              <a:rPr lang="en-US" altLang="bg-BG" sz="1800" b="1" dirty="0" smtClean="0">
                <a:solidFill>
                  <a:srgbClr val="22228B"/>
                </a:solidFill>
                <a:cs typeface="Arial" charset="0"/>
              </a:rPr>
              <a:t>experience</a:t>
            </a:r>
            <a:endParaRPr lang="en-US" altLang="bg-BG" sz="1800" b="1" dirty="0">
              <a:solidFill>
                <a:srgbClr val="22228B"/>
              </a:solidFill>
              <a:cs typeface="Arial" charset="0"/>
            </a:endParaRPr>
          </a:p>
        </p:txBody>
      </p:sp>
      <p:sp>
        <p:nvSpPr>
          <p:cNvPr id="25602" name="Rectangle 2"/>
          <p:cNvSpPr>
            <a:spLocks noChangeArrowheads="1"/>
          </p:cNvSpPr>
          <p:nvPr/>
        </p:nvSpPr>
        <p:spPr bwMode="auto">
          <a:xfrm>
            <a:off x="6175375" y="455613"/>
            <a:ext cx="2743200"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buClrTx/>
              <a:buFontTx/>
              <a:buNone/>
              <a:defRPr/>
            </a:pPr>
            <a:r>
              <a:rPr lang="en-US" altLang="bg-BG" sz="1600" b="1" dirty="0" smtClean="0">
                <a:solidFill>
                  <a:srgbClr val="22228B"/>
                </a:solidFill>
                <a:effectLst>
                  <a:outerShdw blurRad="38100" dist="38100" dir="2700000" algn="tl">
                    <a:srgbClr val="000000"/>
                  </a:outerShdw>
                </a:effectLst>
                <a:cs typeface="Arial" charset="0"/>
              </a:rPr>
              <a:t>BNRA ACTION PLAN</a:t>
            </a:r>
          </a:p>
        </p:txBody>
      </p:sp>
      <p:sp>
        <p:nvSpPr>
          <p:cNvPr id="25604" name="Text Box 3"/>
          <p:cNvSpPr txBox="1">
            <a:spLocks noChangeArrowheads="1"/>
          </p:cNvSpPr>
          <p:nvPr/>
        </p:nvSpPr>
        <p:spPr bwMode="auto">
          <a:xfrm>
            <a:off x="762000" y="6477000"/>
            <a:ext cx="7848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9pPr>
          </a:lstStyle>
          <a:p>
            <a:pPr eaLnBrk="1" hangingPunct="1">
              <a:buClrTx/>
            </a:pPr>
            <a:r>
              <a:rPr lang="en-US" altLang="bg-BG" sz="800" i="1">
                <a:solidFill>
                  <a:srgbClr val="262699"/>
                </a:solidFill>
                <a:cs typeface="Tahoma" pitchFamily="32" charset="0"/>
              </a:rPr>
              <a:t>INTERNATIONAL NUCLEAR CONFERENCE “STATE-ON-THE ART OF THE MODULAR NUCLEAR REACTORS FOR THE MARKET OF SOUTH EAST EUROPE”, 12-13.01.2023</a:t>
            </a:r>
          </a:p>
        </p:txBody>
      </p:sp>
      <p:sp>
        <p:nvSpPr>
          <p:cNvPr id="25605" name="Text Box 4"/>
          <p:cNvSpPr txBox="1">
            <a:spLocks noChangeArrowheads="1"/>
          </p:cNvSpPr>
          <p:nvPr/>
        </p:nvSpPr>
        <p:spPr bwMode="auto">
          <a:xfrm>
            <a:off x="8234363" y="6454775"/>
            <a:ext cx="1828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bg-BG" altLang="bg-BG"/>
          </a:p>
        </p:txBody>
      </p:sp>
      <p:sp>
        <p:nvSpPr>
          <p:cNvPr id="25606" name="Rectangle 5"/>
          <p:cNvSpPr>
            <a:spLocks noChangeArrowheads="1"/>
          </p:cNvSpPr>
          <p:nvPr/>
        </p:nvSpPr>
        <p:spPr bwMode="auto">
          <a:xfrm>
            <a:off x="8423275" y="6335713"/>
            <a:ext cx="720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ctr">
              <a:buClrTx/>
              <a:buFontTx/>
              <a:buNone/>
            </a:pPr>
            <a:fld id="{91E3D036-BC4D-4CBB-A89B-B229480D5C89}" type="slidenum">
              <a:rPr lang="bg-BG" altLang="bg-BG">
                <a:solidFill>
                  <a:srgbClr val="FFFFFF"/>
                </a:solidFill>
              </a:rPr>
              <a:pPr algn="ctr">
                <a:buClrTx/>
                <a:buFontTx/>
                <a:buNone/>
              </a:pPr>
              <a:t>10</a:t>
            </a:fld>
            <a:r>
              <a:rPr lang="bg-BG" altLang="bg-BG">
                <a:solidFill>
                  <a:srgbClr val="FFFFFF"/>
                </a:solidFill>
              </a:rPr>
              <a:t>/14</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539750" y="1557338"/>
            <a:ext cx="8153400" cy="397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marL="1096963" indent="-28257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lgn="ctr">
              <a:defRPr/>
            </a:pPr>
            <a:r>
              <a:rPr lang="en-US" altLang="bg-BG" sz="2000" b="1" dirty="0" smtClean="0">
                <a:solidFill>
                  <a:srgbClr val="22228B"/>
                </a:solidFill>
                <a:cs typeface="Arial" charset="0"/>
              </a:rPr>
              <a:t>SECOND STEP</a:t>
            </a:r>
          </a:p>
          <a:p>
            <a:pPr algn="ctr">
              <a:defRPr/>
            </a:pPr>
            <a:endParaRPr lang="en-US" altLang="bg-BG" sz="2000" b="1" dirty="0" smtClean="0">
              <a:solidFill>
                <a:srgbClr val="22228B"/>
              </a:solidFill>
              <a:cs typeface="Arial" charset="0"/>
            </a:endParaRPr>
          </a:p>
          <a:p>
            <a:pPr marL="285750" indent="-285750" algn="just">
              <a:buFont typeface="Wingdings" panose="05000000000000000000" pitchFamily="2" charset="2"/>
              <a:buChar char="q"/>
              <a:defRPr/>
            </a:pPr>
            <a:r>
              <a:rPr lang="en-US" altLang="bg-BG" sz="1800" b="1" dirty="0" smtClean="0">
                <a:solidFill>
                  <a:srgbClr val="22228B"/>
                </a:solidFill>
                <a:cs typeface="Arial" charset="0"/>
              </a:rPr>
              <a:t>Development </a:t>
            </a:r>
            <a:r>
              <a:rPr lang="en-US" altLang="bg-BG" sz="1800" b="1" dirty="0">
                <a:solidFill>
                  <a:srgbClr val="22228B"/>
                </a:solidFill>
                <a:cs typeface="Arial" charset="0"/>
              </a:rPr>
              <a:t>of </a:t>
            </a:r>
            <a:r>
              <a:rPr lang="en-US" altLang="bg-BG" sz="1800" b="1" dirty="0" smtClean="0">
                <a:solidFill>
                  <a:srgbClr val="22228B"/>
                </a:solidFill>
                <a:cs typeface="Arial" charset="0"/>
              </a:rPr>
              <a:t>internal rules/procedures </a:t>
            </a:r>
            <a:r>
              <a:rPr lang="en-US" altLang="bg-BG" sz="1800" b="1" dirty="0">
                <a:solidFill>
                  <a:srgbClr val="22228B"/>
                </a:solidFill>
                <a:cs typeface="Arial" charset="0"/>
              </a:rPr>
              <a:t>for evaluation of innovative projects</a:t>
            </a:r>
          </a:p>
          <a:p>
            <a:pPr algn="just">
              <a:defRPr/>
            </a:pPr>
            <a:r>
              <a:rPr lang="en-US" altLang="bg-BG" sz="1800" b="1" dirty="0" smtClean="0">
                <a:solidFill>
                  <a:srgbClr val="22228B"/>
                </a:solidFill>
                <a:cs typeface="Arial" charset="0"/>
              </a:rPr>
              <a:t>	    Purpose </a:t>
            </a:r>
            <a:r>
              <a:rPr lang="en-US" altLang="bg-BG" sz="1800" b="1" dirty="0">
                <a:solidFill>
                  <a:srgbClr val="22228B"/>
                </a:solidFill>
                <a:cs typeface="Arial" charset="0"/>
              </a:rPr>
              <a:t>of the procedure – creation of a basis for dialogue </a:t>
            </a:r>
            <a:r>
              <a:rPr lang="en-US" altLang="bg-BG" sz="1800" b="1" dirty="0" smtClean="0">
                <a:solidFill>
                  <a:srgbClr val="22228B"/>
                </a:solidFill>
                <a:cs typeface="Arial" charset="0"/>
              </a:rPr>
              <a:t>   </a:t>
            </a:r>
          </a:p>
          <a:p>
            <a:pPr algn="just">
              <a:defRPr/>
            </a:pPr>
            <a:r>
              <a:rPr lang="en-US" altLang="bg-BG" sz="1800" b="1" dirty="0">
                <a:solidFill>
                  <a:srgbClr val="22228B"/>
                </a:solidFill>
                <a:cs typeface="Arial" charset="0"/>
              </a:rPr>
              <a:t> </a:t>
            </a:r>
            <a:r>
              <a:rPr lang="en-US" altLang="bg-BG" sz="1800" b="1" dirty="0" smtClean="0">
                <a:solidFill>
                  <a:srgbClr val="22228B"/>
                </a:solidFill>
                <a:cs typeface="Arial" charset="0"/>
              </a:rPr>
              <a:t>   between </a:t>
            </a:r>
            <a:r>
              <a:rPr lang="en-US" altLang="bg-BG" sz="1800" b="1" dirty="0">
                <a:solidFill>
                  <a:srgbClr val="22228B"/>
                </a:solidFill>
                <a:cs typeface="Arial" charset="0"/>
              </a:rPr>
              <a:t>the </a:t>
            </a:r>
            <a:r>
              <a:rPr lang="en-US" altLang="bg-BG" sz="1800" b="1" dirty="0" smtClean="0">
                <a:solidFill>
                  <a:srgbClr val="22228B"/>
                </a:solidFill>
                <a:cs typeface="Arial" charset="0"/>
              </a:rPr>
              <a:t>applicants </a:t>
            </a:r>
            <a:r>
              <a:rPr lang="en-US" altLang="bg-BG" sz="1800" b="1" dirty="0">
                <a:solidFill>
                  <a:srgbClr val="22228B"/>
                </a:solidFill>
                <a:cs typeface="Arial" charset="0"/>
              </a:rPr>
              <a:t>and the </a:t>
            </a:r>
            <a:r>
              <a:rPr lang="en-US" altLang="bg-BG" sz="1800" b="1" dirty="0" smtClean="0">
                <a:solidFill>
                  <a:srgbClr val="22228B"/>
                </a:solidFill>
                <a:cs typeface="Arial" charset="0"/>
              </a:rPr>
              <a:t>regulator</a:t>
            </a:r>
          </a:p>
          <a:p>
            <a:pPr algn="just">
              <a:defRPr/>
            </a:pPr>
            <a:endParaRPr lang="en-US" altLang="bg-BG" sz="1800" b="1" dirty="0">
              <a:solidFill>
                <a:srgbClr val="22228B"/>
              </a:solidFill>
              <a:cs typeface="Arial" charset="0"/>
            </a:endParaRPr>
          </a:p>
          <a:p>
            <a:pPr marL="285750" indent="-285750" algn="just">
              <a:buFont typeface="Wingdings" panose="05000000000000000000" pitchFamily="2" charset="2"/>
              <a:buChar char="q"/>
              <a:defRPr/>
            </a:pPr>
            <a:r>
              <a:rPr lang="en-US" altLang="bg-BG" sz="1800" b="1" dirty="0" smtClean="0">
                <a:solidFill>
                  <a:srgbClr val="22228B"/>
                </a:solidFill>
                <a:cs typeface="Arial" charset="0"/>
              </a:rPr>
              <a:t>Limitation of the subjectivity </a:t>
            </a:r>
            <a:r>
              <a:rPr lang="en-US" altLang="bg-BG" sz="1800" b="1" dirty="0">
                <a:solidFill>
                  <a:srgbClr val="22228B"/>
                </a:solidFill>
                <a:cs typeface="Arial" charset="0"/>
              </a:rPr>
              <a:t>in defining and discussing the identified </a:t>
            </a:r>
            <a:r>
              <a:rPr lang="en-US" altLang="bg-BG" sz="1800" b="1" dirty="0" smtClean="0">
                <a:solidFill>
                  <a:srgbClr val="22228B"/>
                </a:solidFill>
                <a:cs typeface="Arial" charset="0"/>
              </a:rPr>
              <a:t>problems</a:t>
            </a:r>
          </a:p>
          <a:p>
            <a:pPr algn="just">
              <a:defRPr/>
            </a:pPr>
            <a:endParaRPr lang="en-US" altLang="bg-BG" sz="1800" b="1" dirty="0">
              <a:solidFill>
                <a:srgbClr val="22228B"/>
              </a:solidFill>
              <a:cs typeface="Arial" charset="0"/>
            </a:endParaRPr>
          </a:p>
          <a:p>
            <a:pPr marL="285750" indent="-285750" algn="just">
              <a:buFont typeface="Wingdings" panose="05000000000000000000" pitchFamily="2" charset="2"/>
              <a:buChar char="q"/>
              <a:defRPr/>
            </a:pPr>
            <a:r>
              <a:rPr lang="en-US" altLang="bg-BG" sz="1800" b="1" dirty="0" smtClean="0">
                <a:solidFill>
                  <a:srgbClr val="22228B"/>
                </a:solidFill>
                <a:cs typeface="Arial" charset="0"/>
              </a:rPr>
              <a:t>In-depth </a:t>
            </a:r>
            <a:r>
              <a:rPr lang="en-US" altLang="bg-BG" sz="1800" b="1" dirty="0">
                <a:solidFill>
                  <a:srgbClr val="22228B"/>
                </a:solidFill>
                <a:cs typeface="Arial" charset="0"/>
              </a:rPr>
              <a:t>discussion of identified </a:t>
            </a:r>
            <a:r>
              <a:rPr lang="en-US" altLang="bg-BG" sz="1800" b="1" dirty="0" smtClean="0">
                <a:solidFill>
                  <a:srgbClr val="22228B"/>
                </a:solidFill>
                <a:cs typeface="Arial" charset="0"/>
              </a:rPr>
              <a:t>issues</a:t>
            </a:r>
          </a:p>
          <a:p>
            <a:pPr algn="just">
              <a:defRPr/>
            </a:pPr>
            <a:endParaRPr lang="en-US" altLang="bg-BG" sz="1800" b="1" dirty="0">
              <a:solidFill>
                <a:srgbClr val="22228B"/>
              </a:solidFill>
              <a:cs typeface="Arial" charset="0"/>
            </a:endParaRPr>
          </a:p>
          <a:p>
            <a:pPr marL="285750" indent="-285750" algn="just">
              <a:buFont typeface="Wingdings" panose="05000000000000000000" pitchFamily="2" charset="2"/>
              <a:buChar char="q"/>
              <a:defRPr/>
            </a:pPr>
            <a:r>
              <a:rPr lang="en-US" altLang="bg-BG" sz="1800" b="1" dirty="0" smtClean="0">
                <a:solidFill>
                  <a:srgbClr val="22228B"/>
                </a:solidFill>
                <a:cs typeface="Arial" charset="0"/>
              </a:rPr>
              <a:t>Early </a:t>
            </a:r>
            <a:r>
              <a:rPr lang="en-US" altLang="bg-BG" sz="1800" b="1" dirty="0">
                <a:solidFill>
                  <a:srgbClr val="22228B"/>
                </a:solidFill>
                <a:cs typeface="Arial" charset="0"/>
              </a:rPr>
              <a:t>detection of showstoppers</a:t>
            </a:r>
          </a:p>
          <a:p>
            <a:pPr marL="1103313" lvl="1" indent="-285750">
              <a:buClrTx/>
              <a:buFont typeface="Wingdings" panose="05000000000000000000" pitchFamily="2" charset="2"/>
              <a:buChar char="§"/>
              <a:defRPr/>
            </a:pPr>
            <a:endParaRPr lang="en-GB" altLang="bg-BG" sz="1400" dirty="0" smtClean="0">
              <a:solidFill>
                <a:srgbClr val="22228B"/>
              </a:solidFill>
              <a:cs typeface="Arial" charset="0"/>
            </a:endParaRPr>
          </a:p>
        </p:txBody>
      </p:sp>
      <p:sp>
        <p:nvSpPr>
          <p:cNvPr id="26626" name="Rectangle 2"/>
          <p:cNvSpPr>
            <a:spLocks noChangeArrowheads="1"/>
          </p:cNvSpPr>
          <p:nvPr/>
        </p:nvSpPr>
        <p:spPr bwMode="auto">
          <a:xfrm>
            <a:off x="6175375" y="455613"/>
            <a:ext cx="2743200"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buClrTx/>
              <a:buFontTx/>
              <a:buNone/>
              <a:defRPr/>
            </a:pPr>
            <a:r>
              <a:rPr lang="en-US" altLang="bg-BG" sz="1600" b="1" dirty="0">
                <a:solidFill>
                  <a:srgbClr val="22228B"/>
                </a:solidFill>
                <a:effectLst>
                  <a:outerShdw blurRad="38100" dist="38100" dir="2700000" algn="tl">
                    <a:srgbClr val="000000"/>
                  </a:outerShdw>
                </a:effectLst>
                <a:cs typeface="Arial" charset="0"/>
              </a:rPr>
              <a:t>BNRA ACTION PLAN</a:t>
            </a:r>
          </a:p>
        </p:txBody>
      </p:sp>
      <p:sp>
        <p:nvSpPr>
          <p:cNvPr id="26628" name="Text Box 3"/>
          <p:cNvSpPr txBox="1">
            <a:spLocks noChangeArrowheads="1"/>
          </p:cNvSpPr>
          <p:nvPr/>
        </p:nvSpPr>
        <p:spPr bwMode="auto">
          <a:xfrm>
            <a:off x="762000" y="6477000"/>
            <a:ext cx="7848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9pPr>
          </a:lstStyle>
          <a:p>
            <a:pPr eaLnBrk="1" hangingPunct="1">
              <a:buClrTx/>
            </a:pPr>
            <a:r>
              <a:rPr lang="en-US" altLang="bg-BG" sz="800" i="1">
                <a:solidFill>
                  <a:srgbClr val="262699"/>
                </a:solidFill>
                <a:cs typeface="Tahoma" pitchFamily="32" charset="0"/>
              </a:rPr>
              <a:t>INTERNATIONAL NUCLEAR CONFERENCE “STATE-ON-THE ART OF THE MODULAR NUCLEAR REACTORS FOR THE MARKET OF SOUTH EAST EUROPE”, 12-13.01.2023</a:t>
            </a:r>
          </a:p>
        </p:txBody>
      </p:sp>
      <p:sp>
        <p:nvSpPr>
          <p:cNvPr id="26629" name="Rectangle 4"/>
          <p:cNvSpPr>
            <a:spLocks noChangeArrowheads="1"/>
          </p:cNvSpPr>
          <p:nvPr/>
        </p:nvSpPr>
        <p:spPr bwMode="auto">
          <a:xfrm>
            <a:off x="8423275" y="6335713"/>
            <a:ext cx="720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ctr">
              <a:buClrTx/>
              <a:buFontTx/>
              <a:buNone/>
            </a:pPr>
            <a:fld id="{96B72386-03A3-4B71-A302-72D7F8EE1756}" type="slidenum">
              <a:rPr lang="bg-BG" altLang="bg-BG">
                <a:solidFill>
                  <a:srgbClr val="FFFFFF"/>
                </a:solidFill>
              </a:rPr>
              <a:pPr algn="ctr">
                <a:buClrTx/>
                <a:buFontTx/>
                <a:buNone/>
              </a:pPr>
              <a:t>11</a:t>
            </a:fld>
            <a:r>
              <a:rPr lang="bg-BG" altLang="bg-BG">
                <a:solidFill>
                  <a:srgbClr val="FFFFFF"/>
                </a:solidFill>
              </a:rPr>
              <a:t>/14</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638175" y="1700213"/>
            <a:ext cx="8153400" cy="332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marL="1096963" indent="-28257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buClrTx/>
              <a:buFontTx/>
              <a:buNone/>
              <a:defRPr/>
            </a:pPr>
            <a:endParaRPr lang="en-GB" altLang="bg-BG" sz="1400" b="1" dirty="0" smtClean="0">
              <a:solidFill>
                <a:srgbClr val="22228B"/>
              </a:solidFill>
              <a:cs typeface="Arial" charset="0"/>
            </a:endParaRPr>
          </a:p>
          <a:p>
            <a:pPr algn="ctr">
              <a:defRPr/>
            </a:pPr>
            <a:r>
              <a:rPr lang="en-US" altLang="bg-BG" sz="2000" b="1" dirty="0" smtClean="0">
                <a:solidFill>
                  <a:srgbClr val="22228B"/>
                </a:solidFill>
                <a:cs typeface="Arial" charset="0"/>
              </a:rPr>
              <a:t>THIRD STEP</a:t>
            </a:r>
          </a:p>
          <a:p>
            <a:pPr marL="285750" indent="-285750">
              <a:buFont typeface="Wingdings" panose="05000000000000000000" pitchFamily="2" charset="2"/>
              <a:buChar char="q"/>
              <a:defRPr/>
            </a:pPr>
            <a:endParaRPr lang="en-US" altLang="bg-BG" sz="1400" b="1" dirty="0">
              <a:solidFill>
                <a:srgbClr val="22228B"/>
              </a:solidFill>
              <a:cs typeface="Arial" charset="0"/>
            </a:endParaRPr>
          </a:p>
          <a:p>
            <a:pPr>
              <a:defRPr/>
            </a:pPr>
            <a:r>
              <a:rPr lang="en-US" altLang="bg-BG" sz="1800" b="1" dirty="0" smtClean="0">
                <a:solidFill>
                  <a:srgbClr val="22228B"/>
                </a:solidFill>
                <a:cs typeface="Arial" charset="0"/>
              </a:rPr>
              <a:t>Review </a:t>
            </a:r>
            <a:r>
              <a:rPr lang="en-US" altLang="bg-BG" sz="1800" b="1" dirty="0">
                <a:solidFill>
                  <a:srgbClr val="22228B"/>
                </a:solidFill>
                <a:cs typeface="Arial" charset="0"/>
              </a:rPr>
              <a:t>and, if necessary, amendments to the regulatory framework</a:t>
            </a:r>
          </a:p>
          <a:p>
            <a:pPr marL="285750" indent="-285750">
              <a:buFont typeface="Wingdings" panose="05000000000000000000" pitchFamily="2" charset="2"/>
              <a:buChar char="q"/>
              <a:defRPr/>
            </a:pPr>
            <a:endParaRPr lang="en-US" altLang="bg-BG" sz="1800" b="1" dirty="0" smtClean="0">
              <a:solidFill>
                <a:srgbClr val="22228B"/>
              </a:solidFill>
              <a:cs typeface="Arial" charset="0"/>
            </a:endParaRPr>
          </a:p>
          <a:p>
            <a:pPr marL="285750" indent="-285750" algn="just">
              <a:buFont typeface="Wingdings" panose="05000000000000000000" pitchFamily="2" charset="2"/>
              <a:buChar char="q"/>
              <a:defRPr/>
            </a:pPr>
            <a:r>
              <a:rPr lang="en-US" altLang="bg-BG" sz="1800" b="1" dirty="0">
                <a:solidFill>
                  <a:srgbClr val="22228B"/>
                </a:solidFill>
                <a:cs typeface="Arial" charset="0"/>
              </a:rPr>
              <a:t>Development of proposals for </a:t>
            </a:r>
            <a:r>
              <a:rPr lang="en-US" altLang="bg-BG" sz="1800" b="1" dirty="0" smtClean="0">
                <a:solidFill>
                  <a:srgbClr val="22228B"/>
                </a:solidFill>
                <a:cs typeface="Arial" charset="0"/>
              </a:rPr>
              <a:t>amendments </a:t>
            </a:r>
            <a:r>
              <a:rPr lang="en-US" altLang="bg-BG" sz="1800" b="1" dirty="0">
                <a:solidFill>
                  <a:srgbClr val="22228B"/>
                </a:solidFill>
                <a:cs typeface="Arial" charset="0"/>
              </a:rPr>
              <a:t>to the </a:t>
            </a:r>
            <a:r>
              <a:rPr lang="en-US" altLang="bg-BG" sz="1800" b="1" dirty="0" smtClean="0">
                <a:solidFill>
                  <a:srgbClr val="22228B"/>
                </a:solidFill>
                <a:cs typeface="Arial" charset="0"/>
              </a:rPr>
              <a:t>Nuclear Act, the Regulation </a:t>
            </a:r>
            <a:r>
              <a:rPr lang="en-US" altLang="bg-BG" sz="1800" b="1" dirty="0">
                <a:solidFill>
                  <a:srgbClr val="22228B"/>
                </a:solidFill>
                <a:cs typeface="Arial" charset="0"/>
              </a:rPr>
              <a:t>on nuclear power plants safety and the Regulation on the licensing and permitting </a:t>
            </a:r>
            <a:r>
              <a:rPr lang="en-US" altLang="bg-BG" sz="1800" b="1" dirty="0" smtClean="0">
                <a:solidFill>
                  <a:srgbClr val="22228B"/>
                </a:solidFill>
                <a:cs typeface="Arial" charset="0"/>
              </a:rPr>
              <a:t>procedure.</a:t>
            </a:r>
            <a:endParaRPr lang="en-US" altLang="bg-BG" sz="1800" b="1" dirty="0" smtClean="0">
              <a:solidFill>
                <a:srgbClr val="22228B"/>
              </a:solidFill>
              <a:cs typeface="Arial" charset="0"/>
            </a:endParaRPr>
          </a:p>
          <a:p>
            <a:pPr algn="just">
              <a:defRPr/>
            </a:pPr>
            <a:endParaRPr lang="en-US" altLang="bg-BG" sz="1800" b="1" dirty="0">
              <a:solidFill>
                <a:srgbClr val="22228B"/>
              </a:solidFill>
              <a:cs typeface="Arial" charset="0"/>
            </a:endParaRPr>
          </a:p>
          <a:p>
            <a:pPr marL="285750" indent="-285750" algn="just">
              <a:buFont typeface="Wingdings" panose="05000000000000000000" pitchFamily="2" charset="2"/>
              <a:buChar char="q"/>
              <a:defRPr/>
            </a:pPr>
            <a:r>
              <a:rPr lang="en-US" altLang="bg-BG" sz="1800" b="1" dirty="0">
                <a:solidFill>
                  <a:srgbClr val="22228B"/>
                </a:solidFill>
                <a:cs typeface="Arial" charset="0"/>
              </a:rPr>
              <a:t>Review and amendment </a:t>
            </a:r>
            <a:r>
              <a:rPr lang="en-US" altLang="bg-BG" sz="1800" b="1" dirty="0" smtClean="0">
                <a:solidFill>
                  <a:srgbClr val="22228B"/>
                </a:solidFill>
                <a:cs typeface="Arial" charset="0"/>
              </a:rPr>
              <a:t>if necessary </a:t>
            </a:r>
            <a:r>
              <a:rPr lang="en-US" altLang="bg-BG" sz="1800" b="1" dirty="0">
                <a:solidFill>
                  <a:srgbClr val="22228B"/>
                </a:solidFill>
                <a:cs typeface="Arial" charset="0"/>
              </a:rPr>
              <a:t>to </a:t>
            </a:r>
            <a:r>
              <a:rPr lang="en-US" altLang="bg-BG" sz="1800" b="1" dirty="0" smtClean="0">
                <a:solidFill>
                  <a:srgbClr val="22228B"/>
                </a:solidFill>
                <a:cs typeface="Arial" charset="0"/>
              </a:rPr>
              <a:t>other </a:t>
            </a:r>
            <a:r>
              <a:rPr lang="en-US" altLang="bg-BG" sz="1800" b="1" dirty="0">
                <a:solidFill>
                  <a:srgbClr val="22228B"/>
                </a:solidFill>
                <a:cs typeface="Arial" charset="0"/>
              </a:rPr>
              <a:t>regulations and the gradual update of the related regulatory guides.</a:t>
            </a:r>
          </a:p>
          <a:p>
            <a:pPr marL="285750" indent="-285750">
              <a:buFont typeface="Wingdings" panose="05000000000000000000" pitchFamily="2" charset="2"/>
              <a:buChar char="q"/>
              <a:defRPr/>
            </a:pPr>
            <a:endParaRPr lang="en-US" altLang="bg-BG" sz="1800" b="1" dirty="0">
              <a:solidFill>
                <a:srgbClr val="22228B"/>
              </a:solidFill>
              <a:cs typeface="Arial" charset="0"/>
            </a:endParaRPr>
          </a:p>
        </p:txBody>
      </p:sp>
      <p:sp>
        <p:nvSpPr>
          <p:cNvPr id="30722" name="Rectangle 2"/>
          <p:cNvSpPr>
            <a:spLocks noChangeArrowheads="1"/>
          </p:cNvSpPr>
          <p:nvPr/>
        </p:nvSpPr>
        <p:spPr bwMode="auto">
          <a:xfrm>
            <a:off x="6175375" y="455613"/>
            <a:ext cx="2743200"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buClrTx/>
              <a:buFontTx/>
              <a:buNone/>
              <a:defRPr/>
            </a:pPr>
            <a:r>
              <a:rPr lang="en-US" altLang="bg-BG" sz="1600" b="1" dirty="0" smtClean="0">
                <a:solidFill>
                  <a:srgbClr val="22228B"/>
                </a:solidFill>
                <a:effectLst>
                  <a:outerShdw blurRad="38100" dist="38100" dir="2700000" algn="tl">
                    <a:srgbClr val="000000"/>
                  </a:outerShdw>
                </a:effectLst>
                <a:cs typeface="Arial" charset="0"/>
              </a:rPr>
              <a:t>BNRA ACTION PLAN</a:t>
            </a:r>
          </a:p>
        </p:txBody>
      </p:sp>
      <p:sp>
        <p:nvSpPr>
          <p:cNvPr id="27652" name="Text Box 3"/>
          <p:cNvSpPr txBox="1">
            <a:spLocks noChangeArrowheads="1"/>
          </p:cNvSpPr>
          <p:nvPr/>
        </p:nvSpPr>
        <p:spPr bwMode="auto">
          <a:xfrm>
            <a:off x="762000" y="6477000"/>
            <a:ext cx="7848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9pPr>
          </a:lstStyle>
          <a:p>
            <a:pPr eaLnBrk="1" hangingPunct="1">
              <a:buClrTx/>
            </a:pPr>
            <a:r>
              <a:rPr lang="en-US" altLang="bg-BG" sz="800" i="1">
                <a:solidFill>
                  <a:srgbClr val="262699"/>
                </a:solidFill>
                <a:cs typeface="Tahoma" pitchFamily="32" charset="0"/>
              </a:rPr>
              <a:t>INTERNATIONAL NUCLEAR CONFERENCE “STATE-ON-THE ART OF THE MODULAR NUCLEAR REACTORS FOR THE MARKET OF SOUTH EAST EUROPE”, 12-13.01.2023</a:t>
            </a:r>
          </a:p>
        </p:txBody>
      </p:sp>
      <p:sp>
        <p:nvSpPr>
          <p:cNvPr id="27653" name="Rectangle 4"/>
          <p:cNvSpPr>
            <a:spLocks noChangeArrowheads="1"/>
          </p:cNvSpPr>
          <p:nvPr/>
        </p:nvSpPr>
        <p:spPr bwMode="auto">
          <a:xfrm>
            <a:off x="8423275" y="6335713"/>
            <a:ext cx="720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ctr">
              <a:buClrTx/>
              <a:buFontTx/>
              <a:buNone/>
            </a:pPr>
            <a:fld id="{03CD702C-F520-4E7A-BDDE-D02C79D15CDF}" type="slidenum">
              <a:rPr lang="bg-BG" altLang="bg-BG">
                <a:solidFill>
                  <a:srgbClr val="FFFFFF"/>
                </a:solidFill>
              </a:rPr>
              <a:pPr algn="ctr">
                <a:buClrTx/>
                <a:buFontTx/>
                <a:buNone/>
              </a:pPr>
              <a:t>12</a:t>
            </a:fld>
            <a:r>
              <a:rPr lang="bg-BG" altLang="bg-BG">
                <a:solidFill>
                  <a:srgbClr val="FFFFFF"/>
                </a:solidFill>
              </a:rPr>
              <a:t>/14</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674688" y="1217613"/>
            <a:ext cx="8153400" cy="514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marL="1096963" indent="-28257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buClrTx/>
              <a:buFontTx/>
              <a:buNone/>
              <a:defRPr/>
            </a:pPr>
            <a:endParaRPr lang="en-GB" altLang="bg-BG" sz="1400" b="1" dirty="0" smtClean="0">
              <a:solidFill>
                <a:srgbClr val="22228B"/>
              </a:solidFill>
              <a:cs typeface="Arial" charset="0"/>
            </a:endParaRPr>
          </a:p>
          <a:p>
            <a:pPr marL="342900" indent="-342900" algn="just">
              <a:buFont typeface="Wingdings" panose="05000000000000000000" pitchFamily="2" charset="2"/>
              <a:buChar char="q"/>
              <a:defRPr/>
            </a:pPr>
            <a:r>
              <a:rPr lang="en-US" altLang="bg-BG" sz="2000" b="1" dirty="0" smtClean="0">
                <a:solidFill>
                  <a:srgbClr val="22228B"/>
                </a:solidFill>
                <a:cs typeface="Arial" charset="0"/>
              </a:rPr>
              <a:t>The </a:t>
            </a:r>
            <a:r>
              <a:rPr lang="en-US" altLang="bg-BG" sz="2000" b="1" dirty="0">
                <a:solidFill>
                  <a:srgbClr val="22228B"/>
                </a:solidFill>
                <a:cs typeface="Arial" charset="0"/>
              </a:rPr>
              <a:t>condition of having a reference project </a:t>
            </a:r>
            <a:r>
              <a:rPr lang="en-US" altLang="bg-BG" sz="2000" b="1" dirty="0">
                <a:solidFill>
                  <a:srgbClr val="22228B"/>
                </a:solidFill>
                <a:cs typeface="Arial" charset="0"/>
              </a:rPr>
              <a:t>is recommended </a:t>
            </a:r>
            <a:r>
              <a:rPr lang="en-US" altLang="bg-BG" sz="2000" b="1" dirty="0">
                <a:solidFill>
                  <a:srgbClr val="22228B"/>
                </a:solidFill>
                <a:cs typeface="Arial" charset="0"/>
              </a:rPr>
              <a:t>in the relevant licensing regulation</a:t>
            </a:r>
          </a:p>
          <a:p>
            <a:pPr algn="just">
              <a:defRPr/>
            </a:pPr>
            <a:endParaRPr lang="en-US" altLang="bg-BG" sz="2000" b="1" dirty="0">
              <a:solidFill>
                <a:srgbClr val="22228B"/>
              </a:solidFill>
              <a:cs typeface="Arial" charset="0"/>
            </a:endParaRPr>
          </a:p>
          <a:p>
            <a:pPr marL="342900" indent="-342900" algn="just">
              <a:buFont typeface="Wingdings" panose="05000000000000000000" pitchFamily="2" charset="2"/>
              <a:buChar char="q"/>
              <a:defRPr/>
            </a:pPr>
            <a:r>
              <a:rPr lang="en-US" altLang="bg-BG" sz="2000" b="1" dirty="0">
                <a:solidFill>
                  <a:srgbClr val="22228B"/>
                </a:solidFill>
                <a:cs typeface="Arial" charset="0"/>
              </a:rPr>
              <a:t>One of the conditions for licensing any project is </a:t>
            </a:r>
            <a:r>
              <a:rPr lang="en-US" altLang="bg-BG" sz="2000" b="1" dirty="0" smtClean="0">
                <a:solidFill>
                  <a:srgbClr val="22228B"/>
                </a:solidFill>
                <a:cs typeface="Arial" charset="0"/>
              </a:rPr>
              <a:t>the availability </a:t>
            </a:r>
            <a:r>
              <a:rPr lang="en-US" altLang="bg-BG" sz="2000" b="1" dirty="0">
                <a:solidFill>
                  <a:srgbClr val="22228B"/>
                </a:solidFill>
                <a:cs typeface="Arial" charset="0"/>
              </a:rPr>
              <a:t>of qualified personnel</a:t>
            </a:r>
          </a:p>
          <a:p>
            <a:pPr algn="just">
              <a:defRPr/>
            </a:pPr>
            <a:r>
              <a:rPr lang="en-US" altLang="bg-BG" sz="2000" b="1" dirty="0">
                <a:solidFill>
                  <a:srgbClr val="22228B"/>
                </a:solidFill>
                <a:cs typeface="Arial" charset="0"/>
              </a:rPr>
              <a:t>	</a:t>
            </a:r>
            <a:r>
              <a:rPr lang="en-US" altLang="bg-BG" sz="2000" b="1" dirty="0">
                <a:solidFill>
                  <a:srgbClr val="22228B"/>
                </a:solidFill>
                <a:cs typeface="Arial" charset="0"/>
              </a:rPr>
              <a:t>	</a:t>
            </a:r>
            <a:r>
              <a:rPr lang="en-US" altLang="bg-BG" sz="2000" b="1" dirty="0" smtClean="0">
                <a:solidFill>
                  <a:srgbClr val="22228B"/>
                </a:solidFill>
                <a:cs typeface="Arial" charset="0"/>
              </a:rPr>
              <a:t>The </a:t>
            </a:r>
            <a:r>
              <a:rPr lang="en-US" altLang="bg-BG" sz="2000" b="1" dirty="0">
                <a:solidFill>
                  <a:srgbClr val="22228B"/>
                </a:solidFill>
                <a:cs typeface="Arial" charset="0"/>
              </a:rPr>
              <a:t>requirement is directly related to ensuring </a:t>
            </a:r>
            <a:r>
              <a:rPr lang="en-US" altLang="bg-BG" sz="2000" b="1" dirty="0">
                <a:solidFill>
                  <a:srgbClr val="22228B"/>
                </a:solidFill>
                <a:cs typeface="Arial" charset="0"/>
              </a:rPr>
              <a:t>safety</a:t>
            </a:r>
          </a:p>
          <a:p>
            <a:pPr algn="just">
              <a:defRPr/>
            </a:pPr>
            <a:endParaRPr lang="en-US" altLang="bg-BG" sz="2000" b="1" dirty="0">
              <a:solidFill>
                <a:srgbClr val="22228B"/>
              </a:solidFill>
              <a:cs typeface="Arial" charset="0"/>
            </a:endParaRPr>
          </a:p>
          <a:p>
            <a:pPr marL="342900" indent="-342900" algn="just">
              <a:buFont typeface="Wingdings" panose="05000000000000000000" pitchFamily="2" charset="2"/>
              <a:buChar char="q"/>
              <a:defRPr/>
            </a:pPr>
            <a:r>
              <a:rPr lang="en-US" altLang="bg-BG" sz="2000" b="1" dirty="0">
                <a:solidFill>
                  <a:srgbClr val="22228B"/>
                </a:solidFill>
                <a:cs typeface="Arial" charset="0"/>
              </a:rPr>
              <a:t>Need for investments in the </a:t>
            </a:r>
            <a:r>
              <a:rPr lang="en-US" altLang="bg-BG" sz="2000" b="1" dirty="0" smtClean="0">
                <a:solidFill>
                  <a:srgbClr val="22228B"/>
                </a:solidFill>
                <a:cs typeface="Arial" charset="0"/>
              </a:rPr>
              <a:t>educational field aimed at  </a:t>
            </a:r>
            <a:r>
              <a:rPr lang="en-US" altLang="bg-BG" sz="2000" b="1" dirty="0">
                <a:solidFill>
                  <a:srgbClr val="22228B"/>
                </a:solidFill>
                <a:cs typeface="Arial" charset="0"/>
              </a:rPr>
              <a:t>development of programs related to innovative projects – </a:t>
            </a:r>
            <a:r>
              <a:rPr lang="en-US" altLang="bg-BG" sz="2000" b="1" dirty="0" smtClean="0">
                <a:solidFill>
                  <a:srgbClr val="22228B"/>
                </a:solidFill>
                <a:cs typeface="Arial" charset="0"/>
              </a:rPr>
              <a:t>SMRs. The earlier, the better!</a:t>
            </a:r>
          </a:p>
          <a:p>
            <a:pPr algn="just">
              <a:defRPr/>
            </a:pPr>
            <a:endParaRPr lang="en-US" altLang="bg-BG" sz="2000" b="1" dirty="0">
              <a:solidFill>
                <a:srgbClr val="22228B"/>
              </a:solidFill>
              <a:cs typeface="Arial" charset="0"/>
            </a:endParaRPr>
          </a:p>
          <a:p>
            <a:pPr marL="342900" indent="-342900" algn="just">
              <a:buFont typeface="Wingdings" panose="05000000000000000000" pitchFamily="2" charset="2"/>
              <a:buChar char="q"/>
              <a:defRPr/>
            </a:pPr>
            <a:r>
              <a:rPr lang="en-US" altLang="bg-BG" sz="2000" b="1" dirty="0">
                <a:solidFill>
                  <a:srgbClr val="22228B"/>
                </a:solidFill>
                <a:cs typeface="Arial" charset="0"/>
              </a:rPr>
              <a:t>A close interaction between the </a:t>
            </a:r>
            <a:r>
              <a:rPr lang="en-US" altLang="bg-BG" sz="2000" b="1" dirty="0" smtClean="0">
                <a:solidFill>
                  <a:srgbClr val="22228B"/>
                </a:solidFill>
                <a:cs typeface="Arial" charset="0"/>
              </a:rPr>
              <a:t>holders </a:t>
            </a:r>
            <a:r>
              <a:rPr lang="en-US" altLang="bg-BG" sz="2000" b="1" dirty="0">
                <a:solidFill>
                  <a:srgbClr val="22228B"/>
                </a:solidFill>
                <a:cs typeface="Arial" charset="0"/>
              </a:rPr>
              <a:t>of innovative technologies, the industry and </a:t>
            </a:r>
            <a:r>
              <a:rPr lang="en-US" altLang="bg-BG" sz="2000" b="1" dirty="0" smtClean="0">
                <a:solidFill>
                  <a:srgbClr val="22228B"/>
                </a:solidFill>
                <a:cs typeface="Arial" charset="0"/>
              </a:rPr>
              <a:t>the secondary </a:t>
            </a:r>
            <a:r>
              <a:rPr lang="en-US" altLang="bg-BG" sz="2000" b="1" dirty="0">
                <a:solidFill>
                  <a:srgbClr val="22228B"/>
                </a:solidFill>
                <a:cs typeface="Arial" charset="0"/>
              </a:rPr>
              <a:t>and higher schools could be the best way to </a:t>
            </a:r>
            <a:r>
              <a:rPr lang="en-US" altLang="bg-BG" sz="2000" b="1" dirty="0" smtClean="0">
                <a:solidFill>
                  <a:srgbClr val="22228B"/>
                </a:solidFill>
                <a:cs typeface="Arial" charset="0"/>
              </a:rPr>
              <a:t>guarantee the  </a:t>
            </a:r>
            <a:r>
              <a:rPr lang="en-US" altLang="bg-BG" sz="2000" b="1" dirty="0">
                <a:solidFill>
                  <a:srgbClr val="22228B"/>
                </a:solidFill>
                <a:cs typeface="Arial" charset="0"/>
              </a:rPr>
              <a:t>development of relevant local know how</a:t>
            </a:r>
            <a:endParaRPr lang="en-US" altLang="bg-BG" sz="2000" b="1" dirty="0" smtClean="0">
              <a:solidFill>
                <a:srgbClr val="22228B"/>
              </a:solidFill>
              <a:cs typeface="Arial" charset="0"/>
            </a:endParaRPr>
          </a:p>
          <a:p>
            <a:pPr>
              <a:buClrTx/>
              <a:buFontTx/>
              <a:buNone/>
              <a:defRPr/>
            </a:pPr>
            <a:endParaRPr lang="en-US" altLang="bg-BG" sz="1400" b="1" dirty="0" smtClean="0">
              <a:solidFill>
                <a:srgbClr val="22228B"/>
              </a:solidFill>
              <a:cs typeface="Arial" charset="0"/>
            </a:endParaRPr>
          </a:p>
        </p:txBody>
      </p:sp>
      <p:sp>
        <p:nvSpPr>
          <p:cNvPr id="30722" name="Rectangle 2"/>
          <p:cNvSpPr>
            <a:spLocks noChangeArrowheads="1"/>
          </p:cNvSpPr>
          <p:nvPr/>
        </p:nvSpPr>
        <p:spPr bwMode="auto">
          <a:xfrm>
            <a:off x="6175375" y="455613"/>
            <a:ext cx="2743200"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buClrTx/>
              <a:buFontTx/>
              <a:buNone/>
              <a:defRPr/>
            </a:pPr>
            <a:r>
              <a:rPr lang="en-US" altLang="bg-BG" sz="1600" b="1" dirty="0" smtClean="0">
                <a:solidFill>
                  <a:srgbClr val="22228B"/>
                </a:solidFill>
                <a:effectLst>
                  <a:outerShdw blurRad="38100" dist="38100" dir="2700000" algn="tl">
                    <a:srgbClr val="000000"/>
                  </a:outerShdw>
                </a:effectLst>
                <a:cs typeface="Arial" charset="0"/>
              </a:rPr>
              <a:t>IMPORTANT ASPECTS</a:t>
            </a:r>
          </a:p>
        </p:txBody>
      </p:sp>
      <p:sp>
        <p:nvSpPr>
          <p:cNvPr id="28676" name="Text Box 3"/>
          <p:cNvSpPr txBox="1">
            <a:spLocks noChangeArrowheads="1"/>
          </p:cNvSpPr>
          <p:nvPr/>
        </p:nvSpPr>
        <p:spPr bwMode="auto">
          <a:xfrm>
            <a:off x="762000" y="6477000"/>
            <a:ext cx="7848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9pPr>
          </a:lstStyle>
          <a:p>
            <a:pPr eaLnBrk="1" hangingPunct="1">
              <a:buClrTx/>
            </a:pPr>
            <a:r>
              <a:rPr lang="en-US" altLang="bg-BG" sz="800" i="1">
                <a:solidFill>
                  <a:srgbClr val="262699"/>
                </a:solidFill>
                <a:cs typeface="Tahoma" pitchFamily="32" charset="0"/>
              </a:rPr>
              <a:t>INTERNATIONAL NUCLEAR CONFERENCE “STATE-ON-THE ART OF THE MODULAR NUCLEAR REACTORS FOR THE MARKET OF SOUTH EAST EUROPE”, 12-13.01.2023</a:t>
            </a:r>
          </a:p>
        </p:txBody>
      </p:sp>
      <p:sp>
        <p:nvSpPr>
          <p:cNvPr id="28677" name="Rectangle 4"/>
          <p:cNvSpPr>
            <a:spLocks noChangeArrowheads="1"/>
          </p:cNvSpPr>
          <p:nvPr/>
        </p:nvSpPr>
        <p:spPr bwMode="auto">
          <a:xfrm>
            <a:off x="8423275" y="6335713"/>
            <a:ext cx="720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ctr">
              <a:buClrTx/>
              <a:buFontTx/>
              <a:buNone/>
            </a:pPr>
            <a:fld id="{137648FB-DBD0-4070-A944-46C023D153E1}" type="slidenum">
              <a:rPr lang="bg-BG" altLang="bg-BG">
                <a:solidFill>
                  <a:srgbClr val="FFFFFF"/>
                </a:solidFill>
              </a:rPr>
              <a:pPr algn="ctr">
                <a:buClrTx/>
                <a:buFontTx/>
                <a:buNone/>
              </a:pPr>
              <a:t>13</a:t>
            </a:fld>
            <a:r>
              <a:rPr lang="bg-BG" altLang="bg-BG">
                <a:solidFill>
                  <a:srgbClr val="FFFFFF"/>
                </a:solidFill>
              </a:rPr>
              <a:t>/14</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533400" y="3200400"/>
            <a:ext cx="8153400"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ctr">
              <a:spcBef>
                <a:spcPts val="600"/>
              </a:spcBef>
              <a:buClrTx/>
              <a:buFontTx/>
              <a:buNone/>
            </a:pPr>
            <a:r>
              <a:rPr lang="en-US" altLang="bg-BG" sz="2400" b="1">
                <a:solidFill>
                  <a:srgbClr val="22228B"/>
                </a:solidFill>
              </a:rPr>
              <a:t>Thank you for your attention!</a:t>
            </a:r>
          </a:p>
        </p:txBody>
      </p:sp>
      <p:sp>
        <p:nvSpPr>
          <p:cNvPr id="2" name="Footer Placeholder 1"/>
          <p:cNvSpPr>
            <a:spLocks noGrp="1"/>
          </p:cNvSpPr>
          <p:nvPr>
            <p:ph type="ftr" sz="quarter" idx="10"/>
          </p:nvPr>
        </p:nvSpPr>
        <p:spPr/>
        <p:txBody>
          <a:bodyPr/>
          <a:lstStyle/>
          <a:p>
            <a:pPr algn="r">
              <a:defRPr/>
            </a:pPr>
            <a:r>
              <a:rPr lang="en-US" altLang="bg-BG" sz="1200" dirty="0">
                <a:solidFill>
                  <a:schemeClr val="bg1">
                    <a:lumMod val="95000"/>
                  </a:schemeClr>
                </a:solidFill>
              </a:rPr>
              <a:t>14/14</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971550" y="1693863"/>
            <a:ext cx="6924675" cy="404653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 Single Corner Rectangle 2"/>
          <p:cNvSpPr/>
          <p:nvPr/>
        </p:nvSpPr>
        <p:spPr>
          <a:xfrm>
            <a:off x="5508625" y="1693863"/>
            <a:ext cx="2774950" cy="1008062"/>
          </a:xfrm>
          <a:prstGeom prst="round1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000" b="1" dirty="0">
                <a:solidFill>
                  <a:schemeClr val="bg2">
                    <a:lumMod val="25000"/>
                  </a:schemeClr>
                </a:solidFill>
                <a:ea typeface="Tahoma" panose="020B0604030504040204" pitchFamily="34" charset="0"/>
                <a:cs typeface="Tahoma" panose="020B0604030504040204" pitchFamily="34" charset="0"/>
              </a:rPr>
              <a:t>NUCLEAR PROFILE</a:t>
            </a:r>
          </a:p>
          <a:p>
            <a:pPr algn="just">
              <a:defRPr/>
            </a:pPr>
            <a:r>
              <a:rPr lang="en-US" sz="1000" dirty="0">
                <a:solidFill>
                  <a:schemeClr val="bg2">
                    <a:lumMod val="25000"/>
                  </a:schemeClr>
                </a:solidFill>
                <a:ea typeface="Tahoma" panose="020B0604030504040204" pitchFamily="34" charset="0"/>
                <a:cs typeface="Tahoma" panose="020B0604030504040204" pitchFamily="34" charset="0"/>
              </a:rPr>
              <a:t>Bulgaria is a country with a developed national nuclear program with more than 45 years of experience in the field of nuclear energy</a:t>
            </a:r>
          </a:p>
        </p:txBody>
      </p:sp>
      <p:sp>
        <p:nvSpPr>
          <p:cNvPr id="7" name="Round Single Corner Rectangle 6"/>
          <p:cNvSpPr/>
          <p:nvPr/>
        </p:nvSpPr>
        <p:spPr>
          <a:xfrm>
            <a:off x="5522913" y="2997200"/>
            <a:ext cx="2774950" cy="1008063"/>
          </a:xfrm>
          <a:prstGeom prst="round1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000" b="1" dirty="0">
                <a:solidFill>
                  <a:schemeClr val="bg2">
                    <a:lumMod val="25000"/>
                  </a:schemeClr>
                </a:solidFill>
                <a:ea typeface="Tahoma" panose="020B0604030504040204" pitchFamily="34" charset="0"/>
                <a:cs typeface="Tahoma" panose="020B0604030504040204" pitchFamily="34" charset="0"/>
              </a:rPr>
              <a:t>LEGAL FRAMEWORK</a:t>
            </a:r>
          </a:p>
          <a:p>
            <a:pPr algn="just">
              <a:defRPr/>
            </a:pPr>
            <a:r>
              <a:rPr lang="en-US" sz="1000" dirty="0">
                <a:solidFill>
                  <a:schemeClr val="bg2">
                    <a:lumMod val="25000"/>
                  </a:schemeClr>
                </a:solidFill>
                <a:ea typeface="Tahoma" panose="020B0604030504040204" pitchFamily="34" charset="0"/>
                <a:cs typeface="Tahoma" panose="020B0604030504040204" pitchFamily="34" charset="0"/>
              </a:rPr>
              <a:t>A comprehensive legal and </a:t>
            </a:r>
            <a:r>
              <a:rPr lang="en-US" sz="1000" dirty="0" smtClean="0">
                <a:solidFill>
                  <a:schemeClr val="bg2">
                    <a:lumMod val="25000"/>
                  </a:schemeClr>
                </a:solidFill>
                <a:ea typeface="Tahoma" panose="020B0604030504040204" pitchFamily="34" charset="0"/>
                <a:cs typeface="Tahoma" panose="020B0604030504040204" pitchFamily="34" charset="0"/>
              </a:rPr>
              <a:t>regulatory framework </a:t>
            </a:r>
            <a:r>
              <a:rPr lang="en-US" sz="1000" dirty="0">
                <a:solidFill>
                  <a:schemeClr val="bg2">
                    <a:lumMod val="25000"/>
                  </a:schemeClr>
                </a:solidFill>
                <a:ea typeface="Tahoma" panose="020B0604030504040204" pitchFamily="34" charset="0"/>
                <a:cs typeface="Tahoma" panose="020B0604030504040204" pitchFamily="34" charset="0"/>
              </a:rPr>
              <a:t>has been developed in relation to the safe and peaceful use of nuclear energy</a:t>
            </a:r>
          </a:p>
        </p:txBody>
      </p:sp>
      <p:sp>
        <p:nvSpPr>
          <p:cNvPr id="8" name="Round Single Corner Rectangle 7"/>
          <p:cNvSpPr/>
          <p:nvPr/>
        </p:nvSpPr>
        <p:spPr>
          <a:xfrm>
            <a:off x="5508625" y="4364038"/>
            <a:ext cx="2774950" cy="1008062"/>
          </a:xfrm>
          <a:prstGeom prst="round1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000" b="1" dirty="0">
                <a:solidFill>
                  <a:schemeClr val="bg2">
                    <a:lumMod val="25000"/>
                  </a:schemeClr>
                </a:solidFill>
                <a:ea typeface="Tahoma" panose="020B0604030504040204" pitchFamily="34" charset="0"/>
                <a:cs typeface="Tahoma" panose="020B0604030504040204" pitchFamily="34" charset="0"/>
              </a:rPr>
              <a:t>REGULATION</a:t>
            </a:r>
          </a:p>
          <a:p>
            <a:pPr algn="just">
              <a:defRPr/>
            </a:pPr>
            <a:r>
              <a:rPr lang="en-US" sz="1000" dirty="0">
                <a:solidFill>
                  <a:schemeClr val="bg2">
                    <a:lumMod val="25000"/>
                  </a:schemeClr>
                </a:solidFill>
                <a:ea typeface="Tahoma" panose="020B0604030504040204" pitchFamily="34" charset="0"/>
                <a:cs typeface="Tahoma" panose="020B0604030504040204" pitchFamily="34" charset="0"/>
              </a:rPr>
              <a:t>BNRA has extensive experience in assessing the safety and licensing of nuclear power plants</a:t>
            </a:r>
          </a:p>
        </p:txBody>
      </p:sp>
      <p:sp>
        <p:nvSpPr>
          <p:cNvPr id="6" name="TextBox 5"/>
          <p:cNvSpPr txBox="1"/>
          <p:nvPr/>
        </p:nvSpPr>
        <p:spPr>
          <a:xfrm>
            <a:off x="1547813" y="969963"/>
            <a:ext cx="6735762" cy="461962"/>
          </a:xfrm>
          <a:prstGeom prst="rect">
            <a:avLst/>
          </a:prstGeom>
          <a:noFill/>
        </p:spPr>
        <p:txBody>
          <a:bodyPr>
            <a:spAutoFit/>
          </a:bodyPr>
          <a:lstStyle/>
          <a:p>
            <a:pPr algn="ctr">
              <a:defRPr/>
            </a:pPr>
            <a:r>
              <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GENERAL OVERVIEW</a:t>
            </a:r>
            <a:endParaRPr lang="bg-BG"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Footer Placeholder 9"/>
          <p:cNvSpPr>
            <a:spLocks noGrp="1"/>
          </p:cNvSpPr>
          <p:nvPr>
            <p:ph type="ftr" sz="quarter" idx="10"/>
          </p:nvPr>
        </p:nvSpPr>
        <p:spPr>
          <a:xfrm>
            <a:off x="971550" y="6381750"/>
            <a:ext cx="7777163" cy="365125"/>
          </a:xfrm>
        </p:spPr>
        <p:txBody>
          <a:bodyPr/>
          <a:lstStyle/>
          <a:p>
            <a:pPr algn="l">
              <a:defRPr/>
            </a:pPr>
            <a:r>
              <a:rPr lang="en-US" sz="800" i="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INTERNATIONAL </a:t>
            </a:r>
            <a:r>
              <a:rPr lang="en-US" sz="800" i="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NUCLEAR CONFERENCE “STATE-ON-THE ART OF THE MODULAR NUCLEAR REACTORS FOR THE MARKET OF SOUTH EAST EUROPE</a:t>
            </a:r>
            <a:r>
              <a:rPr lang="en-US" sz="800" i="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12-13.01.2023</a:t>
            </a:r>
            <a:endParaRPr lang="en-US" sz="800" i="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a:defRPr/>
            </a:pPr>
            <a:r>
              <a:rPr lang="en-US" sz="1100" i="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100" i="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000" dirty="0" smtClean="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2/14</a:t>
            </a:r>
            <a:endParaRPr lang="en-US" sz="10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187450" y="1916113"/>
            <a:ext cx="6661150" cy="458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80988" indent="-280988">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Lst>
              <a:defRPr sz="1200">
                <a:solidFill>
                  <a:srgbClr val="FFFFFF"/>
                </a:solidFill>
                <a:latin typeface="Tahoma" pitchFamily="32" charset="0"/>
                <a:ea typeface="Microsoft YaHei" charset="-122"/>
              </a:defRPr>
            </a:lvl1pPr>
            <a:lvl2pPr>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Lst>
              <a:defRPr sz="1200">
                <a:solidFill>
                  <a:srgbClr val="FFFFFF"/>
                </a:solidFill>
                <a:latin typeface="Tahoma" pitchFamily="32" charset="0"/>
                <a:ea typeface="Microsoft YaHei" charset="-122"/>
              </a:defRPr>
            </a:lvl2pPr>
            <a:lvl3pPr>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Lst>
              <a:defRPr sz="1200">
                <a:solidFill>
                  <a:srgbClr val="FFFFFF"/>
                </a:solidFill>
                <a:latin typeface="Tahoma" pitchFamily="32" charset="0"/>
                <a:ea typeface="Microsoft YaHei" charset="-122"/>
              </a:defRPr>
            </a:lvl3pPr>
            <a:lvl4pPr>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Lst>
              <a:defRPr sz="1200">
                <a:solidFill>
                  <a:srgbClr val="FFFFFF"/>
                </a:solidFill>
                <a:latin typeface="Tahoma" pitchFamily="32" charset="0"/>
                <a:ea typeface="Microsoft YaHei" charset="-122"/>
              </a:defRPr>
            </a:lvl4pPr>
            <a:lvl5pPr>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280988" algn="l"/>
                <a:tab pos="728663" algn="l"/>
                <a:tab pos="1177925" algn="l"/>
                <a:tab pos="1627188" algn="l"/>
                <a:tab pos="2076450" algn="l"/>
                <a:tab pos="2525713" algn="l"/>
                <a:tab pos="2974975" algn="l"/>
                <a:tab pos="3424238" algn="l"/>
                <a:tab pos="3873500" algn="l"/>
                <a:tab pos="4322763" algn="l"/>
                <a:tab pos="4772025" algn="l"/>
                <a:tab pos="5221288" algn="l"/>
                <a:tab pos="5670550" algn="l"/>
                <a:tab pos="6119813" algn="l"/>
                <a:tab pos="6569075" algn="l"/>
                <a:tab pos="7018338" algn="l"/>
                <a:tab pos="7467600" algn="l"/>
                <a:tab pos="7916863" algn="l"/>
                <a:tab pos="8366125" algn="l"/>
                <a:tab pos="8815388" algn="l"/>
                <a:tab pos="9264650" algn="l"/>
              </a:tabLst>
              <a:defRPr sz="1200">
                <a:solidFill>
                  <a:srgbClr val="FFFFFF"/>
                </a:solidFill>
                <a:latin typeface="Tahoma" pitchFamily="32" charset="0"/>
                <a:ea typeface="Microsoft YaHei" charset="-122"/>
              </a:defRPr>
            </a:lvl9pPr>
          </a:lstStyle>
          <a:p>
            <a:pPr marL="285750" indent="-285750" algn="just" eaLnBrk="1" hangingPunct="1">
              <a:buClr>
                <a:srgbClr val="22228B"/>
              </a:buClr>
              <a:buFont typeface="Wingdings" panose="05000000000000000000" pitchFamily="2" charset="2"/>
              <a:buChar char="q"/>
              <a:defRPr/>
            </a:pPr>
            <a:r>
              <a:rPr lang="en-US" altLang="bg-BG" sz="1400" b="1" dirty="0" smtClean="0">
                <a:solidFill>
                  <a:srgbClr val="22228B"/>
                </a:solidFill>
                <a:cs typeface="Arial" charset="0"/>
              </a:rPr>
              <a:t>ACT ON THE SAFE USE OF NUCLEAR ENERGY (NUCLEAR ACT)</a:t>
            </a:r>
          </a:p>
          <a:p>
            <a:pPr marL="3175" indent="0" algn="just" eaLnBrk="1" hangingPunct="1">
              <a:buClrTx/>
              <a:defRPr/>
            </a:pPr>
            <a:r>
              <a:rPr lang="en-US" altLang="bg-BG" sz="1400" b="1" dirty="0">
                <a:solidFill>
                  <a:srgbClr val="22228B"/>
                </a:solidFill>
                <a:cs typeface="Arial" charset="0"/>
              </a:rPr>
              <a:t>	</a:t>
            </a:r>
            <a:r>
              <a:rPr lang="en-US" altLang="bg-BG" sz="1400" b="1" dirty="0" smtClean="0">
                <a:solidFill>
                  <a:srgbClr val="22228B"/>
                </a:solidFill>
                <a:cs typeface="Arial" charset="0"/>
              </a:rPr>
              <a:t>Adopted in 2002, last amended and supplemented – in 2020</a:t>
            </a:r>
          </a:p>
          <a:p>
            <a:pPr marL="288925" indent="-285750" algn="just" eaLnBrk="1" hangingPunct="1">
              <a:buClrTx/>
              <a:buFont typeface="Wingdings" panose="05000000000000000000" pitchFamily="2" charset="2"/>
              <a:buChar char="q"/>
              <a:defRPr/>
            </a:pPr>
            <a:endParaRPr lang="en-US" altLang="bg-BG" sz="1400" b="1" dirty="0" smtClean="0">
              <a:solidFill>
                <a:srgbClr val="22228B"/>
              </a:solidFill>
              <a:cs typeface="Arial" charset="0"/>
            </a:endParaRPr>
          </a:p>
          <a:p>
            <a:pPr marL="285750" indent="-285750" algn="just" eaLnBrk="1" hangingPunct="1">
              <a:buClr>
                <a:srgbClr val="22228B"/>
              </a:buClr>
              <a:buFont typeface="Wingdings" panose="05000000000000000000" pitchFamily="2" charset="2"/>
              <a:buChar char="q"/>
              <a:defRPr/>
            </a:pPr>
            <a:r>
              <a:rPr lang="en-GB" altLang="bg-BG" sz="1400" b="1" dirty="0" smtClean="0">
                <a:solidFill>
                  <a:srgbClr val="22228B"/>
                </a:solidFill>
                <a:cs typeface="Arial" charset="0"/>
              </a:rPr>
              <a:t>SECONDARY LEGISLATION INSTRUMENTS</a:t>
            </a:r>
          </a:p>
          <a:p>
            <a:pPr marL="747712" lvl="1" algn="just" eaLnBrk="1" hangingPunct="1">
              <a:buClr>
                <a:srgbClr val="22228B"/>
              </a:buClr>
              <a:buFont typeface="Wingdings" panose="05000000000000000000" pitchFamily="2" charset="2"/>
              <a:buChar char="§"/>
              <a:defRPr/>
            </a:pPr>
            <a:r>
              <a:rPr lang="en-GB" altLang="bg-BG" sz="1400" b="1" dirty="0" smtClean="0">
                <a:solidFill>
                  <a:srgbClr val="22228B"/>
                </a:solidFill>
                <a:cs typeface="Arial" charset="0"/>
              </a:rPr>
              <a:t>22 Regulations on the application of the Nuclear Act</a:t>
            </a:r>
          </a:p>
          <a:p>
            <a:pPr marL="747712" lvl="1" algn="just" eaLnBrk="1" hangingPunct="1">
              <a:buClr>
                <a:srgbClr val="22228B"/>
              </a:buClr>
              <a:buFont typeface="Wingdings" panose="05000000000000000000" pitchFamily="2" charset="2"/>
              <a:buChar char="§"/>
              <a:defRPr/>
            </a:pPr>
            <a:r>
              <a:rPr lang="en-GB" altLang="bg-BG" sz="1400" b="1" dirty="0" smtClean="0">
                <a:solidFill>
                  <a:srgbClr val="22228B"/>
                </a:solidFill>
                <a:cs typeface="Arial" charset="0"/>
              </a:rPr>
              <a:t>23 Regulatory Guides issued by BNRA</a:t>
            </a:r>
          </a:p>
          <a:p>
            <a:pPr marL="288925" indent="-285750" algn="just" eaLnBrk="1" hangingPunct="1">
              <a:buClrTx/>
              <a:buFont typeface="Wingdings" panose="05000000000000000000" pitchFamily="2" charset="2"/>
              <a:buChar char="§"/>
              <a:defRPr/>
            </a:pPr>
            <a:endParaRPr lang="en-GB" altLang="bg-BG" sz="1400" b="1" dirty="0" smtClean="0">
              <a:solidFill>
                <a:srgbClr val="22228B"/>
              </a:solidFill>
              <a:cs typeface="Arial" charset="0"/>
            </a:endParaRPr>
          </a:p>
          <a:p>
            <a:pPr marL="285750" indent="-285750" algn="just" eaLnBrk="1" hangingPunct="1">
              <a:buClr>
                <a:srgbClr val="22228B"/>
              </a:buClr>
              <a:buFont typeface="Wingdings" panose="05000000000000000000" pitchFamily="2" charset="2"/>
              <a:buChar char="q"/>
              <a:defRPr/>
            </a:pPr>
            <a:r>
              <a:rPr lang="en-GB" altLang="bg-BG" sz="1400" b="1" dirty="0" smtClean="0">
                <a:solidFill>
                  <a:srgbClr val="22228B"/>
                </a:solidFill>
                <a:cs typeface="Arial" charset="0"/>
              </a:rPr>
              <a:t>OTHER RELATED PRIMARY LEGISLATION INSTRUMENTS</a:t>
            </a:r>
          </a:p>
          <a:p>
            <a:pPr marL="285750" indent="-285750" algn="just" eaLnBrk="1" hangingPunct="1">
              <a:buClr>
                <a:srgbClr val="22228B"/>
              </a:buClr>
              <a:buFont typeface="Wingdings" panose="05000000000000000000" pitchFamily="2" charset="2"/>
              <a:buChar char="q"/>
              <a:defRPr/>
            </a:pPr>
            <a:endParaRPr lang="en-GB" altLang="bg-BG" sz="1400" b="1" dirty="0">
              <a:solidFill>
                <a:srgbClr val="22228B"/>
              </a:solidFill>
              <a:cs typeface="Arial" charset="0"/>
            </a:endParaRPr>
          </a:p>
          <a:p>
            <a:pPr algn="just" eaLnBrk="1" hangingPunct="1">
              <a:buClr>
                <a:srgbClr val="22228B"/>
              </a:buClr>
              <a:buFont typeface="Wingdings" charset="2"/>
              <a:buChar char=""/>
              <a:defRPr/>
            </a:pPr>
            <a:endParaRPr lang="en-GB" altLang="bg-BG" sz="1400" b="1" dirty="0" smtClean="0">
              <a:solidFill>
                <a:srgbClr val="22228B"/>
              </a:solidFill>
              <a:cs typeface="Arial" charset="0"/>
            </a:endParaRPr>
          </a:p>
          <a:p>
            <a:pPr marL="0" indent="0" algn="ctr" eaLnBrk="1" hangingPunct="1">
              <a:buClr>
                <a:srgbClr val="22228B"/>
              </a:buClr>
              <a:defRPr/>
            </a:pPr>
            <a:r>
              <a:rPr lang="en-GB" altLang="bg-BG" sz="2000" b="1" dirty="0" smtClean="0">
                <a:solidFill>
                  <a:srgbClr val="22228B"/>
                </a:solidFill>
                <a:cs typeface="Arial" charset="0"/>
              </a:rPr>
              <a:t>THE EXISTING LEGAL BASIS IS DEVELOPED FOR THE PURPOSES OF LICENSING OF LARGE NUCLEAR REACTORS</a:t>
            </a:r>
          </a:p>
          <a:p>
            <a:pPr marL="0" indent="0" algn="ctr" eaLnBrk="1" hangingPunct="1">
              <a:buClr>
                <a:srgbClr val="22228B"/>
              </a:buClr>
              <a:tabLst/>
              <a:defRPr/>
            </a:pPr>
            <a:endParaRPr lang="en-US" altLang="bg-BG" sz="1800" b="1" i="1" dirty="0" smtClean="0">
              <a:solidFill>
                <a:schemeClr val="accent2">
                  <a:lumMod val="75000"/>
                </a:schemeClr>
              </a:solidFill>
              <a:cs typeface="Arial" charset="0"/>
            </a:endParaRPr>
          </a:p>
          <a:p>
            <a:pPr marL="0" indent="0" algn="ctr" eaLnBrk="1" hangingPunct="1">
              <a:buClr>
                <a:srgbClr val="22228B"/>
              </a:buClr>
              <a:tabLst/>
              <a:defRPr/>
            </a:pPr>
            <a:endParaRPr lang="en-US" altLang="bg-BG" sz="1800" b="1" i="1" dirty="0">
              <a:solidFill>
                <a:schemeClr val="accent2">
                  <a:lumMod val="75000"/>
                </a:schemeClr>
              </a:solidFill>
              <a:cs typeface="Arial" charset="0"/>
            </a:endParaRPr>
          </a:p>
          <a:p>
            <a:pPr marL="0" indent="0" algn="ctr" eaLnBrk="1" hangingPunct="1">
              <a:buClr>
                <a:srgbClr val="22228B"/>
              </a:buClr>
              <a:tabLst/>
              <a:defRPr/>
            </a:pPr>
            <a:r>
              <a:rPr lang="en-US" altLang="bg-BG" sz="1800" b="1" i="1" dirty="0" smtClean="0">
                <a:solidFill>
                  <a:schemeClr val="accent2">
                    <a:lumMod val="75000"/>
                  </a:schemeClr>
                </a:solidFill>
                <a:cs typeface="Arial" charset="0"/>
              </a:rPr>
              <a:t>The legal basis is also </a:t>
            </a:r>
            <a:r>
              <a:rPr lang="en-US" altLang="bg-BG" sz="1800" b="1" i="1" dirty="0">
                <a:solidFill>
                  <a:schemeClr val="accent2">
                    <a:lumMod val="75000"/>
                  </a:schemeClr>
                </a:solidFill>
                <a:cs typeface="Arial" charset="0"/>
              </a:rPr>
              <a:t>applicable for other </a:t>
            </a:r>
            <a:r>
              <a:rPr lang="en-US" altLang="bg-BG" sz="1800" b="1" i="1" dirty="0" smtClean="0">
                <a:solidFill>
                  <a:schemeClr val="accent2">
                    <a:lumMod val="75000"/>
                  </a:schemeClr>
                </a:solidFill>
                <a:cs typeface="Arial" charset="0"/>
              </a:rPr>
              <a:t>nuclear facilities </a:t>
            </a:r>
            <a:r>
              <a:rPr lang="en-US" altLang="bg-BG" sz="1800" b="1" i="1" dirty="0">
                <a:solidFill>
                  <a:schemeClr val="accent2">
                    <a:lumMod val="75000"/>
                  </a:schemeClr>
                </a:solidFill>
                <a:cs typeface="Arial" charset="0"/>
              </a:rPr>
              <a:t>like National Disposal Facility</a:t>
            </a:r>
            <a:endParaRPr lang="en-GB" altLang="bg-BG" sz="1800" b="1" i="1" dirty="0">
              <a:solidFill>
                <a:schemeClr val="accent2">
                  <a:lumMod val="75000"/>
                </a:schemeClr>
              </a:solidFill>
              <a:cs typeface="Arial" charset="0"/>
            </a:endParaRPr>
          </a:p>
          <a:p>
            <a:pPr marL="0" indent="0" algn="ctr" eaLnBrk="1" hangingPunct="1">
              <a:buClr>
                <a:srgbClr val="22228B"/>
              </a:buClr>
              <a:defRPr/>
            </a:pPr>
            <a:endParaRPr lang="en-GB" altLang="bg-BG" sz="2000" b="1" dirty="0" smtClean="0">
              <a:solidFill>
                <a:schemeClr val="accent2">
                  <a:lumMod val="75000"/>
                </a:schemeClr>
              </a:solidFill>
              <a:cs typeface="Arial" charset="0"/>
            </a:endParaRPr>
          </a:p>
        </p:txBody>
      </p:sp>
      <p:sp>
        <p:nvSpPr>
          <p:cNvPr id="18435" name="Text Box 2"/>
          <p:cNvSpPr txBox="1">
            <a:spLocks noChangeArrowheads="1"/>
          </p:cNvSpPr>
          <p:nvPr/>
        </p:nvSpPr>
        <p:spPr bwMode="auto">
          <a:xfrm>
            <a:off x="762000" y="6477000"/>
            <a:ext cx="7848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9pPr>
          </a:lstStyle>
          <a:p>
            <a:pPr eaLnBrk="1" hangingPunct="1">
              <a:buClrTx/>
            </a:pPr>
            <a:r>
              <a:rPr lang="en-US" altLang="bg-BG" sz="800" i="1">
                <a:solidFill>
                  <a:srgbClr val="262699"/>
                </a:solidFill>
                <a:cs typeface="Tahoma" pitchFamily="32" charset="0"/>
              </a:rPr>
              <a:t>INTERNATIONAL NUCLEAR CONFERENCE “STATE-ON-THE ART OF THE MODULAR NUCLEAR REACTORS FOR THE MARKET OF SOUTH EAST EUROPE”, 12-13.01.2023</a:t>
            </a:r>
          </a:p>
        </p:txBody>
      </p:sp>
      <p:sp>
        <p:nvSpPr>
          <p:cNvPr id="19459" name="Rectangle 3"/>
          <p:cNvSpPr>
            <a:spLocks noChangeArrowheads="1"/>
          </p:cNvSpPr>
          <p:nvPr/>
        </p:nvSpPr>
        <p:spPr bwMode="auto">
          <a:xfrm>
            <a:off x="5334000" y="457200"/>
            <a:ext cx="3429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buClrTx/>
              <a:buFontTx/>
              <a:buNone/>
              <a:defRPr/>
            </a:pPr>
            <a:r>
              <a:rPr lang="en-GB" altLang="bg-BG" sz="1600" b="1" dirty="0" smtClean="0">
                <a:solidFill>
                  <a:srgbClr val="22228B"/>
                </a:solidFill>
                <a:effectLst>
                  <a:outerShdw blurRad="38100" dist="38100" dir="2700000" algn="tl">
                    <a:srgbClr val="000000"/>
                  </a:outerShdw>
                </a:effectLst>
                <a:cs typeface="Arial" charset="0"/>
              </a:rPr>
              <a:t>LEGAL INSTRUMENTS </a:t>
            </a:r>
          </a:p>
          <a:p>
            <a:pPr>
              <a:buClrTx/>
              <a:buFontTx/>
              <a:buNone/>
              <a:defRPr/>
            </a:pPr>
            <a:r>
              <a:rPr lang="en-GB" altLang="bg-BG" sz="1600" b="1" dirty="0" smtClean="0">
                <a:solidFill>
                  <a:srgbClr val="22228B"/>
                </a:solidFill>
                <a:effectLst>
                  <a:outerShdw blurRad="38100" dist="38100" dir="2700000" algn="tl">
                    <a:srgbClr val="000000"/>
                  </a:outerShdw>
                </a:effectLst>
                <a:cs typeface="Arial" charset="0"/>
              </a:rPr>
              <a:t>IN THE AREA OF USE OF NUCLEAR ENERGY AND </a:t>
            </a:r>
          </a:p>
          <a:p>
            <a:pPr>
              <a:buClrTx/>
              <a:buFontTx/>
              <a:buNone/>
              <a:defRPr/>
            </a:pPr>
            <a:r>
              <a:rPr lang="en-GB" altLang="bg-BG" sz="1600" b="1" dirty="0" smtClean="0">
                <a:solidFill>
                  <a:srgbClr val="22228B"/>
                </a:solidFill>
                <a:effectLst>
                  <a:outerShdw blurRad="38100" dist="38100" dir="2700000" algn="tl">
                    <a:srgbClr val="000000"/>
                  </a:outerShdw>
                </a:effectLst>
                <a:cs typeface="Arial" charset="0"/>
              </a:rPr>
              <a:t>SF AND RAW MANAGEMENENT</a:t>
            </a:r>
          </a:p>
        </p:txBody>
      </p:sp>
      <p:sp>
        <p:nvSpPr>
          <p:cNvPr id="18437" name="Rectangle 4"/>
          <p:cNvSpPr>
            <a:spLocks noChangeArrowheads="1"/>
          </p:cNvSpPr>
          <p:nvPr/>
        </p:nvSpPr>
        <p:spPr bwMode="auto">
          <a:xfrm>
            <a:off x="8423275" y="6335713"/>
            <a:ext cx="720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ctr">
              <a:buClrTx/>
              <a:buFontTx/>
              <a:buNone/>
            </a:pPr>
            <a:fld id="{3C6A9717-6239-460E-8118-0C7AB566F222}" type="slidenum">
              <a:rPr lang="bg-BG" altLang="bg-BG">
                <a:solidFill>
                  <a:srgbClr val="FFFFFF"/>
                </a:solidFill>
              </a:rPr>
              <a:pPr algn="ctr">
                <a:buClrTx/>
                <a:buFontTx/>
                <a:buNone/>
              </a:pPr>
              <a:t>3</a:t>
            </a:fld>
            <a:r>
              <a:rPr lang="bg-BG" altLang="bg-BG">
                <a:solidFill>
                  <a:srgbClr val="FFFFFF"/>
                </a:solidFill>
              </a:rPr>
              <a:t>/14</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3009900" y="1036638"/>
            <a:ext cx="5270500" cy="928687"/>
          </a:xfrm>
          <a:custGeom>
            <a:avLst/>
            <a:gdLst>
              <a:gd name="T0" fmla="*/ 2147483647 w 579702"/>
              <a:gd name="T1" fmla="*/ 0 h 5438044"/>
              <a:gd name="T2" fmla="*/ 2147483647 w 579702"/>
              <a:gd name="T3" fmla="*/ 0 h 5438044"/>
              <a:gd name="T4" fmla="*/ 2147483647 w 579702"/>
              <a:gd name="T5" fmla="*/ 0 h 5438044"/>
              <a:gd name="T6" fmla="*/ 2147483647 w 579702"/>
              <a:gd name="T7" fmla="*/ 0 h 5438044"/>
              <a:gd name="T8" fmla="*/ 2147483647 w 579702"/>
              <a:gd name="T9" fmla="*/ 0 h 5438044"/>
              <a:gd name="T10" fmla="*/ 0 w 579702"/>
              <a:gd name="T11" fmla="*/ 0 h 5438044"/>
              <a:gd name="T12" fmla="*/ 0 w 579702"/>
              <a:gd name="T13" fmla="*/ 0 h 5438044"/>
              <a:gd name="T14" fmla="*/ 0 w 579702"/>
              <a:gd name="T15" fmla="*/ 0 h 5438044"/>
              <a:gd name="T16" fmla="*/ 2147483647 w 579702"/>
              <a:gd name="T17" fmla="*/ 0 h 54380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9702"/>
              <a:gd name="T28" fmla="*/ 0 h 5438044"/>
              <a:gd name="T29" fmla="*/ 579702 w 579702"/>
              <a:gd name="T30" fmla="*/ 5438044 h 54380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9702" h="5438044">
                <a:moveTo>
                  <a:pt x="579702" y="906363"/>
                </a:moveTo>
                <a:lnTo>
                  <a:pt x="579702" y="4531681"/>
                </a:lnTo>
                <a:cubicBezTo>
                  <a:pt x="579702" y="5032247"/>
                  <a:pt x="575091" y="5438039"/>
                  <a:pt x="569402" y="5438039"/>
                </a:cubicBezTo>
                <a:lnTo>
                  <a:pt x="0" y="5438039"/>
                </a:lnTo>
                <a:lnTo>
                  <a:pt x="0" y="5"/>
                </a:lnTo>
                <a:lnTo>
                  <a:pt x="569402" y="5"/>
                </a:lnTo>
                <a:cubicBezTo>
                  <a:pt x="575091" y="5"/>
                  <a:pt x="579702" y="405797"/>
                  <a:pt x="579702" y="906363"/>
                </a:cubicBezTo>
                <a:close/>
              </a:path>
            </a:pathLst>
          </a:custGeom>
          <a:solidFill>
            <a:srgbClr val="FFFFFF"/>
          </a:solidFill>
          <a:ln w="25560" cap="sq">
            <a:solidFill>
              <a:srgbClr val="22228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47680" tIns="152280" rIns="276120" bIns="152280" anchor="ctr"/>
          <a:lstStyle>
            <a:lvl1pPr marL="342900" indent="-3429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marL="0" lvl="1" indent="0">
              <a:lnSpc>
                <a:spcPct val="90000"/>
              </a:lnSpc>
              <a:spcAft>
                <a:spcPts val="263"/>
              </a:spcAft>
              <a:buClrTx/>
              <a:buFontTx/>
              <a:buNone/>
            </a:pPr>
            <a:endParaRPr lang="en-US" altLang="bg-BG" sz="1000" b="1">
              <a:solidFill>
                <a:srgbClr val="22228B"/>
              </a:solidFill>
            </a:endParaRPr>
          </a:p>
          <a:p>
            <a:pPr marL="0" lvl="1" indent="0">
              <a:lnSpc>
                <a:spcPct val="90000"/>
              </a:lnSpc>
              <a:spcAft>
                <a:spcPts val="225"/>
              </a:spcAft>
              <a:buClrTx/>
              <a:buFontTx/>
              <a:buNone/>
            </a:pPr>
            <a:r>
              <a:rPr lang="en-US" altLang="bg-BG" sz="1000" b="1">
                <a:solidFill>
                  <a:srgbClr val="22228B"/>
                </a:solidFill>
              </a:rPr>
              <a:t>Political decision of the Council of Ministers for the construction of the respective facility on a motion by the Minister of Energy;</a:t>
            </a:r>
          </a:p>
          <a:p>
            <a:pPr marL="0" lvl="1" indent="0">
              <a:lnSpc>
                <a:spcPct val="90000"/>
              </a:lnSpc>
              <a:spcAft>
                <a:spcPts val="225"/>
              </a:spcAft>
              <a:buClrTx/>
              <a:buFontTx/>
              <a:buNone/>
            </a:pPr>
            <a:endParaRPr lang="en-US" altLang="bg-BG" sz="1000" b="1">
              <a:solidFill>
                <a:srgbClr val="22228B"/>
              </a:solidFill>
            </a:endParaRPr>
          </a:p>
          <a:p>
            <a:pPr marL="0" lvl="1" indent="0">
              <a:lnSpc>
                <a:spcPct val="90000"/>
              </a:lnSpc>
              <a:spcAft>
                <a:spcPts val="225"/>
              </a:spcAft>
              <a:buClrTx/>
              <a:buFontTx/>
              <a:buNone/>
            </a:pPr>
            <a:r>
              <a:rPr lang="en-US" altLang="bg-BG" sz="1000" b="1">
                <a:solidFill>
                  <a:srgbClr val="22228B"/>
                </a:solidFill>
              </a:rPr>
              <a:t>Decision of the Minister of Environment for the approval of the Environmental Impact Assessment Report</a:t>
            </a:r>
          </a:p>
        </p:txBody>
      </p:sp>
      <p:sp>
        <p:nvSpPr>
          <p:cNvPr id="22531" name="AutoShape 3"/>
          <p:cNvSpPr>
            <a:spLocks noChangeArrowheads="1"/>
          </p:cNvSpPr>
          <p:nvPr/>
        </p:nvSpPr>
        <p:spPr bwMode="auto">
          <a:xfrm>
            <a:off x="577850" y="1068388"/>
            <a:ext cx="2092325" cy="793750"/>
          </a:xfrm>
          <a:custGeom>
            <a:avLst/>
            <a:gdLst>
              <a:gd name="G0" fmla="+- 55237 0 0"/>
              <a:gd name="G1" fmla="+- 54072 0 0"/>
              <a:gd name="G2" fmla="+- 1 0 0"/>
              <a:gd name="G3" fmla="+- 1 0 0"/>
              <a:gd name="G4" fmla="*/ 1 41807 57600"/>
              <a:gd name="G5" fmla="+- 1 0 0"/>
              <a:gd name="G6" fmla="+- 1 0 0"/>
              <a:gd name="G7" fmla="+- 1 0 0"/>
              <a:gd name="G8" fmla="+- 1 0 0"/>
              <a:gd name="G9" fmla="+- 1 0 0"/>
              <a:gd name="G10" fmla="+- 1 0 0"/>
              <a:gd name="G11" fmla="*/ 1 41807 57600"/>
              <a:gd name="G12" fmla="+- 1 0 0"/>
              <a:gd name="G13" fmla="+- 1 0 0"/>
              <a:gd name="G14" fmla="+- 15186 0 0"/>
              <a:gd name="G15" fmla="+- 14021 0 0"/>
              <a:gd name="G16" fmla="+- 55237 0 0"/>
              <a:gd name="T0" fmla="*/ 0 w 3058899"/>
              <a:gd name="T1" fmla="*/ 194295 h 724628"/>
              <a:gd name="T2" fmla="*/ 83480 w 3058899"/>
              <a:gd name="T3" fmla="*/ 0 h 724628"/>
              <a:gd name="T4" fmla="*/ 2030852 w 3058899"/>
              <a:gd name="T5" fmla="*/ 0 h 724628"/>
              <a:gd name="T6" fmla="*/ 2114331 w 3058899"/>
              <a:gd name="T7" fmla="*/ 194295 h 724628"/>
              <a:gd name="T8" fmla="*/ 2114331 w 3058899"/>
              <a:gd name="T9" fmla="*/ 971446 h 724628"/>
              <a:gd name="T10" fmla="*/ 2030852 w 3058899"/>
              <a:gd name="T11" fmla="*/ 1165742 h 724628"/>
              <a:gd name="T12" fmla="*/ 83480 w 3058899"/>
              <a:gd name="T13" fmla="*/ 1165742 h 724628"/>
              <a:gd name="T14" fmla="*/ 0 w 3058899"/>
              <a:gd name="T15" fmla="*/ 971446 h 724628"/>
              <a:gd name="T16" fmla="*/ 0 w 3058899"/>
              <a:gd name="T17" fmla="*/ 194295 h 724628"/>
              <a:gd name="T18" fmla="*/ 0 w 3058899"/>
              <a:gd name="T19" fmla="*/ 0 h 724628"/>
              <a:gd name="T20" fmla="*/ 3058899 w 3058899"/>
              <a:gd name="T21" fmla="*/ 724628 h 724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58899" h="724628">
                <a:moveTo>
                  <a:pt x="0" y="120774"/>
                </a:moveTo>
                <a:cubicBezTo>
                  <a:pt x="0" y="54072"/>
                  <a:pt x="54072" y="0"/>
                  <a:pt x="120774" y="0"/>
                </a:cubicBezTo>
                <a:lnTo>
                  <a:pt x="2938125" y="0"/>
                </a:lnTo>
                <a:cubicBezTo>
                  <a:pt x="3004827" y="0"/>
                  <a:pt x="3058899" y="54072"/>
                  <a:pt x="3058899" y="120774"/>
                </a:cubicBezTo>
                <a:lnTo>
                  <a:pt x="3058899" y="603854"/>
                </a:lnTo>
                <a:cubicBezTo>
                  <a:pt x="3058899" y="670556"/>
                  <a:pt x="3004827" y="724628"/>
                  <a:pt x="2938125" y="724628"/>
                </a:cubicBezTo>
                <a:lnTo>
                  <a:pt x="120774" y="724628"/>
                </a:lnTo>
                <a:cubicBezTo>
                  <a:pt x="54072" y="724628"/>
                  <a:pt x="0" y="670556"/>
                  <a:pt x="0" y="603854"/>
                </a:cubicBezTo>
                <a:lnTo>
                  <a:pt x="0" y="120774"/>
                </a:lnTo>
                <a:close/>
              </a:path>
            </a:pathLst>
          </a:custGeom>
          <a:solidFill>
            <a:srgbClr val="D9D9D9"/>
          </a:solidFill>
          <a:ln w="255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6480" tIns="65880" rIns="96480" bIns="65880" anchor="ctr"/>
          <a:lstStyle>
            <a:lvl1pPr indent="90488">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lgn="ctr">
              <a:lnSpc>
                <a:spcPct val="90000"/>
              </a:lnSpc>
              <a:spcAft>
                <a:spcPts val="700"/>
              </a:spcAft>
              <a:buClrTx/>
              <a:buFontTx/>
              <a:buNone/>
              <a:defRPr/>
            </a:pPr>
            <a:r>
              <a:rPr lang="en-US" altLang="bg-BG" sz="1000" b="1" dirty="0" smtClean="0">
                <a:solidFill>
                  <a:srgbClr val="22228B"/>
                </a:solidFill>
                <a:effectLst>
                  <a:outerShdw blurRad="38100" dist="38100" dir="2700000" algn="tl">
                    <a:srgbClr val="000000"/>
                  </a:outerShdw>
                </a:effectLst>
                <a:cs typeface="Arial" charset="0"/>
              </a:rPr>
              <a:t>POLITICAL</a:t>
            </a:r>
          </a:p>
          <a:p>
            <a:pPr algn="ctr">
              <a:lnSpc>
                <a:spcPct val="90000"/>
              </a:lnSpc>
              <a:spcAft>
                <a:spcPts val="700"/>
              </a:spcAft>
              <a:buClrTx/>
              <a:buFontTx/>
              <a:buNone/>
              <a:defRPr/>
            </a:pPr>
            <a:r>
              <a:rPr lang="en-US" altLang="bg-BG" sz="1000" b="1" dirty="0" smtClean="0">
                <a:solidFill>
                  <a:srgbClr val="22228B"/>
                </a:solidFill>
                <a:effectLst>
                  <a:outerShdw blurRad="38100" dist="38100" dir="2700000" algn="tl">
                    <a:srgbClr val="000000"/>
                  </a:outerShdw>
                </a:effectLst>
                <a:cs typeface="Arial" charset="0"/>
              </a:rPr>
              <a:t>(</a:t>
            </a:r>
            <a:r>
              <a:rPr lang="en-US" altLang="bg-BG" sz="1000" b="1" dirty="0">
                <a:solidFill>
                  <a:srgbClr val="22228B"/>
                </a:solidFill>
                <a:effectLst>
                  <a:outerShdw blurRad="38100" dist="38100" dir="2700000" algn="tl">
                    <a:srgbClr val="000000"/>
                  </a:outerShdw>
                </a:effectLst>
                <a:cs typeface="Arial" charset="0"/>
              </a:rPr>
              <a:t>PRE-LICENSING</a:t>
            </a:r>
            <a:r>
              <a:rPr lang="en-US" altLang="bg-BG" sz="1000" b="1" dirty="0" smtClean="0">
                <a:solidFill>
                  <a:srgbClr val="22228B"/>
                </a:solidFill>
                <a:effectLst>
                  <a:outerShdw blurRad="38100" dist="38100" dir="2700000" algn="tl">
                    <a:srgbClr val="000000"/>
                  </a:outerShdw>
                </a:effectLst>
                <a:cs typeface="Arial" charset="0"/>
              </a:rPr>
              <a:t>) PHASE </a:t>
            </a:r>
          </a:p>
        </p:txBody>
      </p:sp>
      <p:grpSp>
        <p:nvGrpSpPr>
          <p:cNvPr id="19460" name="Group 4"/>
          <p:cNvGrpSpPr>
            <a:grpSpLocks/>
          </p:cNvGrpSpPr>
          <p:nvPr/>
        </p:nvGrpSpPr>
        <p:grpSpPr bwMode="auto">
          <a:xfrm>
            <a:off x="595313" y="2801938"/>
            <a:ext cx="4418012" cy="2935287"/>
            <a:chOff x="375" y="1765"/>
            <a:chExt cx="2783" cy="1849"/>
          </a:xfrm>
        </p:grpSpPr>
        <p:sp>
          <p:nvSpPr>
            <p:cNvPr id="19469" name="AutoShape 5"/>
            <p:cNvSpPr>
              <a:spLocks noChangeArrowheads="1"/>
            </p:cNvSpPr>
            <p:nvPr/>
          </p:nvSpPr>
          <p:spPr bwMode="auto">
            <a:xfrm>
              <a:off x="1534" y="3397"/>
              <a:ext cx="1624" cy="217"/>
            </a:xfrm>
            <a:custGeom>
              <a:avLst/>
              <a:gdLst>
                <a:gd name="T0" fmla="*/ 0 w 579702"/>
                <a:gd name="T1" fmla="*/ 0 h 5438044"/>
                <a:gd name="T2" fmla="*/ 0 w 579702"/>
                <a:gd name="T3" fmla="*/ 0 h 5438044"/>
                <a:gd name="T4" fmla="*/ 0 w 579702"/>
                <a:gd name="T5" fmla="*/ 0 h 5438044"/>
                <a:gd name="T6" fmla="*/ 0 w 579702"/>
                <a:gd name="T7" fmla="*/ 0 h 5438044"/>
                <a:gd name="T8" fmla="*/ 0 w 579702"/>
                <a:gd name="T9" fmla="*/ 0 h 5438044"/>
                <a:gd name="T10" fmla="*/ 0 w 579702"/>
                <a:gd name="T11" fmla="*/ 0 h 5438044"/>
                <a:gd name="T12" fmla="*/ 0 w 579702"/>
                <a:gd name="T13" fmla="*/ 0 h 5438044"/>
                <a:gd name="T14" fmla="*/ 0 w 579702"/>
                <a:gd name="T15" fmla="*/ 0 h 5438044"/>
                <a:gd name="T16" fmla="*/ 0 w 579702"/>
                <a:gd name="T17" fmla="*/ 0 h 54380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9702"/>
                <a:gd name="T28" fmla="*/ 0 h 5438044"/>
                <a:gd name="T29" fmla="*/ 579702 w 579702"/>
                <a:gd name="T30" fmla="*/ 5438044 h 54380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9702" h="5438044">
                  <a:moveTo>
                    <a:pt x="579702" y="906363"/>
                  </a:moveTo>
                  <a:lnTo>
                    <a:pt x="579702" y="4531681"/>
                  </a:lnTo>
                  <a:cubicBezTo>
                    <a:pt x="579702" y="5032247"/>
                    <a:pt x="575091" y="5438039"/>
                    <a:pt x="569402" y="5438039"/>
                  </a:cubicBezTo>
                  <a:lnTo>
                    <a:pt x="0" y="5438039"/>
                  </a:lnTo>
                  <a:lnTo>
                    <a:pt x="0" y="5"/>
                  </a:lnTo>
                  <a:lnTo>
                    <a:pt x="569402" y="5"/>
                  </a:lnTo>
                  <a:cubicBezTo>
                    <a:pt x="575091" y="5"/>
                    <a:pt x="579702" y="405797"/>
                    <a:pt x="579702" y="906363"/>
                  </a:cubicBezTo>
                  <a:close/>
                </a:path>
              </a:pathLst>
            </a:custGeom>
            <a:solidFill>
              <a:srgbClr val="FFFFFF"/>
            </a:solidFill>
            <a:ln w="25560" cap="sq">
              <a:solidFill>
                <a:srgbClr val="22228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47680" tIns="152280" rIns="276120" bIns="152280" anchor="ctr"/>
            <a:lstStyle>
              <a:lvl1pPr marL="342900" indent="-3429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marL="0" lvl="1" indent="0">
                <a:lnSpc>
                  <a:spcPct val="90000"/>
                </a:lnSpc>
                <a:spcAft>
                  <a:spcPts val="225"/>
                </a:spcAft>
                <a:buClrTx/>
                <a:buFontTx/>
                <a:buNone/>
              </a:pPr>
              <a:endParaRPr lang="en-US" altLang="bg-BG" sz="1000" b="1">
                <a:solidFill>
                  <a:srgbClr val="22228B"/>
                </a:solidFill>
              </a:endParaRPr>
            </a:p>
            <a:p>
              <a:pPr marL="0" lvl="1" indent="0">
                <a:lnSpc>
                  <a:spcPct val="90000"/>
                </a:lnSpc>
                <a:spcAft>
                  <a:spcPts val="225"/>
                </a:spcAft>
                <a:buClrTx/>
                <a:buFontTx/>
                <a:buNone/>
              </a:pPr>
              <a:endParaRPr lang="en-US" altLang="bg-BG" sz="1000" b="1">
                <a:solidFill>
                  <a:srgbClr val="22228B"/>
                </a:solidFill>
              </a:endParaRPr>
            </a:p>
            <a:p>
              <a:pPr marL="0" lvl="1" indent="0">
                <a:lnSpc>
                  <a:spcPct val="90000"/>
                </a:lnSpc>
                <a:spcAft>
                  <a:spcPts val="225"/>
                </a:spcAft>
                <a:buClrTx/>
                <a:buFontTx/>
                <a:buNone/>
              </a:pPr>
              <a:r>
                <a:rPr lang="en-US" altLang="bg-BG" sz="1000" b="1">
                  <a:solidFill>
                    <a:srgbClr val="22228B"/>
                  </a:solidFill>
                </a:rPr>
                <a:t>decommissioning license </a:t>
              </a:r>
            </a:p>
            <a:p>
              <a:pPr marL="0" lvl="1" indent="0">
                <a:lnSpc>
                  <a:spcPct val="90000"/>
                </a:lnSpc>
                <a:spcAft>
                  <a:spcPts val="263"/>
                </a:spcAft>
                <a:buClrTx/>
                <a:buFontTx/>
                <a:buNone/>
              </a:pPr>
              <a:r>
                <a:rPr lang="en-US" altLang="bg-BG" sz="1000" b="1">
                  <a:solidFill>
                    <a:srgbClr val="22228B"/>
                  </a:solidFill>
                </a:rPr>
                <a:t> </a:t>
              </a:r>
            </a:p>
            <a:p>
              <a:pPr marL="0" lvl="1" indent="0">
                <a:lnSpc>
                  <a:spcPct val="90000"/>
                </a:lnSpc>
                <a:spcAft>
                  <a:spcPts val="263"/>
                </a:spcAft>
                <a:buClrTx/>
                <a:buFontTx/>
                <a:buNone/>
              </a:pPr>
              <a:endParaRPr lang="en-US" altLang="bg-BG" sz="1000" b="1">
                <a:solidFill>
                  <a:srgbClr val="22228B"/>
                </a:solidFill>
              </a:endParaRPr>
            </a:p>
          </p:txBody>
        </p:sp>
        <p:sp>
          <p:nvSpPr>
            <p:cNvPr id="19470" name="AutoShape 6"/>
            <p:cNvSpPr>
              <a:spLocks noChangeArrowheads="1"/>
            </p:cNvSpPr>
            <p:nvPr/>
          </p:nvSpPr>
          <p:spPr bwMode="auto">
            <a:xfrm>
              <a:off x="1534" y="2431"/>
              <a:ext cx="1607" cy="283"/>
            </a:xfrm>
            <a:custGeom>
              <a:avLst/>
              <a:gdLst>
                <a:gd name="T0" fmla="*/ 0 w 579702"/>
                <a:gd name="T1" fmla="*/ 0 h 5438044"/>
                <a:gd name="T2" fmla="*/ 0 w 579702"/>
                <a:gd name="T3" fmla="*/ 0 h 5438044"/>
                <a:gd name="T4" fmla="*/ 0 w 579702"/>
                <a:gd name="T5" fmla="*/ 0 h 5438044"/>
                <a:gd name="T6" fmla="*/ 0 w 579702"/>
                <a:gd name="T7" fmla="*/ 0 h 5438044"/>
                <a:gd name="T8" fmla="*/ 0 w 579702"/>
                <a:gd name="T9" fmla="*/ 0 h 5438044"/>
                <a:gd name="T10" fmla="*/ 0 w 579702"/>
                <a:gd name="T11" fmla="*/ 0 h 5438044"/>
                <a:gd name="T12" fmla="*/ 0 w 579702"/>
                <a:gd name="T13" fmla="*/ 0 h 5438044"/>
                <a:gd name="T14" fmla="*/ 0 w 579702"/>
                <a:gd name="T15" fmla="*/ 0 h 5438044"/>
                <a:gd name="T16" fmla="*/ 0 w 579702"/>
                <a:gd name="T17" fmla="*/ 0 h 54380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9702"/>
                <a:gd name="T28" fmla="*/ 0 h 5438044"/>
                <a:gd name="T29" fmla="*/ 579702 w 579702"/>
                <a:gd name="T30" fmla="*/ 5438044 h 54380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9702" h="5438044">
                  <a:moveTo>
                    <a:pt x="579702" y="906363"/>
                  </a:moveTo>
                  <a:lnTo>
                    <a:pt x="579702" y="4531681"/>
                  </a:lnTo>
                  <a:cubicBezTo>
                    <a:pt x="579702" y="5032247"/>
                    <a:pt x="575091" y="5438039"/>
                    <a:pt x="569402" y="5438039"/>
                  </a:cubicBezTo>
                  <a:lnTo>
                    <a:pt x="0" y="5438039"/>
                  </a:lnTo>
                  <a:lnTo>
                    <a:pt x="0" y="5"/>
                  </a:lnTo>
                  <a:lnTo>
                    <a:pt x="569402" y="5"/>
                  </a:lnTo>
                  <a:cubicBezTo>
                    <a:pt x="575091" y="5"/>
                    <a:pt x="579702" y="405797"/>
                    <a:pt x="579702" y="906363"/>
                  </a:cubicBezTo>
                  <a:close/>
                </a:path>
              </a:pathLst>
            </a:custGeom>
            <a:solidFill>
              <a:srgbClr val="FFFFFF"/>
            </a:solidFill>
            <a:ln w="25560" cap="sq">
              <a:solidFill>
                <a:srgbClr val="22228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47680" tIns="152280" rIns="276120" bIns="152280" anchor="ctr"/>
            <a:lstStyle>
              <a:lvl1pPr marL="342900" indent="-3429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marL="0" lvl="1" indent="0">
                <a:lnSpc>
                  <a:spcPct val="90000"/>
                </a:lnSpc>
                <a:spcAft>
                  <a:spcPts val="225"/>
                </a:spcAft>
                <a:buClrTx/>
                <a:buFontTx/>
                <a:buNone/>
              </a:pPr>
              <a:r>
                <a:rPr lang="en-US" altLang="bg-BG" sz="1000" b="1">
                  <a:solidFill>
                    <a:srgbClr val="22228B"/>
                  </a:solidFill>
                </a:rPr>
                <a:t>construction permit </a:t>
              </a:r>
            </a:p>
          </p:txBody>
        </p:sp>
        <p:sp>
          <p:nvSpPr>
            <p:cNvPr id="19471" name="AutoShape 7"/>
            <p:cNvSpPr>
              <a:spLocks noChangeArrowheads="1"/>
            </p:cNvSpPr>
            <p:nvPr/>
          </p:nvSpPr>
          <p:spPr bwMode="auto">
            <a:xfrm>
              <a:off x="1542" y="1765"/>
              <a:ext cx="1616" cy="312"/>
            </a:xfrm>
            <a:custGeom>
              <a:avLst/>
              <a:gdLst>
                <a:gd name="T0" fmla="*/ 0 w 579702"/>
                <a:gd name="T1" fmla="*/ 0 h 5438044"/>
                <a:gd name="T2" fmla="*/ 0 w 579702"/>
                <a:gd name="T3" fmla="*/ 0 h 5438044"/>
                <a:gd name="T4" fmla="*/ 0 w 579702"/>
                <a:gd name="T5" fmla="*/ 0 h 5438044"/>
                <a:gd name="T6" fmla="*/ 0 w 579702"/>
                <a:gd name="T7" fmla="*/ 0 h 5438044"/>
                <a:gd name="T8" fmla="*/ 0 w 579702"/>
                <a:gd name="T9" fmla="*/ 0 h 5438044"/>
                <a:gd name="T10" fmla="*/ 0 w 579702"/>
                <a:gd name="T11" fmla="*/ 0 h 5438044"/>
                <a:gd name="T12" fmla="*/ 0 w 579702"/>
                <a:gd name="T13" fmla="*/ 0 h 5438044"/>
                <a:gd name="T14" fmla="*/ 0 w 579702"/>
                <a:gd name="T15" fmla="*/ 0 h 5438044"/>
                <a:gd name="T16" fmla="*/ 0 w 579702"/>
                <a:gd name="T17" fmla="*/ 0 h 54380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9702"/>
                <a:gd name="T28" fmla="*/ 0 h 5438044"/>
                <a:gd name="T29" fmla="*/ 579702 w 579702"/>
                <a:gd name="T30" fmla="*/ 5438044 h 54380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9702" h="5438044">
                  <a:moveTo>
                    <a:pt x="579702" y="906363"/>
                  </a:moveTo>
                  <a:lnTo>
                    <a:pt x="579702" y="4531681"/>
                  </a:lnTo>
                  <a:cubicBezTo>
                    <a:pt x="579702" y="5032247"/>
                    <a:pt x="575091" y="5438039"/>
                    <a:pt x="569402" y="5438039"/>
                  </a:cubicBezTo>
                  <a:lnTo>
                    <a:pt x="0" y="5438039"/>
                  </a:lnTo>
                  <a:lnTo>
                    <a:pt x="0" y="5"/>
                  </a:lnTo>
                  <a:lnTo>
                    <a:pt x="569402" y="5"/>
                  </a:lnTo>
                  <a:cubicBezTo>
                    <a:pt x="575091" y="5"/>
                    <a:pt x="579702" y="405797"/>
                    <a:pt x="579702" y="906363"/>
                  </a:cubicBezTo>
                  <a:close/>
                </a:path>
              </a:pathLst>
            </a:custGeom>
            <a:solidFill>
              <a:srgbClr val="FFFFFF"/>
            </a:solidFill>
            <a:ln w="25560" cap="sq">
              <a:solidFill>
                <a:srgbClr val="22228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47680" tIns="152280" rIns="276120" bIns="152280" anchor="ctr"/>
            <a:lstStyle>
              <a:lvl1pPr marL="342900" indent="-3429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marL="0" lvl="1" indent="0">
                <a:lnSpc>
                  <a:spcPct val="90000"/>
                </a:lnSpc>
                <a:spcAft>
                  <a:spcPts val="225"/>
                </a:spcAft>
                <a:buClrTx/>
                <a:buFontTx/>
                <a:buNone/>
              </a:pPr>
              <a:r>
                <a:rPr lang="en-US" altLang="bg-BG" sz="1000" b="1">
                  <a:solidFill>
                    <a:srgbClr val="22228B"/>
                  </a:solidFill>
                </a:rPr>
                <a:t>permit for site selection and subsequent order for the approval of the selected site</a:t>
              </a:r>
            </a:p>
          </p:txBody>
        </p:sp>
        <p:sp>
          <p:nvSpPr>
            <p:cNvPr id="22536" name="AutoShape 8"/>
            <p:cNvSpPr>
              <a:spLocks noChangeArrowheads="1"/>
            </p:cNvSpPr>
            <p:nvPr/>
          </p:nvSpPr>
          <p:spPr bwMode="auto">
            <a:xfrm>
              <a:off x="388" y="1765"/>
              <a:ext cx="992" cy="253"/>
            </a:xfrm>
            <a:custGeom>
              <a:avLst/>
              <a:gdLst>
                <a:gd name="G0" fmla="+- 55237 0 0"/>
                <a:gd name="G1" fmla="+- 54072 0 0"/>
                <a:gd name="G2" fmla="+- 1 0 0"/>
                <a:gd name="G3" fmla="+- 1 0 0"/>
                <a:gd name="G4" fmla="*/ 1 41807 57600"/>
                <a:gd name="G5" fmla="+- 1 0 0"/>
                <a:gd name="G6" fmla="+- 1 0 0"/>
                <a:gd name="G7" fmla="+- 1 0 0"/>
                <a:gd name="G8" fmla="+- 1 0 0"/>
                <a:gd name="G9" fmla="+- 1 0 0"/>
                <a:gd name="G10" fmla="+- 1 0 0"/>
                <a:gd name="G11" fmla="*/ 1 41807 57600"/>
                <a:gd name="G12" fmla="+- 1 0 0"/>
                <a:gd name="G13" fmla="+- 1 0 0"/>
                <a:gd name="G14" fmla="+- 15186 0 0"/>
                <a:gd name="G15" fmla="+- 14021 0 0"/>
                <a:gd name="G16" fmla="+- 55237 0 0"/>
                <a:gd name="T0" fmla="*/ 0 w 3058899"/>
                <a:gd name="T1" fmla="*/ 0 h 724628"/>
                <a:gd name="T2" fmla="*/ 0 w 3058899"/>
                <a:gd name="T3" fmla="*/ 0 h 724628"/>
                <a:gd name="T4" fmla="*/ 1 w 3058899"/>
                <a:gd name="T5" fmla="*/ 0 h 724628"/>
                <a:gd name="T6" fmla="*/ 1 w 3058899"/>
                <a:gd name="T7" fmla="*/ 0 h 724628"/>
                <a:gd name="T8" fmla="*/ 1 w 3058899"/>
                <a:gd name="T9" fmla="*/ 0 h 724628"/>
                <a:gd name="T10" fmla="*/ 1 w 3058899"/>
                <a:gd name="T11" fmla="*/ 0 h 724628"/>
                <a:gd name="T12" fmla="*/ 0 w 3058899"/>
                <a:gd name="T13" fmla="*/ 0 h 724628"/>
                <a:gd name="T14" fmla="*/ 0 w 3058899"/>
                <a:gd name="T15" fmla="*/ 0 h 724628"/>
                <a:gd name="T16" fmla="*/ 0 w 3058899"/>
                <a:gd name="T17" fmla="*/ 0 h 724628"/>
                <a:gd name="T18" fmla="*/ 0 w 3058899"/>
                <a:gd name="T19" fmla="*/ 0 h 724628"/>
                <a:gd name="T20" fmla="*/ 3058899 w 3058899"/>
                <a:gd name="T21" fmla="*/ 724628 h 724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58899" h="724628">
                  <a:moveTo>
                    <a:pt x="0" y="120774"/>
                  </a:moveTo>
                  <a:cubicBezTo>
                    <a:pt x="0" y="54072"/>
                    <a:pt x="54072" y="0"/>
                    <a:pt x="120774" y="0"/>
                  </a:cubicBezTo>
                  <a:lnTo>
                    <a:pt x="2938125" y="0"/>
                  </a:lnTo>
                  <a:cubicBezTo>
                    <a:pt x="3004827" y="0"/>
                    <a:pt x="3058899" y="54072"/>
                    <a:pt x="3058899" y="120774"/>
                  </a:cubicBezTo>
                  <a:lnTo>
                    <a:pt x="3058899" y="603854"/>
                  </a:lnTo>
                  <a:cubicBezTo>
                    <a:pt x="3058899" y="670556"/>
                    <a:pt x="3004827" y="724628"/>
                    <a:pt x="2938125" y="724628"/>
                  </a:cubicBezTo>
                  <a:lnTo>
                    <a:pt x="120774" y="724628"/>
                  </a:lnTo>
                  <a:cubicBezTo>
                    <a:pt x="54072" y="724628"/>
                    <a:pt x="0" y="670556"/>
                    <a:pt x="0" y="603854"/>
                  </a:cubicBezTo>
                  <a:lnTo>
                    <a:pt x="0" y="120774"/>
                  </a:lnTo>
                  <a:close/>
                </a:path>
              </a:pathLst>
            </a:custGeom>
            <a:solidFill>
              <a:srgbClr val="FFFFFF"/>
            </a:solidFill>
            <a:ln w="255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6480" tIns="65880" rIns="96480" bIns="65880" anchor="ctr"/>
            <a:lstStyle>
              <a:lvl1pPr indent="90488">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lgn="ctr">
                <a:lnSpc>
                  <a:spcPct val="90000"/>
                </a:lnSpc>
                <a:spcAft>
                  <a:spcPts val="700"/>
                </a:spcAft>
                <a:buClrTx/>
                <a:buFontTx/>
                <a:buNone/>
                <a:defRPr/>
              </a:pPr>
              <a:r>
                <a:rPr lang="en-US" altLang="bg-BG" sz="1000" b="1" dirty="0" smtClean="0">
                  <a:solidFill>
                    <a:srgbClr val="22228B"/>
                  </a:solidFill>
                  <a:effectLst>
                    <a:outerShdw blurRad="38100" dist="38100" dir="2700000" algn="tl">
                      <a:srgbClr val="C0C0C0"/>
                    </a:outerShdw>
                  </a:effectLst>
                  <a:cs typeface="Arial" charset="0"/>
                </a:rPr>
                <a:t>SITE SELECTION STAGE</a:t>
              </a:r>
            </a:p>
          </p:txBody>
        </p:sp>
        <p:sp>
          <p:nvSpPr>
            <p:cNvPr id="19473" name="AutoShape 9"/>
            <p:cNvSpPr>
              <a:spLocks noChangeArrowheads="1"/>
            </p:cNvSpPr>
            <p:nvPr/>
          </p:nvSpPr>
          <p:spPr bwMode="auto">
            <a:xfrm>
              <a:off x="1542" y="2108"/>
              <a:ext cx="1607" cy="277"/>
            </a:xfrm>
            <a:custGeom>
              <a:avLst/>
              <a:gdLst>
                <a:gd name="T0" fmla="*/ 0 w 579702"/>
                <a:gd name="T1" fmla="*/ 0 h 5438044"/>
                <a:gd name="T2" fmla="*/ 0 w 579702"/>
                <a:gd name="T3" fmla="*/ 0 h 5438044"/>
                <a:gd name="T4" fmla="*/ 0 w 579702"/>
                <a:gd name="T5" fmla="*/ 0 h 5438044"/>
                <a:gd name="T6" fmla="*/ 0 w 579702"/>
                <a:gd name="T7" fmla="*/ 0 h 5438044"/>
                <a:gd name="T8" fmla="*/ 0 w 579702"/>
                <a:gd name="T9" fmla="*/ 0 h 5438044"/>
                <a:gd name="T10" fmla="*/ 0 w 579702"/>
                <a:gd name="T11" fmla="*/ 0 h 5438044"/>
                <a:gd name="T12" fmla="*/ 0 w 579702"/>
                <a:gd name="T13" fmla="*/ 0 h 5438044"/>
                <a:gd name="T14" fmla="*/ 0 w 579702"/>
                <a:gd name="T15" fmla="*/ 0 h 5438044"/>
                <a:gd name="T16" fmla="*/ 0 w 579702"/>
                <a:gd name="T17" fmla="*/ 0 h 54380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9702"/>
                <a:gd name="T28" fmla="*/ 0 h 5438044"/>
                <a:gd name="T29" fmla="*/ 579702 w 579702"/>
                <a:gd name="T30" fmla="*/ 5438044 h 54380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9702" h="5438044">
                  <a:moveTo>
                    <a:pt x="579702" y="906363"/>
                  </a:moveTo>
                  <a:lnTo>
                    <a:pt x="579702" y="4531681"/>
                  </a:lnTo>
                  <a:cubicBezTo>
                    <a:pt x="579702" y="5032247"/>
                    <a:pt x="575091" y="5438039"/>
                    <a:pt x="569402" y="5438039"/>
                  </a:cubicBezTo>
                  <a:lnTo>
                    <a:pt x="0" y="5438039"/>
                  </a:lnTo>
                  <a:lnTo>
                    <a:pt x="0" y="5"/>
                  </a:lnTo>
                  <a:lnTo>
                    <a:pt x="569402" y="5"/>
                  </a:lnTo>
                  <a:cubicBezTo>
                    <a:pt x="575091" y="5"/>
                    <a:pt x="579702" y="405797"/>
                    <a:pt x="579702" y="906363"/>
                  </a:cubicBezTo>
                  <a:close/>
                </a:path>
              </a:pathLst>
            </a:custGeom>
            <a:solidFill>
              <a:srgbClr val="FFFFFF"/>
            </a:solidFill>
            <a:ln w="25560" cap="sq">
              <a:solidFill>
                <a:srgbClr val="22228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47680" tIns="152280" rIns="276120" bIns="152280" anchor="ctr"/>
            <a:lstStyle>
              <a:lvl1pPr marL="342900" indent="-3429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marL="0" lvl="1" indent="0">
                <a:lnSpc>
                  <a:spcPct val="90000"/>
                </a:lnSpc>
                <a:spcAft>
                  <a:spcPts val="225"/>
                </a:spcAft>
                <a:buClrTx/>
                <a:buFontTx/>
                <a:buNone/>
              </a:pPr>
              <a:r>
                <a:rPr lang="en-US" altLang="bg-BG" sz="1000" b="1">
                  <a:solidFill>
                    <a:srgbClr val="22228B"/>
                  </a:solidFill>
                </a:rPr>
                <a:t>design permit and subsequent order for the approval of the technical design of the facility </a:t>
              </a:r>
            </a:p>
          </p:txBody>
        </p:sp>
        <p:sp>
          <p:nvSpPr>
            <p:cNvPr id="22538" name="AutoShape 10"/>
            <p:cNvSpPr>
              <a:spLocks noChangeArrowheads="1"/>
            </p:cNvSpPr>
            <p:nvPr/>
          </p:nvSpPr>
          <p:spPr bwMode="auto">
            <a:xfrm>
              <a:off x="389" y="2071"/>
              <a:ext cx="992" cy="254"/>
            </a:xfrm>
            <a:custGeom>
              <a:avLst/>
              <a:gdLst>
                <a:gd name="G0" fmla="+- 55237 0 0"/>
                <a:gd name="G1" fmla="+- 54072 0 0"/>
                <a:gd name="G2" fmla="+- 1 0 0"/>
                <a:gd name="G3" fmla="+- 1 0 0"/>
                <a:gd name="G4" fmla="*/ 1 41807 57600"/>
                <a:gd name="G5" fmla="+- 1 0 0"/>
                <a:gd name="G6" fmla="+- 1 0 0"/>
                <a:gd name="G7" fmla="+- 1 0 0"/>
                <a:gd name="G8" fmla="+- 1 0 0"/>
                <a:gd name="G9" fmla="+- 1 0 0"/>
                <a:gd name="G10" fmla="+- 1 0 0"/>
                <a:gd name="G11" fmla="*/ 1 41807 57600"/>
                <a:gd name="G12" fmla="+- 1 0 0"/>
                <a:gd name="G13" fmla="+- 1 0 0"/>
                <a:gd name="G14" fmla="+- 15186 0 0"/>
                <a:gd name="G15" fmla="+- 14021 0 0"/>
                <a:gd name="G16" fmla="+- 55237 0 0"/>
                <a:gd name="T0" fmla="*/ 0 w 3058899"/>
                <a:gd name="T1" fmla="*/ 0 h 724628"/>
                <a:gd name="T2" fmla="*/ 0 w 3058899"/>
                <a:gd name="T3" fmla="*/ 0 h 724628"/>
                <a:gd name="T4" fmla="*/ 1 w 3058899"/>
                <a:gd name="T5" fmla="*/ 0 h 724628"/>
                <a:gd name="T6" fmla="*/ 1 w 3058899"/>
                <a:gd name="T7" fmla="*/ 0 h 724628"/>
                <a:gd name="T8" fmla="*/ 1 w 3058899"/>
                <a:gd name="T9" fmla="*/ 0 h 724628"/>
                <a:gd name="T10" fmla="*/ 1 w 3058899"/>
                <a:gd name="T11" fmla="*/ 0 h 724628"/>
                <a:gd name="T12" fmla="*/ 0 w 3058899"/>
                <a:gd name="T13" fmla="*/ 0 h 724628"/>
                <a:gd name="T14" fmla="*/ 0 w 3058899"/>
                <a:gd name="T15" fmla="*/ 0 h 724628"/>
                <a:gd name="T16" fmla="*/ 0 w 3058899"/>
                <a:gd name="T17" fmla="*/ 0 h 724628"/>
                <a:gd name="T18" fmla="*/ 0 w 3058899"/>
                <a:gd name="T19" fmla="*/ 0 h 724628"/>
                <a:gd name="T20" fmla="*/ 3058899 w 3058899"/>
                <a:gd name="T21" fmla="*/ 724628 h 724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58899" h="724628">
                  <a:moveTo>
                    <a:pt x="0" y="120774"/>
                  </a:moveTo>
                  <a:cubicBezTo>
                    <a:pt x="0" y="54072"/>
                    <a:pt x="54072" y="0"/>
                    <a:pt x="120774" y="0"/>
                  </a:cubicBezTo>
                  <a:lnTo>
                    <a:pt x="2938125" y="0"/>
                  </a:lnTo>
                  <a:cubicBezTo>
                    <a:pt x="3004827" y="0"/>
                    <a:pt x="3058899" y="54072"/>
                    <a:pt x="3058899" y="120774"/>
                  </a:cubicBezTo>
                  <a:lnTo>
                    <a:pt x="3058899" y="603854"/>
                  </a:lnTo>
                  <a:cubicBezTo>
                    <a:pt x="3058899" y="670556"/>
                    <a:pt x="3004827" y="724628"/>
                    <a:pt x="2938125" y="724628"/>
                  </a:cubicBezTo>
                  <a:lnTo>
                    <a:pt x="120774" y="724628"/>
                  </a:lnTo>
                  <a:cubicBezTo>
                    <a:pt x="54072" y="724628"/>
                    <a:pt x="0" y="670556"/>
                    <a:pt x="0" y="603854"/>
                  </a:cubicBezTo>
                  <a:lnTo>
                    <a:pt x="0" y="120774"/>
                  </a:lnTo>
                  <a:close/>
                </a:path>
              </a:pathLst>
            </a:custGeom>
            <a:solidFill>
              <a:srgbClr val="FFFFFF"/>
            </a:solidFill>
            <a:ln w="255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6480" tIns="65880" rIns="96480" bIns="65880" anchor="ctr"/>
            <a:lstStyle>
              <a:lvl1pPr indent="90488">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lgn="ctr">
                <a:lnSpc>
                  <a:spcPct val="90000"/>
                </a:lnSpc>
                <a:spcAft>
                  <a:spcPts val="700"/>
                </a:spcAft>
                <a:buClrTx/>
                <a:buFontTx/>
                <a:buNone/>
                <a:defRPr/>
              </a:pPr>
              <a:r>
                <a:rPr lang="en-US" altLang="bg-BG" sz="1000" b="1" dirty="0" smtClean="0">
                  <a:solidFill>
                    <a:srgbClr val="22228B"/>
                  </a:solidFill>
                  <a:effectLst>
                    <a:outerShdw blurRad="38100" dist="38100" dir="2700000" algn="tl">
                      <a:srgbClr val="C0C0C0"/>
                    </a:outerShdw>
                  </a:effectLst>
                  <a:cs typeface="Arial" charset="0"/>
                </a:rPr>
                <a:t>DESIGN STAGE</a:t>
              </a:r>
            </a:p>
          </p:txBody>
        </p:sp>
        <p:sp>
          <p:nvSpPr>
            <p:cNvPr id="22539" name="AutoShape 11"/>
            <p:cNvSpPr>
              <a:spLocks noChangeArrowheads="1"/>
            </p:cNvSpPr>
            <p:nvPr/>
          </p:nvSpPr>
          <p:spPr bwMode="auto">
            <a:xfrm>
              <a:off x="388" y="2385"/>
              <a:ext cx="992" cy="283"/>
            </a:xfrm>
            <a:custGeom>
              <a:avLst/>
              <a:gdLst>
                <a:gd name="G0" fmla="+- 55237 0 0"/>
                <a:gd name="G1" fmla="+- 54072 0 0"/>
                <a:gd name="G2" fmla="+- 1 0 0"/>
                <a:gd name="G3" fmla="+- 1 0 0"/>
                <a:gd name="G4" fmla="*/ 1 41807 57600"/>
                <a:gd name="G5" fmla="+- 1 0 0"/>
                <a:gd name="G6" fmla="+- 1 0 0"/>
                <a:gd name="G7" fmla="+- 1 0 0"/>
                <a:gd name="G8" fmla="+- 1 0 0"/>
                <a:gd name="G9" fmla="+- 1 0 0"/>
                <a:gd name="G10" fmla="+- 1 0 0"/>
                <a:gd name="G11" fmla="*/ 1 41807 57600"/>
                <a:gd name="G12" fmla="+- 1 0 0"/>
                <a:gd name="G13" fmla="+- 1 0 0"/>
                <a:gd name="G14" fmla="+- 15186 0 0"/>
                <a:gd name="G15" fmla="+- 14021 0 0"/>
                <a:gd name="G16" fmla="+- 55237 0 0"/>
                <a:gd name="T0" fmla="*/ 0 w 3058899"/>
                <a:gd name="T1" fmla="*/ 0 h 724628"/>
                <a:gd name="T2" fmla="*/ 0 w 3058899"/>
                <a:gd name="T3" fmla="*/ 0 h 724628"/>
                <a:gd name="T4" fmla="*/ 1 w 3058899"/>
                <a:gd name="T5" fmla="*/ 0 h 724628"/>
                <a:gd name="T6" fmla="*/ 1 w 3058899"/>
                <a:gd name="T7" fmla="*/ 0 h 724628"/>
                <a:gd name="T8" fmla="*/ 1 w 3058899"/>
                <a:gd name="T9" fmla="*/ 0 h 724628"/>
                <a:gd name="T10" fmla="*/ 1 w 3058899"/>
                <a:gd name="T11" fmla="*/ 0 h 724628"/>
                <a:gd name="T12" fmla="*/ 0 w 3058899"/>
                <a:gd name="T13" fmla="*/ 0 h 724628"/>
                <a:gd name="T14" fmla="*/ 0 w 3058899"/>
                <a:gd name="T15" fmla="*/ 0 h 724628"/>
                <a:gd name="T16" fmla="*/ 0 w 3058899"/>
                <a:gd name="T17" fmla="*/ 0 h 724628"/>
                <a:gd name="T18" fmla="*/ 0 w 3058899"/>
                <a:gd name="T19" fmla="*/ 0 h 724628"/>
                <a:gd name="T20" fmla="*/ 3058899 w 3058899"/>
                <a:gd name="T21" fmla="*/ 724628 h 724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58899" h="724628">
                  <a:moveTo>
                    <a:pt x="0" y="120774"/>
                  </a:moveTo>
                  <a:cubicBezTo>
                    <a:pt x="0" y="54072"/>
                    <a:pt x="54072" y="0"/>
                    <a:pt x="120774" y="0"/>
                  </a:cubicBezTo>
                  <a:lnTo>
                    <a:pt x="2938125" y="0"/>
                  </a:lnTo>
                  <a:cubicBezTo>
                    <a:pt x="3004827" y="0"/>
                    <a:pt x="3058899" y="54072"/>
                    <a:pt x="3058899" y="120774"/>
                  </a:cubicBezTo>
                  <a:lnTo>
                    <a:pt x="3058899" y="603854"/>
                  </a:lnTo>
                  <a:cubicBezTo>
                    <a:pt x="3058899" y="670556"/>
                    <a:pt x="3004827" y="724628"/>
                    <a:pt x="2938125" y="724628"/>
                  </a:cubicBezTo>
                  <a:lnTo>
                    <a:pt x="120774" y="724628"/>
                  </a:lnTo>
                  <a:cubicBezTo>
                    <a:pt x="54072" y="724628"/>
                    <a:pt x="0" y="670556"/>
                    <a:pt x="0" y="603854"/>
                  </a:cubicBezTo>
                  <a:lnTo>
                    <a:pt x="0" y="120774"/>
                  </a:lnTo>
                  <a:close/>
                </a:path>
              </a:pathLst>
            </a:custGeom>
            <a:solidFill>
              <a:srgbClr val="FFFFFF"/>
            </a:solidFill>
            <a:ln w="255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6480" tIns="65880" rIns="96480" bIns="65880" anchor="ctr"/>
            <a:lstStyle>
              <a:lvl1pPr indent="90488">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lgn="ctr">
                <a:lnSpc>
                  <a:spcPct val="90000"/>
                </a:lnSpc>
                <a:spcAft>
                  <a:spcPts val="700"/>
                </a:spcAft>
                <a:buClrTx/>
                <a:buFontTx/>
                <a:buNone/>
                <a:defRPr/>
              </a:pPr>
              <a:r>
                <a:rPr lang="en-US" altLang="bg-BG" sz="1000" b="1" dirty="0" smtClean="0">
                  <a:solidFill>
                    <a:srgbClr val="22228B"/>
                  </a:solidFill>
                  <a:effectLst>
                    <a:outerShdw blurRad="38100" dist="38100" dir="2700000" algn="tl">
                      <a:srgbClr val="C0C0C0"/>
                    </a:outerShdw>
                  </a:effectLst>
                  <a:cs typeface="Arial" charset="0"/>
                </a:rPr>
                <a:t>CONSTRUCTION STAGE</a:t>
              </a:r>
            </a:p>
          </p:txBody>
        </p:sp>
        <p:sp>
          <p:nvSpPr>
            <p:cNvPr id="19476" name="AutoShape 12"/>
            <p:cNvSpPr>
              <a:spLocks noChangeArrowheads="1"/>
            </p:cNvSpPr>
            <p:nvPr/>
          </p:nvSpPr>
          <p:spPr bwMode="auto">
            <a:xfrm>
              <a:off x="1534" y="2780"/>
              <a:ext cx="1615" cy="254"/>
            </a:xfrm>
            <a:custGeom>
              <a:avLst/>
              <a:gdLst>
                <a:gd name="T0" fmla="*/ 0 w 579702"/>
                <a:gd name="T1" fmla="*/ 0 h 5438044"/>
                <a:gd name="T2" fmla="*/ 0 w 579702"/>
                <a:gd name="T3" fmla="*/ 0 h 5438044"/>
                <a:gd name="T4" fmla="*/ 0 w 579702"/>
                <a:gd name="T5" fmla="*/ 0 h 5438044"/>
                <a:gd name="T6" fmla="*/ 0 w 579702"/>
                <a:gd name="T7" fmla="*/ 0 h 5438044"/>
                <a:gd name="T8" fmla="*/ 0 w 579702"/>
                <a:gd name="T9" fmla="*/ 0 h 5438044"/>
                <a:gd name="T10" fmla="*/ 0 w 579702"/>
                <a:gd name="T11" fmla="*/ 0 h 5438044"/>
                <a:gd name="T12" fmla="*/ 0 w 579702"/>
                <a:gd name="T13" fmla="*/ 0 h 5438044"/>
                <a:gd name="T14" fmla="*/ 0 w 579702"/>
                <a:gd name="T15" fmla="*/ 0 h 5438044"/>
                <a:gd name="T16" fmla="*/ 0 w 579702"/>
                <a:gd name="T17" fmla="*/ 0 h 54380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9702"/>
                <a:gd name="T28" fmla="*/ 0 h 5438044"/>
                <a:gd name="T29" fmla="*/ 579702 w 579702"/>
                <a:gd name="T30" fmla="*/ 5438044 h 54380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9702" h="5438044">
                  <a:moveTo>
                    <a:pt x="579702" y="906363"/>
                  </a:moveTo>
                  <a:lnTo>
                    <a:pt x="579702" y="4531681"/>
                  </a:lnTo>
                  <a:cubicBezTo>
                    <a:pt x="579702" y="5032247"/>
                    <a:pt x="575091" y="5438039"/>
                    <a:pt x="569402" y="5438039"/>
                  </a:cubicBezTo>
                  <a:lnTo>
                    <a:pt x="0" y="5438039"/>
                  </a:lnTo>
                  <a:lnTo>
                    <a:pt x="0" y="5"/>
                  </a:lnTo>
                  <a:lnTo>
                    <a:pt x="569402" y="5"/>
                  </a:lnTo>
                  <a:cubicBezTo>
                    <a:pt x="575091" y="5"/>
                    <a:pt x="579702" y="405797"/>
                    <a:pt x="579702" y="906363"/>
                  </a:cubicBezTo>
                  <a:close/>
                </a:path>
              </a:pathLst>
            </a:custGeom>
            <a:solidFill>
              <a:srgbClr val="FFFFFF"/>
            </a:solidFill>
            <a:ln w="25560" cap="sq">
              <a:solidFill>
                <a:srgbClr val="22228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47680" tIns="152280" rIns="276120" bIns="152280" anchor="ctr"/>
            <a:lstStyle>
              <a:lvl1pPr marL="342900" indent="-3429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marL="0" lvl="1" indent="0">
                <a:lnSpc>
                  <a:spcPct val="90000"/>
                </a:lnSpc>
                <a:spcAft>
                  <a:spcPts val="225"/>
                </a:spcAft>
                <a:buClrTx/>
                <a:buFontTx/>
                <a:buNone/>
              </a:pPr>
              <a:r>
                <a:rPr lang="en-US" altLang="bg-BG" sz="1000" b="1">
                  <a:solidFill>
                    <a:srgbClr val="22228B"/>
                  </a:solidFill>
                </a:rPr>
                <a:t>commissioning permit </a:t>
              </a:r>
            </a:p>
          </p:txBody>
        </p:sp>
        <p:sp>
          <p:nvSpPr>
            <p:cNvPr id="22541" name="AutoShape 13"/>
            <p:cNvSpPr>
              <a:spLocks noChangeArrowheads="1"/>
            </p:cNvSpPr>
            <p:nvPr/>
          </p:nvSpPr>
          <p:spPr bwMode="auto">
            <a:xfrm>
              <a:off x="388" y="2720"/>
              <a:ext cx="992" cy="254"/>
            </a:xfrm>
            <a:custGeom>
              <a:avLst/>
              <a:gdLst>
                <a:gd name="G0" fmla="+- 55237 0 0"/>
                <a:gd name="G1" fmla="+- 54072 0 0"/>
                <a:gd name="G2" fmla="+- 1 0 0"/>
                <a:gd name="G3" fmla="+- 1 0 0"/>
                <a:gd name="G4" fmla="*/ 1 41807 57600"/>
                <a:gd name="G5" fmla="+- 1 0 0"/>
                <a:gd name="G6" fmla="+- 1 0 0"/>
                <a:gd name="G7" fmla="+- 1 0 0"/>
                <a:gd name="G8" fmla="+- 1 0 0"/>
                <a:gd name="G9" fmla="+- 1 0 0"/>
                <a:gd name="G10" fmla="+- 1 0 0"/>
                <a:gd name="G11" fmla="*/ 1 41807 57600"/>
                <a:gd name="G12" fmla="+- 1 0 0"/>
                <a:gd name="G13" fmla="+- 1 0 0"/>
                <a:gd name="G14" fmla="+- 15186 0 0"/>
                <a:gd name="G15" fmla="+- 14021 0 0"/>
                <a:gd name="G16" fmla="+- 55237 0 0"/>
                <a:gd name="T0" fmla="*/ 0 w 3058899"/>
                <a:gd name="T1" fmla="*/ 0 h 724628"/>
                <a:gd name="T2" fmla="*/ 0 w 3058899"/>
                <a:gd name="T3" fmla="*/ 0 h 724628"/>
                <a:gd name="T4" fmla="*/ 1 w 3058899"/>
                <a:gd name="T5" fmla="*/ 0 h 724628"/>
                <a:gd name="T6" fmla="*/ 1 w 3058899"/>
                <a:gd name="T7" fmla="*/ 0 h 724628"/>
                <a:gd name="T8" fmla="*/ 1 w 3058899"/>
                <a:gd name="T9" fmla="*/ 0 h 724628"/>
                <a:gd name="T10" fmla="*/ 1 w 3058899"/>
                <a:gd name="T11" fmla="*/ 0 h 724628"/>
                <a:gd name="T12" fmla="*/ 0 w 3058899"/>
                <a:gd name="T13" fmla="*/ 0 h 724628"/>
                <a:gd name="T14" fmla="*/ 0 w 3058899"/>
                <a:gd name="T15" fmla="*/ 0 h 724628"/>
                <a:gd name="T16" fmla="*/ 0 w 3058899"/>
                <a:gd name="T17" fmla="*/ 0 h 724628"/>
                <a:gd name="T18" fmla="*/ 0 w 3058899"/>
                <a:gd name="T19" fmla="*/ 0 h 724628"/>
                <a:gd name="T20" fmla="*/ 3058899 w 3058899"/>
                <a:gd name="T21" fmla="*/ 724628 h 724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58899" h="724628">
                  <a:moveTo>
                    <a:pt x="0" y="120774"/>
                  </a:moveTo>
                  <a:cubicBezTo>
                    <a:pt x="0" y="54072"/>
                    <a:pt x="54072" y="0"/>
                    <a:pt x="120774" y="0"/>
                  </a:cubicBezTo>
                  <a:lnTo>
                    <a:pt x="2938125" y="0"/>
                  </a:lnTo>
                  <a:cubicBezTo>
                    <a:pt x="3004827" y="0"/>
                    <a:pt x="3058899" y="54072"/>
                    <a:pt x="3058899" y="120774"/>
                  </a:cubicBezTo>
                  <a:lnTo>
                    <a:pt x="3058899" y="603854"/>
                  </a:lnTo>
                  <a:cubicBezTo>
                    <a:pt x="3058899" y="670556"/>
                    <a:pt x="3004827" y="724628"/>
                    <a:pt x="2938125" y="724628"/>
                  </a:cubicBezTo>
                  <a:lnTo>
                    <a:pt x="120774" y="724628"/>
                  </a:lnTo>
                  <a:cubicBezTo>
                    <a:pt x="54072" y="724628"/>
                    <a:pt x="0" y="670556"/>
                    <a:pt x="0" y="603854"/>
                  </a:cubicBezTo>
                  <a:lnTo>
                    <a:pt x="0" y="120774"/>
                  </a:lnTo>
                  <a:close/>
                </a:path>
              </a:pathLst>
            </a:custGeom>
            <a:solidFill>
              <a:srgbClr val="FFFFFF"/>
            </a:solidFill>
            <a:ln w="255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6480" tIns="65880" rIns="96480" bIns="65880" anchor="ctr"/>
            <a:lstStyle>
              <a:lvl1pPr indent="90488">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lgn="ctr">
                <a:lnSpc>
                  <a:spcPct val="90000"/>
                </a:lnSpc>
                <a:spcAft>
                  <a:spcPts val="700"/>
                </a:spcAft>
                <a:buClrTx/>
                <a:buFontTx/>
                <a:buNone/>
                <a:defRPr/>
              </a:pPr>
              <a:r>
                <a:rPr lang="en-US" altLang="bg-BG" sz="1000" b="1" dirty="0" smtClean="0">
                  <a:solidFill>
                    <a:srgbClr val="22228B"/>
                  </a:solidFill>
                  <a:effectLst>
                    <a:outerShdw blurRad="38100" dist="38100" dir="2700000" algn="tl">
                      <a:srgbClr val="C0C0C0"/>
                    </a:outerShdw>
                  </a:effectLst>
                  <a:cs typeface="Arial" charset="0"/>
                </a:rPr>
                <a:t>COMMISSIONING STAGE</a:t>
              </a:r>
            </a:p>
          </p:txBody>
        </p:sp>
        <p:sp>
          <p:nvSpPr>
            <p:cNvPr id="19478" name="AutoShape 14"/>
            <p:cNvSpPr>
              <a:spLocks noChangeArrowheads="1"/>
            </p:cNvSpPr>
            <p:nvPr/>
          </p:nvSpPr>
          <p:spPr bwMode="auto">
            <a:xfrm>
              <a:off x="1534" y="3105"/>
              <a:ext cx="1624" cy="245"/>
            </a:xfrm>
            <a:custGeom>
              <a:avLst/>
              <a:gdLst>
                <a:gd name="T0" fmla="*/ 0 w 579702"/>
                <a:gd name="T1" fmla="*/ 0 h 5438044"/>
                <a:gd name="T2" fmla="*/ 0 w 579702"/>
                <a:gd name="T3" fmla="*/ 0 h 5438044"/>
                <a:gd name="T4" fmla="*/ 0 w 579702"/>
                <a:gd name="T5" fmla="*/ 0 h 5438044"/>
                <a:gd name="T6" fmla="*/ 0 w 579702"/>
                <a:gd name="T7" fmla="*/ 0 h 5438044"/>
                <a:gd name="T8" fmla="*/ 0 w 579702"/>
                <a:gd name="T9" fmla="*/ 0 h 5438044"/>
                <a:gd name="T10" fmla="*/ 0 w 579702"/>
                <a:gd name="T11" fmla="*/ 0 h 5438044"/>
                <a:gd name="T12" fmla="*/ 0 w 579702"/>
                <a:gd name="T13" fmla="*/ 0 h 5438044"/>
                <a:gd name="T14" fmla="*/ 0 w 579702"/>
                <a:gd name="T15" fmla="*/ 0 h 5438044"/>
                <a:gd name="T16" fmla="*/ 0 w 579702"/>
                <a:gd name="T17" fmla="*/ 0 h 54380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9702"/>
                <a:gd name="T28" fmla="*/ 0 h 5438044"/>
                <a:gd name="T29" fmla="*/ 579702 w 579702"/>
                <a:gd name="T30" fmla="*/ 5438044 h 54380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9702" h="5438044">
                  <a:moveTo>
                    <a:pt x="579702" y="906363"/>
                  </a:moveTo>
                  <a:lnTo>
                    <a:pt x="579702" y="4531681"/>
                  </a:lnTo>
                  <a:cubicBezTo>
                    <a:pt x="579702" y="5032247"/>
                    <a:pt x="575091" y="5438039"/>
                    <a:pt x="569402" y="5438039"/>
                  </a:cubicBezTo>
                  <a:lnTo>
                    <a:pt x="0" y="5438039"/>
                  </a:lnTo>
                  <a:lnTo>
                    <a:pt x="0" y="5"/>
                  </a:lnTo>
                  <a:lnTo>
                    <a:pt x="569402" y="5"/>
                  </a:lnTo>
                  <a:cubicBezTo>
                    <a:pt x="575091" y="5"/>
                    <a:pt x="579702" y="405797"/>
                    <a:pt x="579702" y="906363"/>
                  </a:cubicBezTo>
                  <a:close/>
                </a:path>
              </a:pathLst>
            </a:custGeom>
            <a:solidFill>
              <a:srgbClr val="FFFFFF"/>
            </a:solidFill>
            <a:ln w="25560" cap="sq">
              <a:solidFill>
                <a:srgbClr val="22228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47680" tIns="152280" rIns="276120" bIns="152280" anchor="ctr"/>
            <a:lstStyle>
              <a:lvl1pPr marL="342900" indent="-3429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marL="0" lvl="1" indent="0">
                <a:lnSpc>
                  <a:spcPct val="90000"/>
                </a:lnSpc>
                <a:spcAft>
                  <a:spcPts val="225"/>
                </a:spcAft>
                <a:buClrTx/>
                <a:buFontTx/>
                <a:buNone/>
              </a:pPr>
              <a:endParaRPr lang="en-US" altLang="bg-BG" sz="1000" b="1">
                <a:solidFill>
                  <a:srgbClr val="22228B"/>
                </a:solidFill>
              </a:endParaRPr>
            </a:p>
            <a:p>
              <a:pPr marL="0" lvl="1" indent="0">
                <a:lnSpc>
                  <a:spcPct val="90000"/>
                </a:lnSpc>
                <a:spcAft>
                  <a:spcPts val="263"/>
                </a:spcAft>
                <a:buClrTx/>
                <a:buFontTx/>
                <a:buNone/>
              </a:pPr>
              <a:r>
                <a:rPr lang="en-US" altLang="bg-BG" sz="1000" b="1">
                  <a:solidFill>
                    <a:srgbClr val="22228B"/>
                  </a:solidFill>
                </a:rPr>
                <a:t>operational license  </a:t>
              </a:r>
            </a:p>
            <a:p>
              <a:pPr marL="0" lvl="1" indent="0">
                <a:lnSpc>
                  <a:spcPct val="90000"/>
                </a:lnSpc>
                <a:spcAft>
                  <a:spcPts val="263"/>
                </a:spcAft>
                <a:buClrTx/>
                <a:buFontTx/>
                <a:buNone/>
              </a:pPr>
              <a:endParaRPr lang="en-US" altLang="bg-BG" sz="1000" b="1">
                <a:solidFill>
                  <a:srgbClr val="22228B"/>
                </a:solidFill>
              </a:endParaRPr>
            </a:p>
          </p:txBody>
        </p:sp>
        <p:sp>
          <p:nvSpPr>
            <p:cNvPr id="22543" name="AutoShape 15"/>
            <p:cNvSpPr>
              <a:spLocks noChangeArrowheads="1"/>
            </p:cNvSpPr>
            <p:nvPr/>
          </p:nvSpPr>
          <p:spPr bwMode="auto">
            <a:xfrm>
              <a:off x="375" y="3043"/>
              <a:ext cx="992" cy="245"/>
            </a:xfrm>
            <a:custGeom>
              <a:avLst/>
              <a:gdLst>
                <a:gd name="G0" fmla="+- 55237 0 0"/>
                <a:gd name="G1" fmla="+- 54072 0 0"/>
                <a:gd name="G2" fmla="+- 1 0 0"/>
                <a:gd name="G3" fmla="+- 1 0 0"/>
                <a:gd name="G4" fmla="*/ 1 41807 57600"/>
                <a:gd name="G5" fmla="+- 1 0 0"/>
                <a:gd name="G6" fmla="+- 1 0 0"/>
                <a:gd name="G7" fmla="+- 1 0 0"/>
                <a:gd name="G8" fmla="+- 1 0 0"/>
                <a:gd name="G9" fmla="+- 1 0 0"/>
                <a:gd name="G10" fmla="+- 1 0 0"/>
                <a:gd name="G11" fmla="*/ 1 41807 57600"/>
                <a:gd name="G12" fmla="+- 1 0 0"/>
                <a:gd name="G13" fmla="+- 1 0 0"/>
                <a:gd name="G14" fmla="+- 15186 0 0"/>
                <a:gd name="G15" fmla="+- 14021 0 0"/>
                <a:gd name="G16" fmla="+- 55237 0 0"/>
                <a:gd name="T0" fmla="*/ 0 w 3058899"/>
                <a:gd name="T1" fmla="*/ 0 h 724628"/>
                <a:gd name="T2" fmla="*/ 0 w 3058899"/>
                <a:gd name="T3" fmla="*/ 0 h 724628"/>
                <a:gd name="T4" fmla="*/ 1 w 3058899"/>
                <a:gd name="T5" fmla="*/ 0 h 724628"/>
                <a:gd name="T6" fmla="*/ 1 w 3058899"/>
                <a:gd name="T7" fmla="*/ 0 h 724628"/>
                <a:gd name="T8" fmla="*/ 1 w 3058899"/>
                <a:gd name="T9" fmla="*/ 0 h 724628"/>
                <a:gd name="T10" fmla="*/ 1 w 3058899"/>
                <a:gd name="T11" fmla="*/ 0 h 724628"/>
                <a:gd name="T12" fmla="*/ 0 w 3058899"/>
                <a:gd name="T13" fmla="*/ 0 h 724628"/>
                <a:gd name="T14" fmla="*/ 0 w 3058899"/>
                <a:gd name="T15" fmla="*/ 0 h 724628"/>
                <a:gd name="T16" fmla="*/ 0 w 3058899"/>
                <a:gd name="T17" fmla="*/ 0 h 724628"/>
                <a:gd name="T18" fmla="*/ 0 w 3058899"/>
                <a:gd name="T19" fmla="*/ 0 h 724628"/>
                <a:gd name="T20" fmla="*/ 3058899 w 3058899"/>
                <a:gd name="T21" fmla="*/ 724628 h 724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58899" h="724628">
                  <a:moveTo>
                    <a:pt x="0" y="120774"/>
                  </a:moveTo>
                  <a:cubicBezTo>
                    <a:pt x="0" y="54072"/>
                    <a:pt x="54072" y="0"/>
                    <a:pt x="120774" y="0"/>
                  </a:cubicBezTo>
                  <a:lnTo>
                    <a:pt x="2938125" y="0"/>
                  </a:lnTo>
                  <a:cubicBezTo>
                    <a:pt x="3004827" y="0"/>
                    <a:pt x="3058899" y="54072"/>
                    <a:pt x="3058899" y="120774"/>
                  </a:cubicBezTo>
                  <a:lnTo>
                    <a:pt x="3058899" y="603854"/>
                  </a:lnTo>
                  <a:cubicBezTo>
                    <a:pt x="3058899" y="670556"/>
                    <a:pt x="3004827" y="724628"/>
                    <a:pt x="2938125" y="724628"/>
                  </a:cubicBezTo>
                  <a:lnTo>
                    <a:pt x="120774" y="724628"/>
                  </a:lnTo>
                  <a:cubicBezTo>
                    <a:pt x="54072" y="724628"/>
                    <a:pt x="0" y="670556"/>
                    <a:pt x="0" y="603854"/>
                  </a:cubicBezTo>
                  <a:lnTo>
                    <a:pt x="0" y="120774"/>
                  </a:lnTo>
                  <a:close/>
                </a:path>
              </a:pathLst>
            </a:custGeom>
            <a:solidFill>
              <a:srgbClr val="FFFFFF"/>
            </a:solidFill>
            <a:ln w="255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6480" tIns="65880" rIns="96480" bIns="65880" anchor="ctr"/>
            <a:lstStyle>
              <a:lvl1pPr indent="90488">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lgn="ctr">
                <a:lnSpc>
                  <a:spcPct val="90000"/>
                </a:lnSpc>
                <a:spcAft>
                  <a:spcPts val="700"/>
                </a:spcAft>
                <a:buClrTx/>
                <a:buFontTx/>
                <a:buNone/>
                <a:defRPr/>
              </a:pPr>
              <a:r>
                <a:rPr lang="en-US" altLang="bg-BG" sz="1000" b="1" dirty="0" smtClean="0">
                  <a:solidFill>
                    <a:srgbClr val="22228B"/>
                  </a:solidFill>
                  <a:effectLst>
                    <a:outerShdw blurRad="38100" dist="38100" dir="2700000" algn="tl">
                      <a:srgbClr val="C0C0C0"/>
                    </a:outerShdw>
                  </a:effectLst>
                  <a:cs typeface="Arial" charset="0"/>
                </a:rPr>
                <a:t>OPERATIONAL STAGE </a:t>
              </a:r>
            </a:p>
          </p:txBody>
        </p:sp>
        <p:sp>
          <p:nvSpPr>
            <p:cNvPr id="22544" name="AutoShape 16"/>
            <p:cNvSpPr>
              <a:spLocks noChangeArrowheads="1"/>
            </p:cNvSpPr>
            <p:nvPr/>
          </p:nvSpPr>
          <p:spPr bwMode="auto">
            <a:xfrm>
              <a:off x="375" y="3350"/>
              <a:ext cx="992" cy="236"/>
            </a:xfrm>
            <a:custGeom>
              <a:avLst/>
              <a:gdLst>
                <a:gd name="G0" fmla="+- 55237 0 0"/>
                <a:gd name="G1" fmla="+- 54072 0 0"/>
                <a:gd name="G2" fmla="+- 1 0 0"/>
                <a:gd name="G3" fmla="+- 1 0 0"/>
                <a:gd name="G4" fmla="*/ 1 41807 57600"/>
                <a:gd name="G5" fmla="+- 1 0 0"/>
                <a:gd name="G6" fmla="+- 1 0 0"/>
                <a:gd name="G7" fmla="+- 1 0 0"/>
                <a:gd name="G8" fmla="+- 1 0 0"/>
                <a:gd name="G9" fmla="+- 1 0 0"/>
                <a:gd name="G10" fmla="+- 1 0 0"/>
                <a:gd name="G11" fmla="*/ 1 41807 57600"/>
                <a:gd name="G12" fmla="+- 1 0 0"/>
                <a:gd name="G13" fmla="+- 1 0 0"/>
                <a:gd name="G14" fmla="+- 15186 0 0"/>
                <a:gd name="G15" fmla="+- 14021 0 0"/>
                <a:gd name="G16" fmla="+- 55237 0 0"/>
                <a:gd name="T0" fmla="*/ 0 w 3058899"/>
                <a:gd name="T1" fmla="*/ 0 h 724628"/>
                <a:gd name="T2" fmla="*/ 0 w 3058899"/>
                <a:gd name="T3" fmla="*/ 0 h 724628"/>
                <a:gd name="T4" fmla="*/ 1 w 3058899"/>
                <a:gd name="T5" fmla="*/ 0 h 724628"/>
                <a:gd name="T6" fmla="*/ 1 w 3058899"/>
                <a:gd name="T7" fmla="*/ 0 h 724628"/>
                <a:gd name="T8" fmla="*/ 1 w 3058899"/>
                <a:gd name="T9" fmla="*/ 0 h 724628"/>
                <a:gd name="T10" fmla="*/ 1 w 3058899"/>
                <a:gd name="T11" fmla="*/ 0 h 724628"/>
                <a:gd name="T12" fmla="*/ 0 w 3058899"/>
                <a:gd name="T13" fmla="*/ 0 h 724628"/>
                <a:gd name="T14" fmla="*/ 0 w 3058899"/>
                <a:gd name="T15" fmla="*/ 0 h 724628"/>
                <a:gd name="T16" fmla="*/ 0 w 3058899"/>
                <a:gd name="T17" fmla="*/ 0 h 724628"/>
                <a:gd name="T18" fmla="*/ 0 w 3058899"/>
                <a:gd name="T19" fmla="*/ 0 h 724628"/>
                <a:gd name="T20" fmla="*/ 3058899 w 3058899"/>
                <a:gd name="T21" fmla="*/ 724628 h 724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58899" h="724628">
                  <a:moveTo>
                    <a:pt x="0" y="120774"/>
                  </a:moveTo>
                  <a:cubicBezTo>
                    <a:pt x="0" y="54072"/>
                    <a:pt x="54072" y="0"/>
                    <a:pt x="120774" y="0"/>
                  </a:cubicBezTo>
                  <a:lnTo>
                    <a:pt x="2938125" y="0"/>
                  </a:lnTo>
                  <a:cubicBezTo>
                    <a:pt x="3004827" y="0"/>
                    <a:pt x="3058899" y="54072"/>
                    <a:pt x="3058899" y="120774"/>
                  </a:cubicBezTo>
                  <a:lnTo>
                    <a:pt x="3058899" y="603854"/>
                  </a:lnTo>
                  <a:cubicBezTo>
                    <a:pt x="3058899" y="670556"/>
                    <a:pt x="3004827" y="724628"/>
                    <a:pt x="2938125" y="724628"/>
                  </a:cubicBezTo>
                  <a:lnTo>
                    <a:pt x="120774" y="724628"/>
                  </a:lnTo>
                  <a:cubicBezTo>
                    <a:pt x="54072" y="724628"/>
                    <a:pt x="0" y="670556"/>
                    <a:pt x="0" y="603854"/>
                  </a:cubicBezTo>
                  <a:lnTo>
                    <a:pt x="0" y="120774"/>
                  </a:lnTo>
                  <a:close/>
                </a:path>
              </a:pathLst>
            </a:custGeom>
            <a:solidFill>
              <a:srgbClr val="FFFFFF"/>
            </a:solidFill>
            <a:ln w="255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560" tIns="61920" rIns="88560" bIns="61920" anchor="ctr"/>
            <a:lstStyle>
              <a:lvl1pPr marL="90488">
                <a:tabLst>
                  <a:tab pos="90488"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Lst>
                <a:defRPr sz="1200">
                  <a:solidFill>
                    <a:srgbClr val="FFFFFF"/>
                  </a:solidFill>
                  <a:latin typeface="Tahoma" pitchFamily="32" charset="0"/>
                  <a:ea typeface="Microsoft YaHei" charset="-122"/>
                </a:defRPr>
              </a:lvl1pPr>
              <a:lvl2pPr>
                <a:tabLst>
                  <a:tab pos="90488"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Lst>
                <a:defRPr sz="1200">
                  <a:solidFill>
                    <a:srgbClr val="FFFFFF"/>
                  </a:solidFill>
                  <a:latin typeface="Tahoma" pitchFamily="32" charset="0"/>
                  <a:ea typeface="Microsoft YaHei" charset="-122"/>
                </a:defRPr>
              </a:lvl2pPr>
              <a:lvl3pPr>
                <a:tabLst>
                  <a:tab pos="90488"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Lst>
                <a:defRPr sz="1200">
                  <a:solidFill>
                    <a:srgbClr val="FFFFFF"/>
                  </a:solidFill>
                  <a:latin typeface="Tahoma" pitchFamily="32" charset="0"/>
                  <a:ea typeface="Microsoft YaHei" charset="-122"/>
                </a:defRPr>
              </a:lvl3pPr>
              <a:lvl4pPr>
                <a:tabLst>
                  <a:tab pos="90488"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Lst>
                <a:defRPr sz="1200">
                  <a:solidFill>
                    <a:srgbClr val="FFFFFF"/>
                  </a:solidFill>
                  <a:latin typeface="Tahoma" pitchFamily="32" charset="0"/>
                  <a:ea typeface="Microsoft YaHei" charset="-122"/>
                </a:defRPr>
              </a:lvl4pPr>
              <a:lvl5pPr>
                <a:tabLst>
                  <a:tab pos="90488"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0488"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0488"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0488"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0488"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Lst>
                <a:defRPr sz="1200">
                  <a:solidFill>
                    <a:srgbClr val="FFFFFF"/>
                  </a:solidFill>
                  <a:latin typeface="Tahoma" pitchFamily="32" charset="0"/>
                  <a:ea typeface="Microsoft YaHei" charset="-122"/>
                </a:defRPr>
              </a:lvl9pPr>
            </a:lstStyle>
            <a:p>
              <a:pPr>
                <a:lnSpc>
                  <a:spcPct val="90000"/>
                </a:lnSpc>
                <a:spcAft>
                  <a:spcPts val="613"/>
                </a:spcAft>
                <a:buClrTx/>
                <a:buFontTx/>
                <a:buNone/>
                <a:defRPr/>
              </a:pPr>
              <a:endParaRPr lang="en-US" altLang="bg-BG" sz="1000" b="1" dirty="0" smtClean="0">
                <a:solidFill>
                  <a:srgbClr val="22228B"/>
                </a:solidFill>
                <a:effectLst>
                  <a:outerShdw blurRad="38100" dist="38100" dir="2700000" algn="tl">
                    <a:srgbClr val="C0C0C0"/>
                  </a:outerShdw>
                </a:effectLst>
                <a:cs typeface="Arial" charset="0"/>
              </a:endParaRPr>
            </a:p>
            <a:p>
              <a:pPr algn="ctr">
                <a:lnSpc>
                  <a:spcPct val="90000"/>
                </a:lnSpc>
                <a:spcAft>
                  <a:spcPts val="613"/>
                </a:spcAft>
                <a:buClrTx/>
                <a:buFontTx/>
                <a:buNone/>
                <a:defRPr/>
              </a:pPr>
              <a:r>
                <a:rPr lang="en-US" altLang="bg-BG" sz="1000" b="1" dirty="0" smtClean="0">
                  <a:solidFill>
                    <a:srgbClr val="22228B"/>
                  </a:solidFill>
                  <a:effectLst>
                    <a:outerShdw blurRad="38100" dist="38100" dir="2700000" algn="tl">
                      <a:srgbClr val="C0C0C0"/>
                    </a:outerShdw>
                  </a:effectLst>
                  <a:cs typeface="Arial" charset="0"/>
                </a:rPr>
                <a:t>DECOMMISSIONING STAGE</a:t>
              </a:r>
            </a:p>
            <a:p>
              <a:pPr>
                <a:lnSpc>
                  <a:spcPct val="90000"/>
                </a:lnSpc>
                <a:spcAft>
                  <a:spcPts val="613"/>
                </a:spcAft>
                <a:buClrTx/>
                <a:buFontTx/>
                <a:buNone/>
                <a:defRPr/>
              </a:pPr>
              <a:r>
                <a:rPr lang="en-US" altLang="bg-BG" sz="1000" b="1" dirty="0" smtClean="0">
                  <a:solidFill>
                    <a:srgbClr val="22228B"/>
                  </a:solidFill>
                  <a:cs typeface="Arial" charset="0"/>
                </a:rPr>
                <a:t> </a:t>
              </a:r>
            </a:p>
          </p:txBody>
        </p:sp>
      </p:grpSp>
      <p:sp>
        <p:nvSpPr>
          <p:cNvPr id="19461" name="AutoShape 17"/>
          <p:cNvSpPr>
            <a:spLocks noChangeArrowheads="1"/>
          </p:cNvSpPr>
          <p:nvPr/>
        </p:nvSpPr>
        <p:spPr bwMode="auto">
          <a:xfrm>
            <a:off x="2435225" y="5788025"/>
            <a:ext cx="2578100" cy="688975"/>
          </a:xfrm>
          <a:custGeom>
            <a:avLst/>
            <a:gdLst>
              <a:gd name="T0" fmla="*/ 2147483647 w 579702"/>
              <a:gd name="T1" fmla="*/ 0 h 5438044"/>
              <a:gd name="T2" fmla="*/ 2147483647 w 579702"/>
              <a:gd name="T3" fmla="*/ 0 h 5438044"/>
              <a:gd name="T4" fmla="*/ 2147483647 w 579702"/>
              <a:gd name="T5" fmla="*/ 0 h 5438044"/>
              <a:gd name="T6" fmla="*/ 2147483647 w 579702"/>
              <a:gd name="T7" fmla="*/ 0 h 5438044"/>
              <a:gd name="T8" fmla="*/ 2147483647 w 579702"/>
              <a:gd name="T9" fmla="*/ 0 h 5438044"/>
              <a:gd name="T10" fmla="*/ 0 w 579702"/>
              <a:gd name="T11" fmla="*/ 0 h 5438044"/>
              <a:gd name="T12" fmla="*/ 0 w 579702"/>
              <a:gd name="T13" fmla="*/ 0 h 5438044"/>
              <a:gd name="T14" fmla="*/ 0 w 579702"/>
              <a:gd name="T15" fmla="*/ 0 h 5438044"/>
              <a:gd name="T16" fmla="*/ 2147483647 w 579702"/>
              <a:gd name="T17" fmla="*/ 0 h 54380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9702"/>
              <a:gd name="T28" fmla="*/ 0 h 5438044"/>
              <a:gd name="T29" fmla="*/ 579702 w 579702"/>
              <a:gd name="T30" fmla="*/ 5438044 h 54380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9702" h="5438044">
                <a:moveTo>
                  <a:pt x="579702" y="906363"/>
                </a:moveTo>
                <a:lnTo>
                  <a:pt x="579702" y="4531681"/>
                </a:lnTo>
                <a:cubicBezTo>
                  <a:pt x="579702" y="5032247"/>
                  <a:pt x="575091" y="5438039"/>
                  <a:pt x="569402" y="5438039"/>
                </a:cubicBezTo>
                <a:lnTo>
                  <a:pt x="0" y="5438039"/>
                </a:lnTo>
                <a:lnTo>
                  <a:pt x="0" y="5"/>
                </a:lnTo>
                <a:lnTo>
                  <a:pt x="569402" y="5"/>
                </a:lnTo>
                <a:cubicBezTo>
                  <a:pt x="575091" y="5"/>
                  <a:pt x="579702" y="405797"/>
                  <a:pt x="579702" y="906363"/>
                </a:cubicBezTo>
                <a:close/>
              </a:path>
            </a:pathLst>
          </a:custGeom>
          <a:solidFill>
            <a:srgbClr val="FFFFFF"/>
          </a:solidFill>
          <a:ln w="25560" cap="sq">
            <a:solidFill>
              <a:srgbClr val="22228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47680" tIns="152280" rIns="276120" bIns="152280" anchor="ctr"/>
          <a:lstStyle>
            <a:lvl1pPr marL="342900" indent="-3429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marL="0" lvl="1" indent="0">
              <a:lnSpc>
                <a:spcPct val="90000"/>
              </a:lnSpc>
              <a:spcAft>
                <a:spcPts val="225"/>
              </a:spcAft>
              <a:buClrTx/>
              <a:buFontTx/>
              <a:buNone/>
            </a:pPr>
            <a:endParaRPr lang="en-US" altLang="bg-BG" sz="1000" b="1">
              <a:solidFill>
                <a:srgbClr val="22228B"/>
              </a:solidFill>
            </a:endParaRPr>
          </a:p>
          <a:p>
            <a:pPr marL="0" lvl="1" indent="0">
              <a:lnSpc>
                <a:spcPct val="90000"/>
              </a:lnSpc>
              <a:spcBef>
                <a:spcPts val="600"/>
              </a:spcBef>
              <a:buClrTx/>
              <a:buFontTx/>
              <a:buNone/>
            </a:pPr>
            <a:r>
              <a:rPr lang="en-US" altLang="bg-BG" sz="1000" b="1">
                <a:solidFill>
                  <a:srgbClr val="22228B"/>
                </a:solidFill>
              </a:rPr>
              <a:t>performed in the frame of the license for operation on the facility on the basis of a Facility Closure Plan </a:t>
            </a:r>
          </a:p>
          <a:p>
            <a:pPr marL="0" lvl="1" indent="0">
              <a:lnSpc>
                <a:spcPct val="90000"/>
              </a:lnSpc>
              <a:spcAft>
                <a:spcPts val="263"/>
              </a:spcAft>
              <a:buClrTx/>
              <a:buFontTx/>
              <a:buNone/>
            </a:pPr>
            <a:endParaRPr lang="en-US" altLang="bg-BG" sz="1000" b="1">
              <a:solidFill>
                <a:srgbClr val="22228B"/>
              </a:solidFill>
            </a:endParaRPr>
          </a:p>
        </p:txBody>
      </p:sp>
      <p:sp>
        <p:nvSpPr>
          <p:cNvPr id="22546" name="AutoShape 18"/>
          <p:cNvSpPr>
            <a:spLocks noChangeArrowheads="1"/>
          </p:cNvSpPr>
          <p:nvPr/>
        </p:nvSpPr>
        <p:spPr bwMode="auto">
          <a:xfrm>
            <a:off x="593725" y="5788025"/>
            <a:ext cx="1597025" cy="458788"/>
          </a:xfrm>
          <a:custGeom>
            <a:avLst/>
            <a:gdLst>
              <a:gd name="G0" fmla="+- 55237 0 0"/>
              <a:gd name="G1" fmla="+- 54072 0 0"/>
              <a:gd name="G2" fmla="+- 1 0 0"/>
              <a:gd name="G3" fmla="+- 1 0 0"/>
              <a:gd name="G4" fmla="*/ 1 41807 57600"/>
              <a:gd name="G5" fmla="+- 1 0 0"/>
              <a:gd name="G6" fmla="+- 1 0 0"/>
              <a:gd name="G7" fmla="+- 1 0 0"/>
              <a:gd name="G8" fmla="+- 1 0 0"/>
              <a:gd name="G9" fmla="+- 1 0 0"/>
              <a:gd name="G10" fmla="+- 1 0 0"/>
              <a:gd name="G11" fmla="*/ 1 41807 57600"/>
              <a:gd name="G12" fmla="+- 1 0 0"/>
              <a:gd name="G13" fmla="+- 1 0 0"/>
              <a:gd name="G14" fmla="+- 15186 0 0"/>
              <a:gd name="G15" fmla="+- 14021 0 0"/>
              <a:gd name="G16" fmla="+- 55237 0 0"/>
              <a:gd name="T0" fmla="*/ 0 w 3058899"/>
              <a:gd name="T1" fmla="*/ 84359 h 724628"/>
              <a:gd name="T2" fmla="*/ 83697 w 3058899"/>
              <a:gd name="T3" fmla="*/ 0 h 724628"/>
              <a:gd name="T4" fmla="*/ 2036135 w 3058899"/>
              <a:gd name="T5" fmla="*/ 0 h 724628"/>
              <a:gd name="T6" fmla="*/ 2119832 w 3058899"/>
              <a:gd name="T7" fmla="*/ 84359 h 724628"/>
              <a:gd name="T8" fmla="*/ 2119832 w 3058899"/>
              <a:gd name="T9" fmla="*/ 421786 h 724628"/>
              <a:gd name="T10" fmla="*/ 2036135 w 3058899"/>
              <a:gd name="T11" fmla="*/ 506146 h 724628"/>
              <a:gd name="T12" fmla="*/ 83697 w 3058899"/>
              <a:gd name="T13" fmla="*/ 506146 h 724628"/>
              <a:gd name="T14" fmla="*/ 0 w 3058899"/>
              <a:gd name="T15" fmla="*/ 421786 h 724628"/>
              <a:gd name="T16" fmla="*/ 0 w 3058899"/>
              <a:gd name="T17" fmla="*/ 84359 h 724628"/>
              <a:gd name="T18" fmla="*/ 0 w 3058899"/>
              <a:gd name="T19" fmla="*/ 0 h 724628"/>
              <a:gd name="T20" fmla="*/ 3058899 w 3058899"/>
              <a:gd name="T21" fmla="*/ 724628 h 724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58899" h="724628">
                <a:moveTo>
                  <a:pt x="0" y="120774"/>
                </a:moveTo>
                <a:cubicBezTo>
                  <a:pt x="0" y="54072"/>
                  <a:pt x="54072" y="0"/>
                  <a:pt x="120774" y="0"/>
                </a:cubicBezTo>
                <a:lnTo>
                  <a:pt x="2938125" y="0"/>
                </a:lnTo>
                <a:cubicBezTo>
                  <a:pt x="3004827" y="0"/>
                  <a:pt x="3058899" y="54072"/>
                  <a:pt x="3058899" y="120774"/>
                </a:cubicBezTo>
                <a:lnTo>
                  <a:pt x="3058899" y="603854"/>
                </a:lnTo>
                <a:cubicBezTo>
                  <a:pt x="3058899" y="670556"/>
                  <a:pt x="3004827" y="724628"/>
                  <a:pt x="2938125" y="724628"/>
                </a:cubicBezTo>
                <a:lnTo>
                  <a:pt x="120774" y="724628"/>
                </a:lnTo>
                <a:cubicBezTo>
                  <a:pt x="54072" y="724628"/>
                  <a:pt x="0" y="670556"/>
                  <a:pt x="0" y="603854"/>
                </a:cubicBezTo>
                <a:lnTo>
                  <a:pt x="0" y="120774"/>
                </a:lnTo>
                <a:close/>
              </a:path>
            </a:pathLst>
          </a:custGeom>
          <a:solidFill>
            <a:srgbClr val="FFFFFF"/>
          </a:solidFill>
          <a:ln w="255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560" tIns="61920" rIns="88560" bIns="61920" anchor="ctr"/>
          <a:lstStyle>
            <a:lvl1pPr marL="90488">
              <a:tabLst>
                <a:tab pos="90488"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Lst>
              <a:defRPr sz="1200">
                <a:solidFill>
                  <a:srgbClr val="FFFFFF"/>
                </a:solidFill>
                <a:latin typeface="Tahoma" pitchFamily="32" charset="0"/>
                <a:ea typeface="Microsoft YaHei" charset="-122"/>
              </a:defRPr>
            </a:lvl1pPr>
            <a:lvl2pPr>
              <a:tabLst>
                <a:tab pos="90488"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Lst>
              <a:defRPr sz="1200">
                <a:solidFill>
                  <a:srgbClr val="FFFFFF"/>
                </a:solidFill>
                <a:latin typeface="Tahoma" pitchFamily="32" charset="0"/>
                <a:ea typeface="Microsoft YaHei" charset="-122"/>
              </a:defRPr>
            </a:lvl2pPr>
            <a:lvl3pPr>
              <a:tabLst>
                <a:tab pos="90488"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Lst>
              <a:defRPr sz="1200">
                <a:solidFill>
                  <a:srgbClr val="FFFFFF"/>
                </a:solidFill>
                <a:latin typeface="Tahoma" pitchFamily="32" charset="0"/>
                <a:ea typeface="Microsoft YaHei" charset="-122"/>
              </a:defRPr>
            </a:lvl3pPr>
            <a:lvl4pPr>
              <a:tabLst>
                <a:tab pos="90488"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Lst>
              <a:defRPr sz="1200">
                <a:solidFill>
                  <a:srgbClr val="FFFFFF"/>
                </a:solidFill>
                <a:latin typeface="Tahoma" pitchFamily="32" charset="0"/>
                <a:ea typeface="Microsoft YaHei" charset="-122"/>
              </a:defRPr>
            </a:lvl4pPr>
            <a:lvl5pPr>
              <a:tabLst>
                <a:tab pos="90488"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0488"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0488"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0488"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0488"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Lst>
              <a:defRPr sz="1200">
                <a:solidFill>
                  <a:srgbClr val="FFFFFF"/>
                </a:solidFill>
                <a:latin typeface="Tahoma" pitchFamily="32" charset="0"/>
                <a:ea typeface="Microsoft YaHei" charset="-122"/>
              </a:defRPr>
            </a:lvl9pPr>
          </a:lstStyle>
          <a:p>
            <a:pPr algn="ctr">
              <a:lnSpc>
                <a:spcPct val="90000"/>
              </a:lnSpc>
              <a:spcAft>
                <a:spcPts val="613"/>
              </a:spcAft>
              <a:buClrTx/>
              <a:buFontTx/>
              <a:buNone/>
              <a:defRPr/>
            </a:pPr>
            <a:r>
              <a:rPr lang="en-US" altLang="bg-BG" sz="1000" b="1" dirty="0" smtClean="0">
                <a:solidFill>
                  <a:srgbClr val="22228B"/>
                </a:solidFill>
                <a:effectLst>
                  <a:outerShdw blurRad="38100" dist="38100" dir="2700000" algn="tl">
                    <a:srgbClr val="C0C0C0"/>
                  </a:outerShdw>
                </a:effectLst>
                <a:cs typeface="Arial" charset="0"/>
              </a:rPr>
              <a:t>CLOSURE - FOR A DISPOSAL FACILITY</a:t>
            </a:r>
            <a:r>
              <a:rPr lang="en-US" altLang="bg-BG" sz="1000" b="1" dirty="0" smtClean="0">
                <a:solidFill>
                  <a:srgbClr val="22228B"/>
                </a:solidFill>
                <a:cs typeface="Arial" charset="0"/>
              </a:rPr>
              <a:t> </a:t>
            </a:r>
          </a:p>
        </p:txBody>
      </p:sp>
      <p:sp>
        <p:nvSpPr>
          <p:cNvPr id="22549" name="Rectangle 21"/>
          <p:cNvSpPr>
            <a:spLocks noChangeArrowheads="1"/>
          </p:cNvSpPr>
          <p:nvPr/>
        </p:nvSpPr>
        <p:spPr bwMode="auto">
          <a:xfrm>
            <a:off x="6350000" y="166688"/>
            <a:ext cx="27432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buClrTx/>
              <a:buFontTx/>
              <a:buNone/>
              <a:defRPr/>
            </a:pPr>
            <a:r>
              <a:rPr lang="en-GB" altLang="bg-BG" sz="1000" b="1" smtClean="0">
                <a:solidFill>
                  <a:srgbClr val="22228B"/>
                </a:solidFill>
                <a:effectLst>
                  <a:outerShdw blurRad="38100" dist="38100" dir="2700000" algn="tl">
                    <a:srgbClr val="000000"/>
                  </a:outerShdw>
                </a:effectLst>
                <a:cs typeface="Arial" charset="0"/>
              </a:rPr>
              <a:t>CURRENT AUTHORISATION PROCESS </a:t>
            </a:r>
          </a:p>
        </p:txBody>
      </p:sp>
      <p:sp>
        <p:nvSpPr>
          <p:cNvPr id="18443" name="Text Box 22"/>
          <p:cNvSpPr txBox="1">
            <a:spLocks noChangeArrowheads="1"/>
          </p:cNvSpPr>
          <p:nvPr/>
        </p:nvSpPr>
        <p:spPr bwMode="auto">
          <a:xfrm>
            <a:off x="762000" y="6477000"/>
            <a:ext cx="7848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defRPr/>
            </a:pPr>
            <a:r>
              <a:rPr lang="en-US" sz="800" i="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INTERNATIONAL NUCLEAR CONFERENCE “STATE-ON-THE ART OF THE MODULAR NUCLEAR REACTORS FOR THE MARKET OF SOUTH EAST EUROPE”, 12-13.01.2023</a:t>
            </a:r>
          </a:p>
        </p:txBody>
      </p:sp>
      <p:sp>
        <p:nvSpPr>
          <p:cNvPr id="19465" name="Rectangle 23"/>
          <p:cNvSpPr>
            <a:spLocks noChangeArrowheads="1"/>
          </p:cNvSpPr>
          <p:nvPr/>
        </p:nvSpPr>
        <p:spPr bwMode="auto">
          <a:xfrm>
            <a:off x="8423275" y="6335713"/>
            <a:ext cx="720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ctr">
              <a:buClrTx/>
              <a:buFontTx/>
              <a:buNone/>
            </a:pPr>
            <a:fld id="{285D6108-BD0C-4797-8899-89E30B4ADC28}" type="slidenum">
              <a:rPr lang="bg-BG" altLang="bg-BG" sz="1000">
                <a:solidFill>
                  <a:srgbClr val="FFFFFF"/>
                </a:solidFill>
              </a:rPr>
              <a:pPr algn="ctr">
                <a:buClrTx/>
                <a:buFontTx/>
                <a:buNone/>
              </a:pPr>
              <a:t>4</a:t>
            </a:fld>
            <a:r>
              <a:rPr lang="bg-BG" altLang="bg-BG" sz="1000">
                <a:solidFill>
                  <a:srgbClr val="FFFFFF"/>
                </a:solidFill>
              </a:rPr>
              <a:t>/14</a:t>
            </a:r>
          </a:p>
        </p:txBody>
      </p:sp>
      <p:sp>
        <p:nvSpPr>
          <p:cNvPr id="2" name="Rounded Rectangle 1"/>
          <p:cNvSpPr/>
          <p:nvPr/>
        </p:nvSpPr>
        <p:spPr bwMode="auto">
          <a:xfrm>
            <a:off x="581025" y="1995488"/>
            <a:ext cx="2089150" cy="712787"/>
          </a:xfrm>
          <a:prstGeom prst="roundRect">
            <a:avLst/>
          </a:prstGeom>
          <a:solidFill>
            <a:schemeClr val="bg1">
              <a:lumMod val="85000"/>
            </a:schemeClr>
          </a:solidFill>
          <a:ln w="28575" cap="flat" cmpd="sng" algn="ctr">
            <a:solidFill>
              <a:schemeClr val="tx1"/>
            </a:solidFill>
            <a:prstDash val="solid"/>
            <a:round/>
            <a:headEnd type="none" w="med" len="med"/>
            <a:tailEnd type="none" w="med" len="med"/>
          </a:ln>
          <a:effectLst/>
          <a:extLst/>
        </p:spPr>
        <p:txBody>
          <a:bodyPr/>
          <a:lstStyle/>
          <a:p>
            <a:pPr algn="ctr">
              <a:defRPr/>
            </a:pPr>
            <a:r>
              <a:rPr lang="en-US" altLang="bg-BG" b="1" dirty="0">
                <a:solidFill>
                  <a:srgbClr val="22228B"/>
                </a:solidFill>
                <a:effectLst>
                  <a:outerShdw blurRad="38100" dist="38100" dir="2700000" algn="tl">
                    <a:srgbClr val="C0C0C0"/>
                  </a:outerShdw>
                </a:effectLst>
                <a:cs typeface="Arial" charset="0"/>
              </a:rPr>
              <a:t> </a:t>
            </a:r>
          </a:p>
          <a:p>
            <a:pPr algn="ctr">
              <a:defRPr/>
            </a:pPr>
            <a:r>
              <a:rPr lang="en-US" altLang="bg-BG" sz="1000" b="1" dirty="0">
                <a:solidFill>
                  <a:srgbClr val="22228B"/>
                </a:solidFill>
                <a:effectLst>
                  <a:outerShdw blurRad="38100" dist="38100" dir="2700000" algn="tl">
                    <a:srgbClr val="000000"/>
                  </a:outerShdw>
                </a:effectLst>
                <a:cs typeface="Arial" charset="0"/>
              </a:rPr>
              <a:t>TECHNICAL PHASE</a:t>
            </a:r>
            <a:endParaRPr lang="bg-BG" sz="1000" b="1" dirty="0">
              <a:solidFill>
                <a:schemeClr val="accent6">
                  <a:lumMod val="75000"/>
                </a:schemeClr>
              </a:solidFill>
              <a:effectLst>
                <a:outerShdw blurRad="50800" dist="38100" dir="2700000" algn="tl" rotWithShape="0">
                  <a:prstClr val="black">
                    <a:alpha val="40000"/>
                  </a:prstClr>
                </a:outerShdw>
              </a:effectLst>
              <a:latin typeface="Arial Black" panose="020B0A04020102020204" pitchFamily="34" charset="0"/>
            </a:endParaRPr>
          </a:p>
        </p:txBody>
      </p:sp>
      <p:sp>
        <p:nvSpPr>
          <p:cNvPr id="29" name="Rounded Rectangle 28"/>
          <p:cNvSpPr/>
          <p:nvPr/>
        </p:nvSpPr>
        <p:spPr bwMode="auto">
          <a:xfrm>
            <a:off x="5724525" y="2146300"/>
            <a:ext cx="2979738" cy="1125538"/>
          </a:xfrm>
          <a:prstGeom prst="roundRect">
            <a:avLst/>
          </a:prstGeom>
          <a:solidFill>
            <a:schemeClr val="bg1">
              <a:lumMod val="85000"/>
            </a:schemeClr>
          </a:solidFill>
          <a:ln w="28575" cap="flat" cmpd="sng" algn="ctr">
            <a:solidFill>
              <a:schemeClr val="tx1"/>
            </a:solidFill>
            <a:prstDash val="solid"/>
            <a:round/>
            <a:headEnd type="none" w="med" len="med"/>
            <a:tailEnd type="none" w="med" len="med"/>
          </a:ln>
          <a:effectLst/>
          <a:extLst/>
        </p:spPr>
        <p:txBody>
          <a:bodyPr/>
          <a:lstStyle/>
          <a:p>
            <a:pPr algn="ctr">
              <a:defRPr/>
            </a:pPr>
            <a:r>
              <a:rPr lang="en-US" altLang="bg-BG" b="1" dirty="0">
                <a:solidFill>
                  <a:srgbClr val="22228B"/>
                </a:solidFill>
                <a:effectLst>
                  <a:outerShdw blurRad="38100" dist="38100" dir="2700000" algn="tl">
                    <a:srgbClr val="C0C0C0"/>
                  </a:outerShdw>
                </a:effectLst>
                <a:cs typeface="Arial" charset="0"/>
              </a:rPr>
              <a:t> </a:t>
            </a:r>
          </a:p>
          <a:p>
            <a:pPr>
              <a:defRPr/>
            </a:pPr>
            <a:r>
              <a:rPr lang="en-US" altLang="bg-BG" b="1" dirty="0">
                <a:solidFill>
                  <a:srgbClr val="22228B"/>
                </a:solidFill>
                <a:effectLst>
                  <a:outerShdw blurRad="38100" dist="38100" dir="2700000" algn="tl">
                    <a:srgbClr val="000000"/>
                  </a:outerShdw>
                </a:effectLst>
                <a:cs typeface="Arial" charset="0"/>
              </a:rPr>
              <a:t>Licenses and permits are granted, amended, suspended, or revoked</a:t>
            </a:r>
          </a:p>
          <a:p>
            <a:pPr>
              <a:defRPr/>
            </a:pPr>
            <a:r>
              <a:rPr lang="en-US" altLang="bg-BG" b="1" dirty="0">
                <a:solidFill>
                  <a:srgbClr val="22228B"/>
                </a:solidFill>
                <a:effectLst>
                  <a:outerShdw blurRad="38100" dist="38100" dir="2700000" algn="tl">
                    <a:srgbClr val="000000"/>
                  </a:outerShdw>
                </a:effectLst>
                <a:cs typeface="Arial" charset="0"/>
              </a:rPr>
              <a:t>by the Chairperson of the BNRA</a:t>
            </a:r>
            <a:endParaRPr lang="bg-BG" b="1" dirty="0">
              <a:solidFill>
                <a:schemeClr val="accent6">
                  <a:lumMod val="75000"/>
                </a:schemeClr>
              </a:solidFill>
              <a:effectLst>
                <a:outerShdw blurRad="50800" dist="38100" dir="2700000" algn="tl" rotWithShape="0">
                  <a:prstClr val="black">
                    <a:alpha val="40000"/>
                  </a:prstClr>
                </a:outerShdw>
              </a:effectLst>
              <a:latin typeface="Arial Black" panose="020B0A04020102020204" pitchFamily="34" charset="0"/>
            </a:endParaRPr>
          </a:p>
        </p:txBody>
      </p:sp>
      <p:sp>
        <p:nvSpPr>
          <p:cNvPr id="30" name="Rounded Rectangle 29"/>
          <p:cNvSpPr/>
          <p:nvPr/>
        </p:nvSpPr>
        <p:spPr bwMode="auto">
          <a:xfrm>
            <a:off x="5795963" y="3452813"/>
            <a:ext cx="2970212" cy="2882900"/>
          </a:xfrm>
          <a:prstGeom prst="roundRect">
            <a:avLst/>
          </a:prstGeom>
          <a:solidFill>
            <a:schemeClr val="bg1">
              <a:lumMod val="85000"/>
            </a:schemeClr>
          </a:solidFill>
          <a:ln w="28575" cap="flat" cmpd="sng" algn="ctr">
            <a:solidFill>
              <a:schemeClr val="tx1"/>
            </a:solidFill>
            <a:prstDash val="solid"/>
            <a:round/>
            <a:headEnd type="none" w="med" len="med"/>
            <a:tailEnd type="none" w="med" len="med"/>
          </a:ln>
          <a:effectLst/>
          <a:extLst/>
        </p:spPr>
        <p:txBody>
          <a:bodyPr/>
          <a:lstStyle/>
          <a:p>
            <a:pPr>
              <a:defRPr/>
            </a:pPr>
            <a:r>
              <a:rPr lang="en-US" altLang="bg-BG" sz="1100" b="1" dirty="0">
                <a:solidFill>
                  <a:srgbClr val="22228B"/>
                </a:solidFill>
                <a:effectLst>
                  <a:outerShdw blurRad="38100" dist="38100" dir="2700000" algn="tl">
                    <a:srgbClr val="C0C0C0"/>
                  </a:outerShdw>
                </a:effectLst>
                <a:cs typeface="Arial" charset="0"/>
              </a:rPr>
              <a:t> </a:t>
            </a:r>
          </a:p>
          <a:p>
            <a:pPr>
              <a:defRPr/>
            </a:pPr>
            <a:r>
              <a:rPr lang="en-US" altLang="bg-BG" b="1" dirty="0">
                <a:solidFill>
                  <a:srgbClr val="22228B"/>
                </a:solidFill>
                <a:effectLst>
                  <a:outerShdw blurRad="38100" dist="38100" dir="2700000" algn="tl">
                    <a:srgbClr val="000000"/>
                  </a:outerShdw>
                </a:effectLst>
                <a:cs typeface="Arial" charset="0"/>
              </a:rPr>
              <a:t>Other state bodies involved in the authorization process:</a:t>
            </a:r>
          </a:p>
          <a:p>
            <a:pPr algn="ctr">
              <a:defRPr/>
            </a:pPr>
            <a:endParaRPr lang="en-US" altLang="bg-BG" sz="1100" b="1" dirty="0">
              <a:solidFill>
                <a:srgbClr val="22228B"/>
              </a:solidFill>
              <a:effectLst>
                <a:outerShdw blurRad="38100" dist="38100" dir="2700000" algn="tl">
                  <a:srgbClr val="000000"/>
                </a:outerShdw>
              </a:effectLst>
              <a:cs typeface="Arial" charset="0"/>
            </a:endParaRPr>
          </a:p>
          <a:p>
            <a:pPr marL="171450" indent="-171450">
              <a:buFont typeface="Arial" panose="020B0604020202020204" pitchFamily="34" charset="0"/>
              <a:buChar char="•"/>
              <a:defRPr/>
            </a:pPr>
            <a:r>
              <a:rPr lang="en-US" sz="1100" dirty="0">
                <a:solidFill>
                  <a:srgbClr val="22228B"/>
                </a:solidFill>
                <a:latin typeface="Arial Black" panose="020B0A04020102020204" pitchFamily="34" charset="0"/>
                <a:cs typeface="Arial" charset="0"/>
              </a:rPr>
              <a:t>Ministry of Energy</a:t>
            </a:r>
          </a:p>
          <a:p>
            <a:pPr marL="171450" indent="-171450">
              <a:buFont typeface="Arial" panose="020B0604020202020204" pitchFamily="34" charset="0"/>
              <a:buChar char="•"/>
              <a:defRPr/>
            </a:pPr>
            <a:r>
              <a:rPr lang="en-US" sz="1100" dirty="0">
                <a:solidFill>
                  <a:srgbClr val="22228B"/>
                </a:solidFill>
                <a:latin typeface="Arial Black" panose="020B0A04020102020204" pitchFamily="34" charset="0"/>
                <a:cs typeface="Arial" charset="0"/>
              </a:rPr>
              <a:t>Ministry of Environment and Waters</a:t>
            </a:r>
          </a:p>
          <a:p>
            <a:pPr marL="171450" indent="-171450">
              <a:buFont typeface="Arial" panose="020B0604020202020204" pitchFamily="34" charset="0"/>
              <a:buChar char="•"/>
              <a:defRPr/>
            </a:pPr>
            <a:r>
              <a:rPr lang="en-US" sz="1100" dirty="0">
                <a:solidFill>
                  <a:srgbClr val="22228B"/>
                </a:solidFill>
                <a:latin typeface="Arial Black" panose="020B0A04020102020204" pitchFamily="34" charset="0"/>
                <a:cs typeface="Arial" charset="0"/>
              </a:rPr>
              <a:t>Ministry of Regional Development and Public Works</a:t>
            </a:r>
          </a:p>
          <a:p>
            <a:pPr marL="171450" indent="-171450">
              <a:buFont typeface="Arial" panose="020B0604020202020204" pitchFamily="34" charset="0"/>
              <a:buChar char="•"/>
              <a:defRPr/>
            </a:pPr>
            <a:r>
              <a:rPr lang="en-US" sz="1100" dirty="0">
                <a:solidFill>
                  <a:srgbClr val="22228B"/>
                </a:solidFill>
                <a:latin typeface="Arial Black" panose="020B0A04020102020204" pitchFamily="34" charset="0"/>
                <a:cs typeface="Arial" charset="0"/>
              </a:rPr>
              <a:t>Ministry of Health</a:t>
            </a:r>
          </a:p>
          <a:p>
            <a:pPr marL="171450" indent="-171450">
              <a:buFont typeface="Arial" panose="020B0604020202020204" pitchFamily="34" charset="0"/>
              <a:buChar char="•"/>
              <a:defRPr/>
            </a:pPr>
            <a:r>
              <a:rPr lang="en-US" sz="1100" dirty="0">
                <a:solidFill>
                  <a:srgbClr val="22228B"/>
                </a:solidFill>
                <a:latin typeface="Arial Black" panose="020B0A04020102020204" pitchFamily="34" charset="0"/>
                <a:cs typeface="Arial" charset="0"/>
              </a:rPr>
              <a:t>Ministry of interior</a:t>
            </a:r>
          </a:p>
          <a:p>
            <a:pPr marL="171450" indent="-171450">
              <a:buFont typeface="Arial" panose="020B0604020202020204" pitchFamily="34" charset="0"/>
              <a:buChar char="•"/>
              <a:defRPr/>
            </a:pPr>
            <a:r>
              <a:rPr lang="en-US" sz="1100" dirty="0">
                <a:solidFill>
                  <a:srgbClr val="22228B"/>
                </a:solidFill>
                <a:latin typeface="Arial Black" panose="020B0A04020102020204" pitchFamily="34" charset="0"/>
                <a:cs typeface="Arial" charset="0"/>
              </a:rPr>
              <a:t>Energy and Water Regulatory Commission</a:t>
            </a:r>
            <a:endParaRPr lang="bg-BG" sz="1100" dirty="0">
              <a:solidFill>
                <a:schemeClr val="accent6">
                  <a:lumMod val="75000"/>
                </a:schemeClr>
              </a:solidFill>
              <a:latin typeface="Arial Black" panose="020B0A040201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596900" y="1412875"/>
            <a:ext cx="8002588" cy="482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marL="285750" indent="-285750" algn="just">
              <a:spcBef>
                <a:spcPts val="450"/>
              </a:spcBef>
              <a:buClrTx/>
              <a:buFont typeface="Wingdings" panose="05000000000000000000" pitchFamily="2" charset="2"/>
              <a:buChar char="q"/>
              <a:defRPr/>
            </a:pPr>
            <a:r>
              <a:rPr lang="en-US" altLang="bg-BG" sz="1800" b="1" dirty="0" smtClean="0">
                <a:solidFill>
                  <a:srgbClr val="22228B"/>
                </a:solidFill>
                <a:cs typeface="Arial" charset="0"/>
              </a:rPr>
              <a:t>The </a:t>
            </a:r>
            <a:r>
              <a:rPr lang="en-US" altLang="bg-BG" sz="1800" b="1" dirty="0">
                <a:solidFill>
                  <a:srgbClr val="22228B"/>
                </a:solidFill>
                <a:cs typeface="Arial" charset="0"/>
              </a:rPr>
              <a:t>Bulgarian Nuclear Regulatory Agency (</a:t>
            </a:r>
            <a:r>
              <a:rPr lang="en-US" altLang="bg-BG" sz="1800" b="1" dirty="0" smtClean="0">
                <a:solidFill>
                  <a:srgbClr val="22228B"/>
                </a:solidFill>
                <a:cs typeface="Arial" charset="0"/>
              </a:rPr>
              <a:t>BNRA) is </a:t>
            </a:r>
            <a:r>
              <a:rPr lang="en-US" altLang="bg-BG" sz="1800" b="1" dirty="0">
                <a:solidFill>
                  <a:srgbClr val="22228B"/>
                </a:solidFill>
                <a:cs typeface="Arial" charset="0"/>
              </a:rPr>
              <a:t>monitoring closely the development of new nuclear technologies </a:t>
            </a:r>
            <a:r>
              <a:rPr lang="en-US" altLang="bg-BG" sz="1800" b="1" dirty="0" smtClean="0">
                <a:solidFill>
                  <a:srgbClr val="22228B"/>
                </a:solidFill>
                <a:cs typeface="Arial" charset="0"/>
              </a:rPr>
              <a:t>especially the efforts in development of </a:t>
            </a:r>
            <a:r>
              <a:rPr lang="en-US" altLang="bg-BG" sz="1800" b="1" dirty="0" smtClean="0">
                <a:solidFill>
                  <a:srgbClr val="22228B"/>
                </a:solidFill>
                <a:cs typeface="Arial" charset="0"/>
              </a:rPr>
              <a:t>SMRs.</a:t>
            </a:r>
            <a:endParaRPr lang="en-US" altLang="bg-BG" sz="1800" b="1" dirty="0" smtClean="0">
              <a:solidFill>
                <a:srgbClr val="22228B"/>
              </a:solidFill>
              <a:cs typeface="Arial" charset="0"/>
            </a:endParaRPr>
          </a:p>
          <a:p>
            <a:pPr marL="285750" indent="-285750" algn="just">
              <a:spcBef>
                <a:spcPts val="450"/>
              </a:spcBef>
              <a:buClrTx/>
              <a:buFont typeface="Wingdings" panose="05000000000000000000" pitchFamily="2" charset="2"/>
              <a:buChar char="q"/>
              <a:defRPr/>
            </a:pPr>
            <a:r>
              <a:rPr lang="en-US" altLang="bg-BG" sz="1800" b="1" dirty="0" smtClean="0">
                <a:solidFill>
                  <a:srgbClr val="22228B"/>
                </a:solidFill>
                <a:cs typeface="Arial" charset="0"/>
              </a:rPr>
              <a:t>BNRA considers </a:t>
            </a:r>
            <a:r>
              <a:rPr lang="en-US" altLang="bg-BG" sz="1800" b="1" dirty="0">
                <a:solidFill>
                  <a:srgbClr val="22228B"/>
                </a:solidFill>
                <a:cs typeface="Arial" charset="0"/>
              </a:rPr>
              <a:t>that many of the currently developed SMRs </a:t>
            </a:r>
            <a:r>
              <a:rPr lang="en-US" altLang="bg-BG" sz="1800" b="1" dirty="0" smtClean="0">
                <a:solidFill>
                  <a:srgbClr val="22228B"/>
                </a:solidFill>
                <a:cs typeface="Arial" charset="0"/>
              </a:rPr>
              <a:t>conceptual designs meet </a:t>
            </a:r>
            <a:r>
              <a:rPr lang="en-US" altLang="bg-BG" sz="1800" b="1" dirty="0">
                <a:solidFill>
                  <a:srgbClr val="22228B"/>
                </a:solidFill>
                <a:cs typeface="Arial" charset="0"/>
              </a:rPr>
              <a:t>the </a:t>
            </a:r>
            <a:r>
              <a:rPr lang="en-US" altLang="bg-BG" sz="1800" b="1" dirty="0" smtClean="0">
                <a:solidFill>
                  <a:srgbClr val="22228B"/>
                </a:solidFill>
                <a:cs typeface="Arial" charset="0"/>
              </a:rPr>
              <a:t>expectations </a:t>
            </a:r>
            <a:r>
              <a:rPr lang="en-US" altLang="bg-BG" sz="1800" b="1" dirty="0">
                <a:solidFill>
                  <a:srgbClr val="22228B"/>
                </a:solidFill>
                <a:cs typeface="Arial" charset="0"/>
              </a:rPr>
              <a:t>for Generation IV </a:t>
            </a:r>
            <a:r>
              <a:rPr lang="en-US" altLang="bg-BG" sz="1800" b="1" dirty="0" smtClean="0">
                <a:solidFill>
                  <a:srgbClr val="22228B"/>
                </a:solidFill>
                <a:cs typeface="Arial" charset="0"/>
              </a:rPr>
              <a:t>reactors safety level.</a:t>
            </a:r>
          </a:p>
          <a:p>
            <a:pPr marL="285750" indent="-285750" algn="just">
              <a:spcBef>
                <a:spcPts val="450"/>
              </a:spcBef>
              <a:buClrTx/>
              <a:buFont typeface="Wingdings" panose="05000000000000000000" pitchFamily="2" charset="2"/>
              <a:buChar char="q"/>
              <a:defRPr/>
            </a:pPr>
            <a:r>
              <a:rPr lang="en-US" altLang="bg-BG" sz="1800" b="1" dirty="0" smtClean="0">
                <a:solidFill>
                  <a:srgbClr val="22228B"/>
                </a:solidFill>
                <a:cs typeface="Arial" charset="0"/>
              </a:rPr>
              <a:t>BNRA notices the growing interest in deployment of SMRs to </a:t>
            </a:r>
            <a:r>
              <a:rPr lang="en-US" altLang="bg-BG" sz="1800" b="1" dirty="0">
                <a:solidFill>
                  <a:srgbClr val="22228B"/>
                </a:solidFill>
                <a:cs typeface="Arial" charset="0"/>
              </a:rPr>
              <a:t>significantly contribute as clean energy </a:t>
            </a:r>
            <a:r>
              <a:rPr lang="en-US" altLang="bg-BG" sz="1800" b="1" dirty="0" smtClean="0">
                <a:solidFill>
                  <a:srgbClr val="22228B"/>
                </a:solidFill>
                <a:cs typeface="Arial" charset="0"/>
              </a:rPr>
              <a:t>source for </a:t>
            </a:r>
            <a:r>
              <a:rPr lang="en-US" altLang="bg-BG" sz="1800" b="1" dirty="0" err="1" smtClean="0">
                <a:solidFill>
                  <a:srgbClr val="22228B"/>
                </a:solidFill>
                <a:cs typeface="Arial" charset="0"/>
              </a:rPr>
              <a:t>decarbonisation</a:t>
            </a:r>
            <a:r>
              <a:rPr lang="en-US" altLang="bg-BG" sz="1800" b="1" dirty="0" smtClean="0">
                <a:solidFill>
                  <a:srgbClr val="22228B"/>
                </a:solidFill>
                <a:cs typeface="Arial" charset="0"/>
              </a:rPr>
              <a:t> of the </a:t>
            </a:r>
            <a:r>
              <a:rPr lang="en-US" altLang="bg-BG" sz="1800" b="1" dirty="0" smtClean="0">
                <a:solidFill>
                  <a:srgbClr val="22228B"/>
                </a:solidFill>
                <a:cs typeface="Arial" charset="0"/>
              </a:rPr>
              <a:t>economies.</a:t>
            </a:r>
            <a:endParaRPr lang="en-US" altLang="bg-BG" sz="1800" b="1" dirty="0">
              <a:solidFill>
                <a:srgbClr val="22228B"/>
              </a:solidFill>
              <a:cs typeface="Arial" charset="0"/>
            </a:endParaRPr>
          </a:p>
          <a:p>
            <a:pPr marL="285750" indent="-285750" algn="just">
              <a:spcBef>
                <a:spcPts val="450"/>
              </a:spcBef>
              <a:buClrTx/>
              <a:buFont typeface="Wingdings" panose="05000000000000000000" pitchFamily="2" charset="2"/>
              <a:buChar char="q"/>
              <a:defRPr/>
            </a:pPr>
            <a:r>
              <a:rPr lang="en-US" altLang="bg-BG" sz="1800" b="1" dirty="0" smtClean="0">
                <a:solidFill>
                  <a:srgbClr val="22228B"/>
                </a:solidFill>
                <a:cs typeface="Arial" charset="0"/>
              </a:rPr>
              <a:t>They do have their place in the energy mix of every country once the basic design safety is confirmed and once all national requirements for the safety of the particular application are </a:t>
            </a:r>
            <a:r>
              <a:rPr lang="en-US" altLang="bg-BG" sz="1800" b="1" dirty="0" smtClean="0">
                <a:solidFill>
                  <a:srgbClr val="22228B"/>
                </a:solidFill>
                <a:cs typeface="Arial" charset="0"/>
              </a:rPr>
              <a:t>met.</a:t>
            </a:r>
            <a:endParaRPr lang="en-US" altLang="bg-BG" sz="1800" b="1" dirty="0" smtClean="0">
              <a:solidFill>
                <a:srgbClr val="22228B"/>
              </a:solidFill>
              <a:cs typeface="Arial" charset="0"/>
            </a:endParaRPr>
          </a:p>
          <a:p>
            <a:pPr marL="285750" indent="-285750" algn="just">
              <a:spcBef>
                <a:spcPts val="450"/>
              </a:spcBef>
              <a:buClrTx/>
              <a:buFont typeface="Wingdings" panose="05000000000000000000" pitchFamily="2" charset="2"/>
              <a:buChar char="q"/>
              <a:defRPr/>
            </a:pPr>
            <a:r>
              <a:rPr lang="en-US" altLang="bg-BG" sz="1800" b="1" dirty="0" smtClean="0">
                <a:solidFill>
                  <a:schemeClr val="accent2">
                    <a:lumMod val="75000"/>
                  </a:schemeClr>
                </a:solidFill>
                <a:cs typeface="Arial" charset="0"/>
              </a:rPr>
              <a:t>In this process the importance of application of the 3S concept (Safety, Security and Safeguards) should not be </a:t>
            </a:r>
            <a:r>
              <a:rPr lang="en-US" altLang="bg-BG" sz="1800" b="1" dirty="0" smtClean="0">
                <a:solidFill>
                  <a:schemeClr val="accent2">
                    <a:lumMod val="75000"/>
                  </a:schemeClr>
                </a:solidFill>
                <a:cs typeface="Arial" charset="0"/>
              </a:rPr>
              <a:t>underestimated.</a:t>
            </a:r>
            <a:endParaRPr lang="en-US" altLang="bg-BG" sz="1800" b="1" dirty="0" smtClean="0">
              <a:solidFill>
                <a:schemeClr val="accent2">
                  <a:lumMod val="75000"/>
                </a:schemeClr>
              </a:solidFill>
              <a:cs typeface="Arial" charset="0"/>
            </a:endParaRPr>
          </a:p>
        </p:txBody>
      </p:sp>
      <p:sp>
        <p:nvSpPr>
          <p:cNvPr id="20483" name="Text Box 2"/>
          <p:cNvSpPr txBox="1">
            <a:spLocks noChangeArrowheads="1"/>
          </p:cNvSpPr>
          <p:nvPr/>
        </p:nvSpPr>
        <p:spPr bwMode="auto">
          <a:xfrm>
            <a:off x="750888" y="6496050"/>
            <a:ext cx="7848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9pPr>
          </a:lstStyle>
          <a:p>
            <a:pPr eaLnBrk="1" hangingPunct="1">
              <a:buClrTx/>
            </a:pPr>
            <a:r>
              <a:rPr lang="en-US" altLang="bg-BG" sz="800" i="1">
                <a:solidFill>
                  <a:srgbClr val="262699"/>
                </a:solidFill>
                <a:cs typeface="Tahoma" pitchFamily="32" charset="0"/>
              </a:rPr>
              <a:t>INTERNATIONAL NUCLEAR CONFERENCE “STATE-ON-THE ART OF THE MODULAR NUCLEAR REACTORS FOR THE MARKET OF SOUTH EAST EUROPE”, 12-13.01.2023</a:t>
            </a:r>
          </a:p>
        </p:txBody>
      </p:sp>
      <p:sp>
        <p:nvSpPr>
          <p:cNvPr id="23555" name="Rectangle 3"/>
          <p:cNvSpPr>
            <a:spLocks noChangeArrowheads="1"/>
          </p:cNvSpPr>
          <p:nvPr/>
        </p:nvSpPr>
        <p:spPr bwMode="auto">
          <a:xfrm>
            <a:off x="6175375" y="625475"/>
            <a:ext cx="2743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buClrTx/>
              <a:buFontTx/>
              <a:buNone/>
              <a:defRPr/>
            </a:pPr>
            <a:r>
              <a:rPr lang="en-GB" altLang="bg-BG" sz="1600" b="1" smtClean="0">
                <a:solidFill>
                  <a:srgbClr val="22228B"/>
                </a:solidFill>
                <a:effectLst>
                  <a:outerShdw blurRad="38100" dist="38100" dir="2700000" algn="tl">
                    <a:srgbClr val="000000"/>
                  </a:outerShdw>
                </a:effectLst>
                <a:cs typeface="Arial" charset="0"/>
              </a:rPr>
              <a:t>TECHNOLOGY</a:t>
            </a:r>
          </a:p>
        </p:txBody>
      </p:sp>
      <p:sp>
        <p:nvSpPr>
          <p:cNvPr id="20485" name="Rectangle 4"/>
          <p:cNvSpPr>
            <a:spLocks noChangeArrowheads="1"/>
          </p:cNvSpPr>
          <p:nvPr/>
        </p:nvSpPr>
        <p:spPr bwMode="auto">
          <a:xfrm>
            <a:off x="8423275" y="6335713"/>
            <a:ext cx="720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ctr">
              <a:buClrTx/>
              <a:buFontTx/>
              <a:buNone/>
            </a:pPr>
            <a:fld id="{9C6CA466-4BD7-420A-8A39-4C69D74CD381}" type="slidenum">
              <a:rPr lang="bg-BG" altLang="bg-BG">
                <a:solidFill>
                  <a:srgbClr val="FFFFFF"/>
                </a:solidFill>
              </a:rPr>
              <a:pPr algn="ctr">
                <a:buClrTx/>
                <a:buFontTx/>
                <a:buNone/>
              </a:pPr>
              <a:t>5</a:t>
            </a:fld>
            <a:r>
              <a:rPr lang="bg-BG" altLang="bg-BG">
                <a:solidFill>
                  <a:srgbClr val="FFFFFF"/>
                </a:solidFill>
              </a:rPr>
              <a:t>/14</a:t>
            </a:r>
          </a:p>
        </p:txBody>
      </p:sp>
    </p:spTree>
  </p:cSld>
  <p:clrMapOvr>
    <a:masterClrMapping/>
  </p:clrMapOvr>
  <p:transition spd="med">
    <p:fade/>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609600" y="1293813"/>
            <a:ext cx="8153400" cy="4741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indent="-280988">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buClrTx/>
              <a:buFontTx/>
              <a:buNone/>
              <a:defRPr/>
            </a:pPr>
            <a:endParaRPr lang="en-GB" altLang="bg-BG" sz="1400" b="1" dirty="0" smtClean="0">
              <a:solidFill>
                <a:srgbClr val="22228B"/>
              </a:solidFill>
              <a:cs typeface="Arial" charset="0"/>
            </a:endParaRPr>
          </a:p>
          <a:p>
            <a:pPr marL="285750" indent="-285750" algn="just">
              <a:buFont typeface="Wingdings" panose="05000000000000000000" pitchFamily="2" charset="2"/>
              <a:buChar char="q"/>
              <a:defRPr/>
            </a:pPr>
            <a:r>
              <a:rPr lang="en-US" altLang="bg-BG" sz="1800" b="1" dirty="0" smtClean="0">
                <a:solidFill>
                  <a:srgbClr val="22228B"/>
                </a:solidFill>
                <a:cs typeface="Arial" charset="0"/>
              </a:rPr>
              <a:t>Like </a:t>
            </a:r>
            <a:r>
              <a:rPr lang="en-US" altLang="bg-BG" sz="1800" b="1" dirty="0">
                <a:solidFill>
                  <a:srgbClr val="22228B"/>
                </a:solidFill>
                <a:cs typeface="Arial" charset="0"/>
              </a:rPr>
              <a:t>any innovation, </a:t>
            </a:r>
            <a:r>
              <a:rPr lang="en-US" altLang="bg-BG" sz="1800" b="1" dirty="0" smtClean="0">
                <a:solidFill>
                  <a:srgbClr val="22228B"/>
                </a:solidFill>
                <a:cs typeface="Arial" charset="0"/>
              </a:rPr>
              <a:t>SMRs </a:t>
            </a:r>
            <a:r>
              <a:rPr lang="en-US" altLang="bg-BG" sz="1800" b="1" dirty="0">
                <a:solidFill>
                  <a:srgbClr val="22228B"/>
                </a:solidFill>
                <a:cs typeface="Arial" charset="0"/>
              </a:rPr>
              <a:t>cause both enthusiasm and mistrust in different parts of </a:t>
            </a:r>
            <a:r>
              <a:rPr lang="en-US" altLang="bg-BG" sz="1800" b="1" dirty="0" smtClean="0">
                <a:solidFill>
                  <a:srgbClr val="22228B"/>
                </a:solidFill>
                <a:cs typeface="Arial" charset="0"/>
              </a:rPr>
              <a:t>society.</a:t>
            </a:r>
            <a:endParaRPr lang="en-US" altLang="bg-BG" sz="1800" b="1" dirty="0" smtClean="0">
              <a:solidFill>
                <a:srgbClr val="22228B"/>
              </a:solidFill>
              <a:cs typeface="Arial" charset="0"/>
            </a:endParaRPr>
          </a:p>
          <a:p>
            <a:pPr algn="just">
              <a:defRPr/>
            </a:pPr>
            <a:endParaRPr lang="en-US" altLang="bg-BG" sz="1800" b="1" dirty="0" smtClean="0">
              <a:solidFill>
                <a:srgbClr val="22228B"/>
              </a:solidFill>
              <a:cs typeface="Arial" charset="0"/>
            </a:endParaRPr>
          </a:p>
          <a:p>
            <a:pPr marL="285750" indent="-285750" algn="just">
              <a:buFont typeface="Wingdings" panose="05000000000000000000" pitchFamily="2" charset="2"/>
              <a:buChar char="q"/>
              <a:defRPr/>
            </a:pPr>
            <a:r>
              <a:rPr lang="en-US" altLang="bg-BG" sz="1800" b="1" dirty="0" smtClean="0">
                <a:solidFill>
                  <a:srgbClr val="22228B"/>
                </a:solidFill>
                <a:cs typeface="Arial" charset="0"/>
              </a:rPr>
              <a:t>The </a:t>
            </a:r>
            <a:r>
              <a:rPr lang="en-US" altLang="bg-BG" sz="1800" b="1" dirty="0">
                <a:solidFill>
                  <a:srgbClr val="22228B"/>
                </a:solidFill>
                <a:cs typeface="Arial" charset="0"/>
              </a:rPr>
              <a:t>role of the Regulator is to carry out a thorough assessment of the safety of the proposed technologies to ensure the Protection of human life, health and living conditions of present and future generations, and property against harmful impact of ionizing radiation</a:t>
            </a:r>
            <a:r>
              <a:rPr lang="en-US" altLang="bg-BG" sz="1800" b="1" dirty="0" smtClean="0">
                <a:solidFill>
                  <a:srgbClr val="22228B"/>
                </a:solidFill>
                <a:cs typeface="Arial" charset="0"/>
              </a:rPr>
              <a:t>.</a:t>
            </a:r>
          </a:p>
          <a:p>
            <a:pPr algn="just">
              <a:defRPr/>
            </a:pPr>
            <a:endParaRPr lang="en-US" altLang="bg-BG" sz="1800" b="1" dirty="0" smtClean="0">
              <a:solidFill>
                <a:srgbClr val="22228B"/>
              </a:solidFill>
              <a:cs typeface="Arial" charset="0"/>
            </a:endParaRPr>
          </a:p>
          <a:p>
            <a:pPr marL="285750" indent="-285750" algn="just">
              <a:buFont typeface="Wingdings" panose="05000000000000000000" pitchFamily="2" charset="2"/>
              <a:buChar char="q"/>
              <a:tabLst/>
              <a:defRPr/>
            </a:pPr>
            <a:r>
              <a:rPr lang="en-US" altLang="bg-BG" sz="1800" b="1" dirty="0">
                <a:solidFill>
                  <a:schemeClr val="accent2">
                    <a:lumMod val="75000"/>
                  </a:schemeClr>
                </a:solidFill>
                <a:cs typeface="Arial" charset="0"/>
              </a:rPr>
              <a:t>In the process of assessment, the Regulator also has to be convinced that every aspects of the SMR life cycle is addressed properly, including human and financial </a:t>
            </a:r>
            <a:r>
              <a:rPr lang="en-US" altLang="bg-BG" sz="1800" b="1" dirty="0" smtClean="0">
                <a:solidFill>
                  <a:schemeClr val="accent2">
                    <a:lumMod val="75000"/>
                  </a:schemeClr>
                </a:solidFill>
                <a:cs typeface="Arial" charset="0"/>
              </a:rPr>
              <a:t>factors.</a:t>
            </a:r>
            <a:endParaRPr lang="en-US" altLang="bg-BG" sz="1800" b="1" dirty="0" smtClean="0">
              <a:solidFill>
                <a:schemeClr val="accent2">
                  <a:lumMod val="75000"/>
                </a:schemeClr>
              </a:solidFill>
              <a:cs typeface="Arial" charset="0"/>
            </a:endParaRPr>
          </a:p>
          <a:p>
            <a:pPr algn="just">
              <a:tabLst/>
              <a:defRPr/>
            </a:pPr>
            <a:endParaRPr lang="en-US" altLang="bg-BG" sz="1800" b="1" dirty="0">
              <a:solidFill>
                <a:schemeClr val="accent2">
                  <a:lumMod val="75000"/>
                </a:schemeClr>
              </a:solidFill>
              <a:cs typeface="Arial" charset="0"/>
            </a:endParaRPr>
          </a:p>
          <a:p>
            <a:pPr marL="285750" indent="-285750" algn="just">
              <a:buFont typeface="Wingdings" panose="05000000000000000000" pitchFamily="2" charset="2"/>
              <a:buChar char="q"/>
              <a:tabLst/>
              <a:defRPr/>
            </a:pPr>
            <a:r>
              <a:rPr lang="en-US" altLang="bg-BG" sz="1800" b="1" dirty="0">
                <a:solidFill>
                  <a:schemeClr val="accent2">
                    <a:lumMod val="75000"/>
                  </a:schemeClr>
                </a:solidFill>
                <a:cs typeface="Arial" charset="0"/>
              </a:rPr>
              <a:t>Bulgarian regulatory frame is rather supportive at earlier stage of concept development and proceeding with </a:t>
            </a:r>
            <a:r>
              <a:rPr lang="en-US" altLang="bg-BG" sz="1800" b="1" dirty="0" smtClean="0">
                <a:solidFill>
                  <a:schemeClr val="accent2">
                    <a:lumMod val="75000"/>
                  </a:schemeClr>
                </a:solidFill>
                <a:cs typeface="Arial" charset="0"/>
              </a:rPr>
              <a:t>proposals.</a:t>
            </a:r>
            <a:endParaRPr lang="en-US" altLang="bg-BG" sz="1800" b="1" dirty="0">
              <a:solidFill>
                <a:schemeClr val="accent2">
                  <a:lumMod val="75000"/>
                </a:schemeClr>
              </a:solidFill>
              <a:cs typeface="Arial" charset="0"/>
            </a:endParaRPr>
          </a:p>
          <a:p>
            <a:pPr marL="285750" indent="-285750" algn="just">
              <a:buFont typeface="Wingdings" panose="05000000000000000000" pitchFamily="2" charset="2"/>
              <a:buChar char="q"/>
              <a:defRPr/>
            </a:pPr>
            <a:endParaRPr lang="en-US" altLang="bg-BG" sz="1800" b="1" dirty="0" smtClean="0">
              <a:solidFill>
                <a:srgbClr val="22228B"/>
              </a:solidFill>
              <a:cs typeface="Arial" charset="0"/>
            </a:endParaRPr>
          </a:p>
        </p:txBody>
      </p:sp>
      <p:sp>
        <p:nvSpPr>
          <p:cNvPr id="29698" name="Rectangle 2"/>
          <p:cNvSpPr>
            <a:spLocks noChangeArrowheads="1"/>
          </p:cNvSpPr>
          <p:nvPr/>
        </p:nvSpPr>
        <p:spPr bwMode="auto">
          <a:xfrm>
            <a:off x="6175375" y="455613"/>
            <a:ext cx="2743200"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buClrTx/>
              <a:buFontTx/>
              <a:buNone/>
              <a:defRPr/>
            </a:pPr>
            <a:r>
              <a:rPr lang="en-US" altLang="bg-BG" sz="1600" b="1" dirty="0" smtClean="0">
                <a:solidFill>
                  <a:srgbClr val="22228B"/>
                </a:solidFill>
                <a:effectLst>
                  <a:outerShdw blurRad="38100" dist="38100" dir="2700000" algn="tl">
                    <a:srgbClr val="000000"/>
                  </a:outerShdw>
                </a:effectLst>
                <a:cs typeface="Arial" charset="0"/>
              </a:rPr>
              <a:t>REGULATION</a:t>
            </a:r>
          </a:p>
        </p:txBody>
      </p:sp>
      <p:sp>
        <p:nvSpPr>
          <p:cNvPr id="21508" name="Text Box 3"/>
          <p:cNvSpPr txBox="1">
            <a:spLocks noChangeArrowheads="1"/>
          </p:cNvSpPr>
          <p:nvPr/>
        </p:nvSpPr>
        <p:spPr bwMode="auto">
          <a:xfrm>
            <a:off x="762000" y="6477000"/>
            <a:ext cx="7848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9pPr>
          </a:lstStyle>
          <a:p>
            <a:pPr eaLnBrk="1" hangingPunct="1">
              <a:buClrTx/>
            </a:pPr>
            <a:r>
              <a:rPr lang="en-US" altLang="bg-BG" sz="800" i="1">
                <a:solidFill>
                  <a:srgbClr val="262699"/>
                </a:solidFill>
                <a:cs typeface="Tahoma" pitchFamily="32" charset="0"/>
              </a:rPr>
              <a:t>INTERNATIONAL NUCLEAR CONFERENCE “STATE-ON-THE ART OF THE MODULAR NUCLEAR REACTORS FOR THE MARKET OF SOUTH EAST EUROPE”, 12-13.01.2023</a:t>
            </a:r>
          </a:p>
        </p:txBody>
      </p:sp>
      <p:sp>
        <p:nvSpPr>
          <p:cNvPr id="21509" name="Rectangle 4"/>
          <p:cNvSpPr>
            <a:spLocks noChangeArrowheads="1"/>
          </p:cNvSpPr>
          <p:nvPr/>
        </p:nvSpPr>
        <p:spPr bwMode="auto">
          <a:xfrm>
            <a:off x="8423275" y="6335713"/>
            <a:ext cx="720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ctr">
              <a:buClrTx/>
              <a:buFontTx/>
              <a:buNone/>
            </a:pPr>
            <a:fld id="{51E03AE1-1C49-4B00-AFDE-7FAB6FDF4A19}" type="slidenum">
              <a:rPr lang="bg-BG" altLang="bg-BG">
                <a:solidFill>
                  <a:srgbClr val="FFFFFF"/>
                </a:solidFill>
              </a:rPr>
              <a:pPr algn="ctr">
                <a:buClrTx/>
                <a:buFontTx/>
                <a:buNone/>
              </a:pPr>
              <a:t>6</a:t>
            </a:fld>
            <a:r>
              <a:rPr lang="bg-BG" altLang="bg-BG">
                <a:solidFill>
                  <a:srgbClr val="FFFFFF"/>
                </a:solidFill>
              </a:rPr>
              <a:t>/14</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762000" y="1484313"/>
            <a:ext cx="8153400" cy="391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marL="1096963" indent="-28257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defRPr/>
            </a:pPr>
            <a:endParaRPr lang="bg-BG" altLang="bg-BG" sz="1400" b="1" dirty="0" smtClean="0">
              <a:solidFill>
                <a:srgbClr val="22228B"/>
              </a:solidFill>
              <a:cs typeface="Arial" charset="0"/>
            </a:endParaRPr>
          </a:p>
          <a:p>
            <a:pPr algn="just">
              <a:defRPr/>
            </a:pPr>
            <a:r>
              <a:rPr lang="en-US" altLang="bg-BG" sz="1800" b="1" dirty="0" smtClean="0">
                <a:solidFill>
                  <a:srgbClr val="22228B"/>
                </a:solidFill>
                <a:cs typeface="Arial" charset="0"/>
              </a:rPr>
              <a:t>		Over </a:t>
            </a:r>
            <a:r>
              <a:rPr lang="en-US" altLang="bg-BG" sz="1800" b="1" dirty="0">
                <a:solidFill>
                  <a:srgbClr val="22228B"/>
                </a:solidFill>
                <a:cs typeface="Arial" charset="0"/>
              </a:rPr>
              <a:t>the past three </a:t>
            </a:r>
            <a:r>
              <a:rPr lang="en-US" altLang="bg-BG" sz="1800" b="1" dirty="0" smtClean="0">
                <a:solidFill>
                  <a:srgbClr val="22228B"/>
                </a:solidFill>
                <a:cs typeface="Arial" charset="0"/>
              </a:rPr>
              <a:t>years BNRA </a:t>
            </a:r>
            <a:r>
              <a:rPr lang="en-US" altLang="bg-BG" sz="1800" b="1" dirty="0">
                <a:solidFill>
                  <a:srgbClr val="22228B"/>
                </a:solidFill>
                <a:cs typeface="Arial" charset="0"/>
              </a:rPr>
              <a:t>has taken a number of steps to assess the potential limitations to the implementation of new technologies from the point of view of Bulgaria's regulatory </a:t>
            </a:r>
            <a:r>
              <a:rPr lang="en-US" altLang="bg-BG" sz="1800" b="1" dirty="0" smtClean="0">
                <a:solidFill>
                  <a:srgbClr val="22228B"/>
                </a:solidFill>
                <a:cs typeface="Arial" charset="0"/>
              </a:rPr>
              <a:t>framework:</a:t>
            </a:r>
          </a:p>
          <a:p>
            <a:pPr algn="just">
              <a:defRPr/>
            </a:pPr>
            <a:endParaRPr lang="en-US" altLang="bg-BG" sz="1800" b="1" dirty="0">
              <a:solidFill>
                <a:srgbClr val="22228B"/>
              </a:solidFill>
              <a:cs typeface="Arial" charset="0"/>
            </a:endParaRPr>
          </a:p>
          <a:p>
            <a:pPr marL="285750" indent="-285750" algn="just">
              <a:buFont typeface="Wingdings" panose="05000000000000000000" pitchFamily="2" charset="2"/>
              <a:buChar char="q"/>
              <a:defRPr/>
            </a:pPr>
            <a:r>
              <a:rPr lang="en-US" altLang="bg-BG" sz="1800" b="1" dirty="0" smtClean="0">
                <a:solidFill>
                  <a:srgbClr val="22228B"/>
                </a:solidFill>
                <a:cs typeface="Arial" charset="0"/>
              </a:rPr>
              <a:t>General </a:t>
            </a:r>
            <a:r>
              <a:rPr lang="en-US" altLang="bg-BG" sz="1800" b="1" dirty="0">
                <a:solidFill>
                  <a:srgbClr val="22228B"/>
                </a:solidFill>
                <a:cs typeface="Arial" charset="0"/>
              </a:rPr>
              <a:t>overview of the </a:t>
            </a:r>
            <a:r>
              <a:rPr lang="en-US" altLang="bg-BG" sz="1800" b="1" dirty="0" smtClean="0">
                <a:solidFill>
                  <a:srgbClr val="22228B"/>
                </a:solidFill>
                <a:cs typeface="Arial" charset="0"/>
              </a:rPr>
              <a:t>offered technologies </a:t>
            </a:r>
          </a:p>
          <a:p>
            <a:pPr marL="285750" indent="-285750" algn="just">
              <a:buFont typeface="Wingdings" panose="05000000000000000000" pitchFamily="2" charset="2"/>
              <a:buChar char="q"/>
              <a:defRPr/>
            </a:pPr>
            <a:r>
              <a:rPr lang="en-US" altLang="bg-BG" sz="1800" b="1" dirty="0" smtClean="0">
                <a:solidFill>
                  <a:srgbClr val="22228B"/>
                </a:solidFill>
                <a:cs typeface="Arial" charset="0"/>
              </a:rPr>
              <a:t>Review </a:t>
            </a:r>
            <a:r>
              <a:rPr lang="en-US" altLang="bg-BG" sz="1800" b="1" dirty="0">
                <a:solidFill>
                  <a:srgbClr val="22228B"/>
                </a:solidFill>
                <a:cs typeface="Arial" charset="0"/>
              </a:rPr>
              <a:t>of the national regulatory framework </a:t>
            </a:r>
            <a:r>
              <a:rPr lang="en-US" altLang="bg-BG" sz="1800" b="1" dirty="0" smtClean="0">
                <a:solidFill>
                  <a:srgbClr val="22228B"/>
                </a:solidFill>
                <a:cs typeface="Arial" charset="0"/>
              </a:rPr>
              <a:t>in the light of the </a:t>
            </a:r>
            <a:r>
              <a:rPr lang="en-US" altLang="bg-BG" sz="1800" b="1" dirty="0">
                <a:solidFill>
                  <a:srgbClr val="22228B"/>
                </a:solidFill>
                <a:cs typeface="Arial" charset="0"/>
              </a:rPr>
              <a:t>available information on </a:t>
            </a:r>
            <a:r>
              <a:rPr lang="en-US" altLang="bg-BG" sz="1800" b="1" dirty="0" smtClean="0">
                <a:solidFill>
                  <a:srgbClr val="22228B"/>
                </a:solidFill>
                <a:cs typeface="Arial" charset="0"/>
              </a:rPr>
              <a:t>various </a:t>
            </a:r>
            <a:r>
              <a:rPr lang="en-US" altLang="bg-BG" sz="1800" b="1" dirty="0">
                <a:solidFill>
                  <a:srgbClr val="22228B"/>
                </a:solidFill>
                <a:cs typeface="Arial" charset="0"/>
              </a:rPr>
              <a:t>projects</a:t>
            </a:r>
          </a:p>
          <a:p>
            <a:pPr marL="285750" indent="-285750" algn="just">
              <a:buFont typeface="Wingdings" panose="05000000000000000000" pitchFamily="2" charset="2"/>
              <a:buChar char="q"/>
              <a:defRPr/>
            </a:pPr>
            <a:r>
              <a:rPr lang="en-US" altLang="bg-BG" sz="1800" b="1" dirty="0" smtClean="0">
                <a:solidFill>
                  <a:srgbClr val="22228B"/>
                </a:solidFill>
                <a:cs typeface="Arial" charset="0"/>
              </a:rPr>
              <a:t>Review </a:t>
            </a:r>
            <a:r>
              <a:rPr lang="en-US" altLang="bg-BG" sz="1800" b="1" dirty="0">
                <a:solidFill>
                  <a:srgbClr val="22228B"/>
                </a:solidFill>
                <a:cs typeface="Arial" charset="0"/>
              </a:rPr>
              <a:t>of safety assessment approaches of other regulators</a:t>
            </a:r>
          </a:p>
          <a:p>
            <a:pPr marL="285750" indent="-285750" algn="just">
              <a:buFont typeface="Wingdings" panose="05000000000000000000" pitchFamily="2" charset="2"/>
              <a:buChar char="q"/>
              <a:defRPr/>
            </a:pPr>
            <a:r>
              <a:rPr lang="en-US" altLang="bg-BG" sz="1800" b="1" dirty="0" smtClean="0">
                <a:solidFill>
                  <a:srgbClr val="22228B"/>
                </a:solidFill>
                <a:cs typeface="Arial" charset="0"/>
              </a:rPr>
              <a:t>Review of the spectrum of the international initiatives </a:t>
            </a:r>
            <a:r>
              <a:rPr lang="en-US" altLang="bg-BG" sz="1800" b="1" dirty="0">
                <a:solidFill>
                  <a:srgbClr val="22228B"/>
                </a:solidFill>
                <a:cs typeface="Arial" charset="0"/>
              </a:rPr>
              <a:t>related to </a:t>
            </a:r>
            <a:r>
              <a:rPr lang="en-US" altLang="bg-BG" sz="1800" b="1" dirty="0" smtClean="0">
                <a:solidFill>
                  <a:srgbClr val="22228B"/>
                </a:solidFill>
                <a:cs typeface="Arial" charset="0"/>
              </a:rPr>
              <a:t>SMRs</a:t>
            </a:r>
            <a:endParaRPr lang="en-US" altLang="bg-BG" sz="1800" b="1" dirty="0">
              <a:solidFill>
                <a:srgbClr val="22228B"/>
              </a:solidFill>
              <a:cs typeface="Arial" charset="0"/>
            </a:endParaRPr>
          </a:p>
          <a:p>
            <a:pPr marL="285750" indent="-285750" algn="just">
              <a:buFont typeface="Wingdings" panose="05000000000000000000" pitchFamily="2" charset="2"/>
              <a:buChar char="q"/>
              <a:defRPr/>
            </a:pPr>
            <a:r>
              <a:rPr lang="en-US" altLang="bg-BG" sz="1800" b="1" dirty="0" smtClean="0">
                <a:solidFill>
                  <a:srgbClr val="22228B"/>
                </a:solidFill>
                <a:cs typeface="Arial" charset="0"/>
              </a:rPr>
              <a:t>Participation </a:t>
            </a:r>
            <a:r>
              <a:rPr lang="en-US" altLang="bg-BG" sz="1800" b="1" dirty="0">
                <a:solidFill>
                  <a:srgbClr val="22228B"/>
                </a:solidFill>
                <a:cs typeface="Arial" charset="0"/>
              </a:rPr>
              <a:t>in the discussion of the </a:t>
            </a:r>
            <a:r>
              <a:rPr lang="en-US" altLang="bg-BG" sz="1800" b="1" dirty="0" smtClean="0">
                <a:solidFill>
                  <a:srgbClr val="22228B"/>
                </a:solidFill>
                <a:cs typeface="Arial" charset="0"/>
              </a:rPr>
              <a:t>Safety Reference Levels for SMRs in WENRA</a:t>
            </a:r>
          </a:p>
        </p:txBody>
      </p:sp>
      <p:sp>
        <p:nvSpPr>
          <p:cNvPr id="30722" name="Rectangle 2"/>
          <p:cNvSpPr>
            <a:spLocks noChangeArrowheads="1"/>
          </p:cNvSpPr>
          <p:nvPr/>
        </p:nvSpPr>
        <p:spPr bwMode="auto">
          <a:xfrm>
            <a:off x="6175375" y="455613"/>
            <a:ext cx="274320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buClrTx/>
              <a:buFontTx/>
              <a:buNone/>
              <a:defRPr/>
            </a:pPr>
            <a:r>
              <a:rPr lang="en-US" altLang="bg-BG" sz="1600" b="1" dirty="0" smtClean="0">
                <a:solidFill>
                  <a:srgbClr val="22228B"/>
                </a:solidFill>
                <a:effectLst>
                  <a:outerShdw blurRad="38100" dist="38100" dir="2700000" algn="tl">
                    <a:srgbClr val="000000"/>
                  </a:outerShdw>
                </a:effectLst>
                <a:cs typeface="Arial" charset="0"/>
              </a:rPr>
              <a:t>BNRA RECENT ACTIVITIES</a:t>
            </a:r>
          </a:p>
        </p:txBody>
      </p:sp>
      <p:sp>
        <p:nvSpPr>
          <p:cNvPr id="22532" name="Text Box 3"/>
          <p:cNvSpPr txBox="1">
            <a:spLocks noChangeArrowheads="1"/>
          </p:cNvSpPr>
          <p:nvPr/>
        </p:nvSpPr>
        <p:spPr bwMode="auto">
          <a:xfrm>
            <a:off x="762000" y="6477000"/>
            <a:ext cx="7848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9pPr>
          </a:lstStyle>
          <a:p>
            <a:pPr eaLnBrk="1" hangingPunct="1">
              <a:buClrTx/>
            </a:pPr>
            <a:r>
              <a:rPr lang="en-US" altLang="bg-BG" sz="800" i="1">
                <a:solidFill>
                  <a:srgbClr val="262699"/>
                </a:solidFill>
                <a:cs typeface="Tahoma" pitchFamily="32" charset="0"/>
              </a:rPr>
              <a:t>INTERNATIONAL NUCLEAR CONFERENCE “STATE-ON-THE ART OF THE MODULAR NUCLEAR REACTORS FOR THE MARKET OF SOUTH EAST EUROPE”, 12-13.01.2023</a:t>
            </a:r>
          </a:p>
        </p:txBody>
      </p:sp>
      <p:sp>
        <p:nvSpPr>
          <p:cNvPr id="22533" name="Rectangle 4"/>
          <p:cNvSpPr>
            <a:spLocks noChangeArrowheads="1"/>
          </p:cNvSpPr>
          <p:nvPr/>
        </p:nvSpPr>
        <p:spPr bwMode="auto">
          <a:xfrm>
            <a:off x="8423275" y="6335713"/>
            <a:ext cx="720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ctr">
              <a:buClrTx/>
              <a:buFontTx/>
              <a:buNone/>
            </a:pPr>
            <a:fld id="{30370BC4-8208-4CD4-95A8-F74B594DC8B7}" type="slidenum">
              <a:rPr lang="bg-BG" altLang="bg-BG">
                <a:solidFill>
                  <a:srgbClr val="FFFFFF"/>
                </a:solidFill>
              </a:rPr>
              <a:pPr algn="ctr">
                <a:buClrTx/>
                <a:buFontTx/>
                <a:buNone/>
              </a:pPr>
              <a:t>7</a:t>
            </a:fld>
            <a:r>
              <a:rPr lang="bg-BG" altLang="bg-BG">
                <a:solidFill>
                  <a:srgbClr val="FFFFFF"/>
                </a:solidFill>
              </a:rPr>
              <a:t>/14</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650875" y="1557338"/>
            <a:ext cx="7772400" cy="4392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215900" indent="-211138">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FFFFFF"/>
                </a:solidFill>
                <a:latin typeface="Tahoma" pitchFamily="32" charset="0"/>
                <a:ea typeface="Microsoft YaHei" charset="-122"/>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FFFFFF"/>
                </a:solidFill>
                <a:latin typeface="Tahoma" pitchFamily="32" charset="0"/>
                <a:ea typeface="Microsoft YaHei" charset="-122"/>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FFFFFF"/>
                </a:solidFill>
                <a:latin typeface="Tahoma" pitchFamily="32" charset="0"/>
                <a:ea typeface="Microsoft YaHei" charset="-122"/>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FFFFFF"/>
                </a:solidFill>
                <a:latin typeface="Tahoma" pitchFamily="32" charset="0"/>
                <a:ea typeface="Microsoft YaHei" charset="-122"/>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1200">
                <a:solidFill>
                  <a:srgbClr val="FFFFFF"/>
                </a:solidFill>
                <a:latin typeface="Tahoma" pitchFamily="32" charset="0"/>
                <a:ea typeface="Microsoft YaHei" charset="-122"/>
              </a:defRPr>
            </a:lvl9pPr>
          </a:lstStyle>
          <a:p>
            <a:pPr algn="ctr">
              <a:spcBef>
                <a:spcPts val="400"/>
              </a:spcBef>
              <a:buClrTx/>
              <a:buFontTx/>
              <a:buNone/>
              <a:defRPr/>
            </a:pPr>
            <a:r>
              <a:rPr lang="en-US" altLang="bg-BG" sz="2000" b="1" dirty="0" smtClean="0">
                <a:solidFill>
                  <a:srgbClr val="22228B"/>
                </a:solidFill>
              </a:rPr>
              <a:t>MAIN RESULTS OF THE REVIEW</a:t>
            </a:r>
          </a:p>
          <a:p>
            <a:pPr algn="ctr">
              <a:spcBef>
                <a:spcPts val="400"/>
              </a:spcBef>
              <a:buClrTx/>
              <a:buFontTx/>
              <a:buNone/>
              <a:defRPr/>
            </a:pPr>
            <a:endParaRPr lang="en-US" altLang="bg-BG" sz="2000" b="1" dirty="0">
              <a:solidFill>
                <a:srgbClr val="22228B"/>
              </a:solidFill>
            </a:endParaRPr>
          </a:p>
          <a:p>
            <a:pPr marL="290512" indent="-285750" algn="just">
              <a:spcBef>
                <a:spcPts val="400"/>
              </a:spcBef>
              <a:buClrTx/>
              <a:buFont typeface="Wingdings" panose="05000000000000000000" pitchFamily="2" charset="2"/>
              <a:buChar char="q"/>
              <a:defRPr/>
            </a:pPr>
            <a:r>
              <a:rPr lang="en-US" altLang="bg-BG" sz="1800" b="1" dirty="0" smtClean="0">
                <a:solidFill>
                  <a:srgbClr val="22228B"/>
                </a:solidFill>
              </a:rPr>
              <a:t>The </a:t>
            </a:r>
            <a:r>
              <a:rPr lang="en-US" altLang="bg-BG" sz="1800" b="1" dirty="0">
                <a:solidFill>
                  <a:srgbClr val="22228B"/>
                </a:solidFill>
              </a:rPr>
              <a:t>existing regulatory framework is oriented towards light water reactors</a:t>
            </a:r>
          </a:p>
          <a:p>
            <a:pPr marL="290512" indent="-285750" algn="just">
              <a:spcBef>
                <a:spcPts val="400"/>
              </a:spcBef>
              <a:buClrTx/>
              <a:buFont typeface="Wingdings" panose="05000000000000000000" pitchFamily="2" charset="2"/>
              <a:buChar char="q"/>
              <a:defRPr/>
            </a:pPr>
            <a:r>
              <a:rPr lang="en-US" altLang="bg-BG" sz="1800" b="1" dirty="0" smtClean="0">
                <a:solidFill>
                  <a:srgbClr val="22228B"/>
                </a:solidFill>
              </a:rPr>
              <a:t>Safety </a:t>
            </a:r>
            <a:r>
              <a:rPr lang="en-US" altLang="bg-BG" sz="1800" b="1" dirty="0">
                <a:solidFill>
                  <a:srgbClr val="22228B"/>
                </a:solidFill>
              </a:rPr>
              <a:t>requirements in the current regulatory framework do not represent an obstacle to the implementation and effective regulation of projects based on light-water </a:t>
            </a:r>
            <a:r>
              <a:rPr lang="en-US" altLang="bg-BG" sz="1800" b="1" dirty="0" smtClean="0">
                <a:solidFill>
                  <a:srgbClr val="22228B"/>
                </a:solidFill>
              </a:rPr>
              <a:t>SMRs.</a:t>
            </a:r>
            <a:endParaRPr lang="en-US" altLang="bg-BG" sz="1800" b="1" dirty="0">
              <a:solidFill>
                <a:srgbClr val="22228B"/>
              </a:solidFill>
            </a:endParaRPr>
          </a:p>
          <a:p>
            <a:pPr marL="290512" indent="-285750" algn="just">
              <a:spcBef>
                <a:spcPts val="400"/>
              </a:spcBef>
              <a:buClrTx/>
              <a:buFont typeface="Wingdings" panose="05000000000000000000" pitchFamily="2" charset="2"/>
              <a:buChar char="q"/>
              <a:defRPr/>
            </a:pPr>
            <a:r>
              <a:rPr lang="en-US" altLang="bg-BG" sz="1800" b="1" dirty="0" smtClean="0">
                <a:solidFill>
                  <a:srgbClr val="22228B"/>
                </a:solidFill>
              </a:rPr>
              <a:t>In-depth </a:t>
            </a:r>
            <a:r>
              <a:rPr lang="en-US" altLang="bg-BG" sz="1800" b="1" dirty="0">
                <a:solidFill>
                  <a:srgbClr val="22228B"/>
                </a:solidFill>
              </a:rPr>
              <a:t>knowledge of the specific technology </a:t>
            </a:r>
            <a:r>
              <a:rPr lang="en-US" altLang="bg-BG" sz="1800" b="1" dirty="0" smtClean="0">
                <a:solidFill>
                  <a:srgbClr val="22228B"/>
                </a:solidFill>
              </a:rPr>
              <a:t>by all project stakeholders is </a:t>
            </a:r>
            <a:r>
              <a:rPr lang="en-US" altLang="bg-BG" sz="1800" b="1" dirty="0">
                <a:solidFill>
                  <a:srgbClr val="22228B"/>
                </a:solidFill>
              </a:rPr>
              <a:t>required to ensure that safety is not </a:t>
            </a:r>
            <a:r>
              <a:rPr lang="en-US" altLang="bg-BG" sz="1800" b="1" dirty="0" smtClean="0">
                <a:solidFill>
                  <a:srgbClr val="22228B"/>
                </a:solidFill>
              </a:rPr>
              <a:t>compromised</a:t>
            </a:r>
            <a:endParaRPr lang="en-US" altLang="bg-BG" sz="1800" b="1" dirty="0">
              <a:solidFill>
                <a:srgbClr val="22228B"/>
              </a:solidFill>
            </a:endParaRPr>
          </a:p>
          <a:p>
            <a:pPr marL="290512" indent="-285750" algn="just">
              <a:spcBef>
                <a:spcPts val="400"/>
              </a:spcBef>
              <a:buClrTx/>
              <a:buFont typeface="Wingdings" panose="05000000000000000000" pitchFamily="2" charset="2"/>
              <a:buChar char="q"/>
              <a:defRPr/>
            </a:pPr>
            <a:r>
              <a:rPr lang="en-US" altLang="bg-BG" sz="1800" b="1" dirty="0" smtClean="0">
                <a:solidFill>
                  <a:srgbClr val="22228B"/>
                </a:solidFill>
              </a:rPr>
              <a:t>The </a:t>
            </a:r>
            <a:r>
              <a:rPr lang="en-US" altLang="bg-BG" sz="1800" b="1" dirty="0">
                <a:solidFill>
                  <a:srgbClr val="22228B"/>
                </a:solidFill>
              </a:rPr>
              <a:t>large number of MMP technologies </a:t>
            </a:r>
            <a:r>
              <a:rPr lang="en-US" altLang="bg-BG" sz="1800" b="1" dirty="0" smtClean="0">
                <a:solidFill>
                  <a:srgbClr val="22228B"/>
                </a:solidFill>
              </a:rPr>
              <a:t>do not allow the </a:t>
            </a:r>
            <a:r>
              <a:rPr lang="en-US" altLang="bg-BG" sz="1800" b="1" dirty="0">
                <a:solidFill>
                  <a:srgbClr val="22228B"/>
                </a:solidFill>
              </a:rPr>
              <a:t>thorough review and assessment of </a:t>
            </a:r>
            <a:r>
              <a:rPr lang="en-US" altLang="bg-BG" sz="1800" b="1" dirty="0" smtClean="0">
                <a:solidFill>
                  <a:srgbClr val="22228B"/>
                </a:solidFill>
              </a:rPr>
              <a:t>safety of all of them</a:t>
            </a:r>
            <a:endParaRPr lang="en-US" altLang="bg-BG" sz="1800" b="1" dirty="0">
              <a:solidFill>
                <a:srgbClr val="22228B"/>
              </a:solidFill>
            </a:endParaRPr>
          </a:p>
          <a:p>
            <a:pPr marL="290512" indent="-285750" algn="just">
              <a:spcBef>
                <a:spcPts val="400"/>
              </a:spcBef>
              <a:buClrTx/>
              <a:buFont typeface="Wingdings" panose="05000000000000000000" pitchFamily="2" charset="2"/>
              <a:buChar char="q"/>
              <a:defRPr/>
            </a:pPr>
            <a:r>
              <a:rPr lang="en-US" altLang="bg-BG" sz="1800" b="1" dirty="0" smtClean="0">
                <a:solidFill>
                  <a:srgbClr val="22228B"/>
                </a:solidFill>
              </a:rPr>
              <a:t>Limited </a:t>
            </a:r>
            <a:r>
              <a:rPr lang="en-US" altLang="bg-BG" sz="1800" b="1" dirty="0">
                <a:solidFill>
                  <a:srgbClr val="22228B"/>
                </a:solidFill>
              </a:rPr>
              <a:t>human resources do not allow </a:t>
            </a:r>
            <a:r>
              <a:rPr lang="en-US" altLang="bg-BG" sz="1800" b="1" dirty="0" smtClean="0">
                <a:solidFill>
                  <a:srgbClr val="22228B"/>
                </a:solidFill>
              </a:rPr>
              <a:t>to </a:t>
            </a:r>
            <a:r>
              <a:rPr lang="en-US" altLang="bg-BG" sz="1800" b="1" dirty="0">
                <a:solidFill>
                  <a:srgbClr val="22228B"/>
                </a:solidFill>
              </a:rPr>
              <a:t>actively engage in all </a:t>
            </a:r>
            <a:r>
              <a:rPr lang="en-US" altLang="bg-BG" sz="1800" b="1" dirty="0" smtClean="0">
                <a:solidFill>
                  <a:srgbClr val="22228B"/>
                </a:solidFill>
              </a:rPr>
              <a:t>initiatives</a:t>
            </a:r>
            <a:endParaRPr lang="en-US" altLang="bg-BG" sz="1800" b="1" dirty="0">
              <a:solidFill>
                <a:srgbClr val="22228B"/>
              </a:solidFill>
            </a:endParaRPr>
          </a:p>
          <a:p>
            <a:pPr>
              <a:spcBef>
                <a:spcPts val="400"/>
              </a:spcBef>
              <a:buClrTx/>
              <a:buFontTx/>
              <a:buNone/>
              <a:defRPr/>
            </a:pPr>
            <a:endParaRPr lang="en-US" altLang="bg-BG" sz="1400" b="1" dirty="0" smtClean="0">
              <a:solidFill>
                <a:srgbClr val="22228B"/>
              </a:solidFill>
            </a:endParaRPr>
          </a:p>
        </p:txBody>
      </p:sp>
      <p:sp>
        <p:nvSpPr>
          <p:cNvPr id="23555" name="Text Box 2"/>
          <p:cNvSpPr txBox="1">
            <a:spLocks noChangeArrowheads="1"/>
          </p:cNvSpPr>
          <p:nvPr/>
        </p:nvSpPr>
        <p:spPr bwMode="auto">
          <a:xfrm>
            <a:off x="719138" y="6480175"/>
            <a:ext cx="7848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9pPr>
          </a:lstStyle>
          <a:p>
            <a:pPr eaLnBrk="1" hangingPunct="1">
              <a:buClrTx/>
            </a:pPr>
            <a:r>
              <a:rPr lang="en-US" altLang="bg-BG" sz="800" i="1">
                <a:solidFill>
                  <a:srgbClr val="262699"/>
                </a:solidFill>
                <a:cs typeface="Tahoma" pitchFamily="32" charset="0"/>
              </a:rPr>
              <a:t>INTERNATIONAL NUCLEAR CONFERENCE “STATE-ON-THE ART OF THE MODULAR NUCLEAR REACTORS FOR THE MARKET OF SOUTH EAST EUROPE”, 12-13.01.2023</a:t>
            </a:r>
          </a:p>
        </p:txBody>
      </p:sp>
      <p:sp>
        <p:nvSpPr>
          <p:cNvPr id="24579" name="Rectangle 3"/>
          <p:cNvSpPr>
            <a:spLocks noChangeArrowheads="1"/>
          </p:cNvSpPr>
          <p:nvPr/>
        </p:nvSpPr>
        <p:spPr bwMode="auto">
          <a:xfrm>
            <a:off x="6175375" y="455613"/>
            <a:ext cx="2743200"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buClrTx/>
              <a:buFontTx/>
              <a:buNone/>
              <a:defRPr/>
            </a:pPr>
            <a:r>
              <a:rPr lang="en-GB" altLang="bg-BG" sz="1600" b="1" dirty="0" smtClean="0">
                <a:solidFill>
                  <a:srgbClr val="22228B"/>
                </a:solidFill>
                <a:effectLst>
                  <a:outerShdw blurRad="38100" dist="38100" dir="2700000" algn="tl">
                    <a:srgbClr val="000000"/>
                  </a:outerShdw>
                </a:effectLst>
                <a:cs typeface="Arial" charset="0"/>
              </a:rPr>
              <a:t>GENERAL OUTCOME</a:t>
            </a:r>
          </a:p>
        </p:txBody>
      </p:sp>
      <p:sp>
        <p:nvSpPr>
          <p:cNvPr id="23557" name="Rectangle 4"/>
          <p:cNvSpPr>
            <a:spLocks noChangeArrowheads="1"/>
          </p:cNvSpPr>
          <p:nvPr/>
        </p:nvSpPr>
        <p:spPr bwMode="auto">
          <a:xfrm>
            <a:off x="8423275" y="6335713"/>
            <a:ext cx="720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ctr">
              <a:buClrTx/>
              <a:buFontTx/>
              <a:buNone/>
            </a:pPr>
            <a:fld id="{6950E797-B244-4959-ABE1-55ADA07E6FDD}" type="slidenum">
              <a:rPr lang="bg-BG" altLang="bg-BG">
                <a:solidFill>
                  <a:srgbClr val="FFFFFF"/>
                </a:solidFill>
              </a:rPr>
              <a:pPr algn="ctr">
                <a:buClrTx/>
                <a:buFontTx/>
                <a:buNone/>
              </a:pPr>
              <a:t>8</a:t>
            </a:fld>
            <a:r>
              <a:rPr lang="bg-BG" altLang="bg-BG">
                <a:solidFill>
                  <a:srgbClr val="FFFFFF"/>
                </a:solidFill>
              </a:rPr>
              <a:t>/14</a:t>
            </a:r>
          </a:p>
        </p:txBody>
      </p:sp>
    </p:spTree>
  </p:cSld>
  <p:clrMapOvr>
    <a:masterClrMapping/>
  </p:clrMapOvr>
  <p:transition spd="med">
    <p:fade/>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A2CCE6"/>
            </a:gs>
            <a:gs pos="50000">
              <a:srgbClr val="FFFFFF"/>
            </a:gs>
            <a:gs pos="100000">
              <a:srgbClr val="A2CCE6"/>
            </a:gs>
          </a:gsLst>
          <a:lin ang="13500000" scaled="1"/>
        </a:gradFill>
        <a:effectLst/>
      </p:bgPr>
    </p:bg>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598488" y="1557338"/>
            <a:ext cx="8153400" cy="415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marL="1096963" indent="-28257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marL="285750" indent="-285750">
              <a:buClrTx/>
              <a:buFont typeface="Wingdings" panose="05000000000000000000" pitchFamily="2" charset="2"/>
              <a:buChar char="q"/>
              <a:defRPr/>
            </a:pPr>
            <a:endParaRPr lang="en-GB" altLang="bg-BG" sz="1400" b="1" dirty="0" smtClean="0">
              <a:solidFill>
                <a:srgbClr val="22228B"/>
              </a:solidFill>
              <a:cs typeface="Arial" charset="0"/>
            </a:endParaRPr>
          </a:p>
          <a:p>
            <a:pPr algn="ctr">
              <a:defRPr/>
            </a:pPr>
            <a:r>
              <a:rPr lang="en-US" altLang="bg-BG" sz="2000" b="1" dirty="0" smtClean="0">
                <a:solidFill>
                  <a:srgbClr val="22228B"/>
                </a:solidFill>
                <a:cs typeface="Arial" charset="0"/>
              </a:rPr>
              <a:t>MAIN CONCLUSIONS </a:t>
            </a:r>
          </a:p>
          <a:p>
            <a:pPr>
              <a:defRPr/>
            </a:pPr>
            <a:endParaRPr lang="en-US" altLang="bg-BG" sz="1800" b="1" dirty="0">
              <a:solidFill>
                <a:srgbClr val="22228B"/>
              </a:solidFill>
              <a:cs typeface="Arial" charset="0"/>
            </a:endParaRPr>
          </a:p>
          <a:p>
            <a:pPr marL="285750" indent="-285750" algn="just">
              <a:buFont typeface="Wingdings" panose="05000000000000000000" pitchFamily="2" charset="2"/>
              <a:buChar char="q"/>
              <a:defRPr/>
            </a:pPr>
            <a:r>
              <a:rPr lang="en-US" altLang="bg-BG" sz="1800" b="1" dirty="0" smtClean="0">
                <a:solidFill>
                  <a:srgbClr val="22228B"/>
                </a:solidFill>
                <a:cs typeface="Arial" charset="0"/>
              </a:rPr>
              <a:t>A </a:t>
            </a:r>
            <a:r>
              <a:rPr lang="en-US" altLang="bg-BG" sz="1800" b="1" dirty="0">
                <a:solidFill>
                  <a:srgbClr val="22228B"/>
                </a:solidFill>
                <a:cs typeface="Arial" charset="0"/>
              </a:rPr>
              <a:t>systematic approach to the problem is </a:t>
            </a:r>
            <a:r>
              <a:rPr lang="en-US" altLang="bg-BG" sz="1800" b="1" dirty="0" smtClean="0">
                <a:solidFill>
                  <a:srgbClr val="22228B"/>
                </a:solidFill>
                <a:cs typeface="Arial" charset="0"/>
              </a:rPr>
              <a:t>needed </a:t>
            </a:r>
            <a:r>
              <a:rPr lang="en-US" altLang="bg-BG" sz="1800" b="1" dirty="0" smtClean="0">
                <a:solidFill>
                  <a:schemeClr val="accent2">
                    <a:lumMod val="75000"/>
                  </a:schemeClr>
                </a:solidFill>
                <a:cs typeface="Arial" charset="0"/>
              </a:rPr>
              <a:t>and BNRA is working on the conceptual assessment on the related issue</a:t>
            </a:r>
          </a:p>
          <a:p>
            <a:pPr algn="just">
              <a:defRPr/>
            </a:pPr>
            <a:endParaRPr lang="en-US" altLang="bg-BG" sz="1800" b="1" dirty="0">
              <a:solidFill>
                <a:srgbClr val="22228B"/>
              </a:solidFill>
              <a:cs typeface="Arial" charset="0"/>
            </a:endParaRPr>
          </a:p>
          <a:p>
            <a:pPr marL="285750" indent="-285750" algn="just">
              <a:buFont typeface="Wingdings" panose="05000000000000000000" pitchFamily="2" charset="2"/>
              <a:buChar char="q"/>
              <a:defRPr/>
            </a:pPr>
            <a:r>
              <a:rPr lang="en-US" altLang="bg-BG" sz="1800" b="1" dirty="0" smtClean="0">
                <a:solidFill>
                  <a:srgbClr val="22228B"/>
                </a:solidFill>
                <a:cs typeface="Arial" charset="0"/>
              </a:rPr>
              <a:t>An action </a:t>
            </a:r>
            <a:r>
              <a:rPr lang="en-US" altLang="bg-BG" sz="1800" b="1" dirty="0">
                <a:solidFill>
                  <a:srgbClr val="22228B"/>
                </a:solidFill>
                <a:cs typeface="Arial" charset="0"/>
              </a:rPr>
              <a:t>plan should be developed to deal with the </a:t>
            </a:r>
            <a:r>
              <a:rPr lang="en-US" altLang="bg-BG" sz="1800" b="1" dirty="0" smtClean="0">
                <a:solidFill>
                  <a:srgbClr val="22228B"/>
                </a:solidFill>
                <a:cs typeface="Arial" charset="0"/>
              </a:rPr>
              <a:t>issues</a:t>
            </a:r>
          </a:p>
          <a:p>
            <a:pPr algn="just">
              <a:defRPr/>
            </a:pPr>
            <a:endParaRPr lang="en-US" altLang="bg-BG" sz="1800" b="1" dirty="0">
              <a:solidFill>
                <a:srgbClr val="22228B"/>
              </a:solidFill>
              <a:cs typeface="Arial" charset="0"/>
            </a:endParaRPr>
          </a:p>
          <a:p>
            <a:pPr marL="285750" indent="-285750" algn="just">
              <a:buFont typeface="Wingdings" panose="05000000000000000000" pitchFamily="2" charset="2"/>
              <a:buChar char="q"/>
              <a:defRPr/>
            </a:pPr>
            <a:r>
              <a:rPr lang="en-US" altLang="bg-BG" sz="1800" b="1" dirty="0" smtClean="0">
                <a:solidFill>
                  <a:srgbClr val="22228B"/>
                </a:solidFill>
                <a:cs typeface="Arial" charset="0"/>
              </a:rPr>
              <a:t>Development of specific competences of the BNRA </a:t>
            </a:r>
            <a:r>
              <a:rPr lang="en-US" altLang="bg-BG" sz="1800" b="1" dirty="0">
                <a:solidFill>
                  <a:srgbClr val="22228B"/>
                </a:solidFill>
                <a:cs typeface="Arial" charset="0"/>
              </a:rPr>
              <a:t>experts is </a:t>
            </a:r>
            <a:r>
              <a:rPr lang="en-US" altLang="bg-BG" sz="1800" b="1" dirty="0" smtClean="0">
                <a:solidFill>
                  <a:srgbClr val="22228B"/>
                </a:solidFill>
                <a:cs typeface="Arial" charset="0"/>
              </a:rPr>
              <a:t>necessary</a:t>
            </a:r>
          </a:p>
          <a:p>
            <a:pPr algn="just">
              <a:defRPr/>
            </a:pPr>
            <a:endParaRPr lang="en-US" altLang="bg-BG" sz="1800" b="1" dirty="0">
              <a:solidFill>
                <a:srgbClr val="22228B"/>
              </a:solidFill>
              <a:cs typeface="Arial" charset="0"/>
            </a:endParaRPr>
          </a:p>
          <a:p>
            <a:pPr marL="285750" indent="-285750" algn="just">
              <a:buFont typeface="Wingdings" panose="05000000000000000000" pitchFamily="2" charset="2"/>
              <a:buChar char="q"/>
              <a:defRPr/>
            </a:pPr>
            <a:r>
              <a:rPr lang="en-US" altLang="bg-BG" sz="1800" b="1" dirty="0" smtClean="0">
                <a:solidFill>
                  <a:srgbClr val="22228B"/>
                </a:solidFill>
                <a:cs typeface="Arial" charset="0"/>
              </a:rPr>
              <a:t>At </a:t>
            </a:r>
            <a:r>
              <a:rPr lang="en-US" altLang="bg-BG" sz="1800" b="1" dirty="0">
                <a:solidFill>
                  <a:srgbClr val="22228B"/>
                </a:solidFill>
                <a:cs typeface="Arial" charset="0"/>
              </a:rPr>
              <a:t>this </a:t>
            </a:r>
            <a:r>
              <a:rPr lang="en-US" altLang="bg-BG" sz="1800" b="1" dirty="0" smtClean="0">
                <a:solidFill>
                  <a:srgbClr val="22228B"/>
                </a:solidFill>
                <a:cs typeface="Arial" charset="0"/>
              </a:rPr>
              <a:t>stage </a:t>
            </a:r>
            <a:r>
              <a:rPr lang="en-US" altLang="bg-BG" sz="1800" b="1" dirty="0">
                <a:solidFill>
                  <a:srgbClr val="22228B"/>
                </a:solidFill>
                <a:cs typeface="Arial" charset="0"/>
              </a:rPr>
              <a:t>only </a:t>
            </a:r>
            <a:r>
              <a:rPr lang="en-US" altLang="bg-BG" sz="1800" b="1" dirty="0" smtClean="0">
                <a:solidFill>
                  <a:srgbClr val="22228B"/>
                </a:solidFill>
                <a:cs typeface="Arial" charset="0"/>
              </a:rPr>
              <a:t>the international </a:t>
            </a:r>
            <a:r>
              <a:rPr lang="en-US" altLang="bg-BG" sz="1800" b="1" dirty="0">
                <a:solidFill>
                  <a:srgbClr val="22228B"/>
                </a:solidFill>
                <a:cs typeface="Arial" charset="0"/>
              </a:rPr>
              <a:t>cooperation can help us </a:t>
            </a:r>
            <a:r>
              <a:rPr lang="en-US" altLang="bg-BG" sz="1800" b="1" dirty="0" smtClean="0">
                <a:solidFill>
                  <a:srgbClr val="22228B"/>
                </a:solidFill>
                <a:cs typeface="Arial" charset="0"/>
              </a:rPr>
              <a:t>to address </a:t>
            </a:r>
            <a:r>
              <a:rPr lang="en-US" altLang="bg-BG" sz="1800" b="1" dirty="0">
                <a:solidFill>
                  <a:srgbClr val="22228B"/>
                </a:solidFill>
                <a:cs typeface="Arial" charset="0"/>
              </a:rPr>
              <a:t>the challenges</a:t>
            </a:r>
          </a:p>
          <a:p>
            <a:pPr algn="just">
              <a:buClrTx/>
              <a:buFontTx/>
              <a:buNone/>
              <a:defRPr/>
            </a:pPr>
            <a:endParaRPr lang="en-US" altLang="bg-BG" sz="1800" b="1" dirty="0" smtClean="0">
              <a:solidFill>
                <a:srgbClr val="22228B"/>
              </a:solidFill>
              <a:cs typeface="Arial" charset="0"/>
            </a:endParaRPr>
          </a:p>
          <a:p>
            <a:pPr marL="1100138" lvl="1">
              <a:buClrTx/>
              <a:buFontTx/>
              <a:buNone/>
              <a:defRPr/>
            </a:pPr>
            <a:endParaRPr lang="en-US" altLang="bg-BG" sz="1400" b="1" dirty="0" smtClean="0">
              <a:solidFill>
                <a:srgbClr val="22228B"/>
              </a:solidFill>
              <a:cs typeface="Arial" charset="0"/>
            </a:endParaRPr>
          </a:p>
        </p:txBody>
      </p:sp>
      <p:sp>
        <p:nvSpPr>
          <p:cNvPr id="27650" name="Rectangle 2"/>
          <p:cNvSpPr>
            <a:spLocks noChangeArrowheads="1"/>
          </p:cNvSpPr>
          <p:nvPr/>
        </p:nvSpPr>
        <p:spPr bwMode="auto">
          <a:xfrm>
            <a:off x="6175375" y="455613"/>
            <a:ext cx="2743200"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FFFFFF"/>
                </a:solidFill>
                <a:latin typeface="Tahoma" pitchFamily="32" charset="0"/>
                <a:ea typeface="Microsoft YaHei" charset="-122"/>
              </a:defRPr>
            </a:lvl9pPr>
          </a:lstStyle>
          <a:p>
            <a:pPr>
              <a:buClrTx/>
              <a:buFontTx/>
              <a:buNone/>
              <a:defRPr/>
            </a:pPr>
            <a:r>
              <a:rPr lang="en-US" altLang="bg-BG" sz="1600" b="1" dirty="0">
                <a:solidFill>
                  <a:srgbClr val="22228B"/>
                </a:solidFill>
                <a:effectLst>
                  <a:outerShdw blurRad="38100" dist="38100" dir="2700000" algn="tl">
                    <a:srgbClr val="000000"/>
                  </a:outerShdw>
                </a:effectLst>
                <a:cs typeface="Arial" charset="0"/>
              </a:rPr>
              <a:t>GENERAL OUTCOME</a:t>
            </a:r>
          </a:p>
        </p:txBody>
      </p:sp>
      <p:sp>
        <p:nvSpPr>
          <p:cNvPr id="24580" name="Text Box 3"/>
          <p:cNvSpPr txBox="1">
            <a:spLocks noChangeArrowheads="1"/>
          </p:cNvSpPr>
          <p:nvPr/>
        </p:nvSpPr>
        <p:spPr bwMode="auto">
          <a:xfrm>
            <a:off x="762000" y="6477000"/>
            <a:ext cx="7848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sz="1200">
                <a:solidFill>
                  <a:schemeClr val="bg1"/>
                </a:solidFill>
                <a:latin typeface="Tahoma" pitchFamily="32" charset="0"/>
                <a:ea typeface="Microsoft YaHei" charset="-122"/>
              </a:defRPr>
            </a:lvl9pPr>
          </a:lstStyle>
          <a:p>
            <a:pPr eaLnBrk="1" hangingPunct="1">
              <a:buClrTx/>
            </a:pPr>
            <a:r>
              <a:rPr lang="en-US" altLang="bg-BG" sz="800" i="1">
                <a:solidFill>
                  <a:srgbClr val="262699"/>
                </a:solidFill>
                <a:cs typeface="Tahoma" pitchFamily="32" charset="0"/>
              </a:rPr>
              <a:t>INTERNATIONAL NUCLEAR CONFERENCE “STATE-ON-THE ART OF THE MODULAR NUCLEAR REACTORS FOR THE MARKET OF SOUTH EAST EUROPE”, 12-13.01.2023</a:t>
            </a:r>
          </a:p>
        </p:txBody>
      </p:sp>
      <p:sp>
        <p:nvSpPr>
          <p:cNvPr id="24581" name="Rectangle 4"/>
          <p:cNvSpPr>
            <a:spLocks noChangeArrowheads="1"/>
          </p:cNvSpPr>
          <p:nvPr/>
        </p:nvSpPr>
        <p:spPr bwMode="auto">
          <a:xfrm>
            <a:off x="8423275" y="6335713"/>
            <a:ext cx="720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ahoma" pitchFamily="32" charset="0"/>
                <a:ea typeface="Microsoft YaHei" charset="-122"/>
              </a:defRPr>
            </a:lvl9pPr>
          </a:lstStyle>
          <a:p>
            <a:pPr algn="ctr">
              <a:buClrTx/>
              <a:buFontTx/>
              <a:buNone/>
            </a:pPr>
            <a:fld id="{4054279F-3B9C-4F79-9CAB-EE771A77B390}" type="slidenum">
              <a:rPr lang="bg-BG" altLang="bg-BG">
                <a:solidFill>
                  <a:srgbClr val="FFFFFF"/>
                </a:solidFill>
              </a:rPr>
              <a:pPr algn="ctr">
                <a:buClrTx/>
                <a:buFontTx/>
                <a:buNone/>
              </a:pPr>
              <a:t>9</a:t>
            </a:fld>
            <a:r>
              <a:rPr lang="bg-BG" altLang="bg-BG">
                <a:solidFill>
                  <a:srgbClr val="FFFFFF"/>
                </a:solidFill>
              </a:rPr>
              <a:t>/14</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bg-BG" sz="1200" b="0" i="0" u="none" strike="noStrike" cap="none" normalizeH="0" baseline="0" smtClean="0">
            <a:ln>
              <a:noFill/>
            </a:ln>
            <a:solidFill>
              <a:schemeClr val="bg1"/>
            </a:solidFill>
            <a:effectLst/>
            <a:latin typeface="Tahoma" pitchFamily="32"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13949</TotalTime>
  <Words>1133</Words>
  <Application>Microsoft Office PowerPoint</Application>
  <PresentationFormat>On-screen Show (4:3)</PresentationFormat>
  <Paragraphs>222</Paragraphs>
  <Slides>14</Slides>
  <Notes>14</Notes>
  <HiddenSlides>0</HiddenSlides>
  <MMClips>0</MMClips>
  <ScaleCrop>false</ScaleCrop>
  <HeadingPairs>
    <vt:vector size="6" baseType="variant">
      <vt:variant>
        <vt:lpstr>Fonts Used</vt:lpstr>
      </vt:variant>
      <vt:variant>
        <vt:i4>8</vt:i4>
      </vt:variant>
      <vt:variant>
        <vt:lpstr>Theme</vt:lpstr>
      </vt:variant>
      <vt:variant>
        <vt:i4>15</vt:i4>
      </vt:variant>
      <vt:variant>
        <vt:lpstr>Slide Titles</vt:lpstr>
      </vt:variant>
      <vt:variant>
        <vt:i4>14</vt:i4>
      </vt:variant>
    </vt:vector>
  </HeadingPairs>
  <TitlesOfParts>
    <vt:vector size="37" baseType="lpstr">
      <vt:lpstr>Tahoma</vt:lpstr>
      <vt:lpstr>Microsoft YaHei</vt:lpstr>
      <vt:lpstr>Times New Roman</vt:lpstr>
      <vt:lpstr>Arial</vt:lpstr>
      <vt:lpstr>Segoe UI</vt:lpstr>
      <vt:lpstr>Wingdings</vt:lpstr>
      <vt:lpstr>Arial Black</vt:lpstr>
      <vt:lpstr>Arial Unicode MS</vt:lpstr>
      <vt:lpstr>Office Theme</vt:lpstr>
      <vt:lpstr>1_Office Theme</vt:lpstr>
      <vt:lpstr>2_Office Theme</vt:lpstr>
      <vt:lpstr>3_Office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BNRA</dc:creator>
  <cp:lastModifiedBy>Yuriy Grigorov</cp:lastModifiedBy>
  <cp:revision>961</cp:revision>
  <cp:lastPrinted>2022-12-21T08:20:17Z</cp:lastPrinted>
  <dcterms:created xsi:type="dcterms:W3CDTF">2003-06-11T03:18:14Z</dcterms:created>
  <dcterms:modified xsi:type="dcterms:W3CDTF">2023-01-10T14:52:15Z</dcterms:modified>
</cp:coreProperties>
</file>