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83680"/>
            <a:ext cx="12192000" cy="274320"/>
          </a:xfrm>
          <a:custGeom>
            <a:avLst/>
            <a:gdLst/>
            <a:ahLst/>
            <a:cxnLst/>
            <a:rect l="l" t="t" r="r" b="b"/>
            <a:pathLst>
              <a:path w="12192000" h="274320">
                <a:moveTo>
                  <a:pt x="12192000" y="0"/>
                </a:moveTo>
                <a:lnTo>
                  <a:pt x="0" y="0"/>
                </a:lnTo>
                <a:lnTo>
                  <a:pt x="0" y="274320"/>
                </a:lnTo>
                <a:lnTo>
                  <a:pt x="12192000" y="2743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595" y="6633309"/>
            <a:ext cx="181667" cy="1811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9351" y="6689292"/>
            <a:ext cx="414860" cy="108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1644" y="158607"/>
            <a:ext cx="9288385" cy="500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5815" y="1424599"/>
            <a:ext cx="7505065" cy="179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07502" y="6664704"/>
            <a:ext cx="2376170" cy="12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48628" y="6656860"/>
            <a:ext cx="202438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harper@X-energy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harper@x-energy.com" TargetMode="External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jpg"/><Relationship Id="rId17" Type="http://schemas.openxmlformats.org/officeDocument/2006/relationships/image" Target="../media/image39.png"/><Relationship Id="rId25" Type="http://schemas.openxmlformats.org/officeDocument/2006/relationships/image" Target="../media/image47.jpg"/><Relationship Id="rId2" Type="http://schemas.openxmlformats.org/officeDocument/2006/relationships/image" Target="../media/image24.png"/><Relationship Id="rId16" Type="http://schemas.openxmlformats.org/officeDocument/2006/relationships/image" Target="../media/image38.jpg"/><Relationship Id="rId20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jpg"/><Relationship Id="rId19" Type="http://schemas.openxmlformats.org/officeDocument/2006/relationships/image" Target="../media/image41.jp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6.jpg"/><Relationship Id="rId2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hyperlink" Target="http://www.eia.gov/tools/faqs/faq.cfm?id=667&amp;t=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629400"/>
              <a:ext cx="12192000" cy="228600"/>
            </a:xfrm>
            <a:custGeom>
              <a:avLst/>
              <a:gdLst/>
              <a:ahLst/>
              <a:cxnLst/>
              <a:rect l="l" t="t" r="r" b="b"/>
              <a:pathLst>
                <a:path w="12192000" h="228600">
                  <a:moveTo>
                    <a:pt x="12192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2192000" y="2286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76754" y="6676060"/>
            <a:ext cx="1638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Energy LLC,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4987" y="6662345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3977" y="2818485"/>
            <a:ext cx="3790315" cy="1089025"/>
          </a:xfrm>
          <a:custGeom>
            <a:avLst/>
            <a:gdLst/>
            <a:ahLst/>
            <a:cxnLst/>
            <a:rect l="l" t="t" r="r" b="b"/>
            <a:pathLst>
              <a:path w="3790315" h="1089025">
                <a:moveTo>
                  <a:pt x="1093431" y="195148"/>
                </a:moveTo>
                <a:lnTo>
                  <a:pt x="897407" y="0"/>
                </a:lnTo>
                <a:lnTo>
                  <a:pt x="546862" y="348970"/>
                </a:lnTo>
                <a:lnTo>
                  <a:pt x="742886" y="544118"/>
                </a:lnTo>
                <a:lnTo>
                  <a:pt x="1093431" y="195148"/>
                </a:lnTo>
                <a:close/>
              </a:path>
              <a:path w="3790315" h="1089025">
                <a:moveTo>
                  <a:pt x="1093482" y="893318"/>
                </a:moveTo>
                <a:lnTo>
                  <a:pt x="742937" y="544360"/>
                </a:lnTo>
                <a:lnTo>
                  <a:pt x="547192" y="739241"/>
                </a:lnTo>
                <a:lnTo>
                  <a:pt x="351320" y="544271"/>
                </a:lnTo>
                <a:lnTo>
                  <a:pt x="546925" y="349529"/>
                </a:lnTo>
                <a:lnTo>
                  <a:pt x="196024" y="203"/>
                </a:lnTo>
                <a:lnTo>
                  <a:pt x="0" y="195351"/>
                </a:lnTo>
                <a:lnTo>
                  <a:pt x="350723" y="544512"/>
                </a:lnTo>
                <a:lnTo>
                  <a:pt x="254" y="893419"/>
                </a:lnTo>
                <a:lnTo>
                  <a:pt x="196291" y="1088567"/>
                </a:lnTo>
                <a:lnTo>
                  <a:pt x="546912" y="739521"/>
                </a:lnTo>
                <a:lnTo>
                  <a:pt x="897445" y="1088466"/>
                </a:lnTo>
                <a:lnTo>
                  <a:pt x="1093482" y="893318"/>
                </a:lnTo>
                <a:close/>
              </a:path>
              <a:path w="3790315" h="1089025">
                <a:moveTo>
                  <a:pt x="1702612" y="541197"/>
                </a:moveTo>
                <a:lnTo>
                  <a:pt x="1697761" y="497484"/>
                </a:lnTo>
                <a:lnTo>
                  <a:pt x="1697418" y="494347"/>
                </a:lnTo>
                <a:lnTo>
                  <a:pt x="1682178" y="451332"/>
                </a:lnTo>
                <a:lnTo>
                  <a:pt x="1662480" y="420230"/>
                </a:lnTo>
                <a:lnTo>
                  <a:pt x="1658137" y="413372"/>
                </a:lnTo>
                <a:lnTo>
                  <a:pt x="1626514" y="381673"/>
                </a:lnTo>
                <a:lnTo>
                  <a:pt x="1590294" y="358584"/>
                </a:lnTo>
                <a:lnTo>
                  <a:pt x="1590294" y="497484"/>
                </a:lnTo>
                <a:lnTo>
                  <a:pt x="1405470" y="497484"/>
                </a:lnTo>
                <a:lnTo>
                  <a:pt x="1412735" y="467410"/>
                </a:lnTo>
                <a:lnTo>
                  <a:pt x="1432534" y="442849"/>
                </a:lnTo>
                <a:lnTo>
                  <a:pt x="1461909" y="426300"/>
                </a:lnTo>
                <a:lnTo>
                  <a:pt x="1497888" y="420230"/>
                </a:lnTo>
                <a:lnTo>
                  <a:pt x="1533867" y="426300"/>
                </a:lnTo>
                <a:lnTo>
                  <a:pt x="1563243" y="442849"/>
                </a:lnTo>
                <a:lnTo>
                  <a:pt x="1583042" y="467410"/>
                </a:lnTo>
                <a:lnTo>
                  <a:pt x="1590294" y="497484"/>
                </a:lnTo>
                <a:lnTo>
                  <a:pt x="1590294" y="358584"/>
                </a:lnTo>
                <a:lnTo>
                  <a:pt x="1588541" y="357466"/>
                </a:lnTo>
                <a:lnTo>
                  <a:pt x="1545424" y="341960"/>
                </a:lnTo>
                <a:lnTo>
                  <a:pt x="1498396" y="336372"/>
                </a:lnTo>
                <a:lnTo>
                  <a:pt x="1451343" y="341553"/>
                </a:lnTo>
                <a:lnTo>
                  <a:pt x="1408125" y="356717"/>
                </a:lnTo>
                <a:lnTo>
                  <a:pt x="1369987" y="380644"/>
                </a:lnTo>
                <a:lnTo>
                  <a:pt x="1338148" y="412127"/>
                </a:lnTo>
                <a:lnTo>
                  <a:pt x="1313827" y="449935"/>
                </a:lnTo>
                <a:lnTo>
                  <a:pt x="1298257" y="492861"/>
                </a:lnTo>
                <a:lnTo>
                  <a:pt x="1292644" y="539673"/>
                </a:lnTo>
                <a:lnTo>
                  <a:pt x="1297851" y="586524"/>
                </a:lnTo>
                <a:lnTo>
                  <a:pt x="1313078" y="629539"/>
                </a:lnTo>
                <a:lnTo>
                  <a:pt x="1337119" y="667499"/>
                </a:lnTo>
                <a:lnTo>
                  <a:pt x="1368742" y="699198"/>
                </a:lnTo>
                <a:lnTo>
                  <a:pt x="1406728" y="723404"/>
                </a:lnTo>
                <a:lnTo>
                  <a:pt x="1449832" y="738924"/>
                </a:lnTo>
                <a:lnTo>
                  <a:pt x="1496860" y="744499"/>
                </a:lnTo>
                <a:lnTo>
                  <a:pt x="1547571" y="738441"/>
                </a:lnTo>
                <a:lnTo>
                  <a:pt x="1594269" y="720521"/>
                </a:lnTo>
                <a:lnTo>
                  <a:pt x="1635010" y="692061"/>
                </a:lnTo>
                <a:lnTo>
                  <a:pt x="1661071" y="662165"/>
                </a:lnTo>
                <a:lnTo>
                  <a:pt x="1690878" y="608799"/>
                </a:lnTo>
                <a:lnTo>
                  <a:pt x="1593875" y="608799"/>
                </a:lnTo>
                <a:lnTo>
                  <a:pt x="1577911" y="631151"/>
                </a:lnTo>
                <a:lnTo>
                  <a:pt x="1556918" y="648055"/>
                </a:lnTo>
                <a:lnTo>
                  <a:pt x="1532191" y="658685"/>
                </a:lnTo>
                <a:lnTo>
                  <a:pt x="1505038" y="662165"/>
                </a:lnTo>
                <a:lnTo>
                  <a:pt x="1502486" y="662165"/>
                </a:lnTo>
                <a:lnTo>
                  <a:pt x="1464627" y="654939"/>
                </a:lnTo>
                <a:lnTo>
                  <a:pt x="1433626" y="635228"/>
                </a:lnTo>
                <a:lnTo>
                  <a:pt x="1412659" y="605993"/>
                </a:lnTo>
                <a:lnTo>
                  <a:pt x="1404962" y="570166"/>
                </a:lnTo>
                <a:lnTo>
                  <a:pt x="1700060" y="570166"/>
                </a:lnTo>
                <a:lnTo>
                  <a:pt x="1701038" y="562927"/>
                </a:lnTo>
                <a:lnTo>
                  <a:pt x="1701723" y="555688"/>
                </a:lnTo>
                <a:lnTo>
                  <a:pt x="1702219" y="548436"/>
                </a:lnTo>
                <a:lnTo>
                  <a:pt x="1702612" y="541197"/>
                </a:lnTo>
                <a:close/>
              </a:path>
              <a:path w="3790315" h="1089025">
                <a:moveTo>
                  <a:pt x="2120252" y="473100"/>
                </a:moveTo>
                <a:lnTo>
                  <a:pt x="2110384" y="424319"/>
                </a:lnTo>
                <a:lnTo>
                  <a:pt x="2083422" y="384403"/>
                </a:lnTo>
                <a:lnTo>
                  <a:pt x="2043353" y="357454"/>
                </a:lnTo>
                <a:lnTo>
                  <a:pt x="1994141" y="347560"/>
                </a:lnTo>
                <a:lnTo>
                  <a:pt x="1955342" y="347560"/>
                </a:lnTo>
                <a:lnTo>
                  <a:pt x="1931149" y="349897"/>
                </a:lnTo>
                <a:lnTo>
                  <a:pt x="1908048" y="356768"/>
                </a:lnTo>
                <a:lnTo>
                  <a:pt x="1886775" y="367931"/>
                </a:lnTo>
                <a:lnTo>
                  <a:pt x="1868030" y="383133"/>
                </a:lnTo>
                <a:lnTo>
                  <a:pt x="1868030" y="337896"/>
                </a:lnTo>
                <a:lnTo>
                  <a:pt x="1770519" y="337896"/>
                </a:lnTo>
                <a:lnTo>
                  <a:pt x="1770519" y="746023"/>
                </a:lnTo>
                <a:lnTo>
                  <a:pt x="1882330" y="746023"/>
                </a:lnTo>
                <a:lnTo>
                  <a:pt x="1882330" y="492912"/>
                </a:lnTo>
                <a:lnTo>
                  <a:pt x="1887702" y="466483"/>
                </a:lnTo>
                <a:lnTo>
                  <a:pt x="1902307" y="445008"/>
                </a:lnTo>
                <a:lnTo>
                  <a:pt x="1923897" y="430593"/>
                </a:lnTo>
                <a:lnTo>
                  <a:pt x="1950237" y="425323"/>
                </a:lnTo>
                <a:lnTo>
                  <a:pt x="1976780" y="430669"/>
                </a:lnTo>
                <a:lnTo>
                  <a:pt x="1998357" y="445198"/>
                </a:lnTo>
                <a:lnTo>
                  <a:pt x="2012835" y="466699"/>
                </a:lnTo>
                <a:lnTo>
                  <a:pt x="2018131" y="492912"/>
                </a:lnTo>
                <a:lnTo>
                  <a:pt x="2018131" y="746023"/>
                </a:lnTo>
                <a:lnTo>
                  <a:pt x="2120252" y="746023"/>
                </a:lnTo>
                <a:lnTo>
                  <a:pt x="2120252" y="473100"/>
                </a:lnTo>
                <a:close/>
              </a:path>
              <a:path w="3790315" h="1089025">
                <a:moveTo>
                  <a:pt x="2586621" y="523227"/>
                </a:moveTo>
                <a:lnTo>
                  <a:pt x="2581364" y="497497"/>
                </a:lnTo>
                <a:lnTo>
                  <a:pt x="2577528" y="478688"/>
                </a:lnTo>
                <a:lnTo>
                  <a:pt x="2559088" y="437946"/>
                </a:lnTo>
                <a:lnTo>
                  <a:pt x="2545778" y="420230"/>
                </a:lnTo>
                <a:lnTo>
                  <a:pt x="2532329" y="402336"/>
                </a:lnTo>
                <a:lnTo>
                  <a:pt x="2498255" y="373214"/>
                </a:lnTo>
                <a:lnTo>
                  <a:pt x="2475585" y="361289"/>
                </a:lnTo>
                <a:lnTo>
                  <a:pt x="2475585" y="497497"/>
                </a:lnTo>
                <a:lnTo>
                  <a:pt x="2290775" y="497497"/>
                </a:lnTo>
                <a:lnTo>
                  <a:pt x="2298027" y="467410"/>
                </a:lnTo>
                <a:lnTo>
                  <a:pt x="2317826" y="442849"/>
                </a:lnTo>
                <a:lnTo>
                  <a:pt x="2347201" y="426300"/>
                </a:lnTo>
                <a:lnTo>
                  <a:pt x="2383180" y="420230"/>
                </a:lnTo>
                <a:lnTo>
                  <a:pt x="2419159" y="426300"/>
                </a:lnTo>
                <a:lnTo>
                  <a:pt x="2448534" y="442849"/>
                </a:lnTo>
                <a:lnTo>
                  <a:pt x="2468334" y="467410"/>
                </a:lnTo>
                <a:lnTo>
                  <a:pt x="2475585" y="497497"/>
                </a:lnTo>
                <a:lnTo>
                  <a:pt x="2475585" y="361289"/>
                </a:lnTo>
                <a:lnTo>
                  <a:pt x="2457907" y="351967"/>
                </a:lnTo>
                <a:lnTo>
                  <a:pt x="2412276" y="339928"/>
                </a:lnTo>
                <a:lnTo>
                  <a:pt x="2365121" y="338670"/>
                </a:lnTo>
                <a:lnTo>
                  <a:pt x="2320391" y="347726"/>
                </a:lnTo>
                <a:lnTo>
                  <a:pt x="2279459" y="366077"/>
                </a:lnTo>
                <a:lnTo>
                  <a:pt x="2243683" y="392722"/>
                </a:lnTo>
                <a:lnTo>
                  <a:pt x="2214435" y="426643"/>
                </a:lnTo>
                <a:lnTo>
                  <a:pt x="2193086" y="466813"/>
                </a:lnTo>
                <a:lnTo>
                  <a:pt x="2180996" y="512229"/>
                </a:lnTo>
                <a:lnTo>
                  <a:pt x="2179739" y="559181"/>
                </a:lnTo>
                <a:lnTo>
                  <a:pt x="2188832" y="603707"/>
                </a:lnTo>
                <a:lnTo>
                  <a:pt x="2207272" y="644461"/>
                </a:lnTo>
                <a:lnTo>
                  <a:pt x="2234031" y="680072"/>
                </a:lnTo>
                <a:lnTo>
                  <a:pt x="2268105" y="709180"/>
                </a:lnTo>
                <a:lnTo>
                  <a:pt x="2308453" y="730440"/>
                </a:lnTo>
                <a:lnTo>
                  <a:pt x="2354084" y="742467"/>
                </a:lnTo>
                <a:lnTo>
                  <a:pt x="2401760" y="743686"/>
                </a:lnTo>
                <a:lnTo>
                  <a:pt x="2447264" y="734237"/>
                </a:lnTo>
                <a:lnTo>
                  <a:pt x="2488996" y="715086"/>
                </a:lnTo>
                <a:lnTo>
                  <a:pt x="2525357" y="687158"/>
                </a:lnTo>
                <a:lnTo>
                  <a:pt x="2545931" y="662165"/>
                </a:lnTo>
                <a:lnTo>
                  <a:pt x="2554782" y="651421"/>
                </a:lnTo>
                <a:lnTo>
                  <a:pt x="2575661" y="608799"/>
                </a:lnTo>
                <a:lnTo>
                  <a:pt x="2478659" y="608799"/>
                </a:lnTo>
                <a:lnTo>
                  <a:pt x="2463279" y="631151"/>
                </a:lnTo>
                <a:lnTo>
                  <a:pt x="2442591" y="648055"/>
                </a:lnTo>
                <a:lnTo>
                  <a:pt x="2417991" y="658685"/>
                </a:lnTo>
                <a:lnTo>
                  <a:pt x="2390838" y="662165"/>
                </a:lnTo>
                <a:lnTo>
                  <a:pt x="2388285" y="662165"/>
                </a:lnTo>
                <a:lnTo>
                  <a:pt x="2350427" y="654939"/>
                </a:lnTo>
                <a:lnTo>
                  <a:pt x="2319426" y="635228"/>
                </a:lnTo>
                <a:lnTo>
                  <a:pt x="2298471" y="605993"/>
                </a:lnTo>
                <a:lnTo>
                  <a:pt x="2290775" y="570166"/>
                </a:lnTo>
                <a:lnTo>
                  <a:pt x="2585351" y="570166"/>
                </a:lnTo>
                <a:lnTo>
                  <a:pt x="2586621" y="523227"/>
                </a:lnTo>
                <a:close/>
              </a:path>
              <a:path w="3790315" h="1089025">
                <a:moveTo>
                  <a:pt x="2900883" y="337896"/>
                </a:moveTo>
                <a:lnTo>
                  <a:pt x="2860040" y="337896"/>
                </a:lnTo>
                <a:lnTo>
                  <a:pt x="2821228" y="337896"/>
                </a:lnTo>
                <a:lnTo>
                  <a:pt x="2795232" y="340601"/>
                </a:lnTo>
                <a:lnTo>
                  <a:pt x="2770619" y="348513"/>
                </a:lnTo>
                <a:lnTo>
                  <a:pt x="2748216" y="361264"/>
                </a:lnTo>
                <a:lnTo>
                  <a:pt x="2728823" y="378561"/>
                </a:lnTo>
                <a:lnTo>
                  <a:pt x="2728823" y="337896"/>
                </a:lnTo>
                <a:lnTo>
                  <a:pt x="2651226" y="337896"/>
                </a:lnTo>
                <a:lnTo>
                  <a:pt x="2651226" y="746023"/>
                </a:lnTo>
                <a:lnTo>
                  <a:pt x="2763024" y="746023"/>
                </a:lnTo>
                <a:lnTo>
                  <a:pt x="2763024" y="492912"/>
                </a:lnTo>
                <a:lnTo>
                  <a:pt x="2768396" y="466483"/>
                </a:lnTo>
                <a:lnTo>
                  <a:pt x="2783001" y="445008"/>
                </a:lnTo>
                <a:lnTo>
                  <a:pt x="2804604" y="430593"/>
                </a:lnTo>
                <a:lnTo>
                  <a:pt x="2830931" y="425323"/>
                </a:lnTo>
                <a:lnTo>
                  <a:pt x="2900883" y="425323"/>
                </a:lnTo>
                <a:lnTo>
                  <a:pt x="2900883" y="337896"/>
                </a:lnTo>
                <a:close/>
              </a:path>
              <a:path w="3790315" h="1089025">
                <a:moveTo>
                  <a:pt x="3324123" y="850226"/>
                </a:moveTo>
                <a:lnTo>
                  <a:pt x="3313341" y="794435"/>
                </a:lnTo>
                <a:lnTo>
                  <a:pt x="3276130" y="753148"/>
                </a:lnTo>
                <a:lnTo>
                  <a:pt x="3235922" y="734707"/>
                </a:lnTo>
                <a:lnTo>
                  <a:pt x="3232734" y="733958"/>
                </a:lnTo>
                <a:lnTo>
                  <a:pt x="3232734" y="856830"/>
                </a:lnTo>
                <a:lnTo>
                  <a:pt x="3229991" y="874052"/>
                </a:lnTo>
                <a:lnTo>
                  <a:pt x="3221126" y="888212"/>
                </a:lnTo>
                <a:lnTo>
                  <a:pt x="3207461" y="897991"/>
                </a:lnTo>
                <a:lnTo>
                  <a:pt x="3190354" y="902068"/>
                </a:lnTo>
                <a:lnTo>
                  <a:pt x="3080080" y="902068"/>
                </a:lnTo>
                <a:lnTo>
                  <a:pt x="3063265" y="897991"/>
                </a:lnTo>
                <a:lnTo>
                  <a:pt x="3049701" y="888212"/>
                </a:lnTo>
                <a:lnTo>
                  <a:pt x="3040735" y="874052"/>
                </a:lnTo>
                <a:lnTo>
                  <a:pt x="3037700" y="856830"/>
                </a:lnTo>
                <a:lnTo>
                  <a:pt x="3041523" y="840727"/>
                </a:lnTo>
                <a:lnTo>
                  <a:pt x="3050654" y="827544"/>
                </a:lnTo>
                <a:lnTo>
                  <a:pt x="3063913" y="818451"/>
                </a:lnTo>
                <a:lnTo>
                  <a:pt x="3080080" y="814641"/>
                </a:lnTo>
                <a:lnTo>
                  <a:pt x="3187293" y="814641"/>
                </a:lnTo>
                <a:lnTo>
                  <a:pt x="3204375" y="817372"/>
                </a:lnTo>
                <a:lnTo>
                  <a:pt x="3218637" y="826211"/>
                </a:lnTo>
                <a:lnTo>
                  <a:pt x="3228581" y="839800"/>
                </a:lnTo>
                <a:lnTo>
                  <a:pt x="3232734" y="856830"/>
                </a:lnTo>
                <a:lnTo>
                  <a:pt x="3232734" y="733958"/>
                </a:lnTo>
                <a:lnTo>
                  <a:pt x="3221507" y="731291"/>
                </a:lnTo>
                <a:lnTo>
                  <a:pt x="3086201" y="731291"/>
                </a:lnTo>
                <a:lnTo>
                  <a:pt x="3074987" y="729449"/>
                </a:lnTo>
                <a:lnTo>
                  <a:pt x="3065716" y="724242"/>
                </a:lnTo>
                <a:lnTo>
                  <a:pt x="3059430" y="716064"/>
                </a:lnTo>
                <a:lnTo>
                  <a:pt x="3057106" y="705370"/>
                </a:lnTo>
                <a:lnTo>
                  <a:pt x="3057106" y="704354"/>
                </a:lnTo>
                <a:lnTo>
                  <a:pt x="3059646" y="693178"/>
                </a:lnTo>
                <a:lnTo>
                  <a:pt x="3065907" y="683958"/>
                </a:lnTo>
                <a:lnTo>
                  <a:pt x="3075051" y="677697"/>
                </a:lnTo>
                <a:lnTo>
                  <a:pt x="3086201" y="675386"/>
                </a:lnTo>
                <a:lnTo>
                  <a:pt x="3123476" y="675386"/>
                </a:lnTo>
                <a:lnTo>
                  <a:pt x="3123476" y="674878"/>
                </a:lnTo>
                <a:lnTo>
                  <a:pt x="3167100" y="667461"/>
                </a:lnTo>
                <a:lnTo>
                  <a:pt x="3206089" y="649782"/>
                </a:lnTo>
                <a:lnTo>
                  <a:pt x="3238995" y="623354"/>
                </a:lnTo>
                <a:lnTo>
                  <a:pt x="3264319" y="589673"/>
                </a:lnTo>
                <a:lnTo>
                  <a:pt x="3265855" y="585927"/>
                </a:lnTo>
                <a:lnTo>
                  <a:pt x="3280587" y="550265"/>
                </a:lnTo>
                <a:lnTo>
                  <a:pt x="3286341" y="506641"/>
                </a:lnTo>
                <a:lnTo>
                  <a:pt x="3286341" y="501561"/>
                </a:lnTo>
                <a:lnTo>
                  <a:pt x="3285833" y="498513"/>
                </a:lnTo>
                <a:lnTo>
                  <a:pt x="3285833" y="494436"/>
                </a:lnTo>
                <a:lnTo>
                  <a:pt x="3277666" y="454609"/>
                </a:lnTo>
                <a:lnTo>
                  <a:pt x="3264395" y="424307"/>
                </a:lnTo>
                <a:lnTo>
                  <a:pt x="3307791" y="424307"/>
                </a:lnTo>
                <a:lnTo>
                  <a:pt x="3307791" y="350100"/>
                </a:lnTo>
                <a:lnTo>
                  <a:pt x="3307791" y="341452"/>
                </a:lnTo>
                <a:lnTo>
                  <a:pt x="3300514" y="339826"/>
                </a:lnTo>
                <a:lnTo>
                  <a:pt x="3293237" y="338721"/>
                </a:lnTo>
                <a:lnTo>
                  <a:pt x="3285960" y="338099"/>
                </a:lnTo>
                <a:lnTo>
                  <a:pt x="3278682" y="337896"/>
                </a:lnTo>
                <a:lnTo>
                  <a:pt x="3233242" y="337896"/>
                </a:lnTo>
                <a:lnTo>
                  <a:pt x="3219488" y="338658"/>
                </a:lnTo>
                <a:lnTo>
                  <a:pt x="3205873" y="340944"/>
                </a:lnTo>
                <a:lnTo>
                  <a:pt x="3196996" y="343496"/>
                </a:lnTo>
                <a:lnTo>
                  <a:pt x="3196996" y="506641"/>
                </a:lnTo>
                <a:lnTo>
                  <a:pt x="3190722" y="537464"/>
                </a:lnTo>
                <a:lnTo>
                  <a:pt x="3173641" y="562673"/>
                </a:lnTo>
                <a:lnTo>
                  <a:pt x="3148317" y="579691"/>
                </a:lnTo>
                <a:lnTo>
                  <a:pt x="3117354" y="585927"/>
                </a:lnTo>
                <a:lnTo>
                  <a:pt x="3086379" y="579691"/>
                </a:lnTo>
                <a:lnTo>
                  <a:pt x="3061068" y="562673"/>
                </a:lnTo>
                <a:lnTo>
                  <a:pt x="3043974" y="537464"/>
                </a:lnTo>
                <a:lnTo>
                  <a:pt x="3037700" y="506641"/>
                </a:lnTo>
                <a:lnTo>
                  <a:pt x="3043974" y="475805"/>
                </a:lnTo>
                <a:lnTo>
                  <a:pt x="3061068" y="450608"/>
                </a:lnTo>
                <a:lnTo>
                  <a:pt x="3086379" y="433590"/>
                </a:lnTo>
                <a:lnTo>
                  <a:pt x="3117354" y="427355"/>
                </a:lnTo>
                <a:lnTo>
                  <a:pt x="3148317" y="433590"/>
                </a:lnTo>
                <a:lnTo>
                  <a:pt x="3173641" y="450608"/>
                </a:lnTo>
                <a:lnTo>
                  <a:pt x="3190722" y="475805"/>
                </a:lnTo>
                <a:lnTo>
                  <a:pt x="3196996" y="506641"/>
                </a:lnTo>
                <a:lnTo>
                  <a:pt x="3196996" y="343496"/>
                </a:lnTo>
                <a:lnTo>
                  <a:pt x="3192538" y="344766"/>
                </a:lnTo>
                <a:lnTo>
                  <a:pt x="3179635" y="350100"/>
                </a:lnTo>
                <a:lnTo>
                  <a:pt x="3135655" y="339064"/>
                </a:lnTo>
                <a:lnTo>
                  <a:pt x="3091865" y="339890"/>
                </a:lnTo>
                <a:lnTo>
                  <a:pt x="3050336" y="351688"/>
                </a:lnTo>
                <a:lnTo>
                  <a:pt x="3013164" y="373519"/>
                </a:lnTo>
                <a:lnTo>
                  <a:pt x="2982391" y="404469"/>
                </a:lnTo>
                <a:lnTo>
                  <a:pt x="2960103" y="443611"/>
                </a:lnTo>
                <a:lnTo>
                  <a:pt x="2948470" y="494677"/>
                </a:lnTo>
                <a:lnTo>
                  <a:pt x="2952826" y="545642"/>
                </a:lnTo>
                <a:lnTo>
                  <a:pt x="2972308" y="593001"/>
                </a:lnTo>
                <a:lnTo>
                  <a:pt x="3006052" y="633196"/>
                </a:lnTo>
                <a:lnTo>
                  <a:pt x="2988208" y="652132"/>
                </a:lnTo>
                <a:lnTo>
                  <a:pt x="2974721" y="674116"/>
                </a:lnTo>
                <a:lnTo>
                  <a:pt x="2965920" y="698385"/>
                </a:lnTo>
                <a:lnTo>
                  <a:pt x="2962148" y="724179"/>
                </a:lnTo>
                <a:lnTo>
                  <a:pt x="2962148" y="725195"/>
                </a:lnTo>
                <a:lnTo>
                  <a:pt x="2961627" y="726211"/>
                </a:lnTo>
                <a:lnTo>
                  <a:pt x="2967507" y="764768"/>
                </a:lnTo>
                <a:lnTo>
                  <a:pt x="2981033" y="784148"/>
                </a:lnTo>
                <a:lnTo>
                  <a:pt x="2963291" y="798677"/>
                </a:lnTo>
                <a:lnTo>
                  <a:pt x="2950146" y="817308"/>
                </a:lnTo>
                <a:lnTo>
                  <a:pt x="2941980" y="839177"/>
                </a:lnTo>
                <a:lnTo>
                  <a:pt x="2939173" y="863434"/>
                </a:lnTo>
                <a:lnTo>
                  <a:pt x="2942310" y="889635"/>
                </a:lnTo>
                <a:lnTo>
                  <a:pt x="2967164" y="934415"/>
                </a:lnTo>
                <a:lnTo>
                  <a:pt x="3021634" y="970267"/>
                </a:lnTo>
                <a:lnTo>
                  <a:pt x="3093440" y="984834"/>
                </a:lnTo>
                <a:lnTo>
                  <a:pt x="3130118" y="985926"/>
                </a:lnTo>
                <a:lnTo>
                  <a:pt x="3164700" y="984377"/>
                </a:lnTo>
                <a:lnTo>
                  <a:pt x="3206280" y="977963"/>
                </a:lnTo>
                <a:lnTo>
                  <a:pt x="3248939" y="964006"/>
                </a:lnTo>
                <a:lnTo>
                  <a:pt x="3286760" y="939838"/>
                </a:lnTo>
                <a:lnTo>
                  <a:pt x="3313798" y="902804"/>
                </a:lnTo>
                <a:lnTo>
                  <a:pt x="3313938" y="902068"/>
                </a:lnTo>
                <a:lnTo>
                  <a:pt x="3324123" y="850226"/>
                </a:lnTo>
                <a:close/>
              </a:path>
              <a:path w="3790315" h="1089025">
                <a:moveTo>
                  <a:pt x="3789743" y="337896"/>
                </a:moveTo>
                <a:lnTo>
                  <a:pt x="3677932" y="337896"/>
                </a:lnTo>
                <a:lnTo>
                  <a:pt x="3579393" y="576275"/>
                </a:lnTo>
                <a:lnTo>
                  <a:pt x="3478314" y="337896"/>
                </a:lnTo>
                <a:lnTo>
                  <a:pt x="3371088" y="337896"/>
                </a:lnTo>
                <a:lnTo>
                  <a:pt x="3526307" y="704354"/>
                </a:lnTo>
                <a:lnTo>
                  <a:pt x="3453803" y="880211"/>
                </a:lnTo>
                <a:lnTo>
                  <a:pt x="3565614" y="880211"/>
                </a:lnTo>
                <a:lnTo>
                  <a:pt x="3789743" y="337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3954170"/>
            <a:ext cx="952246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3 Bulgarian Energy &amp; Mining Forum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40" dirty="0">
                <a:solidFill>
                  <a:srgbClr val="FFFFFF"/>
                </a:solidFill>
                <a:latin typeface="Arial"/>
                <a:cs typeface="Arial"/>
              </a:rPr>
              <a:t>“STATE-OF-THE-ART SMALL MODULAR REACTOR TECHNOLOGIES AND THEIR PREPAREDNESS FOR THE MARKET OF SOUTHEASTERN EUROPE” 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271709"/>
            <a:ext cx="6777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Jeff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Harper,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Development,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X-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645012"/>
            <a:ext cx="252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jharper@X-energy.com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77400" y="5271710"/>
            <a:ext cx="19765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25" dirty="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1800" b="1" spc="-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0894" y="3712209"/>
            <a:ext cx="1551940" cy="297815"/>
            <a:chOff x="3850894" y="3712209"/>
            <a:chExt cx="1551940" cy="297815"/>
          </a:xfrm>
        </p:grpSpPr>
        <p:sp>
          <p:nvSpPr>
            <p:cNvPr id="3" name="object 3"/>
            <p:cNvSpPr/>
            <p:nvPr/>
          </p:nvSpPr>
          <p:spPr>
            <a:xfrm>
              <a:off x="3857244" y="3718561"/>
              <a:ext cx="1539240" cy="285115"/>
            </a:xfrm>
            <a:custGeom>
              <a:avLst/>
              <a:gdLst/>
              <a:ahLst/>
              <a:cxnLst/>
              <a:rect l="l" t="t" r="r" b="b"/>
              <a:pathLst>
                <a:path w="1539239" h="285114">
                  <a:moveTo>
                    <a:pt x="1491742" y="0"/>
                  </a:moveTo>
                  <a:lnTo>
                    <a:pt x="47498" y="0"/>
                  </a:lnTo>
                  <a:lnTo>
                    <a:pt x="29007" y="3731"/>
                  </a:lnTo>
                  <a:lnTo>
                    <a:pt x="13909" y="13909"/>
                  </a:lnTo>
                  <a:lnTo>
                    <a:pt x="3731" y="29007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31" y="255975"/>
                  </a:lnTo>
                  <a:lnTo>
                    <a:pt x="13909" y="271073"/>
                  </a:lnTo>
                  <a:lnTo>
                    <a:pt x="29007" y="281254"/>
                  </a:lnTo>
                  <a:lnTo>
                    <a:pt x="47498" y="284988"/>
                  </a:lnTo>
                  <a:lnTo>
                    <a:pt x="1491742" y="284988"/>
                  </a:lnTo>
                  <a:lnTo>
                    <a:pt x="1510232" y="281254"/>
                  </a:lnTo>
                  <a:lnTo>
                    <a:pt x="1525330" y="271073"/>
                  </a:lnTo>
                  <a:lnTo>
                    <a:pt x="1535508" y="255975"/>
                  </a:lnTo>
                  <a:lnTo>
                    <a:pt x="1539240" y="237490"/>
                  </a:lnTo>
                  <a:lnTo>
                    <a:pt x="1539240" y="47498"/>
                  </a:lnTo>
                  <a:lnTo>
                    <a:pt x="1535508" y="29007"/>
                  </a:lnTo>
                  <a:lnTo>
                    <a:pt x="1525330" y="13909"/>
                  </a:lnTo>
                  <a:lnTo>
                    <a:pt x="1510232" y="3731"/>
                  </a:lnTo>
                  <a:lnTo>
                    <a:pt x="1491742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7244" y="3718559"/>
              <a:ext cx="1539240" cy="285115"/>
            </a:xfrm>
            <a:custGeom>
              <a:avLst/>
              <a:gdLst/>
              <a:ahLst/>
              <a:cxnLst/>
              <a:rect l="l" t="t" r="r" b="b"/>
              <a:pathLst>
                <a:path w="1539239" h="285114">
                  <a:moveTo>
                    <a:pt x="0" y="47498"/>
                  </a:moveTo>
                  <a:lnTo>
                    <a:pt x="3731" y="29007"/>
                  </a:lnTo>
                  <a:lnTo>
                    <a:pt x="13909" y="13909"/>
                  </a:lnTo>
                  <a:lnTo>
                    <a:pt x="29007" y="3731"/>
                  </a:lnTo>
                  <a:lnTo>
                    <a:pt x="47498" y="0"/>
                  </a:lnTo>
                  <a:lnTo>
                    <a:pt x="1491742" y="0"/>
                  </a:lnTo>
                  <a:lnTo>
                    <a:pt x="1510232" y="3731"/>
                  </a:lnTo>
                  <a:lnTo>
                    <a:pt x="1525330" y="13909"/>
                  </a:lnTo>
                  <a:lnTo>
                    <a:pt x="1535508" y="29007"/>
                  </a:lnTo>
                  <a:lnTo>
                    <a:pt x="1539240" y="47498"/>
                  </a:lnTo>
                  <a:lnTo>
                    <a:pt x="1539240" y="237490"/>
                  </a:lnTo>
                  <a:lnTo>
                    <a:pt x="1535508" y="255975"/>
                  </a:lnTo>
                  <a:lnTo>
                    <a:pt x="1525330" y="271073"/>
                  </a:lnTo>
                  <a:lnTo>
                    <a:pt x="1510232" y="281254"/>
                  </a:lnTo>
                  <a:lnTo>
                    <a:pt x="1491742" y="284988"/>
                  </a:lnTo>
                  <a:lnTo>
                    <a:pt x="47498" y="284988"/>
                  </a:lnTo>
                  <a:lnTo>
                    <a:pt x="29007" y="281254"/>
                  </a:lnTo>
                  <a:lnTo>
                    <a:pt x="13909" y="271073"/>
                  </a:lnTo>
                  <a:lnTo>
                    <a:pt x="3731" y="255975"/>
                  </a:lnTo>
                  <a:lnTo>
                    <a:pt x="0" y="237490"/>
                  </a:lnTo>
                  <a:lnTo>
                    <a:pt x="0" y="474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83394" y="3807312"/>
            <a:ext cx="1695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25" dirty="0">
                <a:latin typeface="Arial"/>
                <a:cs typeface="Arial"/>
              </a:rPr>
              <a:t>300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2485" y="3807312"/>
            <a:ext cx="3181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00" spc="-10" dirty="0">
                <a:latin typeface="Arial"/>
                <a:cs typeface="Arial"/>
              </a:rPr>
              <a:t>-</a:t>
            </a:r>
            <a:r>
              <a:rPr sz="800" spc="-20" dirty="0">
                <a:latin typeface="Arial"/>
                <a:cs typeface="Arial"/>
              </a:rPr>
              <a:t>600°C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5177" y="3593490"/>
            <a:ext cx="2448560" cy="2896235"/>
            <a:chOff x="3075177" y="3593490"/>
            <a:chExt cx="2448560" cy="2896235"/>
          </a:xfrm>
        </p:grpSpPr>
        <p:sp>
          <p:nvSpPr>
            <p:cNvPr id="8" name="object 8"/>
            <p:cNvSpPr/>
            <p:nvPr/>
          </p:nvSpPr>
          <p:spPr>
            <a:xfrm>
              <a:off x="3517227" y="3593490"/>
              <a:ext cx="2006600" cy="492759"/>
            </a:xfrm>
            <a:custGeom>
              <a:avLst/>
              <a:gdLst/>
              <a:ahLst/>
              <a:cxnLst/>
              <a:rect l="l" t="t" r="r" b="b"/>
              <a:pathLst>
                <a:path w="2006600" h="492760">
                  <a:moveTo>
                    <a:pt x="1027125" y="0"/>
                  </a:moveTo>
                  <a:lnTo>
                    <a:pt x="513562" y="0"/>
                  </a:lnTo>
                  <a:lnTo>
                    <a:pt x="0" y="0"/>
                  </a:lnTo>
                  <a:lnTo>
                    <a:pt x="0" y="492467"/>
                  </a:lnTo>
                  <a:lnTo>
                    <a:pt x="513562" y="492467"/>
                  </a:lnTo>
                  <a:lnTo>
                    <a:pt x="1027125" y="492467"/>
                  </a:lnTo>
                  <a:lnTo>
                    <a:pt x="1027125" y="0"/>
                  </a:lnTo>
                  <a:close/>
                </a:path>
                <a:path w="2006600" h="492760">
                  <a:moveTo>
                    <a:pt x="2006028" y="0"/>
                  </a:moveTo>
                  <a:lnTo>
                    <a:pt x="1773364" y="0"/>
                  </a:lnTo>
                  <a:lnTo>
                    <a:pt x="1540700" y="0"/>
                  </a:lnTo>
                  <a:lnTo>
                    <a:pt x="1027137" y="0"/>
                  </a:lnTo>
                  <a:lnTo>
                    <a:pt x="1027137" y="492467"/>
                  </a:lnTo>
                  <a:lnTo>
                    <a:pt x="1540700" y="492467"/>
                  </a:lnTo>
                  <a:lnTo>
                    <a:pt x="1773364" y="492467"/>
                  </a:lnTo>
                  <a:lnTo>
                    <a:pt x="2006028" y="492467"/>
                  </a:lnTo>
                  <a:lnTo>
                    <a:pt x="2006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6219" y="5565647"/>
              <a:ext cx="1153795" cy="917575"/>
            </a:xfrm>
            <a:custGeom>
              <a:avLst/>
              <a:gdLst/>
              <a:ahLst/>
              <a:cxnLst/>
              <a:rect l="l" t="t" r="r" b="b"/>
              <a:pathLst>
                <a:path w="1153795" h="917575">
                  <a:moveTo>
                    <a:pt x="694944" y="0"/>
                  </a:moveTo>
                  <a:lnTo>
                    <a:pt x="694944" y="229361"/>
                  </a:lnTo>
                  <a:lnTo>
                    <a:pt x="0" y="229361"/>
                  </a:lnTo>
                  <a:lnTo>
                    <a:pt x="0" y="688085"/>
                  </a:lnTo>
                  <a:lnTo>
                    <a:pt x="694944" y="688085"/>
                  </a:lnTo>
                  <a:lnTo>
                    <a:pt x="694944" y="917447"/>
                  </a:lnTo>
                  <a:lnTo>
                    <a:pt x="1153668" y="458723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46219" y="5565647"/>
              <a:ext cx="1153795" cy="917575"/>
            </a:xfrm>
            <a:custGeom>
              <a:avLst/>
              <a:gdLst/>
              <a:ahLst/>
              <a:cxnLst/>
              <a:rect l="l" t="t" r="r" b="b"/>
              <a:pathLst>
                <a:path w="1153795" h="917575">
                  <a:moveTo>
                    <a:pt x="0" y="229361"/>
                  </a:moveTo>
                  <a:lnTo>
                    <a:pt x="694944" y="229361"/>
                  </a:lnTo>
                  <a:lnTo>
                    <a:pt x="694944" y="0"/>
                  </a:lnTo>
                  <a:lnTo>
                    <a:pt x="1153668" y="458723"/>
                  </a:lnTo>
                  <a:lnTo>
                    <a:pt x="694944" y="917447"/>
                  </a:lnTo>
                  <a:lnTo>
                    <a:pt x="694944" y="688085"/>
                  </a:lnTo>
                  <a:lnTo>
                    <a:pt x="0" y="688085"/>
                  </a:lnTo>
                  <a:lnTo>
                    <a:pt x="0" y="229361"/>
                  </a:lnTo>
                  <a:close/>
                </a:path>
              </a:pathLst>
            </a:custGeom>
            <a:ln w="12700">
              <a:solidFill>
                <a:srgbClr val="D0F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1527" y="5565647"/>
              <a:ext cx="954405" cy="917575"/>
            </a:xfrm>
            <a:custGeom>
              <a:avLst/>
              <a:gdLst/>
              <a:ahLst/>
              <a:cxnLst/>
              <a:rect l="l" t="t" r="r" b="b"/>
              <a:pathLst>
                <a:path w="954404" h="917575">
                  <a:moveTo>
                    <a:pt x="458724" y="0"/>
                  </a:moveTo>
                  <a:lnTo>
                    <a:pt x="0" y="458723"/>
                  </a:lnTo>
                  <a:lnTo>
                    <a:pt x="458724" y="917447"/>
                  </a:lnTo>
                  <a:lnTo>
                    <a:pt x="458724" y="688085"/>
                  </a:lnTo>
                  <a:lnTo>
                    <a:pt x="954024" y="688085"/>
                  </a:lnTo>
                  <a:lnTo>
                    <a:pt x="954024" y="229361"/>
                  </a:lnTo>
                  <a:lnTo>
                    <a:pt x="458724" y="229361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1527" y="5565647"/>
              <a:ext cx="954405" cy="917575"/>
            </a:xfrm>
            <a:custGeom>
              <a:avLst/>
              <a:gdLst/>
              <a:ahLst/>
              <a:cxnLst/>
              <a:rect l="l" t="t" r="r" b="b"/>
              <a:pathLst>
                <a:path w="954404" h="917575">
                  <a:moveTo>
                    <a:pt x="954024" y="229361"/>
                  </a:moveTo>
                  <a:lnTo>
                    <a:pt x="458724" y="229361"/>
                  </a:lnTo>
                  <a:lnTo>
                    <a:pt x="458724" y="0"/>
                  </a:lnTo>
                  <a:lnTo>
                    <a:pt x="0" y="458723"/>
                  </a:lnTo>
                  <a:lnTo>
                    <a:pt x="458724" y="917447"/>
                  </a:lnTo>
                  <a:lnTo>
                    <a:pt x="458724" y="688085"/>
                  </a:lnTo>
                  <a:lnTo>
                    <a:pt x="954024" y="688085"/>
                  </a:lnTo>
                  <a:lnTo>
                    <a:pt x="954024" y="229361"/>
                  </a:lnTo>
                  <a:close/>
                </a:path>
              </a:pathLst>
            </a:custGeom>
            <a:ln w="12700">
              <a:solidFill>
                <a:srgbClr val="D0F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32916" y="2143817"/>
          <a:ext cx="1788795" cy="2925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 marR="26034" algn="r">
                        <a:lnSpc>
                          <a:spcPts val="89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HTSE</a:t>
                      </a:r>
                      <a:r>
                        <a:rPr sz="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Thermo-Chemical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Hydrogen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Production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Coal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Gasification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8575" marR="24130" indent="16129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Steam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Reforming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Natural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Biomass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Hydrothermal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Gasification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Cogeneration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Electricity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Steam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Oil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Shale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Oil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Sand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Processing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Petroleum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Refining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Ethanol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Concentration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Seawater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Desalination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District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Heating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2664189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100⁰C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6982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200⁰C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9775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300⁰C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2568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400⁰C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5361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500⁰C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8154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600⁰C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00947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700⁰C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3740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800⁰C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6533" y="1657783"/>
            <a:ext cx="3022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900⁰C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69326" y="1657783"/>
            <a:ext cx="3581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1000⁰C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2916" y="1819846"/>
            <a:ext cx="6772909" cy="3274695"/>
            <a:chOff x="732916" y="1819846"/>
            <a:chExt cx="6772909" cy="3274695"/>
          </a:xfrm>
        </p:grpSpPr>
        <p:sp>
          <p:nvSpPr>
            <p:cNvPr id="25" name="object 25"/>
            <p:cNvSpPr/>
            <p:nvPr/>
          </p:nvSpPr>
          <p:spPr>
            <a:xfrm>
              <a:off x="3858006" y="1834133"/>
              <a:ext cx="6985" cy="3246120"/>
            </a:xfrm>
            <a:custGeom>
              <a:avLst/>
              <a:gdLst/>
              <a:ahLst/>
              <a:cxnLst/>
              <a:rect l="l" t="t" r="r" b="b"/>
              <a:pathLst>
                <a:path w="6985" h="3246120">
                  <a:moveTo>
                    <a:pt x="0" y="3246120"/>
                  </a:moveTo>
                  <a:lnTo>
                    <a:pt x="6540" y="0"/>
                  </a:lnTo>
                </a:path>
              </a:pathLst>
            </a:custGeom>
            <a:ln w="28575">
              <a:solidFill>
                <a:srgbClr val="2431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6091" y="5071872"/>
              <a:ext cx="6766559" cy="1905"/>
            </a:xfrm>
            <a:custGeom>
              <a:avLst/>
              <a:gdLst/>
              <a:ahLst/>
              <a:cxnLst/>
              <a:rect l="l" t="t" r="r" b="b"/>
              <a:pathLst>
                <a:path w="6766559" h="1904">
                  <a:moveTo>
                    <a:pt x="0" y="0"/>
                  </a:moveTo>
                  <a:lnTo>
                    <a:pt x="6766559" y="1282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5199" y="4184905"/>
              <a:ext cx="1618615" cy="287020"/>
            </a:xfrm>
            <a:custGeom>
              <a:avLst/>
              <a:gdLst/>
              <a:ahLst/>
              <a:cxnLst/>
              <a:rect l="l" t="t" r="r" b="b"/>
              <a:pathLst>
                <a:path w="1618614" h="287020">
                  <a:moveTo>
                    <a:pt x="1570736" y="0"/>
                  </a:moveTo>
                  <a:lnTo>
                    <a:pt x="47752" y="0"/>
                  </a:lnTo>
                  <a:lnTo>
                    <a:pt x="29162" y="3751"/>
                  </a:lnTo>
                  <a:lnTo>
                    <a:pt x="13984" y="13984"/>
                  </a:lnTo>
                  <a:lnTo>
                    <a:pt x="3751" y="29162"/>
                  </a:lnTo>
                  <a:lnTo>
                    <a:pt x="0" y="47751"/>
                  </a:lnTo>
                  <a:lnTo>
                    <a:pt x="0" y="238759"/>
                  </a:lnTo>
                  <a:lnTo>
                    <a:pt x="3751" y="257344"/>
                  </a:lnTo>
                  <a:lnTo>
                    <a:pt x="13984" y="272522"/>
                  </a:lnTo>
                  <a:lnTo>
                    <a:pt x="29162" y="282758"/>
                  </a:lnTo>
                  <a:lnTo>
                    <a:pt x="47752" y="286511"/>
                  </a:lnTo>
                  <a:lnTo>
                    <a:pt x="1570736" y="286511"/>
                  </a:lnTo>
                  <a:lnTo>
                    <a:pt x="1589325" y="282758"/>
                  </a:lnTo>
                  <a:lnTo>
                    <a:pt x="1604503" y="272522"/>
                  </a:lnTo>
                  <a:lnTo>
                    <a:pt x="1614736" y="257344"/>
                  </a:lnTo>
                  <a:lnTo>
                    <a:pt x="1618488" y="238759"/>
                  </a:lnTo>
                  <a:lnTo>
                    <a:pt x="1618488" y="47751"/>
                  </a:lnTo>
                  <a:lnTo>
                    <a:pt x="1614736" y="29162"/>
                  </a:lnTo>
                  <a:lnTo>
                    <a:pt x="1604503" y="13984"/>
                  </a:lnTo>
                  <a:lnTo>
                    <a:pt x="1589325" y="3751"/>
                  </a:lnTo>
                  <a:lnTo>
                    <a:pt x="1570736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05199" y="4184904"/>
              <a:ext cx="1618615" cy="287020"/>
            </a:xfrm>
            <a:custGeom>
              <a:avLst/>
              <a:gdLst/>
              <a:ahLst/>
              <a:cxnLst/>
              <a:rect l="l" t="t" r="r" b="b"/>
              <a:pathLst>
                <a:path w="1618614" h="287020">
                  <a:moveTo>
                    <a:pt x="0" y="47752"/>
                  </a:moveTo>
                  <a:lnTo>
                    <a:pt x="3751" y="29162"/>
                  </a:lnTo>
                  <a:lnTo>
                    <a:pt x="13984" y="13984"/>
                  </a:lnTo>
                  <a:lnTo>
                    <a:pt x="29162" y="3751"/>
                  </a:lnTo>
                  <a:lnTo>
                    <a:pt x="47752" y="0"/>
                  </a:lnTo>
                  <a:lnTo>
                    <a:pt x="1570736" y="0"/>
                  </a:lnTo>
                  <a:lnTo>
                    <a:pt x="1589325" y="3751"/>
                  </a:lnTo>
                  <a:lnTo>
                    <a:pt x="1604503" y="13984"/>
                  </a:lnTo>
                  <a:lnTo>
                    <a:pt x="1614736" y="29162"/>
                  </a:lnTo>
                  <a:lnTo>
                    <a:pt x="1618488" y="47752"/>
                  </a:lnTo>
                  <a:lnTo>
                    <a:pt x="1618488" y="238760"/>
                  </a:lnTo>
                  <a:lnTo>
                    <a:pt x="1614736" y="257344"/>
                  </a:lnTo>
                  <a:lnTo>
                    <a:pt x="1604503" y="272522"/>
                  </a:lnTo>
                  <a:lnTo>
                    <a:pt x="1589325" y="282758"/>
                  </a:lnTo>
                  <a:lnTo>
                    <a:pt x="1570736" y="286512"/>
                  </a:lnTo>
                  <a:lnTo>
                    <a:pt x="47752" y="286512"/>
                  </a:lnTo>
                  <a:lnTo>
                    <a:pt x="29162" y="282758"/>
                  </a:lnTo>
                  <a:lnTo>
                    <a:pt x="13984" y="272522"/>
                  </a:lnTo>
                  <a:lnTo>
                    <a:pt x="3751" y="257344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723378" y="2528061"/>
            <a:ext cx="526415" cy="2336800"/>
            <a:chOff x="7723378" y="2528061"/>
            <a:chExt cx="526415" cy="2336800"/>
          </a:xfrm>
        </p:grpSpPr>
        <p:sp>
          <p:nvSpPr>
            <p:cNvPr id="30" name="object 30"/>
            <p:cNvSpPr/>
            <p:nvPr/>
          </p:nvSpPr>
          <p:spPr>
            <a:xfrm>
              <a:off x="7729728" y="2534411"/>
              <a:ext cx="513715" cy="2324100"/>
            </a:xfrm>
            <a:custGeom>
              <a:avLst/>
              <a:gdLst/>
              <a:ahLst/>
              <a:cxnLst/>
              <a:rect l="l" t="t" r="r" b="b"/>
              <a:pathLst>
                <a:path w="513715" h="2324100">
                  <a:moveTo>
                    <a:pt x="0" y="0"/>
                  </a:moveTo>
                  <a:lnTo>
                    <a:pt x="0" y="2324100"/>
                  </a:lnTo>
                  <a:lnTo>
                    <a:pt x="513588" y="116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29728" y="2534411"/>
              <a:ext cx="513715" cy="2324100"/>
            </a:xfrm>
            <a:custGeom>
              <a:avLst/>
              <a:gdLst/>
              <a:ahLst/>
              <a:cxnLst/>
              <a:rect l="l" t="t" r="r" b="b"/>
              <a:pathLst>
                <a:path w="513715" h="2324100">
                  <a:moveTo>
                    <a:pt x="0" y="0"/>
                  </a:moveTo>
                  <a:lnTo>
                    <a:pt x="513588" y="1162050"/>
                  </a:lnTo>
                  <a:lnTo>
                    <a:pt x="0" y="23241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549254" y="3167161"/>
            <a:ext cx="33153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single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modern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oil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refinery </a:t>
            </a:r>
            <a:r>
              <a:rPr sz="1600" b="1" dirty="0">
                <a:latin typeface="Arial"/>
                <a:cs typeface="Arial"/>
              </a:rPr>
              <a:t>site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could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have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up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4,000MWt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of </a:t>
            </a:r>
            <a:r>
              <a:rPr sz="1600" b="1" spc="-10" dirty="0">
                <a:latin typeface="Arial"/>
                <a:cs typeface="Arial"/>
              </a:rPr>
              <a:t>capacity</a:t>
            </a:r>
            <a:endParaRPr sz="1600">
              <a:latin typeface="Arial"/>
              <a:cs typeface="Arial"/>
            </a:endParaRPr>
          </a:p>
          <a:p>
            <a:pPr marL="265430" marR="261620" algn="ctr">
              <a:lnSpc>
                <a:spcPct val="150000"/>
              </a:lnSpc>
            </a:pP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the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equivalent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of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20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Xe-</a:t>
            </a:r>
            <a:r>
              <a:rPr sz="1600" b="1" i="1" spc="-25" dirty="0">
                <a:latin typeface="Arial"/>
                <a:cs typeface="Arial"/>
              </a:rPr>
              <a:t>100 </a:t>
            </a:r>
            <a:r>
              <a:rPr sz="1600" b="1" i="1" spc="-10" dirty="0">
                <a:latin typeface="Arial"/>
                <a:cs typeface="Arial"/>
              </a:rPr>
              <a:t>reactors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57840" y="4251544"/>
            <a:ext cx="512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250-</a:t>
            </a:r>
            <a:r>
              <a:rPr sz="800" spc="-20" dirty="0">
                <a:latin typeface="Arial"/>
                <a:cs typeface="Arial"/>
              </a:rPr>
              <a:t>550°C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57601" y="1812226"/>
            <a:ext cx="2557780" cy="4232275"/>
            <a:chOff x="2657601" y="1812226"/>
            <a:chExt cx="2557780" cy="4232275"/>
          </a:xfrm>
        </p:grpSpPr>
        <p:sp>
          <p:nvSpPr>
            <p:cNvPr id="35" name="object 35"/>
            <p:cNvSpPr/>
            <p:nvPr/>
          </p:nvSpPr>
          <p:spPr>
            <a:xfrm>
              <a:off x="3068573" y="1826514"/>
              <a:ext cx="6985" cy="3246120"/>
            </a:xfrm>
            <a:custGeom>
              <a:avLst/>
              <a:gdLst/>
              <a:ahLst/>
              <a:cxnLst/>
              <a:rect l="l" t="t" r="r" b="b"/>
              <a:pathLst>
                <a:path w="6985" h="3246120">
                  <a:moveTo>
                    <a:pt x="0" y="3246120"/>
                  </a:moveTo>
                  <a:lnTo>
                    <a:pt x="6540" y="0"/>
                  </a:lnTo>
                </a:path>
              </a:pathLst>
            </a:custGeom>
            <a:ln w="28575">
              <a:solidFill>
                <a:srgbClr val="3573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57905" y="1826514"/>
              <a:ext cx="8255" cy="4202430"/>
            </a:xfrm>
            <a:custGeom>
              <a:avLst/>
              <a:gdLst/>
              <a:ahLst/>
              <a:cxnLst/>
              <a:rect l="l" t="t" r="r" b="b"/>
              <a:pathLst>
                <a:path w="8255" h="4202430">
                  <a:moveTo>
                    <a:pt x="0" y="4202188"/>
                  </a:moveTo>
                  <a:lnTo>
                    <a:pt x="7886" y="0"/>
                  </a:lnTo>
                </a:path>
              </a:pathLst>
            </a:custGeom>
            <a:ln w="28575">
              <a:solidFill>
                <a:srgbClr val="00D1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00650" y="1876803"/>
              <a:ext cx="0" cy="4153535"/>
            </a:xfrm>
            <a:custGeom>
              <a:avLst/>
              <a:gdLst/>
              <a:ahLst/>
              <a:cxnLst/>
              <a:rect l="l" t="t" r="r" b="b"/>
              <a:pathLst>
                <a:path h="4153535">
                  <a:moveTo>
                    <a:pt x="0" y="415324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D1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63951" y="4683252"/>
              <a:ext cx="687705" cy="285115"/>
            </a:xfrm>
            <a:custGeom>
              <a:avLst/>
              <a:gdLst/>
              <a:ahLst/>
              <a:cxnLst/>
              <a:rect l="l" t="t" r="r" b="b"/>
              <a:pathLst>
                <a:path w="687704" h="285114">
                  <a:moveTo>
                    <a:pt x="639826" y="0"/>
                  </a:moveTo>
                  <a:lnTo>
                    <a:pt x="47498" y="0"/>
                  </a:lnTo>
                  <a:lnTo>
                    <a:pt x="29007" y="3731"/>
                  </a:lnTo>
                  <a:lnTo>
                    <a:pt x="13909" y="13909"/>
                  </a:lnTo>
                  <a:lnTo>
                    <a:pt x="3731" y="29007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31" y="255975"/>
                  </a:lnTo>
                  <a:lnTo>
                    <a:pt x="13909" y="271073"/>
                  </a:lnTo>
                  <a:lnTo>
                    <a:pt x="29007" y="281254"/>
                  </a:lnTo>
                  <a:lnTo>
                    <a:pt x="47498" y="284988"/>
                  </a:lnTo>
                  <a:lnTo>
                    <a:pt x="639826" y="284988"/>
                  </a:lnTo>
                  <a:lnTo>
                    <a:pt x="658316" y="281254"/>
                  </a:lnTo>
                  <a:lnTo>
                    <a:pt x="673414" y="271073"/>
                  </a:lnTo>
                  <a:lnTo>
                    <a:pt x="683592" y="255975"/>
                  </a:lnTo>
                  <a:lnTo>
                    <a:pt x="687324" y="237490"/>
                  </a:lnTo>
                  <a:lnTo>
                    <a:pt x="687324" y="47498"/>
                  </a:lnTo>
                  <a:lnTo>
                    <a:pt x="683592" y="29007"/>
                  </a:lnTo>
                  <a:lnTo>
                    <a:pt x="673414" y="13909"/>
                  </a:lnTo>
                  <a:lnTo>
                    <a:pt x="658316" y="3731"/>
                  </a:lnTo>
                  <a:lnTo>
                    <a:pt x="639826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63951" y="4683252"/>
              <a:ext cx="687705" cy="285115"/>
            </a:xfrm>
            <a:custGeom>
              <a:avLst/>
              <a:gdLst/>
              <a:ahLst/>
              <a:cxnLst/>
              <a:rect l="l" t="t" r="r" b="b"/>
              <a:pathLst>
                <a:path w="687704" h="285114">
                  <a:moveTo>
                    <a:pt x="0" y="47498"/>
                  </a:moveTo>
                  <a:lnTo>
                    <a:pt x="3731" y="29007"/>
                  </a:lnTo>
                  <a:lnTo>
                    <a:pt x="13909" y="13909"/>
                  </a:lnTo>
                  <a:lnTo>
                    <a:pt x="29007" y="3731"/>
                  </a:lnTo>
                  <a:lnTo>
                    <a:pt x="47498" y="0"/>
                  </a:lnTo>
                  <a:lnTo>
                    <a:pt x="639826" y="0"/>
                  </a:lnTo>
                  <a:lnTo>
                    <a:pt x="658316" y="3731"/>
                  </a:lnTo>
                  <a:lnTo>
                    <a:pt x="673414" y="13909"/>
                  </a:lnTo>
                  <a:lnTo>
                    <a:pt x="683592" y="29007"/>
                  </a:lnTo>
                  <a:lnTo>
                    <a:pt x="687324" y="47498"/>
                  </a:lnTo>
                  <a:lnTo>
                    <a:pt x="687324" y="237490"/>
                  </a:lnTo>
                  <a:lnTo>
                    <a:pt x="683592" y="255975"/>
                  </a:lnTo>
                  <a:lnTo>
                    <a:pt x="673414" y="271073"/>
                  </a:lnTo>
                  <a:lnTo>
                    <a:pt x="658316" y="281254"/>
                  </a:lnTo>
                  <a:lnTo>
                    <a:pt x="639826" y="284988"/>
                  </a:lnTo>
                  <a:lnTo>
                    <a:pt x="47498" y="284988"/>
                  </a:lnTo>
                  <a:lnTo>
                    <a:pt x="29007" y="281254"/>
                  </a:lnTo>
                  <a:lnTo>
                    <a:pt x="13909" y="271073"/>
                  </a:lnTo>
                  <a:lnTo>
                    <a:pt x="3731" y="255975"/>
                  </a:lnTo>
                  <a:lnTo>
                    <a:pt x="0" y="237490"/>
                  </a:lnTo>
                  <a:lnTo>
                    <a:pt x="0" y="474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779349" y="4748469"/>
            <a:ext cx="4559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80-200°C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081017" y="3305302"/>
            <a:ext cx="2397760" cy="297815"/>
            <a:chOff x="4081017" y="3305302"/>
            <a:chExt cx="2397760" cy="297815"/>
          </a:xfrm>
        </p:grpSpPr>
        <p:sp>
          <p:nvSpPr>
            <p:cNvPr id="42" name="object 42"/>
            <p:cNvSpPr/>
            <p:nvPr/>
          </p:nvSpPr>
          <p:spPr>
            <a:xfrm>
              <a:off x="4087367" y="3311652"/>
              <a:ext cx="2385060" cy="285115"/>
            </a:xfrm>
            <a:custGeom>
              <a:avLst/>
              <a:gdLst/>
              <a:ahLst/>
              <a:cxnLst/>
              <a:rect l="l" t="t" r="r" b="b"/>
              <a:pathLst>
                <a:path w="2385060" h="285114">
                  <a:moveTo>
                    <a:pt x="2337562" y="0"/>
                  </a:moveTo>
                  <a:lnTo>
                    <a:pt x="47498" y="0"/>
                  </a:lnTo>
                  <a:lnTo>
                    <a:pt x="29007" y="3731"/>
                  </a:lnTo>
                  <a:lnTo>
                    <a:pt x="13909" y="13909"/>
                  </a:lnTo>
                  <a:lnTo>
                    <a:pt x="3731" y="29007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31" y="255980"/>
                  </a:lnTo>
                  <a:lnTo>
                    <a:pt x="13909" y="271078"/>
                  </a:lnTo>
                  <a:lnTo>
                    <a:pt x="29007" y="281256"/>
                  </a:lnTo>
                  <a:lnTo>
                    <a:pt x="47498" y="284988"/>
                  </a:lnTo>
                  <a:lnTo>
                    <a:pt x="2337562" y="284988"/>
                  </a:lnTo>
                  <a:lnTo>
                    <a:pt x="2356052" y="281256"/>
                  </a:lnTo>
                  <a:lnTo>
                    <a:pt x="2371150" y="271078"/>
                  </a:lnTo>
                  <a:lnTo>
                    <a:pt x="2381328" y="255980"/>
                  </a:lnTo>
                  <a:lnTo>
                    <a:pt x="2385060" y="237490"/>
                  </a:lnTo>
                  <a:lnTo>
                    <a:pt x="2385060" y="47498"/>
                  </a:lnTo>
                  <a:lnTo>
                    <a:pt x="2381328" y="29007"/>
                  </a:lnTo>
                  <a:lnTo>
                    <a:pt x="2371150" y="13909"/>
                  </a:lnTo>
                  <a:lnTo>
                    <a:pt x="2356052" y="3731"/>
                  </a:lnTo>
                  <a:lnTo>
                    <a:pt x="2337562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87367" y="3311652"/>
              <a:ext cx="2385060" cy="285115"/>
            </a:xfrm>
            <a:custGeom>
              <a:avLst/>
              <a:gdLst/>
              <a:ahLst/>
              <a:cxnLst/>
              <a:rect l="l" t="t" r="r" b="b"/>
              <a:pathLst>
                <a:path w="2385060" h="285114">
                  <a:moveTo>
                    <a:pt x="0" y="47498"/>
                  </a:moveTo>
                  <a:lnTo>
                    <a:pt x="3731" y="29007"/>
                  </a:lnTo>
                  <a:lnTo>
                    <a:pt x="13909" y="13909"/>
                  </a:lnTo>
                  <a:lnTo>
                    <a:pt x="29007" y="3731"/>
                  </a:lnTo>
                  <a:lnTo>
                    <a:pt x="47498" y="0"/>
                  </a:lnTo>
                  <a:lnTo>
                    <a:pt x="2337562" y="0"/>
                  </a:lnTo>
                  <a:lnTo>
                    <a:pt x="2356052" y="3731"/>
                  </a:lnTo>
                  <a:lnTo>
                    <a:pt x="2371150" y="13909"/>
                  </a:lnTo>
                  <a:lnTo>
                    <a:pt x="2381328" y="29007"/>
                  </a:lnTo>
                  <a:lnTo>
                    <a:pt x="2385060" y="47498"/>
                  </a:lnTo>
                  <a:lnTo>
                    <a:pt x="2385060" y="237490"/>
                  </a:lnTo>
                  <a:lnTo>
                    <a:pt x="2381328" y="255980"/>
                  </a:lnTo>
                  <a:lnTo>
                    <a:pt x="2371150" y="271078"/>
                  </a:lnTo>
                  <a:lnTo>
                    <a:pt x="2356052" y="281256"/>
                  </a:lnTo>
                  <a:lnTo>
                    <a:pt x="2337562" y="284988"/>
                  </a:lnTo>
                  <a:lnTo>
                    <a:pt x="47498" y="284988"/>
                  </a:lnTo>
                  <a:lnTo>
                    <a:pt x="29007" y="281256"/>
                  </a:lnTo>
                  <a:lnTo>
                    <a:pt x="13909" y="271078"/>
                  </a:lnTo>
                  <a:lnTo>
                    <a:pt x="3731" y="255980"/>
                  </a:lnTo>
                  <a:lnTo>
                    <a:pt x="0" y="237490"/>
                  </a:lnTo>
                  <a:lnTo>
                    <a:pt x="0" y="474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23629" y="3377627"/>
            <a:ext cx="512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Arial"/>
                <a:cs typeface="Arial"/>
              </a:rPr>
              <a:t>350-</a:t>
            </a:r>
            <a:r>
              <a:rPr sz="800" spc="-20" dirty="0">
                <a:latin typeface="Arial"/>
                <a:cs typeface="Arial"/>
              </a:rPr>
              <a:t>800°C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31409" y="2843529"/>
            <a:ext cx="2141855" cy="297815"/>
            <a:chOff x="4931409" y="2843529"/>
            <a:chExt cx="2141855" cy="297815"/>
          </a:xfrm>
        </p:grpSpPr>
        <p:sp>
          <p:nvSpPr>
            <p:cNvPr id="46" name="object 46"/>
            <p:cNvSpPr/>
            <p:nvPr/>
          </p:nvSpPr>
          <p:spPr>
            <a:xfrm>
              <a:off x="4937759" y="2849879"/>
              <a:ext cx="2129155" cy="285115"/>
            </a:xfrm>
            <a:custGeom>
              <a:avLst/>
              <a:gdLst/>
              <a:ahLst/>
              <a:cxnLst/>
              <a:rect l="l" t="t" r="r" b="b"/>
              <a:pathLst>
                <a:path w="2129154" h="285114">
                  <a:moveTo>
                    <a:pt x="2081530" y="0"/>
                  </a:moveTo>
                  <a:lnTo>
                    <a:pt x="47498" y="0"/>
                  </a:lnTo>
                  <a:lnTo>
                    <a:pt x="29007" y="3731"/>
                  </a:lnTo>
                  <a:lnTo>
                    <a:pt x="13909" y="13909"/>
                  </a:lnTo>
                  <a:lnTo>
                    <a:pt x="3731" y="29007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31" y="255980"/>
                  </a:lnTo>
                  <a:lnTo>
                    <a:pt x="13909" y="271078"/>
                  </a:lnTo>
                  <a:lnTo>
                    <a:pt x="29007" y="281256"/>
                  </a:lnTo>
                  <a:lnTo>
                    <a:pt x="47498" y="284988"/>
                  </a:lnTo>
                  <a:lnTo>
                    <a:pt x="2081530" y="284988"/>
                  </a:lnTo>
                  <a:lnTo>
                    <a:pt x="2100020" y="281256"/>
                  </a:lnTo>
                  <a:lnTo>
                    <a:pt x="2115118" y="271078"/>
                  </a:lnTo>
                  <a:lnTo>
                    <a:pt x="2125296" y="255980"/>
                  </a:lnTo>
                  <a:lnTo>
                    <a:pt x="2129028" y="237490"/>
                  </a:lnTo>
                  <a:lnTo>
                    <a:pt x="2129028" y="47498"/>
                  </a:lnTo>
                  <a:lnTo>
                    <a:pt x="2125296" y="29007"/>
                  </a:lnTo>
                  <a:lnTo>
                    <a:pt x="2115118" y="13909"/>
                  </a:lnTo>
                  <a:lnTo>
                    <a:pt x="2100020" y="3731"/>
                  </a:lnTo>
                  <a:lnTo>
                    <a:pt x="2081530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37759" y="2849879"/>
              <a:ext cx="2129155" cy="285115"/>
            </a:xfrm>
            <a:custGeom>
              <a:avLst/>
              <a:gdLst/>
              <a:ahLst/>
              <a:cxnLst/>
              <a:rect l="l" t="t" r="r" b="b"/>
              <a:pathLst>
                <a:path w="2129154" h="285114">
                  <a:moveTo>
                    <a:pt x="0" y="47498"/>
                  </a:moveTo>
                  <a:lnTo>
                    <a:pt x="3731" y="29007"/>
                  </a:lnTo>
                  <a:lnTo>
                    <a:pt x="13909" y="13909"/>
                  </a:lnTo>
                  <a:lnTo>
                    <a:pt x="29007" y="3731"/>
                  </a:lnTo>
                  <a:lnTo>
                    <a:pt x="47498" y="0"/>
                  </a:lnTo>
                  <a:lnTo>
                    <a:pt x="2081530" y="0"/>
                  </a:lnTo>
                  <a:lnTo>
                    <a:pt x="2100020" y="3731"/>
                  </a:lnTo>
                  <a:lnTo>
                    <a:pt x="2115118" y="13909"/>
                  </a:lnTo>
                  <a:lnTo>
                    <a:pt x="2125296" y="29007"/>
                  </a:lnTo>
                  <a:lnTo>
                    <a:pt x="2129028" y="47498"/>
                  </a:lnTo>
                  <a:lnTo>
                    <a:pt x="2129028" y="237490"/>
                  </a:lnTo>
                  <a:lnTo>
                    <a:pt x="2125296" y="255980"/>
                  </a:lnTo>
                  <a:lnTo>
                    <a:pt x="2115118" y="271078"/>
                  </a:lnTo>
                  <a:lnTo>
                    <a:pt x="2100020" y="281256"/>
                  </a:lnTo>
                  <a:lnTo>
                    <a:pt x="2081530" y="284988"/>
                  </a:lnTo>
                  <a:lnTo>
                    <a:pt x="47498" y="284988"/>
                  </a:lnTo>
                  <a:lnTo>
                    <a:pt x="29007" y="281256"/>
                  </a:lnTo>
                  <a:lnTo>
                    <a:pt x="13909" y="271078"/>
                  </a:lnTo>
                  <a:lnTo>
                    <a:pt x="3731" y="255980"/>
                  </a:lnTo>
                  <a:lnTo>
                    <a:pt x="0" y="237490"/>
                  </a:lnTo>
                  <a:lnTo>
                    <a:pt x="0" y="474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745923" y="2915325"/>
            <a:ext cx="512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Arial"/>
                <a:cs typeface="Arial"/>
              </a:rPr>
              <a:t>500-</a:t>
            </a:r>
            <a:r>
              <a:rPr sz="800" spc="-20" dirty="0">
                <a:latin typeface="Arial"/>
                <a:cs typeface="Arial"/>
              </a:rPr>
              <a:t>900°C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72296" y="5907990"/>
            <a:ext cx="626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HTGRs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245353" y="1828987"/>
            <a:ext cx="2070100" cy="4669790"/>
            <a:chOff x="5245353" y="1828987"/>
            <a:chExt cx="2070100" cy="4669790"/>
          </a:xfrm>
        </p:grpSpPr>
        <p:sp>
          <p:nvSpPr>
            <p:cNvPr id="51" name="object 51"/>
            <p:cNvSpPr/>
            <p:nvPr/>
          </p:nvSpPr>
          <p:spPr>
            <a:xfrm>
              <a:off x="5251703" y="5574790"/>
              <a:ext cx="2033270" cy="917575"/>
            </a:xfrm>
            <a:custGeom>
              <a:avLst/>
              <a:gdLst/>
              <a:ahLst/>
              <a:cxnLst/>
              <a:rect l="l" t="t" r="r" b="b"/>
              <a:pathLst>
                <a:path w="2033270" h="917575">
                  <a:moveTo>
                    <a:pt x="1574292" y="0"/>
                  </a:moveTo>
                  <a:lnTo>
                    <a:pt x="1574292" y="229362"/>
                  </a:lnTo>
                  <a:lnTo>
                    <a:pt x="0" y="229362"/>
                  </a:lnTo>
                  <a:lnTo>
                    <a:pt x="0" y="688086"/>
                  </a:lnTo>
                  <a:lnTo>
                    <a:pt x="1574292" y="688086"/>
                  </a:lnTo>
                  <a:lnTo>
                    <a:pt x="1574292" y="917448"/>
                  </a:lnTo>
                  <a:lnTo>
                    <a:pt x="2033016" y="458724"/>
                  </a:lnTo>
                  <a:lnTo>
                    <a:pt x="1574292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51703" y="5574790"/>
              <a:ext cx="2033270" cy="917575"/>
            </a:xfrm>
            <a:custGeom>
              <a:avLst/>
              <a:gdLst/>
              <a:ahLst/>
              <a:cxnLst/>
              <a:rect l="l" t="t" r="r" b="b"/>
              <a:pathLst>
                <a:path w="2033270" h="917575">
                  <a:moveTo>
                    <a:pt x="0" y="229362"/>
                  </a:moveTo>
                  <a:lnTo>
                    <a:pt x="1574292" y="229362"/>
                  </a:lnTo>
                  <a:lnTo>
                    <a:pt x="1574292" y="0"/>
                  </a:lnTo>
                  <a:lnTo>
                    <a:pt x="2033016" y="458724"/>
                  </a:lnTo>
                  <a:lnTo>
                    <a:pt x="1574292" y="917448"/>
                  </a:lnTo>
                  <a:lnTo>
                    <a:pt x="1574292" y="688086"/>
                  </a:lnTo>
                  <a:lnTo>
                    <a:pt x="0" y="688086"/>
                  </a:lnTo>
                  <a:lnTo>
                    <a:pt x="0" y="229362"/>
                  </a:lnTo>
                  <a:close/>
                </a:path>
              </a:pathLst>
            </a:custGeom>
            <a:ln w="12700">
              <a:solidFill>
                <a:srgbClr val="D0F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00721" y="1843275"/>
              <a:ext cx="0" cy="4153535"/>
            </a:xfrm>
            <a:custGeom>
              <a:avLst/>
              <a:gdLst/>
              <a:ahLst/>
              <a:cxnLst/>
              <a:rect l="l" t="t" r="r" b="b"/>
              <a:pathLst>
                <a:path h="4153535">
                  <a:moveTo>
                    <a:pt x="0" y="415324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D1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719909" y="5922096"/>
            <a:ext cx="1059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Future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HTGRs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466078" y="2206499"/>
            <a:ext cx="1055370" cy="297815"/>
            <a:chOff x="6466078" y="2206499"/>
            <a:chExt cx="1055370" cy="297815"/>
          </a:xfrm>
        </p:grpSpPr>
        <p:sp>
          <p:nvSpPr>
            <p:cNvPr id="56" name="object 56"/>
            <p:cNvSpPr/>
            <p:nvPr/>
          </p:nvSpPr>
          <p:spPr>
            <a:xfrm>
              <a:off x="6472428" y="2212849"/>
              <a:ext cx="1042669" cy="285115"/>
            </a:xfrm>
            <a:custGeom>
              <a:avLst/>
              <a:gdLst/>
              <a:ahLst/>
              <a:cxnLst/>
              <a:rect l="l" t="t" r="r" b="b"/>
              <a:pathLst>
                <a:path w="1042670" h="285114">
                  <a:moveTo>
                    <a:pt x="994918" y="0"/>
                  </a:moveTo>
                  <a:lnTo>
                    <a:pt x="47498" y="0"/>
                  </a:lnTo>
                  <a:lnTo>
                    <a:pt x="29007" y="3731"/>
                  </a:lnTo>
                  <a:lnTo>
                    <a:pt x="13909" y="13909"/>
                  </a:lnTo>
                  <a:lnTo>
                    <a:pt x="3731" y="29007"/>
                  </a:lnTo>
                  <a:lnTo>
                    <a:pt x="0" y="47498"/>
                  </a:lnTo>
                  <a:lnTo>
                    <a:pt x="0" y="237490"/>
                  </a:lnTo>
                  <a:lnTo>
                    <a:pt x="3731" y="255975"/>
                  </a:lnTo>
                  <a:lnTo>
                    <a:pt x="13909" y="271073"/>
                  </a:lnTo>
                  <a:lnTo>
                    <a:pt x="29007" y="281254"/>
                  </a:lnTo>
                  <a:lnTo>
                    <a:pt x="47498" y="284988"/>
                  </a:lnTo>
                  <a:lnTo>
                    <a:pt x="994918" y="284988"/>
                  </a:lnTo>
                  <a:lnTo>
                    <a:pt x="1013403" y="281254"/>
                  </a:lnTo>
                  <a:lnTo>
                    <a:pt x="1028501" y="271073"/>
                  </a:lnTo>
                  <a:lnTo>
                    <a:pt x="1038682" y="255975"/>
                  </a:lnTo>
                  <a:lnTo>
                    <a:pt x="1042416" y="237490"/>
                  </a:lnTo>
                  <a:lnTo>
                    <a:pt x="1042416" y="47498"/>
                  </a:lnTo>
                  <a:lnTo>
                    <a:pt x="1038682" y="29007"/>
                  </a:lnTo>
                  <a:lnTo>
                    <a:pt x="1028501" y="13909"/>
                  </a:lnTo>
                  <a:lnTo>
                    <a:pt x="1013403" y="3731"/>
                  </a:lnTo>
                  <a:lnTo>
                    <a:pt x="994918" y="0"/>
                  </a:lnTo>
                  <a:close/>
                </a:path>
              </a:pathLst>
            </a:custGeom>
            <a:solidFill>
              <a:srgbClr val="D0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72428" y="2212849"/>
              <a:ext cx="1042669" cy="285115"/>
            </a:xfrm>
            <a:custGeom>
              <a:avLst/>
              <a:gdLst/>
              <a:ahLst/>
              <a:cxnLst/>
              <a:rect l="l" t="t" r="r" b="b"/>
              <a:pathLst>
                <a:path w="1042670" h="285114">
                  <a:moveTo>
                    <a:pt x="0" y="47498"/>
                  </a:moveTo>
                  <a:lnTo>
                    <a:pt x="3731" y="29007"/>
                  </a:lnTo>
                  <a:lnTo>
                    <a:pt x="13909" y="13909"/>
                  </a:lnTo>
                  <a:lnTo>
                    <a:pt x="29007" y="3731"/>
                  </a:lnTo>
                  <a:lnTo>
                    <a:pt x="47498" y="0"/>
                  </a:lnTo>
                  <a:lnTo>
                    <a:pt x="994918" y="0"/>
                  </a:lnTo>
                  <a:lnTo>
                    <a:pt x="1013408" y="3731"/>
                  </a:lnTo>
                  <a:lnTo>
                    <a:pt x="1028506" y="13909"/>
                  </a:lnTo>
                  <a:lnTo>
                    <a:pt x="1038684" y="29007"/>
                  </a:lnTo>
                  <a:lnTo>
                    <a:pt x="1042416" y="47498"/>
                  </a:lnTo>
                  <a:lnTo>
                    <a:pt x="1042416" y="237490"/>
                  </a:lnTo>
                  <a:lnTo>
                    <a:pt x="1038684" y="255975"/>
                  </a:lnTo>
                  <a:lnTo>
                    <a:pt x="1028506" y="271073"/>
                  </a:lnTo>
                  <a:lnTo>
                    <a:pt x="1013408" y="281254"/>
                  </a:lnTo>
                  <a:lnTo>
                    <a:pt x="994918" y="284988"/>
                  </a:lnTo>
                  <a:lnTo>
                    <a:pt x="47498" y="284988"/>
                  </a:lnTo>
                  <a:lnTo>
                    <a:pt x="29007" y="281254"/>
                  </a:lnTo>
                  <a:lnTo>
                    <a:pt x="13909" y="271073"/>
                  </a:lnTo>
                  <a:lnTo>
                    <a:pt x="3731" y="255975"/>
                  </a:lnTo>
                  <a:lnTo>
                    <a:pt x="0" y="237490"/>
                  </a:lnTo>
                  <a:lnTo>
                    <a:pt x="0" y="474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708920" y="2278155"/>
            <a:ext cx="5689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Arial"/>
                <a:cs typeface="Arial"/>
              </a:rPr>
              <a:t>800-1000°C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206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HTGR’s</a:t>
            </a:r>
            <a:r>
              <a:rPr sz="2300" spc="-50" dirty="0"/>
              <a:t> </a:t>
            </a:r>
            <a:r>
              <a:rPr sz="2300" dirty="0"/>
              <a:t>Thermal</a:t>
            </a:r>
            <a:r>
              <a:rPr sz="2300" spc="-60" dirty="0"/>
              <a:t> </a:t>
            </a:r>
            <a:r>
              <a:rPr sz="2300" dirty="0"/>
              <a:t>Output</a:t>
            </a:r>
            <a:r>
              <a:rPr sz="2300" spc="-55" dirty="0"/>
              <a:t> </a:t>
            </a:r>
            <a:r>
              <a:rPr sz="2300" dirty="0"/>
              <a:t>is</a:t>
            </a:r>
            <a:r>
              <a:rPr sz="2300" spc="-25" dirty="0"/>
              <a:t> </a:t>
            </a:r>
            <a:r>
              <a:rPr sz="2300" dirty="0"/>
              <a:t>Optimal</a:t>
            </a:r>
            <a:r>
              <a:rPr sz="2300" spc="-60" dirty="0"/>
              <a:t> </a:t>
            </a:r>
            <a:r>
              <a:rPr sz="2300" dirty="0"/>
              <a:t>for</a:t>
            </a:r>
            <a:r>
              <a:rPr sz="2300" spc="-25" dirty="0"/>
              <a:t> </a:t>
            </a:r>
            <a:r>
              <a:rPr sz="2300" dirty="0"/>
              <a:t>Most</a:t>
            </a:r>
            <a:r>
              <a:rPr sz="2300" spc="-55" dirty="0"/>
              <a:t> </a:t>
            </a:r>
            <a:r>
              <a:rPr sz="2300" dirty="0"/>
              <a:t>Industrial</a:t>
            </a:r>
            <a:r>
              <a:rPr sz="2300" spc="-145" dirty="0"/>
              <a:t> </a:t>
            </a:r>
            <a:r>
              <a:rPr sz="2300" spc="-10" dirty="0"/>
              <a:t>Applications</a:t>
            </a:r>
            <a:endParaRPr sz="2300"/>
          </a:p>
        </p:txBody>
      </p:sp>
      <p:sp>
        <p:nvSpPr>
          <p:cNvPr id="60" name="object 60"/>
          <p:cNvSpPr txBox="1"/>
          <p:nvPr/>
        </p:nvSpPr>
        <p:spPr>
          <a:xfrm>
            <a:off x="3203120" y="5114002"/>
            <a:ext cx="518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LWRs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255" y="268009"/>
            <a:ext cx="70015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HTGRs</a:t>
            </a:r>
            <a:r>
              <a:rPr spc="-2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Most</a:t>
            </a:r>
            <a:r>
              <a:rPr spc="-114" dirty="0"/>
              <a:t> </a:t>
            </a:r>
            <a:r>
              <a:rPr dirty="0"/>
              <a:t>Advanced</a:t>
            </a:r>
            <a:r>
              <a:rPr spc="10" dirty="0"/>
              <a:t> </a:t>
            </a:r>
            <a:r>
              <a:rPr dirty="0"/>
              <a:t>SMR</a:t>
            </a:r>
            <a:r>
              <a:rPr spc="-10" dirty="0"/>
              <a:t> Technology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5743" y="881432"/>
          <a:ext cx="5627367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 gridSpan="4">
                  <a:txBody>
                    <a:bodyPr/>
                    <a:lstStyle/>
                    <a:p>
                      <a:pPr marL="2226310">
                        <a:lnSpc>
                          <a:spcPct val="100000"/>
                        </a:lnSpc>
                        <a:spcBef>
                          <a:spcPts val="925"/>
                        </a:spcBef>
                        <a:tabLst>
                          <a:tab pos="4251960" algn="l"/>
                        </a:tabLst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Traditional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37" baseline="4629" dirty="0">
                          <a:latin typeface="Arial"/>
                          <a:cs typeface="Arial"/>
                        </a:rPr>
                        <a:t>SMR</a:t>
                      </a:r>
                      <a:endParaRPr sz="1800" baseline="4629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Large-Scale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Nuclear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Gen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III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HTGRs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15620" marR="508000" indent="1289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Carbon-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free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Baseload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Power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DD4"/>
                    </a:solidFill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AE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8810" marR="459740" indent="-17272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Land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Efficient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DD4"/>
                    </a:solidFill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AE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76580" marR="128905" indent="-44069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Emergency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Planning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Zone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at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Site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Boundary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DD4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AE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8935" marR="359410" indent="22987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Best-in-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Class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Reliability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DD4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AE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Industrial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Heat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Case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DD4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solidFill>
                      <a:srgbClr val="EAE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1170" marR="462280" indent="19748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Fuel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Waste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Disposal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Safety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DD4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400" dirty="0">
                          <a:solidFill>
                            <a:srgbClr val="419645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19875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603234" y="2024913"/>
            <a:ext cx="19672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Readily Deployable </a:t>
            </a:r>
            <a:r>
              <a:rPr sz="1800" b="1" spc="-20" dirty="0">
                <a:latin typeface="Arial"/>
                <a:cs typeface="Arial"/>
              </a:rPr>
              <a:t>Technology</a:t>
            </a:r>
            <a:r>
              <a:rPr sz="1800" spc="-2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Xe-</a:t>
            </a:r>
            <a:r>
              <a:rPr sz="1800" spc="-25" dirty="0">
                <a:latin typeface="Arial"/>
                <a:cs typeface="Arial"/>
              </a:rPr>
              <a:t>100 </a:t>
            </a:r>
            <a:r>
              <a:rPr sz="1800" dirty="0">
                <a:latin typeface="Arial"/>
                <a:cs typeface="Arial"/>
              </a:rPr>
              <a:t>systems are</a:t>
            </a:r>
            <a:r>
              <a:rPr sz="1800" spc="-25" dirty="0">
                <a:latin typeface="Arial"/>
                <a:cs typeface="Arial"/>
              </a:rPr>
              <a:t> all </a:t>
            </a:r>
            <a:r>
              <a:rPr sz="1800" dirty="0">
                <a:latin typeface="Arial"/>
                <a:cs typeface="Arial"/>
              </a:rPr>
              <a:t>currently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assessed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Technology </a:t>
            </a:r>
            <a:r>
              <a:rPr sz="1800" dirty="0">
                <a:latin typeface="Arial"/>
                <a:cs typeface="Arial"/>
              </a:rPr>
              <a:t>Readiness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7,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above.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9342" y="1540851"/>
            <a:ext cx="482155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105"/>
              </a:spcBef>
              <a:buChar char="•"/>
              <a:tabLst>
                <a:tab pos="187325" algn="l"/>
                <a:tab pos="187960" algn="l"/>
              </a:tabLst>
            </a:pPr>
            <a:r>
              <a:rPr sz="1050" dirty="0">
                <a:latin typeface="Arial"/>
                <a:cs typeface="Arial"/>
              </a:rPr>
              <a:t>In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2020,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DOE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announced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ARDP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speed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transition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next </a:t>
            </a:r>
            <a:r>
              <a:rPr sz="1050" dirty="0">
                <a:latin typeface="Arial"/>
                <a:cs typeface="Arial"/>
              </a:rPr>
              <a:t>generation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nuclear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reactors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from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concept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demonstration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through</a:t>
            </a:r>
            <a:r>
              <a:rPr sz="1050" spc="-10" dirty="0">
                <a:latin typeface="Arial"/>
                <a:cs typeface="Arial"/>
              </a:rPr>
              <a:t> cost-share partnerships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942" y="2147403"/>
            <a:ext cx="501840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725" marR="43180" indent="-17526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213360" algn="l"/>
              </a:tabLst>
            </a:pPr>
            <a:r>
              <a:rPr sz="1050" dirty="0">
                <a:latin typeface="Arial"/>
                <a:cs typeface="Arial"/>
              </a:rPr>
              <a:t>In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October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2020,</a:t>
            </a:r>
            <a:r>
              <a:rPr sz="1050" spc="-10" dirty="0">
                <a:latin typeface="Arial"/>
                <a:cs typeface="Arial"/>
              </a:rPr>
              <a:t> X-</a:t>
            </a:r>
            <a:r>
              <a:rPr sz="1050" dirty="0">
                <a:latin typeface="Arial"/>
                <a:cs typeface="Arial"/>
              </a:rPr>
              <a:t>energy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was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selected to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deliver a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commercial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0" dirty="0">
                <a:latin typeface="Arial"/>
                <a:cs typeface="Arial"/>
              </a:rPr>
              <a:t> first-</a:t>
            </a:r>
            <a:r>
              <a:rPr sz="1050" dirty="0">
                <a:latin typeface="Arial"/>
                <a:cs typeface="Arial"/>
              </a:rPr>
              <a:t>of-</a:t>
            </a:r>
            <a:r>
              <a:rPr sz="1050" spc="-10" dirty="0">
                <a:latin typeface="Arial"/>
                <a:cs typeface="Arial"/>
              </a:rPr>
              <a:t>a-</a:t>
            </a:r>
            <a:r>
              <a:rPr sz="1050" spc="-20" dirty="0">
                <a:latin typeface="Arial"/>
                <a:cs typeface="Arial"/>
              </a:rPr>
              <a:t>kind </a:t>
            </a:r>
            <a:r>
              <a:rPr sz="1050" dirty="0">
                <a:latin typeface="Arial"/>
                <a:cs typeface="Arial"/>
              </a:rPr>
              <a:t>advanced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nuclear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plant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with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Energy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Northwest</a:t>
            </a:r>
            <a:r>
              <a:rPr sz="1050" baseline="23809" dirty="0">
                <a:latin typeface="Arial"/>
                <a:cs typeface="Arial"/>
              </a:rPr>
              <a:t>1</a:t>
            </a:r>
            <a:r>
              <a:rPr sz="1050" spc="120" baseline="23809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well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as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commercial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TRISO- </a:t>
            </a:r>
            <a:r>
              <a:rPr sz="1050" dirty="0">
                <a:latin typeface="Arial"/>
                <a:cs typeface="Arial"/>
              </a:rPr>
              <a:t>X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fuel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fabrication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facility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342" y="2755479"/>
            <a:ext cx="48971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7325" algn="l"/>
                <a:tab pos="187960" algn="l"/>
              </a:tabLst>
            </a:pPr>
            <a:r>
              <a:rPr sz="1050" b="1" i="1" dirty="0">
                <a:latin typeface="Arial"/>
                <a:cs typeface="Arial"/>
              </a:rPr>
              <a:t>The</a:t>
            </a:r>
            <a:r>
              <a:rPr sz="1050" b="1" i="1" spc="-5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program</a:t>
            </a:r>
            <a:r>
              <a:rPr sz="1050" b="1" i="1" spc="-4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provides</a:t>
            </a:r>
            <a:r>
              <a:rPr sz="1050" b="1" i="1" spc="-4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50%</a:t>
            </a:r>
            <a:r>
              <a:rPr sz="1050" b="1" i="1" spc="-1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cost</a:t>
            </a:r>
            <a:r>
              <a:rPr sz="1050" b="1" i="1" spc="-3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share</a:t>
            </a:r>
            <a:r>
              <a:rPr sz="1050" b="1" i="1" spc="-2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on</a:t>
            </a:r>
            <a:r>
              <a:rPr sz="1050" b="1" i="1" spc="-2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all</a:t>
            </a:r>
            <a:r>
              <a:rPr sz="1050" b="1" i="1" spc="-3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costs</a:t>
            </a:r>
            <a:r>
              <a:rPr sz="1050" b="1" i="1" spc="-1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to</a:t>
            </a:r>
            <a:r>
              <a:rPr sz="1050" b="1" i="1" spc="-2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deliver</a:t>
            </a:r>
            <a:r>
              <a:rPr sz="1050" b="1" i="1" spc="-2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the</a:t>
            </a:r>
            <a:r>
              <a:rPr sz="1050" b="1" i="1" spc="-3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first</a:t>
            </a:r>
            <a:r>
              <a:rPr sz="1050" b="1" i="1" spc="-5" dirty="0">
                <a:latin typeface="Arial"/>
                <a:cs typeface="Arial"/>
              </a:rPr>
              <a:t> </a:t>
            </a:r>
            <a:r>
              <a:rPr sz="1050" b="1" i="1" spc="-10" dirty="0">
                <a:latin typeface="Arial"/>
                <a:cs typeface="Arial"/>
              </a:rPr>
              <a:t>plant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6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Competitive</a:t>
            </a:r>
            <a:r>
              <a:rPr spc="-35" dirty="0"/>
              <a:t> </a:t>
            </a:r>
            <a:r>
              <a:rPr dirty="0"/>
              <a:t>Position</a:t>
            </a:r>
            <a:r>
              <a:rPr spc="-40" dirty="0"/>
              <a:t> </a:t>
            </a:r>
            <a:r>
              <a:rPr dirty="0"/>
              <a:t>Reinforced</a:t>
            </a:r>
            <a:r>
              <a:rPr spc="-15" dirty="0"/>
              <a:t> </a:t>
            </a:r>
            <a:r>
              <a:rPr dirty="0"/>
              <a:t>by</a:t>
            </a:r>
            <a:r>
              <a:rPr spc="-105" dirty="0"/>
              <a:t> </a:t>
            </a:r>
            <a:r>
              <a:rPr spc="-20" dirty="0"/>
              <a:t>ARDP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1791" y="1269491"/>
            <a:ext cx="5137785" cy="228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ARDP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19" y="3176016"/>
            <a:ext cx="5137785" cy="228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77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ARDP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Northwest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583" y="863574"/>
            <a:ext cx="10406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X-</a:t>
            </a:r>
            <a:r>
              <a:rPr sz="1200" b="1" dirty="0">
                <a:latin typeface="Arial"/>
                <a:cs typeface="Arial"/>
              </a:rPr>
              <a:t>energy’s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selection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DOE’s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Advanced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Reactor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Development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Program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(“ARDP”)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represents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critical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advantage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cannot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10" dirty="0">
                <a:latin typeface="Arial"/>
                <a:cs typeface="Arial"/>
              </a:rPr>
              <a:t> replicated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14855" y="4009644"/>
            <a:ext cx="2772410" cy="1603375"/>
            <a:chOff x="1514855" y="4009644"/>
            <a:chExt cx="2772410" cy="16033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855" y="4009644"/>
              <a:ext cx="2772155" cy="16032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385" y="5150865"/>
              <a:ext cx="149860" cy="1361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1214" y="5874765"/>
            <a:ext cx="122427" cy="12242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779" y="5850635"/>
            <a:ext cx="813815" cy="1721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67872" y="6393583"/>
            <a:ext cx="54590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800" i="1" spc="-25" dirty="0">
                <a:latin typeface="Arial"/>
                <a:cs typeface="Arial"/>
              </a:rPr>
              <a:t>1)</a:t>
            </a:r>
            <a:r>
              <a:rPr sz="800" i="1" dirty="0">
                <a:latin typeface="Arial"/>
                <a:cs typeface="Arial"/>
              </a:rPr>
              <a:t>	In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negotiation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with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Grant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County PUD,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but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exact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utility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under Energy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Northwest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agreement</a:t>
            </a:r>
            <a:r>
              <a:rPr sz="800" i="1" spc="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is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still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being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determined.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0489" y="3516328"/>
            <a:ext cx="1731645" cy="417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Northwest</a:t>
            </a:r>
            <a:r>
              <a:rPr sz="11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305"/>
              </a:spcBef>
            </a:pPr>
            <a:r>
              <a:rPr sz="900" i="1" dirty="0">
                <a:latin typeface="Arial"/>
                <a:cs typeface="Arial"/>
              </a:rPr>
              <a:t>4-reactor</a:t>
            </a:r>
            <a:r>
              <a:rPr sz="900" i="1" spc="-2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Xe-100</a:t>
            </a:r>
            <a:r>
              <a:rPr sz="900" i="1" spc="-2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Plant</a:t>
            </a:r>
            <a:r>
              <a:rPr sz="900" i="1" spc="-10" dirty="0">
                <a:latin typeface="Arial"/>
                <a:cs typeface="Arial"/>
              </a:rPr>
              <a:t> (320MW)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6000" y="1269491"/>
            <a:ext cx="5468620" cy="228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5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ARDP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X-energy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4740" y="1574557"/>
            <a:ext cx="5083175" cy="7848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00AF50"/>
              </a:buClr>
              <a:buSzPct val="200000"/>
              <a:buFont typeface="Wingdings"/>
              <a:buChar char=""/>
              <a:tabLst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Recognition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from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DOE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advanced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reactor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technology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choice</a:t>
            </a:r>
            <a:endParaRPr sz="1100">
              <a:latin typeface="Arial"/>
              <a:cs typeface="Arial"/>
            </a:endParaRPr>
          </a:p>
          <a:p>
            <a:pPr marL="586740" lvl="1" indent="-173990">
              <a:lnSpc>
                <a:spcPct val="100000"/>
              </a:lnSpc>
              <a:spcBef>
                <a:spcPts val="600"/>
              </a:spcBef>
              <a:buChar char="•"/>
              <a:tabLst>
                <a:tab pos="587375" algn="l"/>
              </a:tabLst>
            </a:pPr>
            <a:r>
              <a:rPr sz="1100" dirty="0">
                <a:latin typeface="Arial"/>
                <a:cs typeface="Arial"/>
              </a:rPr>
              <a:t>Selected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~50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applicants</a:t>
            </a:r>
            <a:endParaRPr sz="11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00AF50"/>
              </a:buClr>
              <a:buSzPct val="200000"/>
              <a:buFont typeface="Wingdings"/>
              <a:buChar char=""/>
              <a:tabLst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Secures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first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customer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deployment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75552" y="2381667"/>
            <a:ext cx="4791710" cy="773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marR="240029" indent="-173990">
              <a:lnSpc>
                <a:spcPct val="100000"/>
              </a:lnSpc>
              <a:spcBef>
                <a:spcPts val="105"/>
              </a:spcBef>
              <a:buChar char="•"/>
              <a:tabLst>
                <a:tab pos="186690" algn="l"/>
              </a:tabLst>
            </a:pPr>
            <a:r>
              <a:rPr sz="1100" dirty="0">
                <a:latin typeface="Arial"/>
                <a:cs typeface="Arial"/>
              </a:rPr>
              <a:t>Partnered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Energy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Northwest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deploy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public </a:t>
            </a:r>
            <a:r>
              <a:rPr sz="1100" spc="-10" dirty="0">
                <a:latin typeface="Arial"/>
                <a:cs typeface="Arial"/>
              </a:rPr>
              <a:t>utility districts</a:t>
            </a:r>
            <a:endParaRPr sz="1100">
              <a:latin typeface="Arial"/>
              <a:cs typeface="Arial"/>
            </a:endParaRPr>
          </a:p>
          <a:p>
            <a:pPr marL="186055" marR="5080" indent="-173990">
              <a:lnSpc>
                <a:spcPct val="100000"/>
              </a:lnSpc>
              <a:spcBef>
                <a:spcPts val="595"/>
              </a:spcBef>
              <a:buChar char="•"/>
              <a:tabLst>
                <a:tab pos="186690" algn="l"/>
              </a:tabLst>
            </a:pPr>
            <a:r>
              <a:rPr sz="1100" dirty="0">
                <a:latin typeface="Arial"/>
                <a:cs typeface="Arial"/>
              </a:rPr>
              <a:t>Customer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also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benefits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50%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cost-share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their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development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construction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costs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74740" y="3280827"/>
            <a:ext cx="3311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00AF50"/>
              </a:buClr>
              <a:buSzPct val="200000"/>
              <a:buFont typeface="Wingdings"/>
              <a:buChar char=""/>
              <a:tabLst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Provides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$1.2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billion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funding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from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DOE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74740" y="3524667"/>
            <a:ext cx="5215255" cy="1580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6740" marR="573405" indent="-173990">
              <a:lnSpc>
                <a:spcPct val="100000"/>
              </a:lnSpc>
              <a:spcBef>
                <a:spcPts val="105"/>
              </a:spcBef>
              <a:buChar char="•"/>
              <a:tabLst>
                <a:tab pos="587375" algn="l"/>
              </a:tabLst>
            </a:pPr>
            <a:r>
              <a:rPr sz="1100" dirty="0">
                <a:latin typeface="Arial"/>
                <a:cs typeface="Arial"/>
              </a:rPr>
              <a:t>Fully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funds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all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remaining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design,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licensing,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commercialization </a:t>
            </a:r>
            <a:r>
              <a:rPr sz="1100" dirty="0">
                <a:latin typeface="Arial"/>
                <a:cs typeface="Arial"/>
              </a:rPr>
              <a:t>milestones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reactor,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including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overnight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CAPEX</a:t>
            </a:r>
            <a:endParaRPr sz="1100">
              <a:latin typeface="Arial"/>
              <a:cs typeface="Arial"/>
            </a:endParaRPr>
          </a:p>
          <a:p>
            <a:pPr marL="586740" indent="-173990">
              <a:lnSpc>
                <a:spcPct val="100000"/>
              </a:lnSpc>
              <a:spcBef>
                <a:spcPts val="595"/>
              </a:spcBef>
              <a:buChar char="•"/>
              <a:tabLst>
                <a:tab pos="587375" algn="l"/>
              </a:tabLst>
            </a:pPr>
            <a:r>
              <a:rPr sz="1100" dirty="0">
                <a:latin typeface="Arial"/>
                <a:cs typeface="Arial"/>
              </a:rPr>
              <a:t>Funds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completion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first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TRISO-X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fuel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fabrication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facility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00AF50"/>
              </a:buClr>
              <a:buSzPct val="200000"/>
              <a:buFont typeface="Wingdings"/>
              <a:buChar char=""/>
              <a:tabLst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Strengthens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DOE’s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support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advancement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TRISO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fuel</a:t>
            </a:r>
            <a:endParaRPr sz="1100">
              <a:latin typeface="Arial"/>
              <a:cs typeface="Arial"/>
            </a:endParaRPr>
          </a:p>
          <a:p>
            <a:pPr marL="586740" marR="5080" lvl="1" indent="-173990">
              <a:lnSpc>
                <a:spcPct val="100000"/>
              </a:lnSpc>
              <a:spcBef>
                <a:spcPts val="600"/>
              </a:spcBef>
              <a:buChar char="•"/>
              <a:tabLst>
                <a:tab pos="587375" algn="l"/>
              </a:tabLst>
            </a:pPr>
            <a:r>
              <a:rPr sz="1100" dirty="0">
                <a:latin typeface="Arial"/>
                <a:cs typeface="Arial"/>
              </a:rPr>
              <a:t>Exemplifies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DOE’s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commitment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scaling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TRISO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fuel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production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U.S.</a:t>
            </a:r>
            <a:endParaRPr sz="1100">
              <a:latin typeface="Arial"/>
              <a:cs typeface="Arial"/>
            </a:endParaRPr>
          </a:p>
          <a:p>
            <a:pPr marL="586740" lvl="1" indent="-173990">
              <a:lnSpc>
                <a:spcPct val="100000"/>
              </a:lnSpc>
              <a:spcBef>
                <a:spcPts val="600"/>
              </a:spcBef>
              <a:buChar char="•"/>
              <a:tabLst>
                <a:tab pos="587375" algn="l"/>
              </a:tabLst>
            </a:pPr>
            <a:r>
              <a:rPr sz="1100" dirty="0">
                <a:latin typeface="Arial"/>
                <a:cs typeface="Arial"/>
              </a:rPr>
              <a:t>We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only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advanced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reactor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company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producing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TRISO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fuel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83680"/>
            <a:ext cx="12192000" cy="274320"/>
            <a:chOff x="0" y="6583680"/>
            <a:chExt cx="12192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6583680"/>
              <a:ext cx="12192000" cy="274320"/>
            </a:xfrm>
            <a:custGeom>
              <a:avLst/>
              <a:gdLst/>
              <a:ahLst/>
              <a:cxnLst/>
              <a:rect l="l" t="t" r="r" b="b"/>
              <a:pathLst>
                <a:path w="12192000" h="274320">
                  <a:moveTo>
                    <a:pt x="1219200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2192000" y="2743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595" y="6633309"/>
              <a:ext cx="181667" cy="1811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351" y="6689293"/>
              <a:ext cx="414860" cy="10810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6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Recent</a:t>
            </a:r>
            <a:r>
              <a:rPr spc="-105" dirty="0"/>
              <a:t> </a:t>
            </a:r>
            <a:r>
              <a:rPr spc="-10" dirty="0"/>
              <a:t>Announcements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9630">
              <a:lnSpc>
                <a:spcPct val="100000"/>
              </a:lnSpc>
              <a:spcBef>
                <a:spcPts val="100"/>
              </a:spcBef>
            </a:pPr>
            <a:r>
              <a:rPr dirty="0"/>
              <a:t>Dow,</a:t>
            </a:r>
            <a:r>
              <a:rPr spc="-80" dirty="0"/>
              <a:t> </a:t>
            </a:r>
            <a:r>
              <a:rPr spc="-10" dirty="0"/>
              <a:t>X-</a:t>
            </a:r>
            <a:r>
              <a:rPr dirty="0"/>
              <a:t>energy</a:t>
            </a:r>
            <a:r>
              <a:rPr spc="-1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drive</a:t>
            </a:r>
            <a:r>
              <a:rPr spc="5" dirty="0"/>
              <a:t> </a:t>
            </a:r>
            <a:r>
              <a:rPr dirty="0"/>
              <a:t>carbon</a:t>
            </a:r>
            <a:r>
              <a:rPr spc="-20" dirty="0"/>
              <a:t> </a:t>
            </a:r>
            <a:r>
              <a:rPr dirty="0"/>
              <a:t>emissions</a:t>
            </a:r>
            <a:r>
              <a:rPr spc="-30" dirty="0"/>
              <a:t> </a:t>
            </a:r>
            <a:r>
              <a:rPr dirty="0"/>
              <a:t>reductions</a:t>
            </a:r>
            <a:r>
              <a:rPr spc="-35" dirty="0"/>
              <a:t> </a:t>
            </a:r>
            <a:r>
              <a:rPr spc="-10" dirty="0"/>
              <a:t>through </a:t>
            </a:r>
            <a:r>
              <a:rPr dirty="0"/>
              <a:t>deployment</a:t>
            </a:r>
            <a:r>
              <a:rPr spc="-4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advanced</a:t>
            </a:r>
            <a:r>
              <a:rPr spc="5" dirty="0"/>
              <a:t> </a:t>
            </a:r>
            <a:r>
              <a:rPr dirty="0"/>
              <a:t>small</a:t>
            </a:r>
            <a:r>
              <a:rPr spc="-25" dirty="0"/>
              <a:t> </a:t>
            </a:r>
            <a:r>
              <a:rPr dirty="0"/>
              <a:t>modular</a:t>
            </a:r>
            <a:r>
              <a:rPr spc="-45" dirty="0"/>
              <a:t> </a:t>
            </a:r>
            <a:r>
              <a:rPr dirty="0"/>
              <a:t>nuclear</a:t>
            </a:r>
            <a:r>
              <a:rPr spc="-30" dirty="0"/>
              <a:t> </a:t>
            </a:r>
            <a:r>
              <a:rPr spc="-10" dirty="0"/>
              <a:t>power</a:t>
            </a:r>
          </a:p>
          <a:p>
            <a:pPr marL="7562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Dow</a:t>
            </a:r>
            <a:r>
              <a:rPr sz="1600" b="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600" b="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Arial"/>
                <a:cs typeface="Arial"/>
              </a:rPr>
              <a:t>X-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1600" b="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Arial"/>
                <a:cs typeface="Arial"/>
              </a:rPr>
              <a:t>collaborate</a:t>
            </a:r>
            <a:r>
              <a:rPr sz="1600" b="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intent</a:t>
            </a:r>
            <a:r>
              <a:rPr sz="1600" b="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provide</a:t>
            </a:r>
            <a:r>
              <a:rPr sz="1600" b="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process</a:t>
            </a:r>
            <a:r>
              <a:rPr sz="1600" b="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heat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600" b="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Arial"/>
                <a:cs typeface="Arial"/>
              </a:rPr>
              <a:t>power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at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sz="1600" b="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Dow’s</a:t>
            </a:r>
            <a:r>
              <a:rPr sz="1600" b="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U.S.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Gulf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Coast</a:t>
            </a:r>
            <a:r>
              <a:rPr sz="1600" b="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facilities</a:t>
            </a:r>
            <a:r>
              <a:rPr sz="1600" b="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1600" b="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Arial"/>
                <a:cs typeface="Arial"/>
              </a:rPr>
              <a:t>~2030</a:t>
            </a:r>
            <a:endParaRPr sz="1600">
              <a:latin typeface="Arial"/>
              <a:cs typeface="Arial"/>
            </a:endParaRPr>
          </a:p>
          <a:p>
            <a:pPr marL="756285" marR="180340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Dow</a:t>
            </a:r>
            <a:r>
              <a:rPr sz="1600" b="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1600" b="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first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manufacturer</a:t>
            </a:r>
            <a:r>
              <a:rPr sz="1600" b="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600" b="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announce</a:t>
            </a:r>
            <a:r>
              <a:rPr sz="1600" b="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intention</a:t>
            </a:r>
            <a:r>
              <a:rPr sz="1600" b="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600" b="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develop</a:t>
            </a:r>
            <a:r>
              <a:rPr sz="1600" b="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small</a:t>
            </a:r>
            <a:r>
              <a:rPr sz="1600" b="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Arial"/>
                <a:cs typeface="Arial"/>
              </a:rPr>
              <a:t>modular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nuclear</a:t>
            </a:r>
            <a:r>
              <a:rPr sz="1600" b="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technology</a:t>
            </a:r>
            <a:r>
              <a:rPr sz="1600" b="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Arial"/>
                <a:cs typeface="Arial"/>
              </a:rPr>
              <a:t>options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Dow</a:t>
            </a:r>
            <a:r>
              <a:rPr sz="1600" b="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intends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600" b="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take</a:t>
            </a:r>
            <a:r>
              <a:rPr sz="1600" b="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600" b="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minority</a:t>
            </a:r>
            <a:r>
              <a:rPr sz="1600" b="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equity</a:t>
            </a:r>
            <a:r>
              <a:rPr sz="1600" b="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stake</a:t>
            </a:r>
            <a:r>
              <a:rPr sz="1600" b="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600" b="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Arial"/>
                <a:cs typeface="Arial"/>
              </a:rPr>
              <a:t>X-energy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5815" y="4343571"/>
            <a:ext cx="8110855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9554" indent="-6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Toronto</a:t>
            </a:r>
            <a:r>
              <a:rPr sz="1800" b="1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sz="1800" b="1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Ontario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Power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Generation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(OPG)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X-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have</a:t>
            </a:r>
            <a:r>
              <a:rPr sz="16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signed</a:t>
            </a:r>
            <a:r>
              <a:rPr sz="16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framework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agreement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pursue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opportunities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deploy</a:t>
            </a:r>
            <a:r>
              <a:rPr sz="16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Xe-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100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small</a:t>
            </a:r>
            <a:r>
              <a:rPr sz="16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modular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reactors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(SMRs)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industrial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applications</a:t>
            </a:r>
            <a:r>
              <a:rPr sz="16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Canada.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</a:pP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Under</a:t>
            </a:r>
            <a:r>
              <a:rPr sz="16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agreement,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OPG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6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X-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16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will</a:t>
            </a:r>
            <a:r>
              <a:rPr sz="16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pursue</a:t>
            </a:r>
            <a:r>
              <a:rPr sz="16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opportunities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deploy</a:t>
            </a:r>
            <a:r>
              <a:rPr sz="16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Xe-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100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advanced</a:t>
            </a:r>
            <a:r>
              <a:rPr sz="16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reactors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Ontario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at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industrial</a:t>
            </a:r>
            <a:r>
              <a:rPr sz="16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sites</a:t>
            </a:r>
            <a:r>
              <a:rPr sz="16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identify</a:t>
            </a:r>
            <a:r>
              <a:rPr sz="16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further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potential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end</a:t>
            </a:r>
            <a:r>
              <a:rPr sz="16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users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sites</a:t>
            </a:r>
            <a:r>
              <a:rPr sz="16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throughout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Canada.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75" y="4895088"/>
            <a:ext cx="2499359" cy="7147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275" y="1819655"/>
            <a:ext cx="2912363" cy="98907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/>
              <a:t>Coal</a:t>
            </a:r>
            <a:r>
              <a:rPr spc="-20" dirty="0"/>
              <a:t> </a:t>
            </a:r>
            <a:r>
              <a:rPr dirty="0"/>
              <a:t>Plant</a:t>
            </a:r>
            <a:r>
              <a:rPr spc="-25" dirty="0"/>
              <a:t> </a:t>
            </a:r>
            <a:r>
              <a:rPr spc="-10" dirty="0"/>
              <a:t>Repurposing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309" y="1219200"/>
            <a:ext cx="2432538" cy="9189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5377" y="3372262"/>
            <a:ext cx="3717925" cy="237236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1005"/>
              </a:spcBef>
            </a:pPr>
            <a:r>
              <a:rPr sz="1800" b="1" spc="-20" dirty="0">
                <a:latin typeface="Arial"/>
                <a:cs typeface="Arial"/>
              </a:rPr>
              <a:t>Technical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Overall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suitability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Existing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infrastructure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Site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plot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Xe-</a:t>
            </a:r>
            <a:r>
              <a:rPr sz="2000" spc="-25" dirty="0">
                <a:latin typeface="Arial"/>
                <a:cs typeface="Arial"/>
              </a:rPr>
              <a:t>100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Key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regulatory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considerations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Implementation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schedule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4236" y="2271340"/>
            <a:ext cx="3841750" cy="6464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934085">
              <a:lnSpc>
                <a:spcPct val="100000"/>
              </a:lnSpc>
              <a:spcBef>
                <a:spcPts val="384"/>
              </a:spcBef>
            </a:pPr>
            <a:r>
              <a:rPr sz="1800" b="1" dirty="0">
                <a:latin typeface="Arial"/>
                <a:cs typeface="Arial"/>
              </a:rPr>
              <a:t>Feasibility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study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800" dirty="0">
                <a:latin typeface="Arial"/>
                <a:cs typeface="Arial"/>
              </a:rPr>
              <a:t>Western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Maryland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Generating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6699" y="3389126"/>
            <a:ext cx="4266565" cy="28892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738505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latin typeface="Arial"/>
                <a:cs typeface="Arial"/>
              </a:rPr>
              <a:t>Economic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Evaluation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4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Electricity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Market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354965" marR="514984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Consideration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revenue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beyond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electricity</a:t>
            </a:r>
            <a:endParaRPr sz="2000">
              <a:latin typeface="Arial"/>
              <a:cs typeface="Arial"/>
            </a:endParaRPr>
          </a:p>
          <a:p>
            <a:pPr marL="354965" marR="66992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Assess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investment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operating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costs</a:t>
            </a:r>
            <a:endParaRPr sz="20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Key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opportunities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measurably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impact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economics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3582" y="1388364"/>
            <a:ext cx="2400889" cy="6172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8223" y="1396280"/>
            <a:ext cx="3002279" cy="60168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20202" y="6669560"/>
            <a:ext cx="717930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  <a:tabLst>
                <a:tab pos="7066280" algn="l"/>
              </a:tabLst>
            </a:pP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050" spc="-44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050" spc="-15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7" baseline="3968" dirty="0">
                <a:solidFill>
                  <a:srgbClr val="FFFFFF"/>
                </a:solidFill>
                <a:latin typeface="Arial"/>
                <a:cs typeface="Arial"/>
              </a:rPr>
              <a:t>X-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1050" spc="15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Reactor</a:t>
            </a:r>
            <a:r>
              <a:rPr sz="1050" spc="-7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050" spc="-7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LLC,</a:t>
            </a:r>
            <a:r>
              <a:rPr sz="1050" spc="-37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050" spc="-44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1050" spc="-15" baseline="3968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r>
              <a:rPr sz="1050" baseline="3968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60194" y="6307366"/>
            <a:ext cx="24720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r>
              <a:rPr sz="1100" b="1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1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11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1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Secure</a:t>
            </a:r>
            <a:r>
              <a:rPr sz="1100" b="1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1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Affordable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26863" y="2817797"/>
            <a:ext cx="33070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empowering</a:t>
            </a:r>
            <a:r>
              <a:rPr sz="3000" spc="-20" dirty="0">
                <a:solidFill>
                  <a:srgbClr val="FFFFFF"/>
                </a:solidFill>
              </a:rPr>
              <a:t> earth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222699" y="4749791"/>
            <a:ext cx="2841625" cy="11537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Jeff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Harper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6700"/>
              </a:lnSpc>
              <a:spcBef>
                <a:spcPts val="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VP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jharper@x-energy.com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8471" y="2727972"/>
            <a:ext cx="2395855" cy="688975"/>
          </a:xfrm>
          <a:custGeom>
            <a:avLst/>
            <a:gdLst/>
            <a:ahLst/>
            <a:cxnLst/>
            <a:rect l="l" t="t" r="r" b="b"/>
            <a:pathLst>
              <a:path w="2395854" h="688975">
                <a:moveTo>
                  <a:pt x="691159" y="123444"/>
                </a:moveTo>
                <a:lnTo>
                  <a:pt x="567232" y="0"/>
                </a:lnTo>
                <a:lnTo>
                  <a:pt x="345668" y="220764"/>
                </a:lnTo>
                <a:lnTo>
                  <a:pt x="469582" y="344233"/>
                </a:lnTo>
                <a:lnTo>
                  <a:pt x="691159" y="123444"/>
                </a:lnTo>
                <a:close/>
              </a:path>
              <a:path w="2395854" h="688975">
                <a:moveTo>
                  <a:pt x="691184" y="565137"/>
                </a:moveTo>
                <a:lnTo>
                  <a:pt x="469607" y="344360"/>
                </a:lnTo>
                <a:lnTo>
                  <a:pt x="345871" y="467652"/>
                </a:lnTo>
                <a:lnTo>
                  <a:pt x="222072" y="344309"/>
                </a:lnTo>
                <a:lnTo>
                  <a:pt x="345719" y="221107"/>
                </a:lnTo>
                <a:lnTo>
                  <a:pt x="123913" y="127"/>
                </a:lnTo>
                <a:lnTo>
                  <a:pt x="0" y="123571"/>
                </a:lnTo>
                <a:lnTo>
                  <a:pt x="221703" y="344474"/>
                </a:lnTo>
                <a:lnTo>
                  <a:pt x="165" y="565200"/>
                </a:lnTo>
                <a:lnTo>
                  <a:pt x="124079" y="688657"/>
                </a:lnTo>
                <a:lnTo>
                  <a:pt x="345694" y="467842"/>
                </a:lnTo>
                <a:lnTo>
                  <a:pt x="567283" y="688594"/>
                </a:lnTo>
                <a:lnTo>
                  <a:pt x="691184" y="565137"/>
                </a:lnTo>
                <a:close/>
              </a:path>
              <a:path w="2395854" h="688975">
                <a:moveTo>
                  <a:pt x="1076210" y="342379"/>
                </a:moveTo>
                <a:lnTo>
                  <a:pt x="1063294" y="285534"/>
                </a:lnTo>
                <a:lnTo>
                  <a:pt x="1028115" y="241465"/>
                </a:lnTo>
                <a:lnTo>
                  <a:pt x="1005217" y="226860"/>
                </a:lnTo>
                <a:lnTo>
                  <a:pt x="1005217" y="314731"/>
                </a:lnTo>
                <a:lnTo>
                  <a:pt x="888390" y="314731"/>
                </a:lnTo>
                <a:lnTo>
                  <a:pt x="892987" y="295706"/>
                </a:lnTo>
                <a:lnTo>
                  <a:pt x="905497" y="280162"/>
                </a:lnTo>
                <a:lnTo>
                  <a:pt x="924064" y="269697"/>
                </a:lnTo>
                <a:lnTo>
                  <a:pt x="946810" y="265849"/>
                </a:lnTo>
                <a:lnTo>
                  <a:pt x="969543" y="269697"/>
                </a:lnTo>
                <a:lnTo>
                  <a:pt x="988110" y="280162"/>
                </a:lnTo>
                <a:lnTo>
                  <a:pt x="1000633" y="295706"/>
                </a:lnTo>
                <a:lnTo>
                  <a:pt x="1005217" y="314731"/>
                </a:lnTo>
                <a:lnTo>
                  <a:pt x="1005217" y="226860"/>
                </a:lnTo>
                <a:lnTo>
                  <a:pt x="1004112" y="226136"/>
                </a:lnTo>
                <a:lnTo>
                  <a:pt x="976845" y="216331"/>
                </a:lnTo>
                <a:lnTo>
                  <a:pt x="947127" y="212801"/>
                </a:lnTo>
                <a:lnTo>
                  <a:pt x="917384" y="216077"/>
                </a:lnTo>
                <a:lnTo>
                  <a:pt x="865962" y="240804"/>
                </a:lnTo>
                <a:lnTo>
                  <a:pt x="830465" y="284645"/>
                </a:lnTo>
                <a:lnTo>
                  <a:pt x="817067" y="341414"/>
                </a:lnTo>
                <a:lnTo>
                  <a:pt x="820369" y="371055"/>
                </a:lnTo>
                <a:lnTo>
                  <a:pt x="845185" y="422275"/>
                </a:lnTo>
                <a:lnTo>
                  <a:pt x="889177" y="457644"/>
                </a:lnTo>
                <a:lnTo>
                  <a:pt x="946150" y="470992"/>
                </a:lnTo>
                <a:lnTo>
                  <a:pt x="978217" y="467156"/>
                </a:lnTo>
                <a:lnTo>
                  <a:pt x="1007732" y="455828"/>
                </a:lnTo>
                <a:lnTo>
                  <a:pt x="1033475" y="437819"/>
                </a:lnTo>
                <a:lnTo>
                  <a:pt x="1049947" y="418909"/>
                </a:lnTo>
                <a:lnTo>
                  <a:pt x="1068793" y="385152"/>
                </a:lnTo>
                <a:lnTo>
                  <a:pt x="1007465" y="385152"/>
                </a:lnTo>
                <a:lnTo>
                  <a:pt x="997381" y="399288"/>
                </a:lnTo>
                <a:lnTo>
                  <a:pt x="984110" y="409981"/>
                </a:lnTo>
                <a:lnTo>
                  <a:pt x="968489" y="416712"/>
                </a:lnTo>
                <a:lnTo>
                  <a:pt x="951318" y="418909"/>
                </a:lnTo>
                <a:lnTo>
                  <a:pt x="949706" y="418909"/>
                </a:lnTo>
                <a:lnTo>
                  <a:pt x="925779" y="414337"/>
                </a:lnTo>
                <a:lnTo>
                  <a:pt x="906183" y="401866"/>
                </a:lnTo>
                <a:lnTo>
                  <a:pt x="892937" y="383362"/>
                </a:lnTo>
                <a:lnTo>
                  <a:pt x="888072" y="360705"/>
                </a:lnTo>
                <a:lnTo>
                  <a:pt x="1074597" y="360705"/>
                </a:lnTo>
                <a:lnTo>
                  <a:pt x="1075220" y="356120"/>
                </a:lnTo>
                <a:lnTo>
                  <a:pt x="1075651" y="351548"/>
                </a:lnTo>
                <a:lnTo>
                  <a:pt x="1075956" y="346964"/>
                </a:lnTo>
                <a:lnTo>
                  <a:pt x="1076210" y="342379"/>
                </a:lnTo>
                <a:close/>
              </a:path>
              <a:path w="2395854" h="688975">
                <a:moveTo>
                  <a:pt x="1340192" y="299300"/>
                </a:moveTo>
                <a:lnTo>
                  <a:pt x="1334084" y="269074"/>
                </a:lnTo>
                <a:lnTo>
                  <a:pt x="1316913" y="243192"/>
                </a:lnTo>
                <a:lnTo>
                  <a:pt x="1291590" y="226136"/>
                </a:lnTo>
                <a:lnTo>
                  <a:pt x="1260487" y="219875"/>
                </a:lnTo>
                <a:lnTo>
                  <a:pt x="1235951" y="219875"/>
                </a:lnTo>
                <a:lnTo>
                  <a:pt x="1220660" y="221361"/>
                </a:lnTo>
                <a:lnTo>
                  <a:pt x="1206068" y="225704"/>
                </a:lnTo>
                <a:lnTo>
                  <a:pt x="1192618" y="232765"/>
                </a:lnTo>
                <a:lnTo>
                  <a:pt x="1180782" y="242392"/>
                </a:lnTo>
                <a:lnTo>
                  <a:pt x="1180782" y="213766"/>
                </a:lnTo>
                <a:lnTo>
                  <a:pt x="1119136" y="213766"/>
                </a:lnTo>
                <a:lnTo>
                  <a:pt x="1119136" y="471957"/>
                </a:lnTo>
                <a:lnTo>
                  <a:pt x="1189812" y="471957"/>
                </a:lnTo>
                <a:lnTo>
                  <a:pt x="1189812" y="311835"/>
                </a:lnTo>
                <a:lnTo>
                  <a:pt x="1193203" y="295122"/>
                </a:lnTo>
                <a:lnTo>
                  <a:pt x="1202436" y="281533"/>
                </a:lnTo>
                <a:lnTo>
                  <a:pt x="1216088" y="272415"/>
                </a:lnTo>
                <a:lnTo>
                  <a:pt x="1232725" y="269074"/>
                </a:lnTo>
                <a:lnTo>
                  <a:pt x="1249514" y="272453"/>
                </a:lnTo>
                <a:lnTo>
                  <a:pt x="1263154" y="281647"/>
                </a:lnTo>
                <a:lnTo>
                  <a:pt x="1272298" y="295249"/>
                </a:lnTo>
                <a:lnTo>
                  <a:pt x="1275651" y="311835"/>
                </a:lnTo>
                <a:lnTo>
                  <a:pt x="1275651" y="471957"/>
                </a:lnTo>
                <a:lnTo>
                  <a:pt x="1340192" y="471957"/>
                </a:lnTo>
                <a:lnTo>
                  <a:pt x="1340192" y="299300"/>
                </a:lnTo>
                <a:close/>
              </a:path>
              <a:path w="2395854" h="688975">
                <a:moveTo>
                  <a:pt x="1634985" y="331012"/>
                </a:moveTo>
                <a:lnTo>
                  <a:pt x="1631657" y="314731"/>
                </a:lnTo>
                <a:lnTo>
                  <a:pt x="1629232" y="302844"/>
                </a:lnTo>
                <a:lnTo>
                  <a:pt x="1617573" y="277063"/>
                </a:lnTo>
                <a:lnTo>
                  <a:pt x="1600669" y="254533"/>
                </a:lnTo>
                <a:lnTo>
                  <a:pt x="1579130" y="236118"/>
                </a:lnTo>
                <a:lnTo>
                  <a:pt x="1564805" y="228574"/>
                </a:lnTo>
                <a:lnTo>
                  <a:pt x="1564805" y="314731"/>
                </a:lnTo>
                <a:lnTo>
                  <a:pt x="1447977" y="314731"/>
                </a:lnTo>
                <a:lnTo>
                  <a:pt x="1452562" y="295706"/>
                </a:lnTo>
                <a:lnTo>
                  <a:pt x="1465084" y="280162"/>
                </a:lnTo>
                <a:lnTo>
                  <a:pt x="1483652" y="269697"/>
                </a:lnTo>
                <a:lnTo>
                  <a:pt x="1506385" y="265861"/>
                </a:lnTo>
                <a:lnTo>
                  <a:pt x="1529130" y="269697"/>
                </a:lnTo>
                <a:lnTo>
                  <a:pt x="1547698" y="280162"/>
                </a:lnTo>
                <a:lnTo>
                  <a:pt x="1560220" y="295706"/>
                </a:lnTo>
                <a:lnTo>
                  <a:pt x="1564805" y="314731"/>
                </a:lnTo>
                <a:lnTo>
                  <a:pt x="1564805" y="228574"/>
                </a:lnTo>
                <a:lnTo>
                  <a:pt x="1553629" y="222669"/>
                </a:lnTo>
                <a:lnTo>
                  <a:pt x="1524787" y="215061"/>
                </a:lnTo>
                <a:lnTo>
                  <a:pt x="1494980" y="214261"/>
                </a:lnTo>
                <a:lnTo>
                  <a:pt x="1466710" y="219989"/>
                </a:lnTo>
                <a:lnTo>
                  <a:pt x="1418221" y="248450"/>
                </a:lnTo>
                <a:lnTo>
                  <a:pt x="1386230" y="295325"/>
                </a:lnTo>
                <a:lnTo>
                  <a:pt x="1377797" y="353758"/>
                </a:lnTo>
                <a:lnTo>
                  <a:pt x="1383550" y="381927"/>
                </a:lnTo>
                <a:lnTo>
                  <a:pt x="1412125" y="430225"/>
                </a:lnTo>
                <a:lnTo>
                  <a:pt x="1459153" y="462089"/>
                </a:lnTo>
                <a:lnTo>
                  <a:pt x="1518132" y="470471"/>
                </a:lnTo>
                <a:lnTo>
                  <a:pt x="1546898" y="464502"/>
                </a:lnTo>
                <a:lnTo>
                  <a:pt x="1596263" y="434721"/>
                </a:lnTo>
                <a:lnTo>
                  <a:pt x="1628051" y="385152"/>
                </a:lnTo>
                <a:lnTo>
                  <a:pt x="1566748" y="385152"/>
                </a:lnTo>
                <a:lnTo>
                  <a:pt x="1557032" y="399288"/>
                </a:lnTo>
                <a:lnTo>
                  <a:pt x="1543951" y="409994"/>
                </a:lnTo>
                <a:lnTo>
                  <a:pt x="1528394" y="416712"/>
                </a:lnTo>
                <a:lnTo>
                  <a:pt x="1511236" y="418909"/>
                </a:lnTo>
                <a:lnTo>
                  <a:pt x="1509623" y="418909"/>
                </a:lnTo>
                <a:lnTo>
                  <a:pt x="1485696" y="414337"/>
                </a:lnTo>
                <a:lnTo>
                  <a:pt x="1466100" y="401866"/>
                </a:lnTo>
                <a:lnTo>
                  <a:pt x="1452854" y="383362"/>
                </a:lnTo>
                <a:lnTo>
                  <a:pt x="1447977" y="360705"/>
                </a:lnTo>
                <a:lnTo>
                  <a:pt x="1634185" y="360705"/>
                </a:lnTo>
                <a:lnTo>
                  <a:pt x="1634985" y="331012"/>
                </a:lnTo>
                <a:close/>
              </a:path>
              <a:path w="2395854" h="688975">
                <a:moveTo>
                  <a:pt x="1833626" y="213766"/>
                </a:moveTo>
                <a:lnTo>
                  <a:pt x="1783283" y="213766"/>
                </a:lnTo>
                <a:lnTo>
                  <a:pt x="1766849" y="215480"/>
                </a:lnTo>
                <a:lnTo>
                  <a:pt x="1751291" y="220472"/>
                </a:lnTo>
                <a:lnTo>
                  <a:pt x="1737131" y="228549"/>
                </a:lnTo>
                <a:lnTo>
                  <a:pt x="1724875" y="239483"/>
                </a:lnTo>
                <a:lnTo>
                  <a:pt x="1724875" y="213766"/>
                </a:lnTo>
                <a:lnTo>
                  <a:pt x="1675815" y="213766"/>
                </a:lnTo>
                <a:lnTo>
                  <a:pt x="1675815" y="471957"/>
                </a:lnTo>
                <a:lnTo>
                  <a:pt x="1746491" y="471957"/>
                </a:lnTo>
                <a:lnTo>
                  <a:pt x="1746491" y="311848"/>
                </a:lnTo>
                <a:lnTo>
                  <a:pt x="1749882" y="295122"/>
                </a:lnTo>
                <a:lnTo>
                  <a:pt x="1759115" y="281533"/>
                </a:lnTo>
                <a:lnTo>
                  <a:pt x="1772767" y="272415"/>
                </a:lnTo>
                <a:lnTo>
                  <a:pt x="1789417" y="269074"/>
                </a:lnTo>
                <a:lnTo>
                  <a:pt x="1833626" y="269074"/>
                </a:lnTo>
                <a:lnTo>
                  <a:pt x="1833626" y="213766"/>
                </a:lnTo>
                <a:close/>
              </a:path>
              <a:path w="2395854" h="688975">
                <a:moveTo>
                  <a:pt x="2101164" y="537870"/>
                </a:moveTo>
                <a:lnTo>
                  <a:pt x="2094344" y="502577"/>
                </a:lnTo>
                <a:lnTo>
                  <a:pt x="2070836" y="476453"/>
                </a:lnTo>
                <a:lnTo>
                  <a:pt x="2045411" y="464781"/>
                </a:lnTo>
                <a:lnTo>
                  <a:pt x="2043404" y="464312"/>
                </a:lnTo>
                <a:lnTo>
                  <a:pt x="2043404" y="542048"/>
                </a:lnTo>
                <a:lnTo>
                  <a:pt x="2041664" y="552945"/>
                </a:lnTo>
                <a:lnTo>
                  <a:pt x="2036064" y="561898"/>
                </a:lnTo>
                <a:lnTo>
                  <a:pt x="2027415" y="568083"/>
                </a:lnTo>
                <a:lnTo>
                  <a:pt x="2016620" y="570661"/>
                </a:lnTo>
                <a:lnTo>
                  <a:pt x="1946897" y="570661"/>
                </a:lnTo>
                <a:lnTo>
                  <a:pt x="1936280" y="568083"/>
                </a:lnTo>
                <a:lnTo>
                  <a:pt x="1927707" y="561898"/>
                </a:lnTo>
                <a:lnTo>
                  <a:pt x="1922043" y="552945"/>
                </a:lnTo>
                <a:lnTo>
                  <a:pt x="1920125" y="542048"/>
                </a:lnTo>
                <a:lnTo>
                  <a:pt x="1922538" y="531863"/>
                </a:lnTo>
                <a:lnTo>
                  <a:pt x="1928304" y="523519"/>
                </a:lnTo>
                <a:lnTo>
                  <a:pt x="1936686" y="517766"/>
                </a:lnTo>
                <a:lnTo>
                  <a:pt x="1946897" y="515353"/>
                </a:lnTo>
                <a:lnTo>
                  <a:pt x="2014677" y="515353"/>
                </a:lnTo>
                <a:lnTo>
                  <a:pt x="2025472" y="517080"/>
                </a:lnTo>
                <a:lnTo>
                  <a:pt x="2034489" y="522668"/>
                </a:lnTo>
                <a:lnTo>
                  <a:pt x="2040775" y="531279"/>
                </a:lnTo>
                <a:lnTo>
                  <a:pt x="2043404" y="542048"/>
                </a:lnTo>
                <a:lnTo>
                  <a:pt x="2043404" y="464312"/>
                </a:lnTo>
                <a:lnTo>
                  <a:pt x="2036305" y="462622"/>
                </a:lnTo>
                <a:lnTo>
                  <a:pt x="1950783" y="462622"/>
                </a:lnTo>
                <a:lnTo>
                  <a:pt x="1943684" y="461467"/>
                </a:lnTo>
                <a:lnTo>
                  <a:pt x="1937829" y="458165"/>
                </a:lnTo>
                <a:lnTo>
                  <a:pt x="1933854" y="452996"/>
                </a:lnTo>
                <a:lnTo>
                  <a:pt x="1932393" y="446227"/>
                </a:lnTo>
                <a:lnTo>
                  <a:pt x="1932393" y="445579"/>
                </a:lnTo>
                <a:lnTo>
                  <a:pt x="1933981" y="438518"/>
                </a:lnTo>
                <a:lnTo>
                  <a:pt x="1937956" y="432676"/>
                </a:lnTo>
                <a:lnTo>
                  <a:pt x="1943735" y="428726"/>
                </a:lnTo>
                <a:lnTo>
                  <a:pt x="1950783" y="427253"/>
                </a:lnTo>
                <a:lnTo>
                  <a:pt x="1974342" y="427253"/>
                </a:lnTo>
                <a:lnTo>
                  <a:pt x="1974342" y="426935"/>
                </a:lnTo>
                <a:lnTo>
                  <a:pt x="2026551" y="411060"/>
                </a:lnTo>
                <a:lnTo>
                  <a:pt x="2063356" y="373049"/>
                </a:lnTo>
                <a:lnTo>
                  <a:pt x="2064334" y="370674"/>
                </a:lnTo>
                <a:lnTo>
                  <a:pt x="2073656" y="348119"/>
                </a:lnTo>
                <a:lnTo>
                  <a:pt x="2077288" y="320509"/>
                </a:lnTo>
                <a:lnTo>
                  <a:pt x="2077288" y="317296"/>
                </a:lnTo>
                <a:lnTo>
                  <a:pt x="2076958" y="315366"/>
                </a:lnTo>
                <a:lnTo>
                  <a:pt x="2076958" y="312801"/>
                </a:lnTo>
                <a:lnTo>
                  <a:pt x="2071789" y="287591"/>
                </a:lnTo>
                <a:lnTo>
                  <a:pt x="2063407" y="268427"/>
                </a:lnTo>
                <a:lnTo>
                  <a:pt x="2090839" y="268427"/>
                </a:lnTo>
                <a:lnTo>
                  <a:pt x="2090839" y="216014"/>
                </a:lnTo>
                <a:lnTo>
                  <a:pt x="2086241" y="214985"/>
                </a:lnTo>
                <a:lnTo>
                  <a:pt x="2081644" y="214287"/>
                </a:lnTo>
                <a:lnTo>
                  <a:pt x="2077034" y="213880"/>
                </a:lnTo>
                <a:lnTo>
                  <a:pt x="2072449" y="213753"/>
                </a:lnTo>
                <a:lnTo>
                  <a:pt x="2043722" y="213753"/>
                </a:lnTo>
                <a:lnTo>
                  <a:pt x="2035022" y="214249"/>
                </a:lnTo>
                <a:lnTo>
                  <a:pt x="2026412" y="215696"/>
                </a:lnTo>
                <a:lnTo>
                  <a:pt x="2020811" y="217297"/>
                </a:lnTo>
                <a:lnTo>
                  <a:pt x="2020811" y="320509"/>
                </a:lnTo>
                <a:lnTo>
                  <a:pt x="2016848" y="340017"/>
                </a:lnTo>
                <a:lnTo>
                  <a:pt x="2006041" y="355955"/>
                </a:lnTo>
                <a:lnTo>
                  <a:pt x="1990039" y="366725"/>
                </a:lnTo>
                <a:lnTo>
                  <a:pt x="1970468" y="370674"/>
                </a:lnTo>
                <a:lnTo>
                  <a:pt x="1950897" y="366725"/>
                </a:lnTo>
                <a:lnTo>
                  <a:pt x="1934883" y="355955"/>
                </a:lnTo>
                <a:lnTo>
                  <a:pt x="1924088" y="340017"/>
                </a:lnTo>
                <a:lnTo>
                  <a:pt x="1920125" y="320509"/>
                </a:lnTo>
                <a:lnTo>
                  <a:pt x="1924088" y="301015"/>
                </a:lnTo>
                <a:lnTo>
                  <a:pt x="1934883" y="285064"/>
                </a:lnTo>
                <a:lnTo>
                  <a:pt x="1950897" y="274307"/>
                </a:lnTo>
                <a:lnTo>
                  <a:pt x="1970468" y="270357"/>
                </a:lnTo>
                <a:lnTo>
                  <a:pt x="1990039" y="274307"/>
                </a:lnTo>
                <a:lnTo>
                  <a:pt x="2006041" y="285064"/>
                </a:lnTo>
                <a:lnTo>
                  <a:pt x="2016848" y="301015"/>
                </a:lnTo>
                <a:lnTo>
                  <a:pt x="2020811" y="320509"/>
                </a:lnTo>
                <a:lnTo>
                  <a:pt x="2020811" y="217297"/>
                </a:lnTo>
                <a:lnTo>
                  <a:pt x="2017991" y="218097"/>
                </a:lnTo>
                <a:lnTo>
                  <a:pt x="2009838" y="221475"/>
                </a:lnTo>
                <a:lnTo>
                  <a:pt x="1982025" y="214503"/>
                </a:lnTo>
                <a:lnTo>
                  <a:pt x="1928114" y="222491"/>
                </a:lnTo>
                <a:lnTo>
                  <a:pt x="1885149" y="255879"/>
                </a:lnTo>
                <a:lnTo>
                  <a:pt x="1863712" y="312953"/>
                </a:lnTo>
                <a:lnTo>
                  <a:pt x="1866468" y="345198"/>
                </a:lnTo>
                <a:lnTo>
                  <a:pt x="1878774" y="375145"/>
                </a:lnTo>
                <a:lnTo>
                  <a:pt x="1900110" y="400570"/>
                </a:lnTo>
                <a:lnTo>
                  <a:pt x="1888832" y="412546"/>
                </a:lnTo>
                <a:lnTo>
                  <a:pt x="1880311" y="426453"/>
                </a:lnTo>
                <a:lnTo>
                  <a:pt x="1874748" y="441807"/>
                </a:lnTo>
                <a:lnTo>
                  <a:pt x="1872361" y="458127"/>
                </a:lnTo>
                <a:lnTo>
                  <a:pt x="1872361" y="458762"/>
                </a:lnTo>
                <a:lnTo>
                  <a:pt x="1872030" y="459409"/>
                </a:lnTo>
                <a:lnTo>
                  <a:pt x="1875751" y="483806"/>
                </a:lnTo>
                <a:lnTo>
                  <a:pt x="1884299" y="496062"/>
                </a:lnTo>
                <a:lnTo>
                  <a:pt x="1873084" y="505256"/>
                </a:lnTo>
                <a:lnTo>
                  <a:pt x="1864753" y="517080"/>
                </a:lnTo>
                <a:lnTo>
                  <a:pt x="1859610" y="530885"/>
                </a:lnTo>
                <a:lnTo>
                  <a:pt x="1857832" y="546227"/>
                </a:lnTo>
                <a:lnTo>
                  <a:pt x="1859826" y="562800"/>
                </a:lnTo>
                <a:lnTo>
                  <a:pt x="1875536" y="591121"/>
                </a:lnTo>
                <a:lnTo>
                  <a:pt x="1909965" y="613816"/>
                </a:lnTo>
                <a:lnTo>
                  <a:pt x="1955355" y="623023"/>
                </a:lnTo>
                <a:lnTo>
                  <a:pt x="1978533" y="623722"/>
                </a:lnTo>
                <a:lnTo>
                  <a:pt x="2000389" y="622744"/>
                </a:lnTo>
                <a:lnTo>
                  <a:pt x="2053640" y="609854"/>
                </a:lnTo>
                <a:lnTo>
                  <a:pt x="2094636" y="571131"/>
                </a:lnTo>
                <a:lnTo>
                  <a:pt x="2094725" y="570661"/>
                </a:lnTo>
                <a:lnTo>
                  <a:pt x="2101164" y="537870"/>
                </a:lnTo>
                <a:close/>
              </a:path>
              <a:path w="2395854" h="688975">
                <a:moveTo>
                  <a:pt x="2395474" y="213766"/>
                </a:moveTo>
                <a:lnTo>
                  <a:pt x="2324798" y="213766"/>
                </a:lnTo>
                <a:lnTo>
                  <a:pt x="2262517" y="364578"/>
                </a:lnTo>
                <a:lnTo>
                  <a:pt x="2198611" y="213766"/>
                </a:lnTo>
                <a:lnTo>
                  <a:pt x="2130844" y="213766"/>
                </a:lnTo>
                <a:lnTo>
                  <a:pt x="2228951" y="445592"/>
                </a:lnTo>
                <a:lnTo>
                  <a:pt x="2183130" y="556844"/>
                </a:lnTo>
                <a:lnTo>
                  <a:pt x="2253805" y="556844"/>
                </a:lnTo>
                <a:lnTo>
                  <a:pt x="2395474" y="213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6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Market</a:t>
            </a:r>
            <a:r>
              <a:rPr spc="-5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Nuclear</a:t>
            </a:r>
            <a:r>
              <a:rPr spc="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Improving</a:t>
            </a:r>
            <a:r>
              <a:rPr spc="-35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an</a:t>
            </a:r>
            <a:r>
              <a:rPr spc="-105" dirty="0"/>
              <a:t> </a:t>
            </a:r>
            <a:r>
              <a:rPr dirty="0"/>
              <a:t>Accelerated</a:t>
            </a:r>
            <a:r>
              <a:rPr spc="15" dirty="0"/>
              <a:t> </a:t>
            </a:r>
            <a:r>
              <a:rPr spc="-20" dirty="0"/>
              <a:t>Rate</a:t>
            </a:r>
          </a:p>
        </p:txBody>
      </p:sp>
      <p:sp>
        <p:nvSpPr>
          <p:cNvPr id="5" name="object 5"/>
          <p:cNvSpPr/>
          <p:nvPr/>
        </p:nvSpPr>
        <p:spPr>
          <a:xfrm>
            <a:off x="305923" y="5189181"/>
            <a:ext cx="1195070" cy="38100"/>
          </a:xfrm>
          <a:custGeom>
            <a:avLst/>
            <a:gdLst/>
            <a:ahLst/>
            <a:cxnLst/>
            <a:rect l="l" t="t" r="r" b="b"/>
            <a:pathLst>
              <a:path w="1195070" h="38100">
                <a:moveTo>
                  <a:pt x="0" y="38100"/>
                </a:moveTo>
                <a:lnTo>
                  <a:pt x="1195070" y="38100"/>
                </a:lnTo>
                <a:lnTo>
                  <a:pt x="119507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3390"/>
              </p:ext>
            </p:extLst>
          </p:nvPr>
        </p:nvGraphicFramePr>
        <p:xfrm>
          <a:off x="305923" y="927619"/>
          <a:ext cx="11572874" cy="5095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7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75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solidFill>
                      <a:srgbClr val="0094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Canada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solidFill>
                      <a:srgbClr val="0094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Kingdom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solidFill>
                      <a:srgbClr val="0094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410209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Central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solidFill>
                      <a:srgbClr val="0094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4737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Middle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solidFill>
                      <a:srgbClr val="009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Market</a:t>
                      </a:r>
                      <a:r>
                        <a:rPr sz="1050" b="1" spc="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Trends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2560" marR="60325" indent="-11747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Ongoing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retirement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coal-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fired,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baseload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generation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favor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cleaner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technologies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GWs </a:t>
                      </a:r>
                      <a:r>
                        <a:rPr sz="900" i="1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retired</a:t>
                      </a:r>
                      <a:r>
                        <a:rPr sz="9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2035</a:t>
                      </a:r>
                      <a:r>
                        <a:rPr sz="900" i="1" spc="-15" baseline="27777" dirty="0">
                          <a:latin typeface="Arial"/>
                          <a:cs typeface="Arial"/>
                        </a:rPr>
                        <a:t>1</a:t>
                      </a:r>
                      <a:endParaRPr sz="900" baseline="27777">
                        <a:latin typeface="Arial"/>
                        <a:cs typeface="Arial"/>
                      </a:endParaRPr>
                    </a:p>
                    <a:p>
                      <a:pPr marL="162560" marR="256540" indent="-11747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Stakeholder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pressure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decarbonize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electric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grids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company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operations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2560" indent="-118110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Inflation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Reduction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Act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2560" marR="70485" indent="-11747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Strong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commitment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developing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nuclear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power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producers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utilities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2560" marR="149225" indent="-11747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Western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provinces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primarily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rely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fossil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fuel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power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generation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2560" marR="174625" indent="-11747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Increased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taxes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$170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ton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2030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3195" marR="188595" indent="-117475">
                        <a:lnSpc>
                          <a:spcPct val="100000"/>
                        </a:lnSpc>
                        <a:spcBef>
                          <a:spcPts val="284"/>
                        </a:spcBef>
                        <a:buChar char="•"/>
                        <a:tabLst>
                          <a:tab pos="16383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Need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generation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capacity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load-follow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renewables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3195" marR="60325" indent="-11747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83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Delivering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advanced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nuclear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power is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U.K.’s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Ten Point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Green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Industrial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Revolution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3195" marR="181610" indent="-11747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16383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GWe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estimated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U.K.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SMR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AMR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deployment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2050</a:t>
                      </a:r>
                      <a:r>
                        <a:rPr sz="900" spc="-30" baseline="23148" dirty="0">
                          <a:latin typeface="Arial"/>
                          <a:cs typeface="Arial"/>
                        </a:rPr>
                        <a:t>2</a:t>
                      </a:r>
                      <a:endParaRPr sz="900" baseline="23148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2560" marR="281305" indent="-11747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Reliance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fossil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fuel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energy production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2560" marR="66040" indent="-11747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Motivated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energy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independence</a:t>
                      </a:r>
                      <a:r>
                        <a:rPr sz="9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rather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rely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imported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natural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resources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2560" marR="87630" indent="-11747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Significant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operations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energy-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intensive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industries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Manufacturing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metals/mining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2560" marR="281305" indent="-117475" algn="just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Reliance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fossil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fuel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energy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production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need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capacity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load-follow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renewables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2560" marR="60325" indent="-117475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6319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Significant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need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clean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warming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climate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environment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1435" marR="4508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Zero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Policies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Recent Announcements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9860" marR="141605" algn="ctr">
                        <a:lnSpc>
                          <a:spcPct val="100000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West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Virginia,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Illinois,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Indiana,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Montana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passed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favorable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nuclear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legislation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the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last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months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310" marR="60960" indent="635" algn="ctr">
                        <a:lnSpc>
                          <a:spcPct val="100000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Pathways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Alliance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comprising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Canada’s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largest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oil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sands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producers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announced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goal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net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zero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emissions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2050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5580" marR="187960" indent="196215">
                        <a:lnSpc>
                          <a:spcPct val="100000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U.K.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has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chosen</a:t>
                      </a:r>
                      <a:r>
                        <a:rPr sz="900" b="1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High-Temperature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Reactors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(HTGRs)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its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99415">
                        <a:lnSpc>
                          <a:spcPct val="100000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preferred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technology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114935" marR="108585" algn="ctr">
                        <a:lnSpc>
                          <a:spcPct val="100000"/>
                        </a:lnSpc>
                      </a:pPr>
                      <a:r>
                        <a:rPr lang="en-US" sz="900" b="1" i="1" dirty="0">
                          <a:latin typeface="Arial"/>
                          <a:cs typeface="Arial"/>
                        </a:rPr>
                        <a:t>Several Central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European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countries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b="1" i="1" spc="-25" dirty="0">
                          <a:latin typeface="Arial"/>
                          <a:cs typeface="Arial"/>
                        </a:rPr>
                        <a:t>aggressively moving to ensure energy security by considering deployment of base load nuclear power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1775" marR="225425" indent="19685" algn="just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Jordan,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UAE,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Egypt,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Saudi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Arabia,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Turkey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nuclear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ambitions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3210" marR="76200" indent="-19685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Security Concerns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279" indent="-118110">
                        <a:lnSpc>
                          <a:spcPct val="100000"/>
                        </a:lnSpc>
                        <a:spcBef>
                          <a:spcPts val="875"/>
                        </a:spcBef>
                        <a:buChar char="•"/>
                        <a:tabLst>
                          <a:tab pos="208915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Carbon-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baseload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power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279" indent="-118110">
                        <a:lnSpc>
                          <a:spcPct val="100000"/>
                        </a:lnSpc>
                        <a:buChar char="•"/>
                        <a:tabLst>
                          <a:tab pos="2089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Industrial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applications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279" indent="-118110">
                        <a:lnSpc>
                          <a:spcPct val="100000"/>
                        </a:lnSpc>
                        <a:buChar char="•"/>
                        <a:tabLst>
                          <a:tab pos="2089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Oil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&amp; Gas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cases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279" indent="-117475">
                        <a:lnSpc>
                          <a:spcPct val="100000"/>
                        </a:lnSpc>
                        <a:spcBef>
                          <a:spcPts val="875"/>
                        </a:spcBef>
                        <a:buChar char="•"/>
                        <a:tabLst>
                          <a:tab pos="208915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Carbon-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baseload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power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279" indent="-117475">
                        <a:lnSpc>
                          <a:spcPct val="100000"/>
                        </a:lnSpc>
                        <a:buChar char="•"/>
                        <a:tabLst>
                          <a:tab pos="2089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Industrial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applications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279" indent="-117475">
                        <a:lnSpc>
                          <a:spcPct val="100000"/>
                        </a:lnSpc>
                        <a:buChar char="•"/>
                        <a:tabLst>
                          <a:tab pos="20891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capture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sequestration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915" indent="-118110">
                        <a:lnSpc>
                          <a:spcPct val="100000"/>
                        </a:lnSpc>
                        <a:spcBef>
                          <a:spcPts val="875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Carbon-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baseload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power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Industrial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applications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Ukraine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915" indent="-118110">
                        <a:lnSpc>
                          <a:spcPct val="100000"/>
                        </a:lnSpc>
                        <a:spcBef>
                          <a:spcPts val="875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Coal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plant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refurbishment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Process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heat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 heavy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industries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Ukraine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Carbon-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baseload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power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Char char="•"/>
                        <a:tabLst>
                          <a:tab pos="20955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Desalinization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785" marR="50165" indent="20256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Illustrative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r>
                        <a:rPr sz="10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Players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lnB w="12700">
                      <a:solidFill>
                        <a:srgbClr val="0094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lnB w="12700">
                      <a:solidFill>
                        <a:srgbClr val="0094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lnB w="12700">
                      <a:solidFill>
                        <a:srgbClr val="0094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lnB w="12700">
                      <a:solidFill>
                        <a:srgbClr val="0094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497"/>
                      </a:solidFill>
                      <a:prstDash val="solid"/>
                    </a:lnL>
                    <a:lnR w="12700">
                      <a:solidFill>
                        <a:srgbClr val="009497"/>
                      </a:solidFill>
                      <a:prstDash val="solid"/>
                    </a:lnR>
                    <a:lnB w="12700">
                      <a:solidFill>
                        <a:srgbClr val="0094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3607" y="4905755"/>
            <a:ext cx="1068323" cy="2331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6040" y="4379976"/>
            <a:ext cx="1348739" cy="3428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0116" y="4814315"/>
            <a:ext cx="461856" cy="3657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0716" y="4581144"/>
            <a:ext cx="595883" cy="1981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8883" y="4879847"/>
            <a:ext cx="774191" cy="2285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91819" y="6299448"/>
            <a:ext cx="62750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40665" algn="l"/>
                <a:tab pos="241300" algn="l"/>
              </a:tabLst>
            </a:pPr>
            <a:r>
              <a:rPr sz="800" dirty="0">
                <a:latin typeface="Arial"/>
                <a:cs typeface="Arial"/>
              </a:rPr>
              <a:t>Source: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EIA.</a:t>
            </a:r>
            <a:endParaRPr sz="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arenR"/>
              <a:tabLst>
                <a:tab pos="240665" algn="l"/>
                <a:tab pos="241300" algn="l"/>
              </a:tabLst>
            </a:pPr>
            <a:r>
              <a:rPr sz="800" dirty="0">
                <a:latin typeface="Arial"/>
                <a:cs typeface="Arial"/>
              </a:rPr>
              <a:t>National</a:t>
            </a:r>
            <a:r>
              <a:rPr sz="800" spc="19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Nuclear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Laboratory,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UK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Energy System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Modeling: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Zero 2050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Higher Optimism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Gen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IV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LWSMR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Reactors.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24071" y="4898135"/>
            <a:ext cx="911351" cy="2545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8803" y="4928615"/>
            <a:ext cx="632459" cy="1904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51603" y="4885944"/>
            <a:ext cx="406907" cy="23317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756659" y="4436364"/>
            <a:ext cx="1858010" cy="431800"/>
            <a:chOff x="3756659" y="4436364"/>
            <a:chExt cx="1858010" cy="43180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6659" y="4579620"/>
              <a:ext cx="481583" cy="2209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6715" y="4436364"/>
              <a:ext cx="647699" cy="4312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0143" y="4564380"/>
              <a:ext cx="827531" cy="231647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12179" y="4739640"/>
            <a:ext cx="452627" cy="227063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009004" y="4736465"/>
            <a:ext cx="459105" cy="233679"/>
          </a:xfrm>
          <a:custGeom>
            <a:avLst/>
            <a:gdLst/>
            <a:ahLst/>
            <a:cxnLst/>
            <a:rect l="l" t="t" r="r" b="b"/>
            <a:pathLst>
              <a:path w="459104" h="233679">
                <a:moveTo>
                  <a:pt x="0" y="0"/>
                </a:moveTo>
                <a:lnTo>
                  <a:pt x="458977" y="0"/>
                </a:lnTo>
                <a:lnTo>
                  <a:pt x="458977" y="233425"/>
                </a:lnTo>
                <a:lnTo>
                  <a:pt x="0" y="233425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59523" y="4658867"/>
            <a:ext cx="723899" cy="38861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298180" y="4294632"/>
            <a:ext cx="1059179" cy="51358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1367" y="4581144"/>
            <a:ext cx="647699" cy="2270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714244" y="4875276"/>
            <a:ext cx="524243" cy="233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83680"/>
            <a:ext cx="12192000" cy="274320"/>
            <a:chOff x="0" y="6583680"/>
            <a:chExt cx="12192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6583680"/>
              <a:ext cx="12192000" cy="274320"/>
            </a:xfrm>
            <a:custGeom>
              <a:avLst/>
              <a:gdLst/>
              <a:ahLst/>
              <a:cxnLst/>
              <a:rect l="l" t="t" r="r" b="b"/>
              <a:pathLst>
                <a:path w="12192000" h="274320">
                  <a:moveTo>
                    <a:pt x="1219200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2192000" y="2743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595" y="6633309"/>
              <a:ext cx="181667" cy="1811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351" y="6689293"/>
              <a:ext cx="414860" cy="10810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6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X-</a:t>
            </a:r>
            <a:r>
              <a:rPr dirty="0"/>
              <a:t>energy</a:t>
            </a:r>
            <a:r>
              <a:rPr spc="-5" dirty="0"/>
              <a:t> </a:t>
            </a:r>
            <a:r>
              <a:rPr dirty="0"/>
              <a:t>at a</a:t>
            </a:r>
            <a:r>
              <a:rPr spc="-10" dirty="0"/>
              <a:t> Glance</a:t>
            </a:r>
          </a:p>
        </p:txBody>
      </p:sp>
      <p:sp>
        <p:nvSpPr>
          <p:cNvPr id="9" name="object 9"/>
          <p:cNvSpPr/>
          <p:nvPr/>
        </p:nvSpPr>
        <p:spPr>
          <a:xfrm>
            <a:off x="4856988" y="1098803"/>
            <a:ext cx="6910070" cy="4951730"/>
          </a:xfrm>
          <a:custGeom>
            <a:avLst/>
            <a:gdLst/>
            <a:ahLst/>
            <a:cxnLst/>
            <a:rect l="l" t="t" r="r" b="b"/>
            <a:pathLst>
              <a:path w="6910070" h="4951730">
                <a:moveTo>
                  <a:pt x="0" y="0"/>
                </a:moveTo>
                <a:lnTo>
                  <a:pt x="6909815" y="0"/>
                </a:lnTo>
                <a:lnTo>
                  <a:pt x="6909815" y="4951476"/>
                </a:lnTo>
                <a:lnTo>
                  <a:pt x="0" y="49514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0F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84619" y="1126031"/>
            <a:ext cx="518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X-energy’s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next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generation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nuclear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technology: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22876" y="1866900"/>
            <a:ext cx="1839595" cy="3813175"/>
            <a:chOff x="4722876" y="1866900"/>
            <a:chExt cx="1839595" cy="38131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2876" y="3840479"/>
              <a:ext cx="1839468" cy="18394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5963" y="1866900"/>
              <a:ext cx="1191755" cy="20573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5195" y="1098803"/>
            <a:ext cx="1920239" cy="1600200"/>
          </a:xfrm>
          <a:prstGeom prst="rect">
            <a:avLst/>
          </a:prstGeom>
          <a:solidFill>
            <a:srgbClr val="D0F4F7"/>
          </a:solidFill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2800" b="1" spc="-20" dirty="0">
                <a:latin typeface="Arial"/>
                <a:cs typeface="Arial"/>
              </a:rPr>
              <a:t>2009</a:t>
            </a:r>
            <a:endParaRPr sz="2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950"/>
              </a:spcBef>
            </a:pPr>
            <a:r>
              <a:rPr sz="1400" b="1" dirty="0">
                <a:latin typeface="Arial"/>
                <a:cs typeface="Arial"/>
              </a:rPr>
              <a:t>Company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Founded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5935" y="1098803"/>
            <a:ext cx="1920239" cy="1600200"/>
          </a:xfrm>
          <a:prstGeom prst="rect">
            <a:avLst/>
          </a:prstGeom>
          <a:solidFill>
            <a:srgbClr val="D0F4F7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100" b="1" dirty="0">
                <a:latin typeface="Arial"/>
                <a:cs typeface="Arial"/>
              </a:rPr>
              <a:t>Rockville,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MD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Headquarters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580" y="2773678"/>
            <a:ext cx="1920238" cy="1581202"/>
          </a:xfrm>
          <a:prstGeom prst="rect">
            <a:avLst/>
          </a:prstGeom>
          <a:solidFill>
            <a:srgbClr val="D0F4F7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lang="en-US" sz="2800" b="1" spc="-20" dirty="0">
                <a:latin typeface="Arial"/>
                <a:cs typeface="Arial"/>
              </a:rPr>
              <a:t>4</a:t>
            </a:r>
            <a:r>
              <a:rPr sz="2800" b="1" spc="-20" dirty="0">
                <a:latin typeface="Arial"/>
                <a:cs typeface="Arial"/>
              </a:rPr>
              <a:t>00</a:t>
            </a:r>
            <a:endParaRPr sz="28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950"/>
              </a:spcBef>
            </a:pPr>
            <a:r>
              <a:rPr sz="1400" b="1" spc="-10" dirty="0">
                <a:latin typeface="Arial"/>
                <a:cs typeface="Arial"/>
              </a:rPr>
              <a:t>Employees</a:t>
            </a:r>
            <a:endParaRPr lang="en-US" sz="1400" b="1" spc="-1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950"/>
              </a:spcBef>
            </a:pPr>
            <a:endParaRPr sz="1400" dirty="0">
              <a:latin typeface="Arial"/>
              <a:cs typeface="Arial"/>
            </a:endParaRPr>
          </a:p>
          <a:p>
            <a:pPr marL="90805" marR="221615">
              <a:lnSpc>
                <a:spcPct val="100000"/>
              </a:lnSpc>
              <a:spcBef>
                <a:spcPts val="10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195" y="4450079"/>
            <a:ext cx="3999229" cy="1626086"/>
          </a:xfrm>
          <a:prstGeom prst="rect">
            <a:avLst/>
          </a:prstGeom>
          <a:solidFill>
            <a:srgbClr val="D0F4F7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800" b="1" spc="-20" dirty="0">
                <a:latin typeface="Arial"/>
                <a:cs typeface="Arial"/>
              </a:rPr>
              <a:t>2028</a:t>
            </a:r>
            <a:endParaRPr sz="2800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950"/>
              </a:spcBef>
            </a:pPr>
            <a:r>
              <a:rPr sz="1400" b="1" spc="-10" dirty="0">
                <a:latin typeface="Arial"/>
                <a:cs typeface="Arial"/>
              </a:rPr>
              <a:t>Xe-</a:t>
            </a:r>
            <a:r>
              <a:rPr sz="1400" b="1" dirty="0">
                <a:latin typeface="Arial"/>
                <a:cs typeface="Arial"/>
              </a:rPr>
              <a:t>100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commercial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operation</a:t>
            </a:r>
            <a:r>
              <a:rPr sz="1400" b="1" spc="-55" dirty="0">
                <a:latin typeface="Arial"/>
                <a:cs typeface="Arial"/>
              </a:rPr>
              <a:t> </a:t>
            </a:r>
            <a:endParaRPr lang="en-US" sz="1400" b="1" spc="-55" dirty="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950"/>
              </a:spcBef>
            </a:pPr>
            <a:r>
              <a:rPr lang="en-US" sz="1400" b="1" spc="-75" dirty="0">
                <a:latin typeface="Arial"/>
                <a:cs typeface="Arial"/>
              </a:rPr>
              <a:t>US DOE </a:t>
            </a:r>
            <a:r>
              <a:rPr sz="1400" b="1" spc="-20" dirty="0">
                <a:latin typeface="Arial"/>
                <a:cs typeface="Arial"/>
              </a:rPr>
              <a:t>A</a:t>
            </a:r>
            <a:r>
              <a:rPr lang="en-US" sz="1400" b="1" spc="-20" dirty="0">
                <a:latin typeface="Arial"/>
                <a:cs typeface="Arial"/>
              </a:rPr>
              <a:t>dvanced Reactor Development Program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0695" y="2773679"/>
            <a:ext cx="1920239" cy="1600200"/>
          </a:xfrm>
          <a:prstGeom prst="rect">
            <a:avLst/>
          </a:prstGeom>
          <a:solidFill>
            <a:srgbClr val="D0F4F7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2800" b="1" spc="-10" dirty="0">
                <a:latin typeface="Arial"/>
                <a:cs typeface="Arial"/>
              </a:rPr>
              <a:t>$1.2B</a:t>
            </a:r>
            <a:endParaRPr sz="2800">
              <a:latin typeface="Arial"/>
              <a:cs typeface="Arial"/>
            </a:endParaRPr>
          </a:p>
          <a:p>
            <a:pPr marL="90805" marR="390525">
              <a:lnSpc>
                <a:spcPct val="100000"/>
              </a:lnSpc>
              <a:spcBef>
                <a:spcPts val="1950"/>
              </a:spcBef>
            </a:pPr>
            <a:r>
              <a:rPr sz="1400" b="1" dirty="0">
                <a:latin typeface="Arial"/>
                <a:cs typeface="Arial"/>
              </a:rPr>
              <a:t>Funding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secured through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ARDP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70619" y="2826916"/>
            <a:ext cx="48545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80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MWe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Small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Modular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Reactor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(“SMR”)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scaled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‘four-pack’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320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MWe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power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plant.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Capable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delivering </a:t>
            </a:r>
            <a:r>
              <a:rPr sz="1400" dirty="0">
                <a:latin typeface="Arial"/>
                <a:cs typeface="Arial"/>
              </a:rPr>
              <a:t>electricity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565</a:t>
            </a:r>
            <a:r>
              <a:rPr sz="1400" dirty="0">
                <a:latin typeface="Times New Roman"/>
                <a:cs typeface="Times New Roman"/>
              </a:rPr>
              <a:t>°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 high-temperature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steam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70664" y="2410407"/>
            <a:ext cx="76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Xe-</a:t>
            </a:r>
            <a:r>
              <a:rPr sz="1800" b="1" spc="-25" dirty="0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79107" y="2743200"/>
            <a:ext cx="4754880" cy="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88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0666" y="4701640"/>
            <a:ext cx="44831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Proprietary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designed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ball-</a:t>
            </a:r>
            <a:r>
              <a:rPr sz="1400" dirty="0">
                <a:latin typeface="Arial"/>
                <a:cs typeface="Arial"/>
              </a:rPr>
              <a:t>sized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pebble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microscopic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kernels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uranium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wrapped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indestructible </a:t>
            </a:r>
            <a:r>
              <a:rPr sz="1400" dirty="0">
                <a:latin typeface="Arial"/>
                <a:cs typeface="Arial"/>
              </a:rPr>
              <a:t>layers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carbon.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TRISO-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retains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waste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fission </a:t>
            </a:r>
            <a:r>
              <a:rPr sz="1400" dirty="0">
                <a:latin typeface="Arial"/>
                <a:cs typeface="Arial"/>
              </a:rPr>
              <a:t>products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conditions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cannot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melt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70664" y="4285164"/>
            <a:ext cx="953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TRISO-</a:t>
            </a:r>
            <a:r>
              <a:rPr sz="1800" b="1" spc="-5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79107" y="4617720"/>
            <a:ext cx="4754880" cy="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88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83680"/>
            <a:ext cx="12192000" cy="274320"/>
          </a:xfrm>
          <a:custGeom>
            <a:avLst/>
            <a:gdLst/>
            <a:ahLst/>
            <a:cxnLst/>
            <a:rect l="l" t="t" r="r" b="b"/>
            <a:pathLst>
              <a:path w="12192000" h="274320">
                <a:moveTo>
                  <a:pt x="12192000" y="0"/>
                </a:moveTo>
                <a:lnTo>
                  <a:pt x="0" y="0"/>
                </a:lnTo>
                <a:lnTo>
                  <a:pt x="0" y="274320"/>
                </a:lnTo>
                <a:lnTo>
                  <a:pt x="12192000" y="2743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0730" cy="6814820"/>
            <a:chOff x="0" y="0"/>
            <a:chExt cx="12190730" cy="68148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595" y="6633309"/>
              <a:ext cx="181667" cy="1811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351" y="6689293"/>
              <a:ext cx="414860" cy="108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0247" cy="66019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1560" y="193479"/>
            <a:ext cx="7392034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indent="-172720">
              <a:lnSpc>
                <a:spcPct val="100000"/>
              </a:lnSpc>
              <a:spcBef>
                <a:spcPts val="100"/>
              </a:spcBef>
              <a:buClr>
                <a:srgbClr val="00D2D4"/>
              </a:buClr>
              <a:buSzPct val="150000"/>
              <a:buFont typeface="Arial"/>
              <a:buChar char="•"/>
              <a:tabLst>
                <a:tab pos="223520" algn="l"/>
              </a:tabLst>
            </a:pPr>
            <a:r>
              <a:rPr sz="1500" b="1" dirty="0">
                <a:latin typeface="Arial"/>
                <a:cs typeface="Arial"/>
              </a:rPr>
              <a:t>200MWt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80 MWe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pebble-</a:t>
            </a:r>
            <a:r>
              <a:rPr sz="1500" b="1" dirty="0">
                <a:latin typeface="Arial"/>
                <a:cs typeface="Arial"/>
              </a:rPr>
              <a:t>bed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helium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gas-cooled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reactor</a:t>
            </a:r>
            <a:endParaRPr sz="1500">
              <a:latin typeface="Arial"/>
              <a:cs typeface="Arial"/>
            </a:endParaRPr>
          </a:p>
          <a:p>
            <a:pPr marL="222885" indent="-172720">
              <a:lnSpc>
                <a:spcPct val="100000"/>
              </a:lnSpc>
              <a:spcBef>
                <a:spcPts val="395"/>
              </a:spcBef>
              <a:buClr>
                <a:srgbClr val="00D2D4"/>
              </a:buClr>
              <a:buSzPct val="150000"/>
              <a:buFont typeface="Arial"/>
              <a:buChar char="•"/>
              <a:tabLst>
                <a:tab pos="223520" algn="l"/>
              </a:tabLst>
            </a:pPr>
            <a:r>
              <a:rPr sz="1500" b="1" dirty="0">
                <a:latin typeface="Arial"/>
                <a:cs typeface="Arial"/>
              </a:rPr>
              <a:t>Scalable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from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1-12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modules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per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site</a:t>
            </a:r>
            <a:endParaRPr sz="1500">
              <a:latin typeface="Arial"/>
              <a:cs typeface="Arial"/>
            </a:endParaRPr>
          </a:p>
          <a:p>
            <a:pPr marL="222885" indent="-172720">
              <a:lnSpc>
                <a:spcPct val="100000"/>
              </a:lnSpc>
              <a:spcBef>
                <a:spcPts val="395"/>
              </a:spcBef>
              <a:buClr>
                <a:srgbClr val="00D2D4"/>
              </a:buClr>
              <a:buSzPct val="150000"/>
              <a:buFont typeface="Arial"/>
              <a:buChar char="•"/>
              <a:tabLst>
                <a:tab pos="223520" algn="l"/>
              </a:tabLst>
            </a:pPr>
            <a:r>
              <a:rPr sz="1500" b="1" dirty="0">
                <a:latin typeface="Arial"/>
                <a:cs typeface="Arial"/>
              </a:rPr>
              <a:t>No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reliance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on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onsite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or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offsite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power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perform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any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required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safety</a:t>
            </a:r>
            <a:r>
              <a:rPr sz="1500" b="1" spc="-10" dirty="0">
                <a:latin typeface="Arial"/>
                <a:cs typeface="Arial"/>
              </a:rPr>
              <a:t> functions</a:t>
            </a:r>
            <a:endParaRPr sz="1500">
              <a:latin typeface="Arial"/>
              <a:cs typeface="Arial"/>
            </a:endParaRPr>
          </a:p>
          <a:p>
            <a:pPr marL="222885" marR="97790" indent="-172720">
              <a:lnSpc>
                <a:spcPct val="100000"/>
              </a:lnSpc>
              <a:spcBef>
                <a:spcPts val="409"/>
              </a:spcBef>
              <a:buClr>
                <a:srgbClr val="00D2D4"/>
              </a:buClr>
              <a:buSzPct val="150000"/>
              <a:buFont typeface="Arial"/>
              <a:buChar char="•"/>
              <a:tabLst>
                <a:tab pos="223520" algn="l"/>
              </a:tabLst>
            </a:pPr>
            <a:r>
              <a:rPr sz="1500" b="1" dirty="0">
                <a:latin typeface="Arial"/>
                <a:cs typeface="Arial"/>
              </a:rPr>
              <a:t>Highly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competitive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First-</a:t>
            </a:r>
            <a:r>
              <a:rPr sz="1500" b="1" spc="-10" dirty="0">
                <a:latin typeface="Arial"/>
                <a:cs typeface="Arial"/>
              </a:rPr>
              <a:t>of-</a:t>
            </a:r>
            <a:r>
              <a:rPr sz="1500" b="1" dirty="0">
                <a:latin typeface="Arial"/>
                <a:cs typeface="Arial"/>
              </a:rPr>
              <a:t>a-Kind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(FOAK)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Levelized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Cost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Electricity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(LCOE)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significant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Next-</a:t>
            </a:r>
            <a:r>
              <a:rPr sz="1500" b="1" spc="-10" dirty="0">
                <a:latin typeface="Arial"/>
                <a:cs typeface="Arial"/>
              </a:rPr>
              <a:t>of-</a:t>
            </a:r>
            <a:r>
              <a:rPr sz="1500" b="1" spc="-40" dirty="0">
                <a:latin typeface="Arial"/>
                <a:cs typeface="Arial"/>
              </a:rPr>
              <a:t>A-</a:t>
            </a:r>
            <a:r>
              <a:rPr sz="1500" b="1" dirty="0">
                <a:latin typeface="Arial"/>
                <a:cs typeface="Arial"/>
              </a:rPr>
              <a:t>Kind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(NOAK)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cost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improvements</a:t>
            </a:r>
            <a:endParaRPr sz="1500">
              <a:latin typeface="Arial"/>
              <a:cs typeface="Arial"/>
            </a:endParaRPr>
          </a:p>
          <a:p>
            <a:pPr marL="222885" indent="-172720">
              <a:lnSpc>
                <a:spcPct val="100000"/>
              </a:lnSpc>
              <a:spcBef>
                <a:spcPts val="390"/>
              </a:spcBef>
              <a:buClr>
                <a:srgbClr val="00D2D4"/>
              </a:buClr>
              <a:buSzPct val="150000"/>
              <a:buFont typeface="Arial"/>
              <a:buChar char="•"/>
              <a:tabLst>
                <a:tab pos="223520" algn="l"/>
              </a:tabLst>
            </a:pPr>
            <a:r>
              <a:rPr sz="1600" b="1" dirty="0">
                <a:latin typeface="Arial"/>
                <a:cs typeface="Arial"/>
              </a:rPr>
              <a:t>1/10</a:t>
            </a:r>
            <a:r>
              <a:rPr sz="1575" b="1" baseline="26455" dirty="0">
                <a:latin typeface="Arial"/>
                <a:cs typeface="Arial"/>
              </a:rPr>
              <a:t>th</a:t>
            </a:r>
            <a:r>
              <a:rPr sz="1575" b="1" spc="-60" baseline="264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components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traditional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nuclear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plant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01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/>
              <a:t>HTGRs</a:t>
            </a:r>
            <a:r>
              <a:rPr spc="-40" dirty="0"/>
              <a:t> </a:t>
            </a:r>
            <a:r>
              <a:rPr dirty="0"/>
              <a:t>Leverage Proven</a:t>
            </a:r>
            <a:r>
              <a:rPr spc="-25" dirty="0"/>
              <a:t> </a:t>
            </a:r>
            <a:r>
              <a:rPr spc="-35" dirty="0"/>
              <a:t>Technology</a:t>
            </a:r>
            <a:r>
              <a:rPr spc="-40" dirty="0"/>
              <a:t> </a:t>
            </a:r>
            <a:r>
              <a:rPr dirty="0"/>
              <a:t>with</a:t>
            </a:r>
            <a:r>
              <a:rPr spc="-60" dirty="0"/>
              <a:t> </a:t>
            </a:r>
            <a:r>
              <a:rPr dirty="0"/>
              <a:t>Novel</a:t>
            </a:r>
            <a:r>
              <a:rPr spc="-60" dirty="0"/>
              <a:t> </a:t>
            </a:r>
            <a:r>
              <a:rPr spc="-50" dirty="0"/>
              <a:t>Flexibility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355" y="6093975"/>
            <a:ext cx="346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Arial"/>
                <a:cs typeface="Arial"/>
              </a:rPr>
              <a:t>1944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-20" dirty="0">
                <a:latin typeface="Arial"/>
                <a:cs typeface="Arial"/>
              </a:rPr>
              <a:t>ORNL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36" y="1069847"/>
            <a:ext cx="11475720" cy="5093335"/>
            <a:chOff x="59436" y="1069847"/>
            <a:chExt cx="11475720" cy="5093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" y="5213603"/>
              <a:ext cx="813815" cy="9494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780" y="5244083"/>
              <a:ext cx="702310" cy="838200"/>
            </a:xfrm>
            <a:custGeom>
              <a:avLst/>
              <a:gdLst/>
              <a:ahLst/>
              <a:cxnLst/>
              <a:rect l="l" t="t" r="r" b="b"/>
              <a:pathLst>
                <a:path w="702310" h="838200">
                  <a:moveTo>
                    <a:pt x="0" y="838199"/>
                  </a:moveTo>
                  <a:lnTo>
                    <a:pt x="702183" y="838199"/>
                  </a:lnTo>
                  <a:lnTo>
                    <a:pt x="702183" y="0"/>
                  </a:lnTo>
                  <a:lnTo>
                    <a:pt x="0" y="0"/>
                  </a:lnTo>
                  <a:lnTo>
                    <a:pt x="0" y="838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040" y="1069847"/>
              <a:ext cx="11215370" cy="4699000"/>
            </a:xfrm>
            <a:custGeom>
              <a:avLst/>
              <a:gdLst/>
              <a:ahLst/>
              <a:cxnLst/>
              <a:rect l="l" t="t" r="r" b="b"/>
              <a:pathLst>
                <a:path w="11215370" h="4699000">
                  <a:moveTo>
                    <a:pt x="11214862" y="825411"/>
                  </a:moveTo>
                  <a:lnTo>
                    <a:pt x="9516275" y="0"/>
                  </a:lnTo>
                  <a:lnTo>
                    <a:pt x="9582569" y="596836"/>
                  </a:lnTo>
                  <a:lnTo>
                    <a:pt x="9505582" y="596836"/>
                  </a:lnTo>
                  <a:lnTo>
                    <a:pt x="9200553" y="647623"/>
                  </a:lnTo>
                  <a:lnTo>
                    <a:pt x="9125026" y="647623"/>
                  </a:lnTo>
                  <a:lnTo>
                    <a:pt x="8751773" y="711123"/>
                  </a:lnTo>
                  <a:lnTo>
                    <a:pt x="8677999" y="711123"/>
                  </a:lnTo>
                  <a:lnTo>
                    <a:pt x="7745539" y="876211"/>
                  </a:lnTo>
                  <a:lnTo>
                    <a:pt x="7675854" y="876211"/>
                  </a:lnTo>
                  <a:lnTo>
                    <a:pt x="7537374" y="901598"/>
                  </a:lnTo>
                  <a:lnTo>
                    <a:pt x="7468565" y="926998"/>
                  </a:lnTo>
                  <a:lnTo>
                    <a:pt x="6600672" y="1092085"/>
                  </a:lnTo>
                  <a:lnTo>
                    <a:pt x="6535966" y="1117473"/>
                  </a:lnTo>
                  <a:lnTo>
                    <a:pt x="6216777" y="1180973"/>
                  </a:lnTo>
                  <a:lnTo>
                    <a:pt x="6153810" y="1206373"/>
                  </a:lnTo>
                  <a:lnTo>
                    <a:pt x="5904890" y="1257160"/>
                  </a:lnTo>
                  <a:lnTo>
                    <a:pt x="5843384" y="1282560"/>
                  </a:lnTo>
                  <a:lnTo>
                    <a:pt x="5660631" y="1320660"/>
                  </a:lnTo>
                  <a:lnTo>
                    <a:pt x="5600306" y="1346060"/>
                  </a:lnTo>
                  <a:lnTo>
                    <a:pt x="5421058" y="1384147"/>
                  </a:lnTo>
                  <a:lnTo>
                    <a:pt x="5361902" y="1409547"/>
                  </a:lnTo>
                  <a:lnTo>
                    <a:pt x="5244452" y="1434947"/>
                  </a:lnTo>
                  <a:lnTo>
                    <a:pt x="5186159" y="1460347"/>
                  </a:lnTo>
                  <a:lnTo>
                    <a:pt x="5070462" y="1485734"/>
                  </a:lnTo>
                  <a:lnTo>
                    <a:pt x="5013058" y="1511134"/>
                  </a:lnTo>
                  <a:lnTo>
                    <a:pt x="4899114" y="1536534"/>
                  </a:lnTo>
                  <a:lnTo>
                    <a:pt x="4842586" y="1561934"/>
                  </a:lnTo>
                  <a:lnTo>
                    <a:pt x="4730394" y="1587322"/>
                  </a:lnTo>
                  <a:lnTo>
                    <a:pt x="4674730" y="1612722"/>
                  </a:lnTo>
                  <a:lnTo>
                    <a:pt x="4619371" y="1625422"/>
                  </a:lnTo>
                  <a:lnTo>
                    <a:pt x="4564304" y="1650822"/>
                  </a:lnTo>
                  <a:lnTo>
                    <a:pt x="4509516" y="1663522"/>
                  </a:lnTo>
                  <a:lnTo>
                    <a:pt x="4455033" y="1688922"/>
                  </a:lnTo>
                  <a:lnTo>
                    <a:pt x="4346930" y="1714309"/>
                  </a:lnTo>
                  <a:lnTo>
                    <a:pt x="4293324" y="1739709"/>
                  </a:lnTo>
                  <a:lnTo>
                    <a:pt x="4239996" y="1752409"/>
                  </a:lnTo>
                  <a:lnTo>
                    <a:pt x="4186974" y="1777809"/>
                  </a:lnTo>
                  <a:lnTo>
                    <a:pt x="4134243" y="1790509"/>
                  </a:lnTo>
                  <a:lnTo>
                    <a:pt x="4081792" y="1815909"/>
                  </a:lnTo>
                  <a:lnTo>
                    <a:pt x="4029646" y="1828596"/>
                  </a:lnTo>
                  <a:lnTo>
                    <a:pt x="3977792" y="1853996"/>
                  </a:lnTo>
                  <a:lnTo>
                    <a:pt x="3926230" y="1866696"/>
                  </a:lnTo>
                  <a:lnTo>
                    <a:pt x="3874947" y="1892096"/>
                  </a:lnTo>
                  <a:lnTo>
                    <a:pt x="3823970" y="1904796"/>
                  </a:lnTo>
                  <a:lnTo>
                    <a:pt x="3773284" y="1930196"/>
                  </a:lnTo>
                  <a:lnTo>
                    <a:pt x="3722878" y="1942884"/>
                  </a:lnTo>
                  <a:lnTo>
                    <a:pt x="3622967" y="1993684"/>
                  </a:lnTo>
                  <a:lnTo>
                    <a:pt x="3573449" y="2006384"/>
                  </a:lnTo>
                  <a:lnTo>
                    <a:pt x="3524224" y="2031784"/>
                  </a:lnTo>
                  <a:lnTo>
                    <a:pt x="3475278" y="2044484"/>
                  </a:lnTo>
                  <a:lnTo>
                    <a:pt x="3378289" y="2095271"/>
                  </a:lnTo>
                  <a:lnTo>
                    <a:pt x="3330232" y="2107971"/>
                  </a:lnTo>
                  <a:lnTo>
                    <a:pt x="3282467" y="2133371"/>
                  </a:lnTo>
                  <a:lnTo>
                    <a:pt x="3234982" y="2146071"/>
                  </a:lnTo>
                  <a:lnTo>
                    <a:pt x="3140913" y="2196858"/>
                  </a:lnTo>
                  <a:lnTo>
                    <a:pt x="3094317" y="2209558"/>
                  </a:lnTo>
                  <a:lnTo>
                    <a:pt x="3002000" y="2260358"/>
                  </a:lnTo>
                  <a:lnTo>
                    <a:pt x="2956280" y="2273058"/>
                  </a:lnTo>
                  <a:lnTo>
                    <a:pt x="2865691" y="2323846"/>
                  </a:lnTo>
                  <a:lnTo>
                    <a:pt x="2820860" y="2336546"/>
                  </a:lnTo>
                  <a:lnTo>
                    <a:pt x="2688082" y="2412733"/>
                  </a:lnTo>
                  <a:lnTo>
                    <a:pt x="2644406" y="2425433"/>
                  </a:lnTo>
                  <a:lnTo>
                    <a:pt x="2515133" y="2501633"/>
                  </a:lnTo>
                  <a:lnTo>
                    <a:pt x="2472626" y="2514333"/>
                  </a:lnTo>
                  <a:lnTo>
                    <a:pt x="2305520" y="2615920"/>
                  </a:lnTo>
                  <a:lnTo>
                    <a:pt x="2264473" y="2628620"/>
                  </a:lnTo>
                  <a:lnTo>
                    <a:pt x="2183257" y="2679408"/>
                  </a:lnTo>
                  <a:lnTo>
                    <a:pt x="2024329" y="2780995"/>
                  </a:lnTo>
                  <a:lnTo>
                    <a:pt x="1985340" y="2793695"/>
                  </a:lnTo>
                  <a:lnTo>
                    <a:pt x="1908213" y="2844495"/>
                  </a:lnTo>
                  <a:lnTo>
                    <a:pt x="1794713" y="2920682"/>
                  </a:lnTo>
                  <a:lnTo>
                    <a:pt x="1683854" y="2996869"/>
                  </a:lnTo>
                  <a:lnTo>
                    <a:pt x="1575612" y="3073069"/>
                  </a:lnTo>
                  <a:lnTo>
                    <a:pt x="1470012" y="3149257"/>
                  </a:lnTo>
                  <a:lnTo>
                    <a:pt x="1367028" y="3225457"/>
                  </a:lnTo>
                  <a:lnTo>
                    <a:pt x="1266685" y="3301644"/>
                  </a:lnTo>
                  <a:lnTo>
                    <a:pt x="1201254" y="3352431"/>
                  </a:lnTo>
                  <a:lnTo>
                    <a:pt x="1136992" y="3403231"/>
                  </a:lnTo>
                  <a:lnTo>
                    <a:pt x="1073886" y="3454031"/>
                  </a:lnTo>
                  <a:lnTo>
                    <a:pt x="1011961" y="3504819"/>
                  </a:lnTo>
                  <a:lnTo>
                    <a:pt x="981430" y="3542919"/>
                  </a:lnTo>
                  <a:lnTo>
                    <a:pt x="921258" y="3593706"/>
                  </a:lnTo>
                  <a:lnTo>
                    <a:pt x="862253" y="3644506"/>
                  </a:lnTo>
                  <a:lnTo>
                    <a:pt x="804405" y="3695306"/>
                  </a:lnTo>
                  <a:lnTo>
                    <a:pt x="775931" y="3733393"/>
                  </a:lnTo>
                  <a:lnTo>
                    <a:pt x="719848" y="3784193"/>
                  </a:lnTo>
                  <a:lnTo>
                    <a:pt x="664933" y="3834981"/>
                  </a:lnTo>
                  <a:lnTo>
                    <a:pt x="637908" y="3873081"/>
                  </a:lnTo>
                  <a:lnTo>
                    <a:pt x="584746" y="3923881"/>
                  </a:lnTo>
                  <a:lnTo>
                    <a:pt x="558609" y="3949268"/>
                  </a:lnTo>
                  <a:lnTo>
                    <a:pt x="532752" y="3987368"/>
                  </a:lnTo>
                  <a:lnTo>
                    <a:pt x="481926" y="4038168"/>
                  </a:lnTo>
                  <a:lnTo>
                    <a:pt x="456958" y="4076255"/>
                  </a:lnTo>
                  <a:lnTo>
                    <a:pt x="407885" y="4127055"/>
                  </a:lnTo>
                  <a:lnTo>
                    <a:pt x="383781" y="4152455"/>
                  </a:lnTo>
                  <a:lnTo>
                    <a:pt x="359981" y="4190542"/>
                  </a:lnTo>
                  <a:lnTo>
                    <a:pt x="313245" y="4241343"/>
                  </a:lnTo>
                  <a:lnTo>
                    <a:pt x="290322" y="4279443"/>
                  </a:lnTo>
                  <a:lnTo>
                    <a:pt x="245338" y="4330230"/>
                  </a:lnTo>
                  <a:lnTo>
                    <a:pt x="223278" y="4368330"/>
                  </a:lnTo>
                  <a:lnTo>
                    <a:pt x="201523" y="4393730"/>
                  </a:lnTo>
                  <a:lnTo>
                    <a:pt x="180060" y="4431817"/>
                  </a:lnTo>
                  <a:lnTo>
                    <a:pt x="137998" y="4482617"/>
                  </a:lnTo>
                  <a:lnTo>
                    <a:pt x="117411" y="4520704"/>
                  </a:lnTo>
                  <a:lnTo>
                    <a:pt x="97104" y="4546104"/>
                  </a:lnTo>
                  <a:lnTo>
                    <a:pt x="77101" y="4584204"/>
                  </a:lnTo>
                  <a:lnTo>
                    <a:pt x="57391" y="4609604"/>
                  </a:lnTo>
                  <a:lnTo>
                    <a:pt x="37973" y="4647692"/>
                  </a:lnTo>
                  <a:lnTo>
                    <a:pt x="0" y="4698492"/>
                  </a:lnTo>
                  <a:lnTo>
                    <a:pt x="85026" y="4622304"/>
                  </a:lnTo>
                  <a:lnTo>
                    <a:pt x="171894" y="4546104"/>
                  </a:lnTo>
                  <a:lnTo>
                    <a:pt x="201256" y="4508017"/>
                  </a:lnTo>
                  <a:lnTo>
                    <a:pt x="290576" y="4431817"/>
                  </a:lnTo>
                  <a:lnTo>
                    <a:pt x="381723" y="4355630"/>
                  </a:lnTo>
                  <a:lnTo>
                    <a:pt x="474713" y="4279443"/>
                  </a:lnTo>
                  <a:lnTo>
                    <a:pt x="569531" y="4203242"/>
                  </a:lnTo>
                  <a:lnTo>
                    <a:pt x="698817" y="4101655"/>
                  </a:lnTo>
                  <a:lnTo>
                    <a:pt x="831367" y="4000068"/>
                  </a:lnTo>
                  <a:lnTo>
                    <a:pt x="967181" y="3898481"/>
                  </a:lnTo>
                  <a:lnTo>
                    <a:pt x="1071181" y="3822281"/>
                  </a:lnTo>
                  <a:lnTo>
                    <a:pt x="1106258" y="3809593"/>
                  </a:lnTo>
                  <a:lnTo>
                    <a:pt x="1248613" y="3707993"/>
                  </a:lnTo>
                  <a:lnTo>
                    <a:pt x="1321003" y="3657206"/>
                  </a:lnTo>
                  <a:lnTo>
                    <a:pt x="1357503" y="3644506"/>
                  </a:lnTo>
                  <a:lnTo>
                    <a:pt x="1468247" y="3568319"/>
                  </a:lnTo>
                  <a:lnTo>
                    <a:pt x="1505559" y="3555619"/>
                  </a:lnTo>
                  <a:lnTo>
                    <a:pt x="1618754" y="3479419"/>
                  </a:lnTo>
                  <a:lnTo>
                    <a:pt x="1656880" y="3466719"/>
                  </a:lnTo>
                  <a:lnTo>
                    <a:pt x="1772513" y="3390531"/>
                  </a:lnTo>
                  <a:lnTo>
                    <a:pt x="1811477" y="3377831"/>
                  </a:lnTo>
                  <a:lnTo>
                    <a:pt x="1889988" y="3327044"/>
                  </a:lnTo>
                  <a:lnTo>
                    <a:pt x="1929549" y="3314344"/>
                  </a:lnTo>
                  <a:lnTo>
                    <a:pt x="2009292" y="3263544"/>
                  </a:lnTo>
                  <a:lnTo>
                    <a:pt x="2049475" y="3250844"/>
                  </a:lnTo>
                  <a:lnTo>
                    <a:pt x="2089848" y="3225457"/>
                  </a:lnTo>
                  <a:lnTo>
                    <a:pt x="2130437" y="3212757"/>
                  </a:lnTo>
                  <a:lnTo>
                    <a:pt x="2212213" y="3161957"/>
                  </a:lnTo>
                  <a:lnTo>
                    <a:pt x="2253411" y="3149257"/>
                  </a:lnTo>
                  <a:lnTo>
                    <a:pt x="2294813" y="3123857"/>
                  </a:lnTo>
                  <a:lnTo>
                    <a:pt x="2336419" y="3111169"/>
                  </a:lnTo>
                  <a:lnTo>
                    <a:pt x="2378227" y="3085769"/>
                  </a:lnTo>
                  <a:lnTo>
                    <a:pt x="2420239" y="3073069"/>
                  </a:lnTo>
                  <a:lnTo>
                    <a:pt x="2462453" y="3047669"/>
                  </a:lnTo>
                  <a:lnTo>
                    <a:pt x="2504884" y="3034969"/>
                  </a:lnTo>
                  <a:lnTo>
                    <a:pt x="2590330" y="2984182"/>
                  </a:lnTo>
                  <a:lnTo>
                    <a:pt x="2633370" y="2971482"/>
                  </a:lnTo>
                  <a:lnTo>
                    <a:pt x="2676601" y="2946082"/>
                  </a:lnTo>
                  <a:lnTo>
                    <a:pt x="2763685" y="2920682"/>
                  </a:lnTo>
                  <a:lnTo>
                    <a:pt x="2807538" y="2895282"/>
                  </a:lnTo>
                  <a:lnTo>
                    <a:pt x="2851594" y="2882582"/>
                  </a:lnTo>
                  <a:lnTo>
                    <a:pt x="2895841" y="2857195"/>
                  </a:lnTo>
                  <a:lnTo>
                    <a:pt x="2940304" y="2844495"/>
                  </a:lnTo>
                  <a:lnTo>
                    <a:pt x="2984970" y="2819095"/>
                  </a:lnTo>
                  <a:lnTo>
                    <a:pt x="3029839" y="2806395"/>
                  </a:lnTo>
                  <a:lnTo>
                    <a:pt x="3074911" y="2780995"/>
                  </a:lnTo>
                  <a:lnTo>
                    <a:pt x="3165678" y="2755608"/>
                  </a:lnTo>
                  <a:lnTo>
                    <a:pt x="3211360" y="2730208"/>
                  </a:lnTo>
                  <a:lnTo>
                    <a:pt x="3303346" y="2704808"/>
                  </a:lnTo>
                  <a:lnTo>
                    <a:pt x="3349637" y="2679408"/>
                  </a:lnTo>
                  <a:lnTo>
                    <a:pt x="3442843" y="2654008"/>
                  </a:lnTo>
                  <a:lnTo>
                    <a:pt x="3489756" y="2628620"/>
                  </a:lnTo>
                  <a:lnTo>
                    <a:pt x="3584181" y="2603220"/>
                  </a:lnTo>
                  <a:lnTo>
                    <a:pt x="3631704" y="2577820"/>
                  </a:lnTo>
                  <a:lnTo>
                    <a:pt x="3775494" y="2539720"/>
                  </a:lnTo>
                  <a:lnTo>
                    <a:pt x="3823830" y="2514333"/>
                  </a:lnTo>
                  <a:lnTo>
                    <a:pt x="3970070" y="2476233"/>
                  </a:lnTo>
                  <a:lnTo>
                    <a:pt x="4019219" y="2450833"/>
                  </a:lnTo>
                  <a:lnTo>
                    <a:pt x="4217886" y="2400046"/>
                  </a:lnTo>
                  <a:lnTo>
                    <a:pt x="4268051" y="2374646"/>
                  </a:lnTo>
                  <a:lnTo>
                    <a:pt x="4573384" y="2298446"/>
                  </a:lnTo>
                  <a:lnTo>
                    <a:pt x="4624984" y="2273058"/>
                  </a:lnTo>
                  <a:lnTo>
                    <a:pt x="5755767" y="2006384"/>
                  </a:lnTo>
                  <a:lnTo>
                    <a:pt x="5811850" y="2006384"/>
                  </a:lnTo>
                  <a:lnTo>
                    <a:pt x="6152680" y="1930196"/>
                  </a:lnTo>
                  <a:lnTo>
                    <a:pt x="6210211" y="1930196"/>
                  </a:lnTo>
                  <a:lnTo>
                    <a:pt x="6442316" y="1879396"/>
                  </a:lnTo>
                  <a:lnTo>
                    <a:pt x="6500863" y="1879396"/>
                  </a:lnTo>
                  <a:lnTo>
                    <a:pt x="6737058" y="1828596"/>
                  </a:lnTo>
                  <a:lnTo>
                    <a:pt x="6796621" y="1828596"/>
                  </a:lnTo>
                  <a:lnTo>
                    <a:pt x="6916344" y="1803209"/>
                  </a:lnTo>
                  <a:lnTo>
                    <a:pt x="6976516" y="1803209"/>
                  </a:lnTo>
                  <a:lnTo>
                    <a:pt x="7097471" y="1777809"/>
                  </a:lnTo>
                  <a:lnTo>
                    <a:pt x="7158266" y="1777809"/>
                  </a:lnTo>
                  <a:lnTo>
                    <a:pt x="7280440" y="1752409"/>
                  </a:lnTo>
                  <a:lnTo>
                    <a:pt x="7341832" y="1752409"/>
                  </a:lnTo>
                  <a:lnTo>
                    <a:pt x="7465238" y="1727009"/>
                  </a:lnTo>
                  <a:lnTo>
                    <a:pt x="7527252" y="1727009"/>
                  </a:lnTo>
                  <a:lnTo>
                    <a:pt x="7651877" y="1701622"/>
                  </a:lnTo>
                  <a:lnTo>
                    <a:pt x="7714501" y="1701622"/>
                  </a:lnTo>
                  <a:lnTo>
                    <a:pt x="7777315" y="1688922"/>
                  </a:lnTo>
                  <a:lnTo>
                    <a:pt x="7840345" y="1688922"/>
                  </a:lnTo>
                  <a:lnTo>
                    <a:pt x="7903578" y="1676222"/>
                  </a:lnTo>
                  <a:lnTo>
                    <a:pt x="7967015" y="1676222"/>
                  </a:lnTo>
                  <a:lnTo>
                    <a:pt x="8094497" y="1650822"/>
                  </a:lnTo>
                  <a:lnTo>
                    <a:pt x="8158543" y="1650822"/>
                  </a:lnTo>
                  <a:lnTo>
                    <a:pt x="8222805" y="1638122"/>
                  </a:lnTo>
                  <a:lnTo>
                    <a:pt x="8287258" y="1638122"/>
                  </a:lnTo>
                  <a:lnTo>
                    <a:pt x="8351914" y="1625422"/>
                  </a:lnTo>
                  <a:lnTo>
                    <a:pt x="8416785" y="1625422"/>
                  </a:lnTo>
                  <a:lnTo>
                    <a:pt x="8481847" y="1612722"/>
                  </a:lnTo>
                  <a:lnTo>
                    <a:pt x="8547125" y="1612722"/>
                  </a:lnTo>
                  <a:lnTo>
                    <a:pt x="8612594" y="1600022"/>
                  </a:lnTo>
                  <a:lnTo>
                    <a:pt x="8744166" y="1600022"/>
                  </a:lnTo>
                  <a:lnTo>
                    <a:pt x="8810257" y="1587322"/>
                  </a:lnTo>
                  <a:lnTo>
                    <a:pt x="8876551" y="1587322"/>
                  </a:lnTo>
                  <a:lnTo>
                    <a:pt x="8943048" y="1574634"/>
                  </a:lnTo>
                  <a:lnTo>
                    <a:pt x="9009748" y="1574634"/>
                  </a:lnTo>
                  <a:lnTo>
                    <a:pt x="9076652" y="1561934"/>
                  </a:lnTo>
                  <a:lnTo>
                    <a:pt x="9211069" y="1561934"/>
                  </a:lnTo>
                  <a:lnTo>
                    <a:pt x="9278595" y="1549234"/>
                  </a:lnTo>
                  <a:lnTo>
                    <a:pt x="9414231" y="1549234"/>
                  </a:lnTo>
                  <a:lnTo>
                    <a:pt x="9482366" y="1536534"/>
                  </a:lnTo>
                  <a:lnTo>
                    <a:pt x="9619234" y="1536534"/>
                  </a:lnTo>
                  <a:lnTo>
                    <a:pt x="9687979" y="1523834"/>
                  </a:lnTo>
                  <a:lnTo>
                    <a:pt x="9754260" y="2120671"/>
                  </a:lnTo>
                  <a:lnTo>
                    <a:pt x="10427284" y="1523834"/>
                  </a:lnTo>
                  <a:lnTo>
                    <a:pt x="11214862" y="82541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2" y="4312920"/>
              <a:ext cx="925067" cy="1013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588" y="4347971"/>
              <a:ext cx="804671" cy="8930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0016" y="4343400"/>
              <a:ext cx="814069" cy="902335"/>
            </a:xfrm>
            <a:custGeom>
              <a:avLst/>
              <a:gdLst/>
              <a:ahLst/>
              <a:cxnLst/>
              <a:rect l="l" t="t" r="r" b="b"/>
              <a:pathLst>
                <a:path w="814069" h="902335">
                  <a:moveTo>
                    <a:pt x="0" y="902081"/>
                  </a:moveTo>
                  <a:lnTo>
                    <a:pt x="813561" y="902081"/>
                  </a:lnTo>
                  <a:lnTo>
                    <a:pt x="813561" y="0"/>
                  </a:lnTo>
                  <a:lnTo>
                    <a:pt x="0" y="0"/>
                  </a:lnTo>
                  <a:lnTo>
                    <a:pt x="0" y="9020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1768" y="5051044"/>
            <a:ext cx="26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26" y="5238496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1966-</a:t>
            </a:r>
            <a:r>
              <a:rPr sz="900" b="1" spc="-20" dirty="0">
                <a:latin typeface="Arial"/>
                <a:cs typeface="Arial"/>
              </a:rPr>
              <a:t>1975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spc="-10" dirty="0">
                <a:latin typeface="Arial"/>
                <a:cs typeface="Arial"/>
              </a:rPr>
              <a:t>Dragon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7989" y="4159961"/>
            <a:ext cx="190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UK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94688" y="3639311"/>
            <a:ext cx="1013460" cy="1013460"/>
            <a:chOff x="1694688" y="3639311"/>
            <a:chExt cx="1013460" cy="101346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4688" y="3639311"/>
              <a:ext cx="1013447" cy="10134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4604" y="3674363"/>
              <a:ext cx="893063" cy="89306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80031" y="3669791"/>
              <a:ext cx="902335" cy="902335"/>
            </a:xfrm>
            <a:custGeom>
              <a:avLst/>
              <a:gdLst/>
              <a:ahLst/>
              <a:cxnLst/>
              <a:rect l="l" t="t" r="r" b="b"/>
              <a:pathLst>
                <a:path w="902335" h="902335">
                  <a:moveTo>
                    <a:pt x="0" y="902080"/>
                  </a:moveTo>
                  <a:lnTo>
                    <a:pt x="902081" y="902080"/>
                  </a:lnTo>
                  <a:lnTo>
                    <a:pt x="902081" y="0"/>
                  </a:lnTo>
                  <a:lnTo>
                    <a:pt x="0" y="0"/>
                  </a:lnTo>
                  <a:lnTo>
                    <a:pt x="0" y="9020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13461" y="4573600"/>
            <a:ext cx="782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1966-</a:t>
            </a:r>
            <a:r>
              <a:rPr sz="900" b="1" spc="-20" dirty="0">
                <a:latin typeface="Arial"/>
                <a:cs typeface="Arial"/>
              </a:rPr>
              <a:t>1974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spc="-10" dirty="0">
                <a:latin typeface="Arial"/>
                <a:cs typeface="Arial"/>
              </a:rPr>
              <a:t>Peach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Bottom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68807" y="3485463"/>
            <a:ext cx="26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96552" y="3122676"/>
            <a:ext cx="920750" cy="1013460"/>
            <a:chOff x="2796552" y="3122676"/>
            <a:chExt cx="920750" cy="101346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6552" y="3122676"/>
              <a:ext cx="920483" cy="10134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6456" y="3157728"/>
              <a:ext cx="800087" cy="8930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81884" y="3153155"/>
              <a:ext cx="808990" cy="902335"/>
            </a:xfrm>
            <a:custGeom>
              <a:avLst/>
              <a:gdLst/>
              <a:ahLst/>
              <a:cxnLst/>
              <a:rect l="l" t="t" r="r" b="b"/>
              <a:pathLst>
                <a:path w="808989" h="902335">
                  <a:moveTo>
                    <a:pt x="0" y="902081"/>
                  </a:moveTo>
                  <a:lnTo>
                    <a:pt x="808863" y="902081"/>
                  </a:lnTo>
                  <a:lnTo>
                    <a:pt x="808863" y="0"/>
                  </a:lnTo>
                  <a:lnTo>
                    <a:pt x="0" y="0"/>
                  </a:lnTo>
                  <a:lnTo>
                    <a:pt x="0" y="9020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00122" y="405510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1967-</a:t>
            </a:r>
            <a:r>
              <a:rPr sz="900" b="1" spc="-20" dirty="0">
                <a:latin typeface="Arial"/>
                <a:cs typeface="Arial"/>
              </a:rPr>
              <a:t>1988</a:t>
            </a:r>
            <a:endParaRPr sz="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900" b="1" spc="-25" dirty="0">
                <a:latin typeface="Arial"/>
                <a:cs typeface="Arial"/>
              </a:rPr>
              <a:t>AVR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99779" y="2963430"/>
            <a:ext cx="521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Germany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62755" y="2703576"/>
            <a:ext cx="1099185" cy="1013460"/>
            <a:chOff x="3762755" y="2703576"/>
            <a:chExt cx="1099185" cy="101346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62755" y="2703576"/>
              <a:ext cx="1098803" cy="10134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2671" y="2738628"/>
              <a:ext cx="978407" cy="8930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48099" y="2734055"/>
              <a:ext cx="987425" cy="902335"/>
            </a:xfrm>
            <a:custGeom>
              <a:avLst/>
              <a:gdLst/>
              <a:ahLst/>
              <a:cxnLst/>
              <a:rect l="l" t="t" r="r" b="b"/>
              <a:pathLst>
                <a:path w="987425" h="902335">
                  <a:moveTo>
                    <a:pt x="0" y="902081"/>
                  </a:moveTo>
                  <a:lnTo>
                    <a:pt x="987044" y="902081"/>
                  </a:lnTo>
                  <a:lnTo>
                    <a:pt x="987044" y="0"/>
                  </a:lnTo>
                  <a:lnTo>
                    <a:pt x="0" y="0"/>
                  </a:lnTo>
                  <a:lnTo>
                    <a:pt x="0" y="9020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68964" y="3632961"/>
            <a:ext cx="73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1967-</a:t>
            </a:r>
            <a:r>
              <a:rPr sz="900" b="1" spc="-20" dirty="0">
                <a:latin typeface="Arial"/>
                <a:cs typeface="Arial"/>
              </a:rPr>
              <a:t>1988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Fort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St.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Vrain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77105" y="2557055"/>
            <a:ext cx="26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928615" y="2394204"/>
            <a:ext cx="917575" cy="1013460"/>
            <a:chOff x="4928615" y="2394204"/>
            <a:chExt cx="917575" cy="1013460"/>
          </a:xfrm>
        </p:grpSpPr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28615" y="2394204"/>
              <a:ext cx="917447" cy="10134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8531" y="2429256"/>
              <a:ext cx="797051" cy="89306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13959" y="2424684"/>
              <a:ext cx="806450" cy="902335"/>
            </a:xfrm>
            <a:custGeom>
              <a:avLst/>
              <a:gdLst/>
              <a:ahLst/>
              <a:cxnLst/>
              <a:rect l="l" t="t" r="r" b="b"/>
              <a:pathLst>
                <a:path w="806450" h="902335">
                  <a:moveTo>
                    <a:pt x="0" y="902081"/>
                  </a:moveTo>
                  <a:lnTo>
                    <a:pt x="805941" y="902081"/>
                  </a:lnTo>
                  <a:lnTo>
                    <a:pt x="805941" y="0"/>
                  </a:lnTo>
                  <a:lnTo>
                    <a:pt x="0" y="0"/>
                  </a:lnTo>
                  <a:lnTo>
                    <a:pt x="0" y="9020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99178" y="3323082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1986-</a:t>
            </a:r>
            <a:r>
              <a:rPr sz="900" b="1" spc="-20" dirty="0">
                <a:latin typeface="Arial"/>
                <a:cs typeface="Arial"/>
              </a:rPr>
              <a:t>1989</a:t>
            </a:r>
            <a:endParaRPr sz="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900" b="1" spc="-20" dirty="0">
                <a:latin typeface="Arial"/>
                <a:cs typeface="Arial"/>
              </a:rPr>
              <a:t>THTR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5233" y="2239174"/>
            <a:ext cx="521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Germany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885688" y="2080260"/>
            <a:ext cx="1237615" cy="920750"/>
            <a:chOff x="5885688" y="2080260"/>
            <a:chExt cx="1237615" cy="920750"/>
          </a:xfrm>
        </p:grpSpPr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5688" y="2080260"/>
              <a:ext cx="1237487" cy="92049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5603" y="2115312"/>
              <a:ext cx="1117091" cy="80009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971031" y="2110740"/>
              <a:ext cx="1126490" cy="808990"/>
            </a:xfrm>
            <a:custGeom>
              <a:avLst/>
              <a:gdLst/>
              <a:ahLst/>
              <a:cxnLst/>
              <a:rect l="l" t="t" r="r" b="b"/>
              <a:pathLst>
                <a:path w="1126490" h="808989">
                  <a:moveTo>
                    <a:pt x="0" y="808863"/>
                  </a:moveTo>
                  <a:lnTo>
                    <a:pt x="1125982" y="808863"/>
                  </a:lnTo>
                  <a:lnTo>
                    <a:pt x="1125982" y="0"/>
                  </a:lnTo>
                  <a:lnTo>
                    <a:pt x="0" y="0"/>
                  </a:lnTo>
                  <a:lnTo>
                    <a:pt x="0" y="8088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138924" y="2930780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1998-</a:t>
            </a:r>
            <a:r>
              <a:rPr sz="900" b="1" spc="-10" dirty="0">
                <a:latin typeface="Arial"/>
                <a:cs typeface="Arial"/>
              </a:rPr>
              <a:t>Present </a:t>
            </a:r>
            <a:r>
              <a:rPr sz="900" b="1" spc="-20" dirty="0">
                <a:latin typeface="Arial"/>
                <a:cs typeface="Arial"/>
              </a:rPr>
              <a:t>HTTR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29005" y="1903908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Japan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171943" y="1837944"/>
            <a:ext cx="1283335" cy="919480"/>
            <a:chOff x="7171943" y="1837944"/>
            <a:chExt cx="1283335" cy="919480"/>
          </a:xfrm>
        </p:grpSpPr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71943" y="1837944"/>
              <a:ext cx="1283206" cy="91897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61859" y="1872996"/>
              <a:ext cx="1162811" cy="7985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257287" y="1868423"/>
              <a:ext cx="1172210" cy="807720"/>
            </a:xfrm>
            <a:custGeom>
              <a:avLst/>
              <a:gdLst/>
              <a:ahLst/>
              <a:cxnLst/>
              <a:rect l="l" t="t" r="r" b="b"/>
              <a:pathLst>
                <a:path w="1172209" h="807719">
                  <a:moveTo>
                    <a:pt x="0" y="807720"/>
                  </a:moveTo>
                  <a:lnTo>
                    <a:pt x="1171702" y="807720"/>
                  </a:lnTo>
                  <a:lnTo>
                    <a:pt x="1171702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458965" y="2688716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2000-</a:t>
            </a:r>
            <a:r>
              <a:rPr sz="900" b="1" spc="-10" dirty="0">
                <a:latin typeface="Arial"/>
                <a:cs typeface="Arial"/>
              </a:rPr>
              <a:t>Present HTR-</a:t>
            </a:r>
            <a:r>
              <a:rPr sz="900" b="1" spc="-25" dirty="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26415" y="1662188"/>
            <a:ext cx="343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China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826346" y="2430856"/>
            <a:ext cx="790575" cy="32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60020">
              <a:lnSpc>
                <a:spcPct val="1089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2021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-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Present HTR-</a:t>
            </a:r>
            <a:r>
              <a:rPr sz="900" b="1" spc="-25" dirty="0"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31876" y="1289303"/>
            <a:ext cx="8979535" cy="1259205"/>
            <a:chOff x="531876" y="1289303"/>
            <a:chExt cx="8979535" cy="1259205"/>
          </a:xfrm>
        </p:grpSpPr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20683" y="1679447"/>
              <a:ext cx="990587" cy="868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876" y="1289303"/>
              <a:ext cx="4482084" cy="91439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531876" y="1289303"/>
            <a:ext cx="4482465" cy="9144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6525" marR="320040" indent="-635">
              <a:lnSpc>
                <a:spcPct val="100000"/>
              </a:lnSpc>
              <a:spcBef>
                <a:spcPts val="470"/>
              </a:spcBef>
            </a:pPr>
            <a:r>
              <a:rPr sz="1600" dirty="0">
                <a:latin typeface="Arial"/>
                <a:cs typeface="Arial"/>
              </a:rPr>
              <a:t>Continuous</a:t>
            </a:r>
            <a:r>
              <a:rPr sz="1600" spc="3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innovation</a:t>
            </a:r>
            <a:r>
              <a:rPr sz="1600" spc="3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434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improve</a:t>
            </a:r>
            <a:r>
              <a:rPr sz="1600" spc="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safety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economics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with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focus</a:t>
            </a:r>
            <a:r>
              <a:rPr sz="1600" spc="2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simplicity, </a:t>
            </a:r>
            <a:r>
              <a:rPr sz="1600" dirty="0">
                <a:latin typeface="Arial"/>
                <a:cs typeface="Arial"/>
              </a:rPr>
              <a:t>reliability,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flexibility.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64327" y="4289247"/>
            <a:ext cx="59582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HTGR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SMR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reactor</a:t>
            </a:r>
            <a:r>
              <a:rPr sz="1600" spc="24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technology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nearest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deployment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2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allows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2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flexibility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siting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application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49352" y="1687067"/>
            <a:ext cx="10502265" cy="4391025"/>
            <a:chOff x="149352" y="1687067"/>
            <a:chExt cx="10502265" cy="4391025"/>
          </a:xfrm>
        </p:grpSpPr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9352" y="5248655"/>
              <a:ext cx="693407" cy="8290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79508" y="1687067"/>
              <a:ext cx="871727" cy="778763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0042811" y="1508672"/>
            <a:ext cx="343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China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831079" y="1499997"/>
            <a:ext cx="6975475" cy="5129530"/>
            <a:chOff x="4831079" y="1499997"/>
            <a:chExt cx="6975475" cy="5129530"/>
          </a:xfrm>
        </p:grpSpPr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36401" y="1616240"/>
              <a:ext cx="720509" cy="75583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815827" y="1528572"/>
              <a:ext cx="962025" cy="931544"/>
            </a:xfrm>
            <a:custGeom>
              <a:avLst/>
              <a:gdLst/>
              <a:ahLst/>
              <a:cxnLst/>
              <a:rect l="l" t="t" r="r" b="b"/>
              <a:pathLst>
                <a:path w="962025" h="931544">
                  <a:moveTo>
                    <a:pt x="0" y="465581"/>
                  </a:moveTo>
                  <a:lnTo>
                    <a:pt x="2482" y="417978"/>
                  </a:lnTo>
                  <a:lnTo>
                    <a:pt x="9768" y="371750"/>
                  </a:lnTo>
                  <a:lnTo>
                    <a:pt x="21617" y="327131"/>
                  </a:lnTo>
                  <a:lnTo>
                    <a:pt x="37786" y="284355"/>
                  </a:lnTo>
                  <a:lnTo>
                    <a:pt x="58033" y="243656"/>
                  </a:lnTo>
                  <a:lnTo>
                    <a:pt x="82118" y="205269"/>
                  </a:lnTo>
                  <a:lnTo>
                    <a:pt x="109798" y="169427"/>
                  </a:lnTo>
                  <a:lnTo>
                    <a:pt x="140831" y="136364"/>
                  </a:lnTo>
                  <a:lnTo>
                    <a:pt x="174977" y="106315"/>
                  </a:lnTo>
                  <a:lnTo>
                    <a:pt x="211992" y="79513"/>
                  </a:lnTo>
                  <a:lnTo>
                    <a:pt x="251636" y="56192"/>
                  </a:lnTo>
                  <a:lnTo>
                    <a:pt x="293667" y="36587"/>
                  </a:lnTo>
                  <a:lnTo>
                    <a:pt x="337842" y="20931"/>
                  </a:lnTo>
                  <a:lnTo>
                    <a:pt x="383921" y="9458"/>
                  </a:lnTo>
                  <a:lnTo>
                    <a:pt x="431661" y="2403"/>
                  </a:lnTo>
                  <a:lnTo>
                    <a:pt x="480822" y="0"/>
                  </a:lnTo>
                  <a:lnTo>
                    <a:pt x="529982" y="2403"/>
                  </a:lnTo>
                  <a:lnTo>
                    <a:pt x="577722" y="9458"/>
                  </a:lnTo>
                  <a:lnTo>
                    <a:pt x="623801" y="20931"/>
                  </a:lnTo>
                  <a:lnTo>
                    <a:pt x="667976" y="36587"/>
                  </a:lnTo>
                  <a:lnTo>
                    <a:pt x="710007" y="56192"/>
                  </a:lnTo>
                  <a:lnTo>
                    <a:pt x="749651" y="79513"/>
                  </a:lnTo>
                  <a:lnTo>
                    <a:pt x="786666" y="106315"/>
                  </a:lnTo>
                  <a:lnTo>
                    <a:pt x="820812" y="136364"/>
                  </a:lnTo>
                  <a:lnTo>
                    <a:pt x="851845" y="169427"/>
                  </a:lnTo>
                  <a:lnTo>
                    <a:pt x="879525" y="205269"/>
                  </a:lnTo>
                  <a:lnTo>
                    <a:pt x="903610" y="243656"/>
                  </a:lnTo>
                  <a:lnTo>
                    <a:pt x="923857" y="284355"/>
                  </a:lnTo>
                  <a:lnTo>
                    <a:pt x="940026" y="327131"/>
                  </a:lnTo>
                  <a:lnTo>
                    <a:pt x="951875" y="371750"/>
                  </a:lnTo>
                  <a:lnTo>
                    <a:pt x="959161" y="417978"/>
                  </a:lnTo>
                  <a:lnTo>
                    <a:pt x="961644" y="465581"/>
                  </a:lnTo>
                  <a:lnTo>
                    <a:pt x="959161" y="513185"/>
                  </a:lnTo>
                  <a:lnTo>
                    <a:pt x="951875" y="559413"/>
                  </a:lnTo>
                  <a:lnTo>
                    <a:pt x="940026" y="604032"/>
                  </a:lnTo>
                  <a:lnTo>
                    <a:pt x="923857" y="646808"/>
                  </a:lnTo>
                  <a:lnTo>
                    <a:pt x="903610" y="687507"/>
                  </a:lnTo>
                  <a:lnTo>
                    <a:pt x="879525" y="725894"/>
                  </a:lnTo>
                  <a:lnTo>
                    <a:pt x="851845" y="761736"/>
                  </a:lnTo>
                  <a:lnTo>
                    <a:pt x="820812" y="794799"/>
                  </a:lnTo>
                  <a:lnTo>
                    <a:pt x="786666" y="824848"/>
                  </a:lnTo>
                  <a:lnTo>
                    <a:pt x="749651" y="851650"/>
                  </a:lnTo>
                  <a:lnTo>
                    <a:pt x="710007" y="874971"/>
                  </a:lnTo>
                  <a:lnTo>
                    <a:pt x="667976" y="894576"/>
                  </a:lnTo>
                  <a:lnTo>
                    <a:pt x="623801" y="910232"/>
                  </a:lnTo>
                  <a:lnTo>
                    <a:pt x="577722" y="921705"/>
                  </a:lnTo>
                  <a:lnTo>
                    <a:pt x="529982" y="928760"/>
                  </a:lnTo>
                  <a:lnTo>
                    <a:pt x="480822" y="931163"/>
                  </a:lnTo>
                  <a:lnTo>
                    <a:pt x="431661" y="928760"/>
                  </a:lnTo>
                  <a:lnTo>
                    <a:pt x="383921" y="921705"/>
                  </a:lnTo>
                  <a:lnTo>
                    <a:pt x="337842" y="910232"/>
                  </a:lnTo>
                  <a:lnTo>
                    <a:pt x="293667" y="894576"/>
                  </a:lnTo>
                  <a:lnTo>
                    <a:pt x="251636" y="874971"/>
                  </a:lnTo>
                  <a:lnTo>
                    <a:pt x="211992" y="851650"/>
                  </a:lnTo>
                  <a:lnTo>
                    <a:pt x="174977" y="824848"/>
                  </a:lnTo>
                  <a:lnTo>
                    <a:pt x="140831" y="794799"/>
                  </a:lnTo>
                  <a:lnTo>
                    <a:pt x="109798" y="761736"/>
                  </a:lnTo>
                  <a:lnTo>
                    <a:pt x="82118" y="725894"/>
                  </a:lnTo>
                  <a:lnTo>
                    <a:pt x="58033" y="687507"/>
                  </a:lnTo>
                  <a:lnTo>
                    <a:pt x="37786" y="646808"/>
                  </a:lnTo>
                  <a:lnTo>
                    <a:pt x="21617" y="604032"/>
                  </a:lnTo>
                  <a:lnTo>
                    <a:pt x="9768" y="559413"/>
                  </a:lnTo>
                  <a:lnTo>
                    <a:pt x="2482" y="513185"/>
                  </a:lnTo>
                  <a:lnTo>
                    <a:pt x="0" y="465581"/>
                  </a:lnTo>
                  <a:close/>
                </a:path>
              </a:pathLst>
            </a:custGeom>
            <a:ln w="57150">
              <a:solidFill>
                <a:srgbClr val="3971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31079" y="6080760"/>
              <a:ext cx="1447787" cy="54863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928615" y="4978907"/>
              <a:ext cx="1252855" cy="1249680"/>
            </a:xfrm>
            <a:custGeom>
              <a:avLst/>
              <a:gdLst/>
              <a:ahLst/>
              <a:cxnLst/>
              <a:rect l="l" t="t" r="r" b="b"/>
              <a:pathLst>
                <a:path w="1252854" h="1249679">
                  <a:moveTo>
                    <a:pt x="626364" y="0"/>
                  </a:moveTo>
                  <a:lnTo>
                    <a:pt x="577413" y="1879"/>
                  </a:lnTo>
                  <a:lnTo>
                    <a:pt x="529493" y="7427"/>
                  </a:lnTo>
                  <a:lnTo>
                    <a:pt x="482743" y="16502"/>
                  </a:lnTo>
                  <a:lnTo>
                    <a:pt x="437301" y="28967"/>
                  </a:lnTo>
                  <a:lnTo>
                    <a:pt x="393308" y="44683"/>
                  </a:lnTo>
                  <a:lnTo>
                    <a:pt x="350903" y="63510"/>
                  </a:lnTo>
                  <a:lnTo>
                    <a:pt x="310224" y="85310"/>
                  </a:lnTo>
                  <a:lnTo>
                    <a:pt x="271411" y="109943"/>
                  </a:lnTo>
                  <a:lnTo>
                    <a:pt x="234603" y="137271"/>
                  </a:lnTo>
                  <a:lnTo>
                    <a:pt x="199940" y="167156"/>
                  </a:lnTo>
                  <a:lnTo>
                    <a:pt x="167560" y="199457"/>
                  </a:lnTo>
                  <a:lnTo>
                    <a:pt x="137603" y="234036"/>
                  </a:lnTo>
                  <a:lnTo>
                    <a:pt x="110209" y="270755"/>
                  </a:lnTo>
                  <a:lnTo>
                    <a:pt x="85516" y="309473"/>
                  </a:lnTo>
                  <a:lnTo>
                    <a:pt x="63663" y="350053"/>
                  </a:lnTo>
                  <a:lnTo>
                    <a:pt x="44791" y="392355"/>
                  </a:lnTo>
                  <a:lnTo>
                    <a:pt x="29037" y="436241"/>
                  </a:lnTo>
                  <a:lnTo>
                    <a:pt x="16542" y="481571"/>
                  </a:lnTo>
                  <a:lnTo>
                    <a:pt x="7445" y="528207"/>
                  </a:lnTo>
                  <a:lnTo>
                    <a:pt x="1884" y="576009"/>
                  </a:lnTo>
                  <a:lnTo>
                    <a:pt x="0" y="624840"/>
                  </a:lnTo>
                  <a:lnTo>
                    <a:pt x="1884" y="673670"/>
                  </a:lnTo>
                  <a:lnTo>
                    <a:pt x="7445" y="721472"/>
                  </a:lnTo>
                  <a:lnTo>
                    <a:pt x="16542" y="768108"/>
                  </a:lnTo>
                  <a:lnTo>
                    <a:pt x="29037" y="813438"/>
                  </a:lnTo>
                  <a:lnTo>
                    <a:pt x="44791" y="857324"/>
                  </a:lnTo>
                  <a:lnTo>
                    <a:pt x="63663" y="899626"/>
                  </a:lnTo>
                  <a:lnTo>
                    <a:pt x="85516" y="940206"/>
                  </a:lnTo>
                  <a:lnTo>
                    <a:pt x="110209" y="978924"/>
                  </a:lnTo>
                  <a:lnTo>
                    <a:pt x="137603" y="1015643"/>
                  </a:lnTo>
                  <a:lnTo>
                    <a:pt x="167560" y="1050222"/>
                  </a:lnTo>
                  <a:lnTo>
                    <a:pt x="199940" y="1082523"/>
                  </a:lnTo>
                  <a:lnTo>
                    <a:pt x="234603" y="1112408"/>
                  </a:lnTo>
                  <a:lnTo>
                    <a:pt x="271411" y="1139736"/>
                  </a:lnTo>
                  <a:lnTo>
                    <a:pt x="310224" y="1164369"/>
                  </a:lnTo>
                  <a:lnTo>
                    <a:pt x="350903" y="1186169"/>
                  </a:lnTo>
                  <a:lnTo>
                    <a:pt x="393308" y="1204996"/>
                  </a:lnTo>
                  <a:lnTo>
                    <a:pt x="437301" y="1220712"/>
                  </a:lnTo>
                  <a:lnTo>
                    <a:pt x="482743" y="1233177"/>
                  </a:lnTo>
                  <a:lnTo>
                    <a:pt x="529493" y="1242252"/>
                  </a:lnTo>
                  <a:lnTo>
                    <a:pt x="577413" y="1247800"/>
                  </a:lnTo>
                  <a:lnTo>
                    <a:pt x="626364" y="1249680"/>
                  </a:lnTo>
                  <a:lnTo>
                    <a:pt x="675314" y="1247800"/>
                  </a:lnTo>
                  <a:lnTo>
                    <a:pt x="723234" y="1242252"/>
                  </a:lnTo>
                  <a:lnTo>
                    <a:pt x="769984" y="1233177"/>
                  </a:lnTo>
                  <a:lnTo>
                    <a:pt x="815426" y="1220712"/>
                  </a:lnTo>
                  <a:lnTo>
                    <a:pt x="859419" y="1204996"/>
                  </a:lnTo>
                  <a:lnTo>
                    <a:pt x="901824" y="1186169"/>
                  </a:lnTo>
                  <a:lnTo>
                    <a:pt x="942503" y="1164369"/>
                  </a:lnTo>
                  <a:lnTo>
                    <a:pt x="981316" y="1139736"/>
                  </a:lnTo>
                  <a:lnTo>
                    <a:pt x="1018124" y="1112408"/>
                  </a:lnTo>
                  <a:lnTo>
                    <a:pt x="1052787" y="1082523"/>
                  </a:lnTo>
                  <a:lnTo>
                    <a:pt x="1085167" y="1050222"/>
                  </a:lnTo>
                  <a:lnTo>
                    <a:pt x="1115124" y="1015643"/>
                  </a:lnTo>
                  <a:lnTo>
                    <a:pt x="1142518" y="978924"/>
                  </a:lnTo>
                  <a:lnTo>
                    <a:pt x="1167211" y="940206"/>
                  </a:lnTo>
                  <a:lnTo>
                    <a:pt x="1189064" y="899626"/>
                  </a:lnTo>
                  <a:lnTo>
                    <a:pt x="1207936" y="857324"/>
                  </a:lnTo>
                  <a:lnTo>
                    <a:pt x="1223690" y="813438"/>
                  </a:lnTo>
                  <a:lnTo>
                    <a:pt x="1236185" y="768108"/>
                  </a:lnTo>
                  <a:lnTo>
                    <a:pt x="1245282" y="721472"/>
                  </a:lnTo>
                  <a:lnTo>
                    <a:pt x="1250843" y="673670"/>
                  </a:lnTo>
                  <a:lnTo>
                    <a:pt x="1252728" y="624840"/>
                  </a:lnTo>
                  <a:lnTo>
                    <a:pt x="1250843" y="576009"/>
                  </a:lnTo>
                  <a:lnTo>
                    <a:pt x="1245282" y="528207"/>
                  </a:lnTo>
                  <a:lnTo>
                    <a:pt x="1236185" y="481571"/>
                  </a:lnTo>
                  <a:lnTo>
                    <a:pt x="1223690" y="436241"/>
                  </a:lnTo>
                  <a:lnTo>
                    <a:pt x="1207936" y="392355"/>
                  </a:lnTo>
                  <a:lnTo>
                    <a:pt x="1189064" y="350053"/>
                  </a:lnTo>
                  <a:lnTo>
                    <a:pt x="1167211" y="309473"/>
                  </a:lnTo>
                  <a:lnTo>
                    <a:pt x="1142518" y="270755"/>
                  </a:lnTo>
                  <a:lnTo>
                    <a:pt x="1115124" y="234036"/>
                  </a:lnTo>
                  <a:lnTo>
                    <a:pt x="1085167" y="199457"/>
                  </a:lnTo>
                  <a:lnTo>
                    <a:pt x="1052787" y="167156"/>
                  </a:lnTo>
                  <a:lnTo>
                    <a:pt x="1018124" y="137271"/>
                  </a:lnTo>
                  <a:lnTo>
                    <a:pt x="981316" y="109943"/>
                  </a:lnTo>
                  <a:lnTo>
                    <a:pt x="942503" y="85310"/>
                  </a:lnTo>
                  <a:lnTo>
                    <a:pt x="901824" y="63510"/>
                  </a:lnTo>
                  <a:lnTo>
                    <a:pt x="859419" y="44683"/>
                  </a:lnTo>
                  <a:lnTo>
                    <a:pt x="815426" y="28967"/>
                  </a:lnTo>
                  <a:lnTo>
                    <a:pt x="769984" y="16502"/>
                  </a:lnTo>
                  <a:lnTo>
                    <a:pt x="723234" y="7427"/>
                  </a:lnTo>
                  <a:lnTo>
                    <a:pt x="675314" y="1879"/>
                  </a:lnTo>
                  <a:lnTo>
                    <a:pt x="626364" y="0"/>
                  </a:lnTo>
                  <a:close/>
                </a:path>
              </a:pathLst>
            </a:custGeom>
            <a:solidFill>
              <a:srgbClr val="DBE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28615" y="4978907"/>
              <a:ext cx="1252855" cy="1249680"/>
            </a:xfrm>
            <a:custGeom>
              <a:avLst/>
              <a:gdLst/>
              <a:ahLst/>
              <a:cxnLst/>
              <a:rect l="l" t="t" r="r" b="b"/>
              <a:pathLst>
                <a:path w="1252854" h="1249679">
                  <a:moveTo>
                    <a:pt x="0" y="624840"/>
                  </a:moveTo>
                  <a:lnTo>
                    <a:pt x="1884" y="576009"/>
                  </a:lnTo>
                  <a:lnTo>
                    <a:pt x="7445" y="528207"/>
                  </a:lnTo>
                  <a:lnTo>
                    <a:pt x="16542" y="481571"/>
                  </a:lnTo>
                  <a:lnTo>
                    <a:pt x="29037" y="436241"/>
                  </a:lnTo>
                  <a:lnTo>
                    <a:pt x="44791" y="392355"/>
                  </a:lnTo>
                  <a:lnTo>
                    <a:pt x="63663" y="350053"/>
                  </a:lnTo>
                  <a:lnTo>
                    <a:pt x="85516" y="309473"/>
                  </a:lnTo>
                  <a:lnTo>
                    <a:pt x="110209" y="270755"/>
                  </a:lnTo>
                  <a:lnTo>
                    <a:pt x="137603" y="234036"/>
                  </a:lnTo>
                  <a:lnTo>
                    <a:pt x="167560" y="199457"/>
                  </a:lnTo>
                  <a:lnTo>
                    <a:pt x="199940" y="167156"/>
                  </a:lnTo>
                  <a:lnTo>
                    <a:pt x="234603" y="137271"/>
                  </a:lnTo>
                  <a:lnTo>
                    <a:pt x="271411" y="109943"/>
                  </a:lnTo>
                  <a:lnTo>
                    <a:pt x="310224" y="85310"/>
                  </a:lnTo>
                  <a:lnTo>
                    <a:pt x="350903" y="63510"/>
                  </a:lnTo>
                  <a:lnTo>
                    <a:pt x="393308" y="44683"/>
                  </a:lnTo>
                  <a:lnTo>
                    <a:pt x="437301" y="28967"/>
                  </a:lnTo>
                  <a:lnTo>
                    <a:pt x="482743" y="16502"/>
                  </a:lnTo>
                  <a:lnTo>
                    <a:pt x="529493" y="7427"/>
                  </a:lnTo>
                  <a:lnTo>
                    <a:pt x="577413" y="1879"/>
                  </a:lnTo>
                  <a:lnTo>
                    <a:pt x="626364" y="0"/>
                  </a:lnTo>
                  <a:lnTo>
                    <a:pt x="675314" y="1879"/>
                  </a:lnTo>
                  <a:lnTo>
                    <a:pt x="723234" y="7427"/>
                  </a:lnTo>
                  <a:lnTo>
                    <a:pt x="769984" y="16502"/>
                  </a:lnTo>
                  <a:lnTo>
                    <a:pt x="815426" y="28967"/>
                  </a:lnTo>
                  <a:lnTo>
                    <a:pt x="859419" y="44683"/>
                  </a:lnTo>
                  <a:lnTo>
                    <a:pt x="901824" y="63510"/>
                  </a:lnTo>
                  <a:lnTo>
                    <a:pt x="942503" y="85310"/>
                  </a:lnTo>
                  <a:lnTo>
                    <a:pt x="981316" y="109943"/>
                  </a:lnTo>
                  <a:lnTo>
                    <a:pt x="1018124" y="137271"/>
                  </a:lnTo>
                  <a:lnTo>
                    <a:pt x="1052787" y="167156"/>
                  </a:lnTo>
                  <a:lnTo>
                    <a:pt x="1085167" y="199457"/>
                  </a:lnTo>
                  <a:lnTo>
                    <a:pt x="1115124" y="234036"/>
                  </a:lnTo>
                  <a:lnTo>
                    <a:pt x="1142518" y="270755"/>
                  </a:lnTo>
                  <a:lnTo>
                    <a:pt x="1167211" y="309473"/>
                  </a:lnTo>
                  <a:lnTo>
                    <a:pt x="1189064" y="350053"/>
                  </a:lnTo>
                  <a:lnTo>
                    <a:pt x="1207936" y="392355"/>
                  </a:lnTo>
                  <a:lnTo>
                    <a:pt x="1223690" y="436241"/>
                  </a:lnTo>
                  <a:lnTo>
                    <a:pt x="1236185" y="481571"/>
                  </a:lnTo>
                  <a:lnTo>
                    <a:pt x="1245282" y="528207"/>
                  </a:lnTo>
                  <a:lnTo>
                    <a:pt x="1250843" y="576009"/>
                  </a:lnTo>
                  <a:lnTo>
                    <a:pt x="1252728" y="624840"/>
                  </a:lnTo>
                  <a:lnTo>
                    <a:pt x="1250843" y="673670"/>
                  </a:lnTo>
                  <a:lnTo>
                    <a:pt x="1245282" y="721472"/>
                  </a:lnTo>
                  <a:lnTo>
                    <a:pt x="1236185" y="768108"/>
                  </a:lnTo>
                  <a:lnTo>
                    <a:pt x="1223690" y="813438"/>
                  </a:lnTo>
                  <a:lnTo>
                    <a:pt x="1207936" y="857324"/>
                  </a:lnTo>
                  <a:lnTo>
                    <a:pt x="1189064" y="899626"/>
                  </a:lnTo>
                  <a:lnTo>
                    <a:pt x="1167211" y="940206"/>
                  </a:lnTo>
                  <a:lnTo>
                    <a:pt x="1142518" y="978924"/>
                  </a:lnTo>
                  <a:lnTo>
                    <a:pt x="1115124" y="1015643"/>
                  </a:lnTo>
                  <a:lnTo>
                    <a:pt x="1085167" y="1050222"/>
                  </a:lnTo>
                  <a:lnTo>
                    <a:pt x="1052787" y="1082523"/>
                  </a:lnTo>
                  <a:lnTo>
                    <a:pt x="1018124" y="1112408"/>
                  </a:lnTo>
                  <a:lnTo>
                    <a:pt x="981316" y="1139736"/>
                  </a:lnTo>
                  <a:lnTo>
                    <a:pt x="942503" y="1164369"/>
                  </a:lnTo>
                  <a:lnTo>
                    <a:pt x="901824" y="1186169"/>
                  </a:lnTo>
                  <a:lnTo>
                    <a:pt x="859419" y="1204996"/>
                  </a:lnTo>
                  <a:lnTo>
                    <a:pt x="815426" y="1220712"/>
                  </a:lnTo>
                  <a:lnTo>
                    <a:pt x="769984" y="1233177"/>
                  </a:lnTo>
                  <a:lnTo>
                    <a:pt x="723234" y="1242252"/>
                  </a:lnTo>
                  <a:lnTo>
                    <a:pt x="675314" y="1247800"/>
                  </a:lnTo>
                  <a:lnTo>
                    <a:pt x="626364" y="1249680"/>
                  </a:lnTo>
                  <a:lnTo>
                    <a:pt x="577413" y="1247800"/>
                  </a:lnTo>
                  <a:lnTo>
                    <a:pt x="529493" y="1242252"/>
                  </a:lnTo>
                  <a:lnTo>
                    <a:pt x="482743" y="1233177"/>
                  </a:lnTo>
                  <a:lnTo>
                    <a:pt x="437301" y="1220712"/>
                  </a:lnTo>
                  <a:lnTo>
                    <a:pt x="393308" y="1204996"/>
                  </a:lnTo>
                  <a:lnTo>
                    <a:pt x="350903" y="1186169"/>
                  </a:lnTo>
                  <a:lnTo>
                    <a:pt x="310224" y="1164369"/>
                  </a:lnTo>
                  <a:lnTo>
                    <a:pt x="271411" y="1139736"/>
                  </a:lnTo>
                  <a:lnTo>
                    <a:pt x="234603" y="1112408"/>
                  </a:lnTo>
                  <a:lnTo>
                    <a:pt x="199940" y="1082523"/>
                  </a:lnTo>
                  <a:lnTo>
                    <a:pt x="167560" y="1050222"/>
                  </a:lnTo>
                  <a:lnTo>
                    <a:pt x="137603" y="1015643"/>
                  </a:lnTo>
                  <a:lnTo>
                    <a:pt x="110209" y="978924"/>
                  </a:lnTo>
                  <a:lnTo>
                    <a:pt x="85516" y="940206"/>
                  </a:lnTo>
                  <a:lnTo>
                    <a:pt x="63663" y="899626"/>
                  </a:lnTo>
                  <a:lnTo>
                    <a:pt x="44791" y="857324"/>
                  </a:lnTo>
                  <a:lnTo>
                    <a:pt x="29037" y="813438"/>
                  </a:lnTo>
                  <a:lnTo>
                    <a:pt x="16542" y="768108"/>
                  </a:lnTo>
                  <a:lnTo>
                    <a:pt x="7445" y="721472"/>
                  </a:lnTo>
                  <a:lnTo>
                    <a:pt x="1884" y="67367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156944" y="5382461"/>
            <a:ext cx="796290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48260">
              <a:lnSpc>
                <a:spcPts val="1400"/>
              </a:lnSpc>
              <a:spcBef>
                <a:spcPts val="275"/>
              </a:spcBef>
            </a:pPr>
            <a:r>
              <a:rPr sz="1300" b="1" spc="-10" dirty="0">
                <a:latin typeface="Calibri"/>
                <a:cs typeface="Calibri"/>
              </a:rPr>
              <a:t>Electricity Generation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461759" y="4957317"/>
            <a:ext cx="1445260" cy="1659889"/>
            <a:chOff x="6461759" y="4957317"/>
            <a:chExt cx="1445260" cy="1659889"/>
          </a:xfrm>
        </p:grpSpPr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61759" y="6068567"/>
              <a:ext cx="1444751" cy="54863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559295" y="4963667"/>
              <a:ext cx="1249680" cy="1252855"/>
            </a:xfrm>
            <a:custGeom>
              <a:avLst/>
              <a:gdLst/>
              <a:ahLst/>
              <a:cxnLst/>
              <a:rect l="l" t="t" r="r" b="b"/>
              <a:pathLst>
                <a:path w="1249679" h="1252854">
                  <a:moveTo>
                    <a:pt x="624840" y="0"/>
                  </a:moveTo>
                  <a:lnTo>
                    <a:pt x="576009" y="1884"/>
                  </a:lnTo>
                  <a:lnTo>
                    <a:pt x="528207" y="7445"/>
                  </a:lnTo>
                  <a:lnTo>
                    <a:pt x="481571" y="16542"/>
                  </a:lnTo>
                  <a:lnTo>
                    <a:pt x="436241" y="29037"/>
                  </a:lnTo>
                  <a:lnTo>
                    <a:pt x="392355" y="44791"/>
                  </a:lnTo>
                  <a:lnTo>
                    <a:pt x="350053" y="63663"/>
                  </a:lnTo>
                  <a:lnTo>
                    <a:pt x="309473" y="85516"/>
                  </a:lnTo>
                  <a:lnTo>
                    <a:pt x="270755" y="110209"/>
                  </a:lnTo>
                  <a:lnTo>
                    <a:pt x="234036" y="137603"/>
                  </a:lnTo>
                  <a:lnTo>
                    <a:pt x="199457" y="167560"/>
                  </a:lnTo>
                  <a:lnTo>
                    <a:pt x="167156" y="199940"/>
                  </a:lnTo>
                  <a:lnTo>
                    <a:pt x="137271" y="234603"/>
                  </a:lnTo>
                  <a:lnTo>
                    <a:pt x="109943" y="271411"/>
                  </a:lnTo>
                  <a:lnTo>
                    <a:pt x="85310" y="310224"/>
                  </a:lnTo>
                  <a:lnTo>
                    <a:pt x="63510" y="350903"/>
                  </a:lnTo>
                  <a:lnTo>
                    <a:pt x="44683" y="393308"/>
                  </a:lnTo>
                  <a:lnTo>
                    <a:pt x="28967" y="437301"/>
                  </a:lnTo>
                  <a:lnTo>
                    <a:pt x="16502" y="482743"/>
                  </a:lnTo>
                  <a:lnTo>
                    <a:pt x="7427" y="529493"/>
                  </a:lnTo>
                  <a:lnTo>
                    <a:pt x="1879" y="577413"/>
                  </a:lnTo>
                  <a:lnTo>
                    <a:pt x="0" y="626363"/>
                  </a:lnTo>
                  <a:lnTo>
                    <a:pt x="1879" y="675314"/>
                  </a:lnTo>
                  <a:lnTo>
                    <a:pt x="7427" y="723234"/>
                  </a:lnTo>
                  <a:lnTo>
                    <a:pt x="16502" y="769984"/>
                  </a:lnTo>
                  <a:lnTo>
                    <a:pt x="28967" y="815426"/>
                  </a:lnTo>
                  <a:lnTo>
                    <a:pt x="44683" y="859419"/>
                  </a:lnTo>
                  <a:lnTo>
                    <a:pt x="63510" y="901824"/>
                  </a:lnTo>
                  <a:lnTo>
                    <a:pt x="85310" y="942503"/>
                  </a:lnTo>
                  <a:lnTo>
                    <a:pt x="109943" y="981316"/>
                  </a:lnTo>
                  <a:lnTo>
                    <a:pt x="137271" y="1018124"/>
                  </a:lnTo>
                  <a:lnTo>
                    <a:pt x="167156" y="1052787"/>
                  </a:lnTo>
                  <a:lnTo>
                    <a:pt x="199457" y="1085167"/>
                  </a:lnTo>
                  <a:lnTo>
                    <a:pt x="234036" y="1115124"/>
                  </a:lnTo>
                  <a:lnTo>
                    <a:pt x="270755" y="1142518"/>
                  </a:lnTo>
                  <a:lnTo>
                    <a:pt x="309473" y="1167211"/>
                  </a:lnTo>
                  <a:lnTo>
                    <a:pt x="350053" y="1189064"/>
                  </a:lnTo>
                  <a:lnTo>
                    <a:pt x="392355" y="1207936"/>
                  </a:lnTo>
                  <a:lnTo>
                    <a:pt x="436241" y="1223690"/>
                  </a:lnTo>
                  <a:lnTo>
                    <a:pt x="481571" y="1236185"/>
                  </a:lnTo>
                  <a:lnTo>
                    <a:pt x="528207" y="1245282"/>
                  </a:lnTo>
                  <a:lnTo>
                    <a:pt x="576009" y="1250843"/>
                  </a:lnTo>
                  <a:lnTo>
                    <a:pt x="624840" y="1252727"/>
                  </a:lnTo>
                  <a:lnTo>
                    <a:pt x="673670" y="1250843"/>
                  </a:lnTo>
                  <a:lnTo>
                    <a:pt x="721472" y="1245282"/>
                  </a:lnTo>
                  <a:lnTo>
                    <a:pt x="768108" y="1236185"/>
                  </a:lnTo>
                  <a:lnTo>
                    <a:pt x="813438" y="1223690"/>
                  </a:lnTo>
                  <a:lnTo>
                    <a:pt x="857324" y="1207936"/>
                  </a:lnTo>
                  <a:lnTo>
                    <a:pt x="899626" y="1189064"/>
                  </a:lnTo>
                  <a:lnTo>
                    <a:pt x="940206" y="1167211"/>
                  </a:lnTo>
                  <a:lnTo>
                    <a:pt x="978924" y="1142518"/>
                  </a:lnTo>
                  <a:lnTo>
                    <a:pt x="1015643" y="1115124"/>
                  </a:lnTo>
                  <a:lnTo>
                    <a:pt x="1050222" y="1085167"/>
                  </a:lnTo>
                  <a:lnTo>
                    <a:pt x="1082523" y="1052787"/>
                  </a:lnTo>
                  <a:lnTo>
                    <a:pt x="1112408" y="1018124"/>
                  </a:lnTo>
                  <a:lnTo>
                    <a:pt x="1139736" y="981316"/>
                  </a:lnTo>
                  <a:lnTo>
                    <a:pt x="1164369" y="942503"/>
                  </a:lnTo>
                  <a:lnTo>
                    <a:pt x="1186169" y="901824"/>
                  </a:lnTo>
                  <a:lnTo>
                    <a:pt x="1204996" y="859419"/>
                  </a:lnTo>
                  <a:lnTo>
                    <a:pt x="1220712" y="815426"/>
                  </a:lnTo>
                  <a:lnTo>
                    <a:pt x="1233177" y="769984"/>
                  </a:lnTo>
                  <a:lnTo>
                    <a:pt x="1242252" y="723234"/>
                  </a:lnTo>
                  <a:lnTo>
                    <a:pt x="1247800" y="675314"/>
                  </a:lnTo>
                  <a:lnTo>
                    <a:pt x="1249680" y="626363"/>
                  </a:lnTo>
                  <a:lnTo>
                    <a:pt x="1247800" y="577413"/>
                  </a:lnTo>
                  <a:lnTo>
                    <a:pt x="1242252" y="529493"/>
                  </a:lnTo>
                  <a:lnTo>
                    <a:pt x="1233177" y="482743"/>
                  </a:lnTo>
                  <a:lnTo>
                    <a:pt x="1220712" y="437301"/>
                  </a:lnTo>
                  <a:lnTo>
                    <a:pt x="1204996" y="393308"/>
                  </a:lnTo>
                  <a:lnTo>
                    <a:pt x="1186169" y="350903"/>
                  </a:lnTo>
                  <a:lnTo>
                    <a:pt x="1164369" y="310224"/>
                  </a:lnTo>
                  <a:lnTo>
                    <a:pt x="1139736" y="271411"/>
                  </a:lnTo>
                  <a:lnTo>
                    <a:pt x="1112408" y="234603"/>
                  </a:lnTo>
                  <a:lnTo>
                    <a:pt x="1082523" y="199940"/>
                  </a:lnTo>
                  <a:lnTo>
                    <a:pt x="1050222" y="167560"/>
                  </a:lnTo>
                  <a:lnTo>
                    <a:pt x="1015643" y="137603"/>
                  </a:lnTo>
                  <a:lnTo>
                    <a:pt x="978924" y="110209"/>
                  </a:lnTo>
                  <a:lnTo>
                    <a:pt x="940206" y="85516"/>
                  </a:lnTo>
                  <a:lnTo>
                    <a:pt x="899626" y="63663"/>
                  </a:lnTo>
                  <a:lnTo>
                    <a:pt x="857324" y="44791"/>
                  </a:lnTo>
                  <a:lnTo>
                    <a:pt x="813438" y="29037"/>
                  </a:lnTo>
                  <a:lnTo>
                    <a:pt x="768108" y="16542"/>
                  </a:lnTo>
                  <a:lnTo>
                    <a:pt x="721472" y="7445"/>
                  </a:lnTo>
                  <a:lnTo>
                    <a:pt x="673670" y="1884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DBE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9295" y="4963667"/>
              <a:ext cx="1249680" cy="1252855"/>
            </a:xfrm>
            <a:custGeom>
              <a:avLst/>
              <a:gdLst/>
              <a:ahLst/>
              <a:cxnLst/>
              <a:rect l="l" t="t" r="r" b="b"/>
              <a:pathLst>
                <a:path w="1249679" h="1252854">
                  <a:moveTo>
                    <a:pt x="0" y="626363"/>
                  </a:moveTo>
                  <a:lnTo>
                    <a:pt x="1879" y="577413"/>
                  </a:lnTo>
                  <a:lnTo>
                    <a:pt x="7427" y="529493"/>
                  </a:lnTo>
                  <a:lnTo>
                    <a:pt x="16502" y="482743"/>
                  </a:lnTo>
                  <a:lnTo>
                    <a:pt x="28967" y="437301"/>
                  </a:lnTo>
                  <a:lnTo>
                    <a:pt x="44683" y="393308"/>
                  </a:lnTo>
                  <a:lnTo>
                    <a:pt x="63510" y="350903"/>
                  </a:lnTo>
                  <a:lnTo>
                    <a:pt x="85310" y="310224"/>
                  </a:lnTo>
                  <a:lnTo>
                    <a:pt x="109943" y="271411"/>
                  </a:lnTo>
                  <a:lnTo>
                    <a:pt x="137271" y="234603"/>
                  </a:lnTo>
                  <a:lnTo>
                    <a:pt x="167156" y="199940"/>
                  </a:lnTo>
                  <a:lnTo>
                    <a:pt x="199457" y="167560"/>
                  </a:lnTo>
                  <a:lnTo>
                    <a:pt x="234036" y="137603"/>
                  </a:lnTo>
                  <a:lnTo>
                    <a:pt x="270755" y="110209"/>
                  </a:lnTo>
                  <a:lnTo>
                    <a:pt x="309473" y="85516"/>
                  </a:lnTo>
                  <a:lnTo>
                    <a:pt x="350053" y="63663"/>
                  </a:lnTo>
                  <a:lnTo>
                    <a:pt x="392355" y="44791"/>
                  </a:lnTo>
                  <a:lnTo>
                    <a:pt x="436241" y="29037"/>
                  </a:lnTo>
                  <a:lnTo>
                    <a:pt x="481571" y="16542"/>
                  </a:lnTo>
                  <a:lnTo>
                    <a:pt x="528207" y="7445"/>
                  </a:lnTo>
                  <a:lnTo>
                    <a:pt x="576009" y="1884"/>
                  </a:lnTo>
                  <a:lnTo>
                    <a:pt x="624840" y="0"/>
                  </a:lnTo>
                  <a:lnTo>
                    <a:pt x="673670" y="1884"/>
                  </a:lnTo>
                  <a:lnTo>
                    <a:pt x="721472" y="7445"/>
                  </a:lnTo>
                  <a:lnTo>
                    <a:pt x="768108" y="16542"/>
                  </a:lnTo>
                  <a:lnTo>
                    <a:pt x="813438" y="29037"/>
                  </a:lnTo>
                  <a:lnTo>
                    <a:pt x="857324" y="44791"/>
                  </a:lnTo>
                  <a:lnTo>
                    <a:pt x="899626" y="63663"/>
                  </a:lnTo>
                  <a:lnTo>
                    <a:pt x="940206" y="85516"/>
                  </a:lnTo>
                  <a:lnTo>
                    <a:pt x="978924" y="110209"/>
                  </a:lnTo>
                  <a:lnTo>
                    <a:pt x="1015643" y="137603"/>
                  </a:lnTo>
                  <a:lnTo>
                    <a:pt x="1050222" y="167560"/>
                  </a:lnTo>
                  <a:lnTo>
                    <a:pt x="1082523" y="199940"/>
                  </a:lnTo>
                  <a:lnTo>
                    <a:pt x="1112408" y="234603"/>
                  </a:lnTo>
                  <a:lnTo>
                    <a:pt x="1139736" y="271411"/>
                  </a:lnTo>
                  <a:lnTo>
                    <a:pt x="1164369" y="310224"/>
                  </a:lnTo>
                  <a:lnTo>
                    <a:pt x="1186169" y="350903"/>
                  </a:lnTo>
                  <a:lnTo>
                    <a:pt x="1204996" y="393308"/>
                  </a:lnTo>
                  <a:lnTo>
                    <a:pt x="1220712" y="437301"/>
                  </a:lnTo>
                  <a:lnTo>
                    <a:pt x="1233177" y="482743"/>
                  </a:lnTo>
                  <a:lnTo>
                    <a:pt x="1242252" y="529493"/>
                  </a:lnTo>
                  <a:lnTo>
                    <a:pt x="1247800" y="577413"/>
                  </a:lnTo>
                  <a:lnTo>
                    <a:pt x="1249680" y="626363"/>
                  </a:lnTo>
                  <a:lnTo>
                    <a:pt x="1247800" y="675314"/>
                  </a:lnTo>
                  <a:lnTo>
                    <a:pt x="1242252" y="723234"/>
                  </a:lnTo>
                  <a:lnTo>
                    <a:pt x="1233177" y="769984"/>
                  </a:lnTo>
                  <a:lnTo>
                    <a:pt x="1220712" y="815426"/>
                  </a:lnTo>
                  <a:lnTo>
                    <a:pt x="1204996" y="859419"/>
                  </a:lnTo>
                  <a:lnTo>
                    <a:pt x="1186169" y="901824"/>
                  </a:lnTo>
                  <a:lnTo>
                    <a:pt x="1164369" y="942503"/>
                  </a:lnTo>
                  <a:lnTo>
                    <a:pt x="1139736" y="981316"/>
                  </a:lnTo>
                  <a:lnTo>
                    <a:pt x="1112408" y="1018124"/>
                  </a:lnTo>
                  <a:lnTo>
                    <a:pt x="1082523" y="1052787"/>
                  </a:lnTo>
                  <a:lnTo>
                    <a:pt x="1050222" y="1085167"/>
                  </a:lnTo>
                  <a:lnTo>
                    <a:pt x="1015643" y="1115124"/>
                  </a:lnTo>
                  <a:lnTo>
                    <a:pt x="978924" y="1142518"/>
                  </a:lnTo>
                  <a:lnTo>
                    <a:pt x="940206" y="1167211"/>
                  </a:lnTo>
                  <a:lnTo>
                    <a:pt x="899626" y="1189064"/>
                  </a:lnTo>
                  <a:lnTo>
                    <a:pt x="857324" y="1207936"/>
                  </a:lnTo>
                  <a:lnTo>
                    <a:pt x="813438" y="1223690"/>
                  </a:lnTo>
                  <a:lnTo>
                    <a:pt x="768108" y="1236185"/>
                  </a:lnTo>
                  <a:lnTo>
                    <a:pt x="721472" y="1245282"/>
                  </a:lnTo>
                  <a:lnTo>
                    <a:pt x="673670" y="1250843"/>
                  </a:lnTo>
                  <a:lnTo>
                    <a:pt x="624840" y="1252727"/>
                  </a:lnTo>
                  <a:lnTo>
                    <a:pt x="576009" y="1250843"/>
                  </a:lnTo>
                  <a:lnTo>
                    <a:pt x="528207" y="1245282"/>
                  </a:lnTo>
                  <a:lnTo>
                    <a:pt x="481571" y="1236185"/>
                  </a:lnTo>
                  <a:lnTo>
                    <a:pt x="436241" y="1223690"/>
                  </a:lnTo>
                  <a:lnTo>
                    <a:pt x="392355" y="1207936"/>
                  </a:lnTo>
                  <a:lnTo>
                    <a:pt x="350053" y="1189064"/>
                  </a:lnTo>
                  <a:lnTo>
                    <a:pt x="309473" y="1167211"/>
                  </a:lnTo>
                  <a:lnTo>
                    <a:pt x="270755" y="1142518"/>
                  </a:lnTo>
                  <a:lnTo>
                    <a:pt x="234036" y="1115124"/>
                  </a:lnTo>
                  <a:lnTo>
                    <a:pt x="199457" y="1085167"/>
                  </a:lnTo>
                  <a:lnTo>
                    <a:pt x="167156" y="1052787"/>
                  </a:lnTo>
                  <a:lnTo>
                    <a:pt x="137271" y="1018124"/>
                  </a:lnTo>
                  <a:lnTo>
                    <a:pt x="109943" y="981316"/>
                  </a:lnTo>
                  <a:lnTo>
                    <a:pt x="85310" y="942503"/>
                  </a:lnTo>
                  <a:lnTo>
                    <a:pt x="63510" y="901824"/>
                  </a:lnTo>
                  <a:lnTo>
                    <a:pt x="44683" y="859419"/>
                  </a:lnTo>
                  <a:lnTo>
                    <a:pt x="28967" y="815426"/>
                  </a:lnTo>
                  <a:lnTo>
                    <a:pt x="16502" y="769984"/>
                  </a:lnTo>
                  <a:lnTo>
                    <a:pt x="7427" y="723234"/>
                  </a:lnTo>
                  <a:lnTo>
                    <a:pt x="1879" y="675314"/>
                  </a:lnTo>
                  <a:lnTo>
                    <a:pt x="0" y="6263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759320" y="5368829"/>
            <a:ext cx="850265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6200" marR="5080" indent="-64135">
              <a:lnSpc>
                <a:spcPts val="1400"/>
              </a:lnSpc>
              <a:spcBef>
                <a:spcPts val="275"/>
              </a:spcBef>
            </a:pPr>
            <a:r>
              <a:rPr sz="1300" b="1" dirty="0">
                <a:latin typeface="Calibri"/>
                <a:cs typeface="Calibri"/>
              </a:rPr>
              <a:t>Mining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/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Oil </a:t>
            </a:r>
            <a:r>
              <a:rPr sz="1300" b="1" spc="-10" dirty="0">
                <a:latin typeface="Calibri"/>
                <a:cs typeface="Calibri"/>
              </a:rPr>
              <a:t>Extraction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086343" y="4967985"/>
            <a:ext cx="1447800" cy="1659889"/>
            <a:chOff x="8086343" y="4967985"/>
            <a:chExt cx="1447800" cy="1659889"/>
          </a:xfrm>
        </p:grpSpPr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86343" y="6079235"/>
              <a:ext cx="1447787" cy="54863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183879" y="4974335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364" y="0"/>
                  </a:moveTo>
                  <a:lnTo>
                    <a:pt x="577413" y="1884"/>
                  </a:lnTo>
                  <a:lnTo>
                    <a:pt x="529493" y="7445"/>
                  </a:lnTo>
                  <a:lnTo>
                    <a:pt x="482743" y="16542"/>
                  </a:lnTo>
                  <a:lnTo>
                    <a:pt x="437301" y="29037"/>
                  </a:lnTo>
                  <a:lnTo>
                    <a:pt x="393308" y="44791"/>
                  </a:lnTo>
                  <a:lnTo>
                    <a:pt x="350903" y="63663"/>
                  </a:lnTo>
                  <a:lnTo>
                    <a:pt x="310224" y="85516"/>
                  </a:lnTo>
                  <a:lnTo>
                    <a:pt x="271411" y="110209"/>
                  </a:lnTo>
                  <a:lnTo>
                    <a:pt x="234603" y="137603"/>
                  </a:lnTo>
                  <a:lnTo>
                    <a:pt x="199940" y="167560"/>
                  </a:lnTo>
                  <a:lnTo>
                    <a:pt x="167560" y="199940"/>
                  </a:lnTo>
                  <a:lnTo>
                    <a:pt x="137603" y="234603"/>
                  </a:lnTo>
                  <a:lnTo>
                    <a:pt x="110209" y="271411"/>
                  </a:lnTo>
                  <a:lnTo>
                    <a:pt x="85516" y="310224"/>
                  </a:lnTo>
                  <a:lnTo>
                    <a:pt x="63663" y="350903"/>
                  </a:lnTo>
                  <a:lnTo>
                    <a:pt x="44791" y="393308"/>
                  </a:lnTo>
                  <a:lnTo>
                    <a:pt x="29037" y="437301"/>
                  </a:lnTo>
                  <a:lnTo>
                    <a:pt x="16542" y="482743"/>
                  </a:lnTo>
                  <a:lnTo>
                    <a:pt x="7445" y="529493"/>
                  </a:lnTo>
                  <a:lnTo>
                    <a:pt x="1884" y="577413"/>
                  </a:lnTo>
                  <a:lnTo>
                    <a:pt x="0" y="626363"/>
                  </a:lnTo>
                  <a:lnTo>
                    <a:pt x="1884" y="675314"/>
                  </a:lnTo>
                  <a:lnTo>
                    <a:pt x="7445" y="723234"/>
                  </a:lnTo>
                  <a:lnTo>
                    <a:pt x="16542" y="769984"/>
                  </a:lnTo>
                  <a:lnTo>
                    <a:pt x="29037" y="815426"/>
                  </a:lnTo>
                  <a:lnTo>
                    <a:pt x="44791" y="859419"/>
                  </a:lnTo>
                  <a:lnTo>
                    <a:pt x="63663" y="901824"/>
                  </a:lnTo>
                  <a:lnTo>
                    <a:pt x="85516" y="942503"/>
                  </a:lnTo>
                  <a:lnTo>
                    <a:pt x="110209" y="981316"/>
                  </a:lnTo>
                  <a:lnTo>
                    <a:pt x="137603" y="1018124"/>
                  </a:lnTo>
                  <a:lnTo>
                    <a:pt x="167560" y="1052787"/>
                  </a:lnTo>
                  <a:lnTo>
                    <a:pt x="199940" y="1085167"/>
                  </a:lnTo>
                  <a:lnTo>
                    <a:pt x="234603" y="1115124"/>
                  </a:lnTo>
                  <a:lnTo>
                    <a:pt x="271411" y="1142518"/>
                  </a:lnTo>
                  <a:lnTo>
                    <a:pt x="310224" y="1167211"/>
                  </a:lnTo>
                  <a:lnTo>
                    <a:pt x="350903" y="1189064"/>
                  </a:lnTo>
                  <a:lnTo>
                    <a:pt x="393308" y="1207936"/>
                  </a:lnTo>
                  <a:lnTo>
                    <a:pt x="437301" y="1223690"/>
                  </a:lnTo>
                  <a:lnTo>
                    <a:pt x="482743" y="1236185"/>
                  </a:lnTo>
                  <a:lnTo>
                    <a:pt x="529493" y="1245282"/>
                  </a:lnTo>
                  <a:lnTo>
                    <a:pt x="577413" y="1250843"/>
                  </a:lnTo>
                  <a:lnTo>
                    <a:pt x="626364" y="1252727"/>
                  </a:lnTo>
                  <a:lnTo>
                    <a:pt x="675314" y="1250843"/>
                  </a:lnTo>
                  <a:lnTo>
                    <a:pt x="723234" y="1245282"/>
                  </a:lnTo>
                  <a:lnTo>
                    <a:pt x="769984" y="1236185"/>
                  </a:lnTo>
                  <a:lnTo>
                    <a:pt x="815426" y="1223690"/>
                  </a:lnTo>
                  <a:lnTo>
                    <a:pt x="859419" y="1207936"/>
                  </a:lnTo>
                  <a:lnTo>
                    <a:pt x="901824" y="1189064"/>
                  </a:lnTo>
                  <a:lnTo>
                    <a:pt x="942503" y="1167211"/>
                  </a:lnTo>
                  <a:lnTo>
                    <a:pt x="981316" y="1142518"/>
                  </a:lnTo>
                  <a:lnTo>
                    <a:pt x="1018124" y="1115124"/>
                  </a:lnTo>
                  <a:lnTo>
                    <a:pt x="1052787" y="1085167"/>
                  </a:lnTo>
                  <a:lnTo>
                    <a:pt x="1085167" y="1052787"/>
                  </a:lnTo>
                  <a:lnTo>
                    <a:pt x="1115124" y="1018124"/>
                  </a:lnTo>
                  <a:lnTo>
                    <a:pt x="1142518" y="981316"/>
                  </a:lnTo>
                  <a:lnTo>
                    <a:pt x="1167211" y="942503"/>
                  </a:lnTo>
                  <a:lnTo>
                    <a:pt x="1189064" y="901824"/>
                  </a:lnTo>
                  <a:lnTo>
                    <a:pt x="1207936" y="859419"/>
                  </a:lnTo>
                  <a:lnTo>
                    <a:pt x="1223690" y="815426"/>
                  </a:lnTo>
                  <a:lnTo>
                    <a:pt x="1236185" y="769984"/>
                  </a:lnTo>
                  <a:lnTo>
                    <a:pt x="1245282" y="723234"/>
                  </a:lnTo>
                  <a:lnTo>
                    <a:pt x="1250843" y="675314"/>
                  </a:lnTo>
                  <a:lnTo>
                    <a:pt x="1252728" y="626363"/>
                  </a:lnTo>
                  <a:lnTo>
                    <a:pt x="1250843" y="577413"/>
                  </a:lnTo>
                  <a:lnTo>
                    <a:pt x="1245282" y="529493"/>
                  </a:lnTo>
                  <a:lnTo>
                    <a:pt x="1236185" y="482743"/>
                  </a:lnTo>
                  <a:lnTo>
                    <a:pt x="1223690" y="437301"/>
                  </a:lnTo>
                  <a:lnTo>
                    <a:pt x="1207936" y="393308"/>
                  </a:lnTo>
                  <a:lnTo>
                    <a:pt x="1189064" y="350903"/>
                  </a:lnTo>
                  <a:lnTo>
                    <a:pt x="1167211" y="310224"/>
                  </a:lnTo>
                  <a:lnTo>
                    <a:pt x="1142518" y="271411"/>
                  </a:lnTo>
                  <a:lnTo>
                    <a:pt x="1115124" y="234603"/>
                  </a:lnTo>
                  <a:lnTo>
                    <a:pt x="1085167" y="199940"/>
                  </a:lnTo>
                  <a:lnTo>
                    <a:pt x="1052787" y="167560"/>
                  </a:lnTo>
                  <a:lnTo>
                    <a:pt x="1018124" y="137603"/>
                  </a:lnTo>
                  <a:lnTo>
                    <a:pt x="981316" y="110209"/>
                  </a:lnTo>
                  <a:lnTo>
                    <a:pt x="942503" y="85516"/>
                  </a:lnTo>
                  <a:lnTo>
                    <a:pt x="901824" y="63663"/>
                  </a:lnTo>
                  <a:lnTo>
                    <a:pt x="859419" y="44791"/>
                  </a:lnTo>
                  <a:lnTo>
                    <a:pt x="815426" y="29037"/>
                  </a:lnTo>
                  <a:lnTo>
                    <a:pt x="769984" y="16542"/>
                  </a:lnTo>
                  <a:lnTo>
                    <a:pt x="723234" y="7445"/>
                  </a:lnTo>
                  <a:lnTo>
                    <a:pt x="675314" y="1884"/>
                  </a:lnTo>
                  <a:lnTo>
                    <a:pt x="626364" y="0"/>
                  </a:lnTo>
                  <a:close/>
                </a:path>
              </a:pathLst>
            </a:custGeom>
            <a:solidFill>
              <a:srgbClr val="DBE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83879" y="4974335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0" y="626363"/>
                  </a:moveTo>
                  <a:lnTo>
                    <a:pt x="1884" y="577413"/>
                  </a:lnTo>
                  <a:lnTo>
                    <a:pt x="7445" y="529493"/>
                  </a:lnTo>
                  <a:lnTo>
                    <a:pt x="16542" y="482743"/>
                  </a:lnTo>
                  <a:lnTo>
                    <a:pt x="29037" y="437301"/>
                  </a:lnTo>
                  <a:lnTo>
                    <a:pt x="44791" y="393308"/>
                  </a:lnTo>
                  <a:lnTo>
                    <a:pt x="63663" y="350903"/>
                  </a:lnTo>
                  <a:lnTo>
                    <a:pt x="85516" y="310224"/>
                  </a:lnTo>
                  <a:lnTo>
                    <a:pt x="110209" y="271411"/>
                  </a:lnTo>
                  <a:lnTo>
                    <a:pt x="137603" y="234603"/>
                  </a:lnTo>
                  <a:lnTo>
                    <a:pt x="167560" y="199940"/>
                  </a:lnTo>
                  <a:lnTo>
                    <a:pt x="199940" y="167560"/>
                  </a:lnTo>
                  <a:lnTo>
                    <a:pt x="234603" y="137603"/>
                  </a:lnTo>
                  <a:lnTo>
                    <a:pt x="271411" y="110209"/>
                  </a:lnTo>
                  <a:lnTo>
                    <a:pt x="310224" y="85516"/>
                  </a:lnTo>
                  <a:lnTo>
                    <a:pt x="350903" y="63663"/>
                  </a:lnTo>
                  <a:lnTo>
                    <a:pt x="393308" y="44791"/>
                  </a:lnTo>
                  <a:lnTo>
                    <a:pt x="437301" y="29037"/>
                  </a:lnTo>
                  <a:lnTo>
                    <a:pt x="482743" y="16542"/>
                  </a:lnTo>
                  <a:lnTo>
                    <a:pt x="529493" y="7445"/>
                  </a:lnTo>
                  <a:lnTo>
                    <a:pt x="577413" y="1884"/>
                  </a:lnTo>
                  <a:lnTo>
                    <a:pt x="626364" y="0"/>
                  </a:lnTo>
                  <a:lnTo>
                    <a:pt x="675314" y="1884"/>
                  </a:lnTo>
                  <a:lnTo>
                    <a:pt x="723234" y="7445"/>
                  </a:lnTo>
                  <a:lnTo>
                    <a:pt x="769984" y="16542"/>
                  </a:lnTo>
                  <a:lnTo>
                    <a:pt x="815426" y="29037"/>
                  </a:lnTo>
                  <a:lnTo>
                    <a:pt x="859419" y="44791"/>
                  </a:lnTo>
                  <a:lnTo>
                    <a:pt x="901824" y="63663"/>
                  </a:lnTo>
                  <a:lnTo>
                    <a:pt x="942503" y="85516"/>
                  </a:lnTo>
                  <a:lnTo>
                    <a:pt x="981316" y="110209"/>
                  </a:lnTo>
                  <a:lnTo>
                    <a:pt x="1018124" y="137603"/>
                  </a:lnTo>
                  <a:lnTo>
                    <a:pt x="1052787" y="167560"/>
                  </a:lnTo>
                  <a:lnTo>
                    <a:pt x="1085167" y="199940"/>
                  </a:lnTo>
                  <a:lnTo>
                    <a:pt x="1115124" y="234603"/>
                  </a:lnTo>
                  <a:lnTo>
                    <a:pt x="1142518" y="271411"/>
                  </a:lnTo>
                  <a:lnTo>
                    <a:pt x="1167211" y="310224"/>
                  </a:lnTo>
                  <a:lnTo>
                    <a:pt x="1189064" y="350903"/>
                  </a:lnTo>
                  <a:lnTo>
                    <a:pt x="1207936" y="393308"/>
                  </a:lnTo>
                  <a:lnTo>
                    <a:pt x="1223690" y="437301"/>
                  </a:lnTo>
                  <a:lnTo>
                    <a:pt x="1236185" y="482743"/>
                  </a:lnTo>
                  <a:lnTo>
                    <a:pt x="1245282" y="529493"/>
                  </a:lnTo>
                  <a:lnTo>
                    <a:pt x="1250843" y="577413"/>
                  </a:lnTo>
                  <a:lnTo>
                    <a:pt x="1252728" y="626363"/>
                  </a:lnTo>
                  <a:lnTo>
                    <a:pt x="1250843" y="675314"/>
                  </a:lnTo>
                  <a:lnTo>
                    <a:pt x="1245282" y="723234"/>
                  </a:lnTo>
                  <a:lnTo>
                    <a:pt x="1236185" y="769984"/>
                  </a:lnTo>
                  <a:lnTo>
                    <a:pt x="1223690" y="815426"/>
                  </a:lnTo>
                  <a:lnTo>
                    <a:pt x="1207936" y="859419"/>
                  </a:lnTo>
                  <a:lnTo>
                    <a:pt x="1189064" y="901824"/>
                  </a:lnTo>
                  <a:lnTo>
                    <a:pt x="1167211" y="942503"/>
                  </a:lnTo>
                  <a:lnTo>
                    <a:pt x="1142518" y="981316"/>
                  </a:lnTo>
                  <a:lnTo>
                    <a:pt x="1115124" y="1018124"/>
                  </a:lnTo>
                  <a:lnTo>
                    <a:pt x="1085167" y="1052787"/>
                  </a:lnTo>
                  <a:lnTo>
                    <a:pt x="1052787" y="1085167"/>
                  </a:lnTo>
                  <a:lnTo>
                    <a:pt x="1018124" y="1115124"/>
                  </a:lnTo>
                  <a:lnTo>
                    <a:pt x="981316" y="1142518"/>
                  </a:lnTo>
                  <a:lnTo>
                    <a:pt x="942503" y="1167211"/>
                  </a:lnTo>
                  <a:lnTo>
                    <a:pt x="901824" y="1189064"/>
                  </a:lnTo>
                  <a:lnTo>
                    <a:pt x="859419" y="1207936"/>
                  </a:lnTo>
                  <a:lnTo>
                    <a:pt x="815426" y="1223690"/>
                  </a:lnTo>
                  <a:lnTo>
                    <a:pt x="769984" y="1236185"/>
                  </a:lnTo>
                  <a:lnTo>
                    <a:pt x="723234" y="1245282"/>
                  </a:lnTo>
                  <a:lnTo>
                    <a:pt x="675314" y="1250843"/>
                  </a:lnTo>
                  <a:lnTo>
                    <a:pt x="626364" y="1252727"/>
                  </a:lnTo>
                  <a:lnTo>
                    <a:pt x="577413" y="1250843"/>
                  </a:lnTo>
                  <a:lnTo>
                    <a:pt x="529493" y="1245282"/>
                  </a:lnTo>
                  <a:lnTo>
                    <a:pt x="482743" y="1236185"/>
                  </a:lnTo>
                  <a:lnTo>
                    <a:pt x="437301" y="1223690"/>
                  </a:lnTo>
                  <a:lnTo>
                    <a:pt x="393308" y="1207936"/>
                  </a:lnTo>
                  <a:lnTo>
                    <a:pt x="350903" y="1189064"/>
                  </a:lnTo>
                  <a:lnTo>
                    <a:pt x="310224" y="1167211"/>
                  </a:lnTo>
                  <a:lnTo>
                    <a:pt x="271411" y="1142518"/>
                  </a:lnTo>
                  <a:lnTo>
                    <a:pt x="234603" y="1115124"/>
                  </a:lnTo>
                  <a:lnTo>
                    <a:pt x="199940" y="1085167"/>
                  </a:lnTo>
                  <a:lnTo>
                    <a:pt x="167560" y="1052787"/>
                  </a:lnTo>
                  <a:lnTo>
                    <a:pt x="137603" y="1018124"/>
                  </a:lnTo>
                  <a:lnTo>
                    <a:pt x="110209" y="981316"/>
                  </a:lnTo>
                  <a:lnTo>
                    <a:pt x="85516" y="942503"/>
                  </a:lnTo>
                  <a:lnTo>
                    <a:pt x="63663" y="901824"/>
                  </a:lnTo>
                  <a:lnTo>
                    <a:pt x="44791" y="859419"/>
                  </a:lnTo>
                  <a:lnTo>
                    <a:pt x="29037" y="815426"/>
                  </a:lnTo>
                  <a:lnTo>
                    <a:pt x="16542" y="769984"/>
                  </a:lnTo>
                  <a:lnTo>
                    <a:pt x="7445" y="723234"/>
                  </a:lnTo>
                  <a:lnTo>
                    <a:pt x="1884" y="675314"/>
                  </a:lnTo>
                  <a:lnTo>
                    <a:pt x="0" y="6263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8540234" y="5379546"/>
            <a:ext cx="541020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08585" marR="5080" indent="-96520">
              <a:lnSpc>
                <a:spcPts val="1400"/>
              </a:lnSpc>
              <a:spcBef>
                <a:spcPts val="275"/>
              </a:spcBef>
            </a:pPr>
            <a:r>
              <a:rPr sz="1300" b="1" spc="-10" dirty="0">
                <a:latin typeface="Calibri"/>
                <a:cs typeface="Calibri"/>
              </a:rPr>
              <a:t>Process </a:t>
            </a:r>
            <a:r>
              <a:rPr sz="1300" b="1" spc="-20" dirty="0">
                <a:latin typeface="Calibri"/>
                <a:cs typeface="Calibri"/>
              </a:rPr>
              <a:t>Heat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9713976" y="4939029"/>
            <a:ext cx="1447800" cy="1659889"/>
            <a:chOff x="9713976" y="4939029"/>
            <a:chExt cx="1447800" cy="1659889"/>
          </a:xfrm>
        </p:grpSpPr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13976" y="6050279"/>
              <a:ext cx="1447787" cy="54863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11511" y="4945379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364" y="0"/>
                  </a:moveTo>
                  <a:lnTo>
                    <a:pt x="577413" y="1884"/>
                  </a:lnTo>
                  <a:lnTo>
                    <a:pt x="529493" y="7445"/>
                  </a:lnTo>
                  <a:lnTo>
                    <a:pt x="482743" y="16542"/>
                  </a:lnTo>
                  <a:lnTo>
                    <a:pt x="437301" y="29037"/>
                  </a:lnTo>
                  <a:lnTo>
                    <a:pt x="393308" y="44791"/>
                  </a:lnTo>
                  <a:lnTo>
                    <a:pt x="350903" y="63663"/>
                  </a:lnTo>
                  <a:lnTo>
                    <a:pt x="310224" y="85516"/>
                  </a:lnTo>
                  <a:lnTo>
                    <a:pt x="271411" y="110209"/>
                  </a:lnTo>
                  <a:lnTo>
                    <a:pt x="234603" y="137603"/>
                  </a:lnTo>
                  <a:lnTo>
                    <a:pt x="199940" y="167560"/>
                  </a:lnTo>
                  <a:lnTo>
                    <a:pt x="167560" y="199940"/>
                  </a:lnTo>
                  <a:lnTo>
                    <a:pt x="137603" y="234603"/>
                  </a:lnTo>
                  <a:lnTo>
                    <a:pt x="110209" y="271411"/>
                  </a:lnTo>
                  <a:lnTo>
                    <a:pt x="85516" y="310224"/>
                  </a:lnTo>
                  <a:lnTo>
                    <a:pt x="63663" y="350903"/>
                  </a:lnTo>
                  <a:lnTo>
                    <a:pt x="44791" y="393308"/>
                  </a:lnTo>
                  <a:lnTo>
                    <a:pt x="29037" y="437301"/>
                  </a:lnTo>
                  <a:lnTo>
                    <a:pt x="16542" y="482743"/>
                  </a:lnTo>
                  <a:lnTo>
                    <a:pt x="7445" y="529493"/>
                  </a:lnTo>
                  <a:lnTo>
                    <a:pt x="1884" y="577413"/>
                  </a:lnTo>
                  <a:lnTo>
                    <a:pt x="0" y="626364"/>
                  </a:lnTo>
                  <a:lnTo>
                    <a:pt x="1884" y="675314"/>
                  </a:lnTo>
                  <a:lnTo>
                    <a:pt x="7445" y="723234"/>
                  </a:lnTo>
                  <a:lnTo>
                    <a:pt x="16542" y="769984"/>
                  </a:lnTo>
                  <a:lnTo>
                    <a:pt x="29037" y="815426"/>
                  </a:lnTo>
                  <a:lnTo>
                    <a:pt x="44791" y="859419"/>
                  </a:lnTo>
                  <a:lnTo>
                    <a:pt x="63663" y="901824"/>
                  </a:lnTo>
                  <a:lnTo>
                    <a:pt x="85516" y="942503"/>
                  </a:lnTo>
                  <a:lnTo>
                    <a:pt x="110209" y="981316"/>
                  </a:lnTo>
                  <a:lnTo>
                    <a:pt x="137603" y="1018124"/>
                  </a:lnTo>
                  <a:lnTo>
                    <a:pt x="167560" y="1052787"/>
                  </a:lnTo>
                  <a:lnTo>
                    <a:pt x="199940" y="1085167"/>
                  </a:lnTo>
                  <a:lnTo>
                    <a:pt x="234603" y="1115124"/>
                  </a:lnTo>
                  <a:lnTo>
                    <a:pt x="271411" y="1142518"/>
                  </a:lnTo>
                  <a:lnTo>
                    <a:pt x="310224" y="1167211"/>
                  </a:lnTo>
                  <a:lnTo>
                    <a:pt x="350903" y="1189064"/>
                  </a:lnTo>
                  <a:lnTo>
                    <a:pt x="393308" y="1207936"/>
                  </a:lnTo>
                  <a:lnTo>
                    <a:pt x="437301" y="1223690"/>
                  </a:lnTo>
                  <a:lnTo>
                    <a:pt x="482743" y="1236185"/>
                  </a:lnTo>
                  <a:lnTo>
                    <a:pt x="529493" y="1245282"/>
                  </a:lnTo>
                  <a:lnTo>
                    <a:pt x="577413" y="1250843"/>
                  </a:lnTo>
                  <a:lnTo>
                    <a:pt x="626364" y="1252728"/>
                  </a:lnTo>
                  <a:lnTo>
                    <a:pt x="675314" y="1250843"/>
                  </a:lnTo>
                  <a:lnTo>
                    <a:pt x="723234" y="1245282"/>
                  </a:lnTo>
                  <a:lnTo>
                    <a:pt x="769984" y="1236185"/>
                  </a:lnTo>
                  <a:lnTo>
                    <a:pt x="815426" y="1223690"/>
                  </a:lnTo>
                  <a:lnTo>
                    <a:pt x="859419" y="1207936"/>
                  </a:lnTo>
                  <a:lnTo>
                    <a:pt x="901824" y="1189064"/>
                  </a:lnTo>
                  <a:lnTo>
                    <a:pt x="942503" y="1167211"/>
                  </a:lnTo>
                  <a:lnTo>
                    <a:pt x="981316" y="1142518"/>
                  </a:lnTo>
                  <a:lnTo>
                    <a:pt x="1018124" y="1115124"/>
                  </a:lnTo>
                  <a:lnTo>
                    <a:pt x="1052787" y="1085167"/>
                  </a:lnTo>
                  <a:lnTo>
                    <a:pt x="1085167" y="1052787"/>
                  </a:lnTo>
                  <a:lnTo>
                    <a:pt x="1115124" y="1018124"/>
                  </a:lnTo>
                  <a:lnTo>
                    <a:pt x="1142518" y="981316"/>
                  </a:lnTo>
                  <a:lnTo>
                    <a:pt x="1167211" y="942503"/>
                  </a:lnTo>
                  <a:lnTo>
                    <a:pt x="1189064" y="901824"/>
                  </a:lnTo>
                  <a:lnTo>
                    <a:pt x="1207936" y="859419"/>
                  </a:lnTo>
                  <a:lnTo>
                    <a:pt x="1223690" y="815426"/>
                  </a:lnTo>
                  <a:lnTo>
                    <a:pt x="1236185" y="769984"/>
                  </a:lnTo>
                  <a:lnTo>
                    <a:pt x="1245282" y="723234"/>
                  </a:lnTo>
                  <a:lnTo>
                    <a:pt x="1250843" y="675314"/>
                  </a:lnTo>
                  <a:lnTo>
                    <a:pt x="1252728" y="626364"/>
                  </a:lnTo>
                  <a:lnTo>
                    <a:pt x="1250843" y="577413"/>
                  </a:lnTo>
                  <a:lnTo>
                    <a:pt x="1245282" y="529493"/>
                  </a:lnTo>
                  <a:lnTo>
                    <a:pt x="1236185" y="482743"/>
                  </a:lnTo>
                  <a:lnTo>
                    <a:pt x="1223690" y="437301"/>
                  </a:lnTo>
                  <a:lnTo>
                    <a:pt x="1207936" y="393308"/>
                  </a:lnTo>
                  <a:lnTo>
                    <a:pt x="1189064" y="350903"/>
                  </a:lnTo>
                  <a:lnTo>
                    <a:pt x="1167211" y="310224"/>
                  </a:lnTo>
                  <a:lnTo>
                    <a:pt x="1142518" y="271411"/>
                  </a:lnTo>
                  <a:lnTo>
                    <a:pt x="1115124" y="234603"/>
                  </a:lnTo>
                  <a:lnTo>
                    <a:pt x="1085167" y="199940"/>
                  </a:lnTo>
                  <a:lnTo>
                    <a:pt x="1052787" y="167560"/>
                  </a:lnTo>
                  <a:lnTo>
                    <a:pt x="1018124" y="137603"/>
                  </a:lnTo>
                  <a:lnTo>
                    <a:pt x="981316" y="110209"/>
                  </a:lnTo>
                  <a:lnTo>
                    <a:pt x="942503" y="85516"/>
                  </a:lnTo>
                  <a:lnTo>
                    <a:pt x="901824" y="63663"/>
                  </a:lnTo>
                  <a:lnTo>
                    <a:pt x="859419" y="44791"/>
                  </a:lnTo>
                  <a:lnTo>
                    <a:pt x="815426" y="29037"/>
                  </a:lnTo>
                  <a:lnTo>
                    <a:pt x="769984" y="16542"/>
                  </a:lnTo>
                  <a:lnTo>
                    <a:pt x="723234" y="7445"/>
                  </a:lnTo>
                  <a:lnTo>
                    <a:pt x="675314" y="1884"/>
                  </a:lnTo>
                  <a:lnTo>
                    <a:pt x="626364" y="0"/>
                  </a:lnTo>
                  <a:close/>
                </a:path>
              </a:pathLst>
            </a:custGeom>
            <a:solidFill>
              <a:srgbClr val="DBE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11511" y="4945379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0" y="626364"/>
                  </a:moveTo>
                  <a:lnTo>
                    <a:pt x="1884" y="577413"/>
                  </a:lnTo>
                  <a:lnTo>
                    <a:pt x="7445" y="529493"/>
                  </a:lnTo>
                  <a:lnTo>
                    <a:pt x="16542" y="482743"/>
                  </a:lnTo>
                  <a:lnTo>
                    <a:pt x="29037" y="437301"/>
                  </a:lnTo>
                  <a:lnTo>
                    <a:pt x="44791" y="393308"/>
                  </a:lnTo>
                  <a:lnTo>
                    <a:pt x="63663" y="350903"/>
                  </a:lnTo>
                  <a:lnTo>
                    <a:pt x="85516" y="310224"/>
                  </a:lnTo>
                  <a:lnTo>
                    <a:pt x="110209" y="271411"/>
                  </a:lnTo>
                  <a:lnTo>
                    <a:pt x="137603" y="234603"/>
                  </a:lnTo>
                  <a:lnTo>
                    <a:pt x="167560" y="199940"/>
                  </a:lnTo>
                  <a:lnTo>
                    <a:pt x="199940" y="167560"/>
                  </a:lnTo>
                  <a:lnTo>
                    <a:pt x="234603" y="137603"/>
                  </a:lnTo>
                  <a:lnTo>
                    <a:pt x="271411" y="110209"/>
                  </a:lnTo>
                  <a:lnTo>
                    <a:pt x="310224" y="85516"/>
                  </a:lnTo>
                  <a:lnTo>
                    <a:pt x="350903" y="63663"/>
                  </a:lnTo>
                  <a:lnTo>
                    <a:pt x="393308" y="44791"/>
                  </a:lnTo>
                  <a:lnTo>
                    <a:pt x="437301" y="29037"/>
                  </a:lnTo>
                  <a:lnTo>
                    <a:pt x="482743" y="16542"/>
                  </a:lnTo>
                  <a:lnTo>
                    <a:pt x="529493" y="7445"/>
                  </a:lnTo>
                  <a:lnTo>
                    <a:pt x="577413" y="1884"/>
                  </a:lnTo>
                  <a:lnTo>
                    <a:pt x="626364" y="0"/>
                  </a:lnTo>
                  <a:lnTo>
                    <a:pt x="675314" y="1884"/>
                  </a:lnTo>
                  <a:lnTo>
                    <a:pt x="723234" y="7445"/>
                  </a:lnTo>
                  <a:lnTo>
                    <a:pt x="769984" y="16542"/>
                  </a:lnTo>
                  <a:lnTo>
                    <a:pt x="815426" y="29037"/>
                  </a:lnTo>
                  <a:lnTo>
                    <a:pt x="859419" y="44791"/>
                  </a:lnTo>
                  <a:lnTo>
                    <a:pt x="901824" y="63663"/>
                  </a:lnTo>
                  <a:lnTo>
                    <a:pt x="942503" y="85516"/>
                  </a:lnTo>
                  <a:lnTo>
                    <a:pt x="981316" y="110209"/>
                  </a:lnTo>
                  <a:lnTo>
                    <a:pt x="1018124" y="137603"/>
                  </a:lnTo>
                  <a:lnTo>
                    <a:pt x="1052787" y="167560"/>
                  </a:lnTo>
                  <a:lnTo>
                    <a:pt x="1085167" y="199940"/>
                  </a:lnTo>
                  <a:lnTo>
                    <a:pt x="1115124" y="234603"/>
                  </a:lnTo>
                  <a:lnTo>
                    <a:pt x="1142518" y="271411"/>
                  </a:lnTo>
                  <a:lnTo>
                    <a:pt x="1167211" y="310224"/>
                  </a:lnTo>
                  <a:lnTo>
                    <a:pt x="1189064" y="350903"/>
                  </a:lnTo>
                  <a:lnTo>
                    <a:pt x="1207936" y="393308"/>
                  </a:lnTo>
                  <a:lnTo>
                    <a:pt x="1223690" y="437301"/>
                  </a:lnTo>
                  <a:lnTo>
                    <a:pt x="1236185" y="482743"/>
                  </a:lnTo>
                  <a:lnTo>
                    <a:pt x="1245282" y="529493"/>
                  </a:lnTo>
                  <a:lnTo>
                    <a:pt x="1250843" y="577413"/>
                  </a:lnTo>
                  <a:lnTo>
                    <a:pt x="1252728" y="626364"/>
                  </a:lnTo>
                  <a:lnTo>
                    <a:pt x="1250843" y="675314"/>
                  </a:lnTo>
                  <a:lnTo>
                    <a:pt x="1245282" y="723234"/>
                  </a:lnTo>
                  <a:lnTo>
                    <a:pt x="1236185" y="769984"/>
                  </a:lnTo>
                  <a:lnTo>
                    <a:pt x="1223690" y="815426"/>
                  </a:lnTo>
                  <a:lnTo>
                    <a:pt x="1207936" y="859419"/>
                  </a:lnTo>
                  <a:lnTo>
                    <a:pt x="1189064" y="901824"/>
                  </a:lnTo>
                  <a:lnTo>
                    <a:pt x="1167211" y="942503"/>
                  </a:lnTo>
                  <a:lnTo>
                    <a:pt x="1142518" y="981316"/>
                  </a:lnTo>
                  <a:lnTo>
                    <a:pt x="1115124" y="1018124"/>
                  </a:lnTo>
                  <a:lnTo>
                    <a:pt x="1085167" y="1052787"/>
                  </a:lnTo>
                  <a:lnTo>
                    <a:pt x="1052787" y="1085167"/>
                  </a:lnTo>
                  <a:lnTo>
                    <a:pt x="1018124" y="1115124"/>
                  </a:lnTo>
                  <a:lnTo>
                    <a:pt x="981316" y="1142518"/>
                  </a:lnTo>
                  <a:lnTo>
                    <a:pt x="942503" y="1167211"/>
                  </a:lnTo>
                  <a:lnTo>
                    <a:pt x="901824" y="1189064"/>
                  </a:lnTo>
                  <a:lnTo>
                    <a:pt x="859419" y="1207936"/>
                  </a:lnTo>
                  <a:lnTo>
                    <a:pt x="815426" y="1223690"/>
                  </a:lnTo>
                  <a:lnTo>
                    <a:pt x="769984" y="1236185"/>
                  </a:lnTo>
                  <a:lnTo>
                    <a:pt x="723234" y="1245282"/>
                  </a:lnTo>
                  <a:lnTo>
                    <a:pt x="675314" y="1250843"/>
                  </a:lnTo>
                  <a:lnTo>
                    <a:pt x="626364" y="1252728"/>
                  </a:lnTo>
                  <a:lnTo>
                    <a:pt x="577413" y="1250843"/>
                  </a:lnTo>
                  <a:lnTo>
                    <a:pt x="529493" y="1245282"/>
                  </a:lnTo>
                  <a:lnTo>
                    <a:pt x="482743" y="1236185"/>
                  </a:lnTo>
                  <a:lnTo>
                    <a:pt x="437301" y="1223690"/>
                  </a:lnTo>
                  <a:lnTo>
                    <a:pt x="393308" y="1207936"/>
                  </a:lnTo>
                  <a:lnTo>
                    <a:pt x="350903" y="1189064"/>
                  </a:lnTo>
                  <a:lnTo>
                    <a:pt x="310224" y="1167211"/>
                  </a:lnTo>
                  <a:lnTo>
                    <a:pt x="271411" y="1142518"/>
                  </a:lnTo>
                  <a:lnTo>
                    <a:pt x="234603" y="1115124"/>
                  </a:lnTo>
                  <a:lnTo>
                    <a:pt x="199940" y="1085167"/>
                  </a:lnTo>
                  <a:lnTo>
                    <a:pt x="167560" y="1052787"/>
                  </a:lnTo>
                  <a:lnTo>
                    <a:pt x="137603" y="1018124"/>
                  </a:lnTo>
                  <a:lnTo>
                    <a:pt x="110209" y="981316"/>
                  </a:lnTo>
                  <a:lnTo>
                    <a:pt x="85516" y="942503"/>
                  </a:lnTo>
                  <a:lnTo>
                    <a:pt x="63663" y="901824"/>
                  </a:lnTo>
                  <a:lnTo>
                    <a:pt x="44791" y="859419"/>
                  </a:lnTo>
                  <a:lnTo>
                    <a:pt x="29037" y="815426"/>
                  </a:lnTo>
                  <a:lnTo>
                    <a:pt x="16542" y="769984"/>
                  </a:lnTo>
                  <a:lnTo>
                    <a:pt x="7445" y="723234"/>
                  </a:lnTo>
                  <a:lnTo>
                    <a:pt x="1884" y="675314"/>
                  </a:lnTo>
                  <a:lnTo>
                    <a:pt x="0" y="6263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0048921" y="5350585"/>
            <a:ext cx="778510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43815">
              <a:lnSpc>
                <a:spcPts val="1400"/>
              </a:lnSpc>
              <a:spcBef>
                <a:spcPts val="275"/>
              </a:spcBef>
            </a:pPr>
            <a:r>
              <a:rPr sz="1300" b="1" spc="-10" dirty="0">
                <a:latin typeface="Calibri"/>
                <a:cs typeface="Calibri"/>
              </a:rPr>
              <a:t>Hydrogen Production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01456" y="1705355"/>
            <a:ext cx="888491" cy="766571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8656828" y="2482943"/>
            <a:ext cx="790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2005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-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Present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8880284" y="1531739"/>
            <a:ext cx="26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01859" y="2497055"/>
            <a:ext cx="1155700" cy="55308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45"/>
              </a:spcBef>
            </a:pPr>
            <a:r>
              <a:rPr sz="1100" b="1" dirty="0">
                <a:latin typeface="Arial"/>
                <a:cs typeface="Arial"/>
              </a:rPr>
              <a:t>HTGR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First</a:t>
            </a:r>
            <a:r>
              <a:rPr sz="1100" b="1" dirty="0">
                <a:latin typeface="Arial"/>
                <a:cs typeface="Arial"/>
              </a:rPr>
              <a:t> SMR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Deployment </a:t>
            </a:r>
            <a:r>
              <a:rPr sz="1100" b="1" dirty="0">
                <a:latin typeface="Arial"/>
                <a:cs typeface="Arial"/>
              </a:rPr>
              <a:t>this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decade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83680"/>
            <a:ext cx="12192000" cy="274320"/>
            <a:chOff x="0" y="6583680"/>
            <a:chExt cx="12192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6583680"/>
              <a:ext cx="12192000" cy="274320"/>
            </a:xfrm>
            <a:custGeom>
              <a:avLst/>
              <a:gdLst/>
              <a:ahLst/>
              <a:cxnLst/>
              <a:rect l="l" t="t" r="r" b="b"/>
              <a:pathLst>
                <a:path w="12192000" h="274320">
                  <a:moveTo>
                    <a:pt x="1219200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2192000" y="2743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595" y="6633309"/>
              <a:ext cx="181667" cy="1811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351" y="6689293"/>
              <a:ext cx="414860" cy="10810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6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Energy</a:t>
            </a:r>
            <a:r>
              <a:rPr spc="-25" dirty="0"/>
              <a:t> </a:t>
            </a:r>
            <a:r>
              <a:rPr dirty="0"/>
              <a:t>Density</a:t>
            </a:r>
            <a:r>
              <a:rPr spc="-15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Nuclear Makes It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Desirable </a:t>
            </a:r>
            <a:r>
              <a:rPr spc="-10" dirty="0"/>
              <a:t>Choice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51748" y="4286741"/>
            <a:ext cx="1886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0" marR="5080" indent="-75628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~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0.8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metric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tons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of ash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6643" y="5026364"/>
            <a:ext cx="1822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8660" marR="5080" indent="-69659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2.66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metric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tons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of </a:t>
            </a:r>
            <a:r>
              <a:rPr sz="1600" b="1" spc="-20" dirty="0">
                <a:latin typeface="Arial"/>
                <a:cs typeface="Arial"/>
              </a:rPr>
              <a:t>coal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0545" y="4656654"/>
            <a:ext cx="1760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0245" marR="30480" indent="-6527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8.0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metric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tons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of CO</a:t>
            </a:r>
            <a:r>
              <a:rPr sz="1575" b="1" spc="-3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72980" y="1889760"/>
            <a:ext cx="9019540" cy="3278504"/>
            <a:chOff x="3172980" y="1889760"/>
            <a:chExt cx="9019540" cy="3278504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7336" y="2273820"/>
              <a:ext cx="3386327" cy="25084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1760" y="2618232"/>
              <a:ext cx="2697479" cy="18196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17305" y="2573782"/>
              <a:ext cx="2787015" cy="1908810"/>
            </a:xfrm>
            <a:custGeom>
              <a:avLst/>
              <a:gdLst/>
              <a:ahLst/>
              <a:cxnLst/>
              <a:rect l="l" t="t" r="r" b="b"/>
              <a:pathLst>
                <a:path w="2787015" h="1908810">
                  <a:moveTo>
                    <a:pt x="346925" y="0"/>
                  </a:moveTo>
                  <a:lnTo>
                    <a:pt x="2786468" y="0"/>
                  </a:lnTo>
                  <a:lnTo>
                    <a:pt x="2786468" y="1562049"/>
                  </a:lnTo>
                  <a:lnTo>
                    <a:pt x="2779280" y="1630832"/>
                  </a:lnTo>
                  <a:lnTo>
                    <a:pt x="2759176" y="1696135"/>
                  </a:lnTo>
                  <a:lnTo>
                    <a:pt x="2726740" y="1756219"/>
                  </a:lnTo>
                  <a:lnTo>
                    <a:pt x="2684678" y="1806790"/>
                  </a:lnTo>
                  <a:lnTo>
                    <a:pt x="2634107" y="1848853"/>
                  </a:lnTo>
                  <a:lnTo>
                    <a:pt x="2574023" y="1881276"/>
                  </a:lnTo>
                  <a:lnTo>
                    <a:pt x="2508719" y="1901380"/>
                  </a:lnTo>
                  <a:lnTo>
                    <a:pt x="2439936" y="1908568"/>
                  </a:lnTo>
                  <a:lnTo>
                    <a:pt x="0" y="1908568"/>
                  </a:lnTo>
                  <a:lnTo>
                    <a:pt x="0" y="346925"/>
                  </a:lnTo>
                  <a:lnTo>
                    <a:pt x="1765" y="312483"/>
                  </a:lnTo>
                  <a:lnTo>
                    <a:pt x="15379" y="244970"/>
                  </a:lnTo>
                  <a:lnTo>
                    <a:pt x="41973" y="182143"/>
                  </a:lnTo>
                  <a:lnTo>
                    <a:pt x="101765" y="101752"/>
                  </a:lnTo>
                  <a:lnTo>
                    <a:pt x="152742" y="60172"/>
                  </a:lnTo>
                  <a:lnTo>
                    <a:pt x="212407" y="27292"/>
                  </a:lnTo>
                  <a:lnTo>
                    <a:pt x="278142" y="7188"/>
                  </a:lnTo>
                  <a:lnTo>
                    <a:pt x="346925" y="0"/>
                  </a:lnTo>
                  <a:close/>
                </a:path>
              </a:pathLst>
            </a:custGeom>
            <a:ln w="88899">
              <a:solidFill>
                <a:srgbClr val="DBE8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2980" y="2663952"/>
              <a:ext cx="3386314" cy="25039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7392" y="3008376"/>
              <a:ext cx="2697478" cy="18150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72943" y="2963926"/>
              <a:ext cx="2787015" cy="1904364"/>
            </a:xfrm>
            <a:custGeom>
              <a:avLst/>
              <a:gdLst/>
              <a:ahLst/>
              <a:cxnLst/>
              <a:rect l="l" t="t" r="r" b="b"/>
              <a:pathLst>
                <a:path w="2787015" h="1904364">
                  <a:moveTo>
                    <a:pt x="346125" y="0"/>
                  </a:moveTo>
                  <a:lnTo>
                    <a:pt x="2786456" y="0"/>
                  </a:lnTo>
                  <a:lnTo>
                    <a:pt x="2786456" y="1558480"/>
                  </a:lnTo>
                  <a:lnTo>
                    <a:pt x="2779687" y="1627263"/>
                  </a:lnTo>
                  <a:lnTo>
                    <a:pt x="2759125" y="1692681"/>
                  </a:lnTo>
                  <a:lnTo>
                    <a:pt x="2726804" y="1752142"/>
                  </a:lnTo>
                  <a:lnTo>
                    <a:pt x="2685084" y="1802828"/>
                  </a:lnTo>
                  <a:lnTo>
                    <a:pt x="2634399" y="1844548"/>
                  </a:lnTo>
                  <a:lnTo>
                    <a:pt x="2574937" y="1876869"/>
                  </a:lnTo>
                  <a:lnTo>
                    <a:pt x="2509520" y="1897443"/>
                  </a:lnTo>
                  <a:lnTo>
                    <a:pt x="2440724" y="1904199"/>
                  </a:lnTo>
                  <a:lnTo>
                    <a:pt x="0" y="1904199"/>
                  </a:lnTo>
                  <a:lnTo>
                    <a:pt x="0" y="346125"/>
                  </a:lnTo>
                  <a:lnTo>
                    <a:pt x="1765" y="311696"/>
                  </a:lnTo>
                  <a:lnTo>
                    <a:pt x="15392" y="244068"/>
                  </a:lnTo>
                  <a:lnTo>
                    <a:pt x="41846" y="181559"/>
                  </a:lnTo>
                  <a:lnTo>
                    <a:pt x="101790" y="101790"/>
                  </a:lnTo>
                  <a:lnTo>
                    <a:pt x="152234" y="59817"/>
                  </a:lnTo>
                  <a:lnTo>
                    <a:pt x="212039" y="27292"/>
                  </a:lnTo>
                  <a:lnTo>
                    <a:pt x="277342" y="7188"/>
                  </a:lnTo>
                  <a:lnTo>
                    <a:pt x="346125" y="0"/>
                  </a:lnTo>
                  <a:close/>
                </a:path>
              </a:pathLst>
            </a:custGeom>
            <a:ln w="88900">
              <a:solidFill>
                <a:srgbClr val="DBE8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37320" y="1889760"/>
              <a:ext cx="3154679" cy="25085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81744" y="2234184"/>
              <a:ext cx="2697479" cy="18196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337288" y="2189734"/>
              <a:ext cx="2787015" cy="1908810"/>
            </a:xfrm>
            <a:custGeom>
              <a:avLst/>
              <a:gdLst/>
              <a:ahLst/>
              <a:cxnLst/>
              <a:rect l="l" t="t" r="r" b="b"/>
              <a:pathLst>
                <a:path w="2787015" h="1908810">
                  <a:moveTo>
                    <a:pt x="346925" y="0"/>
                  </a:moveTo>
                  <a:lnTo>
                    <a:pt x="2786468" y="0"/>
                  </a:lnTo>
                  <a:lnTo>
                    <a:pt x="2786468" y="1562049"/>
                  </a:lnTo>
                  <a:lnTo>
                    <a:pt x="2779280" y="1630832"/>
                  </a:lnTo>
                  <a:lnTo>
                    <a:pt x="2759176" y="1696135"/>
                  </a:lnTo>
                  <a:lnTo>
                    <a:pt x="2726740" y="1756219"/>
                  </a:lnTo>
                  <a:lnTo>
                    <a:pt x="2684678" y="1806790"/>
                  </a:lnTo>
                  <a:lnTo>
                    <a:pt x="2634107" y="1848853"/>
                  </a:lnTo>
                  <a:lnTo>
                    <a:pt x="2574023" y="1881276"/>
                  </a:lnTo>
                  <a:lnTo>
                    <a:pt x="2508719" y="1901380"/>
                  </a:lnTo>
                  <a:lnTo>
                    <a:pt x="2439936" y="1908568"/>
                  </a:lnTo>
                  <a:lnTo>
                    <a:pt x="0" y="1908568"/>
                  </a:lnTo>
                  <a:lnTo>
                    <a:pt x="0" y="346925"/>
                  </a:lnTo>
                  <a:lnTo>
                    <a:pt x="1765" y="312483"/>
                  </a:lnTo>
                  <a:lnTo>
                    <a:pt x="15379" y="244970"/>
                  </a:lnTo>
                  <a:lnTo>
                    <a:pt x="41973" y="182143"/>
                  </a:lnTo>
                  <a:lnTo>
                    <a:pt x="101765" y="101752"/>
                  </a:lnTo>
                  <a:lnTo>
                    <a:pt x="152742" y="60172"/>
                  </a:lnTo>
                  <a:lnTo>
                    <a:pt x="212407" y="27292"/>
                  </a:lnTo>
                  <a:lnTo>
                    <a:pt x="278142" y="7188"/>
                  </a:lnTo>
                  <a:lnTo>
                    <a:pt x="346925" y="0"/>
                  </a:lnTo>
                  <a:close/>
                </a:path>
              </a:pathLst>
            </a:custGeom>
            <a:ln w="88899">
              <a:solidFill>
                <a:srgbClr val="DBE8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1430" y="4040990"/>
            <a:ext cx="22358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pebble:</a:t>
            </a:r>
            <a:endParaRPr sz="1600">
              <a:latin typeface="Arial"/>
              <a:cs typeface="Arial"/>
            </a:endParaRPr>
          </a:p>
          <a:p>
            <a:pPr marL="12700" marR="5080" indent="29400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7g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15.5%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wt </a:t>
            </a:r>
            <a:r>
              <a:rPr sz="1600" b="1" dirty="0">
                <a:latin typeface="Arial"/>
                <a:cs typeface="Arial"/>
              </a:rPr>
              <a:t>Low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Enriched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Uranium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5855" y="5016344"/>
            <a:ext cx="962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27.4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MWh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917447"/>
            <a:ext cx="3314700" cy="3714115"/>
            <a:chOff x="0" y="917447"/>
            <a:chExt cx="3314700" cy="371411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917447"/>
              <a:ext cx="3314699" cy="371398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93098" y="3745077"/>
              <a:ext cx="537845" cy="343535"/>
            </a:xfrm>
            <a:custGeom>
              <a:avLst/>
              <a:gdLst/>
              <a:ahLst/>
              <a:cxnLst/>
              <a:rect l="l" t="t" r="r" b="b"/>
              <a:pathLst>
                <a:path w="537844" h="343535">
                  <a:moveTo>
                    <a:pt x="0" y="0"/>
                  </a:moveTo>
                  <a:lnTo>
                    <a:pt x="537590" y="0"/>
                  </a:lnTo>
                  <a:lnTo>
                    <a:pt x="537590" y="137286"/>
                  </a:lnTo>
                  <a:lnTo>
                    <a:pt x="0" y="137286"/>
                  </a:lnTo>
                  <a:lnTo>
                    <a:pt x="0" y="0"/>
                  </a:lnTo>
                  <a:close/>
                </a:path>
                <a:path w="537844" h="343535">
                  <a:moveTo>
                    <a:pt x="0" y="205917"/>
                  </a:moveTo>
                  <a:lnTo>
                    <a:pt x="537590" y="205917"/>
                  </a:lnTo>
                  <a:lnTo>
                    <a:pt x="537590" y="343204"/>
                  </a:lnTo>
                  <a:lnTo>
                    <a:pt x="0" y="343204"/>
                  </a:lnTo>
                  <a:lnTo>
                    <a:pt x="0" y="205917"/>
                  </a:lnTo>
                  <a:close/>
                </a:path>
              </a:pathLst>
            </a:custGeom>
            <a:ln w="25400">
              <a:solidFill>
                <a:srgbClr val="88A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8922" y="6455332"/>
            <a:ext cx="28479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Reference:</a:t>
            </a:r>
            <a:r>
              <a:rPr sz="800" spc="-10" dirty="0">
                <a:latin typeface="Arial"/>
                <a:cs typeface="Arial"/>
              </a:rPr>
              <a:t> https://</a:t>
            </a:r>
            <a:r>
              <a:rPr sz="800" spc="-10" dirty="0">
                <a:latin typeface="Arial"/>
                <a:cs typeface="Arial"/>
                <a:hlinkClick r:id="rId12"/>
              </a:rPr>
              <a:t>www.eia.gov/tools/faqs/faq.cfm?id=667&amp;t=2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01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/>
              <a:t>Intrinsic</a:t>
            </a:r>
            <a:r>
              <a:rPr spc="-55" dirty="0"/>
              <a:t> </a:t>
            </a:r>
            <a:r>
              <a:rPr dirty="0"/>
              <a:t>Safety:</a:t>
            </a:r>
            <a:r>
              <a:rPr spc="15" dirty="0"/>
              <a:t> </a:t>
            </a:r>
            <a:r>
              <a:rPr dirty="0"/>
              <a:t>HTGR</a:t>
            </a:r>
            <a:r>
              <a:rPr spc="-15" dirty="0"/>
              <a:t> </a:t>
            </a:r>
            <a:r>
              <a:rPr spc="-20" dirty="0"/>
              <a:t>Fuel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13713" y="869383"/>
            <a:ext cx="5354955" cy="751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600" b="1" dirty="0">
                <a:latin typeface="Arial"/>
                <a:cs typeface="Arial"/>
              </a:rPr>
              <a:t>We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manufacture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own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proprietary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TRISO encapsulated</a:t>
            </a:r>
            <a:r>
              <a:rPr sz="1600" b="1" dirty="0">
                <a:latin typeface="Arial"/>
                <a:cs typeface="Arial"/>
              </a:rPr>
              <a:t> fuel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(TRISO-</a:t>
            </a:r>
            <a:r>
              <a:rPr sz="1600" b="1" dirty="0">
                <a:latin typeface="Arial"/>
                <a:cs typeface="Arial"/>
              </a:rPr>
              <a:t>X) to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ensure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quality control.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9412" y="4065584"/>
            <a:ext cx="55556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00D2D4"/>
              </a:buClr>
              <a:buSzPct val="150000"/>
              <a:buChar char="•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TRISO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40+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years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prototype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full-scale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demonstration reactors.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9378" y="4622598"/>
            <a:ext cx="5565775" cy="11760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b="1" dirty="0">
                <a:latin typeface="Arial"/>
                <a:cs typeface="Arial"/>
              </a:rPr>
              <a:t>This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proven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safety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approach.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Clr>
                <a:srgbClr val="00D2D4"/>
              </a:buClr>
              <a:buSzPct val="150000"/>
              <a:buChar char="•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reactor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power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density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self-regulating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design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(i.e.,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if </a:t>
            </a:r>
            <a:r>
              <a:rPr sz="1400" dirty="0">
                <a:latin typeface="Arial"/>
                <a:cs typeface="Arial"/>
              </a:rPr>
              <a:t>cooling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stops,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shuts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down),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ensures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reactor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always ‘walk-</a:t>
            </a:r>
            <a:r>
              <a:rPr sz="1400" dirty="0">
                <a:latin typeface="Arial"/>
                <a:cs typeface="Arial"/>
              </a:rPr>
              <a:t>away </a:t>
            </a:r>
            <a:r>
              <a:rPr sz="1400" spc="-10" dirty="0">
                <a:latin typeface="Arial"/>
                <a:cs typeface="Arial"/>
              </a:rPr>
              <a:t>safe.’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6899" y="6059420"/>
            <a:ext cx="595630" cy="314325"/>
          </a:xfrm>
          <a:custGeom>
            <a:avLst/>
            <a:gdLst/>
            <a:ahLst/>
            <a:cxnLst/>
            <a:rect l="l" t="t" r="r" b="b"/>
            <a:pathLst>
              <a:path w="595629" h="314325">
                <a:moveTo>
                  <a:pt x="287601" y="313947"/>
                </a:moveTo>
                <a:lnTo>
                  <a:pt x="287487" y="200734"/>
                </a:lnTo>
                <a:lnTo>
                  <a:pt x="0" y="200734"/>
                </a:lnTo>
                <a:lnTo>
                  <a:pt x="0" y="95394"/>
                </a:lnTo>
                <a:lnTo>
                  <a:pt x="287487" y="95394"/>
                </a:lnTo>
                <a:lnTo>
                  <a:pt x="287487" y="0"/>
                </a:lnTo>
                <a:lnTo>
                  <a:pt x="293283" y="0"/>
                </a:lnTo>
                <a:lnTo>
                  <a:pt x="595572" y="155013"/>
                </a:lnTo>
                <a:lnTo>
                  <a:pt x="287601" y="313947"/>
                </a:lnTo>
                <a:close/>
              </a:path>
            </a:pathLst>
          </a:custGeom>
          <a:solidFill>
            <a:srgbClr val="D1F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4871" y="2697479"/>
            <a:ext cx="5382895" cy="0"/>
          </a:xfrm>
          <a:custGeom>
            <a:avLst/>
            <a:gdLst/>
            <a:ahLst/>
            <a:cxnLst/>
            <a:rect l="l" t="t" r="r" b="b"/>
            <a:pathLst>
              <a:path w="5382895">
                <a:moveTo>
                  <a:pt x="0" y="0"/>
                </a:moveTo>
                <a:lnTo>
                  <a:pt x="538245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59412" y="1915260"/>
            <a:ext cx="5699125" cy="19634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279400">
              <a:lnSpc>
                <a:spcPts val="1500"/>
              </a:lnSpc>
              <a:spcBef>
                <a:spcPts val="305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U.S.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describes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TRISO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most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robust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nuclear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fuel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Earth,”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retains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waste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fission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during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conditions,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even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worst-</a:t>
            </a:r>
            <a:r>
              <a:rPr sz="1400" dirty="0">
                <a:latin typeface="Arial"/>
                <a:cs typeface="Arial"/>
              </a:rPr>
              <a:t>case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accidents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cannot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melt.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Why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10" dirty="0">
                <a:latin typeface="Arial"/>
                <a:cs typeface="Arial"/>
              </a:rPr>
              <a:t> important?</a:t>
            </a:r>
            <a:endParaRPr sz="18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869"/>
              </a:spcBef>
              <a:buClr>
                <a:srgbClr val="00D2D4"/>
              </a:buClr>
              <a:buSzPct val="150000"/>
              <a:buChar char="•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Because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TRISO-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containment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vessel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have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no </a:t>
            </a:r>
            <a:r>
              <a:rPr sz="1400" dirty="0">
                <a:latin typeface="Arial"/>
                <a:cs typeface="Arial"/>
              </a:rPr>
              <a:t>more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expensive,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gigantic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concrete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steel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structures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build,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maintain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decommission.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14871" y="1757172"/>
            <a:ext cx="5382895" cy="0"/>
          </a:xfrm>
          <a:custGeom>
            <a:avLst/>
            <a:gdLst/>
            <a:ahLst/>
            <a:cxnLst/>
            <a:rect l="l" t="t" r="r" b="b"/>
            <a:pathLst>
              <a:path w="5382895">
                <a:moveTo>
                  <a:pt x="0" y="0"/>
                </a:moveTo>
                <a:lnTo>
                  <a:pt x="538245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62222" y="6029264"/>
            <a:ext cx="57156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Physics,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not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mechanical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systems,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ensures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100%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safety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1111" y="1030989"/>
            <a:ext cx="19138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TRISO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Coated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Particle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32" y="1527048"/>
            <a:ext cx="3089147" cy="26578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91774" y="4016961"/>
            <a:ext cx="2171065" cy="16598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2660" marR="5080" indent="233679">
              <a:lnSpc>
                <a:spcPct val="1532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UCO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kernel </a:t>
            </a:r>
            <a:r>
              <a:rPr sz="1400" dirty="0">
                <a:latin typeface="Arial"/>
                <a:cs typeface="Arial"/>
              </a:rPr>
              <a:t>Porous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Carbon</a:t>
            </a:r>
            <a:endParaRPr sz="1400">
              <a:latin typeface="Arial"/>
              <a:cs typeface="Arial"/>
            </a:endParaRPr>
          </a:p>
          <a:p>
            <a:pPr marL="375920" marR="141605" indent="339725">
              <a:lnSpc>
                <a:spcPct val="153200"/>
              </a:lnSpc>
            </a:pPr>
            <a:r>
              <a:rPr sz="1400" dirty="0">
                <a:latin typeface="Arial"/>
                <a:cs typeface="Arial"/>
              </a:rPr>
              <a:t>Pyrolytic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Carbon </a:t>
            </a:r>
            <a:r>
              <a:rPr sz="1400" dirty="0">
                <a:latin typeface="Arial"/>
                <a:cs typeface="Arial"/>
              </a:rPr>
              <a:t>Silicon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Carbide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00" dirty="0">
                <a:latin typeface="Arial"/>
                <a:cs typeface="Arial"/>
              </a:rPr>
              <a:t>Pyrolytic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Carbon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16967" y="2988570"/>
            <a:ext cx="1578610" cy="2557780"/>
            <a:chOff x="1616967" y="2988570"/>
            <a:chExt cx="1578610" cy="2557780"/>
          </a:xfrm>
        </p:grpSpPr>
        <p:sp>
          <p:nvSpPr>
            <p:cNvPr id="15" name="object 15"/>
            <p:cNvSpPr/>
            <p:nvPr/>
          </p:nvSpPr>
          <p:spPr>
            <a:xfrm>
              <a:off x="2949875" y="3050693"/>
              <a:ext cx="239395" cy="1132840"/>
            </a:xfrm>
            <a:custGeom>
              <a:avLst/>
              <a:gdLst/>
              <a:ahLst/>
              <a:cxnLst/>
              <a:rect l="l" t="t" r="r" b="b"/>
              <a:pathLst>
                <a:path w="239394" h="1132839">
                  <a:moveTo>
                    <a:pt x="239306" y="113267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15218" y="2988570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30" h="82550">
                  <a:moveTo>
                    <a:pt x="21526" y="0"/>
                  </a:moveTo>
                  <a:lnTo>
                    <a:pt x="0" y="82423"/>
                  </a:lnTo>
                  <a:lnTo>
                    <a:pt x="74549" y="66675"/>
                  </a:lnTo>
                  <a:lnTo>
                    <a:pt x="21526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89711" y="3469002"/>
              <a:ext cx="148590" cy="1035685"/>
            </a:xfrm>
            <a:custGeom>
              <a:avLst/>
              <a:gdLst/>
              <a:ahLst/>
              <a:cxnLst/>
              <a:rect l="l" t="t" r="r" b="b"/>
              <a:pathLst>
                <a:path w="148589" h="1035685">
                  <a:moveTo>
                    <a:pt x="148081" y="10354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53784" y="3406142"/>
              <a:ext cx="75565" cy="81280"/>
            </a:xfrm>
            <a:custGeom>
              <a:avLst/>
              <a:gdLst/>
              <a:ahLst/>
              <a:cxnLst/>
              <a:rect l="l" t="t" r="r" b="b"/>
              <a:pathLst>
                <a:path w="75564" h="81279">
                  <a:moveTo>
                    <a:pt x="26936" y="0"/>
                  </a:moveTo>
                  <a:lnTo>
                    <a:pt x="0" y="80822"/>
                  </a:lnTo>
                  <a:lnTo>
                    <a:pt x="75438" y="70040"/>
                  </a:lnTo>
                  <a:lnTo>
                    <a:pt x="26936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34025" y="3513677"/>
              <a:ext cx="92075" cy="1321435"/>
            </a:xfrm>
            <a:custGeom>
              <a:avLst/>
              <a:gdLst/>
              <a:ahLst/>
              <a:cxnLst/>
              <a:rect l="l" t="t" r="r" b="b"/>
              <a:pathLst>
                <a:path w="92075" h="1321435">
                  <a:moveTo>
                    <a:pt x="91909" y="132102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96889" y="3450330"/>
              <a:ext cx="76200" cy="78740"/>
            </a:xfrm>
            <a:custGeom>
              <a:avLst/>
              <a:gdLst/>
              <a:ahLst/>
              <a:cxnLst/>
              <a:rect l="l" t="t" r="r" b="b"/>
              <a:pathLst>
                <a:path w="76200" h="78739">
                  <a:moveTo>
                    <a:pt x="32727" y="0"/>
                  </a:moveTo>
                  <a:lnTo>
                    <a:pt x="0" y="78663"/>
                  </a:lnTo>
                  <a:lnTo>
                    <a:pt x="76022" y="73380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2477" y="3446647"/>
              <a:ext cx="107314" cy="1642110"/>
            </a:xfrm>
            <a:custGeom>
              <a:avLst/>
              <a:gdLst/>
              <a:ahLst/>
              <a:cxnLst/>
              <a:rect l="l" t="t" r="r" b="b"/>
              <a:pathLst>
                <a:path w="107314" h="1642110">
                  <a:moveTo>
                    <a:pt x="107124" y="164189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5278" y="3383286"/>
              <a:ext cx="76200" cy="78740"/>
            </a:xfrm>
            <a:custGeom>
              <a:avLst/>
              <a:gdLst/>
              <a:ahLst/>
              <a:cxnLst/>
              <a:rect l="l" t="t" r="r" b="b"/>
              <a:pathLst>
                <a:path w="76200" h="78739">
                  <a:moveTo>
                    <a:pt x="33058" y="0"/>
                  </a:moveTo>
                  <a:lnTo>
                    <a:pt x="0" y="78511"/>
                  </a:lnTo>
                  <a:lnTo>
                    <a:pt x="76034" y="73558"/>
                  </a:lnTo>
                  <a:lnTo>
                    <a:pt x="33058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55063" y="3314191"/>
              <a:ext cx="0" cy="2232660"/>
            </a:xfrm>
            <a:custGeom>
              <a:avLst/>
              <a:gdLst/>
              <a:ahLst/>
              <a:cxnLst/>
              <a:rect l="l" t="t" r="r" b="b"/>
              <a:pathLst>
                <a:path h="2232660">
                  <a:moveTo>
                    <a:pt x="0" y="22321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16967" y="325068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01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TRISO-</a:t>
            </a:r>
            <a:r>
              <a:rPr dirty="0"/>
              <a:t>based</a:t>
            </a:r>
            <a:r>
              <a:rPr spc="-15" dirty="0"/>
              <a:t> </a:t>
            </a:r>
            <a:r>
              <a:rPr dirty="0"/>
              <a:t>Fuel </a:t>
            </a:r>
            <a:r>
              <a:rPr spc="-10" dirty="0"/>
              <a:t>Comparison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79532" y="201168"/>
            <a:ext cx="4101465" cy="5755005"/>
            <a:chOff x="3779532" y="201168"/>
            <a:chExt cx="4101465" cy="5755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4612" y="201168"/>
              <a:ext cx="3561587" cy="3561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0" y="3278124"/>
              <a:ext cx="3643883" cy="2677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32" y="1798319"/>
              <a:ext cx="553199" cy="3688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182493" y="824256"/>
            <a:ext cx="2460625" cy="97028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545"/>
              </a:spcBef>
            </a:pPr>
            <a:r>
              <a:rPr sz="2200" b="1" dirty="0">
                <a:latin typeface="Arial"/>
                <a:cs typeface="Arial"/>
              </a:rPr>
              <a:t>Fuel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Pellets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spc="-10" dirty="0">
                <a:latin typeface="Arial"/>
                <a:cs typeface="Arial"/>
              </a:rPr>
              <a:t>5-</a:t>
            </a:r>
            <a:r>
              <a:rPr sz="1800" dirty="0">
                <a:latin typeface="Arial"/>
                <a:cs typeface="Arial"/>
              </a:rPr>
              <a:t>6%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U-</a:t>
            </a:r>
            <a:r>
              <a:rPr sz="1800" dirty="0">
                <a:latin typeface="Arial"/>
                <a:cs typeface="Arial"/>
              </a:rPr>
              <a:t>235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Enrichment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7389" y="2043198"/>
            <a:ext cx="32727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Average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burnup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achieved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per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45,000</a:t>
            </a:r>
            <a:r>
              <a:rPr sz="1800" spc="-10" dirty="0">
                <a:latin typeface="Arial"/>
                <a:cs typeface="Arial"/>
              </a:rPr>
              <a:t> MWd/t</a:t>
            </a:r>
            <a:r>
              <a:rPr sz="1800" spc="-15" baseline="-20833" dirty="0">
                <a:latin typeface="Arial"/>
                <a:cs typeface="Arial"/>
              </a:rPr>
              <a:t>HM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80975" marR="17653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18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million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pellets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0" dirty="0">
                <a:latin typeface="Arial"/>
                <a:cs typeface="Arial"/>
              </a:rPr>
              <a:t> reactor, </a:t>
            </a:r>
            <a:r>
              <a:rPr sz="1800" dirty="0">
                <a:latin typeface="Arial"/>
                <a:cs typeface="Arial"/>
              </a:rPr>
              <a:t>bundled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assemblies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9677" y="3689119"/>
            <a:ext cx="3328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Fuel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extreme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cases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Zirconium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cladding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hydrogen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2333" y="4786398"/>
            <a:ext cx="287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5080" indent="-5581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Decay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element </a:t>
            </a:r>
            <a:r>
              <a:rPr sz="1800" dirty="0">
                <a:latin typeface="Arial"/>
                <a:cs typeface="Arial"/>
              </a:rPr>
              <a:t>(1%)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2.175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8709" y="5609358"/>
            <a:ext cx="3269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cooled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down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pools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years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air-cooled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8687" y="924198"/>
            <a:ext cx="2586355" cy="83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Arial"/>
                <a:cs typeface="Arial"/>
              </a:rPr>
              <a:t>TRISO-</a:t>
            </a:r>
            <a:r>
              <a:rPr sz="2200" b="1" dirty="0">
                <a:latin typeface="Arial"/>
                <a:cs typeface="Arial"/>
              </a:rPr>
              <a:t>coated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Fuel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800" dirty="0">
                <a:latin typeface="Arial"/>
                <a:cs typeface="Arial"/>
              </a:rPr>
              <a:t>15.5%</a:t>
            </a:r>
            <a:r>
              <a:rPr sz="1800" spc="-10" dirty="0">
                <a:latin typeface="Arial"/>
                <a:cs typeface="Arial"/>
              </a:rPr>
              <a:t> U-</a:t>
            </a:r>
            <a:r>
              <a:rPr sz="1800" dirty="0">
                <a:latin typeface="Arial"/>
                <a:cs typeface="Arial"/>
              </a:rPr>
              <a:t>235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Enrichment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123" y="2007308"/>
            <a:ext cx="2967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222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Average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burnup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fuel </a:t>
            </a:r>
            <a:r>
              <a:rPr sz="1800" dirty="0">
                <a:latin typeface="Arial"/>
                <a:cs typeface="Arial"/>
              </a:rPr>
              <a:t>element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168,000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MWd/t</a:t>
            </a:r>
            <a:r>
              <a:rPr sz="1800" spc="-15" baseline="-20833" dirty="0">
                <a:latin typeface="Arial"/>
                <a:cs typeface="Arial"/>
              </a:rPr>
              <a:t>HM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473" y="2830348"/>
            <a:ext cx="2729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19,000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thousand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HALEU </a:t>
            </a:r>
            <a:r>
              <a:rPr sz="1800" dirty="0">
                <a:latin typeface="Arial"/>
                <a:cs typeface="Arial"/>
              </a:rPr>
              <a:t>particles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pebble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(6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349" y="3653308"/>
            <a:ext cx="287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224,000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pebbles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reactor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341" y="4201948"/>
            <a:ext cx="300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Graphite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pebbles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cannot</a:t>
            </a:r>
            <a:r>
              <a:rPr sz="1800" spc="-20" dirty="0">
                <a:latin typeface="Arial"/>
                <a:cs typeface="Arial"/>
              </a:rPr>
              <a:t> melt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349" y="4750588"/>
            <a:ext cx="287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205" marR="5080" indent="-7391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Decay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element </a:t>
            </a:r>
            <a:r>
              <a:rPr sz="1800" dirty="0">
                <a:latin typeface="Arial"/>
                <a:cs typeface="Arial"/>
              </a:rPr>
              <a:t>(1%)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watt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497" y="5573548"/>
            <a:ext cx="2346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air-cooled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9664" y="3476244"/>
            <a:ext cx="553199" cy="36880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160647" y="5987796"/>
            <a:ext cx="15601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latin typeface="Arial"/>
                <a:cs typeface="Arial"/>
              </a:rPr>
              <a:t>https://physicsworld.com/wp-content/uploads/2021/02/Allen-fig1.png</a:t>
            </a:r>
            <a:endParaRPr sz="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©</a:t>
            </a:r>
            <a:r>
              <a:rPr spc="-30" dirty="0"/>
              <a:t> </a:t>
            </a:r>
            <a:r>
              <a:rPr dirty="0"/>
              <a:t>2022</a:t>
            </a:r>
            <a:r>
              <a:rPr spc="-10" dirty="0"/>
              <a:t> </a:t>
            </a:r>
            <a:r>
              <a:rPr spc="-25" dirty="0"/>
              <a:t>X-</a:t>
            </a:r>
            <a:r>
              <a:rPr dirty="0"/>
              <a:t>energy</a:t>
            </a:r>
            <a:r>
              <a:rPr spc="10" dirty="0"/>
              <a:t> </a:t>
            </a:r>
            <a:r>
              <a:rPr dirty="0"/>
              <a:t>Reactor</a:t>
            </a:r>
            <a:r>
              <a:rPr spc="-5" dirty="0"/>
              <a:t> </a:t>
            </a:r>
            <a:r>
              <a:rPr dirty="0"/>
              <a:t>Company</a:t>
            </a:r>
            <a:r>
              <a:rPr spc="-5" dirty="0"/>
              <a:t> </a:t>
            </a:r>
            <a:r>
              <a:rPr dirty="0"/>
              <a:t>LLC,</a:t>
            </a:r>
            <a:r>
              <a:rPr spc="-25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rights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301752"/>
            <a:ext cx="1293875" cy="37490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90927" y="236220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57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5238" y="265545"/>
            <a:ext cx="5550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1385" algn="l"/>
              </a:tabLst>
            </a:pPr>
            <a:r>
              <a:rPr dirty="0"/>
              <a:t>The</a:t>
            </a:r>
            <a:r>
              <a:rPr spc="20" dirty="0"/>
              <a:t> </a:t>
            </a:r>
            <a:r>
              <a:rPr spc="-10" dirty="0"/>
              <a:t>“Xe-100“-</a:t>
            </a:r>
            <a:r>
              <a:rPr dirty="0"/>
              <a:t>	Innovative</a:t>
            </a:r>
            <a:r>
              <a:rPr spc="-6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Flexible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59663" y="3259835"/>
            <a:ext cx="7846059" cy="3156585"/>
            <a:chOff x="359663" y="3259835"/>
            <a:chExt cx="7846059" cy="31565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0968" y="3259835"/>
              <a:ext cx="5794247" cy="3156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3" y="4686299"/>
              <a:ext cx="1714499" cy="16459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9239" y="5175503"/>
              <a:ext cx="425195" cy="1432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8175" y="4747259"/>
              <a:ext cx="316991" cy="3398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144" y="4535424"/>
              <a:ext cx="144779" cy="4251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663" y="5201411"/>
              <a:ext cx="425195" cy="1447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9888" y="5513832"/>
              <a:ext cx="316991" cy="3398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0516" y="5629655"/>
              <a:ext cx="143255" cy="4251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0" y="4730495"/>
              <a:ext cx="323087" cy="3307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547" y="5507735"/>
              <a:ext cx="341363" cy="3154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47444" y="4558283"/>
              <a:ext cx="1339850" cy="581025"/>
            </a:xfrm>
            <a:custGeom>
              <a:avLst/>
              <a:gdLst/>
              <a:ahLst/>
              <a:cxnLst/>
              <a:rect l="l" t="t" r="r" b="b"/>
              <a:pathLst>
                <a:path w="1339850" h="581025">
                  <a:moveTo>
                    <a:pt x="154965" y="409829"/>
                  </a:moveTo>
                  <a:lnTo>
                    <a:pt x="154584" y="410083"/>
                  </a:lnTo>
                  <a:lnTo>
                    <a:pt x="154749" y="410083"/>
                  </a:lnTo>
                  <a:lnTo>
                    <a:pt x="154965" y="409829"/>
                  </a:lnTo>
                  <a:close/>
                </a:path>
                <a:path w="1339850" h="581025">
                  <a:moveTo>
                    <a:pt x="405371" y="211150"/>
                  </a:moveTo>
                  <a:lnTo>
                    <a:pt x="405015" y="211277"/>
                  </a:lnTo>
                  <a:lnTo>
                    <a:pt x="405371" y="211150"/>
                  </a:lnTo>
                  <a:close/>
                </a:path>
                <a:path w="1339850" h="581025">
                  <a:moveTo>
                    <a:pt x="1317117" y="27470"/>
                  </a:moveTo>
                  <a:lnTo>
                    <a:pt x="1251000" y="0"/>
                  </a:lnTo>
                  <a:lnTo>
                    <a:pt x="1253032" y="28473"/>
                  </a:lnTo>
                  <a:lnTo>
                    <a:pt x="1267244" y="27470"/>
                  </a:lnTo>
                  <a:lnTo>
                    <a:pt x="1317117" y="27470"/>
                  </a:lnTo>
                  <a:close/>
                </a:path>
                <a:path w="1339850" h="581025">
                  <a:moveTo>
                    <a:pt x="1339456" y="36766"/>
                  </a:moveTo>
                  <a:lnTo>
                    <a:pt x="1317117" y="27482"/>
                  </a:lnTo>
                  <a:lnTo>
                    <a:pt x="1267244" y="27482"/>
                  </a:lnTo>
                  <a:lnTo>
                    <a:pt x="1253032" y="28486"/>
                  </a:lnTo>
                  <a:lnTo>
                    <a:pt x="1214958" y="31165"/>
                  </a:lnTo>
                  <a:lnTo>
                    <a:pt x="1032205" y="45923"/>
                  </a:lnTo>
                  <a:lnTo>
                    <a:pt x="913917" y="58013"/>
                  </a:lnTo>
                  <a:lnTo>
                    <a:pt x="856297" y="65138"/>
                  </a:lnTo>
                  <a:lnTo>
                    <a:pt x="799820" y="73025"/>
                  </a:lnTo>
                  <a:lnTo>
                    <a:pt x="744994" y="81673"/>
                  </a:lnTo>
                  <a:lnTo>
                    <a:pt x="691565" y="91465"/>
                  </a:lnTo>
                  <a:lnTo>
                    <a:pt x="639775" y="102146"/>
                  </a:lnTo>
                  <a:lnTo>
                    <a:pt x="589902" y="114223"/>
                  </a:lnTo>
                  <a:lnTo>
                    <a:pt x="542048" y="127457"/>
                  </a:lnTo>
                  <a:lnTo>
                    <a:pt x="496366" y="142214"/>
                  </a:lnTo>
                  <a:lnTo>
                    <a:pt x="452958" y="158369"/>
                  </a:lnTo>
                  <a:lnTo>
                    <a:pt x="411962" y="176174"/>
                  </a:lnTo>
                  <a:lnTo>
                    <a:pt x="373253" y="195503"/>
                  </a:lnTo>
                  <a:lnTo>
                    <a:pt x="337083" y="216115"/>
                  </a:lnTo>
                  <a:lnTo>
                    <a:pt x="302945" y="238112"/>
                  </a:lnTo>
                  <a:lnTo>
                    <a:pt x="270713" y="261264"/>
                  </a:lnTo>
                  <a:lnTo>
                    <a:pt x="240245" y="285559"/>
                  </a:lnTo>
                  <a:lnTo>
                    <a:pt x="211442" y="310743"/>
                  </a:lnTo>
                  <a:lnTo>
                    <a:pt x="158140" y="363664"/>
                  </a:lnTo>
                  <a:lnTo>
                    <a:pt x="109524" y="419112"/>
                  </a:lnTo>
                  <a:lnTo>
                    <a:pt x="64338" y="476351"/>
                  </a:lnTo>
                  <a:lnTo>
                    <a:pt x="0" y="563740"/>
                  </a:lnTo>
                  <a:lnTo>
                    <a:pt x="23101" y="580529"/>
                  </a:lnTo>
                  <a:lnTo>
                    <a:pt x="65481" y="522274"/>
                  </a:lnTo>
                  <a:lnTo>
                    <a:pt x="86969" y="493776"/>
                  </a:lnTo>
                  <a:lnTo>
                    <a:pt x="131610" y="437299"/>
                  </a:lnTo>
                  <a:lnTo>
                    <a:pt x="178854" y="383374"/>
                  </a:lnTo>
                  <a:lnTo>
                    <a:pt x="230860" y="331736"/>
                  </a:lnTo>
                  <a:lnTo>
                    <a:pt x="287591" y="284289"/>
                  </a:lnTo>
                  <a:lnTo>
                    <a:pt x="287743" y="284276"/>
                  </a:lnTo>
                  <a:lnTo>
                    <a:pt x="288213" y="283895"/>
                  </a:lnTo>
                  <a:lnTo>
                    <a:pt x="287756" y="284175"/>
                  </a:lnTo>
                  <a:lnTo>
                    <a:pt x="318655" y="262026"/>
                  </a:lnTo>
                  <a:lnTo>
                    <a:pt x="352183" y="240411"/>
                  </a:lnTo>
                  <a:lnTo>
                    <a:pt x="386765" y="220814"/>
                  </a:lnTo>
                  <a:lnTo>
                    <a:pt x="404990" y="211277"/>
                  </a:lnTo>
                  <a:lnTo>
                    <a:pt x="424014" y="202120"/>
                  </a:lnTo>
                  <a:lnTo>
                    <a:pt x="424281" y="201980"/>
                  </a:lnTo>
                  <a:lnTo>
                    <a:pt x="423773" y="202120"/>
                  </a:lnTo>
                  <a:lnTo>
                    <a:pt x="443572" y="193344"/>
                  </a:lnTo>
                  <a:lnTo>
                    <a:pt x="484111" y="176936"/>
                  </a:lnTo>
                  <a:lnTo>
                    <a:pt x="527456" y="161925"/>
                  </a:lnTo>
                  <a:lnTo>
                    <a:pt x="596938" y="141960"/>
                  </a:lnTo>
                  <a:lnTo>
                    <a:pt x="646480" y="129997"/>
                  </a:lnTo>
                  <a:lnTo>
                    <a:pt x="697471" y="119443"/>
                  </a:lnTo>
                  <a:lnTo>
                    <a:pt x="749947" y="109905"/>
                  </a:lnTo>
                  <a:lnTo>
                    <a:pt x="749566" y="109905"/>
                  </a:lnTo>
                  <a:lnTo>
                    <a:pt x="804265" y="101257"/>
                  </a:lnTo>
                  <a:lnTo>
                    <a:pt x="803884" y="101257"/>
                  </a:lnTo>
                  <a:lnTo>
                    <a:pt x="860107" y="93497"/>
                  </a:lnTo>
                  <a:lnTo>
                    <a:pt x="859853" y="93497"/>
                  </a:lnTo>
                  <a:lnTo>
                    <a:pt x="917219" y="86499"/>
                  </a:lnTo>
                  <a:lnTo>
                    <a:pt x="975474" y="80137"/>
                  </a:lnTo>
                  <a:lnTo>
                    <a:pt x="1036180" y="74422"/>
                  </a:lnTo>
                  <a:lnTo>
                    <a:pt x="1095032" y="69202"/>
                  </a:lnTo>
                  <a:lnTo>
                    <a:pt x="1155687" y="64249"/>
                  </a:lnTo>
                  <a:lnTo>
                    <a:pt x="1255064" y="57073"/>
                  </a:lnTo>
                  <a:lnTo>
                    <a:pt x="1257096" y="85610"/>
                  </a:lnTo>
                  <a:lnTo>
                    <a:pt x="1339456" y="3676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6304" y="3259835"/>
            <a:ext cx="2148840" cy="1015365"/>
          </a:xfrm>
          <a:prstGeom prst="rect">
            <a:avLst/>
          </a:prstGeom>
          <a:solidFill>
            <a:srgbClr val="CFE2EB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 marR="15684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Arial"/>
                <a:cs typeface="Arial"/>
              </a:rPr>
              <a:t>Heat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generated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pebble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fuel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fission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transferred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steam generator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using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helium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that </a:t>
            </a:r>
            <a:r>
              <a:rPr sz="1200" dirty="0">
                <a:latin typeface="Arial"/>
                <a:cs typeface="Arial"/>
              </a:rPr>
              <a:t>cannot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activated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00" y="1272539"/>
            <a:ext cx="3253740" cy="1015365"/>
          </a:xfrm>
          <a:prstGeom prst="rect">
            <a:avLst/>
          </a:prstGeom>
          <a:solidFill>
            <a:srgbClr val="CFE2EB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 marR="30353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reactor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size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200MWt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(80MWe)</a:t>
            </a:r>
            <a:r>
              <a:rPr sz="1200" spc="-25" dirty="0">
                <a:latin typeface="Arial"/>
                <a:cs typeface="Arial"/>
              </a:rPr>
              <a:t> has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designed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address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largest possible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market</a:t>
            </a:r>
            <a:r>
              <a:rPr sz="1200" spc="-10" dirty="0">
                <a:latin typeface="Arial"/>
                <a:cs typeface="Arial"/>
              </a:rPr>
              <a:t> providing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good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replacement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existing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carbon-based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heat </a:t>
            </a:r>
            <a:r>
              <a:rPr sz="1200" dirty="0">
                <a:latin typeface="Arial"/>
                <a:cs typeface="Arial"/>
              </a:rPr>
              <a:t>sources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such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gas.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4676" y="1274063"/>
            <a:ext cx="3400425" cy="1754505"/>
          </a:xfrm>
          <a:prstGeom prst="rect">
            <a:avLst/>
          </a:prstGeom>
          <a:solidFill>
            <a:srgbClr val="CFE2EB"/>
          </a:solidFill>
        </p:spPr>
        <p:txBody>
          <a:bodyPr vert="horz" wrap="square" lIns="0" tIns="36195" rIns="0" bIns="0" rtlCol="0">
            <a:spAutoFit/>
          </a:bodyPr>
          <a:lstStyle/>
          <a:p>
            <a:pPr marL="90805" marR="13208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nuclear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island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designed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be </a:t>
            </a:r>
            <a:r>
              <a:rPr sz="1200" spc="-10" dirty="0">
                <a:latin typeface="Arial"/>
                <a:cs typeface="Arial"/>
              </a:rPr>
              <a:t>independent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end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making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our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solution deployable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electricity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many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other applications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process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replace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carbon-based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fuels</a:t>
            </a:r>
            <a:endParaRPr sz="1200">
              <a:latin typeface="Arial"/>
              <a:cs typeface="Arial"/>
            </a:endParaRPr>
          </a:p>
          <a:p>
            <a:pPr marL="264795" indent="-173990">
              <a:lnSpc>
                <a:spcPct val="100000"/>
              </a:lnSpc>
              <a:buChar char="-"/>
              <a:tabLst>
                <a:tab pos="265430" algn="l"/>
              </a:tabLst>
            </a:pPr>
            <a:r>
              <a:rPr sz="1200" spc="-10" dirty="0">
                <a:latin typeface="Arial"/>
                <a:cs typeface="Arial"/>
              </a:rPr>
              <a:t>Hydrogen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  <a:p>
            <a:pPr marL="264795" indent="-173990">
              <a:lnSpc>
                <a:spcPct val="100000"/>
              </a:lnSpc>
              <a:buChar char="-"/>
              <a:tabLst>
                <a:tab pos="265430" algn="l"/>
              </a:tabLst>
            </a:pPr>
            <a:r>
              <a:rPr sz="1200" spc="-10" dirty="0">
                <a:latin typeface="Arial"/>
                <a:cs typeface="Arial"/>
              </a:rPr>
              <a:t>Desalination</a:t>
            </a:r>
            <a:endParaRPr sz="1200">
              <a:latin typeface="Arial"/>
              <a:cs typeface="Arial"/>
            </a:endParaRPr>
          </a:p>
          <a:p>
            <a:pPr marL="264795" indent="-173990">
              <a:lnSpc>
                <a:spcPct val="100000"/>
              </a:lnSpc>
              <a:buChar char="-"/>
              <a:tabLst>
                <a:tab pos="265430" algn="l"/>
              </a:tabLst>
            </a:pPr>
            <a:r>
              <a:rPr sz="1200" spc="-10" dirty="0">
                <a:latin typeface="Arial"/>
                <a:cs typeface="Arial"/>
              </a:rPr>
              <a:t>Petrochemical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industries</a:t>
            </a:r>
            <a:endParaRPr sz="1200">
              <a:latin typeface="Arial"/>
              <a:cs typeface="Arial"/>
            </a:endParaRPr>
          </a:p>
          <a:p>
            <a:pPr marL="264795" indent="-173990">
              <a:lnSpc>
                <a:spcPct val="100000"/>
              </a:lnSpc>
              <a:buChar char="-"/>
              <a:tabLst>
                <a:tab pos="265430" algn="l"/>
              </a:tabLst>
            </a:pPr>
            <a:r>
              <a:rPr sz="1200" dirty="0">
                <a:latin typeface="Arial"/>
                <a:cs typeface="Arial"/>
              </a:rPr>
              <a:t>District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heating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….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11617" y="4706239"/>
            <a:ext cx="4286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b="1" spc="-20" dirty="0">
                <a:latin typeface="Arial"/>
                <a:cs typeface="Arial"/>
              </a:rPr>
              <a:t>Steam </a:t>
            </a:r>
            <a:r>
              <a:rPr sz="1050" b="1" spc="-25" dirty="0">
                <a:latin typeface="Arial"/>
                <a:cs typeface="Arial"/>
              </a:rPr>
              <a:t>at </a:t>
            </a:r>
            <a:r>
              <a:rPr sz="1050" b="1" spc="-10" dirty="0">
                <a:latin typeface="Arial"/>
                <a:cs typeface="Arial"/>
              </a:rPr>
              <a:t>565°C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24928" y="752855"/>
            <a:ext cx="4713731" cy="258013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779764" y="3659123"/>
            <a:ext cx="2871470" cy="647700"/>
          </a:xfrm>
          <a:prstGeom prst="rect">
            <a:avLst/>
          </a:prstGeom>
          <a:solidFill>
            <a:srgbClr val="CFE2EB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 marR="228600">
              <a:lnSpc>
                <a:spcPct val="100000"/>
              </a:lnSpc>
              <a:spcBef>
                <a:spcPts val="295"/>
              </a:spcBef>
            </a:pPr>
            <a:r>
              <a:rPr sz="1200" spc="-10" dirty="0">
                <a:latin typeface="Arial"/>
                <a:cs typeface="Arial"/>
              </a:rPr>
              <a:t>Designed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capable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efficient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load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following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thus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supporting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intermittency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solar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4534" y="884045"/>
            <a:ext cx="1114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(1)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Right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size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2940" y="844461"/>
            <a:ext cx="2610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(2)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Broad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range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of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63200" y="3244130"/>
            <a:ext cx="2218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(3)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Flexible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power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delivery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70619" y="4390644"/>
            <a:ext cx="3054093" cy="19568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1937</Words>
  <Application>Microsoft Office PowerPoint</Application>
  <PresentationFormat>Widescreen</PresentationFormat>
  <Paragraphs>330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The Market for Nuclear is Improving at an Accelerated Rate</vt:lpstr>
      <vt:lpstr>X-energy at a Glance</vt:lpstr>
      <vt:lpstr>PowerPoint Presentation</vt:lpstr>
      <vt:lpstr>HTGRs Leverage Proven Technology with Novel Flexibility</vt:lpstr>
      <vt:lpstr>Energy Density for Nuclear Makes It a Desirable Choice</vt:lpstr>
      <vt:lpstr>Intrinsic Safety: HTGR Fuel</vt:lpstr>
      <vt:lpstr>TRISO-based Fuel Comparison</vt:lpstr>
      <vt:lpstr>The “Xe-100“- Innovative and Flexible</vt:lpstr>
      <vt:lpstr>HTGR’s Thermal Output is Optimal for Most Industrial Applications</vt:lpstr>
      <vt:lpstr>HTGRs are the Most Advanced SMR Technology</vt:lpstr>
      <vt:lpstr>Competitive Position Reinforced by ARDP</vt:lpstr>
      <vt:lpstr>Recent Announcements</vt:lpstr>
      <vt:lpstr>Coal Plant Repurposing</vt:lpstr>
      <vt:lpstr>empowering earth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Packard</dc:creator>
  <cp:lastModifiedBy>Jeff Harper</cp:lastModifiedBy>
  <cp:revision>1</cp:revision>
  <dcterms:created xsi:type="dcterms:W3CDTF">2022-10-17T21:12:14Z</dcterms:created>
  <dcterms:modified xsi:type="dcterms:W3CDTF">2023-01-07T22:31:59Z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0x01010057C66BC8FFD5884BA5DFB89FDA701705</vt:lpwstr>
  </property>
  <property fmtid="{D5CDD505-2E9C-101B-9397-08002B2CF9AE}" pid="3" name="Created">
    <vt:filetime>2022-10-08T00:00:00Z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2022-10-17T00:00:00Z</vt:filetime>
  </property>
  <property fmtid="{D5CDD505-2E9C-101B-9397-08002B2CF9AE}" pid="6" name="Producer">
    <vt:lpwstr>Adobe PDF Library 22.2.244</vt:lpwstr>
  </property>
</Properties>
</file>